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slides/slide301.xml" ContentType="application/vnd.openxmlformats-officedocument.presentationml.slide+xml"/>
  <Override PartName="/ppt/slides/slide302.xml" ContentType="application/vnd.openxmlformats-officedocument.presentationml.slide+xml"/>
  <Override PartName="/ppt/slides/slide303.xml" ContentType="application/vnd.openxmlformats-officedocument.presentationml.slide+xml"/>
  <Override PartName="/ppt/slides/slide304.xml" ContentType="application/vnd.openxmlformats-officedocument.presentationml.slide+xml"/>
  <Override PartName="/ppt/slides/slide305.xml" ContentType="application/vnd.openxmlformats-officedocument.presentationml.slide+xml"/>
  <Override PartName="/ppt/slides/slide306.xml" ContentType="application/vnd.openxmlformats-officedocument.presentationml.slide+xml"/>
  <Override PartName="/ppt/slides/slide307.xml" ContentType="application/vnd.openxmlformats-officedocument.presentationml.slide+xml"/>
  <Override PartName="/ppt/slides/slide308.xml" ContentType="application/vnd.openxmlformats-officedocument.presentationml.slide+xml"/>
  <Override PartName="/ppt/slides/slide309.xml" ContentType="application/vnd.openxmlformats-officedocument.presentationml.slide+xml"/>
  <Override PartName="/ppt/slides/slide310.xml" ContentType="application/vnd.openxmlformats-officedocument.presentationml.slide+xml"/>
  <Override PartName="/ppt/slides/slide311.xml" ContentType="application/vnd.openxmlformats-officedocument.presentationml.slide+xml"/>
  <Override PartName="/ppt/slides/slide312.xml" ContentType="application/vnd.openxmlformats-officedocument.presentationml.slide+xml"/>
  <Override PartName="/ppt/slides/slide313.xml" ContentType="application/vnd.openxmlformats-officedocument.presentationml.slide+xml"/>
  <Override PartName="/ppt/slides/slide314.xml" ContentType="application/vnd.openxmlformats-officedocument.presentationml.slide+xml"/>
  <Override PartName="/ppt/slides/slide315.xml" ContentType="application/vnd.openxmlformats-officedocument.presentationml.slide+xml"/>
  <Override PartName="/ppt/slides/slide316.xml" ContentType="application/vnd.openxmlformats-officedocument.presentationml.slide+xml"/>
  <Override PartName="/ppt/slides/slide317.xml" ContentType="application/vnd.openxmlformats-officedocument.presentationml.slide+xml"/>
  <Override PartName="/ppt/slides/slide318.xml" ContentType="application/vnd.openxmlformats-officedocument.presentationml.slide+xml"/>
  <Override PartName="/ppt/slides/slide319.xml" ContentType="application/vnd.openxmlformats-officedocument.presentationml.slide+xml"/>
  <Override PartName="/ppt/slides/slide320.xml" ContentType="application/vnd.openxmlformats-officedocument.presentationml.slide+xml"/>
  <Override PartName="/ppt/slides/slide321.xml" ContentType="application/vnd.openxmlformats-officedocument.presentationml.slide+xml"/>
  <Override PartName="/ppt/slides/slide322.xml" ContentType="application/vnd.openxmlformats-officedocument.presentationml.slide+xml"/>
  <Override PartName="/ppt/slides/slide323.xml" ContentType="application/vnd.openxmlformats-officedocument.presentationml.slide+xml"/>
  <Override PartName="/ppt/slides/slide324.xml" ContentType="application/vnd.openxmlformats-officedocument.presentationml.slide+xml"/>
  <Override PartName="/ppt/slides/slide325.xml" ContentType="application/vnd.openxmlformats-officedocument.presentationml.slide+xml"/>
  <Override PartName="/ppt/slides/slide326.xml" ContentType="application/vnd.openxmlformats-officedocument.presentationml.slide+xml"/>
  <Override PartName="/ppt/slides/slide3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5.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6.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8.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theme/theme16.xml" ContentType="application/vnd.openxmlformats-officedocument.theme+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17.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18.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theme/theme19.xml" ContentType="application/vnd.openxmlformats-officedocument.theme+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theme/theme20.xml" ContentType="application/vnd.openxmlformats-officedocument.theme+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1.xml" ContentType="application/vnd.openxmlformats-officedocument.theme+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theme/theme22.xml" ContentType="application/vnd.openxmlformats-officedocument.theme+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theme/theme23.xml" ContentType="application/vnd.openxmlformats-officedocument.theme+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theme/theme24.xml" ContentType="application/vnd.openxmlformats-officedocument.theme+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theme/theme25.xml" ContentType="application/vnd.openxmlformats-officedocument.theme+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26.xml" ContentType="application/vnd.openxmlformats-officedocument.theme+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theme/theme27.xml" ContentType="application/vnd.openxmlformats-officedocument.theme+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8.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theme/theme29.xml" ContentType="application/vnd.openxmlformats-officedocument.theme+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30.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31.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theme/theme32.xml" ContentType="application/vnd.openxmlformats-officedocument.theme+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theme/theme33.xml" ContentType="application/vnd.openxmlformats-officedocument.theme+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34.xml" ContentType="application/vnd.openxmlformats-officedocument.theme+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theme/theme35.xml" ContentType="application/vnd.openxmlformats-officedocument.theme+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3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theme/theme37.xml" ContentType="application/vnd.openxmlformats-officedocument.theme+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theme/theme38.xml" ContentType="application/vnd.openxmlformats-officedocument.theme+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theme/theme39.xml" ContentType="application/vnd.openxmlformats-officedocument.theme+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theme/theme40.xml" ContentType="application/vnd.openxmlformats-officedocument.theme+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theme/theme41.xml" ContentType="application/vnd.openxmlformats-officedocument.theme+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theme/theme42.xml" ContentType="application/vnd.openxmlformats-officedocument.theme+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theme/theme43.xml" ContentType="application/vnd.openxmlformats-officedocument.theme+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slideLayouts/slideLayout478.xml" ContentType="application/vnd.openxmlformats-officedocument.presentationml.slideLayout+xml"/>
  <Override PartName="/ppt/theme/theme44.xml" ContentType="application/vnd.openxmlformats-officedocument.theme+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theme/theme45.xml" ContentType="application/vnd.openxmlformats-officedocument.theme+xml"/>
  <Override PartName="/ppt/slideLayouts/slideLayout491.xml" ContentType="application/vnd.openxmlformats-officedocument.presentationml.slideLayout+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theme/theme46.xml" ContentType="application/vnd.openxmlformats-officedocument.theme+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theme/theme47.xml" ContentType="application/vnd.openxmlformats-officedocument.theme+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theme/theme48.xml" ContentType="application/vnd.openxmlformats-officedocument.theme+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49.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theme/theme50.xml" ContentType="application/vnd.openxmlformats-officedocument.theme+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theme/theme51.xml" ContentType="application/vnd.openxmlformats-officedocument.theme+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theme/theme52.xml" ContentType="application/vnd.openxmlformats-officedocument.theme+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slideLayouts/slideLayout583.xml" ContentType="application/vnd.openxmlformats-officedocument.presentationml.slideLayout+xml"/>
  <Override PartName="/ppt/theme/theme53.xml" ContentType="application/vnd.openxmlformats-officedocument.theme+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theme/theme54.xml" ContentType="application/vnd.openxmlformats-officedocument.theme+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theme/theme55.xml" ContentType="application/vnd.openxmlformats-officedocument.theme+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56.xml" ContentType="application/vnd.openxmlformats-officedocument.theme+xml"/>
  <Override PartName="/ppt/slideLayouts/slideLayout617.xml" ContentType="application/vnd.openxmlformats-officedocument.presentationml.slideLayout+xml"/>
  <Override PartName="/ppt/slideLayouts/slideLayout618.xml" ContentType="application/vnd.openxmlformats-officedocument.presentationml.slideLayout+xml"/>
  <Override PartName="/ppt/slideLayouts/slideLayout619.xml" ContentType="application/vnd.openxmlformats-officedocument.presentationml.slideLayout+xml"/>
  <Override PartName="/ppt/slideLayouts/slideLayout620.xml" ContentType="application/vnd.openxmlformats-officedocument.presentationml.slideLayout+xml"/>
  <Override PartName="/ppt/slideLayouts/slideLayout621.xml" ContentType="application/vnd.openxmlformats-officedocument.presentationml.slideLayout+xml"/>
  <Override PartName="/ppt/slideLayouts/slideLayout622.xml" ContentType="application/vnd.openxmlformats-officedocument.presentationml.slideLayout+xml"/>
  <Override PartName="/ppt/slideLayouts/slideLayout623.xml" ContentType="application/vnd.openxmlformats-officedocument.presentationml.slideLayout+xml"/>
  <Override PartName="/ppt/slideLayouts/slideLayout624.xml" ContentType="application/vnd.openxmlformats-officedocument.presentationml.slideLayout+xml"/>
  <Override PartName="/ppt/slideLayouts/slideLayout625.xml" ContentType="application/vnd.openxmlformats-officedocument.presentationml.slideLayout+xml"/>
  <Override PartName="/ppt/slideLayouts/slideLayout626.xml" ContentType="application/vnd.openxmlformats-officedocument.presentationml.slideLayout+xml"/>
  <Override PartName="/ppt/slideLayouts/slideLayout627.xml" ContentType="application/vnd.openxmlformats-officedocument.presentationml.slideLayout+xml"/>
  <Override PartName="/ppt/theme/theme57.xml" ContentType="application/vnd.openxmlformats-officedocument.theme+xml"/>
  <Override PartName="/ppt/slideLayouts/slideLayout628.xml" ContentType="application/vnd.openxmlformats-officedocument.presentationml.slideLayout+xml"/>
  <Override PartName="/ppt/slideLayouts/slideLayout629.xml" ContentType="application/vnd.openxmlformats-officedocument.presentationml.slideLayout+xml"/>
  <Override PartName="/ppt/slideLayouts/slideLayout630.xml" ContentType="application/vnd.openxmlformats-officedocument.presentationml.slideLayout+xml"/>
  <Override PartName="/ppt/slideLayouts/slideLayout631.xml" ContentType="application/vnd.openxmlformats-officedocument.presentationml.slideLayout+xml"/>
  <Override PartName="/ppt/slideLayouts/slideLayout632.xml" ContentType="application/vnd.openxmlformats-officedocument.presentationml.slideLayout+xml"/>
  <Override PartName="/ppt/slideLayouts/slideLayout633.xml" ContentType="application/vnd.openxmlformats-officedocument.presentationml.slideLayout+xml"/>
  <Override PartName="/ppt/slideLayouts/slideLayout634.xml" ContentType="application/vnd.openxmlformats-officedocument.presentationml.slideLayout+xml"/>
  <Override PartName="/ppt/slideLayouts/slideLayout635.xml" ContentType="application/vnd.openxmlformats-officedocument.presentationml.slideLayout+xml"/>
  <Override PartName="/ppt/slideLayouts/slideLayout636.xml" ContentType="application/vnd.openxmlformats-officedocument.presentationml.slideLayout+xml"/>
  <Override PartName="/ppt/slideLayouts/slideLayout637.xml" ContentType="application/vnd.openxmlformats-officedocument.presentationml.slideLayout+xml"/>
  <Override PartName="/ppt/slideLayouts/slideLayout638.xml" ContentType="application/vnd.openxmlformats-officedocument.presentationml.slideLayout+xml"/>
  <Override PartName="/ppt/theme/theme58.xml" ContentType="application/vnd.openxmlformats-officedocument.theme+xml"/>
  <Override PartName="/ppt/slideLayouts/slideLayout639.xml" ContentType="application/vnd.openxmlformats-officedocument.presentationml.slideLayout+xml"/>
  <Override PartName="/ppt/slideLayouts/slideLayout640.xml" ContentType="application/vnd.openxmlformats-officedocument.presentationml.slideLayout+xml"/>
  <Override PartName="/ppt/slideLayouts/slideLayout641.xml" ContentType="application/vnd.openxmlformats-officedocument.presentationml.slideLayout+xml"/>
  <Override PartName="/ppt/slideLayouts/slideLayout642.xml" ContentType="application/vnd.openxmlformats-officedocument.presentationml.slideLayout+xml"/>
  <Override PartName="/ppt/slideLayouts/slideLayout643.xml" ContentType="application/vnd.openxmlformats-officedocument.presentationml.slideLayout+xml"/>
  <Override PartName="/ppt/slideLayouts/slideLayout644.xml" ContentType="application/vnd.openxmlformats-officedocument.presentationml.slideLayout+xml"/>
  <Override PartName="/ppt/slideLayouts/slideLayout645.xml" ContentType="application/vnd.openxmlformats-officedocument.presentationml.slideLayout+xml"/>
  <Override PartName="/ppt/slideLayouts/slideLayout646.xml" ContentType="application/vnd.openxmlformats-officedocument.presentationml.slideLayout+xml"/>
  <Override PartName="/ppt/slideLayouts/slideLayout647.xml" ContentType="application/vnd.openxmlformats-officedocument.presentationml.slideLayout+xml"/>
  <Override PartName="/ppt/slideLayouts/slideLayout648.xml" ContentType="application/vnd.openxmlformats-officedocument.presentationml.slideLayout+xml"/>
  <Override PartName="/ppt/slideLayouts/slideLayout649.xml" ContentType="application/vnd.openxmlformats-officedocument.presentationml.slideLayout+xml"/>
  <Override PartName="/ppt/slideLayouts/slideLayout650.xml" ContentType="application/vnd.openxmlformats-officedocument.presentationml.slideLayout+xml"/>
  <Override PartName="/ppt/theme/theme59.xml" ContentType="application/vnd.openxmlformats-officedocument.theme+xml"/>
  <Override PartName="/ppt/slideLayouts/slideLayout651.xml" ContentType="application/vnd.openxmlformats-officedocument.presentationml.slideLayout+xml"/>
  <Override PartName="/ppt/slideLayouts/slideLayout652.xml" ContentType="application/vnd.openxmlformats-officedocument.presentationml.slideLayout+xml"/>
  <Override PartName="/ppt/slideLayouts/slideLayout653.xml" ContentType="application/vnd.openxmlformats-officedocument.presentationml.slideLayout+xml"/>
  <Override PartName="/ppt/slideLayouts/slideLayout654.xml" ContentType="application/vnd.openxmlformats-officedocument.presentationml.slideLayout+xml"/>
  <Override PartName="/ppt/slideLayouts/slideLayout655.xml" ContentType="application/vnd.openxmlformats-officedocument.presentationml.slideLayout+xml"/>
  <Override PartName="/ppt/slideLayouts/slideLayout656.xml" ContentType="application/vnd.openxmlformats-officedocument.presentationml.slideLayout+xml"/>
  <Override PartName="/ppt/slideLayouts/slideLayout657.xml" ContentType="application/vnd.openxmlformats-officedocument.presentationml.slideLayout+xml"/>
  <Override PartName="/ppt/slideLayouts/slideLayout658.xml" ContentType="application/vnd.openxmlformats-officedocument.presentationml.slideLayout+xml"/>
  <Override PartName="/ppt/slideLayouts/slideLayout659.xml" ContentType="application/vnd.openxmlformats-officedocument.presentationml.slideLayout+xml"/>
  <Override PartName="/ppt/slideLayouts/slideLayout660.xml" ContentType="application/vnd.openxmlformats-officedocument.presentationml.slideLayout+xml"/>
  <Override PartName="/ppt/slideLayouts/slideLayout661.xml" ContentType="application/vnd.openxmlformats-officedocument.presentationml.slideLayout+xml"/>
  <Override PartName="/ppt/theme/theme60.xml" ContentType="application/vnd.openxmlformats-officedocument.theme+xml"/>
  <Override PartName="/ppt/slideLayouts/slideLayout662.xml" ContentType="application/vnd.openxmlformats-officedocument.presentationml.slideLayout+xml"/>
  <Override PartName="/ppt/slideLayouts/slideLayout663.xml" ContentType="application/vnd.openxmlformats-officedocument.presentationml.slideLayout+xml"/>
  <Override PartName="/ppt/slideLayouts/slideLayout664.xml" ContentType="application/vnd.openxmlformats-officedocument.presentationml.slideLayout+xml"/>
  <Override PartName="/ppt/slideLayouts/slideLayout665.xml" ContentType="application/vnd.openxmlformats-officedocument.presentationml.slideLayout+xml"/>
  <Override PartName="/ppt/slideLayouts/slideLayout666.xml" ContentType="application/vnd.openxmlformats-officedocument.presentationml.slideLayout+xml"/>
  <Override PartName="/ppt/slideLayouts/slideLayout667.xml" ContentType="application/vnd.openxmlformats-officedocument.presentationml.slideLayout+xml"/>
  <Override PartName="/ppt/slideLayouts/slideLayout668.xml" ContentType="application/vnd.openxmlformats-officedocument.presentationml.slideLayout+xml"/>
  <Override PartName="/ppt/slideLayouts/slideLayout669.xml" ContentType="application/vnd.openxmlformats-officedocument.presentationml.slideLayout+xml"/>
  <Override PartName="/ppt/slideLayouts/slideLayout670.xml" ContentType="application/vnd.openxmlformats-officedocument.presentationml.slideLayout+xml"/>
  <Override PartName="/ppt/slideLayouts/slideLayout671.xml" ContentType="application/vnd.openxmlformats-officedocument.presentationml.slideLayout+xml"/>
  <Override PartName="/ppt/slideLayouts/slideLayout672.xml" ContentType="application/vnd.openxmlformats-officedocument.presentationml.slideLayout+xml"/>
  <Override PartName="/ppt/theme/theme61.xml" ContentType="application/vnd.openxmlformats-officedocument.theme+xml"/>
  <Override PartName="/ppt/slideLayouts/slideLayout673.xml" ContentType="application/vnd.openxmlformats-officedocument.presentationml.slideLayout+xml"/>
  <Override PartName="/ppt/slideLayouts/slideLayout674.xml" ContentType="application/vnd.openxmlformats-officedocument.presentationml.slideLayout+xml"/>
  <Override PartName="/ppt/slideLayouts/slideLayout675.xml" ContentType="application/vnd.openxmlformats-officedocument.presentationml.slideLayout+xml"/>
  <Override PartName="/ppt/slideLayouts/slideLayout676.xml" ContentType="application/vnd.openxmlformats-officedocument.presentationml.slideLayout+xml"/>
  <Override PartName="/ppt/slideLayouts/slideLayout677.xml" ContentType="application/vnd.openxmlformats-officedocument.presentationml.slideLayout+xml"/>
  <Override PartName="/ppt/slideLayouts/slideLayout678.xml" ContentType="application/vnd.openxmlformats-officedocument.presentationml.slideLayout+xml"/>
  <Override PartName="/ppt/slideLayouts/slideLayout679.xml" ContentType="application/vnd.openxmlformats-officedocument.presentationml.slideLayout+xml"/>
  <Override PartName="/ppt/slideLayouts/slideLayout680.xml" ContentType="application/vnd.openxmlformats-officedocument.presentationml.slideLayout+xml"/>
  <Override PartName="/ppt/slideLayouts/slideLayout681.xml" ContentType="application/vnd.openxmlformats-officedocument.presentationml.slideLayout+xml"/>
  <Override PartName="/ppt/slideLayouts/slideLayout682.xml" ContentType="application/vnd.openxmlformats-officedocument.presentationml.slideLayout+xml"/>
  <Override PartName="/ppt/slideLayouts/slideLayout683.xml" ContentType="application/vnd.openxmlformats-officedocument.presentationml.slideLayout+xml"/>
  <Override PartName="/ppt/slideLayouts/slideLayout684.xml" ContentType="application/vnd.openxmlformats-officedocument.presentationml.slideLayout+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embeddings/oleObject1.bin" ContentType="application/vnd.openxmlformats-officedocument.oleObject"/>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rts/chart2.xml" ContentType="application/vnd.openxmlformats-officedocument.drawingml.chart+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notesSlides/notesSlide33.xml" ContentType="application/vnd.openxmlformats-officedocument.presentationml.notesSlide+xml"/>
  <Override PartName="/ppt/charts/chart5.xml" ContentType="application/vnd.openxmlformats-officedocument.drawingml.chart+xml"/>
  <Override PartName="/ppt/notesSlides/notesSlide34.xml" ContentType="application/vnd.openxmlformats-officedocument.presentationml.notesSlide+xml"/>
  <Override PartName="/ppt/charts/chart6.xml" ContentType="application/vnd.openxmlformats-officedocument.drawingml.chart+xml"/>
  <Override PartName="/ppt/notesSlides/notesSlide35.xml" ContentType="application/vnd.openxmlformats-officedocument.presentationml.notesSlide+xml"/>
  <Override PartName="/ppt/charts/chart7.xml" ContentType="application/vnd.openxmlformats-officedocument.drawingml.chart+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notesSlides/notesSlide45.xml" ContentType="application/vnd.openxmlformats-officedocument.presentationml.notesSlide+xml"/>
  <Override PartName="/ppt/charts/chart10.xml" ContentType="application/vnd.openxmlformats-officedocument.drawingml.chart+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rts/chart15.xml" ContentType="application/vnd.openxmlformats-officedocument.drawingml.chart+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charts/chart16.xml" ContentType="application/vnd.openxmlformats-officedocument.drawingml.chart+xml"/>
  <Override PartName="/ppt/theme/themeOverride1.xml" ContentType="application/vnd.openxmlformats-officedocument.themeOverride+xml"/>
  <Override PartName="/ppt/notesSlides/notesSlide69.xml" ContentType="application/vnd.openxmlformats-officedocument.presentationml.notesSlide+xml"/>
  <Override PartName="/ppt/charts/chart17.xml" ContentType="application/vnd.openxmlformats-officedocument.drawingml.chart+xml"/>
  <Override PartName="/ppt/theme/themeOverride2.xml" ContentType="application/vnd.openxmlformats-officedocument.themeOverride+xml"/>
  <Override PartName="/ppt/notesSlides/notesSlide70.xml" ContentType="application/vnd.openxmlformats-officedocument.presentationml.notesSlide+xml"/>
  <Override PartName="/ppt/charts/chart18.xml" ContentType="application/vnd.openxmlformats-officedocument.drawingml.chart+xml"/>
  <Override PartName="/ppt/theme/themeOverride3.xml" ContentType="application/vnd.openxmlformats-officedocument.themeOverr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charts/chart19.xml" ContentType="application/vnd.openxmlformats-officedocument.drawingml.chart+xml"/>
  <Override PartName="/ppt/theme/themeOverride4.xml" ContentType="application/vnd.openxmlformats-officedocument.themeOverr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charts/chart20.xml" ContentType="application/vnd.openxmlformats-officedocument.drawingml.chart+xml"/>
  <Override PartName="/ppt/theme/themeOverride5.xml" ContentType="application/vnd.openxmlformats-officedocument.themeOverride+xml"/>
  <Override PartName="/ppt/notesSlides/notesSlide82.xml" ContentType="application/vnd.openxmlformats-officedocument.presentationml.notesSlide+xml"/>
  <Override PartName="/ppt/charts/chart21.xml" ContentType="application/vnd.openxmlformats-officedocument.drawingml.chart+xml"/>
  <Override PartName="/ppt/theme/themeOverride6.xml" ContentType="application/vnd.openxmlformats-officedocument.themeOverride+xml"/>
  <Override PartName="/ppt/charts/chart22.xml" ContentType="application/vnd.openxmlformats-officedocument.drawingml.chart+xml"/>
  <Override PartName="/ppt/theme/themeOverride7.xml" ContentType="application/vnd.openxmlformats-officedocument.themeOverr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charts/chart23.xml" ContentType="application/vnd.openxmlformats-officedocument.drawingml.chart+xml"/>
  <Override PartName="/ppt/theme/themeOverride8.xml" ContentType="application/vnd.openxmlformats-officedocument.themeOverride+xml"/>
  <Override PartName="/ppt/notesSlides/notesSlide85.xml" ContentType="application/vnd.openxmlformats-officedocument.presentationml.notesSlide+xml"/>
  <Override PartName="/ppt/charts/chart24.xml" ContentType="application/vnd.openxmlformats-officedocument.drawingml.chart+xml"/>
  <Override PartName="/ppt/theme/themeOverride9.xml" ContentType="application/vnd.openxmlformats-officedocument.themeOverr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charts/chart25.xml" ContentType="application/vnd.openxmlformats-officedocument.drawingml.chart+xml"/>
  <Override PartName="/ppt/theme/themeOverride10.xml" ContentType="application/vnd.openxmlformats-officedocument.themeOverride+xml"/>
  <Override PartName="/ppt/notesSlides/notesSlide91.xml" ContentType="application/vnd.openxmlformats-officedocument.presentationml.notesSlide+xml"/>
  <Override PartName="/ppt/charts/chart26.xml" ContentType="application/vnd.openxmlformats-officedocument.drawingml.chart+xml"/>
  <Override PartName="/ppt/theme/themeOverride11.xml" ContentType="application/vnd.openxmlformats-officedocument.themeOverride+xml"/>
  <Override PartName="/ppt/charts/chart27.xml" ContentType="application/vnd.openxmlformats-officedocument.drawingml.chart+xml"/>
  <Override PartName="/ppt/theme/themeOverride12.xml" ContentType="application/vnd.openxmlformats-officedocument.themeOverride+xml"/>
  <Override PartName="/ppt/notesSlides/notesSlide92.xml" ContentType="application/vnd.openxmlformats-officedocument.presentationml.notesSlide+xml"/>
  <Override PartName="/ppt/charts/chart28.xml" ContentType="application/vnd.openxmlformats-officedocument.drawingml.chart+xml"/>
  <Override PartName="/ppt/theme/themeOverride13.xml" ContentType="application/vnd.openxmlformats-officedocument.themeOverride+xml"/>
  <Override PartName="/ppt/notesSlides/notesSlide93.xml" ContentType="application/vnd.openxmlformats-officedocument.presentationml.notesSlide+xml"/>
  <Override PartName="/ppt/charts/chart29.xml" ContentType="application/vnd.openxmlformats-officedocument.drawingml.chart+xml"/>
  <Override PartName="/ppt/theme/themeOverride14.xml" ContentType="application/vnd.openxmlformats-officedocument.themeOverr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812" r:id="rId3"/>
    <p:sldMasterId id="2147483824" r:id="rId4"/>
    <p:sldMasterId id="2147483836" r:id="rId5"/>
    <p:sldMasterId id="2147483848" r:id="rId6"/>
    <p:sldMasterId id="2147483860" r:id="rId7"/>
    <p:sldMasterId id="2147483872" r:id="rId8"/>
    <p:sldMasterId id="2147483909" r:id="rId9"/>
    <p:sldMasterId id="2147483924" r:id="rId10"/>
    <p:sldMasterId id="2147483936" r:id="rId11"/>
    <p:sldMasterId id="2147483948" r:id="rId12"/>
    <p:sldMasterId id="2147483977" r:id="rId13"/>
    <p:sldMasterId id="2147484002" r:id="rId14"/>
    <p:sldMasterId id="2147484062" r:id="rId15"/>
    <p:sldMasterId id="2147484074" r:id="rId16"/>
    <p:sldMasterId id="2147484087" r:id="rId17"/>
    <p:sldMasterId id="2147484099" r:id="rId18"/>
    <p:sldMasterId id="2147484111" r:id="rId19"/>
    <p:sldMasterId id="2147484123" r:id="rId20"/>
    <p:sldMasterId id="2147484195" r:id="rId21"/>
    <p:sldMasterId id="2147484207" r:id="rId22"/>
    <p:sldMasterId id="2147484245" r:id="rId23"/>
    <p:sldMasterId id="2147484281" r:id="rId24"/>
    <p:sldMasterId id="2147484306" r:id="rId25"/>
    <p:sldMasterId id="2147484342" r:id="rId26"/>
    <p:sldMasterId id="2147484354" r:id="rId27"/>
    <p:sldMasterId id="2147484366" r:id="rId28"/>
    <p:sldMasterId id="2147484378" r:id="rId29"/>
    <p:sldMasterId id="2147484402" r:id="rId30"/>
    <p:sldMasterId id="2147484414" r:id="rId31"/>
    <p:sldMasterId id="2147484438" r:id="rId32"/>
    <p:sldMasterId id="2147484450" r:id="rId33"/>
    <p:sldMasterId id="2147484462" r:id="rId34"/>
    <p:sldMasterId id="2147484474" r:id="rId35"/>
    <p:sldMasterId id="2147484486" r:id="rId36"/>
    <p:sldMasterId id="2147484498" r:id="rId37"/>
    <p:sldMasterId id="2147484510" r:id="rId38"/>
    <p:sldMasterId id="2147484534" r:id="rId39"/>
    <p:sldMasterId id="2147484546" r:id="rId40"/>
    <p:sldMasterId id="2147484558" r:id="rId41"/>
    <p:sldMasterId id="2147484570" r:id="rId42"/>
    <p:sldMasterId id="2147484630" r:id="rId43"/>
    <p:sldMasterId id="2147484642" r:id="rId44"/>
    <p:sldMasterId id="2147484666" r:id="rId45"/>
    <p:sldMasterId id="2147484679" r:id="rId46"/>
    <p:sldMasterId id="2147484691" r:id="rId47"/>
    <p:sldMasterId id="2147484704" r:id="rId48"/>
    <p:sldMasterId id="2147484716" r:id="rId49"/>
    <p:sldMasterId id="2147484730" r:id="rId50"/>
    <p:sldMasterId id="2147484743" r:id="rId51"/>
    <p:sldMasterId id="2147484755" r:id="rId52"/>
    <p:sldMasterId id="2147484768" r:id="rId53"/>
    <p:sldMasterId id="2147484780" r:id="rId54"/>
    <p:sldMasterId id="2147484792" r:id="rId55"/>
    <p:sldMasterId id="2147484804" r:id="rId56"/>
    <p:sldMasterId id="2147484816" r:id="rId57"/>
    <p:sldMasterId id="2147484828" r:id="rId58"/>
    <p:sldMasterId id="2147484840" r:id="rId59"/>
    <p:sldMasterId id="2147484853" r:id="rId60"/>
    <p:sldMasterId id="2147484865" r:id="rId61"/>
    <p:sldMasterId id="2147484877" r:id="rId62"/>
  </p:sldMasterIdLst>
  <p:notesMasterIdLst>
    <p:notesMasterId r:id="rId390"/>
  </p:notesMasterIdLst>
  <p:handoutMasterIdLst>
    <p:handoutMasterId r:id="rId391"/>
  </p:handoutMasterIdLst>
  <p:sldIdLst>
    <p:sldId id="1309" r:id="rId63"/>
    <p:sldId id="986" r:id="rId64"/>
    <p:sldId id="988" r:id="rId65"/>
    <p:sldId id="1554" r:id="rId66"/>
    <p:sldId id="1641" r:id="rId67"/>
    <p:sldId id="1642" r:id="rId68"/>
    <p:sldId id="1651" r:id="rId69"/>
    <p:sldId id="1645" r:id="rId70"/>
    <p:sldId id="1643" r:id="rId71"/>
    <p:sldId id="1644" r:id="rId72"/>
    <p:sldId id="1646" r:id="rId73"/>
    <p:sldId id="1647" r:id="rId74"/>
    <p:sldId id="1903" r:id="rId75"/>
    <p:sldId id="1649" r:id="rId76"/>
    <p:sldId id="1650" r:id="rId77"/>
    <p:sldId id="1652" r:id="rId78"/>
    <p:sldId id="1564" r:id="rId79"/>
    <p:sldId id="1653" r:id="rId80"/>
    <p:sldId id="1656" r:id="rId81"/>
    <p:sldId id="1657" r:id="rId82"/>
    <p:sldId id="1658" r:id="rId83"/>
    <p:sldId id="1659" r:id="rId84"/>
    <p:sldId id="1660" r:id="rId85"/>
    <p:sldId id="1661" r:id="rId86"/>
    <p:sldId id="1662" r:id="rId87"/>
    <p:sldId id="1663" r:id="rId88"/>
    <p:sldId id="1664" r:id="rId89"/>
    <p:sldId id="1665" r:id="rId90"/>
    <p:sldId id="1863" r:id="rId91"/>
    <p:sldId id="1864" r:id="rId92"/>
    <p:sldId id="1865" r:id="rId93"/>
    <p:sldId id="1667" r:id="rId94"/>
    <p:sldId id="1666" r:id="rId95"/>
    <p:sldId id="1866" r:id="rId96"/>
    <p:sldId id="1868" r:id="rId97"/>
    <p:sldId id="1867" r:id="rId98"/>
    <p:sldId id="1669" r:id="rId99"/>
    <p:sldId id="1655" r:id="rId100"/>
    <p:sldId id="1670" r:id="rId101"/>
    <p:sldId id="1671" r:id="rId102"/>
    <p:sldId id="1723" r:id="rId103"/>
    <p:sldId id="1724" r:id="rId104"/>
    <p:sldId id="1725" r:id="rId105"/>
    <p:sldId id="1726" r:id="rId106"/>
    <p:sldId id="1745" r:id="rId107"/>
    <p:sldId id="1727" r:id="rId108"/>
    <p:sldId id="1728" r:id="rId109"/>
    <p:sldId id="1729" r:id="rId110"/>
    <p:sldId id="1730" r:id="rId111"/>
    <p:sldId id="1731" r:id="rId112"/>
    <p:sldId id="1732" r:id="rId113"/>
    <p:sldId id="1733" r:id="rId114"/>
    <p:sldId id="1734" r:id="rId115"/>
    <p:sldId id="1736" r:id="rId116"/>
    <p:sldId id="1737" r:id="rId117"/>
    <p:sldId id="1738" r:id="rId118"/>
    <p:sldId id="1739" r:id="rId119"/>
    <p:sldId id="1740" r:id="rId120"/>
    <p:sldId id="1741" r:id="rId121"/>
    <p:sldId id="1742" r:id="rId122"/>
    <p:sldId id="1743" r:id="rId123"/>
    <p:sldId id="1744" r:id="rId124"/>
    <p:sldId id="1684" r:id="rId125"/>
    <p:sldId id="1685" r:id="rId126"/>
    <p:sldId id="1686" r:id="rId127"/>
    <p:sldId id="1687" r:id="rId128"/>
    <p:sldId id="1688" r:id="rId129"/>
    <p:sldId id="1689" r:id="rId130"/>
    <p:sldId id="1690" r:id="rId131"/>
    <p:sldId id="1691" r:id="rId132"/>
    <p:sldId id="1692" r:id="rId133"/>
    <p:sldId id="1693" r:id="rId134"/>
    <p:sldId id="1694" r:id="rId135"/>
    <p:sldId id="1695" r:id="rId136"/>
    <p:sldId id="1696" r:id="rId137"/>
    <p:sldId id="1697" r:id="rId138"/>
    <p:sldId id="1698" r:id="rId139"/>
    <p:sldId id="1699" r:id="rId140"/>
    <p:sldId id="1700" r:id="rId141"/>
    <p:sldId id="1701" r:id="rId142"/>
    <p:sldId id="1702" r:id="rId143"/>
    <p:sldId id="1703" r:id="rId144"/>
    <p:sldId id="1704" r:id="rId145"/>
    <p:sldId id="1705" r:id="rId146"/>
    <p:sldId id="1706" r:id="rId147"/>
    <p:sldId id="1707" r:id="rId148"/>
    <p:sldId id="1708" r:id="rId149"/>
    <p:sldId id="1709" r:id="rId150"/>
    <p:sldId id="1710" r:id="rId151"/>
    <p:sldId id="1711" r:id="rId152"/>
    <p:sldId id="1712" r:id="rId153"/>
    <p:sldId id="1713" r:id="rId154"/>
    <p:sldId id="1714" r:id="rId155"/>
    <p:sldId id="1715" r:id="rId156"/>
    <p:sldId id="1716" r:id="rId157"/>
    <p:sldId id="1717" r:id="rId158"/>
    <p:sldId id="1718" r:id="rId159"/>
    <p:sldId id="1719" r:id="rId160"/>
    <p:sldId id="1720" r:id="rId161"/>
    <p:sldId id="1721" r:id="rId162"/>
    <p:sldId id="1722" r:id="rId163"/>
    <p:sldId id="1746" r:id="rId164"/>
    <p:sldId id="1747" r:id="rId165"/>
    <p:sldId id="1748" r:id="rId166"/>
    <p:sldId id="1755" r:id="rId167"/>
    <p:sldId id="1756" r:id="rId168"/>
    <p:sldId id="1757" r:id="rId169"/>
    <p:sldId id="1758" r:id="rId170"/>
    <p:sldId id="1759" r:id="rId171"/>
    <p:sldId id="1760" r:id="rId172"/>
    <p:sldId id="1761" r:id="rId173"/>
    <p:sldId id="1762" r:id="rId174"/>
    <p:sldId id="1763" r:id="rId175"/>
    <p:sldId id="1764" r:id="rId176"/>
    <p:sldId id="1765" r:id="rId177"/>
    <p:sldId id="1766" r:id="rId178"/>
    <p:sldId id="1767" r:id="rId179"/>
    <p:sldId id="1769" r:id="rId180"/>
    <p:sldId id="1770" r:id="rId181"/>
    <p:sldId id="1771" r:id="rId182"/>
    <p:sldId id="1772" r:id="rId183"/>
    <p:sldId id="1768" r:id="rId184"/>
    <p:sldId id="1750" r:id="rId185"/>
    <p:sldId id="1754" r:id="rId186"/>
    <p:sldId id="1773" r:id="rId187"/>
    <p:sldId id="1774" r:id="rId188"/>
    <p:sldId id="1775" r:id="rId189"/>
    <p:sldId id="1776" r:id="rId190"/>
    <p:sldId id="1777" r:id="rId191"/>
    <p:sldId id="1778" r:id="rId192"/>
    <p:sldId id="1779" r:id="rId193"/>
    <p:sldId id="1780" r:id="rId194"/>
    <p:sldId id="1781" r:id="rId195"/>
    <p:sldId id="1782" r:id="rId196"/>
    <p:sldId id="1751" r:id="rId197"/>
    <p:sldId id="1783" r:id="rId198"/>
    <p:sldId id="1811" r:id="rId199"/>
    <p:sldId id="1784" r:id="rId200"/>
    <p:sldId id="1785" r:id="rId201"/>
    <p:sldId id="1786" r:id="rId202"/>
    <p:sldId id="1787" r:id="rId203"/>
    <p:sldId id="1788" r:id="rId204"/>
    <p:sldId id="1789" r:id="rId205"/>
    <p:sldId id="1790" r:id="rId206"/>
    <p:sldId id="1791" r:id="rId207"/>
    <p:sldId id="1792" r:id="rId208"/>
    <p:sldId id="1793" r:id="rId209"/>
    <p:sldId id="1794" r:id="rId210"/>
    <p:sldId id="1795" r:id="rId211"/>
    <p:sldId id="1796" r:id="rId212"/>
    <p:sldId id="1797" r:id="rId213"/>
    <p:sldId id="1798" r:id="rId214"/>
    <p:sldId id="1799" r:id="rId215"/>
    <p:sldId id="1800" r:id="rId216"/>
    <p:sldId id="1801" r:id="rId217"/>
    <p:sldId id="1802" r:id="rId218"/>
    <p:sldId id="1803" r:id="rId219"/>
    <p:sldId id="1804" r:id="rId220"/>
    <p:sldId id="1805" r:id="rId221"/>
    <p:sldId id="1806" r:id="rId222"/>
    <p:sldId id="1807" r:id="rId223"/>
    <p:sldId id="1808" r:id="rId224"/>
    <p:sldId id="1809" r:id="rId225"/>
    <p:sldId id="1810" r:id="rId226"/>
    <p:sldId id="1812" r:id="rId227"/>
    <p:sldId id="1813" r:id="rId228"/>
    <p:sldId id="1816" r:id="rId229"/>
    <p:sldId id="1817" r:id="rId230"/>
    <p:sldId id="1818" r:id="rId231"/>
    <p:sldId id="1819" r:id="rId232"/>
    <p:sldId id="1820" r:id="rId233"/>
    <p:sldId id="1821" r:id="rId234"/>
    <p:sldId id="1822" r:id="rId235"/>
    <p:sldId id="1823" r:id="rId236"/>
    <p:sldId id="1824" r:id="rId237"/>
    <p:sldId id="1825" r:id="rId238"/>
    <p:sldId id="1826" r:id="rId239"/>
    <p:sldId id="1827" r:id="rId240"/>
    <p:sldId id="1828" r:id="rId241"/>
    <p:sldId id="1829" r:id="rId242"/>
    <p:sldId id="1830" r:id="rId243"/>
    <p:sldId id="1831" r:id="rId244"/>
    <p:sldId id="1832" r:id="rId245"/>
    <p:sldId id="1833" r:id="rId246"/>
    <p:sldId id="1834" r:id="rId247"/>
    <p:sldId id="1835" r:id="rId248"/>
    <p:sldId id="1836" r:id="rId249"/>
    <p:sldId id="1837" r:id="rId250"/>
    <p:sldId id="1838" r:id="rId251"/>
    <p:sldId id="1839" r:id="rId252"/>
    <p:sldId id="1840" r:id="rId253"/>
    <p:sldId id="1841" r:id="rId254"/>
    <p:sldId id="1842" r:id="rId255"/>
    <p:sldId id="1843" r:id="rId256"/>
    <p:sldId id="1814" r:id="rId257"/>
    <p:sldId id="1815" r:id="rId258"/>
    <p:sldId id="1302" r:id="rId259"/>
    <p:sldId id="1004" r:id="rId260"/>
    <p:sldId id="1005" r:id="rId261"/>
    <p:sldId id="1310" r:id="rId262"/>
    <p:sldId id="1311" r:id="rId263"/>
    <p:sldId id="1312" r:id="rId264"/>
    <p:sldId id="1313" r:id="rId265"/>
    <p:sldId id="1314" r:id="rId266"/>
    <p:sldId id="1315" r:id="rId267"/>
    <p:sldId id="1316" r:id="rId268"/>
    <p:sldId id="1317" r:id="rId269"/>
    <p:sldId id="1318" r:id="rId270"/>
    <p:sldId id="1319" r:id="rId271"/>
    <p:sldId id="1320" r:id="rId272"/>
    <p:sldId id="1445" r:id="rId273"/>
    <p:sldId id="1446" r:id="rId274"/>
    <p:sldId id="1447" r:id="rId275"/>
    <p:sldId id="1448" r:id="rId276"/>
    <p:sldId id="1321" r:id="rId277"/>
    <p:sldId id="1322" r:id="rId278"/>
    <p:sldId id="1323" r:id="rId279"/>
    <p:sldId id="1844" r:id="rId280"/>
    <p:sldId id="1845" r:id="rId281"/>
    <p:sldId id="1846" r:id="rId282"/>
    <p:sldId id="1847" r:id="rId283"/>
    <p:sldId id="1848" r:id="rId284"/>
    <p:sldId id="1849" r:id="rId285"/>
    <p:sldId id="1853" r:id="rId286"/>
    <p:sldId id="1854" r:id="rId287"/>
    <p:sldId id="1855" r:id="rId288"/>
    <p:sldId id="1856" r:id="rId289"/>
    <p:sldId id="1857" r:id="rId290"/>
    <p:sldId id="1858" r:id="rId291"/>
    <p:sldId id="1859" r:id="rId292"/>
    <p:sldId id="1850" r:id="rId293"/>
    <p:sldId id="1851" r:id="rId294"/>
    <p:sldId id="1852" r:id="rId295"/>
    <p:sldId id="1860" r:id="rId296"/>
    <p:sldId id="1614" r:id="rId297"/>
    <p:sldId id="1616" r:id="rId298"/>
    <p:sldId id="1630" r:id="rId299"/>
    <p:sldId id="1900" r:id="rId300"/>
    <p:sldId id="1901" r:id="rId301"/>
    <p:sldId id="1902" r:id="rId302"/>
    <p:sldId id="1415" r:id="rId303"/>
    <p:sldId id="1869" r:id="rId304"/>
    <p:sldId id="1870" r:id="rId305"/>
    <p:sldId id="1871" r:id="rId306"/>
    <p:sldId id="1872" r:id="rId307"/>
    <p:sldId id="1873" r:id="rId308"/>
    <p:sldId id="1874" r:id="rId309"/>
    <p:sldId id="1875" r:id="rId310"/>
    <p:sldId id="1876" r:id="rId311"/>
    <p:sldId id="1877" r:id="rId312"/>
    <p:sldId id="1878" r:id="rId313"/>
    <p:sldId id="1879" r:id="rId314"/>
    <p:sldId id="1880" r:id="rId315"/>
    <p:sldId id="1881" r:id="rId316"/>
    <p:sldId id="1882" r:id="rId317"/>
    <p:sldId id="1883" r:id="rId318"/>
    <p:sldId id="1884" r:id="rId319"/>
    <p:sldId id="1885" r:id="rId320"/>
    <p:sldId id="1886" r:id="rId321"/>
    <p:sldId id="1887" r:id="rId322"/>
    <p:sldId id="1888" r:id="rId323"/>
    <p:sldId id="1889" r:id="rId324"/>
    <p:sldId id="1890" r:id="rId325"/>
    <p:sldId id="1891" r:id="rId326"/>
    <p:sldId id="1892" r:id="rId327"/>
    <p:sldId id="1893" r:id="rId328"/>
    <p:sldId id="1894" r:id="rId329"/>
    <p:sldId id="1895" r:id="rId330"/>
    <p:sldId id="1896" r:id="rId331"/>
    <p:sldId id="1897" r:id="rId332"/>
    <p:sldId id="1898" r:id="rId333"/>
    <p:sldId id="1899" r:id="rId334"/>
    <p:sldId id="1904" r:id="rId335"/>
    <p:sldId id="1957" r:id="rId336"/>
    <p:sldId id="1958" r:id="rId337"/>
    <p:sldId id="1905" r:id="rId338"/>
    <p:sldId id="1906" r:id="rId339"/>
    <p:sldId id="1907" r:id="rId340"/>
    <p:sldId id="1908" r:id="rId341"/>
    <p:sldId id="1909" r:id="rId342"/>
    <p:sldId id="1910" r:id="rId343"/>
    <p:sldId id="1911" r:id="rId344"/>
    <p:sldId id="1912" r:id="rId345"/>
    <p:sldId id="1913" r:id="rId346"/>
    <p:sldId id="1914" r:id="rId347"/>
    <p:sldId id="1915" r:id="rId348"/>
    <p:sldId id="1916" r:id="rId349"/>
    <p:sldId id="1917" r:id="rId350"/>
    <p:sldId id="1918" r:id="rId351"/>
    <p:sldId id="1919" r:id="rId352"/>
    <p:sldId id="1920" r:id="rId353"/>
    <p:sldId id="1921" r:id="rId354"/>
    <p:sldId id="1922" r:id="rId355"/>
    <p:sldId id="1923" r:id="rId356"/>
    <p:sldId id="1924" r:id="rId357"/>
    <p:sldId id="1925" r:id="rId358"/>
    <p:sldId id="1926" r:id="rId359"/>
    <p:sldId id="1927" r:id="rId360"/>
    <p:sldId id="1928" r:id="rId361"/>
    <p:sldId id="1929" r:id="rId362"/>
    <p:sldId id="1930" r:id="rId363"/>
    <p:sldId id="1931" r:id="rId364"/>
    <p:sldId id="1932" r:id="rId365"/>
    <p:sldId id="1933" r:id="rId366"/>
    <p:sldId id="1934" r:id="rId367"/>
    <p:sldId id="1935" r:id="rId368"/>
    <p:sldId id="1936" r:id="rId369"/>
    <p:sldId id="1937" r:id="rId370"/>
    <p:sldId id="1938" r:id="rId371"/>
    <p:sldId id="1939" r:id="rId372"/>
    <p:sldId id="1940" r:id="rId373"/>
    <p:sldId id="1941" r:id="rId374"/>
    <p:sldId id="1942" r:id="rId375"/>
    <p:sldId id="1943" r:id="rId376"/>
    <p:sldId id="1944" r:id="rId377"/>
    <p:sldId id="1945" r:id="rId378"/>
    <p:sldId id="1946" r:id="rId379"/>
    <p:sldId id="1947" r:id="rId380"/>
    <p:sldId id="1948" r:id="rId381"/>
    <p:sldId id="1949" r:id="rId382"/>
    <p:sldId id="1950" r:id="rId383"/>
    <p:sldId id="1951" r:id="rId384"/>
    <p:sldId id="1952" r:id="rId385"/>
    <p:sldId id="1953" r:id="rId386"/>
    <p:sldId id="1954" r:id="rId387"/>
    <p:sldId id="1955" r:id="rId388"/>
    <p:sldId id="1956" r:id="rId38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55D6"/>
    <a:srgbClr val="8C0000"/>
    <a:srgbClr val="663D63"/>
    <a:srgbClr val="66FF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7273" autoAdjust="0"/>
    <p:restoredTop sz="99219" autoAdjust="0"/>
  </p:normalViewPr>
  <p:slideViewPr>
    <p:cSldViewPr>
      <p:cViewPr varScale="1">
        <p:scale>
          <a:sx n="95" d="100"/>
          <a:sy n="95" d="100"/>
        </p:scale>
        <p:origin x="-696" y="-120"/>
      </p:cViewPr>
      <p:guideLst>
        <p:guide orient="horz" pos="2160"/>
        <p:guide pos="2880"/>
      </p:guideLst>
    </p:cSldViewPr>
  </p:slideViewPr>
  <p:outlineViewPr>
    <p:cViewPr>
      <p:scale>
        <a:sx n="33" d="100"/>
        <a:sy n="33" d="100"/>
      </p:scale>
      <p:origin x="0" y="131472"/>
    </p:cViewPr>
  </p:outlineViewPr>
  <p:notesTextViewPr>
    <p:cViewPr>
      <p:scale>
        <a:sx n="100" d="100"/>
        <a:sy n="100" d="100"/>
      </p:scale>
      <p:origin x="0" y="0"/>
    </p:cViewPr>
  </p:notesTextViewPr>
  <p:sorterViewPr>
    <p:cViewPr>
      <p:scale>
        <a:sx n="66" d="100"/>
        <a:sy n="66" d="100"/>
      </p:scale>
      <p:origin x="0" y="10064"/>
    </p:cViewPr>
  </p:sorterViewPr>
  <p:notesViewPr>
    <p:cSldViewPr>
      <p:cViewPr varScale="1">
        <p:scale>
          <a:sx n="101" d="100"/>
          <a:sy n="101" d="100"/>
        </p:scale>
        <p:origin x="-3228" y="-108"/>
      </p:cViewPr>
      <p:guideLst>
        <p:guide orient="horz" pos="2928"/>
        <p:guide pos="2208"/>
      </p:guideLst>
    </p:cSldViewPr>
  </p:notes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Master" Target="slideMasters/slideMaster20.xml"/><Relationship Id="rId21" Type="http://schemas.openxmlformats.org/officeDocument/2006/relationships/slideMaster" Target="slideMasters/slideMaster21.xml"/><Relationship Id="rId22" Type="http://schemas.openxmlformats.org/officeDocument/2006/relationships/slideMaster" Target="slideMasters/slideMaster22.xml"/><Relationship Id="rId23" Type="http://schemas.openxmlformats.org/officeDocument/2006/relationships/slideMaster" Target="slideMasters/slideMaster23.xml"/><Relationship Id="rId24" Type="http://schemas.openxmlformats.org/officeDocument/2006/relationships/slideMaster" Target="slideMasters/slideMaster24.xml"/><Relationship Id="rId25" Type="http://schemas.openxmlformats.org/officeDocument/2006/relationships/slideMaster" Target="slideMasters/slideMaster25.xml"/><Relationship Id="rId26" Type="http://schemas.openxmlformats.org/officeDocument/2006/relationships/slideMaster" Target="slideMasters/slideMaster26.xml"/><Relationship Id="rId27" Type="http://schemas.openxmlformats.org/officeDocument/2006/relationships/slideMaster" Target="slideMasters/slideMaster27.xml"/><Relationship Id="rId28" Type="http://schemas.openxmlformats.org/officeDocument/2006/relationships/slideMaster" Target="slideMasters/slideMaster28.xml"/><Relationship Id="rId29" Type="http://schemas.openxmlformats.org/officeDocument/2006/relationships/slideMaster" Target="slideMasters/slideMaster29.xml"/><Relationship Id="rId170" Type="http://schemas.openxmlformats.org/officeDocument/2006/relationships/slide" Target="slides/slide108.xml"/><Relationship Id="rId171" Type="http://schemas.openxmlformats.org/officeDocument/2006/relationships/slide" Target="slides/slide109.xml"/><Relationship Id="rId172" Type="http://schemas.openxmlformats.org/officeDocument/2006/relationships/slide" Target="slides/slide110.xml"/><Relationship Id="rId173" Type="http://schemas.openxmlformats.org/officeDocument/2006/relationships/slide" Target="slides/slide111.xml"/><Relationship Id="rId174" Type="http://schemas.openxmlformats.org/officeDocument/2006/relationships/slide" Target="slides/slide112.xml"/><Relationship Id="rId175" Type="http://schemas.openxmlformats.org/officeDocument/2006/relationships/slide" Target="slides/slide113.xml"/><Relationship Id="rId176" Type="http://schemas.openxmlformats.org/officeDocument/2006/relationships/slide" Target="slides/slide114.xml"/><Relationship Id="rId177" Type="http://schemas.openxmlformats.org/officeDocument/2006/relationships/slide" Target="slides/slide115.xml"/><Relationship Id="rId178" Type="http://schemas.openxmlformats.org/officeDocument/2006/relationships/slide" Target="slides/slide116.xml"/><Relationship Id="rId179" Type="http://schemas.openxmlformats.org/officeDocument/2006/relationships/slide" Target="slides/slide117.xml"/><Relationship Id="rId230" Type="http://schemas.openxmlformats.org/officeDocument/2006/relationships/slide" Target="slides/slide168.xml"/><Relationship Id="rId231" Type="http://schemas.openxmlformats.org/officeDocument/2006/relationships/slide" Target="slides/slide169.xml"/><Relationship Id="rId232" Type="http://schemas.openxmlformats.org/officeDocument/2006/relationships/slide" Target="slides/slide170.xml"/><Relationship Id="rId233" Type="http://schemas.openxmlformats.org/officeDocument/2006/relationships/slide" Target="slides/slide171.xml"/><Relationship Id="rId234" Type="http://schemas.openxmlformats.org/officeDocument/2006/relationships/slide" Target="slides/slide172.xml"/><Relationship Id="rId235" Type="http://schemas.openxmlformats.org/officeDocument/2006/relationships/slide" Target="slides/slide173.xml"/><Relationship Id="rId236" Type="http://schemas.openxmlformats.org/officeDocument/2006/relationships/slide" Target="slides/slide174.xml"/><Relationship Id="rId237" Type="http://schemas.openxmlformats.org/officeDocument/2006/relationships/slide" Target="slides/slide175.xml"/><Relationship Id="rId238" Type="http://schemas.openxmlformats.org/officeDocument/2006/relationships/slide" Target="slides/slide176.xml"/><Relationship Id="rId239" Type="http://schemas.openxmlformats.org/officeDocument/2006/relationships/slide" Target="slides/slide177.xml"/><Relationship Id="rId30" Type="http://schemas.openxmlformats.org/officeDocument/2006/relationships/slideMaster" Target="slideMasters/slideMaster30.xml"/><Relationship Id="rId31" Type="http://schemas.openxmlformats.org/officeDocument/2006/relationships/slideMaster" Target="slideMasters/slideMaster31.xml"/><Relationship Id="rId32" Type="http://schemas.openxmlformats.org/officeDocument/2006/relationships/slideMaster" Target="slideMasters/slideMaster32.xml"/><Relationship Id="rId33" Type="http://schemas.openxmlformats.org/officeDocument/2006/relationships/slideMaster" Target="slideMasters/slideMaster33.xml"/><Relationship Id="rId34" Type="http://schemas.openxmlformats.org/officeDocument/2006/relationships/slideMaster" Target="slideMasters/slideMaster34.xml"/><Relationship Id="rId35" Type="http://schemas.openxmlformats.org/officeDocument/2006/relationships/slideMaster" Target="slideMasters/slideMaster35.xml"/><Relationship Id="rId36" Type="http://schemas.openxmlformats.org/officeDocument/2006/relationships/slideMaster" Target="slideMasters/slideMaster36.xml"/><Relationship Id="rId37" Type="http://schemas.openxmlformats.org/officeDocument/2006/relationships/slideMaster" Target="slideMasters/slideMaster37.xml"/><Relationship Id="rId38" Type="http://schemas.openxmlformats.org/officeDocument/2006/relationships/slideMaster" Target="slideMasters/slideMaster38.xml"/><Relationship Id="rId39" Type="http://schemas.openxmlformats.org/officeDocument/2006/relationships/slideMaster" Target="slideMasters/slideMaster39.xml"/><Relationship Id="rId180" Type="http://schemas.openxmlformats.org/officeDocument/2006/relationships/slide" Target="slides/slide118.xml"/><Relationship Id="rId181" Type="http://schemas.openxmlformats.org/officeDocument/2006/relationships/slide" Target="slides/slide119.xml"/><Relationship Id="rId182" Type="http://schemas.openxmlformats.org/officeDocument/2006/relationships/slide" Target="slides/slide120.xml"/><Relationship Id="rId183" Type="http://schemas.openxmlformats.org/officeDocument/2006/relationships/slide" Target="slides/slide121.xml"/><Relationship Id="rId184" Type="http://schemas.openxmlformats.org/officeDocument/2006/relationships/slide" Target="slides/slide122.xml"/><Relationship Id="rId185" Type="http://schemas.openxmlformats.org/officeDocument/2006/relationships/slide" Target="slides/slide123.xml"/><Relationship Id="rId186" Type="http://schemas.openxmlformats.org/officeDocument/2006/relationships/slide" Target="slides/slide124.xml"/><Relationship Id="rId187" Type="http://schemas.openxmlformats.org/officeDocument/2006/relationships/slide" Target="slides/slide125.xml"/><Relationship Id="rId188" Type="http://schemas.openxmlformats.org/officeDocument/2006/relationships/slide" Target="slides/slide126.xml"/><Relationship Id="rId189" Type="http://schemas.openxmlformats.org/officeDocument/2006/relationships/slide" Target="slides/slide127.xml"/><Relationship Id="rId240" Type="http://schemas.openxmlformats.org/officeDocument/2006/relationships/slide" Target="slides/slide178.xml"/><Relationship Id="rId241" Type="http://schemas.openxmlformats.org/officeDocument/2006/relationships/slide" Target="slides/slide179.xml"/><Relationship Id="rId242" Type="http://schemas.openxmlformats.org/officeDocument/2006/relationships/slide" Target="slides/slide180.xml"/><Relationship Id="rId243" Type="http://schemas.openxmlformats.org/officeDocument/2006/relationships/slide" Target="slides/slide181.xml"/><Relationship Id="rId244" Type="http://schemas.openxmlformats.org/officeDocument/2006/relationships/slide" Target="slides/slide182.xml"/><Relationship Id="rId245" Type="http://schemas.openxmlformats.org/officeDocument/2006/relationships/slide" Target="slides/slide183.xml"/><Relationship Id="rId246" Type="http://schemas.openxmlformats.org/officeDocument/2006/relationships/slide" Target="slides/slide184.xml"/><Relationship Id="rId247" Type="http://schemas.openxmlformats.org/officeDocument/2006/relationships/slide" Target="slides/slide185.xml"/><Relationship Id="rId248" Type="http://schemas.openxmlformats.org/officeDocument/2006/relationships/slide" Target="slides/slide186.xml"/><Relationship Id="rId249" Type="http://schemas.openxmlformats.org/officeDocument/2006/relationships/slide" Target="slides/slide187.xml"/><Relationship Id="rId300" Type="http://schemas.openxmlformats.org/officeDocument/2006/relationships/slide" Target="slides/slide238.xml"/><Relationship Id="rId301" Type="http://schemas.openxmlformats.org/officeDocument/2006/relationships/slide" Target="slides/slide239.xml"/><Relationship Id="rId302" Type="http://schemas.openxmlformats.org/officeDocument/2006/relationships/slide" Target="slides/slide240.xml"/><Relationship Id="rId303" Type="http://schemas.openxmlformats.org/officeDocument/2006/relationships/slide" Target="slides/slide241.xml"/><Relationship Id="rId304" Type="http://schemas.openxmlformats.org/officeDocument/2006/relationships/slide" Target="slides/slide242.xml"/><Relationship Id="rId305" Type="http://schemas.openxmlformats.org/officeDocument/2006/relationships/slide" Target="slides/slide243.xml"/><Relationship Id="rId306" Type="http://schemas.openxmlformats.org/officeDocument/2006/relationships/slide" Target="slides/slide244.xml"/><Relationship Id="rId307" Type="http://schemas.openxmlformats.org/officeDocument/2006/relationships/slide" Target="slides/slide245.xml"/><Relationship Id="rId308" Type="http://schemas.openxmlformats.org/officeDocument/2006/relationships/slide" Target="slides/slide246.xml"/><Relationship Id="rId309" Type="http://schemas.openxmlformats.org/officeDocument/2006/relationships/slide" Target="slides/slide247.xml"/><Relationship Id="rId40" Type="http://schemas.openxmlformats.org/officeDocument/2006/relationships/slideMaster" Target="slideMasters/slideMaster40.xml"/><Relationship Id="rId41" Type="http://schemas.openxmlformats.org/officeDocument/2006/relationships/slideMaster" Target="slideMasters/slideMaster41.xml"/><Relationship Id="rId42" Type="http://schemas.openxmlformats.org/officeDocument/2006/relationships/slideMaster" Target="slideMasters/slideMaster42.xml"/><Relationship Id="rId43" Type="http://schemas.openxmlformats.org/officeDocument/2006/relationships/slideMaster" Target="slideMasters/slideMaster43.xml"/><Relationship Id="rId44" Type="http://schemas.openxmlformats.org/officeDocument/2006/relationships/slideMaster" Target="slideMasters/slideMaster44.xml"/><Relationship Id="rId45" Type="http://schemas.openxmlformats.org/officeDocument/2006/relationships/slideMaster" Target="slideMasters/slideMaster45.xml"/><Relationship Id="rId46" Type="http://schemas.openxmlformats.org/officeDocument/2006/relationships/slideMaster" Target="slideMasters/slideMaster46.xml"/><Relationship Id="rId47" Type="http://schemas.openxmlformats.org/officeDocument/2006/relationships/slideMaster" Target="slideMasters/slideMaster47.xml"/><Relationship Id="rId48" Type="http://schemas.openxmlformats.org/officeDocument/2006/relationships/slideMaster" Target="slideMasters/slideMaster48.xml"/><Relationship Id="rId49" Type="http://schemas.openxmlformats.org/officeDocument/2006/relationships/slideMaster" Target="slideMasters/slideMaster49.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Master" Target="slideMasters/slideMaster7.xml"/><Relationship Id="rId8" Type="http://schemas.openxmlformats.org/officeDocument/2006/relationships/slideMaster" Target="slideMasters/slideMaster8.xml"/><Relationship Id="rId9" Type="http://schemas.openxmlformats.org/officeDocument/2006/relationships/slideMaster" Target="slideMasters/slideMaster9.xml"/><Relationship Id="rId190" Type="http://schemas.openxmlformats.org/officeDocument/2006/relationships/slide" Target="slides/slide128.xml"/><Relationship Id="rId191" Type="http://schemas.openxmlformats.org/officeDocument/2006/relationships/slide" Target="slides/slide129.xml"/><Relationship Id="rId192" Type="http://schemas.openxmlformats.org/officeDocument/2006/relationships/slide" Target="slides/slide130.xml"/><Relationship Id="rId193" Type="http://schemas.openxmlformats.org/officeDocument/2006/relationships/slide" Target="slides/slide131.xml"/><Relationship Id="rId194" Type="http://schemas.openxmlformats.org/officeDocument/2006/relationships/slide" Target="slides/slide132.xml"/><Relationship Id="rId195" Type="http://schemas.openxmlformats.org/officeDocument/2006/relationships/slide" Target="slides/slide133.xml"/><Relationship Id="rId196" Type="http://schemas.openxmlformats.org/officeDocument/2006/relationships/slide" Target="slides/slide134.xml"/><Relationship Id="rId197" Type="http://schemas.openxmlformats.org/officeDocument/2006/relationships/slide" Target="slides/slide135.xml"/><Relationship Id="rId198" Type="http://schemas.openxmlformats.org/officeDocument/2006/relationships/slide" Target="slides/slide136.xml"/><Relationship Id="rId199" Type="http://schemas.openxmlformats.org/officeDocument/2006/relationships/slide" Target="slides/slide137.xml"/><Relationship Id="rId250" Type="http://schemas.openxmlformats.org/officeDocument/2006/relationships/slide" Target="slides/slide188.xml"/><Relationship Id="rId251" Type="http://schemas.openxmlformats.org/officeDocument/2006/relationships/slide" Target="slides/slide189.xml"/><Relationship Id="rId252" Type="http://schemas.openxmlformats.org/officeDocument/2006/relationships/slide" Target="slides/slide190.xml"/><Relationship Id="rId253" Type="http://schemas.openxmlformats.org/officeDocument/2006/relationships/slide" Target="slides/slide191.xml"/><Relationship Id="rId254" Type="http://schemas.openxmlformats.org/officeDocument/2006/relationships/slide" Target="slides/slide192.xml"/><Relationship Id="rId255" Type="http://schemas.openxmlformats.org/officeDocument/2006/relationships/slide" Target="slides/slide193.xml"/><Relationship Id="rId256" Type="http://schemas.openxmlformats.org/officeDocument/2006/relationships/slide" Target="slides/slide194.xml"/><Relationship Id="rId257" Type="http://schemas.openxmlformats.org/officeDocument/2006/relationships/slide" Target="slides/slide195.xml"/><Relationship Id="rId258" Type="http://schemas.openxmlformats.org/officeDocument/2006/relationships/slide" Target="slides/slide196.xml"/><Relationship Id="rId259" Type="http://schemas.openxmlformats.org/officeDocument/2006/relationships/slide" Target="slides/slide197.xml"/><Relationship Id="rId310" Type="http://schemas.openxmlformats.org/officeDocument/2006/relationships/slide" Target="slides/slide248.xml"/><Relationship Id="rId311" Type="http://schemas.openxmlformats.org/officeDocument/2006/relationships/slide" Target="slides/slide249.xml"/><Relationship Id="rId312" Type="http://schemas.openxmlformats.org/officeDocument/2006/relationships/slide" Target="slides/slide250.xml"/><Relationship Id="rId313" Type="http://schemas.openxmlformats.org/officeDocument/2006/relationships/slide" Target="slides/slide251.xml"/><Relationship Id="rId314" Type="http://schemas.openxmlformats.org/officeDocument/2006/relationships/slide" Target="slides/slide252.xml"/><Relationship Id="rId315" Type="http://schemas.openxmlformats.org/officeDocument/2006/relationships/slide" Target="slides/slide253.xml"/><Relationship Id="rId316" Type="http://schemas.openxmlformats.org/officeDocument/2006/relationships/slide" Target="slides/slide254.xml"/><Relationship Id="rId317" Type="http://schemas.openxmlformats.org/officeDocument/2006/relationships/slide" Target="slides/slide255.xml"/><Relationship Id="rId318" Type="http://schemas.openxmlformats.org/officeDocument/2006/relationships/slide" Target="slides/slide256.xml"/><Relationship Id="rId319" Type="http://schemas.openxmlformats.org/officeDocument/2006/relationships/slide" Target="slides/slide257.xml"/><Relationship Id="rId50" Type="http://schemas.openxmlformats.org/officeDocument/2006/relationships/slideMaster" Target="slideMasters/slideMaster50.xml"/><Relationship Id="rId51" Type="http://schemas.openxmlformats.org/officeDocument/2006/relationships/slideMaster" Target="slideMasters/slideMaster51.xml"/><Relationship Id="rId52" Type="http://schemas.openxmlformats.org/officeDocument/2006/relationships/slideMaster" Target="slideMasters/slideMaster52.xml"/><Relationship Id="rId53" Type="http://schemas.openxmlformats.org/officeDocument/2006/relationships/slideMaster" Target="slideMasters/slideMaster53.xml"/><Relationship Id="rId54" Type="http://schemas.openxmlformats.org/officeDocument/2006/relationships/slideMaster" Target="slideMasters/slideMaster54.xml"/><Relationship Id="rId55" Type="http://schemas.openxmlformats.org/officeDocument/2006/relationships/slideMaster" Target="slideMasters/slideMaster55.xml"/><Relationship Id="rId56" Type="http://schemas.openxmlformats.org/officeDocument/2006/relationships/slideMaster" Target="slideMasters/slideMaster56.xml"/><Relationship Id="rId57" Type="http://schemas.openxmlformats.org/officeDocument/2006/relationships/slideMaster" Target="slideMasters/slideMaster57.xml"/><Relationship Id="rId58" Type="http://schemas.openxmlformats.org/officeDocument/2006/relationships/slideMaster" Target="slideMasters/slideMaster58.xml"/><Relationship Id="rId59" Type="http://schemas.openxmlformats.org/officeDocument/2006/relationships/slideMaster" Target="slideMasters/slideMaster59.xml"/><Relationship Id="rId260" Type="http://schemas.openxmlformats.org/officeDocument/2006/relationships/slide" Target="slides/slide198.xml"/><Relationship Id="rId261" Type="http://schemas.openxmlformats.org/officeDocument/2006/relationships/slide" Target="slides/slide199.xml"/><Relationship Id="rId262" Type="http://schemas.openxmlformats.org/officeDocument/2006/relationships/slide" Target="slides/slide200.xml"/><Relationship Id="rId263" Type="http://schemas.openxmlformats.org/officeDocument/2006/relationships/slide" Target="slides/slide201.xml"/><Relationship Id="rId264" Type="http://schemas.openxmlformats.org/officeDocument/2006/relationships/slide" Target="slides/slide202.xml"/><Relationship Id="rId265" Type="http://schemas.openxmlformats.org/officeDocument/2006/relationships/slide" Target="slides/slide203.xml"/><Relationship Id="rId266" Type="http://schemas.openxmlformats.org/officeDocument/2006/relationships/slide" Target="slides/slide204.xml"/><Relationship Id="rId267" Type="http://schemas.openxmlformats.org/officeDocument/2006/relationships/slide" Target="slides/slide205.xml"/><Relationship Id="rId268" Type="http://schemas.openxmlformats.org/officeDocument/2006/relationships/slide" Target="slides/slide206.xml"/><Relationship Id="rId269" Type="http://schemas.openxmlformats.org/officeDocument/2006/relationships/slide" Target="slides/slide207.xml"/><Relationship Id="rId320" Type="http://schemas.openxmlformats.org/officeDocument/2006/relationships/slide" Target="slides/slide258.xml"/><Relationship Id="rId321" Type="http://schemas.openxmlformats.org/officeDocument/2006/relationships/slide" Target="slides/slide259.xml"/><Relationship Id="rId322" Type="http://schemas.openxmlformats.org/officeDocument/2006/relationships/slide" Target="slides/slide260.xml"/><Relationship Id="rId323" Type="http://schemas.openxmlformats.org/officeDocument/2006/relationships/slide" Target="slides/slide261.xml"/><Relationship Id="rId324" Type="http://schemas.openxmlformats.org/officeDocument/2006/relationships/slide" Target="slides/slide262.xml"/><Relationship Id="rId325" Type="http://schemas.openxmlformats.org/officeDocument/2006/relationships/slide" Target="slides/slide263.xml"/><Relationship Id="rId326" Type="http://schemas.openxmlformats.org/officeDocument/2006/relationships/slide" Target="slides/slide264.xml"/><Relationship Id="rId327" Type="http://schemas.openxmlformats.org/officeDocument/2006/relationships/slide" Target="slides/slide265.xml"/><Relationship Id="rId328" Type="http://schemas.openxmlformats.org/officeDocument/2006/relationships/slide" Target="slides/slide266.xml"/><Relationship Id="rId329" Type="http://schemas.openxmlformats.org/officeDocument/2006/relationships/slide" Target="slides/slide267.xml"/><Relationship Id="rId100" Type="http://schemas.openxmlformats.org/officeDocument/2006/relationships/slide" Target="slides/slide38.xml"/><Relationship Id="rId101" Type="http://schemas.openxmlformats.org/officeDocument/2006/relationships/slide" Target="slides/slide39.xml"/><Relationship Id="rId102" Type="http://schemas.openxmlformats.org/officeDocument/2006/relationships/slide" Target="slides/slide40.xml"/><Relationship Id="rId103" Type="http://schemas.openxmlformats.org/officeDocument/2006/relationships/slide" Target="slides/slide41.xml"/><Relationship Id="rId104" Type="http://schemas.openxmlformats.org/officeDocument/2006/relationships/slide" Target="slides/slide42.xml"/><Relationship Id="rId105" Type="http://schemas.openxmlformats.org/officeDocument/2006/relationships/slide" Target="slides/slide43.xml"/><Relationship Id="rId106" Type="http://schemas.openxmlformats.org/officeDocument/2006/relationships/slide" Target="slides/slide44.xml"/><Relationship Id="rId107" Type="http://schemas.openxmlformats.org/officeDocument/2006/relationships/slide" Target="slides/slide45.xml"/><Relationship Id="rId108" Type="http://schemas.openxmlformats.org/officeDocument/2006/relationships/slide" Target="slides/slide46.xml"/><Relationship Id="rId109" Type="http://schemas.openxmlformats.org/officeDocument/2006/relationships/slide" Target="slides/slide47.xml"/><Relationship Id="rId60" Type="http://schemas.openxmlformats.org/officeDocument/2006/relationships/slideMaster" Target="slideMasters/slideMaster60.xml"/><Relationship Id="rId61" Type="http://schemas.openxmlformats.org/officeDocument/2006/relationships/slideMaster" Target="slideMasters/slideMaster61.xml"/><Relationship Id="rId62" Type="http://schemas.openxmlformats.org/officeDocument/2006/relationships/slideMaster" Target="slideMasters/slideMaster62.xml"/><Relationship Id="rId63" Type="http://schemas.openxmlformats.org/officeDocument/2006/relationships/slide" Target="slides/slide1.xml"/><Relationship Id="rId64" Type="http://schemas.openxmlformats.org/officeDocument/2006/relationships/slide" Target="slides/slide2.xml"/><Relationship Id="rId65" Type="http://schemas.openxmlformats.org/officeDocument/2006/relationships/slide" Target="slides/slide3.xml"/><Relationship Id="rId66" Type="http://schemas.openxmlformats.org/officeDocument/2006/relationships/slide" Target="slides/slide4.xml"/><Relationship Id="rId67" Type="http://schemas.openxmlformats.org/officeDocument/2006/relationships/slide" Target="slides/slide5.xml"/><Relationship Id="rId68" Type="http://schemas.openxmlformats.org/officeDocument/2006/relationships/slide" Target="slides/slide6.xml"/><Relationship Id="rId69" Type="http://schemas.openxmlformats.org/officeDocument/2006/relationships/slide" Target="slides/slide7.xml"/><Relationship Id="rId270" Type="http://schemas.openxmlformats.org/officeDocument/2006/relationships/slide" Target="slides/slide208.xml"/><Relationship Id="rId271" Type="http://schemas.openxmlformats.org/officeDocument/2006/relationships/slide" Target="slides/slide209.xml"/><Relationship Id="rId272" Type="http://schemas.openxmlformats.org/officeDocument/2006/relationships/slide" Target="slides/slide210.xml"/><Relationship Id="rId273" Type="http://schemas.openxmlformats.org/officeDocument/2006/relationships/slide" Target="slides/slide211.xml"/><Relationship Id="rId274" Type="http://schemas.openxmlformats.org/officeDocument/2006/relationships/slide" Target="slides/slide212.xml"/><Relationship Id="rId275" Type="http://schemas.openxmlformats.org/officeDocument/2006/relationships/slide" Target="slides/slide213.xml"/><Relationship Id="rId276" Type="http://schemas.openxmlformats.org/officeDocument/2006/relationships/slide" Target="slides/slide214.xml"/><Relationship Id="rId277" Type="http://schemas.openxmlformats.org/officeDocument/2006/relationships/slide" Target="slides/slide215.xml"/><Relationship Id="rId278" Type="http://schemas.openxmlformats.org/officeDocument/2006/relationships/slide" Target="slides/slide216.xml"/><Relationship Id="rId279" Type="http://schemas.openxmlformats.org/officeDocument/2006/relationships/slide" Target="slides/slide217.xml"/><Relationship Id="rId330" Type="http://schemas.openxmlformats.org/officeDocument/2006/relationships/slide" Target="slides/slide268.xml"/><Relationship Id="rId331" Type="http://schemas.openxmlformats.org/officeDocument/2006/relationships/slide" Target="slides/slide269.xml"/><Relationship Id="rId332" Type="http://schemas.openxmlformats.org/officeDocument/2006/relationships/slide" Target="slides/slide270.xml"/><Relationship Id="rId333" Type="http://schemas.openxmlformats.org/officeDocument/2006/relationships/slide" Target="slides/slide271.xml"/><Relationship Id="rId334" Type="http://schemas.openxmlformats.org/officeDocument/2006/relationships/slide" Target="slides/slide272.xml"/><Relationship Id="rId335" Type="http://schemas.openxmlformats.org/officeDocument/2006/relationships/slide" Target="slides/slide273.xml"/><Relationship Id="rId336" Type="http://schemas.openxmlformats.org/officeDocument/2006/relationships/slide" Target="slides/slide274.xml"/><Relationship Id="rId337" Type="http://schemas.openxmlformats.org/officeDocument/2006/relationships/slide" Target="slides/slide275.xml"/><Relationship Id="rId338" Type="http://schemas.openxmlformats.org/officeDocument/2006/relationships/slide" Target="slides/slide276.xml"/><Relationship Id="rId339" Type="http://schemas.openxmlformats.org/officeDocument/2006/relationships/slide" Target="slides/slide277.xml"/><Relationship Id="rId110" Type="http://schemas.openxmlformats.org/officeDocument/2006/relationships/slide" Target="slides/slide48.xml"/><Relationship Id="rId111" Type="http://schemas.openxmlformats.org/officeDocument/2006/relationships/slide" Target="slides/slide49.xml"/><Relationship Id="rId112" Type="http://schemas.openxmlformats.org/officeDocument/2006/relationships/slide" Target="slides/slide50.xml"/><Relationship Id="rId113" Type="http://schemas.openxmlformats.org/officeDocument/2006/relationships/slide" Target="slides/slide51.xml"/><Relationship Id="rId114" Type="http://schemas.openxmlformats.org/officeDocument/2006/relationships/slide" Target="slides/slide52.xml"/><Relationship Id="rId115" Type="http://schemas.openxmlformats.org/officeDocument/2006/relationships/slide" Target="slides/slide53.xml"/><Relationship Id="rId70" Type="http://schemas.openxmlformats.org/officeDocument/2006/relationships/slide" Target="slides/slide8.xml"/><Relationship Id="rId71" Type="http://schemas.openxmlformats.org/officeDocument/2006/relationships/slide" Target="slides/slide9.xml"/><Relationship Id="rId72" Type="http://schemas.openxmlformats.org/officeDocument/2006/relationships/slide" Target="slides/slide10.xml"/><Relationship Id="rId73" Type="http://schemas.openxmlformats.org/officeDocument/2006/relationships/slide" Target="slides/slide11.xml"/><Relationship Id="rId74" Type="http://schemas.openxmlformats.org/officeDocument/2006/relationships/slide" Target="slides/slide12.xml"/><Relationship Id="rId75" Type="http://schemas.openxmlformats.org/officeDocument/2006/relationships/slide" Target="slides/slide13.xml"/><Relationship Id="rId76" Type="http://schemas.openxmlformats.org/officeDocument/2006/relationships/slide" Target="slides/slide14.xml"/><Relationship Id="rId77" Type="http://schemas.openxmlformats.org/officeDocument/2006/relationships/slide" Target="slides/slide15.xml"/><Relationship Id="rId78" Type="http://schemas.openxmlformats.org/officeDocument/2006/relationships/slide" Target="slides/slide16.xml"/><Relationship Id="rId79" Type="http://schemas.openxmlformats.org/officeDocument/2006/relationships/slide" Target="slides/slide17.xml"/><Relationship Id="rId116" Type="http://schemas.openxmlformats.org/officeDocument/2006/relationships/slide" Target="slides/slide54.xml"/><Relationship Id="rId117" Type="http://schemas.openxmlformats.org/officeDocument/2006/relationships/slide" Target="slides/slide55.xml"/><Relationship Id="rId118" Type="http://schemas.openxmlformats.org/officeDocument/2006/relationships/slide" Target="slides/slide56.xml"/><Relationship Id="rId119" Type="http://schemas.openxmlformats.org/officeDocument/2006/relationships/slide" Target="slides/slide57.xml"/><Relationship Id="rId280" Type="http://schemas.openxmlformats.org/officeDocument/2006/relationships/slide" Target="slides/slide218.xml"/><Relationship Id="rId281" Type="http://schemas.openxmlformats.org/officeDocument/2006/relationships/slide" Target="slides/slide219.xml"/><Relationship Id="rId282" Type="http://schemas.openxmlformats.org/officeDocument/2006/relationships/slide" Target="slides/slide220.xml"/><Relationship Id="rId283" Type="http://schemas.openxmlformats.org/officeDocument/2006/relationships/slide" Target="slides/slide221.xml"/><Relationship Id="rId284" Type="http://schemas.openxmlformats.org/officeDocument/2006/relationships/slide" Target="slides/slide222.xml"/><Relationship Id="rId285" Type="http://schemas.openxmlformats.org/officeDocument/2006/relationships/slide" Target="slides/slide223.xml"/><Relationship Id="rId286" Type="http://schemas.openxmlformats.org/officeDocument/2006/relationships/slide" Target="slides/slide224.xml"/><Relationship Id="rId287" Type="http://schemas.openxmlformats.org/officeDocument/2006/relationships/slide" Target="slides/slide225.xml"/><Relationship Id="rId288" Type="http://schemas.openxmlformats.org/officeDocument/2006/relationships/slide" Target="slides/slide226.xml"/><Relationship Id="rId289" Type="http://schemas.openxmlformats.org/officeDocument/2006/relationships/slide" Target="slides/slide227.xml"/><Relationship Id="rId340" Type="http://schemas.openxmlformats.org/officeDocument/2006/relationships/slide" Target="slides/slide278.xml"/><Relationship Id="rId341" Type="http://schemas.openxmlformats.org/officeDocument/2006/relationships/slide" Target="slides/slide279.xml"/><Relationship Id="rId342" Type="http://schemas.openxmlformats.org/officeDocument/2006/relationships/slide" Target="slides/slide280.xml"/><Relationship Id="rId343" Type="http://schemas.openxmlformats.org/officeDocument/2006/relationships/slide" Target="slides/slide281.xml"/><Relationship Id="rId344" Type="http://schemas.openxmlformats.org/officeDocument/2006/relationships/slide" Target="slides/slide282.xml"/><Relationship Id="rId345" Type="http://schemas.openxmlformats.org/officeDocument/2006/relationships/slide" Target="slides/slide283.xml"/><Relationship Id="rId346" Type="http://schemas.openxmlformats.org/officeDocument/2006/relationships/slide" Target="slides/slide284.xml"/><Relationship Id="rId347" Type="http://schemas.openxmlformats.org/officeDocument/2006/relationships/slide" Target="slides/slide285.xml"/><Relationship Id="rId348" Type="http://schemas.openxmlformats.org/officeDocument/2006/relationships/slide" Target="slides/slide286.xml"/><Relationship Id="rId349" Type="http://schemas.openxmlformats.org/officeDocument/2006/relationships/slide" Target="slides/slide287.xml"/><Relationship Id="rId120" Type="http://schemas.openxmlformats.org/officeDocument/2006/relationships/slide" Target="slides/slide58.xml"/><Relationship Id="rId121" Type="http://schemas.openxmlformats.org/officeDocument/2006/relationships/slide" Target="slides/slide59.xml"/><Relationship Id="rId122" Type="http://schemas.openxmlformats.org/officeDocument/2006/relationships/slide" Target="slides/slide60.xml"/><Relationship Id="rId123" Type="http://schemas.openxmlformats.org/officeDocument/2006/relationships/slide" Target="slides/slide61.xml"/><Relationship Id="rId124" Type="http://schemas.openxmlformats.org/officeDocument/2006/relationships/slide" Target="slides/slide62.xml"/><Relationship Id="rId125" Type="http://schemas.openxmlformats.org/officeDocument/2006/relationships/slide" Target="slides/slide63.xml"/><Relationship Id="rId80" Type="http://schemas.openxmlformats.org/officeDocument/2006/relationships/slide" Target="slides/slide18.xml"/><Relationship Id="rId81" Type="http://schemas.openxmlformats.org/officeDocument/2006/relationships/slide" Target="slides/slide19.xml"/><Relationship Id="rId82" Type="http://schemas.openxmlformats.org/officeDocument/2006/relationships/slide" Target="slides/slide20.xml"/><Relationship Id="rId83" Type="http://schemas.openxmlformats.org/officeDocument/2006/relationships/slide" Target="slides/slide21.xml"/><Relationship Id="rId84" Type="http://schemas.openxmlformats.org/officeDocument/2006/relationships/slide" Target="slides/slide22.xml"/><Relationship Id="rId85" Type="http://schemas.openxmlformats.org/officeDocument/2006/relationships/slide" Target="slides/slide23.xml"/><Relationship Id="rId86" Type="http://schemas.openxmlformats.org/officeDocument/2006/relationships/slide" Target="slides/slide24.xml"/><Relationship Id="rId87" Type="http://schemas.openxmlformats.org/officeDocument/2006/relationships/slide" Target="slides/slide25.xml"/><Relationship Id="rId88" Type="http://schemas.openxmlformats.org/officeDocument/2006/relationships/slide" Target="slides/slide26.xml"/><Relationship Id="rId89" Type="http://schemas.openxmlformats.org/officeDocument/2006/relationships/slide" Target="slides/slide27.xml"/><Relationship Id="rId126" Type="http://schemas.openxmlformats.org/officeDocument/2006/relationships/slide" Target="slides/slide64.xml"/><Relationship Id="rId127" Type="http://schemas.openxmlformats.org/officeDocument/2006/relationships/slide" Target="slides/slide65.xml"/><Relationship Id="rId128" Type="http://schemas.openxmlformats.org/officeDocument/2006/relationships/slide" Target="slides/slide66.xml"/><Relationship Id="rId129" Type="http://schemas.openxmlformats.org/officeDocument/2006/relationships/slide" Target="slides/slide67.xml"/><Relationship Id="rId290" Type="http://schemas.openxmlformats.org/officeDocument/2006/relationships/slide" Target="slides/slide228.xml"/><Relationship Id="rId291" Type="http://schemas.openxmlformats.org/officeDocument/2006/relationships/slide" Target="slides/slide229.xml"/><Relationship Id="rId292" Type="http://schemas.openxmlformats.org/officeDocument/2006/relationships/slide" Target="slides/slide230.xml"/><Relationship Id="rId293" Type="http://schemas.openxmlformats.org/officeDocument/2006/relationships/slide" Target="slides/slide231.xml"/><Relationship Id="rId294" Type="http://schemas.openxmlformats.org/officeDocument/2006/relationships/slide" Target="slides/slide232.xml"/><Relationship Id="rId295" Type="http://schemas.openxmlformats.org/officeDocument/2006/relationships/slide" Target="slides/slide233.xml"/><Relationship Id="rId296" Type="http://schemas.openxmlformats.org/officeDocument/2006/relationships/slide" Target="slides/slide234.xml"/><Relationship Id="rId297" Type="http://schemas.openxmlformats.org/officeDocument/2006/relationships/slide" Target="slides/slide235.xml"/><Relationship Id="rId298" Type="http://schemas.openxmlformats.org/officeDocument/2006/relationships/slide" Target="slides/slide236.xml"/><Relationship Id="rId299" Type="http://schemas.openxmlformats.org/officeDocument/2006/relationships/slide" Target="slides/slide237.xml"/><Relationship Id="rId350" Type="http://schemas.openxmlformats.org/officeDocument/2006/relationships/slide" Target="slides/slide288.xml"/><Relationship Id="rId351" Type="http://schemas.openxmlformats.org/officeDocument/2006/relationships/slide" Target="slides/slide289.xml"/><Relationship Id="rId352" Type="http://schemas.openxmlformats.org/officeDocument/2006/relationships/slide" Target="slides/slide290.xml"/><Relationship Id="rId353" Type="http://schemas.openxmlformats.org/officeDocument/2006/relationships/slide" Target="slides/slide291.xml"/><Relationship Id="rId354" Type="http://schemas.openxmlformats.org/officeDocument/2006/relationships/slide" Target="slides/slide292.xml"/><Relationship Id="rId355" Type="http://schemas.openxmlformats.org/officeDocument/2006/relationships/slide" Target="slides/slide293.xml"/><Relationship Id="rId356" Type="http://schemas.openxmlformats.org/officeDocument/2006/relationships/slide" Target="slides/slide294.xml"/><Relationship Id="rId357" Type="http://schemas.openxmlformats.org/officeDocument/2006/relationships/slide" Target="slides/slide295.xml"/><Relationship Id="rId358" Type="http://schemas.openxmlformats.org/officeDocument/2006/relationships/slide" Target="slides/slide296.xml"/><Relationship Id="rId359" Type="http://schemas.openxmlformats.org/officeDocument/2006/relationships/slide" Target="slides/slide297.xml"/><Relationship Id="rId130" Type="http://schemas.openxmlformats.org/officeDocument/2006/relationships/slide" Target="slides/slide68.xml"/><Relationship Id="rId131" Type="http://schemas.openxmlformats.org/officeDocument/2006/relationships/slide" Target="slides/slide69.xml"/><Relationship Id="rId132" Type="http://schemas.openxmlformats.org/officeDocument/2006/relationships/slide" Target="slides/slide70.xml"/><Relationship Id="rId133" Type="http://schemas.openxmlformats.org/officeDocument/2006/relationships/slide" Target="slides/slide71.xml"/><Relationship Id="rId134" Type="http://schemas.openxmlformats.org/officeDocument/2006/relationships/slide" Target="slides/slide72.xml"/><Relationship Id="rId135" Type="http://schemas.openxmlformats.org/officeDocument/2006/relationships/slide" Target="slides/slide73.xml"/><Relationship Id="rId90" Type="http://schemas.openxmlformats.org/officeDocument/2006/relationships/slide" Target="slides/slide28.xml"/><Relationship Id="rId91" Type="http://schemas.openxmlformats.org/officeDocument/2006/relationships/slide" Target="slides/slide29.xml"/><Relationship Id="rId92" Type="http://schemas.openxmlformats.org/officeDocument/2006/relationships/slide" Target="slides/slide30.xml"/><Relationship Id="rId93" Type="http://schemas.openxmlformats.org/officeDocument/2006/relationships/slide" Target="slides/slide31.xml"/><Relationship Id="rId94" Type="http://schemas.openxmlformats.org/officeDocument/2006/relationships/slide" Target="slides/slide32.xml"/><Relationship Id="rId95" Type="http://schemas.openxmlformats.org/officeDocument/2006/relationships/slide" Target="slides/slide33.xml"/><Relationship Id="rId96" Type="http://schemas.openxmlformats.org/officeDocument/2006/relationships/slide" Target="slides/slide34.xml"/><Relationship Id="rId97" Type="http://schemas.openxmlformats.org/officeDocument/2006/relationships/slide" Target="slides/slide35.xml"/><Relationship Id="rId98" Type="http://schemas.openxmlformats.org/officeDocument/2006/relationships/slide" Target="slides/slide36.xml"/><Relationship Id="rId99" Type="http://schemas.openxmlformats.org/officeDocument/2006/relationships/slide" Target="slides/slide37.xml"/><Relationship Id="rId136" Type="http://schemas.openxmlformats.org/officeDocument/2006/relationships/slide" Target="slides/slide74.xml"/><Relationship Id="rId137" Type="http://schemas.openxmlformats.org/officeDocument/2006/relationships/slide" Target="slides/slide75.xml"/><Relationship Id="rId138" Type="http://schemas.openxmlformats.org/officeDocument/2006/relationships/slide" Target="slides/slide76.xml"/><Relationship Id="rId139" Type="http://schemas.openxmlformats.org/officeDocument/2006/relationships/slide" Target="slides/slide77.xml"/><Relationship Id="rId360" Type="http://schemas.openxmlformats.org/officeDocument/2006/relationships/slide" Target="slides/slide298.xml"/><Relationship Id="rId361" Type="http://schemas.openxmlformats.org/officeDocument/2006/relationships/slide" Target="slides/slide299.xml"/><Relationship Id="rId362" Type="http://schemas.openxmlformats.org/officeDocument/2006/relationships/slide" Target="slides/slide300.xml"/><Relationship Id="rId363" Type="http://schemas.openxmlformats.org/officeDocument/2006/relationships/slide" Target="slides/slide301.xml"/><Relationship Id="rId364" Type="http://schemas.openxmlformats.org/officeDocument/2006/relationships/slide" Target="slides/slide302.xml"/><Relationship Id="rId365" Type="http://schemas.openxmlformats.org/officeDocument/2006/relationships/slide" Target="slides/slide303.xml"/><Relationship Id="rId366" Type="http://schemas.openxmlformats.org/officeDocument/2006/relationships/slide" Target="slides/slide304.xml"/><Relationship Id="rId367" Type="http://schemas.openxmlformats.org/officeDocument/2006/relationships/slide" Target="slides/slide305.xml"/><Relationship Id="rId368" Type="http://schemas.openxmlformats.org/officeDocument/2006/relationships/slide" Target="slides/slide306.xml"/><Relationship Id="rId369" Type="http://schemas.openxmlformats.org/officeDocument/2006/relationships/slide" Target="slides/slide307.xml"/><Relationship Id="rId140" Type="http://schemas.openxmlformats.org/officeDocument/2006/relationships/slide" Target="slides/slide78.xml"/><Relationship Id="rId141" Type="http://schemas.openxmlformats.org/officeDocument/2006/relationships/slide" Target="slides/slide79.xml"/><Relationship Id="rId142" Type="http://schemas.openxmlformats.org/officeDocument/2006/relationships/slide" Target="slides/slide80.xml"/><Relationship Id="rId143" Type="http://schemas.openxmlformats.org/officeDocument/2006/relationships/slide" Target="slides/slide81.xml"/><Relationship Id="rId144" Type="http://schemas.openxmlformats.org/officeDocument/2006/relationships/slide" Target="slides/slide82.xml"/><Relationship Id="rId145" Type="http://schemas.openxmlformats.org/officeDocument/2006/relationships/slide" Target="slides/slide83.xml"/><Relationship Id="rId146" Type="http://schemas.openxmlformats.org/officeDocument/2006/relationships/slide" Target="slides/slide84.xml"/><Relationship Id="rId147" Type="http://schemas.openxmlformats.org/officeDocument/2006/relationships/slide" Target="slides/slide85.xml"/><Relationship Id="rId148" Type="http://schemas.openxmlformats.org/officeDocument/2006/relationships/slide" Target="slides/slide86.xml"/><Relationship Id="rId149" Type="http://schemas.openxmlformats.org/officeDocument/2006/relationships/slide" Target="slides/slide87.xml"/><Relationship Id="rId200" Type="http://schemas.openxmlformats.org/officeDocument/2006/relationships/slide" Target="slides/slide138.xml"/><Relationship Id="rId201" Type="http://schemas.openxmlformats.org/officeDocument/2006/relationships/slide" Target="slides/slide139.xml"/><Relationship Id="rId202" Type="http://schemas.openxmlformats.org/officeDocument/2006/relationships/slide" Target="slides/slide140.xml"/><Relationship Id="rId203" Type="http://schemas.openxmlformats.org/officeDocument/2006/relationships/slide" Target="slides/slide141.xml"/><Relationship Id="rId204" Type="http://schemas.openxmlformats.org/officeDocument/2006/relationships/slide" Target="slides/slide142.xml"/><Relationship Id="rId205" Type="http://schemas.openxmlformats.org/officeDocument/2006/relationships/slide" Target="slides/slide143.xml"/><Relationship Id="rId206" Type="http://schemas.openxmlformats.org/officeDocument/2006/relationships/slide" Target="slides/slide144.xml"/><Relationship Id="rId207" Type="http://schemas.openxmlformats.org/officeDocument/2006/relationships/slide" Target="slides/slide145.xml"/><Relationship Id="rId208" Type="http://schemas.openxmlformats.org/officeDocument/2006/relationships/slide" Target="slides/slide146.xml"/><Relationship Id="rId209" Type="http://schemas.openxmlformats.org/officeDocument/2006/relationships/slide" Target="slides/slide147.xml"/><Relationship Id="rId370" Type="http://schemas.openxmlformats.org/officeDocument/2006/relationships/slide" Target="slides/slide308.xml"/><Relationship Id="rId371" Type="http://schemas.openxmlformats.org/officeDocument/2006/relationships/slide" Target="slides/slide309.xml"/><Relationship Id="rId372" Type="http://schemas.openxmlformats.org/officeDocument/2006/relationships/slide" Target="slides/slide310.xml"/><Relationship Id="rId373" Type="http://schemas.openxmlformats.org/officeDocument/2006/relationships/slide" Target="slides/slide311.xml"/><Relationship Id="rId374" Type="http://schemas.openxmlformats.org/officeDocument/2006/relationships/slide" Target="slides/slide312.xml"/><Relationship Id="rId375" Type="http://schemas.openxmlformats.org/officeDocument/2006/relationships/slide" Target="slides/slide313.xml"/><Relationship Id="rId376" Type="http://schemas.openxmlformats.org/officeDocument/2006/relationships/slide" Target="slides/slide314.xml"/><Relationship Id="rId377" Type="http://schemas.openxmlformats.org/officeDocument/2006/relationships/slide" Target="slides/slide315.xml"/><Relationship Id="rId378" Type="http://schemas.openxmlformats.org/officeDocument/2006/relationships/slide" Target="slides/slide316.xml"/><Relationship Id="rId379" Type="http://schemas.openxmlformats.org/officeDocument/2006/relationships/slide" Target="slides/slide317.xml"/><Relationship Id="rId150" Type="http://schemas.openxmlformats.org/officeDocument/2006/relationships/slide" Target="slides/slide88.xml"/><Relationship Id="rId151" Type="http://schemas.openxmlformats.org/officeDocument/2006/relationships/slide" Target="slides/slide89.xml"/><Relationship Id="rId152" Type="http://schemas.openxmlformats.org/officeDocument/2006/relationships/slide" Target="slides/slide90.xml"/><Relationship Id="rId153" Type="http://schemas.openxmlformats.org/officeDocument/2006/relationships/slide" Target="slides/slide91.xml"/><Relationship Id="rId154" Type="http://schemas.openxmlformats.org/officeDocument/2006/relationships/slide" Target="slides/slide92.xml"/><Relationship Id="rId155" Type="http://schemas.openxmlformats.org/officeDocument/2006/relationships/slide" Target="slides/slide93.xml"/><Relationship Id="rId156" Type="http://schemas.openxmlformats.org/officeDocument/2006/relationships/slide" Target="slides/slide94.xml"/><Relationship Id="rId157" Type="http://schemas.openxmlformats.org/officeDocument/2006/relationships/slide" Target="slides/slide95.xml"/><Relationship Id="rId158" Type="http://schemas.openxmlformats.org/officeDocument/2006/relationships/slide" Target="slides/slide96.xml"/><Relationship Id="rId159" Type="http://schemas.openxmlformats.org/officeDocument/2006/relationships/slide" Target="slides/slide97.xml"/><Relationship Id="rId210" Type="http://schemas.openxmlformats.org/officeDocument/2006/relationships/slide" Target="slides/slide148.xml"/><Relationship Id="rId211" Type="http://schemas.openxmlformats.org/officeDocument/2006/relationships/slide" Target="slides/slide149.xml"/><Relationship Id="rId212" Type="http://schemas.openxmlformats.org/officeDocument/2006/relationships/slide" Target="slides/slide150.xml"/><Relationship Id="rId213" Type="http://schemas.openxmlformats.org/officeDocument/2006/relationships/slide" Target="slides/slide151.xml"/><Relationship Id="rId214" Type="http://schemas.openxmlformats.org/officeDocument/2006/relationships/slide" Target="slides/slide152.xml"/><Relationship Id="rId215" Type="http://schemas.openxmlformats.org/officeDocument/2006/relationships/slide" Target="slides/slide153.xml"/><Relationship Id="rId216" Type="http://schemas.openxmlformats.org/officeDocument/2006/relationships/slide" Target="slides/slide154.xml"/><Relationship Id="rId217" Type="http://schemas.openxmlformats.org/officeDocument/2006/relationships/slide" Target="slides/slide155.xml"/><Relationship Id="rId218" Type="http://schemas.openxmlformats.org/officeDocument/2006/relationships/slide" Target="slides/slide156.xml"/><Relationship Id="rId219" Type="http://schemas.openxmlformats.org/officeDocument/2006/relationships/slide" Target="slides/slide157.xml"/><Relationship Id="rId380" Type="http://schemas.openxmlformats.org/officeDocument/2006/relationships/slide" Target="slides/slide318.xml"/><Relationship Id="rId381" Type="http://schemas.openxmlformats.org/officeDocument/2006/relationships/slide" Target="slides/slide319.xml"/><Relationship Id="rId382" Type="http://schemas.openxmlformats.org/officeDocument/2006/relationships/slide" Target="slides/slide320.xml"/><Relationship Id="rId383" Type="http://schemas.openxmlformats.org/officeDocument/2006/relationships/slide" Target="slides/slide321.xml"/><Relationship Id="rId384" Type="http://schemas.openxmlformats.org/officeDocument/2006/relationships/slide" Target="slides/slide322.xml"/><Relationship Id="rId385" Type="http://schemas.openxmlformats.org/officeDocument/2006/relationships/slide" Target="slides/slide323.xml"/><Relationship Id="rId386" Type="http://schemas.openxmlformats.org/officeDocument/2006/relationships/slide" Target="slides/slide324.xml"/><Relationship Id="rId387" Type="http://schemas.openxmlformats.org/officeDocument/2006/relationships/slide" Target="slides/slide325.xml"/><Relationship Id="rId388" Type="http://schemas.openxmlformats.org/officeDocument/2006/relationships/slide" Target="slides/slide326.xml"/><Relationship Id="rId389" Type="http://schemas.openxmlformats.org/officeDocument/2006/relationships/slide" Target="slides/slide327.xml"/><Relationship Id="rId10" Type="http://schemas.openxmlformats.org/officeDocument/2006/relationships/slideMaster" Target="slideMasters/slideMaster10.xml"/><Relationship Id="rId11" Type="http://schemas.openxmlformats.org/officeDocument/2006/relationships/slideMaster" Target="slideMasters/slideMaster11.xml"/><Relationship Id="rId12" Type="http://schemas.openxmlformats.org/officeDocument/2006/relationships/slideMaster" Target="slideMasters/slideMaster12.xml"/><Relationship Id="rId13" Type="http://schemas.openxmlformats.org/officeDocument/2006/relationships/slideMaster" Target="slideMasters/slideMaster13.xml"/><Relationship Id="rId14" Type="http://schemas.openxmlformats.org/officeDocument/2006/relationships/slideMaster" Target="slideMasters/slideMaster14.xml"/><Relationship Id="rId15" Type="http://schemas.openxmlformats.org/officeDocument/2006/relationships/slideMaster" Target="slideMasters/slideMaster15.xml"/><Relationship Id="rId16" Type="http://schemas.openxmlformats.org/officeDocument/2006/relationships/slideMaster" Target="slideMasters/slideMaster16.xml"/><Relationship Id="rId17" Type="http://schemas.openxmlformats.org/officeDocument/2006/relationships/slideMaster" Target="slideMasters/slideMaster17.xml"/><Relationship Id="rId18" Type="http://schemas.openxmlformats.org/officeDocument/2006/relationships/slideMaster" Target="slideMasters/slideMaster18.xml"/><Relationship Id="rId19" Type="http://schemas.openxmlformats.org/officeDocument/2006/relationships/slideMaster" Target="slideMasters/slideMaster19.xml"/><Relationship Id="rId160" Type="http://schemas.openxmlformats.org/officeDocument/2006/relationships/slide" Target="slides/slide98.xml"/><Relationship Id="rId161" Type="http://schemas.openxmlformats.org/officeDocument/2006/relationships/slide" Target="slides/slide99.xml"/><Relationship Id="rId162" Type="http://schemas.openxmlformats.org/officeDocument/2006/relationships/slide" Target="slides/slide100.xml"/><Relationship Id="rId163" Type="http://schemas.openxmlformats.org/officeDocument/2006/relationships/slide" Target="slides/slide101.xml"/><Relationship Id="rId164" Type="http://schemas.openxmlformats.org/officeDocument/2006/relationships/slide" Target="slides/slide102.xml"/><Relationship Id="rId165" Type="http://schemas.openxmlformats.org/officeDocument/2006/relationships/slide" Target="slides/slide103.xml"/><Relationship Id="rId166" Type="http://schemas.openxmlformats.org/officeDocument/2006/relationships/slide" Target="slides/slide104.xml"/><Relationship Id="rId167" Type="http://schemas.openxmlformats.org/officeDocument/2006/relationships/slide" Target="slides/slide105.xml"/><Relationship Id="rId168" Type="http://schemas.openxmlformats.org/officeDocument/2006/relationships/slide" Target="slides/slide106.xml"/><Relationship Id="rId169" Type="http://schemas.openxmlformats.org/officeDocument/2006/relationships/slide" Target="slides/slide107.xml"/><Relationship Id="rId220" Type="http://schemas.openxmlformats.org/officeDocument/2006/relationships/slide" Target="slides/slide158.xml"/><Relationship Id="rId221" Type="http://schemas.openxmlformats.org/officeDocument/2006/relationships/slide" Target="slides/slide159.xml"/><Relationship Id="rId222" Type="http://schemas.openxmlformats.org/officeDocument/2006/relationships/slide" Target="slides/slide160.xml"/><Relationship Id="rId223" Type="http://schemas.openxmlformats.org/officeDocument/2006/relationships/slide" Target="slides/slide161.xml"/><Relationship Id="rId224" Type="http://schemas.openxmlformats.org/officeDocument/2006/relationships/slide" Target="slides/slide162.xml"/><Relationship Id="rId225" Type="http://schemas.openxmlformats.org/officeDocument/2006/relationships/slide" Target="slides/slide163.xml"/><Relationship Id="rId226" Type="http://schemas.openxmlformats.org/officeDocument/2006/relationships/slide" Target="slides/slide164.xml"/><Relationship Id="rId227" Type="http://schemas.openxmlformats.org/officeDocument/2006/relationships/slide" Target="slides/slide165.xml"/><Relationship Id="rId228" Type="http://schemas.openxmlformats.org/officeDocument/2006/relationships/slide" Target="slides/slide166.xml"/><Relationship Id="rId229" Type="http://schemas.openxmlformats.org/officeDocument/2006/relationships/slide" Target="slides/slide167.xml"/><Relationship Id="rId390" Type="http://schemas.openxmlformats.org/officeDocument/2006/relationships/notesMaster" Target="notesMasters/notesMaster1.xml"/><Relationship Id="rId391" Type="http://schemas.openxmlformats.org/officeDocument/2006/relationships/handoutMaster" Target="handoutMasters/handoutMaster1.xml"/><Relationship Id="rId392" Type="http://schemas.openxmlformats.org/officeDocument/2006/relationships/printerSettings" Target="printerSettings/printerSettings1.bin"/><Relationship Id="rId393" Type="http://schemas.openxmlformats.org/officeDocument/2006/relationships/presProps" Target="presProps.xml"/><Relationship Id="rId394" Type="http://schemas.openxmlformats.org/officeDocument/2006/relationships/viewProps" Target="viewProps.xml"/><Relationship Id="rId395" Type="http://schemas.openxmlformats.org/officeDocument/2006/relationships/theme" Target="theme/theme1.xml"/><Relationship Id="rId396"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10.xml.rels><?xml version="1.0" encoding="UTF-8" standalone="yes"?>
<Relationships xmlns="http://schemas.openxmlformats.org/package/2006/relationships"><Relationship Id="rId1" Type="http://schemas.openxmlformats.org/officeDocument/2006/relationships/oleObject" Target="OS:Users:donghyu1:Desktop:Excel:Qual.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yoongu\Documents\isca12_graphs_ppt.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vboxsrv\shared\samsung%20page%20copy\PageCopy_Power_v2.xlsx" TargetMode="External"/></Relationships>
</file>

<file path=ppt/charts/_rels/chart16.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oleObject" Target="file:///\\vboxsvr\cfallin\icac\plots.xlsx" TargetMode="External"/></Relationships>
</file>

<file path=ppt/charts/_rels/chart17.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oleObject" Target="file:///\\vboxsvr\cfallin\ICAC\hstate.0819.xlsx" TargetMode="External"/></Relationships>
</file>

<file path=ppt/charts/_rels/chart18.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oleObject" Target="file:///\\vboxsvr\cfallin\ICAC\plots.xlsx" TargetMode="External"/></Relationships>
</file>

<file path=ppt/charts/_rels/chart19.xml.rels><?xml version="1.0" encoding="UTF-8" standalone="yes"?>
<Relationships xmlns="http://schemas.openxmlformats.org/package/2006/relationships"><Relationship Id="rId1" Type="http://schemas.openxmlformats.org/officeDocument/2006/relationships/themeOverride" Target="../theme/themeOverride4.xml"/><Relationship Id="rId2" Type="http://schemas.openxmlformats.org/officeDocument/2006/relationships/oleObject" Target="file:///\\vboxsvr\cfallin\ICAC\plot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20.xml.rels><?xml version="1.0" encoding="UTF-8" standalone="yes"?>
<Relationships xmlns="http://schemas.openxmlformats.org/package/2006/relationships"><Relationship Id="rId1" Type="http://schemas.openxmlformats.org/officeDocument/2006/relationships/themeOverride" Target="../theme/themeOverride5.xml"/><Relationship Id="rId2" Type="http://schemas.openxmlformats.org/officeDocument/2006/relationships/oleObject" Target="file:///\\vboxsvr\cfallin\ICAC\plots.xlsx" TargetMode="External"/></Relationships>
</file>

<file path=ppt/charts/_rels/chart21.xml.rels><?xml version="1.0" encoding="UTF-8" standalone="yes"?>
<Relationships xmlns="http://schemas.openxmlformats.org/package/2006/relationships"><Relationship Id="rId1" Type="http://schemas.openxmlformats.org/officeDocument/2006/relationships/themeOverride" Target="../theme/themeOverride6.xml"/><Relationship Id="rId2" Type="http://schemas.openxmlformats.org/officeDocument/2006/relationships/oleObject" Target="file:///\\vboxsvr\cfallin\ICAC\plots.xlsx" TargetMode="External"/></Relationships>
</file>

<file path=ppt/charts/_rels/chart22.xml.rels><?xml version="1.0" encoding="UTF-8" standalone="yes"?>
<Relationships xmlns="http://schemas.openxmlformats.org/package/2006/relationships"><Relationship Id="rId1" Type="http://schemas.openxmlformats.org/officeDocument/2006/relationships/themeOverride" Target="../theme/themeOverride7.xml"/><Relationship Id="rId2" Type="http://schemas.openxmlformats.org/officeDocument/2006/relationships/oleObject" Target="file:///\\vboxsvr\cfallin\ICAC\plots.xlsx" TargetMode="External"/></Relationships>
</file>

<file path=ppt/charts/_rels/chart23.xml.rels><?xml version="1.0" encoding="UTF-8" standalone="yes"?>
<Relationships xmlns="http://schemas.openxmlformats.org/package/2006/relationships"><Relationship Id="rId1" Type="http://schemas.openxmlformats.org/officeDocument/2006/relationships/themeOverride" Target="../theme/themeOverride8.xml"/><Relationship Id="rId2" Type="http://schemas.openxmlformats.org/officeDocument/2006/relationships/oleObject" Target="file:///\\vboxsvr\cfallin\Research\SAFARIvn\writeups\MemDVFS\camera-apr2011\spreadsheets\HstatePaper.xlsx" TargetMode="External"/></Relationships>
</file>

<file path=ppt/charts/_rels/chart24.xml.rels><?xml version="1.0" encoding="UTF-8" standalone="yes"?>
<Relationships xmlns="http://schemas.openxmlformats.org/package/2006/relationships"><Relationship Id="rId1" Type="http://schemas.openxmlformats.org/officeDocument/2006/relationships/themeOverride" Target="../theme/themeOverride9.xml"/><Relationship Id="rId2" Type="http://schemas.openxmlformats.org/officeDocument/2006/relationships/oleObject" Target="file:///\\vboxsvr\cfallin\Research\SAFARIvn\writeups\MemDVFS\camera-apr2011\spreadsheets\HstatePaper.xlsx" TargetMode="External"/></Relationships>
</file>

<file path=ppt/charts/_rels/chart25.xml.rels><?xml version="1.0" encoding="UTF-8" standalone="yes"?>
<Relationships xmlns="http://schemas.openxmlformats.org/package/2006/relationships"><Relationship Id="rId1" Type="http://schemas.openxmlformats.org/officeDocument/2006/relationships/themeOverride" Target="../theme/themeOverride10.xml"/><Relationship Id="rId2" Type="http://schemas.openxmlformats.org/officeDocument/2006/relationships/oleObject" Target="file:///\\vboxsvr\cfallin\ICAC\plots.xlsx" TargetMode="External"/></Relationships>
</file>

<file path=ppt/charts/_rels/chart26.xml.rels><?xml version="1.0" encoding="UTF-8" standalone="yes"?>
<Relationships xmlns="http://schemas.openxmlformats.org/package/2006/relationships"><Relationship Id="rId1" Type="http://schemas.openxmlformats.org/officeDocument/2006/relationships/themeOverride" Target="../theme/themeOverride11.xml"/><Relationship Id="rId2" Type="http://schemas.openxmlformats.org/officeDocument/2006/relationships/oleObject" Target="file:///\\vboxsvr\cfallin\ICAC\plots.xlsx" TargetMode="External"/></Relationships>
</file>

<file path=ppt/charts/_rels/chart27.xml.rels><?xml version="1.0" encoding="UTF-8" standalone="yes"?>
<Relationships xmlns="http://schemas.openxmlformats.org/package/2006/relationships"><Relationship Id="rId1" Type="http://schemas.openxmlformats.org/officeDocument/2006/relationships/themeOverride" Target="../theme/themeOverride12.xml"/><Relationship Id="rId2" Type="http://schemas.openxmlformats.org/officeDocument/2006/relationships/oleObject" Target="file:///\\vboxsvr\cfallin\Research\SAFARIvn\writeups\MemDVFS\conference-jun2011\plots.xlsx" TargetMode="External"/></Relationships>
</file>

<file path=ppt/charts/_rels/chart28.xml.rels><?xml version="1.0" encoding="UTF-8" standalone="yes"?>
<Relationships xmlns="http://schemas.openxmlformats.org/package/2006/relationships"><Relationship Id="rId1" Type="http://schemas.openxmlformats.org/officeDocument/2006/relationships/themeOverride" Target="../theme/themeOverride13.xml"/><Relationship Id="rId2" Type="http://schemas.openxmlformats.org/officeDocument/2006/relationships/oleObject" Target="file:///\\vboxsvr\cfallin\ICAC\plots.xlsx" TargetMode="External"/></Relationships>
</file>

<file path=ppt/charts/_rels/chart29.xml.rels><?xml version="1.0" encoding="UTF-8" standalone="yes"?>
<Relationships xmlns="http://schemas.openxmlformats.org/package/2006/relationships"><Relationship Id="rId1" Type="http://schemas.openxmlformats.org/officeDocument/2006/relationships/themeOverride" Target="../theme/themeOverride14.xml"/><Relationship Id="rId2" Type="http://schemas.openxmlformats.org/officeDocument/2006/relationships/oleObject" Target="file:///\\vboxsvr\cfallin\ICAC\plot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vboxsrv\Dropbox\Research\22_DRAM_TLDRAM\CameraReady\useful\tldram_trend.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vboxsrv\Dropbox\hpca_slides.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vboxsrv\Downloads\hpca_slides.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Documents%20and%20Settings\Donghyuk\My%20Documents\qu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6532595587714"/>
          <c:y val="0.180294865485564"/>
          <c:w val="0.677767373672885"/>
          <c:h val="0.591493807414698"/>
        </c:manualLayout>
      </c:layout>
      <c:lineChart>
        <c:grouping val="standard"/>
        <c:varyColors val="0"/>
        <c:ser>
          <c:idx val="0"/>
          <c:order val="0"/>
          <c:tx>
            <c:strRef>
              <c:f>Trend!$C$42</c:f>
              <c:strCache>
                <c:ptCount val="1"/>
                <c:pt idx="0">
                  <c:v>Capacity</c:v>
                </c:pt>
              </c:strCache>
            </c:strRef>
          </c:tx>
          <c:marker>
            <c:symbol val="triangle"/>
            <c:size val="12"/>
          </c:marker>
          <c:cat>
            <c:numRef>
              <c:f>Trend!$D$41:$H$41</c:f>
              <c:numCache>
                <c:formatCode>General</c:formatCode>
                <c:ptCount val="5"/>
                <c:pt idx="0">
                  <c:v>2000.0</c:v>
                </c:pt>
                <c:pt idx="1">
                  <c:v>2003.0</c:v>
                </c:pt>
                <c:pt idx="2">
                  <c:v>2006.0</c:v>
                </c:pt>
                <c:pt idx="3">
                  <c:v>2008.0</c:v>
                </c:pt>
                <c:pt idx="4">
                  <c:v>2011.0</c:v>
                </c:pt>
              </c:numCache>
            </c:numRef>
          </c:cat>
          <c:val>
            <c:numRef>
              <c:f>Trend!$D$42:$H$42</c:f>
              <c:numCache>
                <c:formatCode>General</c:formatCode>
                <c:ptCount val="5"/>
                <c:pt idx="0">
                  <c:v>0.125</c:v>
                </c:pt>
                <c:pt idx="1">
                  <c:v>0.25</c:v>
                </c:pt>
                <c:pt idx="2">
                  <c:v>0.5</c:v>
                </c:pt>
                <c:pt idx="3">
                  <c:v>1.0</c:v>
                </c:pt>
                <c:pt idx="4">
                  <c:v>2.0</c:v>
                </c:pt>
              </c:numCache>
            </c:numRef>
          </c:val>
          <c:smooth val="0"/>
        </c:ser>
        <c:dLbls>
          <c:showLegendKey val="0"/>
          <c:showVal val="0"/>
          <c:showCatName val="0"/>
          <c:showSerName val="0"/>
          <c:showPercent val="0"/>
          <c:showBubbleSize val="0"/>
        </c:dLbls>
        <c:marker val="1"/>
        <c:smooth val="0"/>
        <c:axId val="1787008536"/>
        <c:axId val="1787014040"/>
      </c:lineChart>
      <c:lineChart>
        <c:grouping val="standard"/>
        <c:varyColors val="0"/>
        <c:ser>
          <c:idx val="1"/>
          <c:order val="1"/>
          <c:tx>
            <c:strRef>
              <c:f>Trend!$C$43</c:f>
              <c:strCache>
                <c:ptCount val="1"/>
                <c:pt idx="0">
                  <c:v>Latency (tRC)</c:v>
                </c:pt>
              </c:strCache>
            </c:strRef>
          </c:tx>
          <c:marker>
            <c:symbol val="square"/>
            <c:size val="10"/>
          </c:marker>
          <c:cat>
            <c:numRef>
              <c:f>Trend!$D$41:$H$41</c:f>
              <c:numCache>
                <c:formatCode>General</c:formatCode>
                <c:ptCount val="5"/>
                <c:pt idx="0">
                  <c:v>2000.0</c:v>
                </c:pt>
                <c:pt idx="1">
                  <c:v>2003.0</c:v>
                </c:pt>
                <c:pt idx="2">
                  <c:v>2006.0</c:v>
                </c:pt>
                <c:pt idx="3">
                  <c:v>2008.0</c:v>
                </c:pt>
                <c:pt idx="4">
                  <c:v>2011.0</c:v>
                </c:pt>
              </c:numCache>
            </c:numRef>
          </c:cat>
          <c:val>
            <c:numRef>
              <c:f>Trend!$D$43:$H$43</c:f>
              <c:numCache>
                <c:formatCode>General</c:formatCode>
                <c:ptCount val="5"/>
                <c:pt idx="0">
                  <c:v>65.0</c:v>
                </c:pt>
                <c:pt idx="1">
                  <c:v>60.0</c:v>
                </c:pt>
                <c:pt idx="2">
                  <c:v>57.5</c:v>
                </c:pt>
                <c:pt idx="3">
                  <c:v>49.5</c:v>
                </c:pt>
                <c:pt idx="4">
                  <c:v>47.91</c:v>
                </c:pt>
              </c:numCache>
            </c:numRef>
          </c:val>
          <c:smooth val="0"/>
        </c:ser>
        <c:dLbls>
          <c:showLegendKey val="0"/>
          <c:showVal val="0"/>
          <c:showCatName val="0"/>
          <c:showSerName val="0"/>
          <c:showPercent val="0"/>
          <c:showBubbleSize val="0"/>
        </c:dLbls>
        <c:marker val="1"/>
        <c:smooth val="0"/>
        <c:axId val="1786979592"/>
        <c:axId val="1786985160"/>
      </c:lineChart>
      <c:catAx>
        <c:axId val="1787008536"/>
        <c:scaling>
          <c:orientation val="minMax"/>
        </c:scaling>
        <c:delete val="0"/>
        <c:axPos val="b"/>
        <c:title>
          <c:tx>
            <c:rich>
              <a:bodyPr/>
              <a:lstStyle/>
              <a:p>
                <a:pPr>
                  <a:defRPr sz="2800"/>
                </a:pPr>
                <a:r>
                  <a:rPr lang="en-US" sz="2800"/>
                  <a:t>Year</a:t>
                </a:r>
              </a:p>
            </c:rich>
          </c:tx>
          <c:layout>
            <c:manualLayout>
              <c:xMode val="edge"/>
              <c:yMode val="edge"/>
              <c:x val="0.450371237379111"/>
              <c:y val="0.894271038385827"/>
            </c:manualLayout>
          </c:layout>
          <c:overlay val="0"/>
        </c:title>
        <c:numFmt formatCode="General" sourceLinked="1"/>
        <c:majorTickMark val="out"/>
        <c:minorTickMark val="none"/>
        <c:tickLblPos val="nextTo"/>
        <c:txPr>
          <a:bodyPr/>
          <a:lstStyle/>
          <a:p>
            <a:pPr>
              <a:defRPr sz="2400"/>
            </a:pPr>
            <a:endParaRPr lang="en-US"/>
          </a:p>
        </c:txPr>
        <c:crossAx val="1787014040"/>
        <c:crosses val="autoZero"/>
        <c:auto val="1"/>
        <c:lblAlgn val="ctr"/>
        <c:lblOffset val="100"/>
        <c:noMultiLvlLbl val="0"/>
      </c:catAx>
      <c:valAx>
        <c:axId val="1787014040"/>
        <c:scaling>
          <c:orientation val="minMax"/>
        </c:scaling>
        <c:delete val="0"/>
        <c:axPos val="l"/>
        <c:majorGridlines/>
        <c:title>
          <c:tx>
            <c:rich>
              <a:bodyPr rot="-5400000" vert="horz"/>
              <a:lstStyle/>
              <a:p>
                <a:pPr>
                  <a:defRPr sz="2800">
                    <a:solidFill>
                      <a:schemeClr val="accent1"/>
                    </a:solidFill>
                  </a:defRPr>
                </a:pPr>
                <a:r>
                  <a:rPr lang="en-US" sz="2800" dirty="0">
                    <a:solidFill>
                      <a:schemeClr val="accent1"/>
                    </a:solidFill>
                  </a:rPr>
                  <a:t>Capacity (Gb)</a:t>
                </a:r>
              </a:p>
            </c:rich>
          </c:tx>
          <c:layout/>
          <c:overlay val="0"/>
        </c:title>
        <c:numFmt formatCode="#,##0.0" sourceLinked="0"/>
        <c:majorTickMark val="out"/>
        <c:minorTickMark val="none"/>
        <c:tickLblPos val="nextTo"/>
        <c:txPr>
          <a:bodyPr/>
          <a:lstStyle/>
          <a:p>
            <a:pPr>
              <a:defRPr sz="2400">
                <a:solidFill>
                  <a:schemeClr val="tx1"/>
                </a:solidFill>
              </a:defRPr>
            </a:pPr>
            <a:endParaRPr lang="en-US"/>
          </a:p>
        </c:txPr>
        <c:crossAx val="1787008536"/>
        <c:crosses val="autoZero"/>
        <c:crossBetween val="between"/>
      </c:valAx>
      <c:valAx>
        <c:axId val="1786985160"/>
        <c:scaling>
          <c:orientation val="minMax"/>
          <c:max val="100.0"/>
        </c:scaling>
        <c:delete val="0"/>
        <c:axPos val="r"/>
        <c:title>
          <c:tx>
            <c:rich>
              <a:bodyPr rot="-5400000" vert="horz"/>
              <a:lstStyle/>
              <a:p>
                <a:pPr>
                  <a:defRPr sz="2800">
                    <a:solidFill>
                      <a:schemeClr val="accent2"/>
                    </a:solidFill>
                  </a:defRPr>
                </a:pPr>
                <a:r>
                  <a:rPr lang="en-US" sz="2800">
                    <a:solidFill>
                      <a:schemeClr val="accent2"/>
                    </a:solidFill>
                  </a:rPr>
                  <a:t>Latency (ns)</a:t>
                </a:r>
              </a:p>
            </c:rich>
          </c:tx>
          <c:layout/>
          <c:overlay val="0"/>
        </c:title>
        <c:numFmt formatCode="General" sourceLinked="1"/>
        <c:majorTickMark val="out"/>
        <c:minorTickMark val="none"/>
        <c:tickLblPos val="nextTo"/>
        <c:txPr>
          <a:bodyPr/>
          <a:lstStyle/>
          <a:p>
            <a:pPr>
              <a:defRPr sz="2400"/>
            </a:pPr>
            <a:endParaRPr lang="en-US"/>
          </a:p>
        </c:txPr>
        <c:crossAx val="1786979592"/>
        <c:crosses val="max"/>
        <c:crossBetween val="between"/>
        <c:majorUnit val="20.0"/>
      </c:valAx>
      <c:catAx>
        <c:axId val="1786979592"/>
        <c:scaling>
          <c:orientation val="minMax"/>
        </c:scaling>
        <c:delete val="1"/>
        <c:axPos val="b"/>
        <c:numFmt formatCode="General" sourceLinked="1"/>
        <c:majorTickMark val="out"/>
        <c:minorTickMark val="none"/>
        <c:tickLblPos val="nextTo"/>
        <c:crossAx val="1786985160"/>
        <c:crosses val="autoZero"/>
        <c:auto val="1"/>
        <c:lblAlgn val="ctr"/>
        <c:lblOffset val="100"/>
        <c:noMultiLvlLbl val="0"/>
      </c:catAx>
    </c:plotArea>
    <c:legend>
      <c:legendPos val="t"/>
      <c:layout/>
      <c:overlay val="0"/>
      <c:txPr>
        <a:bodyPr/>
        <a:lstStyle/>
        <a:p>
          <a:pPr>
            <a:defRPr sz="2800"/>
          </a:pPr>
          <a:endParaRPr lang="en-US"/>
        </a:p>
      </c:txPr>
    </c:legend>
    <c:plotVisOnly val="1"/>
    <c:dispBlanksAs val="gap"/>
    <c:showDLblsOverMax val="0"/>
  </c:chart>
  <c:spPr>
    <a:ln>
      <a:noFill/>
    </a:ln>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0960691731135831"/>
          <c:y val="0.0541115733174863"/>
          <c:w val="0.836306448725609"/>
          <c:h val="0.767864111325707"/>
        </c:manualLayout>
      </c:layout>
      <c:barChart>
        <c:barDir val="col"/>
        <c:grouping val="clustered"/>
        <c:varyColors val="0"/>
        <c:ser>
          <c:idx val="0"/>
          <c:order val="0"/>
          <c:tx>
            <c:strRef>
              <c:f>Sheet4!$B$20</c:f>
              <c:strCache>
                <c:ptCount val="1"/>
                <c:pt idx="0">
                  <c:v>Performance Improvement</c:v>
                </c:pt>
              </c:strCache>
            </c:strRef>
          </c:tx>
          <c:invertIfNegative val="0"/>
          <c:cat>
            <c:numRef>
              <c:f>Sheet4!$C$19:$K$19</c:f>
              <c:numCache>
                <c:formatCode>General</c:formatCode>
                <c:ptCount val="9"/>
                <c:pt idx="0">
                  <c:v>1.0</c:v>
                </c:pt>
                <c:pt idx="1">
                  <c:v>2.0</c:v>
                </c:pt>
                <c:pt idx="2">
                  <c:v>4.0</c:v>
                </c:pt>
                <c:pt idx="3">
                  <c:v>8.0</c:v>
                </c:pt>
                <c:pt idx="4">
                  <c:v>16.0</c:v>
                </c:pt>
                <c:pt idx="5">
                  <c:v>32.0</c:v>
                </c:pt>
                <c:pt idx="6">
                  <c:v>64.0</c:v>
                </c:pt>
                <c:pt idx="7">
                  <c:v>128.0</c:v>
                </c:pt>
                <c:pt idx="8">
                  <c:v>256.0</c:v>
                </c:pt>
              </c:numCache>
            </c:numRef>
          </c:cat>
          <c:val>
            <c:numRef>
              <c:f>Sheet4!$C$20:$K$20</c:f>
              <c:numCache>
                <c:formatCode>0.00%</c:formatCode>
                <c:ptCount val="9"/>
                <c:pt idx="0">
                  <c:v>0.0933472444271788</c:v>
                </c:pt>
                <c:pt idx="1">
                  <c:v>0.10478656814195</c:v>
                </c:pt>
                <c:pt idx="2">
                  <c:v>0.111842512822593</c:v>
                </c:pt>
                <c:pt idx="3">
                  <c:v>0.117258110410358</c:v>
                </c:pt>
                <c:pt idx="4">
                  <c:v>0.119577733133279</c:v>
                </c:pt>
                <c:pt idx="5">
                  <c:v>0.122556579187465</c:v>
                </c:pt>
                <c:pt idx="6">
                  <c:v>0.107514363244014</c:v>
                </c:pt>
                <c:pt idx="7">
                  <c:v>0.108030409455294</c:v>
                </c:pt>
                <c:pt idx="8">
                  <c:v>0.0840316680353166</c:v>
                </c:pt>
              </c:numCache>
            </c:numRef>
          </c:val>
        </c:ser>
        <c:dLbls>
          <c:showLegendKey val="0"/>
          <c:showVal val="0"/>
          <c:showCatName val="0"/>
          <c:showSerName val="0"/>
          <c:showPercent val="0"/>
          <c:showBubbleSize val="0"/>
        </c:dLbls>
        <c:gapWidth val="100"/>
        <c:axId val="1799988216"/>
        <c:axId val="1799991256"/>
      </c:barChart>
      <c:catAx>
        <c:axId val="1799988216"/>
        <c:scaling>
          <c:orientation val="minMax"/>
        </c:scaling>
        <c:delete val="0"/>
        <c:axPos val="b"/>
        <c:numFmt formatCode="General" sourceLinked="1"/>
        <c:majorTickMark val="out"/>
        <c:minorTickMark val="none"/>
        <c:tickLblPos val="nextTo"/>
        <c:txPr>
          <a:bodyPr/>
          <a:lstStyle/>
          <a:p>
            <a:pPr>
              <a:defRPr sz="2400"/>
            </a:pPr>
            <a:endParaRPr lang="en-US"/>
          </a:p>
        </c:txPr>
        <c:crossAx val="1799991256"/>
        <c:crosses val="autoZero"/>
        <c:auto val="1"/>
        <c:lblAlgn val="ctr"/>
        <c:lblOffset val="100"/>
        <c:noMultiLvlLbl val="0"/>
      </c:catAx>
      <c:valAx>
        <c:axId val="1799991256"/>
        <c:scaling>
          <c:orientation val="minMax"/>
        </c:scaling>
        <c:delete val="0"/>
        <c:axPos val="l"/>
        <c:majorGridlines/>
        <c:numFmt formatCode="0%" sourceLinked="0"/>
        <c:majorTickMark val="out"/>
        <c:minorTickMark val="none"/>
        <c:tickLblPos val="nextTo"/>
        <c:txPr>
          <a:bodyPr/>
          <a:lstStyle/>
          <a:p>
            <a:pPr>
              <a:defRPr sz="2400"/>
            </a:pPr>
            <a:endParaRPr lang="en-US"/>
          </a:p>
        </c:txPr>
        <c:crossAx val="1799988216"/>
        <c:crosses val="autoZero"/>
        <c:crossBetween val="between"/>
      </c:valAx>
    </c:plotArea>
    <c:plotVisOnly val="1"/>
    <c:dispBlanksAs val="gap"/>
    <c:showDLblsOverMax val="0"/>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Sheet1!$G$3</c:f>
              <c:strCache>
                <c:ptCount val="1"/>
                <c:pt idx="0">
                  <c:v>MASA</c:v>
                </c:pt>
              </c:strCache>
            </c:strRef>
          </c:tx>
          <c:spPr>
            <a:solidFill>
              <a:srgbClr val="0070C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Sheet1!$G$28:$G$36</c:f>
              <c:numCache>
                <c:formatCode>General</c:formatCode>
                <c:ptCount val="9"/>
                <c:pt idx="0">
                  <c:v>0.39452388870413</c:v>
                </c:pt>
                <c:pt idx="1">
                  <c:v>0.42219755826859</c:v>
                </c:pt>
                <c:pt idx="2">
                  <c:v>0.43858010275572</c:v>
                </c:pt>
                <c:pt idx="3">
                  <c:v>0.45059717698154</c:v>
                </c:pt>
                <c:pt idx="4">
                  <c:v>0.4860157016683</c:v>
                </c:pt>
                <c:pt idx="5">
                  <c:v>0.48760991207034</c:v>
                </c:pt>
                <c:pt idx="6">
                  <c:v>0.57109144542772</c:v>
                </c:pt>
                <c:pt idx="7">
                  <c:v>0.57408312958435</c:v>
                </c:pt>
                <c:pt idx="8">
                  <c:v>0.167223660710404</c:v>
                </c:pt>
              </c:numCache>
            </c:numRef>
          </c:val>
        </c:ser>
        <c:ser>
          <c:idx val="1"/>
          <c:order val="1"/>
          <c:tx>
            <c:strRef>
              <c:f>Sheet1!$H$3</c:f>
              <c:strCache>
                <c:ptCount val="1"/>
                <c:pt idx="0">
                  <c:v>"Ideal"</c:v>
                </c:pt>
              </c:strCache>
            </c:strRef>
          </c:tx>
          <c:spPr>
            <a:solidFill>
              <a:srgbClr val="FF0000"/>
            </a:solidFill>
          </c:spPr>
          <c:invertIfNegative val="0"/>
          <c:cat>
            <c:strRef>
              <c:f>Sheet1!$C$28:$C$36</c:f>
              <c:strCache>
                <c:ptCount val="9"/>
                <c:pt idx="0">
                  <c:v>hmmer</c:v>
                </c:pt>
                <c:pt idx="1">
                  <c:v>leslie3d</c:v>
                </c:pt>
                <c:pt idx="2">
                  <c:v>zeusmp</c:v>
                </c:pt>
                <c:pt idx="3">
                  <c:v>Gems.</c:v>
                </c:pt>
                <c:pt idx="4">
                  <c:v>sphinx3</c:v>
                </c:pt>
                <c:pt idx="5">
                  <c:v>scale</c:v>
                </c:pt>
                <c:pt idx="6">
                  <c:v>add</c:v>
                </c:pt>
                <c:pt idx="7">
                  <c:v>triad</c:v>
                </c:pt>
                <c:pt idx="8">
                  <c:v>gmean</c:v>
                </c:pt>
              </c:strCache>
            </c:strRef>
          </c:cat>
          <c:val>
            <c:numRef>
              <c:f>Sheet1!$H$28:$H$36</c:f>
              <c:numCache>
                <c:formatCode>General</c:formatCode>
                <c:ptCount val="9"/>
                <c:pt idx="0">
                  <c:v>0.49318257399401</c:v>
                </c:pt>
                <c:pt idx="1">
                  <c:v>0.52652608213096</c:v>
                </c:pt>
                <c:pt idx="2">
                  <c:v>0.45959831854273</c:v>
                </c:pt>
                <c:pt idx="3">
                  <c:v>0.53601158161418</c:v>
                </c:pt>
                <c:pt idx="4">
                  <c:v>0.51938174681059</c:v>
                </c:pt>
                <c:pt idx="5">
                  <c:v>0.56314948041566</c:v>
                </c:pt>
                <c:pt idx="6">
                  <c:v>0.79115044247787</c:v>
                </c:pt>
                <c:pt idx="7">
                  <c:v>0.77408312958435</c:v>
                </c:pt>
                <c:pt idx="8">
                  <c:v>0.196012798372919</c:v>
                </c:pt>
              </c:numCache>
            </c:numRef>
          </c:val>
        </c:ser>
        <c:dLbls>
          <c:showLegendKey val="0"/>
          <c:showVal val="0"/>
          <c:showCatName val="0"/>
          <c:showSerName val="0"/>
          <c:showPercent val="0"/>
          <c:showBubbleSize val="0"/>
        </c:dLbls>
        <c:gapWidth val="100"/>
        <c:axId val="1796488280"/>
        <c:axId val="1796470248"/>
      </c:barChart>
      <c:catAx>
        <c:axId val="1796488280"/>
        <c:scaling>
          <c:orientation val="minMax"/>
        </c:scaling>
        <c:delete val="0"/>
        <c:axPos val="b"/>
        <c:numFmt formatCode="General" sourceLinked="1"/>
        <c:majorTickMark val="none"/>
        <c:minorTickMark val="none"/>
        <c:tickLblPos val="nextTo"/>
        <c:txPr>
          <a:bodyPr rot="-4200000" vert="horz"/>
          <a:lstStyle/>
          <a:p>
            <a:pPr>
              <a:defRPr sz="2400"/>
            </a:pPr>
            <a:endParaRPr lang="en-US"/>
          </a:p>
        </c:txPr>
        <c:crossAx val="1796470248"/>
        <c:crosses val="autoZero"/>
        <c:auto val="1"/>
        <c:lblAlgn val="ctr"/>
        <c:lblOffset val="0"/>
        <c:noMultiLvlLbl val="0"/>
      </c:catAx>
      <c:valAx>
        <c:axId val="1796470248"/>
        <c:scaling>
          <c:orientation val="minMax"/>
          <c:max val="0.8"/>
          <c:min val="0.0"/>
        </c:scaling>
        <c:delete val="0"/>
        <c:axPos val="l"/>
        <c:majorGridlines/>
        <c:title>
          <c:tx>
            <c:rich>
              <a:bodyPr rot="-5400000" vert="horz"/>
              <a:lstStyle/>
              <a:p>
                <a:pPr>
                  <a:defRPr sz="2800"/>
                </a:pPr>
                <a:r>
                  <a:rPr lang="en-US" sz="2800"/>
                  <a:t>IPC Improvement</a:t>
                </a:r>
              </a:p>
            </c:rich>
          </c:tx>
          <c:layout/>
          <c:overlay val="0"/>
        </c:title>
        <c:numFmt formatCode="0%" sourceLinked="0"/>
        <c:majorTickMark val="out"/>
        <c:minorTickMark val="none"/>
        <c:tickLblPos val="nextTo"/>
        <c:txPr>
          <a:bodyPr/>
          <a:lstStyle/>
          <a:p>
            <a:pPr>
              <a:defRPr sz="2400"/>
            </a:pPr>
            <a:endParaRPr lang="en-US"/>
          </a:p>
        </c:txPr>
        <c:crossAx val="1796488280"/>
        <c:crosses val="autoZero"/>
        <c:crossBetween val="between"/>
        <c:majorUnit val="0.1"/>
        <c:minorUnit val="0.05"/>
      </c:valAx>
    </c:plotArea>
    <c:legend>
      <c:legendPos val="t"/>
      <c:layout/>
      <c:overlay val="1"/>
      <c:txPr>
        <a:bodyPr/>
        <a:lstStyle/>
        <a:p>
          <a:pPr>
            <a:defRPr sz="4000" b="1"/>
          </a:pPr>
          <a:endParaRPr lang="en-US"/>
        </a:p>
      </c:txPr>
    </c:legend>
    <c:plotVisOnly val="1"/>
    <c:dispBlanksAs val="gap"/>
    <c:showDLblsOverMax val="0"/>
  </c:chart>
  <c:spPr>
    <a:ln w="0">
      <a:no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Sheet1!$E$3</c:f>
              <c:strCache>
                <c:ptCount val="1"/>
                <c:pt idx="0">
                  <c:v>SALP-1</c:v>
                </c:pt>
              </c:strCache>
            </c:strRef>
          </c:tx>
          <c:spPr>
            <a:solidFill>
              <a:schemeClr val="bg1">
                <a:lumMod val="75000"/>
              </a:schemeClr>
            </a:solidFill>
          </c:spPr>
          <c:invertIfNegative val="0"/>
          <c:cat>
            <c:strRef>
              <c:f>Sheet1!$C$36</c:f>
              <c:strCache>
                <c:ptCount val="1"/>
                <c:pt idx="0">
                  <c:v>gmean</c:v>
                </c:pt>
              </c:strCache>
            </c:strRef>
          </c:cat>
          <c:val>
            <c:numRef>
              <c:f>Sheet1!$E$36</c:f>
              <c:numCache>
                <c:formatCode>General</c:formatCode>
                <c:ptCount val="1"/>
                <c:pt idx="0">
                  <c:v>0.0662533772340561</c:v>
                </c:pt>
              </c:numCache>
            </c:numRef>
          </c:val>
        </c:ser>
        <c:ser>
          <c:idx val="1"/>
          <c:order val="1"/>
          <c:tx>
            <c:strRef>
              <c:f>Sheet1!$F$3</c:f>
              <c:strCache>
                <c:ptCount val="1"/>
                <c:pt idx="0">
                  <c:v>SALP-2</c:v>
                </c:pt>
              </c:strCache>
            </c:strRef>
          </c:tx>
          <c:spPr>
            <a:solidFill>
              <a:schemeClr val="tx1">
                <a:lumMod val="65000"/>
                <a:lumOff val="35000"/>
              </a:schemeClr>
            </a:solidFill>
          </c:spPr>
          <c:invertIfNegative val="0"/>
          <c:cat>
            <c:strRef>
              <c:f>Sheet1!$C$36</c:f>
              <c:strCache>
                <c:ptCount val="1"/>
                <c:pt idx="0">
                  <c:v>gmean</c:v>
                </c:pt>
              </c:strCache>
            </c:strRef>
          </c:cat>
          <c:val>
            <c:numRef>
              <c:f>Sheet1!$F$36</c:f>
              <c:numCache>
                <c:formatCode>General</c:formatCode>
                <c:ptCount val="1"/>
                <c:pt idx="0">
                  <c:v>0.134063364189994</c:v>
                </c:pt>
              </c:numCache>
            </c:numRef>
          </c:val>
        </c:ser>
        <c:ser>
          <c:idx val="2"/>
          <c:order val="2"/>
          <c:tx>
            <c:strRef>
              <c:f>Sheet1!$G$3</c:f>
              <c:strCache>
                <c:ptCount val="1"/>
                <c:pt idx="0">
                  <c:v>MASA</c:v>
                </c:pt>
              </c:strCache>
            </c:strRef>
          </c:tx>
          <c:spPr>
            <a:solidFill>
              <a:srgbClr val="0070C0"/>
            </a:solidFill>
          </c:spPr>
          <c:invertIfNegative val="0"/>
          <c:cat>
            <c:strRef>
              <c:f>Sheet1!$C$36</c:f>
              <c:strCache>
                <c:ptCount val="1"/>
                <c:pt idx="0">
                  <c:v>gmean</c:v>
                </c:pt>
              </c:strCache>
            </c:strRef>
          </c:cat>
          <c:val>
            <c:numRef>
              <c:f>Sheet1!$G$36</c:f>
              <c:numCache>
                <c:formatCode>General</c:formatCode>
                <c:ptCount val="1"/>
                <c:pt idx="0">
                  <c:v>0.167223660710404</c:v>
                </c:pt>
              </c:numCache>
            </c:numRef>
          </c:val>
        </c:ser>
        <c:ser>
          <c:idx val="3"/>
          <c:order val="3"/>
          <c:tx>
            <c:strRef>
              <c:f>Sheet1!$H$3</c:f>
              <c:strCache>
                <c:ptCount val="1"/>
                <c:pt idx="0">
                  <c:v>"Ideal"</c:v>
                </c:pt>
              </c:strCache>
            </c:strRef>
          </c:tx>
          <c:spPr>
            <a:solidFill>
              <a:srgbClr val="FF0000"/>
            </a:solidFill>
          </c:spPr>
          <c:invertIfNegative val="0"/>
          <c:cat>
            <c:strRef>
              <c:f>Sheet1!$C$36</c:f>
              <c:strCache>
                <c:ptCount val="1"/>
                <c:pt idx="0">
                  <c:v>gmean</c:v>
                </c:pt>
              </c:strCache>
            </c:strRef>
          </c:cat>
          <c:val>
            <c:numRef>
              <c:f>Sheet1!$H$36</c:f>
              <c:numCache>
                <c:formatCode>General</c:formatCode>
                <c:ptCount val="1"/>
                <c:pt idx="0">
                  <c:v>0.196012798372919</c:v>
                </c:pt>
              </c:numCache>
            </c:numRef>
          </c:val>
        </c:ser>
        <c:dLbls>
          <c:showLegendKey val="0"/>
          <c:showVal val="0"/>
          <c:showCatName val="0"/>
          <c:showSerName val="0"/>
          <c:showPercent val="0"/>
          <c:showBubbleSize val="0"/>
        </c:dLbls>
        <c:gapWidth val="100"/>
        <c:axId val="1796385784"/>
        <c:axId val="1796388904"/>
      </c:barChart>
      <c:catAx>
        <c:axId val="1796385784"/>
        <c:scaling>
          <c:orientation val="minMax"/>
        </c:scaling>
        <c:delete val="1"/>
        <c:axPos val="b"/>
        <c:majorGridlines/>
        <c:numFmt formatCode="General" sourceLinked="1"/>
        <c:majorTickMark val="none"/>
        <c:minorTickMark val="none"/>
        <c:tickLblPos val="nextTo"/>
        <c:crossAx val="1796388904"/>
        <c:crosses val="autoZero"/>
        <c:auto val="1"/>
        <c:lblAlgn val="ctr"/>
        <c:lblOffset val="0"/>
        <c:noMultiLvlLbl val="0"/>
      </c:catAx>
      <c:valAx>
        <c:axId val="1796388904"/>
        <c:scaling>
          <c:orientation val="minMax"/>
          <c:max val="0.3"/>
          <c:min val="0.0"/>
        </c:scaling>
        <c:delete val="0"/>
        <c:axPos val="l"/>
        <c:majorGridlines/>
        <c:title>
          <c:tx>
            <c:rich>
              <a:bodyPr rot="-5400000" vert="horz"/>
              <a:lstStyle/>
              <a:p>
                <a:pPr>
                  <a:defRPr sz="2800"/>
                </a:pPr>
                <a:r>
                  <a:rPr lang="en-US" sz="2800"/>
                  <a:t>IPC </a:t>
                </a:r>
                <a:r>
                  <a:rPr lang="en-US" sz="2800" smtClean="0"/>
                  <a:t>Increase</a:t>
                </a:r>
                <a:endParaRPr lang="en-US" sz="2800"/>
              </a:p>
            </c:rich>
          </c:tx>
          <c:layout/>
          <c:overlay val="0"/>
        </c:title>
        <c:numFmt formatCode="0%" sourceLinked="0"/>
        <c:majorTickMark val="out"/>
        <c:minorTickMark val="none"/>
        <c:tickLblPos val="nextTo"/>
        <c:txPr>
          <a:bodyPr/>
          <a:lstStyle/>
          <a:p>
            <a:pPr>
              <a:defRPr sz="2400"/>
            </a:pPr>
            <a:endParaRPr lang="en-US"/>
          </a:p>
        </c:txPr>
        <c:crossAx val="1796385784"/>
        <c:crosses val="autoZero"/>
        <c:crossBetween val="between"/>
        <c:majorUnit val="0.1"/>
        <c:minorUnit val="0.05"/>
      </c:valAx>
    </c:plotArea>
    <c:legend>
      <c:legendPos val="t"/>
      <c:layout/>
      <c:overlay val="0"/>
      <c:txPr>
        <a:bodyPr/>
        <a:lstStyle/>
        <a:p>
          <a:pPr>
            <a:defRPr sz="3600" b="1"/>
          </a:pPr>
          <a:endParaRPr lang="en-US"/>
        </a:p>
      </c:txPr>
    </c:legend>
    <c:plotVisOnly val="1"/>
    <c:dispBlanksAs val="gap"/>
    <c:showDLblsOverMax val="0"/>
  </c:chart>
  <c:spPr>
    <a:ln w="0">
      <a:no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Sheet1!$D$131</c:f>
              <c:strCache>
                <c:ptCount val="1"/>
                <c:pt idx="0">
                  <c:v>Baseline</c:v>
                </c:pt>
              </c:strCache>
            </c:strRef>
          </c:tx>
          <c:spPr>
            <a:solidFill>
              <a:schemeClr val="tx1"/>
            </a:solidFill>
          </c:spPr>
          <c:invertIfNegative val="0"/>
          <c:cat>
            <c:strRef>
              <c:f>Sheet1!$C$132</c:f>
              <c:strCache>
                <c:ptCount val="1"/>
                <c:pt idx="0">
                  <c:v>gmean</c:v>
                </c:pt>
              </c:strCache>
            </c:strRef>
          </c:cat>
          <c:val>
            <c:numRef>
              <c:f>Sheet1!$D$132</c:f>
              <c:numCache>
                <c:formatCode>General</c:formatCode>
                <c:ptCount val="1"/>
                <c:pt idx="0">
                  <c:v>1.0</c:v>
                </c:pt>
              </c:numCache>
            </c:numRef>
          </c:val>
        </c:ser>
        <c:ser>
          <c:idx val="1"/>
          <c:order val="1"/>
          <c:tx>
            <c:strRef>
              <c:f>Sheet1!$G$131</c:f>
              <c:strCache>
                <c:ptCount val="1"/>
                <c:pt idx="0">
                  <c:v>MASA</c:v>
                </c:pt>
              </c:strCache>
            </c:strRef>
          </c:tx>
          <c:spPr>
            <a:solidFill>
              <a:srgbClr val="0070C0"/>
            </a:solidFill>
          </c:spPr>
          <c:invertIfNegative val="0"/>
          <c:cat>
            <c:strRef>
              <c:f>Sheet1!$C$132</c:f>
              <c:strCache>
                <c:ptCount val="1"/>
                <c:pt idx="0">
                  <c:v>gmean</c:v>
                </c:pt>
              </c:strCache>
            </c:strRef>
          </c:cat>
          <c:val>
            <c:numRef>
              <c:f>Sheet1!$G$132</c:f>
              <c:numCache>
                <c:formatCode>General</c:formatCode>
                <c:ptCount val="1"/>
                <c:pt idx="0">
                  <c:v>0.813236835266871</c:v>
                </c:pt>
              </c:numCache>
            </c:numRef>
          </c:val>
        </c:ser>
        <c:dLbls>
          <c:showLegendKey val="0"/>
          <c:showVal val="0"/>
          <c:showCatName val="0"/>
          <c:showSerName val="0"/>
          <c:showPercent val="0"/>
          <c:showBubbleSize val="0"/>
        </c:dLbls>
        <c:gapWidth val="100"/>
        <c:axId val="1796272728"/>
        <c:axId val="1796275704"/>
      </c:barChart>
      <c:catAx>
        <c:axId val="1796272728"/>
        <c:scaling>
          <c:orientation val="minMax"/>
        </c:scaling>
        <c:delete val="1"/>
        <c:axPos val="b"/>
        <c:numFmt formatCode="General" sourceLinked="1"/>
        <c:majorTickMark val="none"/>
        <c:minorTickMark val="none"/>
        <c:tickLblPos val="nextTo"/>
        <c:crossAx val="1796275704"/>
        <c:crosses val="autoZero"/>
        <c:auto val="1"/>
        <c:lblAlgn val="ctr"/>
        <c:lblOffset val="0"/>
        <c:noMultiLvlLbl val="0"/>
      </c:catAx>
      <c:valAx>
        <c:axId val="1796275704"/>
        <c:scaling>
          <c:orientation val="minMax"/>
          <c:max val="1.2"/>
          <c:min val="0.0"/>
        </c:scaling>
        <c:delete val="0"/>
        <c:axPos val="l"/>
        <c:majorGridlines/>
        <c:title>
          <c:tx>
            <c:rich>
              <a:bodyPr rot="-5400000" vert="horz"/>
              <a:lstStyle/>
              <a:p>
                <a:pPr>
                  <a:defRPr sz="3200"/>
                </a:pPr>
                <a:r>
                  <a:rPr lang="en-US" sz="3200"/>
                  <a:t>Normalized</a:t>
                </a:r>
                <a:r>
                  <a:rPr lang="en-US" sz="3200" baseline="0"/>
                  <a:t> </a:t>
                </a:r>
                <a:br>
                  <a:rPr lang="en-US" sz="3200" baseline="0"/>
                </a:br>
                <a:r>
                  <a:rPr lang="en-US" sz="3200" baseline="0"/>
                  <a:t>Dynamic Energy</a:t>
                </a:r>
                <a:endParaRPr lang="en-US" sz="3200"/>
              </a:p>
            </c:rich>
          </c:tx>
          <c:layout/>
          <c:overlay val="0"/>
        </c:title>
        <c:numFmt formatCode="#,##0.0" sourceLinked="0"/>
        <c:majorTickMark val="out"/>
        <c:minorTickMark val="none"/>
        <c:tickLblPos val="nextTo"/>
        <c:txPr>
          <a:bodyPr/>
          <a:lstStyle/>
          <a:p>
            <a:pPr>
              <a:defRPr sz="2800"/>
            </a:pPr>
            <a:endParaRPr lang="en-US"/>
          </a:p>
        </c:txPr>
        <c:crossAx val="1796272728"/>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63284992962021"/>
          <c:y val="0.205687284312453"/>
          <c:w val="0.422272181288777"/>
          <c:h val="0.735757368807077"/>
        </c:manualLayout>
      </c:layout>
      <c:barChart>
        <c:barDir val="col"/>
        <c:grouping val="clustered"/>
        <c:varyColors val="0"/>
        <c:ser>
          <c:idx val="0"/>
          <c:order val="0"/>
          <c:tx>
            <c:strRef>
              <c:f>Sheet1!$D$134</c:f>
              <c:strCache>
                <c:ptCount val="1"/>
                <c:pt idx="0">
                  <c:v>Baseline</c:v>
                </c:pt>
              </c:strCache>
            </c:strRef>
          </c:tx>
          <c:spPr>
            <a:solidFill>
              <a:schemeClr val="tx1"/>
            </a:solidFill>
          </c:spPr>
          <c:invertIfNegative val="0"/>
          <c:cat>
            <c:strRef>
              <c:f>Sheet1!$C$135</c:f>
              <c:strCache>
                <c:ptCount val="1"/>
                <c:pt idx="0">
                  <c:v>gmean</c:v>
                </c:pt>
              </c:strCache>
            </c:strRef>
          </c:cat>
          <c:val>
            <c:numRef>
              <c:f>Sheet1!$D$135</c:f>
              <c:numCache>
                <c:formatCode>General</c:formatCode>
                <c:ptCount val="1"/>
                <c:pt idx="0">
                  <c:v>0.568959471396045</c:v>
                </c:pt>
              </c:numCache>
            </c:numRef>
          </c:val>
        </c:ser>
        <c:ser>
          <c:idx val="1"/>
          <c:order val="1"/>
          <c:tx>
            <c:strRef>
              <c:f>Sheet1!$G$134</c:f>
              <c:strCache>
                <c:ptCount val="1"/>
                <c:pt idx="0">
                  <c:v>MASA</c:v>
                </c:pt>
              </c:strCache>
            </c:strRef>
          </c:tx>
          <c:spPr>
            <a:solidFill>
              <a:srgbClr val="0070C0"/>
            </a:solidFill>
          </c:spPr>
          <c:invertIfNegative val="0"/>
          <c:cat>
            <c:strRef>
              <c:f>Sheet1!$C$135</c:f>
              <c:strCache>
                <c:ptCount val="1"/>
                <c:pt idx="0">
                  <c:v>gmean</c:v>
                </c:pt>
              </c:strCache>
            </c:strRef>
          </c:cat>
          <c:val>
            <c:numRef>
              <c:f>Sheet1!$G$135</c:f>
              <c:numCache>
                <c:formatCode>General</c:formatCode>
                <c:ptCount val="1"/>
                <c:pt idx="0">
                  <c:v>0.698010062977278</c:v>
                </c:pt>
              </c:numCache>
            </c:numRef>
          </c:val>
        </c:ser>
        <c:dLbls>
          <c:showLegendKey val="0"/>
          <c:showVal val="0"/>
          <c:showCatName val="0"/>
          <c:showSerName val="0"/>
          <c:showPercent val="0"/>
          <c:showBubbleSize val="0"/>
        </c:dLbls>
        <c:gapWidth val="100"/>
        <c:axId val="1798195016"/>
        <c:axId val="1798202584"/>
      </c:barChart>
      <c:catAx>
        <c:axId val="1798195016"/>
        <c:scaling>
          <c:orientation val="minMax"/>
        </c:scaling>
        <c:delete val="1"/>
        <c:axPos val="b"/>
        <c:numFmt formatCode="General" sourceLinked="1"/>
        <c:majorTickMark val="none"/>
        <c:minorTickMark val="none"/>
        <c:tickLblPos val="nextTo"/>
        <c:crossAx val="1798202584"/>
        <c:crosses val="autoZero"/>
        <c:auto val="1"/>
        <c:lblAlgn val="ctr"/>
        <c:lblOffset val="0"/>
        <c:noMultiLvlLbl val="0"/>
      </c:catAx>
      <c:valAx>
        <c:axId val="1798202584"/>
        <c:scaling>
          <c:orientation val="minMax"/>
          <c:max val="1.0"/>
          <c:min val="0.0"/>
        </c:scaling>
        <c:delete val="0"/>
        <c:axPos val="l"/>
        <c:majorGridlines/>
        <c:title>
          <c:tx>
            <c:rich>
              <a:bodyPr rot="-5400000" vert="horz"/>
              <a:lstStyle/>
              <a:p>
                <a:pPr>
                  <a:defRPr sz="3200"/>
                </a:pPr>
                <a:r>
                  <a:rPr lang="en-US" sz="3200" smtClean="0"/>
                  <a:t>Row-Buffer </a:t>
                </a:r>
                <a:r>
                  <a:rPr lang="en-US" sz="3200" baseline="0" smtClean="0"/>
                  <a:t>Hit-Rate</a:t>
                </a:r>
                <a:endParaRPr lang="en-US" sz="3200"/>
              </a:p>
            </c:rich>
          </c:tx>
          <c:layout/>
          <c:overlay val="0"/>
        </c:title>
        <c:numFmt formatCode="0%" sourceLinked="0"/>
        <c:majorTickMark val="out"/>
        <c:minorTickMark val="none"/>
        <c:tickLblPos val="nextTo"/>
        <c:txPr>
          <a:bodyPr/>
          <a:lstStyle/>
          <a:p>
            <a:pPr>
              <a:defRPr sz="2800"/>
            </a:pPr>
            <a:endParaRPr lang="en-US"/>
          </a:p>
        </c:txPr>
        <c:crossAx val="1798195016"/>
        <c:crosses val="autoZero"/>
        <c:crossBetween val="between"/>
        <c:majorUnit val="0.2"/>
        <c:minorUnit val="0.05"/>
      </c:valAx>
    </c:plotArea>
    <c:legend>
      <c:legendPos val="t"/>
      <c:layout/>
      <c:overlay val="0"/>
      <c:txPr>
        <a:bodyPr/>
        <a:lstStyle/>
        <a:p>
          <a:pPr>
            <a:defRPr sz="3200" b="1"/>
          </a:pPr>
          <a:endParaRPr lang="en-US"/>
        </a:p>
      </c:txPr>
    </c:legend>
    <c:plotVisOnly val="1"/>
    <c:dispBlanksAs val="gap"/>
    <c:showDLblsOverMax val="0"/>
  </c:chart>
  <c:spPr>
    <a:ln w="0">
      <a:no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9608280097063"/>
          <c:y val="0.0422949214681498"/>
          <c:w val="0.812485267171792"/>
          <c:h val="0.792204724409449"/>
        </c:manualLayout>
      </c:layout>
      <c:barChart>
        <c:barDir val="col"/>
        <c:grouping val="clustered"/>
        <c:varyColors val="0"/>
        <c:ser>
          <c:idx val="0"/>
          <c:order val="0"/>
          <c:tx>
            <c:strRef>
              <c:f>Summary!$M$15</c:f>
              <c:strCache>
                <c:ptCount val="1"/>
                <c:pt idx="0">
                  <c:v>Baseline</c:v>
                </c:pt>
              </c:strCache>
            </c:strRef>
          </c:tx>
          <c:spPr>
            <a:solidFill>
              <a:schemeClr val="accent1"/>
            </a:solidFill>
          </c:spPr>
          <c:invertIfNegative val="0"/>
          <c:cat>
            <c:strRef>
              <c:f>Summary!$L$16:$L$17</c:f>
              <c:strCache>
                <c:ptCount val="2"/>
                <c:pt idx="0">
                  <c:v>Latency</c:v>
                </c:pt>
                <c:pt idx="1">
                  <c:v>Energy</c:v>
                </c:pt>
              </c:strCache>
            </c:strRef>
          </c:cat>
          <c:val>
            <c:numRef>
              <c:f>Summary!$M$16:$M$17</c:f>
              <c:numCache>
                <c:formatCode>General</c:formatCode>
                <c:ptCount val="2"/>
                <c:pt idx="0">
                  <c:v>1.0</c:v>
                </c:pt>
                <c:pt idx="1">
                  <c:v>1.0</c:v>
                </c:pt>
              </c:numCache>
            </c:numRef>
          </c:val>
        </c:ser>
        <c:ser>
          <c:idx val="1"/>
          <c:order val="1"/>
          <c:tx>
            <c:strRef>
              <c:f>Summary!$N$15</c:f>
              <c:strCache>
                <c:ptCount val="1"/>
                <c:pt idx="0">
                  <c:v>Intra-Subarray</c:v>
                </c:pt>
              </c:strCache>
            </c:strRef>
          </c:tx>
          <c:invertIfNegative val="0"/>
          <c:cat>
            <c:strRef>
              <c:f>Summary!$L$16:$L$17</c:f>
              <c:strCache>
                <c:ptCount val="2"/>
                <c:pt idx="0">
                  <c:v>Latency</c:v>
                </c:pt>
                <c:pt idx="1">
                  <c:v>Energy</c:v>
                </c:pt>
              </c:strCache>
            </c:strRef>
          </c:cat>
          <c:val>
            <c:numRef>
              <c:f>Summary!$N$16:$N$17</c:f>
              <c:numCache>
                <c:formatCode>General</c:formatCode>
                <c:ptCount val="2"/>
                <c:pt idx="0">
                  <c:v>0.0885826771653543</c:v>
                </c:pt>
                <c:pt idx="1">
                  <c:v>0.0134486900255947</c:v>
                </c:pt>
              </c:numCache>
            </c:numRef>
          </c:val>
        </c:ser>
        <c:ser>
          <c:idx val="2"/>
          <c:order val="2"/>
          <c:tx>
            <c:strRef>
              <c:f>Summary!$O$15</c:f>
              <c:strCache>
                <c:ptCount val="1"/>
                <c:pt idx="0">
                  <c:v>Inter-Bank</c:v>
                </c:pt>
              </c:strCache>
            </c:strRef>
          </c:tx>
          <c:invertIfNegative val="0"/>
          <c:cat>
            <c:strRef>
              <c:f>Summary!$L$16:$L$17</c:f>
              <c:strCache>
                <c:ptCount val="2"/>
                <c:pt idx="0">
                  <c:v>Latency</c:v>
                </c:pt>
                <c:pt idx="1">
                  <c:v>Energy</c:v>
                </c:pt>
              </c:strCache>
            </c:strRef>
          </c:cat>
          <c:val>
            <c:numRef>
              <c:f>Summary!$O$16:$O$17</c:f>
              <c:numCache>
                <c:formatCode>General</c:formatCode>
                <c:ptCount val="2"/>
                <c:pt idx="0">
                  <c:v>0.516732283464567</c:v>
                </c:pt>
                <c:pt idx="1">
                  <c:v>0.311830651836331</c:v>
                </c:pt>
              </c:numCache>
            </c:numRef>
          </c:val>
        </c:ser>
        <c:ser>
          <c:idx val="3"/>
          <c:order val="3"/>
          <c:tx>
            <c:strRef>
              <c:f>Summary!$P$15</c:f>
              <c:strCache>
                <c:ptCount val="1"/>
                <c:pt idx="0">
                  <c:v>Inter-Subarray</c:v>
                </c:pt>
              </c:strCache>
            </c:strRef>
          </c:tx>
          <c:invertIfNegative val="0"/>
          <c:cat>
            <c:strRef>
              <c:f>Summary!$L$16:$L$17</c:f>
              <c:strCache>
                <c:ptCount val="2"/>
                <c:pt idx="0">
                  <c:v>Latency</c:v>
                </c:pt>
                <c:pt idx="1">
                  <c:v>Energy</c:v>
                </c:pt>
              </c:strCache>
            </c:strRef>
          </c:cat>
          <c:val>
            <c:numRef>
              <c:f>Summary!$P$16:$P$17</c:f>
              <c:numCache>
                <c:formatCode>General</c:formatCode>
                <c:ptCount val="2"/>
                <c:pt idx="0">
                  <c:v>1.01476377952756</c:v>
                </c:pt>
                <c:pt idx="1">
                  <c:v>0.678499123939099</c:v>
                </c:pt>
              </c:numCache>
            </c:numRef>
          </c:val>
        </c:ser>
        <c:dLbls>
          <c:showLegendKey val="0"/>
          <c:showVal val="0"/>
          <c:showCatName val="0"/>
          <c:showSerName val="0"/>
          <c:showPercent val="0"/>
          <c:showBubbleSize val="0"/>
        </c:dLbls>
        <c:gapWidth val="150"/>
        <c:axId val="1803812344"/>
        <c:axId val="1803815464"/>
      </c:barChart>
      <c:catAx>
        <c:axId val="1803812344"/>
        <c:scaling>
          <c:orientation val="minMax"/>
        </c:scaling>
        <c:delete val="0"/>
        <c:axPos val="b"/>
        <c:majorTickMark val="out"/>
        <c:minorTickMark val="none"/>
        <c:tickLblPos val="nextTo"/>
        <c:txPr>
          <a:bodyPr/>
          <a:lstStyle/>
          <a:p>
            <a:pPr>
              <a:defRPr sz="2400"/>
            </a:pPr>
            <a:endParaRPr lang="en-US"/>
          </a:p>
        </c:txPr>
        <c:crossAx val="1803815464"/>
        <c:crosses val="autoZero"/>
        <c:auto val="1"/>
        <c:lblAlgn val="ctr"/>
        <c:lblOffset val="100"/>
        <c:noMultiLvlLbl val="0"/>
      </c:catAx>
      <c:valAx>
        <c:axId val="1803815464"/>
        <c:scaling>
          <c:orientation val="minMax"/>
        </c:scaling>
        <c:delete val="0"/>
        <c:axPos val="l"/>
        <c:majorGridlines/>
        <c:title>
          <c:tx>
            <c:rich>
              <a:bodyPr rot="-5400000" vert="horz"/>
              <a:lstStyle/>
              <a:p>
                <a:pPr>
                  <a:defRPr/>
                </a:pPr>
                <a:r>
                  <a:rPr lang="en-US" sz="2400" dirty="0" smtClean="0"/>
                  <a:t>Normalized</a:t>
                </a:r>
                <a:r>
                  <a:rPr lang="en-US" sz="2400" baseline="0" dirty="0" smtClean="0"/>
                  <a:t> Savings</a:t>
                </a:r>
                <a:endParaRPr lang="en-US" sz="2400" dirty="0"/>
              </a:p>
            </c:rich>
          </c:tx>
          <c:layout/>
          <c:overlay val="0"/>
        </c:title>
        <c:numFmt formatCode="General" sourceLinked="1"/>
        <c:majorTickMark val="out"/>
        <c:minorTickMark val="none"/>
        <c:tickLblPos val="nextTo"/>
        <c:txPr>
          <a:bodyPr/>
          <a:lstStyle/>
          <a:p>
            <a:pPr>
              <a:defRPr sz="1800"/>
            </a:pPr>
            <a:endParaRPr lang="en-US"/>
          </a:p>
        </c:txPr>
        <c:crossAx val="1803812344"/>
        <c:crosses val="autoZero"/>
        <c:crossBetween val="between"/>
      </c:valAx>
    </c:plotArea>
    <c:legend>
      <c:legendPos val="r"/>
      <c:layout>
        <c:manualLayout>
          <c:xMode val="edge"/>
          <c:yMode val="edge"/>
          <c:x val="0.283318352894567"/>
          <c:y val="0.00220680748239803"/>
          <c:w val="0.667939508740653"/>
          <c:h val="0.141089030537849"/>
        </c:manualLayout>
      </c:layout>
      <c:overlay val="0"/>
      <c:spPr>
        <a:solidFill>
          <a:schemeClr val="bg1"/>
        </a:solidFill>
        <a:ln>
          <a:solidFill>
            <a:schemeClr val="tx1"/>
          </a:solidFill>
        </a:ln>
      </c:spPr>
      <c:txPr>
        <a:bodyPr/>
        <a:lstStyle/>
        <a:p>
          <a:pPr>
            <a:defRPr sz="2000"/>
          </a:pPr>
          <a:endParaRPr lang="en-US"/>
        </a:p>
      </c:txPr>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406937279392"/>
          <c:y val="0.222897755758058"/>
          <c:w val="0.879432075300932"/>
          <c:h val="0.375975699666755"/>
        </c:manualLayout>
      </c:layout>
      <c:barChart>
        <c:barDir val="col"/>
        <c:grouping val="clustered"/>
        <c:varyColors val="0"/>
        <c:ser>
          <c:idx val="0"/>
          <c:order val="0"/>
          <c:tx>
            <c:strRef>
              <c:f>mempower1333!$B$1</c:f>
              <c:strCache>
                <c:ptCount val="1"/>
                <c:pt idx="0">
                  <c:v>System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mempower1333!$B$2:$B$24</c:f>
              <c:numCache>
                <c:formatCode>General</c:formatCode>
                <c:ptCount val="23"/>
                <c:pt idx="0">
                  <c:v>382.4108982</c:v>
                </c:pt>
                <c:pt idx="1">
                  <c:v>375.150301</c:v>
                </c:pt>
                <c:pt idx="2">
                  <c:v>378.5933731999992</c:v>
                </c:pt>
                <c:pt idx="3">
                  <c:v>375.4158893</c:v>
                </c:pt>
                <c:pt idx="4">
                  <c:v>379.087827</c:v>
                </c:pt>
                <c:pt idx="5">
                  <c:v>361.1151083999997</c:v>
                </c:pt>
                <c:pt idx="6">
                  <c:v>362.3146871000007</c:v>
                </c:pt>
                <c:pt idx="7">
                  <c:v>335.9756506</c:v>
                </c:pt>
                <c:pt idx="8">
                  <c:v>344.1894657000003</c:v>
                </c:pt>
                <c:pt idx="9">
                  <c:v>326.7161427999986</c:v>
                </c:pt>
                <c:pt idx="10">
                  <c:v>334.3452882000003</c:v>
                </c:pt>
                <c:pt idx="11">
                  <c:v>336.6094693000005</c:v>
                </c:pt>
                <c:pt idx="12">
                  <c:v>321.7236736999999</c:v>
                </c:pt>
                <c:pt idx="13">
                  <c:v>317.1998895000003</c:v>
                </c:pt>
                <c:pt idx="14">
                  <c:v>318.8862098999996</c:v>
                </c:pt>
                <c:pt idx="15">
                  <c:v>339.4203479999986</c:v>
                </c:pt>
                <c:pt idx="16">
                  <c:v>323.4100757999992</c:v>
                </c:pt>
                <c:pt idx="17">
                  <c:v>319.6471048</c:v>
                </c:pt>
                <c:pt idx="18">
                  <c:v>318.3552903000003</c:v>
                </c:pt>
                <c:pt idx="19">
                  <c:v>324.5306313999999</c:v>
                </c:pt>
                <c:pt idx="20">
                  <c:v>332.3532694</c:v>
                </c:pt>
                <c:pt idx="21">
                  <c:v>319.7156318999999</c:v>
                </c:pt>
                <c:pt idx="22">
                  <c:v>329.6844173</c:v>
                </c:pt>
              </c:numCache>
            </c:numRef>
          </c:val>
        </c:ser>
        <c:ser>
          <c:idx val="1"/>
          <c:order val="1"/>
          <c:tx>
            <c:strRef>
              <c:f>mempower1333!$C$1</c:f>
              <c:strCache>
                <c:ptCount val="1"/>
                <c:pt idx="0">
                  <c:v>Memory Power</c:v>
                </c:pt>
              </c:strCache>
            </c:strRef>
          </c:tx>
          <c:invertIfNegative val="0"/>
          <c:cat>
            <c:strRef>
              <c:f>mempower1333!$A$2:$A$24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mempower1333!$C$2:$C$24</c:f>
              <c:numCache>
                <c:formatCode>General</c:formatCode>
                <c:ptCount val="23"/>
                <c:pt idx="0">
                  <c:v>79.68733399999998</c:v>
                </c:pt>
                <c:pt idx="1">
                  <c:v>78.65829599999998</c:v>
                </c:pt>
                <c:pt idx="2">
                  <c:v>78.1479240000002</c:v>
                </c:pt>
                <c:pt idx="3">
                  <c:v>78.4162220000002</c:v>
                </c:pt>
                <c:pt idx="4">
                  <c:v>77.6812240000002</c:v>
                </c:pt>
                <c:pt idx="5">
                  <c:v>76.60380599999995</c:v>
                </c:pt>
                <c:pt idx="6">
                  <c:v>74.522656</c:v>
                </c:pt>
                <c:pt idx="7">
                  <c:v>69.153144</c:v>
                </c:pt>
                <c:pt idx="8">
                  <c:v>70.077698</c:v>
                </c:pt>
                <c:pt idx="9">
                  <c:v>65.271112</c:v>
                </c:pt>
                <c:pt idx="10">
                  <c:v>61.29026800000001</c:v>
                </c:pt>
                <c:pt idx="11">
                  <c:v>61.77548</c:v>
                </c:pt>
                <c:pt idx="12">
                  <c:v>59.72971800000011</c:v>
                </c:pt>
                <c:pt idx="13">
                  <c:v>57.11805000000001</c:v>
                </c:pt>
                <c:pt idx="14">
                  <c:v>56.961206</c:v>
                </c:pt>
                <c:pt idx="15">
                  <c:v>58.72161200000008</c:v>
                </c:pt>
                <c:pt idx="16">
                  <c:v>57.02961600000001</c:v>
                </c:pt>
                <c:pt idx="17">
                  <c:v>56.498226</c:v>
                </c:pt>
                <c:pt idx="18">
                  <c:v>55.644628</c:v>
                </c:pt>
                <c:pt idx="19">
                  <c:v>56.63867800000001</c:v>
                </c:pt>
                <c:pt idx="20">
                  <c:v>55.63833200000011</c:v>
                </c:pt>
                <c:pt idx="21">
                  <c:v>54.28195400000001</c:v>
                </c:pt>
                <c:pt idx="22">
                  <c:v>57.44159</c:v>
                </c:pt>
              </c:numCache>
            </c:numRef>
          </c:val>
        </c:ser>
        <c:dLbls>
          <c:showLegendKey val="0"/>
          <c:showVal val="0"/>
          <c:showCatName val="0"/>
          <c:showSerName val="0"/>
          <c:showPercent val="0"/>
          <c:showBubbleSize val="0"/>
        </c:dLbls>
        <c:gapWidth val="150"/>
        <c:axId val="1805022888"/>
        <c:axId val="1805025896"/>
      </c:barChart>
      <c:catAx>
        <c:axId val="1805022888"/>
        <c:scaling>
          <c:orientation val="minMax"/>
        </c:scaling>
        <c:delete val="0"/>
        <c:axPos val="b"/>
        <c:majorTickMark val="out"/>
        <c:minorTickMark val="none"/>
        <c:tickLblPos val="nextTo"/>
        <c:txPr>
          <a:bodyPr rot="-5400000" vert="horz"/>
          <a:lstStyle/>
          <a:p>
            <a:pPr>
              <a:defRPr sz="1800"/>
            </a:pPr>
            <a:endParaRPr lang="en-US"/>
          </a:p>
        </c:txPr>
        <c:crossAx val="1805025896"/>
        <c:crosses val="autoZero"/>
        <c:auto val="1"/>
        <c:lblAlgn val="ctr"/>
        <c:lblOffset val="100"/>
        <c:noMultiLvlLbl val="0"/>
      </c:catAx>
      <c:valAx>
        <c:axId val="1805025896"/>
        <c:scaling>
          <c:orientation val="minMax"/>
          <c:max val="400.0"/>
        </c:scaling>
        <c:delete val="0"/>
        <c:axPos val="l"/>
        <c:majorGridlines/>
        <c:title>
          <c:tx>
            <c:rich>
              <a:bodyPr rot="-5400000" vert="horz"/>
              <a:lstStyle/>
              <a:p>
                <a:pPr>
                  <a:defRPr sz="2000"/>
                </a:pPr>
                <a:r>
                  <a:rPr lang="en-US" sz="2000"/>
                  <a:t>Power (W)</a:t>
                </a:r>
              </a:p>
            </c:rich>
          </c:tx>
          <c:layout/>
          <c:overlay val="0"/>
        </c:title>
        <c:numFmt formatCode="General" sourceLinked="1"/>
        <c:majorTickMark val="out"/>
        <c:minorTickMark val="none"/>
        <c:tickLblPos val="nextTo"/>
        <c:txPr>
          <a:bodyPr/>
          <a:lstStyle/>
          <a:p>
            <a:pPr>
              <a:defRPr sz="2000"/>
            </a:pPr>
            <a:endParaRPr lang="en-US"/>
          </a:p>
        </c:txPr>
        <c:crossAx val="1805022888"/>
        <c:crosses val="autoZero"/>
        <c:crossBetween val="between"/>
        <c:majorUnit val="100.0"/>
      </c:valAx>
    </c:plotArea>
    <c:legend>
      <c:legendPos val="r"/>
      <c:layout>
        <c:manualLayout>
          <c:xMode val="edge"/>
          <c:yMode val="edge"/>
          <c:x val="0.800126368902163"/>
          <c:y val="0.0644253737945678"/>
          <c:w val="0.178321906959906"/>
          <c:h val="0.156460231796868"/>
        </c:manualLayout>
      </c:layout>
      <c:overlay val="0"/>
      <c:txPr>
        <a:bodyPr/>
        <a:lstStyle/>
        <a:p>
          <a:pPr>
            <a:defRPr sz="1600"/>
          </a:pPr>
          <a:endParaRPr lang="en-US"/>
        </a:p>
      </c:txPr>
    </c:legend>
    <c:plotVisOnly val="1"/>
    <c:dispBlanksAs val="gap"/>
    <c:showDLblsOverMax val="0"/>
  </c:chart>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Sleep State Residency</a:t>
            </a:r>
          </a:p>
        </c:rich>
      </c:tx>
      <c:layout/>
      <c:overlay val="0"/>
    </c:title>
    <c:autoTitleDeleted val="0"/>
    <c:plotArea>
      <c:layout/>
      <c:barChart>
        <c:barDir val="col"/>
        <c:grouping val="clustered"/>
        <c:varyColors val="0"/>
        <c:ser>
          <c:idx val="0"/>
          <c:order val="0"/>
          <c:tx>
            <c:strRef>
              <c:f>ckelow!$B$1</c:f>
              <c:strCache>
                <c:ptCount val="1"/>
                <c:pt idx="0">
                  <c:v>CKE-low Residency</c:v>
                </c:pt>
              </c:strCache>
            </c:strRef>
          </c:tx>
          <c:invertIfNegative val="0"/>
          <c:cat>
            <c:strRef>
              <c:f>ckelow!$A$2:$A$24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ckelow!$B$2:$B$24</c:f>
              <c:numCache>
                <c:formatCode>0.00%</c:formatCode>
                <c:ptCount val="23"/>
                <c:pt idx="0">
                  <c:v>0.015242</c:v>
                </c:pt>
                <c:pt idx="1">
                  <c:v>0.018593</c:v>
                </c:pt>
                <c:pt idx="2">
                  <c:v>0.026642</c:v>
                </c:pt>
                <c:pt idx="3">
                  <c:v>0.02386</c:v>
                </c:pt>
                <c:pt idx="4">
                  <c:v>0.048702</c:v>
                </c:pt>
                <c:pt idx="5">
                  <c:v>0.04293</c:v>
                </c:pt>
                <c:pt idx="6">
                  <c:v>0.022079</c:v>
                </c:pt>
                <c:pt idx="7">
                  <c:v>0.048622</c:v>
                </c:pt>
                <c:pt idx="8">
                  <c:v>0.032973</c:v>
                </c:pt>
                <c:pt idx="9">
                  <c:v>0.040465</c:v>
                </c:pt>
                <c:pt idx="10">
                  <c:v>0.040275</c:v>
                </c:pt>
                <c:pt idx="11">
                  <c:v>0.026781</c:v>
                </c:pt>
                <c:pt idx="12">
                  <c:v>0.024897</c:v>
                </c:pt>
                <c:pt idx="13">
                  <c:v>0.027754</c:v>
                </c:pt>
                <c:pt idx="14">
                  <c:v>0.024359</c:v>
                </c:pt>
                <c:pt idx="15">
                  <c:v>0.038534</c:v>
                </c:pt>
                <c:pt idx="16">
                  <c:v>0.03365</c:v>
                </c:pt>
                <c:pt idx="17">
                  <c:v>0.018367</c:v>
                </c:pt>
                <c:pt idx="18">
                  <c:v>0.025418</c:v>
                </c:pt>
                <c:pt idx="19">
                  <c:v>0.037019</c:v>
                </c:pt>
                <c:pt idx="20">
                  <c:v>0.014163</c:v>
                </c:pt>
                <c:pt idx="21">
                  <c:v>0.080439</c:v>
                </c:pt>
                <c:pt idx="22">
                  <c:v>0.030256</c:v>
                </c:pt>
              </c:numCache>
            </c:numRef>
          </c:val>
        </c:ser>
        <c:dLbls>
          <c:showLegendKey val="0"/>
          <c:showVal val="0"/>
          <c:showCatName val="0"/>
          <c:showSerName val="0"/>
          <c:showPercent val="0"/>
          <c:showBubbleSize val="0"/>
        </c:dLbls>
        <c:gapWidth val="150"/>
        <c:axId val="1805106952"/>
        <c:axId val="1805110056"/>
      </c:barChart>
      <c:catAx>
        <c:axId val="1805106952"/>
        <c:scaling>
          <c:orientation val="minMax"/>
        </c:scaling>
        <c:delete val="0"/>
        <c:axPos val="b"/>
        <c:numFmt formatCode="General" sourceLinked="1"/>
        <c:majorTickMark val="out"/>
        <c:minorTickMark val="none"/>
        <c:tickLblPos val="nextTo"/>
        <c:txPr>
          <a:bodyPr rot="-5400000" vert="horz"/>
          <a:lstStyle/>
          <a:p>
            <a:pPr>
              <a:defRPr sz="1600"/>
            </a:pPr>
            <a:endParaRPr lang="en-US"/>
          </a:p>
        </c:txPr>
        <c:crossAx val="1805110056"/>
        <c:crosses val="autoZero"/>
        <c:auto val="1"/>
        <c:lblAlgn val="ctr"/>
        <c:lblOffset val="100"/>
        <c:noMultiLvlLbl val="0"/>
      </c:catAx>
      <c:valAx>
        <c:axId val="1805110056"/>
        <c:scaling>
          <c:orientation val="minMax"/>
          <c:max val="0.08"/>
          <c:min val="0.0"/>
        </c:scaling>
        <c:delete val="0"/>
        <c:axPos val="l"/>
        <c:majorGridlines/>
        <c:title>
          <c:tx>
            <c:rich>
              <a:bodyPr rot="-5400000" vert="horz"/>
              <a:lstStyle/>
              <a:p>
                <a:pPr>
                  <a:defRPr sz="1800"/>
                </a:pPr>
                <a:r>
                  <a:rPr lang="en-US" sz="1700" dirty="0" smtClean="0"/>
                  <a:t>Time Spent in Sleep </a:t>
                </a:r>
                <a:r>
                  <a:rPr lang="en-US" sz="1700" baseline="0" dirty="0" smtClean="0"/>
                  <a:t> States</a:t>
                </a:r>
                <a:endParaRPr lang="en-US" sz="1700" dirty="0"/>
              </a:p>
            </c:rich>
          </c:tx>
          <c:layout>
            <c:manualLayout>
              <c:xMode val="edge"/>
              <c:yMode val="edge"/>
              <c:x val="0.0152777777777778"/>
              <c:y val="0.0752035646706952"/>
            </c:manualLayout>
          </c:layout>
          <c:overlay val="0"/>
        </c:title>
        <c:numFmt formatCode="0%" sourceLinked="0"/>
        <c:majorTickMark val="out"/>
        <c:minorTickMark val="none"/>
        <c:tickLblPos val="nextTo"/>
        <c:txPr>
          <a:bodyPr/>
          <a:lstStyle/>
          <a:p>
            <a:pPr>
              <a:defRPr sz="2200"/>
            </a:pPr>
            <a:endParaRPr lang="en-US"/>
          </a:p>
        </c:txPr>
        <c:crossAx val="1805106952"/>
        <c:crosses val="autoZero"/>
        <c:crossBetween val="between"/>
        <c:majorUnit val="0.02"/>
      </c:valAx>
    </c:plotArea>
    <c:plotVisOnly val="1"/>
    <c:dispBlanksAs val="gap"/>
    <c:showDLblsOverMax val="0"/>
  </c:chart>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200"/>
            </a:pPr>
            <a:r>
              <a:rPr lang="en-US" sz="22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6.637907046666625</c:v>
                </c:pt>
                <c:pt idx="1">
                  <c:v>5.811353938333332</c:v>
                </c:pt>
                <c:pt idx="2">
                  <c:v>5.72413065999994</c:v>
                </c:pt>
                <c:pt idx="3">
                  <c:v>5.546507913333337</c:v>
                </c:pt>
                <c:pt idx="4">
                  <c:v>5.221419963333331</c:v>
                </c:pt>
                <c:pt idx="5">
                  <c:v>4.84549175833333</c:v>
                </c:pt>
                <c:pt idx="6">
                  <c:v>4.132905468333329</c:v>
                </c:pt>
                <c:pt idx="7">
                  <c:v>2.844678053333327</c:v>
                </c:pt>
                <c:pt idx="8">
                  <c:v>2.777398048333337</c:v>
                </c:pt>
                <c:pt idx="9">
                  <c:v>1.886369495</c:v>
                </c:pt>
                <c:pt idx="10">
                  <c:v>1.168853330666662</c:v>
                </c:pt>
                <c:pt idx="11">
                  <c:v>1.133251031333332</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805186680"/>
        <c:axId val="1805189720"/>
      </c:barChart>
      <c:catAx>
        <c:axId val="1805186680"/>
        <c:scaling>
          <c:orientation val="minMax"/>
        </c:scaling>
        <c:delete val="0"/>
        <c:axPos val="b"/>
        <c:majorTickMark val="out"/>
        <c:minorTickMark val="none"/>
        <c:tickLblPos val="nextTo"/>
        <c:txPr>
          <a:bodyPr/>
          <a:lstStyle/>
          <a:p>
            <a:pPr>
              <a:defRPr sz="1600"/>
            </a:pPr>
            <a:endParaRPr lang="en-US"/>
          </a:p>
        </c:txPr>
        <c:crossAx val="1805189720"/>
        <c:crosses val="autoZero"/>
        <c:auto val="1"/>
        <c:lblAlgn val="ctr"/>
        <c:lblOffset val="100"/>
        <c:noMultiLvlLbl val="0"/>
      </c:catAx>
      <c:valAx>
        <c:axId val="1805189720"/>
        <c:scaling>
          <c:orientation val="minMax"/>
        </c:scaling>
        <c:delete val="0"/>
        <c:axPos val="l"/>
        <c:majorGridlines/>
        <c:title>
          <c:tx>
            <c:rich>
              <a:bodyPr rot="-5400000" vert="horz"/>
              <a:lstStyle/>
              <a:p>
                <a:pPr>
                  <a:defRPr sz="2000"/>
                </a:pPr>
                <a:r>
                  <a:rPr lang="en-US" sz="2000"/>
                  <a:t>Bandwidth/channel (GB/s)</a:t>
                </a:r>
              </a:p>
            </c:rich>
          </c:tx>
          <c:layout/>
          <c:overlay val="0"/>
        </c:title>
        <c:numFmt formatCode="General" sourceLinked="1"/>
        <c:majorTickMark val="out"/>
        <c:minorTickMark val="none"/>
        <c:tickLblPos val="nextTo"/>
        <c:txPr>
          <a:bodyPr/>
          <a:lstStyle/>
          <a:p>
            <a:pPr>
              <a:defRPr sz="2400"/>
            </a:pPr>
            <a:endParaRPr lang="en-US"/>
          </a:p>
        </c:txPr>
        <c:crossAx val="1805186680"/>
        <c:crosses val="autoZero"/>
        <c:crossBetween val="between"/>
      </c:valAx>
    </c:plotArea>
    <c:plotVisOnly val="1"/>
    <c:dispBlanksAs val="gap"/>
    <c:showDLblsOverMax val="0"/>
  </c:chart>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000"/>
            </a:pPr>
            <a:r>
              <a:rPr lang="en-US" sz="2000" dirty="0"/>
              <a:t>Minimum</a:t>
            </a:r>
            <a:r>
              <a:rPr lang="en-US" sz="2000" baseline="0" dirty="0"/>
              <a:t> Stable Voltage for 8 </a:t>
            </a:r>
            <a:r>
              <a:rPr lang="en-US" sz="2000" baseline="0" dirty="0" smtClean="0"/>
              <a:t>DIMMs in a Real System</a:t>
            </a:r>
            <a:endParaRPr lang="en-US" sz="2000" dirty="0"/>
          </a:p>
        </c:rich>
      </c:tx>
      <c:layout/>
      <c:overlay val="0"/>
    </c:title>
    <c:autoTitleDeleted val="0"/>
    <c:plotArea>
      <c:layout>
        <c:manualLayout>
          <c:layoutTarget val="inner"/>
          <c:xMode val="edge"/>
          <c:yMode val="edge"/>
          <c:x val="0.232868309939518"/>
          <c:y val="0.195423017036592"/>
          <c:w val="0.767131690060482"/>
          <c:h val="0.596029327855757"/>
        </c:manualLayout>
      </c:layout>
      <c:lineChart>
        <c:grouping val="standard"/>
        <c:varyColors val="0"/>
        <c:ser>
          <c:idx val="0"/>
          <c:order val="0"/>
          <c:tx>
            <c:v/>
          </c:tx>
          <c:cat>
            <c:strRef>
              <c:f>voltage!$B$1:$D$1</c:f>
              <c:strCache>
                <c:ptCount val="3"/>
                <c:pt idx="0">
                  <c:v>1333MHz</c:v>
                </c:pt>
                <c:pt idx="1">
                  <c:v>1066MHz</c:v>
                </c:pt>
                <c:pt idx="2">
                  <c:v>800MHz</c:v>
                </c:pt>
              </c:strCache>
            </c:strRef>
          </c:cat>
          <c:val>
            <c:numRef>
              <c:f>voltage!$B$2:$D$2</c:f>
              <c:numCache>
                <c:formatCode>General</c:formatCode>
                <c:ptCount val="3"/>
                <c:pt idx="0">
                  <c:v>1.27</c:v>
                </c:pt>
                <c:pt idx="1">
                  <c:v>1.180000000000001</c:v>
                </c:pt>
                <c:pt idx="2">
                  <c:v>1.159999999999997</c:v>
                </c:pt>
              </c:numCache>
            </c:numRef>
          </c:val>
          <c:smooth val="0"/>
        </c:ser>
        <c:ser>
          <c:idx val="1"/>
          <c:order val="1"/>
          <c:tx>
            <c:v/>
          </c:tx>
          <c:cat>
            <c:strRef>
              <c:f>voltage!$B$1:$D$1</c:f>
              <c:strCache>
                <c:ptCount val="3"/>
                <c:pt idx="0">
                  <c:v>1333MHz</c:v>
                </c:pt>
                <c:pt idx="1">
                  <c:v>1066MHz</c:v>
                </c:pt>
                <c:pt idx="2">
                  <c:v>800MHz</c:v>
                </c:pt>
              </c:strCache>
            </c:strRef>
          </c:cat>
          <c:val>
            <c:numRef>
              <c:f>voltage!$B$3:$D$3</c:f>
              <c:numCache>
                <c:formatCode>General</c:formatCode>
                <c:ptCount val="3"/>
                <c:pt idx="0">
                  <c:v>1.35</c:v>
                </c:pt>
                <c:pt idx="1">
                  <c:v>1.24</c:v>
                </c:pt>
                <c:pt idx="2">
                  <c:v>1.2</c:v>
                </c:pt>
              </c:numCache>
            </c:numRef>
          </c:val>
          <c:smooth val="0"/>
        </c:ser>
        <c:ser>
          <c:idx val="2"/>
          <c:order val="2"/>
          <c:tx>
            <c:v/>
          </c:tx>
          <c:cat>
            <c:strRef>
              <c:f>voltage!$B$1:$D$1</c:f>
              <c:strCache>
                <c:ptCount val="3"/>
                <c:pt idx="0">
                  <c:v>1333MHz</c:v>
                </c:pt>
                <c:pt idx="1">
                  <c:v>1066MHz</c:v>
                </c:pt>
                <c:pt idx="2">
                  <c:v>800MHz</c:v>
                </c:pt>
              </c:strCache>
            </c:strRef>
          </c:cat>
          <c:val>
            <c:numRef>
              <c:f>voltage!$B$4:$D$4</c:f>
              <c:numCache>
                <c:formatCode>General</c:formatCode>
                <c:ptCount val="3"/>
                <c:pt idx="0">
                  <c:v>1.31</c:v>
                </c:pt>
                <c:pt idx="1">
                  <c:v>1.180000000000001</c:v>
                </c:pt>
                <c:pt idx="2">
                  <c:v>1.170000000000001</c:v>
                </c:pt>
              </c:numCache>
            </c:numRef>
          </c:val>
          <c:smooth val="0"/>
        </c:ser>
        <c:ser>
          <c:idx val="3"/>
          <c:order val="3"/>
          <c:tx>
            <c:v/>
          </c:tx>
          <c:cat>
            <c:strRef>
              <c:f>voltage!$B$1:$D$1</c:f>
              <c:strCache>
                <c:ptCount val="3"/>
                <c:pt idx="0">
                  <c:v>1333MHz</c:v>
                </c:pt>
                <c:pt idx="1">
                  <c:v>1066MHz</c:v>
                </c:pt>
                <c:pt idx="2">
                  <c:v>800MHz</c:v>
                </c:pt>
              </c:strCache>
            </c:strRef>
          </c:cat>
          <c:val>
            <c:numRef>
              <c:f>voltage!$B$5:$D$5</c:f>
              <c:numCache>
                <c:formatCode>General</c:formatCode>
                <c:ptCount val="3"/>
                <c:pt idx="0">
                  <c:v>1.27</c:v>
                </c:pt>
                <c:pt idx="1">
                  <c:v>1.190000000000001</c:v>
                </c:pt>
                <c:pt idx="2">
                  <c:v>1.2</c:v>
                </c:pt>
              </c:numCache>
            </c:numRef>
          </c:val>
          <c:smooth val="0"/>
        </c:ser>
        <c:ser>
          <c:idx val="4"/>
          <c:order val="4"/>
          <c:tx>
            <c:v/>
          </c:tx>
          <c:cat>
            <c:strRef>
              <c:f>voltage!$B$1:$D$1</c:f>
              <c:strCache>
                <c:ptCount val="3"/>
                <c:pt idx="0">
                  <c:v>1333MHz</c:v>
                </c:pt>
                <c:pt idx="1">
                  <c:v>1066MHz</c:v>
                </c:pt>
                <c:pt idx="2">
                  <c:v>800MHz</c:v>
                </c:pt>
              </c:strCache>
            </c:strRef>
          </c:cat>
          <c:val>
            <c:numRef>
              <c:f>voltage!$B$6:$D$6</c:f>
              <c:numCache>
                <c:formatCode>General</c:formatCode>
                <c:ptCount val="3"/>
                <c:pt idx="0">
                  <c:v>1.22</c:v>
                </c:pt>
                <c:pt idx="1">
                  <c:v>1.129999999999997</c:v>
                </c:pt>
                <c:pt idx="2">
                  <c:v>1.1</c:v>
                </c:pt>
              </c:numCache>
            </c:numRef>
          </c:val>
          <c:smooth val="0"/>
        </c:ser>
        <c:ser>
          <c:idx val="5"/>
          <c:order val="5"/>
          <c:tx>
            <c:v/>
          </c:tx>
          <c:cat>
            <c:strRef>
              <c:f>voltage!$B$1:$D$1</c:f>
              <c:strCache>
                <c:ptCount val="3"/>
                <c:pt idx="0">
                  <c:v>1333MHz</c:v>
                </c:pt>
                <c:pt idx="1">
                  <c:v>1066MHz</c:v>
                </c:pt>
                <c:pt idx="2">
                  <c:v>800MHz</c:v>
                </c:pt>
              </c:strCache>
            </c:strRef>
          </c:cat>
          <c:val>
            <c:numRef>
              <c:f>voltage!$B$7:$D$7</c:f>
              <c:numCache>
                <c:formatCode>General</c:formatCode>
                <c:ptCount val="3"/>
                <c:pt idx="0">
                  <c:v>1.24</c:v>
                </c:pt>
                <c:pt idx="1">
                  <c:v>1.170000000000001</c:v>
                </c:pt>
                <c:pt idx="2">
                  <c:v>1.1</c:v>
                </c:pt>
              </c:numCache>
            </c:numRef>
          </c:val>
          <c:smooth val="0"/>
        </c:ser>
        <c:ser>
          <c:idx val="6"/>
          <c:order val="6"/>
          <c:tx>
            <c:v/>
          </c:tx>
          <c:cat>
            <c:strRef>
              <c:f>voltage!$B$1:$D$1</c:f>
              <c:strCache>
                <c:ptCount val="3"/>
                <c:pt idx="0">
                  <c:v>1333MHz</c:v>
                </c:pt>
                <c:pt idx="1">
                  <c:v>1066MHz</c:v>
                </c:pt>
                <c:pt idx="2">
                  <c:v>800MHz</c:v>
                </c:pt>
              </c:strCache>
            </c:strRef>
          </c:cat>
          <c:val>
            <c:numRef>
              <c:f>voltage!$B$8:$D$8</c:f>
              <c:numCache>
                <c:formatCode>General</c:formatCode>
                <c:ptCount val="3"/>
                <c:pt idx="0">
                  <c:v>1.32</c:v>
                </c:pt>
                <c:pt idx="1">
                  <c:v>1.27</c:v>
                </c:pt>
                <c:pt idx="2">
                  <c:v>1.24</c:v>
                </c:pt>
              </c:numCache>
            </c:numRef>
          </c:val>
          <c:smooth val="0"/>
        </c:ser>
        <c:ser>
          <c:idx val="7"/>
          <c:order val="7"/>
          <c:tx>
            <c:v/>
          </c:tx>
          <c:cat>
            <c:strRef>
              <c:f>voltage!$B$1:$D$1</c:f>
              <c:strCache>
                <c:ptCount val="3"/>
                <c:pt idx="0">
                  <c:v>1333MHz</c:v>
                </c:pt>
                <c:pt idx="1">
                  <c:v>1066MHz</c:v>
                </c:pt>
                <c:pt idx="2">
                  <c:v>800MHz</c:v>
                </c:pt>
              </c:strCache>
            </c:strRef>
          </c:cat>
          <c:val>
            <c:numRef>
              <c:f>voltage!$B$9:$D$9</c:f>
              <c:numCache>
                <c:formatCode>General</c:formatCode>
                <c:ptCount val="3"/>
                <c:pt idx="0">
                  <c:v>1.26</c:v>
                </c:pt>
                <c:pt idx="1">
                  <c:v>1.26</c:v>
                </c:pt>
                <c:pt idx="2">
                  <c:v>1.21</c:v>
                </c:pt>
              </c:numCache>
            </c:numRef>
          </c:val>
          <c:smooth val="0"/>
        </c:ser>
        <c:ser>
          <c:idx val="8"/>
          <c:order val="8"/>
          <c:tx>
            <c:v>Vdd for Power Model</c:v>
          </c:tx>
          <c:spPr>
            <a:ln w="50800">
              <a:solidFill>
                <a:schemeClr val="tx1"/>
              </a:solidFill>
            </a:ln>
          </c:spPr>
          <c:marker>
            <c:symbol val="none"/>
          </c:marker>
          <c:cat>
            <c:strRef>
              <c:f>voltage!$B$1:$D$1</c:f>
              <c:strCache>
                <c:ptCount val="3"/>
                <c:pt idx="0">
                  <c:v>1333MHz</c:v>
                </c:pt>
                <c:pt idx="1">
                  <c:v>1066MHz</c:v>
                </c:pt>
                <c:pt idx="2">
                  <c:v>800MHz</c:v>
                </c:pt>
              </c:strCache>
            </c:strRef>
          </c:cat>
          <c:val>
            <c:numRef>
              <c:f>voltage!$B$10:$D$10</c:f>
              <c:numCache>
                <c:formatCode>General</c:formatCode>
                <c:ptCount val="3"/>
                <c:pt idx="0">
                  <c:v>1.5</c:v>
                </c:pt>
                <c:pt idx="1">
                  <c:v>1.424999999999998</c:v>
                </c:pt>
                <c:pt idx="2">
                  <c:v>1.35</c:v>
                </c:pt>
              </c:numCache>
            </c:numRef>
          </c:val>
          <c:smooth val="0"/>
        </c:ser>
        <c:dLbls>
          <c:showLegendKey val="0"/>
          <c:showVal val="0"/>
          <c:showCatName val="0"/>
          <c:showSerName val="0"/>
          <c:showPercent val="0"/>
          <c:showBubbleSize val="0"/>
        </c:dLbls>
        <c:marker val="1"/>
        <c:smooth val="0"/>
        <c:axId val="1797338680"/>
        <c:axId val="1797335752"/>
      </c:lineChart>
      <c:catAx>
        <c:axId val="1797338680"/>
        <c:scaling>
          <c:orientation val="minMax"/>
        </c:scaling>
        <c:delete val="0"/>
        <c:axPos val="b"/>
        <c:numFmt formatCode="General" sourceLinked="1"/>
        <c:majorTickMark val="out"/>
        <c:minorTickMark val="none"/>
        <c:tickLblPos val="nextTo"/>
        <c:txPr>
          <a:bodyPr/>
          <a:lstStyle/>
          <a:p>
            <a:pPr>
              <a:defRPr sz="2400"/>
            </a:pPr>
            <a:endParaRPr lang="en-US"/>
          </a:p>
        </c:txPr>
        <c:crossAx val="1797335752"/>
        <c:crosses val="autoZero"/>
        <c:auto val="1"/>
        <c:lblAlgn val="ctr"/>
        <c:lblOffset val="100"/>
        <c:noMultiLvlLbl val="0"/>
      </c:catAx>
      <c:valAx>
        <c:axId val="1797335752"/>
        <c:scaling>
          <c:orientation val="minMax"/>
          <c:max val="1.6"/>
          <c:min val="1.0"/>
        </c:scaling>
        <c:delete val="0"/>
        <c:axPos val="l"/>
        <c:majorGridlines/>
        <c:title>
          <c:tx>
            <c:rich>
              <a:bodyPr rot="-5400000" vert="horz"/>
              <a:lstStyle/>
              <a:p>
                <a:pPr>
                  <a:defRPr sz="2000"/>
                </a:pPr>
                <a:r>
                  <a:rPr lang="en-US" sz="2000"/>
                  <a:t>DIMM Voltage</a:t>
                </a:r>
                <a:r>
                  <a:rPr lang="en-US" sz="2000" baseline="0"/>
                  <a:t> (V)</a:t>
                </a:r>
                <a:endParaRPr lang="en-US" sz="2000"/>
              </a:p>
            </c:rich>
          </c:tx>
          <c:layout/>
          <c:overlay val="0"/>
        </c:title>
        <c:numFmt formatCode="General" sourceLinked="1"/>
        <c:majorTickMark val="out"/>
        <c:minorTickMark val="none"/>
        <c:tickLblPos val="nextTo"/>
        <c:txPr>
          <a:bodyPr/>
          <a:lstStyle/>
          <a:p>
            <a:pPr>
              <a:defRPr sz="2400"/>
            </a:pPr>
            <a:endParaRPr lang="en-US"/>
          </a:p>
        </c:txPr>
        <c:crossAx val="1797338680"/>
        <c:crosses val="autoZero"/>
        <c:crossBetween val="between"/>
        <c:majorUnit val="0.1"/>
        <c:minorUnit val="0.05"/>
      </c:valAx>
      <c:spPr>
        <a:noFill/>
        <a:ln>
          <a:noFill/>
        </a:ln>
        <a:effectLst/>
      </c:spPr>
    </c:plotArea>
    <c:legend>
      <c:legendPos val="r"/>
      <c:legendEntry>
        <c:idx val="0"/>
        <c:delete val="1"/>
      </c:legendEntry>
      <c:legendEntry>
        <c:idx val="1"/>
        <c:delete val="1"/>
      </c:legendEntry>
      <c:legendEntry>
        <c:idx val="2"/>
        <c:delete val="1"/>
      </c:legendEntry>
      <c:legendEntry>
        <c:idx val="3"/>
        <c:delete val="1"/>
      </c:legendEntry>
      <c:legendEntry>
        <c:idx val="4"/>
        <c:delete val="1"/>
      </c:legendEntry>
      <c:legendEntry>
        <c:idx val="5"/>
        <c:delete val="1"/>
      </c:legendEntry>
      <c:legendEntry>
        <c:idx val="6"/>
        <c:delete val="1"/>
      </c:legendEntry>
      <c:legendEntry>
        <c:idx val="7"/>
        <c:delete val="1"/>
      </c:legendEntry>
      <c:layout>
        <c:manualLayout>
          <c:xMode val="edge"/>
          <c:yMode val="edge"/>
          <c:x val="0.373345505724828"/>
          <c:y val="0.169685254752416"/>
          <c:w val="0.588475158883078"/>
          <c:h val="0.139656605424322"/>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marker>
              <c:spPr>
                <a:solidFill>
                  <a:schemeClr val="tx1"/>
                </a:solidFill>
                <a:ln>
                  <a:solidFill>
                    <a:schemeClr val="accent3">
                      <a:lumMod val="75000"/>
                    </a:schemeClr>
                  </a:solidFill>
                </a:ln>
              </c:spPr>
            </c:marker>
            <c:bubble3D val="0"/>
          </c:dPt>
          <c:dPt>
            <c:idx val="4"/>
            <c:marker>
              <c:spPr>
                <a:solidFill>
                  <a:schemeClr val="tx1"/>
                </a:solidFill>
                <a:ln>
                  <a:noFill/>
                </a:ln>
              </c:spPr>
            </c:marker>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1793211720"/>
        <c:axId val="1794562904"/>
      </c:scatterChart>
      <c:valAx>
        <c:axId val="1793211720"/>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1794562904"/>
        <c:crosses val="autoZero"/>
        <c:crossBetween val="midCat"/>
        <c:majorUnit val="10.0"/>
      </c:valAx>
      <c:valAx>
        <c:axId val="1794562904"/>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1793211720"/>
        <c:crosses val="autoZero"/>
        <c:crossBetween val="midCat"/>
        <c:majorUnit val="1.0"/>
      </c:valAx>
    </c:plotArea>
    <c:plotVisOnly val="1"/>
    <c:dispBlanksAs val="gap"/>
    <c:showDLblsOverMax val="0"/>
  </c:chart>
  <c:spPr>
    <a:ln>
      <a:noFill/>
    </a:ln>
  </c:sp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2400"/>
            </a:pPr>
            <a:r>
              <a:rPr lang="en-US" sz="2400"/>
              <a:t>Memory Bandwidth for SPEC CPU2006</a:t>
            </a:r>
          </a:p>
        </c:rich>
      </c:tx>
      <c:layout/>
      <c:overlay val="0"/>
    </c:title>
    <c:autoTitleDeleted val="0"/>
    <c:plotArea>
      <c:layout/>
      <c:barChart>
        <c:barDir val="col"/>
        <c:grouping val="clustered"/>
        <c:varyColors val="0"/>
        <c:ser>
          <c:idx val="0"/>
          <c:order val="0"/>
          <c:tx>
            <c:v>Per-Channel Bandwidth</c:v>
          </c:tx>
          <c:invertIfNegative val="0"/>
          <c:cat>
            <c:strRef>
              <c:f>bw!$A$1:$A$23</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bw!$B$1:$B$23</c:f>
              <c:numCache>
                <c:formatCode>General</c:formatCode>
                <c:ptCount val="23"/>
                <c:pt idx="0">
                  <c:v>6.637907046666628</c:v>
                </c:pt>
                <c:pt idx="1">
                  <c:v>5.811353938333332</c:v>
                </c:pt>
                <c:pt idx="2">
                  <c:v>5.724130659999944</c:v>
                </c:pt>
                <c:pt idx="3">
                  <c:v>5.546507913333337</c:v>
                </c:pt>
                <c:pt idx="4">
                  <c:v>5.221419963333331</c:v>
                </c:pt>
                <c:pt idx="5">
                  <c:v>4.84549175833333</c:v>
                </c:pt>
                <c:pt idx="6">
                  <c:v>4.132905468333329</c:v>
                </c:pt>
                <c:pt idx="7">
                  <c:v>2.844678053333327</c:v>
                </c:pt>
                <c:pt idx="8">
                  <c:v>2.777398048333334</c:v>
                </c:pt>
                <c:pt idx="9">
                  <c:v>1.886369495</c:v>
                </c:pt>
                <c:pt idx="10">
                  <c:v>1.168853330666662</c:v>
                </c:pt>
                <c:pt idx="11">
                  <c:v>1.133251031333331</c:v>
                </c:pt>
                <c:pt idx="12">
                  <c:v>0.763447743999999</c:v>
                </c:pt>
                <c:pt idx="13">
                  <c:v>0.332581189833333</c:v>
                </c:pt>
                <c:pt idx="14">
                  <c:v>0.280747740666666</c:v>
                </c:pt>
                <c:pt idx="15">
                  <c:v>0.657565492</c:v>
                </c:pt>
                <c:pt idx="16">
                  <c:v>0.323485837333333</c:v>
                </c:pt>
                <c:pt idx="17">
                  <c:v>0.196841596999999</c:v>
                </c:pt>
                <c:pt idx="18">
                  <c:v>0.0613565090166666</c:v>
                </c:pt>
                <c:pt idx="19">
                  <c:v>0.263298903666666</c:v>
                </c:pt>
                <c:pt idx="20">
                  <c:v>0.0149986752633333</c:v>
                </c:pt>
                <c:pt idx="21">
                  <c:v>0.00751737510333333</c:v>
                </c:pt>
                <c:pt idx="22">
                  <c:v>0.364803991166666</c:v>
                </c:pt>
              </c:numCache>
            </c:numRef>
          </c:val>
        </c:ser>
        <c:dLbls>
          <c:showLegendKey val="0"/>
          <c:showVal val="0"/>
          <c:showCatName val="0"/>
          <c:showSerName val="0"/>
          <c:showPercent val="0"/>
          <c:showBubbleSize val="0"/>
        </c:dLbls>
        <c:gapWidth val="150"/>
        <c:axId val="1798488840"/>
        <c:axId val="1798485736"/>
      </c:barChart>
      <c:catAx>
        <c:axId val="1798488840"/>
        <c:scaling>
          <c:orientation val="minMax"/>
        </c:scaling>
        <c:delete val="0"/>
        <c:axPos val="b"/>
        <c:majorTickMark val="out"/>
        <c:minorTickMark val="none"/>
        <c:tickLblPos val="nextTo"/>
        <c:txPr>
          <a:bodyPr/>
          <a:lstStyle/>
          <a:p>
            <a:pPr>
              <a:defRPr sz="2000"/>
            </a:pPr>
            <a:endParaRPr lang="en-US"/>
          </a:p>
        </c:txPr>
        <c:crossAx val="1798485736"/>
        <c:crosses val="autoZero"/>
        <c:auto val="1"/>
        <c:lblAlgn val="ctr"/>
        <c:lblOffset val="100"/>
        <c:noMultiLvlLbl val="0"/>
      </c:catAx>
      <c:valAx>
        <c:axId val="1798485736"/>
        <c:scaling>
          <c:orientation val="minMax"/>
        </c:scaling>
        <c:delete val="0"/>
        <c:axPos val="l"/>
        <c:majorGridlines/>
        <c:title>
          <c:tx>
            <c:rich>
              <a:bodyPr rot="-5400000" vert="horz"/>
              <a:lstStyle/>
              <a:p>
                <a:pPr>
                  <a:defRPr sz="2400"/>
                </a:pPr>
                <a:r>
                  <a:rPr lang="en-US" sz="2400"/>
                  <a:t>Bandwidth/channel (GB/s)</a:t>
                </a:r>
              </a:p>
            </c:rich>
          </c:tx>
          <c:layout/>
          <c:overlay val="0"/>
        </c:title>
        <c:numFmt formatCode="General" sourceLinked="1"/>
        <c:majorTickMark val="out"/>
        <c:minorTickMark val="none"/>
        <c:tickLblPos val="nextTo"/>
        <c:txPr>
          <a:bodyPr/>
          <a:lstStyle/>
          <a:p>
            <a:pPr>
              <a:defRPr sz="2400"/>
            </a:pPr>
            <a:endParaRPr lang="en-US"/>
          </a:p>
        </c:txPr>
        <c:crossAx val="1798488840"/>
        <c:crosses val="autoZero"/>
        <c:crossBetween val="between"/>
      </c:valAx>
    </c:plotArea>
    <c:plotVisOnly val="1"/>
    <c:dispBlanksAs val="gap"/>
    <c:showDLblsOverMax val="0"/>
  </c:chart>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3493471083105"/>
          <c:y val="0.144763119052132"/>
          <c:w val="0.811818377071798"/>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67.62680091999945</c:v>
                </c:pt>
                <c:pt idx="1">
                  <c:v>44.41965237</c:v>
                </c:pt>
                <c:pt idx="2">
                  <c:v>43.63567852000001</c:v>
                </c:pt>
                <c:pt idx="3">
                  <c:v>38.56769292000001</c:v>
                </c:pt>
                <c:pt idx="4">
                  <c:v>33.40972926</c:v>
                </c:pt>
                <c:pt idx="5">
                  <c:v>29.75274361999992</c:v>
                </c:pt>
                <c:pt idx="6">
                  <c:v>20.57842855999996</c:v>
                </c:pt>
                <c:pt idx="7">
                  <c:v>11.05759877</c:v>
                </c:pt>
                <c:pt idx="8">
                  <c:v>7.657105835999951</c:v>
                </c:pt>
                <c:pt idx="9">
                  <c:v>5.65705337999996</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1804951736"/>
        <c:axId val="1804954744"/>
      </c:barChart>
      <c:catAx>
        <c:axId val="1804951736"/>
        <c:scaling>
          <c:orientation val="minMax"/>
        </c:scaling>
        <c:delete val="0"/>
        <c:axPos val="b"/>
        <c:majorTickMark val="out"/>
        <c:minorTickMark val="none"/>
        <c:tickLblPos val="nextTo"/>
        <c:txPr>
          <a:bodyPr rot="-5400000" vert="horz"/>
          <a:lstStyle/>
          <a:p>
            <a:pPr>
              <a:defRPr sz="1400"/>
            </a:pPr>
            <a:endParaRPr lang="en-US"/>
          </a:p>
        </c:txPr>
        <c:crossAx val="1804954744"/>
        <c:crosses val="autoZero"/>
        <c:auto val="1"/>
        <c:lblAlgn val="ctr"/>
        <c:lblOffset val="100"/>
        <c:noMultiLvlLbl val="0"/>
      </c:catAx>
      <c:valAx>
        <c:axId val="1804954744"/>
        <c:scaling>
          <c:orientation val="minMax"/>
          <c:max val="80.0"/>
          <c:min val="0.0"/>
        </c:scaling>
        <c:delete val="0"/>
        <c:axPos val="l"/>
        <c:majorGridlines/>
        <c:title>
          <c:tx>
            <c:rich>
              <a:bodyPr rot="-5400000" vert="horz"/>
              <a:lstStyle/>
              <a:p>
                <a:pPr>
                  <a:defRPr sz="2000"/>
                </a:pPr>
                <a:r>
                  <a:rPr lang="en-US" sz="2000" dirty="0" smtClean="0"/>
                  <a:t>Performance</a:t>
                </a:r>
                <a:r>
                  <a:rPr lang="en-US" sz="2000" baseline="0" dirty="0" smtClean="0"/>
                  <a:t> </a:t>
                </a:r>
                <a:r>
                  <a:rPr lang="en-US" sz="2000" dirty="0" smtClean="0"/>
                  <a:t>Drop </a:t>
                </a:r>
                <a:r>
                  <a:rPr lang="en-US" sz="2000" dirty="0"/>
                  <a:t>(%)</a:t>
                </a:r>
              </a:p>
            </c:rich>
          </c:tx>
          <c:layout/>
          <c:overlay val="0"/>
        </c:title>
        <c:numFmt formatCode="General" sourceLinked="1"/>
        <c:majorTickMark val="out"/>
        <c:minorTickMark val="none"/>
        <c:tickLblPos val="nextTo"/>
        <c:txPr>
          <a:bodyPr/>
          <a:lstStyle/>
          <a:p>
            <a:pPr>
              <a:defRPr sz="2400"/>
            </a:pPr>
            <a:endParaRPr lang="en-US"/>
          </a:p>
        </c:txPr>
        <c:crossAx val="1804951736"/>
        <c:crosses val="autoZero"/>
        <c:crossBetween val="between"/>
        <c:majorUnit val="10.0"/>
        <c:minorUnit val="2.0"/>
      </c:valAx>
    </c:plotArea>
    <c:legend>
      <c:legendPos val="r"/>
      <c:layout>
        <c:manualLayout>
          <c:xMode val="edge"/>
          <c:yMode val="edge"/>
          <c:x val="0.520954929177542"/>
          <c:y val="0.318382926423037"/>
          <c:w val="0.298476088547184"/>
          <c:h val="0.26210927135202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Performance Loss,</a:t>
            </a:r>
            <a:r>
              <a:rPr lang="en-US" baseline="0"/>
              <a:t> Static Frequency Scaling</a:t>
            </a:r>
            <a:endParaRPr lang="en-US"/>
          </a:p>
        </c:rich>
      </c:tx>
      <c:layout/>
      <c:overlay val="0"/>
    </c:title>
    <c:autoTitleDeleted val="0"/>
    <c:plotArea>
      <c:layout>
        <c:manualLayout>
          <c:layoutTarget val="inner"/>
          <c:xMode val="edge"/>
          <c:yMode val="edge"/>
          <c:x val="0.144768311728024"/>
          <c:y val="0.144763119052132"/>
          <c:w val="0.806270526863754"/>
          <c:h val="0.562788240091433"/>
        </c:manualLayout>
      </c:layout>
      <c:barChart>
        <c:barDir val="col"/>
        <c:grouping val="clustered"/>
        <c:varyColors val="0"/>
        <c:ser>
          <c:idx val="0"/>
          <c:order val="0"/>
          <c:tx>
            <c:strRef>
              <c:f>Sheet3!$B$1</c:f>
              <c:strCache>
                <c:ptCount val="1"/>
                <c:pt idx="0">
                  <c:v>1333-&gt;800</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Sheet3!$B$2:$B$24</c:f>
              <c:numCache>
                <c:formatCode>General</c:formatCode>
                <c:ptCount val="23"/>
                <c:pt idx="0">
                  <c:v>67.62680091999945</c:v>
                </c:pt>
                <c:pt idx="1">
                  <c:v>44.41965237</c:v>
                </c:pt>
                <c:pt idx="2">
                  <c:v>43.63567852000001</c:v>
                </c:pt>
                <c:pt idx="3">
                  <c:v>38.56769292000001</c:v>
                </c:pt>
                <c:pt idx="4">
                  <c:v>33.40972926</c:v>
                </c:pt>
                <c:pt idx="5">
                  <c:v>29.75274361999992</c:v>
                </c:pt>
                <c:pt idx="6">
                  <c:v>20.57842855999996</c:v>
                </c:pt>
                <c:pt idx="7">
                  <c:v>11.05759877</c:v>
                </c:pt>
                <c:pt idx="8">
                  <c:v>7.657105835999951</c:v>
                </c:pt>
                <c:pt idx="9">
                  <c:v>5.65705337999996</c:v>
                </c:pt>
                <c:pt idx="10">
                  <c:v>4.961014705</c:v>
                </c:pt>
                <c:pt idx="11">
                  <c:v>2.077059092</c:v>
                </c:pt>
                <c:pt idx="12">
                  <c:v>1.30641024</c:v>
                </c:pt>
                <c:pt idx="13">
                  <c:v>0.931839534</c:v>
                </c:pt>
                <c:pt idx="14">
                  <c:v>0.843342204</c:v>
                </c:pt>
                <c:pt idx="15">
                  <c:v>0.601138585</c:v>
                </c:pt>
                <c:pt idx="16">
                  <c:v>0.496157456</c:v>
                </c:pt>
                <c:pt idx="17">
                  <c:v>0.294636749</c:v>
                </c:pt>
                <c:pt idx="18">
                  <c:v>0.045152567</c:v>
                </c:pt>
                <c:pt idx="19">
                  <c:v>-0.058280537</c:v>
                </c:pt>
                <c:pt idx="20">
                  <c:v>-0.113971787</c:v>
                </c:pt>
                <c:pt idx="21">
                  <c:v>-0.21603725</c:v>
                </c:pt>
                <c:pt idx="22">
                  <c:v>-0.236756239</c:v>
                </c:pt>
              </c:numCache>
            </c:numRef>
          </c:val>
        </c:ser>
        <c:ser>
          <c:idx val="1"/>
          <c:order val="1"/>
          <c:tx>
            <c:strRef>
              <c:f>Sheet3!$C$1</c:f>
              <c:strCache>
                <c:ptCount val="1"/>
                <c:pt idx="0">
                  <c:v>1333-&gt;1066</c:v>
                </c:pt>
              </c:strCache>
            </c:strRef>
          </c:tx>
          <c:invertIfNegative val="0"/>
          <c:cat>
            <c:strRef>
              <c:f>Sheet3!$A$2:$A$24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Sheet3!$C$2:$C$24</c:f>
              <c:numCache>
                <c:formatCode>General</c:formatCode>
                <c:ptCount val="23"/>
                <c:pt idx="0">
                  <c:v>28.44779211999996</c:v>
                </c:pt>
                <c:pt idx="1">
                  <c:v>14.92485286</c:v>
                </c:pt>
                <c:pt idx="2">
                  <c:v>13.07619992</c:v>
                </c:pt>
                <c:pt idx="3">
                  <c:v>12.67435729</c:v>
                </c:pt>
                <c:pt idx="4">
                  <c:v>10.72687085</c:v>
                </c:pt>
                <c:pt idx="5">
                  <c:v>7.436199966</c:v>
                </c:pt>
                <c:pt idx="6">
                  <c:v>4.912205805</c:v>
                </c:pt>
                <c:pt idx="7">
                  <c:v>4.080509860999975</c:v>
                </c:pt>
                <c:pt idx="8">
                  <c:v>2.175028093999998</c:v>
                </c:pt>
                <c:pt idx="9">
                  <c:v>1.658985178000001</c:v>
                </c:pt>
                <c:pt idx="10">
                  <c:v>1.540468178</c:v>
                </c:pt>
                <c:pt idx="11">
                  <c:v>0.576755794</c:v>
                </c:pt>
                <c:pt idx="12">
                  <c:v>0.951083295</c:v>
                </c:pt>
                <c:pt idx="13">
                  <c:v>0.375139223</c:v>
                </c:pt>
                <c:pt idx="14">
                  <c:v>0.774506491</c:v>
                </c:pt>
                <c:pt idx="15">
                  <c:v>0.229855747</c:v>
                </c:pt>
                <c:pt idx="16">
                  <c:v>0.168433952</c:v>
                </c:pt>
                <c:pt idx="17">
                  <c:v>0.558615785</c:v>
                </c:pt>
                <c:pt idx="18">
                  <c:v>-0.000404231</c:v>
                </c:pt>
                <c:pt idx="19">
                  <c:v>0.037662423</c:v>
                </c:pt>
                <c:pt idx="20">
                  <c:v>-0.010955681</c:v>
                </c:pt>
                <c:pt idx="21">
                  <c:v>-0.101069578</c:v>
                </c:pt>
                <c:pt idx="22">
                  <c:v>-0.097227227</c:v>
                </c:pt>
              </c:numCache>
            </c:numRef>
          </c:val>
        </c:ser>
        <c:dLbls>
          <c:showLegendKey val="0"/>
          <c:showVal val="0"/>
          <c:showCatName val="0"/>
          <c:showSerName val="0"/>
          <c:showPercent val="0"/>
          <c:showBubbleSize val="0"/>
        </c:dLbls>
        <c:gapWidth val="150"/>
        <c:axId val="1804907944"/>
        <c:axId val="1804904920"/>
      </c:barChart>
      <c:catAx>
        <c:axId val="1804907944"/>
        <c:scaling>
          <c:orientation val="minMax"/>
        </c:scaling>
        <c:delete val="0"/>
        <c:axPos val="b"/>
        <c:majorTickMark val="out"/>
        <c:minorTickMark val="none"/>
        <c:tickLblPos val="nextTo"/>
        <c:txPr>
          <a:bodyPr rot="-5400000" vert="horz"/>
          <a:lstStyle/>
          <a:p>
            <a:pPr>
              <a:defRPr sz="1400"/>
            </a:pPr>
            <a:endParaRPr lang="en-US"/>
          </a:p>
        </c:txPr>
        <c:crossAx val="1804904920"/>
        <c:crosses val="autoZero"/>
        <c:auto val="1"/>
        <c:lblAlgn val="ctr"/>
        <c:lblOffset val="100"/>
        <c:noMultiLvlLbl val="0"/>
      </c:catAx>
      <c:valAx>
        <c:axId val="1804904920"/>
        <c:scaling>
          <c:orientation val="minMax"/>
          <c:max val="8.0"/>
          <c:min val="0.0"/>
        </c:scaling>
        <c:delete val="0"/>
        <c:axPos val="l"/>
        <c:majorGridlines/>
        <c:title>
          <c:tx>
            <c:rich>
              <a:bodyPr rot="-5400000" vert="horz"/>
              <a:lstStyle/>
              <a:p>
                <a:pPr>
                  <a:defRPr sz="1400"/>
                </a:pPr>
                <a:r>
                  <a:rPr lang="en-US" sz="2000" dirty="0" smtClean="0"/>
                  <a:t>Performance</a:t>
                </a:r>
                <a:r>
                  <a:rPr lang="en-US" sz="2000" baseline="0" dirty="0" smtClean="0"/>
                  <a:t> </a:t>
                </a:r>
                <a:r>
                  <a:rPr lang="en-US" sz="2000" dirty="0" smtClean="0"/>
                  <a:t> </a:t>
                </a:r>
                <a:r>
                  <a:rPr lang="en-US" sz="2000" dirty="0"/>
                  <a:t>Drop (%)</a:t>
                </a:r>
              </a:p>
            </c:rich>
          </c:tx>
          <c:layout/>
          <c:overlay val="0"/>
        </c:title>
        <c:numFmt formatCode="General" sourceLinked="1"/>
        <c:majorTickMark val="out"/>
        <c:minorTickMark val="none"/>
        <c:tickLblPos val="nextTo"/>
        <c:txPr>
          <a:bodyPr/>
          <a:lstStyle/>
          <a:p>
            <a:pPr>
              <a:defRPr sz="2400"/>
            </a:pPr>
            <a:endParaRPr lang="en-US"/>
          </a:p>
        </c:txPr>
        <c:crossAx val="1804907944"/>
        <c:crosses val="autoZero"/>
        <c:crossBetween val="between"/>
        <c:majorUnit val="2.0"/>
        <c:minorUnit val="2.0"/>
      </c:valAx>
    </c:plotArea>
    <c:legend>
      <c:legendPos val="r"/>
      <c:layout>
        <c:manualLayout>
          <c:xMode val="edge"/>
          <c:yMode val="edge"/>
          <c:x val="0.54314633000972"/>
          <c:y val="0.332970818472636"/>
          <c:w val="0.307722505560591"/>
          <c:h val="0.18041707587426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smtClean="0"/>
              <a:t>Mem</a:t>
            </a:r>
            <a:r>
              <a:rPr lang="en-US" sz="1800" dirty="0" smtClean="0"/>
              <a:t> Frequency</a:t>
            </a:r>
            <a:endParaRPr lang="en-US" sz="1800" dirty="0"/>
          </a:p>
        </c:rich>
      </c:tx>
      <c:layout>
        <c:manualLayout>
          <c:xMode val="edge"/>
          <c:yMode val="edge"/>
          <c:x val="0.113190703135792"/>
          <c:y val="0.0225988700564972"/>
        </c:manualLayout>
      </c:layout>
      <c:overlay val="0"/>
    </c:title>
    <c:autoTitleDeleted val="0"/>
    <c:plotArea>
      <c:layout>
        <c:manualLayout>
          <c:layoutTarget val="inner"/>
          <c:xMode val="edge"/>
          <c:yMode val="edge"/>
          <c:x val="0.159219403130164"/>
          <c:y val="0.223786758798007"/>
          <c:w val="0.786262880334402"/>
          <c:h val="0.470178638384488"/>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4278.56666666668</c:v>
                </c:pt>
                <c:pt idx="1">
                  <c:v>4278.56666666668</c:v>
                </c:pt>
                <c:pt idx="2">
                  <c:v>4278.7</c:v>
                </c:pt>
                <c:pt idx="3">
                  <c:v>4277.933333333315</c:v>
                </c:pt>
                <c:pt idx="4">
                  <c:v>4278.033333333326</c:v>
                </c:pt>
                <c:pt idx="5">
                  <c:v>4277.66666666668</c:v>
                </c:pt>
                <c:pt idx="6">
                  <c:v>4277.7</c:v>
                </c:pt>
                <c:pt idx="7">
                  <c:v>4275.76666666668</c:v>
                </c:pt>
                <c:pt idx="8">
                  <c:v>4273.033333333326</c:v>
                </c:pt>
                <c:pt idx="9">
                  <c:v>4268.533333333326</c:v>
                </c:pt>
                <c:pt idx="10">
                  <c:v>4267.533333333326</c:v>
                </c:pt>
                <c:pt idx="11">
                  <c:v>4266.7</c:v>
                </c:pt>
                <c:pt idx="12">
                  <c:v>4258.16666666668</c:v>
                </c:pt>
                <c:pt idx="13">
                  <c:v>4229.433333333315</c:v>
                </c:pt>
                <c:pt idx="14">
                  <c:v>4149.26666666668</c:v>
                </c:pt>
                <c:pt idx="15">
                  <c:v>4122.96666666668</c:v>
                </c:pt>
                <c:pt idx="16">
                  <c:v>4120.400000000001</c:v>
                </c:pt>
                <c:pt idx="17">
                  <c:v>4104.0</c:v>
                </c:pt>
                <c:pt idx="18">
                  <c:v>4092.3</c:v>
                </c:pt>
                <c:pt idx="19">
                  <c:v>4071.566666666663</c:v>
                </c:pt>
                <c:pt idx="20">
                  <c:v>4047.7</c:v>
                </c:pt>
                <c:pt idx="21">
                  <c:v>4006.2</c:v>
                </c:pt>
                <c:pt idx="22">
                  <c:v>3939.2</c:v>
                </c:pt>
                <c:pt idx="23">
                  <c:v>3824.966666666664</c:v>
                </c:pt>
                <c:pt idx="24">
                  <c:v>3652.76666666665</c:v>
                </c:pt>
                <c:pt idx="25">
                  <c:v>3371.76666666665</c:v>
                </c:pt>
                <c:pt idx="26">
                  <c:v>2964.66666666665</c:v>
                </c:pt>
                <c:pt idx="27">
                  <c:v>2576.433333333337</c:v>
                </c:pt>
                <c:pt idx="28">
                  <c:v>2211.0</c:v>
                </c:pt>
                <c:pt idx="29">
                  <c:v>1831.733333333332</c:v>
                </c:pt>
                <c:pt idx="30">
                  <c:v>1573.833333333332</c:v>
                </c:pt>
                <c:pt idx="31">
                  <c:v>1336.9</c:v>
                </c:pt>
                <c:pt idx="32">
                  <c:v>1139.833333333332</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325.1333333333335</c:v>
                </c:pt>
                <c:pt idx="45">
                  <c:v>313.4333333333333</c:v>
                </c:pt>
                <c:pt idx="46">
                  <c:v>303.1333333333335</c:v>
                </c:pt>
                <c:pt idx="47">
                  <c:v>295.7666666666667</c:v>
                </c:pt>
                <c:pt idx="48">
                  <c:v>289.8333333333333</c:v>
                </c:pt>
                <c:pt idx="49">
                  <c:v>284.3333333333333</c:v>
                </c:pt>
                <c:pt idx="50">
                  <c:v>280.8999999999999</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5469.66666666668</c:v>
                </c:pt>
                <c:pt idx="3">
                  <c:v>5470.433333333315</c:v>
                </c:pt>
                <c:pt idx="4">
                  <c:v>5470.16666666668</c:v>
                </c:pt>
                <c:pt idx="5">
                  <c:v>5469.3</c:v>
                </c:pt>
                <c:pt idx="6">
                  <c:v>5469.433333333315</c:v>
                </c:pt>
                <c:pt idx="7">
                  <c:v>5465.733333333317</c:v>
                </c:pt>
                <c:pt idx="8">
                  <c:v>5460.16666666668</c:v>
                </c:pt>
                <c:pt idx="9">
                  <c:v>5449.033333333326</c:v>
                </c:pt>
                <c:pt idx="10">
                  <c:v>5443.26666666668</c:v>
                </c:pt>
                <c:pt idx="11">
                  <c:v>5442.033333333326</c:v>
                </c:pt>
                <c:pt idx="12">
                  <c:v>5424.833333333328</c:v>
                </c:pt>
                <c:pt idx="13">
                  <c:v>5368.76666666668</c:v>
                </c:pt>
                <c:pt idx="14">
                  <c:v>5230.36666666668</c:v>
                </c:pt>
                <c:pt idx="15">
                  <c:v>5187.16666666668</c:v>
                </c:pt>
                <c:pt idx="16">
                  <c:v>5182.46666666668</c:v>
                </c:pt>
                <c:pt idx="17">
                  <c:v>5155.06666666668</c:v>
                </c:pt>
                <c:pt idx="18">
                  <c:v>5131.86666666668</c:v>
                </c:pt>
                <c:pt idx="19">
                  <c:v>5091.2</c:v>
                </c:pt>
                <c:pt idx="20">
                  <c:v>5041.8</c:v>
                </c:pt>
                <c:pt idx="21">
                  <c:v>4941.0</c:v>
                </c:pt>
                <c:pt idx="22">
                  <c:v>4783.16666666668</c:v>
                </c:pt>
                <c:pt idx="23">
                  <c:v>4494.433333333315</c:v>
                </c:pt>
                <c:pt idx="24">
                  <c:v>4099.533333333326</c:v>
                </c:pt>
                <c:pt idx="25">
                  <c:v>3634.733333333336</c:v>
                </c:pt>
                <c:pt idx="26">
                  <c:v>3110.633333333336</c:v>
                </c:pt>
                <c:pt idx="27">
                  <c:v>2668.233333333335</c:v>
                </c:pt>
                <c:pt idx="28">
                  <c:v>2272.633333333336</c:v>
                </c:pt>
                <c:pt idx="29">
                  <c:v>1876.833333333332</c:v>
                </c:pt>
                <c:pt idx="30">
                  <c:v>1606.066666666668</c:v>
                </c:pt>
                <c:pt idx="31">
                  <c:v>1359.533333333332</c:v>
                </c:pt>
                <c:pt idx="32">
                  <c:v>1159.633333333332</c:v>
                </c:pt>
                <c:pt idx="33">
                  <c:v>977.0333333333335</c:v>
                </c:pt>
                <c:pt idx="34">
                  <c:v>843.1666666666666</c:v>
                </c:pt>
                <c:pt idx="35">
                  <c:v>734.1</c:v>
                </c:pt>
                <c:pt idx="36">
                  <c:v>636.9</c:v>
                </c:pt>
                <c:pt idx="37">
                  <c:v>566.4</c:v>
                </c:pt>
                <c:pt idx="38">
                  <c:v>509.5333333333333</c:v>
                </c:pt>
                <c:pt idx="39">
                  <c:v>456.666666666667</c:v>
                </c:pt>
                <c:pt idx="40">
                  <c:v>422.0999999999996</c:v>
                </c:pt>
                <c:pt idx="41">
                  <c:v>393.9666666666667</c:v>
                </c:pt>
                <c:pt idx="42">
                  <c:v>370.5</c:v>
                </c:pt>
                <c:pt idx="43">
                  <c:v>350.0</c:v>
                </c:pt>
                <c:pt idx="44">
                  <c:v>335.2</c:v>
                </c:pt>
                <c:pt idx="45">
                  <c:v>323.3999999999999</c:v>
                </c:pt>
                <c:pt idx="46">
                  <c:v>313.0666666666667</c:v>
                </c:pt>
                <c:pt idx="47">
                  <c:v>305.666666666667</c:v>
                </c:pt>
                <c:pt idx="48">
                  <c:v>299.7333333333333</c:v>
                </c:pt>
                <c:pt idx="49">
                  <c:v>294.2333333333333</c:v>
                </c:pt>
                <c:pt idx="50">
                  <c:v>290.8333333333333</c:v>
                </c:pt>
                <c:pt idx="51">
                  <c:v>287.8</c:v>
                </c:pt>
                <c:pt idx="52">
                  <c:v>285.4333333333333</c:v>
                </c:pt>
                <c:pt idx="53">
                  <c:v>283.3333333333333</c:v>
                </c:pt>
                <c:pt idx="54">
                  <c:v>281.8333333333333</c:v>
                </c:pt>
                <c:pt idx="55">
                  <c:v>280.6333333333335</c:v>
                </c:pt>
                <c:pt idx="56">
                  <c:v>279.5999999999996</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6616.86666666668</c:v>
                </c:pt>
                <c:pt idx="1">
                  <c:v>6616.5</c:v>
                </c:pt>
                <c:pt idx="2">
                  <c:v>6613.86666666668</c:v>
                </c:pt>
                <c:pt idx="3">
                  <c:v>6613.13333333333</c:v>
                </c:pt>
                <c:pt idx="4">
                  <c:v>6612.0</c:v>
                </c:pt>
                <c:pt idx="5">
                  <c:v>6611.400000000001</c:v>
                </c:pt>
                <c:pt idx="6">
                  <c:v>6611.400000000001</c:v>
                </c:pt>
                <c:pt idx="7">
                  <c:v>6609.26666666668</c:v>
                </c:pt>
                <c:pt idx="8">
                  <c:v>6605.96666666668</c:v>
                </c:pt>
                <c:pt idx="9">
                  <c:v>6593.400000000001</c:v>
                </c:pt>
                <c:pt idx="10">
                  <c:v>6586.5</c:v>
                </c:pt>
                <c:pt idx="11">
                  <c:v>6586.63333333333</c:v>
                </c:pt>
                <c:pt idx="12">
                  <c:v>6573.533333333326</c:v>
                </c:pt>
                <c:pt idx="13">
                  <c:v>6497.76666666668</c:v>
                </c:pt>
                <c:pt idx="14">
                  <c:v>6267.2</c:v>
                </c:pt>
                <c:pt idx="15">
                  <c:v>6194.0</c:v>
                </c:pt>
                <c:pt idx="16">
                  <c:v>6188.36666666668</c:v>
                </c:pt>
                <c:pt idx="17">
                  <c:v>6142.46666666668</c:v>
                </c:pt>
                <c:pt idx="18">
                  <c:v>6102.3</c:v>
                </c:pt>
                <c:pt idx="19">
                  <c:v>6017.3</c:v>
                </c:pt>
                <c:pt idx="20">
                  <c:v>5914.100000000001</c:v>
                </c:pt>
                <c:pt idx="21">
                  <c:v>5700.66666666668</c:v>
                </c:pt>
                <c:pt idx="22">
                  <c:v>5367.0</c:v>
                </c:pt>
                <c:pt idx="23">
                  <c:v>4872.833333333328</c:v>
                </c:pt>
                <c:pt idx="24">
                  <c:v>4338.8</c:v>
                </c:pt>
                <c:pt idx="25">
                  <c:v>3791.26666666665</c:v>
                </c:pt>
                <c:pt idx="26">
                  <c:v>3215.533333333337</c:v>
                </c:pt>
                <c:pt idx="27">
                  <c:v>2743.433333333337</c:v>
                </c:pt>
                <c:pt idx="28">
                  <c:v>2324.566666666663</c:v>
                </c:pt>
                <c:pt idx="29">
                  <c:v>1901.8</c:v>
                </c:pt>
                <c:pt idx="30">
                  <c:v>1640.2</c:v>
                </c:pt>
                <c:pt idx="31">
                  <c:v>1390.966666666668</c:v>
                </c:pt>
                <c:pt idx="32">
                  <c:v>1094.433333333332</c:v>
                </c:pt>
                <c:pt idx="33">
                  <c:v>1002.5</c:v>
                </c:pt>
                <c:pt idx="34">
                  <c:v>805.9666666666667</c:v>
                </c:pt>
                <c:pt idx="35">
                  <c:v>756.2666666666675</c:v>
                </c:pt>
                <c:pt idx="36">
                  <c:v>658.1666666666666</c:v>
                </c:pt>
                <c:pt idx="37">
                  <c:v>587.3000000000001</c:v>
                </c:pt>
                <c:pt idx="38">
                  <c:v>530.2</c:v>
                </c:pt>
                <c:pt idx="39">
                  <c:v>457.2</c:v>
                </c:pt>
                <c:pt idx="40">
                  <c:v>443.4666666666667</c:v>
                </c:pt>
                <c:pt idx="41">
                  <c:v>414.1333333333335</c:v>
                </c:pt>
                <c:pt idx="42">
                  <c:v>390.3</c:v>
                </c:pt>
                <c:pt idx="43">
                  <c:v>364.7333333333333</c:v>
                </c:pt>
                <c:pt idx="44">
                  <c:v>355.1333333333335</c:v>
                </c:pt>
                <c:pt idx="45">
                  <c:v>343.4</c:v>
                </c:pt>
                <c:pt idx="46">
                  <c:v>333.0333333333334</c:v>
                </c:pt>
                <c:pt idx="47">
                  <c:v>325.666666666667</c:v>
                </c:pt>
                <c:pt idx="48">
                  <c:v>319.7666666666667</c:v>
                </c:pt>
                <c:pt idx="49">
                  <c:v>314.2666666666667</c:v>
                </c:pt>
                <c:pt idx="50">
                  <c:v>310.866666666667</c:v>
                </c:pt>
                <c:pt idx="51">
                  <c:v>307.8999999999999</c:v>
                </c:pt>
                <c:pt idx="52">
                  <c:v>305.5</c:v>
                </c:pt>
                <c:pt idx="53">
                  <c:v>303.4666666666667</c:v>
                </c:pt>
                <c:pt idx="54">
                  <c:v>301.9333333333333</c:v>
                </c:pt>
                <c:pt idx="55">
                  <c:v>300.2</c:v>
                </c:pt>
                <c:pt idx="56">
                  <c:v>299.666666666667</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c:v>
                </c:pt>
                <c:pt idx="9">
                  <c:v>3000.0</c:v>
                </c:pt>
                <c:pt idx="10">
                  <c:v>3333.33333333334</c:v>
                </c:pt>
                <c:pt idx="11">
                  <c:v>3666.66666666665</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Sheet2!$N$2:$N$26</c:f>
              <c:numCache>
                <c:formatCode>0.00</c:formatCode>
                <c:ptCount val="25"/>
                <c:pt idx="0">
                  <c:v>77.98037999006955</c:v>
                </c:pt>
                <c:pt idx="1">
                  <c:v>78.5292559082245</c:v>
                </c:pt>
                <c:pt idx="2">
                  <c:v>79.1697401404974</c:v>
                </c:pt>
                <c:pt idx="3">
                  <c:v>79.92685521010938</c:v>
                </c:pt>
                <c:pt idx="4">
                  <c:v>80.83564959071623</c:v>
                </c:pt>
                <c:pt idx="5">
                  <c:v>81.94677815604592</c:v>
                </c:pt>
                <c:pt idx="6">
                  <c:v>83.33627682558247</c:v>
                </c:pt>
                <c:pt idx="7">
                  <c:v>85.12373575121369</c:v>
                </c:pt>
                <c:pt idx="8">
                  <c:v>87.50869701470315</c:v>
                </c:pt>
                <c:pt idx="9">
                  <c:v>90.85087766811028</c:v>
                </c:pt>
                <c:pt idx="10">
                  <c:v>95.87123782358773</c:v>
                </c:pt>
                <c:pt idx="11">
                  <c:v>104.2574627576699</c:v>
                </c:pt>
                <c:pt idx="12">
                  <c:v>121.1013686091182</c:v>
                </c:pt>
                <c:pt idx="13">
                  <c:v>138.0412275324204</c:v>
                </c:pt>
                <c:pt idx="14">
                  <c:v>172.2121030247109</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c:v>
                </c:pt>
                <c:pt idx="9">
                  <c:v>3000.0</c:v>
                </c:pt>
                <c:pt idx="10">
                  <c:v>3333.33333333334</c:v>
                </c:pt>
                <c:pt idx="11">
                  <c:v>3666.66666666665</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Sheet2!$M$2:$M$26</c:f>
              <c:numCache>
                <c:formatCode>0.00</c:formatCode>
                <c:ptCount val="25"/>
                <c:pt idx="0">
                  <c:v>74.3647143972682</c:v>
                </c:pt>
                <c:pt idx="1">
                  <c:v>74.68802538684155</c:v>
                </c:pt>
                <c:pt idx="2">
                  <c:v>75.05158330642767</c:v>
                </c:pt>
                <c:pt idx="3">
                  <c:v>75.46340208426062</c:v>
                </c:pt>
                <c:pt idx="4">
                  <c:v>75.93377453914834</c:v>
                </c:pt>
                <c:pt idx="5">
                  <c:v>76.4761444248777</c:v>
                </c:pt>
                <c:pt idx="6">
                  <c:v>77.10841209859493</c:v>
                </c:pt>
                <c:pt idx="7">
                  <c:v>77.85494810080748</c:v>
                </c:pt>
                <c:pt idx="8">
                  <c:v>78.74980691803468</c:v>
                </c:pt>
                <c:pt idx="9">
                  <c:v>79.84206757027628</c:v>
                </c:pt>
                <c:pt idx="10">
                  <c:v>81.20514668345685</c:v>
                </c:pt>
                <c:pt idx="11">
                  <c:v>82.95401922200156</c:v>
                </c:pt>
                <c:pt idx="12">
                  <c:v>85.27947155433064</c:v>
                </c:pt>
                <c:pt idx="13">
                  <c:v>86.7555239902867</c:v>
                </c:pt>
                <c:pt idx="14">
                  <c:v>88.52291975214148</c:v>
                </c:pt>
                <c:pt idx="15">
                  <c:v>93.3616236583959</c:v>
                </c:pt>
                <c:pt idx="16">
                  <c:v>101.3563116287097</c:v>
                </c:pt>
                <c:pt idx="17">
                  <c:v>117.0889135284606</c:v>
                </c:pt>
                <c:pt idx="18">
                  <c:v>132.4882164084882</c:v>
                </c:pt>
                <c:pt idx="19">
                  <c:v>162.3284123202445</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1333.333333333332</c:v>
                </c:pt>
                <c:pt idx="5">
                  <c:v>1666.666666666667</c:v>
                </c:pt>
                <c:pt idx="6">
                  <c:v>2000.0</c:v>
                </c:pt>
                <c:pt idx="7">
                  <c:v>2333.33333333334</c:v>
                </c:pt>
                <c:pt idx="8">
                  <c:v>2666.66666666665</c:v>
                </c:pt>
                <c:pt idx="9">
                  <c:v>3000.0</c:v>
                </c:pt>
                <c:pt idx="10">
                  <c:v>3333.33333333334</c:v>
                </c:pt>
                <c:pt idx="11">
                  <c:v>3666.66666666665</c:v>
                </c:pt>
                <c:pt idx="12">
                  <c:v>4000.0</c:v>
                </c:pt>
                <c:pt idx="13">
                  <c:v>4166.66666666668</c:v>
                </c:pt>
                <c:pt idx="14">
                  <c:v>4333.333333333328</c:v>
                </c:pt>
                <c:pt idx="15">
                  <c:v>4666.66666666668</c:v>
                </c:pt>
                <c:pt idx="16">
                  <c:v>5000.0</c:v>
                </c:pt>
                <c:pt idx="17">
                  <c:v>5333.333333333328</c:v>
                </c:pt>
                <c:pt idx="18">
                  <c:v>5500.0</c:v>
                </c:pt>
                <c:pt idx="19">
                  <c:v>5666.66666666668</c:v>
                </c:pt>
                <c:pt idx="20">
                  <c:v>6000.0</c:v>
                </c:pt>
                <c:pt idx="21">
                  <c:v>6333.333333333328</c:v>
                </c:pt>
                <c:pt idx="22">
                  <c:v>6666.66666666668</c:v>
                </c:pt>
                <c:pt idx="23">
                  <c:v>7000.0</c:v>
                </c:pt>
                <c:pt idx="24">
                  <c:v>7200.0</c:v>
                </c:pt>
              </c:numCache>
            </c:numRef>
          </c:xVal>
          <c:yVal>
            <c:numRef>
              <c:f>Sheet2!$L$2:$L$26</c:f>
              <c:numCache>
                <c:formatCode>0.00</c:formatCode>
                <c:ptCount val="25"/>
                <c:pt idx="0">
                  <c:v>69.68139362688228</c:v>
                </c:pt>
                <c:pt idx="1">
                  <c:v>69.92914582547627</c:v>
                </c:pt>
                <c:pt idx="2">
                  <c:v>70.20073119389272</c:v>
                </c:pt>
                <c:pt idx="3">
                  <c:v>70.49976254515296</c:v>
                </c:pt>
                <c:pt idx="4">
                  <c:v>70.8306217630129</c:v>
                </c:pt>
                <c:pt idx="5">
                  <c:v>71.19867594798328</c:v>
                </c:pt>
                <c:pt idx="6">
                  <c:v>71.61057080185735</c:v>
                </c:pt>
                <c:pt idx="7">
                  <c:v>72.07463549085351</c:v>
                </c:pt>
                <c:pt idx="8">
                  <c:v>72.60145174747966</c:v>
                </c:pt>
                <c:pt idx="9">
                  <c:v>73.20467057778087</c:v>
                </c:pt>
                <c:pt idx="10">
                  <c:v>73.9022120833456</c:v>
                </c:pt>
                <c:pt idx="11">
                  <c:v>74.71807585194801</c:v>
                </c:pt>
                <c:pt idx="12">
                  <c:v>75.68515800281349</c:v>
                </c:pt>
                <c:pt idx="13">
                  <c:v>76.23918243772515</c:v>
                </c:pt>
                <c:pt idx="14">
                  <c:v>76.84979462050833</c:v>
                </c:pt>
                <c:pt idx="15">
                  <c:v>78.27940631945947</c:v>
                </c:pt>
                <c:pt idx="16">
                  <c:v>80.07603038562942</c:v>
                </c:pt>
                <c:pt idx="17">
                  <c:v>82.40180968256262</c:v>
                </c:pt>
                <c:pt idx="18">
                  <c:v>83.84199433686581</c:v>
                </c:pt>
                <c:pt idx="19">
                  <c:v>85.53089248242644</c:v>
                </c:pt>
                <c:pt idx="20">
                  <c:v>89.9663352374897</c:v>
                </c:pt>
                <c:pt idx="21">
                  <c:v>96.742049487334</c:v>
                </c:pt>
                <c:pt idx="22">
                  <c:v>108.3739720135895</c:v>
                </c:pt>
                <c:pt idx="23">
                  <c:v>132.998558783444</c:v>
                </c:pt>
                <c:pt idx="24">
                  <c:v>167.6295646482955</c:v>
                </c:pt>
              </c:numCache>
            </c:numRef>
          </c:yVal>
          <c:smooth val="0"/>
        </c:ser>
        <c:dLbls>
          <c:showLegendKey val="0"/>
          <c:showVal val="0"/>
          <c:showCatName val="0"/>
          <c:showSerName val="0"/>
          <c:showPercent val="0"/>
          <c:showBubbleSize val="0"/>
        </c:dLbls>
        <c:axId val="1804691944"/>
        <c:axId val="1804686136"/>
      </c:scatterChart>
      <c:valAx>
        <c:axId val="1804691944"/>
        <c:scaling>
          <c:orientation val="minMax"/>
        </c:scaling>
        <c:delete val="0"/>
        <c:axPos val="b"/>
        <c:title>
          <c:tx>
            <c:rich>
              <a:bodyPr/>
              <a:lstStyle/>
              <a:p>
                <a:pPr>
                  <a:defRPr sz="1400"/>
                </a:pPr>
                <a:r>
                  <a:rPr lang="en-US" sz="2000" dirty="0" smtClean="0"/>
                  <a:t>Utilized Channel Bandwidth </a:t>
                </a:r>
                <a:r>
                  <a:rPr lang="en-US" sz="2000" dirty="0"/>
                  <a:t>(MB/s)</a:t>
                </a:r>
              </a:p>
            </c:rich>
          </c:tx>
          <c:layout/>
          <c:overlay val="0"/>
        </c:title>
        <c:numFmt formatCode="General" sourceLinked="1"/>
        <c:majorTickMark val="out"/>
        <c:minorTickMark val="none"/>
        <c:tickLblPos val="nextTo"/>
        <c:txPr>
          <a:bodyPr/>
          <a:lstStyle/>
          <a:p>
            <a:pPr>
              <a:defRPr sz="2400"/>
            </a:pPr>
            <a:endParaRPr lang="en-US"/>
          </a:p>
        </c:txPr>
        <c:crossAx val="1804686136"/>
        <c:crosses val="autoZero"/>
        <c:crossBetween val="midCat"/>
      </c:valAx>
      <c:valAx>
        <c:axId val="180468613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804691944"/>
        <c:crosses val="autoZero"/>
        <c:crossBetween val="midCat"/>
        <c:majorUnit val="30.0"/>
      </c:valAx>
    </c:plotArea>
    <c:legend>
      <c:legendPos val="t"/>
      <c:layout>
        <c:manualLayout>
          <c:xMode val="edge"/>
          <c:yMode val="edge"/>
          <c:x val="0.30219298245614"/>
          <c:y val="0.120866290018833"/>
          <c:w val="0.485526315789475"/>
          <c:h val="0.0681089016415321"/>
        </c:manualLayout>
      </c:layout>
      <c:overlay val="0"/>
      <c:txPr>
        <a:bodyPr/>
        <a:lstStyle/>
        <a:p>
          <a:pPr>
            <a:defRPr sz="2000"/>
          </a:pPr>
          <a:endParaRPr lang="en-US"/>
        </a:p>
      </c:txPr>
    </c:legend>
    <c:plotVisOnly val="1"/>
    <c:dispBlanksAs val="gap"/>
    <c:showDLblsOverMax val="0"/>
  </c:chart>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lrMapOvr bg1="lt1" tx1="dk1" bg2="lt2" tx2="dk2" accent1="accent1" accent2="accent2" accent3="accent3" accent4="accent4" accent5="accent5" accent6="accent6" hlink="hlink" folHlink="folHlink"/>
  <c:chart>
    <c:title>
      <c:tx>
        <c:rich>
          <a:bodyPr/>
          <a:lstStyle/>
          <a:p>
            <a:pPr>
              <a:defRPr sz="1800"/>
            </a:pPr>
            <a:r>
              <a:rPr lang="en-US" sz="1800" dirty="0"/>
              <a:t>Memory Latency as a Function of Bandwidth and </a:t>
            </a:r>
            <a:r>
              <a:rPr lang="en-US" sz="1800" dirty="0" err="1"/>
              <a:t>Mem</a:t>
            </a:r>
            <a:r>
              <a:rPr lang="en-US" sz="1800" dirty="0"/>
              <a:t> </a:t>
            </a:r>
            <a:r>
              <a:rPr lang="en-US" sz="1800" dirty="0" smtClean="0"/>
              <a:t>Frequency</a:t>
            </a:r>
            <a:endParaRPr lang="en-US" sz="1800" dirty="0"/>
          </a:p>
        </c:rich>
      </c:tx>
      <c:layout>
        <c:manualLayout>
          <c:xMode val="edge"/>
          <c:yMode val="edge"/>
          <c:x val="0.111647467677651"/>
          <c:y val="0.000376786235053951"/>
        </c:manualLayout>
      </c:layout>
      <c:overlay val="0"/>
    </c:title>
    <c:autoTitleDeleted val="0"/>
    <c:plotArea>
      <c:layout>
        <c:manualLayout>
          <c:layoutTarget val="inner"/>
          <c:xMode val="edge"/>
          <c:yMode val="edge"/>
          <c:x val="0.159219403130164"/>
          <c:y val="0.244913385826772"/>
          <c:w val="0.786262880334402"/>
          <c:h val="0.48851560221639"/>
        </c:manualLayout>
      </c:layout>
      <c:scatterChart>
        <c:scatterStyle val="lineMarker"/>
        <c:varyColors val="0"/>
        <c:ser>
          <c:idx val="0"/>
          <c:order val="0"/>
          <c:tx>
            <c:v>800MHz</c:v>
          </c:tx>
          <c:spPr>
            <a:ln w="28575">
              <a:solidFill>
                <a:schemeClr val="accent2"/>
              </a:solidFill>
            </a:ln>
          </c:spPr>
          <c:marker>
            <c:spPr>
              <a:solidFill>
                <a:schemeClr val="accent2"/>
              </a:solidFill>
              <a:ln>
                <a:solidFill>
                  <a:schemeClr val="accent2"/>
                </a:solidFill>
              </a:ln>
            </c:spPr>
          </c:marker>
          <c:xVal>
            <c:numRef>
              <c:f>Sheet2!$A$2:$A$60</c:f>
              <c:numCache>
                <c:formatCode>General</c:formatCode>
                <c:ptCount val="59"/>
                <c:pt idx="0">
                  <c:v>4278.56666666669</c:v>
                </c:pt>
                <c:pt idx="1">
                  <c:v>4278.56666666669</c:v>
                </c:pt>
                <c:pt idx="2">
                  <c:v>4278.7</c:v>
                </c:pt>
                <c:pt idx="3">
                  <c:v>4277.9333333333</c:v>
                </c:pt>
                <c:pt idx="4">
                  <c:v>4278.033333333316</c:v>
                </c:pt>
                <c:pt idx="5">
                  <c:v>4277.66666666669</c:v>
                </c:pt>
                <c:pt idx="6">
                  <c:v>4277.7</c:v>
                </c:pt>
                <c:pt idx="7">
                  <c:v>4275.76666666669</c:v>
                </c:pt>
                <c:pt idx="8">
                  <c:v>4273.033333333316</c:v>
                </c:pt>
                <c:pt idx="9">
                  <c:v>4268.533333333316</c:v>
                </c:pt>
                <c:pt idx="10">
                  <c:v>4267.533333333316</c:v>
                </c:pt>
                <c:pt idx="11">
                  <c:v>4266.7</c:v>
                </c:pt>
                <c:pt idx="12">
                  <c:v>4258.16666666669</c:v>
                </c:pt>
                <c:pt idx="13">
                  <c:v>4229.4333333333</c:v>
                </c:pt>
                <c:pt idx="14">
                  <c:v>4149.26666666669</c:v>
                </c:pt>
                <c:pt idx="15">
                  <c:v>4122.96666666669</c:v>
                </c:pt>
                <c:pt idx="16">
                  <c:v>4120.400000000001</c:v>
                </c:pt>
                <c:pt idx="17">
                  <c:v>4104.0</c:v>
                </c:pt>
                <c:pt idx="18">
                  <c:v>4092.3</c:v>
                </c:pt>
                <c:pt idx="19">
                  <c:v>4071.566666666658</c:v>
                </c:pt>
                <c:pt idx="20">
                  <c:v>4047.7</c:v>
                </c:pt>
                <c:pt idx="21">
                  <c:v>4006.2</c:v>
                </c:pt>
                <c:pt idx="22">
                  <c:v>3939.2</c:v>
                </c:pt>
                <c:pt idx="23">
                  <c:v>3824.966666666659</c:v>
                </c:pt>
                <c:pt idx="24">
                  <c:v>3652.766666666637</c:v>
                </c:pt>
                <c:pt idx="25">
                  <c:v>3371.766666666637</c:v>
                </c:pt>
                <c:pt idx="26">
                  <c:v>2964.666666666639</c:v>
                </c:pt>
                <c:pt idx="27">
                  <c:v>2576.433333333342</c:v>
                </c:pt>
                <c:pt idx="28">
                  <c:v>2211.0</c:v>
                </c:pt>
                <c:pt idx="29">
                  <c:v>1831.73333333333</c:v>
                </c:pt>
                <c:pt idx="30">
                  <c:v>1573.83333333333</c:v>
                </c:pt>
                <c:pt idx="31">
                  <c:v>1336.9</c:v>
                </c:pt>
                <c:pt idx="32">
                  <c:v>1139.83333333333</c:v>
                </c:pt>
                <c:pt idx="33">
                  <c:v>960.4333333333335</c:v>
                </c:pt>
                <c:pt idx="34">
                  <c:v>829.2</c:v>
                </c:pt>
                <c:pt idx="35">
                  <c:v>721.0666666666666</c:v>
                </c:pt>
                <c:pt idx="36">
                  <c:v>625.2666666666666</c:v>
                </c:pt>
                <c:pt idx="37">
                  <c:v>555.1333333333335</c:v>
                </c:pt>
                <c:pt idx="38">
                  <c:v>498.8333333333333</c:v>
                </c:pt>
                <c:pt idx="39">
                  <c:v>446.2</c:v>
                </c:pt>
                <c:pt idx="40">
                  <c:v>412.9666666666667</c:v>
                </c:pt>
                <c:pt idx="41">
                  <c:v>383.9</c:v>
                </c:pt>
                <c:pt idx="42">
                  <c:v>360.3333333333333</c:v>
                </c:pt>
                <c:pt idx="43">
                  <c:v>339.8</c:v>
                </c:pt>
                <c:pt idx="44">
                  <c:v>325.1333333333336</c:v>
                </c:pt>
                <c:pt idx="45">
                  <c:v>313.4333333333333</c:v>
                </c:pt>
                <c:pt idx="46">
                  <c:v>303.1333333333336</c:v>
                </c:pt>
                <c:pt idx="47">
                  <c:v>295.7666666666667</c:v>
                </c:pt>
                <c:pt idx="48">
                  <c:v>289.8333333333333</c:v>
                </c:pt>
                <c:pt idx="49">
                  <c:v>284.3333333333333</c:v>
                </c:pt>
                <c:pt idx="50">
                  <c:v>280.8999999999996</c:v>
                </c:pt>
                <c:pt idx="51">
                  <c:v>277.9333333333333</c:v>
                </c:pt>
                <c:pt idx="52">
                  <c:v>275.5333333333334</c:v>
                </c:pt>
                <c:pt idx="53">
                  <c:v>273.4333333333333</c:v>
                </c:pt>
                <c:pt idx="54">
                  <c:v>271.9333333333333</c:v>
                </c:pt>
                <c:pt idx="55">
                  <c:v>270.7666666666667</c:v>
                </c:pt>
                <c:pt idx="56">
                  <c:v>269.7</c:v>
                </c:pt>
                <c:pt idx="57">
                  <c:v>268.9666666666667</c:v>
                </c:pt>
                <c:pt idx="58">
                  <c:v>268.366666666667</c:v>
                </c:pt>
              </c:numCache>
            </c:numRef>
          </c:xVal>
          <c:yVal>
            <c:numRef>
              <c:f>Sheet2!$C$2:$C$60</c:f>
              <c:numCache>
                <c:formatCode>General</c:formatCode>
                <c:ptCount val="59"/>
                <c:pt idx="0">
                  <c:v>157.7</c:v>
                </c:pt>
                <c:pt idx="1">
                  <c:v>157.7</c:v>
                </c:pt>
                <c:pt idx="2">
                  <c:v>157.7</c:v>
                </c:pt>
                <c:pt idx="3">
                  <c:v>157.6</c:v>
                </c:pt>
                <c:pt idx="4">
                  <c:v>157.5</c:v>
                </c:pt>
                <c:pt idx="5">
                  <c:v>157.5</c:v>
                </c:pt>
                <c:pt idx="6">
                  <c:v>157.4</c:v>
                </c:pt>
                <c:pt idx="7">
                  <c:v>157.1</c:v>
                </c:pt>
                <c:pt idx="8">
                  <c:v>156.5</c:v>
                </c:pt>
                <c:pt idx="9">
                  <c:v>155.6</c:v>
                </c:pt>
                <c:pt idx="10">
                  <c:v>155.3</c:v>
                </c:pt>
                <c:pt idx="11">
                  <c:v>155.0</c:v>
                </c:pt>
                <c:pt idx="12">
                  <c:v>153.2</c:v>
                </c:pt>
                <c:pt idx="13">
                  <c:v>147.5</c:v>
                </c:pt>
                <c:pt idx="14">
                  <c:v>135.5</c:v>
                </c:pt>
                <c:pt idx="15">
                  <c:v>132.5</c:v>
                </c:pt>
                <c:pt idx="16">
                  <c:v>132.3</c:v>
                </c:pt>
                <c:pt idx="17">
                  <c:v>130.9</c:v>
                </c:pt>
                <c:pt idx="18">
                  <c:v>129.8</c:v>
                </c:pt>
                <c:pt idx="19">
                  <c:v>127.8</c:v>
                </c:pt>
                <c:pt idx="20">
                  <c:v>125.7</c:v>
                </c:pt>
                <c:pt idx="21">
                  <c:v>121.8</c:v>
                </c:pt>
                <c:pt idx="22">
                  <c:v>116.2</c:v>
                </c:pt>
                <c:pt idx="23">
                  <c:v>109.5</c:v>
                </c:pt>
                <c:pt idx="24">
                  <c:v>102.8</c:v>
                </c:pt>
                <c:pt idx="25">
                  <c:v>96.6</c:v>
                </c:pt>
                <c:pt idx="26">
                  <c:v>91.2</c:v>
                </c:pt>
                <c:pt idx="27">
                  <c:v>87.6</c:v>
                </c:pt>
                <c:pt idx="28">
                  <c:v>84.9</c:v>
                </c:pt>
                <c:pt idx="29">
                  <c:v>82.6</c:v>
                </c:pt>
                <c:pt idx="30">
                  <c:v>81.3</c:v>
                </c:pt>
                <c:pt idx="31">
                  <c:v>80.4</c:v>
                </c:pt>
                <c:pt idx="32">
                  <c:v>80.0</c:v>
                </c:pt>
                <c:pt idx="33">
                  <c:v>79.7</c:v>
                </c:pt>
                <c:pt idx="34">
                  <c:v>79.5</c:v>
                </c:pt>
                <c:pt idx="35">
                  <c:v>79.5</c:v>
                </c:pt>
                <c:pt idx="36">
                  <c:v>79.5</c:v>
                </c:pt>
                <c:pt idx="37">
                  <c:v>79.6</c:v>
                </c:pt>
                <c:pt idx="38">
                  <c:v>79.6</c:v>
                </c:pt>
                <c:pt idx="39">
                  <c:v>79.6</c:v>
                </c:pt>
                <c:pt idx="40">
                  <c:v>79.7</c:v>
                </c:pt>
                <c:pt idx="41">
                  <c:v>79.8</c:v>
                </c:pt>
                <c:pt idx="42">
                  <c:v>79.9</c:v>
                </c:pt>
                <c:pt idx="43">
                  <c:v>80.0</c:v>
                </c:pt>
                <c:pt idx="44">
                  <c:v>80.0</c:v>
                </c:pt>
                <c:pt idx="45">
                  <c:v>80.0</c:v>
                </c:pt>
                <c:pt idx="46">
                  <c:v>80.1</c:v>
                </c:pt>
                <c:pt idx="47">
                  <c:v>80.1</c:v>
                </c:pt>
                <c:pt idx="48">
                  <c:v>80.1</c:v>
                </c:pt>
                <c:pt idx="49">
                  <c:v>80.1</c:v>
                </c:pt>
                <c:pt idx="50">
                  <c:v>80.1</c:v>
                </c:pt>
                <c:pt idx="51">
                  <c:v>80.1</c:v>
                </c:pt>
                <c:pt idx="52">
                  <c:v>80.2</c:v>
                </c:pt>
                <c:pt idx="53">
                  <c:v>80.2</c:v>
                </c:pt>
                <c:pt idx="54">
                  <c:v>80.2</c:v>
                </c:pt>
                <c:pt idx="55">
                  <c:v>80.2</c:v>
                </c:pt>
                <c:pt idx="56">
                  <c:v>80.2</c:v>
                </c:pt>
                <c:pt idx="57">
                  <c:v>80.2</c:v>
                </c:pt>
                <c:pt idx="58">
                  <c:v>80.2</c:v>
                </c:pt>
              </c:numCache>
            </c:numRef>
          </c:yVal>
          <c:smooth val="0"/>
        </c:ser>
        <c:ser>
          <c:idx val="1"/>
          <c:order val="1"/>
          <c:tx>
            <c:v>1067MHz</c:v>
          </c:tx>
          <c:spPr>
            <a:ln w="28575">
              <a:solidFill>
                <a:schemeClr val="accent3"/>
              </a:solidFill>
            </a:ln>
          </c:spPr>
          <c:marker>
            <c:spPr>
              <a:solidFill>
                <a:schemeClr val="accent3"/>
              </a:solidFill>
              <a:ln>
                <a:solidFill>
                  <a:schemeClr val="accent3"/>
                </a:solidFill>
              </a:ln>
            </c:spPr>
          </c:marker>
          <c:xVal>
            <c:numRef>
              <c:f>Sheet2!$D$2:$D$60</c:f>
              <c:numCache>
                <c:formatCode>General</c:formatCode>
                <c:ptCount val="59"/>
                <c:pt idx="0">
                  <c:v>5459.0</c:v>
                </c:pt>
                <c:pt idx="1">
                  <c:v>5471.600000000001</c:v>
                </c:pt>
                <c:pt idx="2">
                  <c:v>5469.66666666669</c:v>
                </c:pt>
                <c:pt idx="3">
                  <c:v>5470.4333333333</c:v>
                </c:pt>
                <c:pt idx="4">
                  <c:v>5470.16666666669</c:v>
                </c:pt>
                <c:pt idx="5">
                  <c:v>5469.3</c:v>
                </c:pt>
                <c:pt idx="6">
                  <c:v>5469.4333333333</c:v>
                </c:pt>
                <c:pt idx="7">
                  <c:v>5465.733333333304</c:v>
                </c:pt>
                <c:pt idx="8">
                  <c:v>5460.16666666669</c:v>
                </c:pt>
                <c:pt idx="9">
                  <c:v>5449.033333333316</c:v>
                </c:pt>
                <c:pt idx="10">
                  <c:v>5443.26666666669</c:v>
                </c:pt>
                <c:pt idx="11">
                  <c:v>5442.033333333316</c:v>
                </c:pt>
                <c:pt idx="12">
                  <c:v>5424.833333333328</c:v>
                </c:pt>
                <c:pt idx="13">
                  <c:v>5368.76666666669</c:v>
                </c:pt>
                <c:pt idx="14">
                  <c:v>5230.36666666669</c:v>
                </c:pt>
                <c:pt idx="15">
                  <c:v>5187.16666666669</c:v>
                </c:pt>
                <c:pt idx="16">
                  <c:v>5182.46666666669</c:v>
                </c:pt>
                <c:pt idx="17">
                  <c:v>5155.06666666669</c:v>
                </c:pt>
                <c:pt idx="18">
                  <c:v>5131.86666666669</c:v>
                </c:pt>
                <c:pt idx="19">
                  <c:v>5091.2</c:v>
                </c:pt>
                <c:pt idx="20">
                  <c:v>5041.8</c:v>
                </c:pt>
                <c:pt idx="21">
                  <c:v>4941.0</c:v>
                </c:pt>
                <c:pt idx="22">
                  <c:v>4783.16666666669</c:v>
                </c:pt>
                <c:pt idx="23">
                  <c:v>4494.4333333333</c:v>
                </c:pt>
                <c:pt idx="24">
                  <c:v>4099.533333333316</c:v>
                </c:pt>
                <c:pt idx="25">
                  <c:v>3634.733333333341</c:v>
                </c:pt>
                <c:pt idx="26">
                  <c:v>3110.63333333334</c:v>
                </c:pt>
                <c:pt idx="27">
                  <c:v>2668.23333333334</c:v>
                </c:pt>
                <c:pt idx="28">
                  <c:v>2272.63333333334</c:v>
                </c:pt>
                <c:pt idx="29">
                  <c:v>1876.83333333333</c:v>
                </c:pt>
                <c:pt idx="30">
                  <c:v>1606.06666666667</c:v>
                </c:pt>
                <c:pt idx="31">
                  <c:v>1359.53333333333</c:v>
                </c:pt>
                <c:pt idx="32">
                  <c:v>1159.63333333333</c:v>
                </c:pt>
                <c:pt idx="33">
                  <c:v>977.0333333333335</c:v>
                </c:pt>
                <c:pt idx="34">
                  <c:v>843.1666666666666</c:v>
                </c:pt>
                <c:pt idx="35">
                  <c:v>734.1</c:v>
                </c:pt>
                <c:pt idx="36">
                  <c:v>636.9</c:v>
                </c:pt>
                <c:pt idx="37">
                  <c:v>566.4</c:v>
                </c:pt>
                <c:pt idx="38">
                  <c:v>509.5333333333333</c:v>
                </c:pt>
                <c:pt idx="39">
                  <c:v>456.6666666666672</c:v>
                </c:pt>
                <c:pt idx="40">
                  <c:v>422.0999999999992</c:v>
                </c:pt>
                <c:pt idx="41">
                  <c:v>393.9666666666667</c:v>
                </c:pt>
                <c:pt idx="42">
                  <c:v>370.5</c:v>
                </c:pt>
                <c:pt idx="43">
                  <c:v>350.0</c:v>
                </c:pt>
                <c:pt idx="44">
                  <c:v>335.2</c:v>
                </c:pt>
                <c:pt idx="45">
                  <c:v>323.3999999999996</c:v>
                </c:pt>
                <c:pt idx="46">
                  <c:v>313.0666666666667</c:v>
                </c:pt>
                <c:pt idx="47">
                  <c:v>305.6666666666672</c:v>
                </c:pt>
                <c:pt idx="48">
                  <c:v>299.7333333333333</c:v>
                </c:pt>
                <c:pt idx="49">
                  <c:v>294.2333333333333</c:v>
                </c:pt>
                <c:pt idx="50">
                  <c:v>290.8333333333333</c:v>
                </c:pt>
                <c:pt idx="51">
                  <c:v>287.8</c:v>
                </c:pt>
                <c:pt idx="52">
                  <c:v>285.4333333333333</c:v>
                </c:pt>
                <c:pt idx="53">
                  <c:v>283.3333333333333</c:v>
                </c:pt>
                <c:pt idx="54">
                  <c:v>281.8333333333333</c:v>
                </c:pt>
                <c:pt idx="55">
                  <c:v>280.6333333333336</c:v>
                </c:pt>
                <c:pt idx="56">
                  <c:v>279.5999999999992</c:v>
                </c:pt>
                <c:pt idx="57">
                  <c:v>278.8333333333333</c:v>
                </c:pt>
                <c:pt idx="58">
                  <c:v>278.2333333333333</c:v>
                </c:pt>
              </c:numCache>
            </c:numRef>
          </c:xVal>
          <c:yVal>
            <c:numRef>
              <c:f>Sheet2!$F$2:$F$60</c:f>
              <c:numCache>
                <c:formatCode>General</c:formatCode>
                <c:ptCount val="59"/>
                <c:pt idx="0">
                  <c:v>128.7</c:v>
                </c:pt>
                <c:pt idx="1">
                  <c:v>129.0</c:v>
                </c:pt>
                <c:pt idx="2">
                  <c:v>128.8</c:v>
                </c:pt>
                <c:pt idx="3">
                  <c:v>128.8</c:v>
                </c:pt>
                <c:pt idx="4">
                  <c:v>128.8</c:v>
                </c:pt>
                <c:pt idx="5">
                  <c:v>128.7</c:v>
                </c:pt>
                <c:pt idx="6">
                  <c:v>128.7</c:v>
                </c:pt>
                <c:pt idx="7">
                  <c:v>128.4</c:v>
                </c:pt>
                <c:pt idx="8">
                  <c:v>127.9</c:v>
                </c:pt>
                <c:pt idx="9">
                  <c:v>126.9</c:v>
                </c:pt>
                <c:pt idx="10">
                  <c:v>126.4</c:v>
                </c:pt>
                <c:pt idx="11">
                  <c:v>126.3</c:v>
                </c:pt>
                <c:pt idx="12">
                  <c:v>124.7</c:v>
                </c:pt>
                <c:pt idx="13">
                  <c:v>120.0</c:v>
                </c:pt>
                <c:pt idx="14">
                  <c:v>111.0</c:v>
                </c:pt>
                <c:pt idx="15">
                  <c:v>108.8</c:v>
                </c:pt>
                <c:pt idx="16">
                  <c:v>108.6</c:v>
                </c:pt>
                <c:pt idx="17">
                  <c:v>107.4</c:v>
                </c:pt>
                <c:pt idx="18">
                  <c:v>106.5</c:v>
                </c:pt>
                <c:pt idx="19">
                  <c:v>104.7</c:v>
                </c:pt>
                <c:pt idx="20">
                  <c:v>102.6</c:v>
                </c:pt>
                <c:pt idx="21">
                  <c:v>99.0</c:v>
                </c:pt>
                <c:pt idx="22">
                  <c:v>94.8</c:v>
                </c:pt>
                <c:pt idx="23">
                  <c:v>90.0</c:v>
                </c:pt>
                <c:pt idx="24">
                  <c:v>86.3</c:v>
                </c:pt>
                <c:pt idx="25">
                  <c:v>83.3</c:v>
                </c:pt>
                <c:pt idx="26">
                  <c:v>80.7</c:v>
                </c:pt>
                <c:pt idx="27">
                  <c:v>78.9</c:v>
                </c:pt>
                <c:pt idx="28">
                  <c:v>77.6</c:v>
                </c:pt>
                <c:pt idx="29">
                  <c:v>76.5</c:v>
                </c:pt>
                <c:pt idx="30">
                  <c:v>76.0</c:v>
                </c:pt>
                <c:pt idx="31">
                  <c:v>76.1</c:v>
                </c:pt>
                <c:pt idx="32">
                  <c:v>76.0</c:v>
                </c:pt>
                <c:pt idx="33">
                  <c:v>76.0</c:v>
                </c:pt>
                <c:pt idx="34">
                  <c:v>76.1</c:v>
                </c:pt>
                <c:pt idx="35">
                  <c:v>76.2</c:v>
                </c:pt>
                <c:pt idx="36">
                  <c:v>76.3</c:v>
                </c:pt>
                <c:pt idx="37">
                  <c:v>76.5</c:v>
                </c:pt>
                <c:pt idx="38">
                  <c:v>76.6</c:v>
                </c:pt>
                <c:pt idx="39">
                  <c:v>76.7</c:v>
                </c:pt>
                <c:pt idx="40">
                  <c:v>76.8</c:v>
                </c:pt>
                <c:pt idx="41">
                  <c:v>76.9</c:v>
                </c:pt>
                <c:pt idx="42">
                  <c:v>77.0</c:v>
                </c:pt>
                <c:pt idx="43">
                  <c:v>77.0</c:v>
                </c:pt>
                <c:pt idx="44">
                  <c:v>77.1</c:v>
                </c:pt>
                <c:pt idx="45">
                  <c:v>77.1</c:v>
                </c:pt>
                <c:pt idx="46">
                  <c:v>77.2</c:v>
                </c:pt>
                <c:pt idx="47">
                  <c:v>77.2</c:v>
                </c:pt>
                <c:pt idx="48">
                  <c:v>77.2</c:v>
                </c:pt>
                <c:pt idx="49">
                  <c:v>77.3</c:v>
                </c:pt>
                <c:pt idx="50">
                  <c:v>77.2</c:v>
                </c:pt>
                <c:pt idx="51">
                  <c:v>77.3</c:v>
                </c:pt>
                <c:pt idx="52">
                  <c:v>77.3</c:v>
                </c:pt>
                <c:pt idx="53">
                  <c:v>77.3</c:v>
                </c:pt>
                <c:pt idx="54">
                  <c:v>77.3</c:v>
                </c:pt>
                <c:pt idx="55">
                  <c:v>77.3</c:v>
                </c:pt>
                <c:pt idx="56">
                  <c:v>77.3</c:v>
                </c:pt>
                <c:pt idx="57">
                  <c:v>77.3</c:v>
                </c:pt>
                <c:pt idx="58">
                  <c:v>77.3</c:v>
                </c:pt>
              </c:numCache>
            </c:numRef>
          </c:yVal>
          <c:smooth val="0"/>
        </c:ser>
        <c:ser>
          <c:idx val="2"/>
          <c:order val="2"/>
          <c:tx>
            <c:v>1333MHz</c:v>
          </c:tx>
          <c:spPr>
            <a:ln w="28575">
              <a:solidFill>
                <a:schemeClr val="accent1"/>
              </a:solidFill>
            </a:ln>
          </c:spPr>
          <c:marker>
            <c:spPr>
              <a:solidFill>
                <a:schemeClr val="accent1"/>
              </a:solidFill>
              <a:ln>
                <a:solidFill>
                  <a:schemeClr val="accent1"/>
                </a:solidFill>
              </a:ln>
            </c:spPr>
          </c:marker>
          <c:xVal>
            <c:numRef>
              <c:f>Sheet2!$G$2:$G$60</c:f>
              <c:numCache>
                <c:formatCode>General</c:formatCode>
                <c:ptCount val="59"/>
                <c:pt idx="0">
                  <c:v>6616.86666666669</c:v>
                </c:pt>
                <c:pt idx="1">
                  <c:v>6616.5</c:v>
                </c:pt>
                <c:pt idx="2">
                  <c:v>6613.86666666669</c:v>
                </c:pt>
                <c:pt idx="3">
                  <c:v>6613.13333333333</c:v>
                </c:pt>
                <c:pt idx="4">
                  <c:v>6612.0</c:v>
                </c:pt>
                <c:pt idx="5">
                  <c:v>6611.400000000001</c:v>
                </c:pt>
                <c:pt idx="6">
                  <c:v>6611.400000000001</c:v>
                </c:pt>
                <c:pt idx="7">
                  <c:v>6609.26666666669</c:v>
                </c:pt>
                <c:pt idx="8">
                  <c:v>6605.96666666669</c:v>
                </c:pt>
                <c:pt idx="9">
                  <c:v>6593.400000000001</c:v>
                </c:pt>
                <c:pt idx="10">
                  <c:v>6586.5</c:v>
                </c:pt>
                <c:pt idx="11">
                  <c:v>6586.63333333333</c:v>
                </c:pt>
                <c:pt idx="12">
                  <c:v>6573.533333333316</c:v>
                </c:pt>
                <c:pt idx="13">
                  <c:v>6497.76666666669</c:v>
                </c:pt>
                <c:pt idx="14">
                  <c:v>6267.2</c:v>
                </c:pt>
                <c:pt idx="15">
                  <c:v>6194.0</c:v>
                </c:pt>
                <c:pt idx="16">
                  <c:v>6188.36666666669</c:v>
                </c:pt>
                <c:pt idx="17">
                  <c:v>6142.46666666669</c:v>
                </c:pt>
                <c:pt idx="18">
                  <c:v>6102.3</c:v>
                </c:pt>
                <c:pt idx="19">
                  <c:v>6017.3</c:v>
                </c:pt>
                <c:pt idx="20">
                  <c:v>5914.100000000001</c:v>
                </c:pt>
                <c:pt idx="21">
                  <c:v>5700.66666666669</c:v>
                </c:pt>
                <c:pt idx="22">
                  <c:v>5367.0</c:v>
                </c:pt>
                <c:pt idx="23">
                  <c:v>4872.833333333328</c:v>
                </c:pt>
                <c:pt idx="24">
                  <c:v>4338.8</c:v>
                </c:pt>
                <c:pt idx="25">
                  <c:v>3791.266666666637</c:v>
                </c:pt>
                <c:pt idx="26">
                  <c:v>3215.533333333341</c:v>
                </c:pt>
                <c:pt idx="27">
                  <c:v>2743.433333333342</c:v>
                </c:pt>
                <c:pt idx="28">
                  <c:v>2324.566666666658</c:v>
                </c:pt>
                <c:pt idx="29">
                  <c:v>1901.8</c:v>
                </c:pt>
                <c:pt idx="30">
                  <c:v>1640.2</c:v>
                </c:pt>
                <c:pt idx="31">
                  <c:v>1390.96666666667</c:v>
                </c:pt>
                <c:pt idx="32">
                  <c:v>1094.43333333333</c:v>
                </c:pt>
                <c:pt idx="33">
                  <c:v>1002.5</c:v>
                </c:pt>
                <c:pt idx="34">
                  <c:v>805.9666666666667</c:v>
                </c:pt>
                <c:pt idx="35">
                  <c:v>756.266666666668</c:v>
                </c:pt>
                <c:pt idx="36">
                  <c:v>658.1666666666666</c:v>
                </c:pt>
                <c:pt idx="37">
                  <c:v>587.3000000000001</c:v>
                </c:pt>
                <c:pt idx="38">
                  <c:v>530.2</c:v>
                </c:pt>
                <c:pt idx="39">
                  <c:v>457.2</c:v>
                </c:pt>
                <c:pt idx="40">
                  <c:v>443.4666666666667</c:v>
                </c:pt>
                <c:pt idx="41">
                  <c:v>414.1333333333336</c:v>
                </c:pt>
                <c:pt idx="42">
                  <c:v>390.3</c:v>
                </c:pt>
                <c:pt idx="43">
                  <c:v>364.7333333333333</c:v>
                </c:pt>
                <c:pt idx="44">
                  <c:v>355.1333333333336</c:v>
                </c:pt>
                <c:pt idx="45">
                  <c:v>343.4</c:v>
                </c:pt>
                <c:pt idx="46">
                  <c:v>333.0333333333334</c:v>
                </c:pt>
                <c:pt idx="47">
                  <c:v>325.6666666666672</c:v>
                </c:pt>
                <c:pt idx="48">
                  <c:v>319.7666666666667</c:v>
                </c:pt>
                <c:pt idx="49">
                  <c:v>314.2666666666667</c:v>
                </c:pt>
                <c:pt idx="50">
                  <c:v>310.866666666667</c:v>
                </c:pt>
                <c:pt idx="51">
                  <c:v>307.8999999999996</c:v>
                </c:pt>
                <c:pt idx="52">
                  <c:v>305.5</c:v>
                </c:pt>
                <c:pt idx="53">
                  <c:v>303.4666666666667</c:v>
                </c:pt>
                <c:pt idx="54">
                  <c:v>301.9333333333333</c:v>
                </c:pt>
                <c:pt idx="55">
                  <c:v>300.2</c:v>
                </c:pt>
                <c:pt idx="56">
                  <c:v>299.6666666666672</c:v>
                </c:pt>
                <c:pt idx="57">
                  <c:v>298.9333333333333</c:v>
                </c:pt>
                <c:pt idx="58">
                  <c:v>298.3333333333333</c:v>
                </c:pt>
              </c:numCache>
            </c:numRef>
          </c:xVal>
          <c:yVal>
            <c:numRef>
              <c:f>Sheet2!$I$2:$I$60</c:f>
              <c:numCache>
                <c:formatCode>General</c:formatCode>
                <c:ptCount val="59"/>
                <c:pt idx="0">
                  <c:v>106.1</c:v>
                </c:pt>
                <c:pt idx="1">
                  <c:v>106.1</c:v>
                </c:pt>
                <c:pt idx="2">
                  <c:v>106.0</c:v>
                </c:pt>
                <c:pt idx="3">
                  <c:v>105.9</c:v>
                </c:pt>
                <c:pt idx="4">
                  <c:v>105.9</c:v>
                </c:pt>
                <c:pt idx="5">
                  <c:v>105.9</c:v>
                </c:pt>
                <c:pt idx="6">
                  <c:v>105.9</c:v>
                </c:pt>
                <c:pt idx="7">
                  <c:v>105.8</c:v>
                </c:pt>
                <c:pt idx="8">
                  <c:v>105.6</c:v>
                </c:pt>
                <c:pt idx="9">
                  <c:v>105.2</c:v>
                </c:pt>
                <c:pt idx="10">
                  <c:v>104.9</c:v>
                </c:pt>
                <c:pt idx="11">
                  <c:v>104.9</c:v>
                </c:pt>
                <c:pt idx="12">
                  <c:v>104.4</c:v>
                </c:pt>
                <c:pt idx="13">
                  <c:v>101.7</c:v>
                </c:pt>
                <c:pt idx="14">
                  <c:v>95.3</c:v>
                </c:pt>
                <c:pt idx="15">
                  <c:v>93.6</c:v>
                </c:pt>
                <c:pt idx="16">
                  <c:v>93.5</c:v>
                </c:pt>
                <c:pt idx="17">
                  <c:v>92.6</c:v>
                </c:pt>
                <c:pt idx="18">
                  <c:v>91.7</c:v>
                </c:pt>
                <c:pt idx="19">
                  <c:v>90.2</c:v>
                </c:pt>
                <c:pt idx="20">
                  <c:v>88.4</c:v>
                </c:pt>
                <c:pt idx="21">
                  <c:v>85.5</c:v>
                </c:pt>
                <c:pt idx="22">
                  <c:v>82.5</c:v>
                </c:pt>
                <c:pt idx="23">
                  <c:v>79.5</c:v>
                </c:pt>
                <c:pt idx="24">
                  <c:v>77.3</c:v>
                </c:pt>
                <c:pt idx="25">
                  <c:v>75.4</c:v>
                </c:pt>
                <c:pt idx="26">
                  <c:v>73.7</c:v>
                </c:pt>
                <c:pt idx="27">
                  <c:v>72.5</c:v>
                </c:pt>
                <c:pt idx="28">
                  <c:v>71.7</c:v>
                </c:pt>
                <c:pt idx="29">
                  <c:v>71.6</c:v>
                </c:pt>
                <c:pt idx="30">
                  <c:v>70.8</c:v>
                </c:pt>
                <c:pt idx="31">
                  <c:v>70.9</c:v>
                </c:pt>
                <c:pt idx="32">
                  <c:v>70.9</c:v>
                </c:pt>
                <c:pt idx="33">
                  <c:v>70.9</c:v>
                </c:pt>
                <c:pt idx="34">
                  <c:v>71.1</c:v>
                </c:pt>
                <c:pt idx="35">
                  <c:v>71.1</c:v>
                </c:pt>
                <c:pt idx="36">
                  <c:v>71.3</c:v>
                </c:pt>
                <c:pt idx="37">
                  <c:v>71.4</c:v>
                </c:pt>
                <c:pt idx="38">
                  <c:v>71.5</c:v>
                </c:pt>
                <c:pt idx="39">
                  <c:v>71.6</c:v>
                </c:pt>
                <c:pt idx="40">
                  <c:v>71.6</c:v>
                </c:pt>
                <c:pt idx="41">
                  <c:v>71.7</c:v>
                </c:pt>
                <c:pt idx="42">
                  <c:v>71.9</c:v>
                </c:pt>
                <c:pt idx="43">
                  <c:v>71.9</c:v>
                </c:pt>
                <c:pt idx="44">
                  <c:v>71.9</c:v>
                </c:pt>
                <c:pt idx="45">
                  <c:v>72.0</c:v>
                </c:pt>
                <c:pt idx="46">
                  <c:v>72.0</c:v>
                </c:pt>
                <c:pt idx="47">
                  <c:v>72.0</c:v>
                </c:pt>
                <c:pt idx="48">
                  <c:v>72.0</c:v>
                </c:pt>
                <c:pt idx="49">
                  <c:v>72.0</c:v>
                </c:pt>
                <c:pt idx="50">
                  <c:v>72.0</c:v>
                </c:pt>
                <c:pt idx="51">
                  <c:v>72.0</c:v>
                </c:pt>
                <c:pt idx="52">
                  <c:v>72.0</c:v>
                </c:pt>
                <c:pt idx="53">
                  <c:v>72.0</c:v>
                </c:pt>
                <c:pt idx="54">
                  <c:v>72.1</c:v>
                </c:pt>
                <c:pt idx="55">
                  <c:v>72.1</c:v>
                </c:pt>
                <c:pt idx="56">
                  <c:v>72.1</c:v>
                </c:pt>
                <c:pt idx="57">
                  <c:v>72.1</c:v>
                </c:pt>
                <c:pt idx="58">
                  <c:v>72.1</c:v>
                </c:pt>
              </c:numCache>
            </c:numRef>
          </c:yVal>
          <c:smooth val="0"/>
        </c:ser>
        <c:ser>
          <c:idx val="3"/>
          <c:order val="3"/>
          <c:tx>
            <c:strRef>
              <c:f>Sheet2!$N$1</c:f>
              <c:strCache>
                <c:ptCount val="1"/>
                <c:pt idx="0">
                  <c:v>800-fit</c:v>
                </c:pt>
              </c:strCache>
            </c:strRef>
          </c:tx>
          <c:spPr>
            <a:ln>
              <a:solidFill>
                <a:schemeClr val="accent2"/>
              </a:solidFill>
            </a:ln>
          </c:spPr>
          <c:marker>
            <c:spPr>
              <a:solidFill>
                <a:schemeClr val="accent2"/>
              </a:solidFill>
              <a:ln>
                <a:solidFill>
                  <a:schemeClr val="accent2"/>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2666.666666666639</c:v>
                </c:pt>
                <c:pt idx="9">
                  <c:v>3000.0</c:v>
                </c:pt>
                <c:pt idx="10">
                  <c:v>3333.33333333335</c:v>
                </c:pt>
                <c:pt idx="11">
                  <c:v>3666.666666666639</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Sheet2!$N$2:$N$26</c:f>
              <c:numCache>
                <c:formatCode>0.00</c:formatCode>
                <c:ptCount val="25"/>
                <c:pt idx="0">
                  <c:v>77.98037999006955</c:v>
                </c:pt>
                <c:pt idx="1">
                  <c:v>78.5292559082245</c:v>
                </c:pt>
                <c:pt idx="2">
                  <c:v>79.16974014049717</c:v>
                </c:pt>
                <c:pt idx="3">
                  <c:v>79.92685521010938</c:v>
                </c:pt>
                <c:pt idx="4">
                  <c:v>80.83564959071623</c:v>
                </c:pt>
                <c:pt idx="5">
                  <c:v>81.94677815604567</c:v>
                </c:pt>
                <c:pt idx="6">
                  <c:v>83.33627682558235</c:v>
                </c:pt>
                <c:pt idx="7">
                  <c:v>85.1237357512135</c:v>
                </c:pt>
                <c:pt idx="8">
                  <c:v>87.50869701470305</c:v>
                </c:pt>
                <c:pt idx="9">
                  <c:v>90.85087766811028</c:v>
                </c:pt>
                <c:pt idx="10">
                  <c:v>95.87123782358742</c:v>
                </c:pt>
                <c:pt idx="11">
                  <c:v>104.2574627576698</c:v>
                </c:pt>
                <c:pt idx="12">
                  <c:v>121.1013686091183</c:v>
                </c:pt>
                <c:pt idx="13">
                  <c:v>138.0412275324206</c:v>
                </c:pt>
                <c:pt idx="14">
                  <c:v>172.2121030247107</c:v>
                </c:pt>
              </c:numCache>
            </c:numRef>
          </c:yVal>
          <c:smooth val="0"/>
        </c:ser>
        <c:ser>
          <c:idx val="4"/>
          <c:order val="4"/>
          <c:tx>
            <c:strRef>
              <c:f>Sheet2!$M$1</c:f>
              <c:strCache>
                <c:ptCount val="1"/>
                <c:pt idx="0">
                  <c:v>1067-fit</c:v>
                </c:pt>
              </c:strCache>
            </c:strRef>
          </c:tx>
          <c:spPr>
            <a:ln>
              <a:solidFill>
                <a:schemeClr val="accent3"/>
              </a:solidFill>
            </a:ln>
          </c:spPr>
          <c:marker>
            <c:spPr>
              <a:solidFill>
                <a:schemeClr val="accent3"/>
              </a:solidFill>
              <a:ln>
                <a:solidFill>
                  <a:schemeClr val="accent3"/>
                </a:solidFill>
              </a:ln>
            </c:spPr>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2666.666666666639</c:v>
                </c:pt>
                <c:pt idx="9">
                  <c:v>3000.0</c:v>
                </c:pt>
                <c:pt idx="10">
                  <c:v>3333.33333333335</c:v>
                </c:pt>
                <c:pt idx="11">
                  <c:v>3666.666666666639</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Sheet2!$M$2:$M$26</c:f>
              <c:numCache>
                <c:formatCode>0.00</c:formatCode>
                <c:ptCount val="25"/>
                <c:pt idx="0">
                  <c:v>74.3647143972682</c:v>
                </c:pt>
                <c:pt idx="1">
                  <c:v>74.68802538684145</c:v>
                </c:pt>
                <c:pt idx="2">
                  <c:v>75.05158330642755</c:v>
                </c:pt>
                <c:pt idx="3">
                  <c:v>75.46340208426062</c:v>
                </c:pt>
                <c:pt idx="4">
                  <c:v>75.93377453914834</c:v>
                </c:pt>
                <c:pt idx="5">
                  <c:v>76.4761444248778</c:v>
                </c:pt>
                <c:pt idx="6">
                  <c:v>77.10841209859448</c:v>
                </c:pt>
                <c:pt idx="7">
                  <c:v>77.85494810080745</c:v>
                </c:pt>
                <c:pt idx="8">
                  <c:v>78.74980691803468</c:v>
                </c:pt>
                <c:pt idx="9">
                  <c:v>79.84206757027628</c:v>
                </c:pt>
                <c:pt idx="10">
                  <c:v>81.20514668345675</c:v>
                </c:pt>
                <c:pt idx="11">
                  <c:v>82.95401922200156</c:v>
                </c:pt>
                <c:pt idx="12">
                  <c:v>85.27947155433046</c:v>
                </c:pt>
                <c:pt idx="13">
                  <c:v>86.7555239902867</c:v>
                </c:pt>
                <c:pt idx="14">
                  <c:v>88.52291975214145</c:v>
                </c:pt>
                <c:pt idx="15">
                  <c:v>93.3616236583961</c:v>
                </c:pt>
                <c:pt idx="16">
                  <c:v>101.3563116287097</c:v>
                </c:pt>
                <c:pt idx="17">
                  <c:v>117.0889135284606</c:v>
                </c:pt>
                <c:pt idx="18">
                  <c:v>132.4882164084884</c:v>
                </c:pt>
                <c:pt idx="19">
                  <c:v>162.3284123202447</c:v>
                </c:pt>
              </c:numCache>
            </c:numRef>
          </c:yVal>
          <c:smooth val="0"/>
        </c:ser>
        <c:ser>
          <c:idx val="5"/>
          <c:order val="5"/>
          <c:tx>
            <c:strRef>
              <c:f>Sheet2!$L$1</c:f>
              <c:strCache>
                <c:ptCount val="1"/>
                <c:pt idx="0">
                  <c:v>1333-fit</c:v>
                </c:pt>
              </c:strCache>
            </c:strRef>
          </c:tx>
          <c:spPr>
            <a:ln>
              <a:solidFill>
                <a:schemeClr val="accent1"/>
              </a:solidFill>
            </a:ln>
          </c:spPr>
          <c:marker>
            <c:symbol val="none"/>
          </c:marker>
          <c:xVal>
            <c:numRef>
              <c:f>Sheet2!$J$2:$J$26</c:f>
              <c:numCache>
                <c:formatCode>General</c:formatCode>
                <c:ptCount val="25"/>
                <c:pt idx="0">
                  <c:v>0.0</c:v>
                </c:pt>
                <c:pt idx="1">
                  <c:v>333.3333333333333</c:v>
                </c:pt>
                <c:pt idx="2">
                  <c:v>666.6666666666666</c:v>
                </c:pt>
                <c:pt idx="3">
                  <c:v>1000.0</c:v>
                </c:pt>
                <c:pt idx="4">
                  <c:v>1333.33333333333</c:v>
                </c:pt>
                <c:pt idx="5">
                  <c:v>1666.666666666668</c:v>
                </c:pt>
                <c:pt idx="6">
                  <c:v>2000.0</c:v>
                </c:pt>
                <c:pt idx="7">
                  <c:v>2333.33333333335</c:v>
                </c:pt>
                <c:pt idx="8">
                  <c:v>2666.666666666639</c:v>
                </c:pt>
                <c:pt idx="9">
                  <c:v>3000.0</c:v>
                </c:pt>
                <c:pt idx="10">
                  <c:v>3333.33333333335</c:v>
                </c:pt>
                <c:pt idx="11">
                  <c:v>3666.666666666639</c:v>
                </c:pt>
                <c:pt idx="12">
                  <c:v>4000.0</c:v>
                </c:pt>
                <c:pt idx="13">
                  <c:v>4166.66666666669</c:v>
                </c:pt>
                <c:pt idx="14">
                  <c:v>4333.333333333328</c:v>
                </c:pt>
                <c:pt idx="15">
                  <c:v>4666.66666666669</c:v>
                </c:pt>
                <c:pt idx="16">
                  <c:v>5000.0</c:v>
                </c:pt>
                <c:pt idx="17">
                  <c:v>5333.333333333328</c:v>
                </c:pt>
                <c:pt idx="18">
                  <c:v>5500.0</c:v>
                </c:pt>
                <c:pt idx="19">
                  <c:v>5666.66666666669</c:v>
                </c:pt>
                <c:pt idx="20">
                  <c:v>6000.0</c:v>
                </c:pt>
                <c:pt idx="21">
                  <c:v>6333.333333333328</c:v>
                </c:pt>
                <c:pt idx="22">
                  <c:v>6666.66666666669</c:v>
                </c:pt>
                <c:pt idx="23">
                  <c:v>7000.0</c:v>
                </c:pt>
                <c:pt idx="24">
                  <c:v>7200.0</c:v>
                </c:pt>
              </c:numCache>
            </c:numRef>
          </c:xVal>
          <c:yVal>
            <c:numRef>
              <c:f>Sheet2!$L$2:$L$26</c:f>
              <c:numCache>
                <c:formatCode>0.00</c:formatCode>
                <c:ptCount val="25"/>
                <c:pt idx="0">
                  <c:v>69.68139362688228</c:v>
                </c:pt>
                <c:pt idx="1">
                  <c:v>69.92914582547627</c:v>
                </c:pt>
                <c:pt idx="2">
                  <c:v>70.20073119389244</c:v>
                </c:pt>
                <c:pt idx="3">
                  <c:v>70.49976254515296</c:v>
                </c:pt>
                <c:pt idx="4">
                  <c:v>70.830621763013</c:v>
                </c:pt>
                <c:pt idx="5">
                  <c:v>71.19867594798318</c:v>
                </c:pt>
                <c:pt idx="6">
                  <c:v>71.61057080185735</c:v>
                </c:pt>
                <c:pt idx="7">
                  <c:v>72.07463549085351</c:v>
                </c:pt>
                <c:pt idx="8">
                  <c:v>72.60145174747947</c:v>
                </c:pt>
                <c:pt idx="9">
                  <c:v>73.20467057778085</c:v>
                </c:pt>
                <c:pt idx="10">
                  <c:v>73.9022120833457</c:v>
                </c:pt>
                <c:pt idx="11">
                  <c:v>74.71807585194801</c:v>
                </c:pt>
                <c:pt idx="12">
                  <c:v>75.68515800281325</c:v>
                </c:pt>
                <c:pt idx="13">
                  <c:v>76.23918243772515</c:v>
                </c:pt>
                <c:pt idx="14">
                  <c:v>76.84979462050833</c:v>
                </c:pt>
                <c:pt idx="15">
                  <c:v>78.27940631945908</c:v>
                </c:pt>
                <c:pt idx="16">
                  <c:v>80.07603038562915</c:v>
                </c:pt>
                <c:pt idx="17">
                  <c:v>82.4018096825627</c:v>
                </c:pt>
                <c:pt idx="18">
                  <c:v>83.84199433686581</c:v>
                </c:pt>
                <c:pt idx="19">
                  <c:v>85.53089248242622</c:v>
                </c:pt>
                <c:pt idx="20">
                  <c:v>89.96633523748935</c:v>
                </c:pt>
                <c:pt idx="21">
                  <c:v>96.7420494873341</c:v>
                </c:pt>
                <c:pt idx="22">
                  <c:v>108.3739720135893</c:v>
                </c:pt>
                <c:pt idx="23">
                  <c:v>132.998558783444</c:v>
                </c:pt>
                <c:pt idx="24">
                  <c:v>167.6295646482953</c:v>
                </c:pt>
              </c:numCache>
            </c:numRef>
          </c:yVal>
          <c:smooth val="0"/>
        </c:ser>
        <c:dLbls>
          <c:showLegendKey val="0"/>
          <c:showVal val="0"/>
          <c:showCatName val="0"/>
          <c:showSerName val="0"/>
          <c:showPercent val="0"/>
          <c:showBubbleSize val="0"/>
        </c:dLbls>
        <c:axId val="1802831256"/>
        <c:axId val="1802825416"/>
      </c:scatterChart>
      <c:valAx>
        <c:axId val="1802831256"/>
        <c:scaling>
          <c:orientation val="minMax"/>
        </c:scaling>
        <c:delete val="0"/>
        <c:axPos val="b"/>
        <c:title>
          <c:tx>
            <c:rich>
              <a:bodyPr/>
              <a:lstStyle/>
              <a:p>
                <a:pPr>
                  <a:defRPr sz="2000"/>
                </a:pPr>
                <a:r>
                  <a:rPr lang="en-US" sz="2000" dirty="0" smtClean="0"/>
                  <a:t>Utilized Channel Bandwidth (MB/s)</a:t>
                </a:r>
                <a:endParaRPr lang="en-US" sz="2000" dirty="0"/>
              </a:p>
            </c:rich>
          </c:tx>
          <c:layout/>
          <c:overlay val="0"/>
        </c:title>
        <c:numFmt formatCode="General" sourceLinked="1"/>
        <c:majorTickMark val="out"/>
        <c:minorTickMark val="none"/>
        <c:tickLblPos val="nextTo"/>
        <c:txPr>
          <a:bodyPr/>
          <a:lstStyle/>
          <a:p>
            <a:pPr>
              <a:defRPr sz="2400"/>
            </a:pPr>
            <a:endParaRPr lang="en-US"/>
          </a:p>
        </c:txPr>
        <c:crossAx val="1802825416"/>
        <c:crosses val="autoZero"/>
        <c:crossBetween val="midCat"/>
      </c:valAx>
      <c:valAx>
        <c:axId val="1802825416"/>
        <c:scaling>
          <c:orientation val="minMax"/>
          <c:min val="60.0"/>
        </c:scaling>
        <c:delete val="0"/>
        <c:axPos val="l"/>
        <c:majorGridlines/>
        <c:title>
          <c:tx>
            <c:rich>
              <a:bodyPr rot="-5400000" vert="horz"/>
              <a:lstStyle/>
              <a:p>
                <a:pPr>
                  <a:defRPr sz="2000"/>
                </a:pPr>
                <a:r>
                  <a:rPr lang="en-US" sz="2000"/>
                  <a:t>Latency (ns)</a:t>
                </a:r>
              </a:p>
            </c:rich>
          </c:tx>
          <c:layout/>
          <c:overlay val="0"/>
        </c:title>
        <c:numFmt formatCode="General" sourceLinked="1"/>
        <c:majorTickMark val="out"/>
        <c:minorTickMark val="none"/>
        <c:tickLblPos val="nextTo"/>
        <c:txPr>
          <a:bodyPr/>
          <a:lstStyle/>
          <a:p>
            <a:pPr>
              <a:defRPr sz="2400"/>
            </a:pPr>
            <a:endParaRPr lang="en-US"/>
          </a:p>
        </c:txPr>
        <c:crossAx val="1802831256"/>
        <c:crosses val="autoZero"/>
        <c:crossBetween val="midCat"/>
        <c:majorUnit val="30.0"/>
      </c:valAx>
      <c:spPr>
        <a:noFill/>
        <a:ln w="25400">
          <a:noFill/>
        </a:ln>
      </c:spPr>
    </c:plotArea>
    <c:legend>
      <c:legendPos val="t"/>
      <c:layout>
        <c:manualLayout>
          <c:xMode val="edge"/>
          <c:yMode val="edge"/>
          <c:x val="0.109291703120443"/>
          <c:y val="0.087533100029163"/>
          <c:w val="0.797254666083406"/>
          <c:h val="0.11255322251385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7060524855683"/>
          <c:y val="0.0326150756579157"/>
          <c:w val="0.865944193257702"/>
          <c:h val="0.629738994490097"/>
        </c:manualLayout>
      </c:layout>
      <c:barChart>
        <c:barDir val="col"/>
        <c:grouping val="clustered"/>
        <c:varyColors val="0"/>
        <c:ser>
          <c:idx val="0"/>
          <c:order val="0"/>
          <c:tx>
            <c:v>BW(0.5,1)</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perf!$D$1:$D$24</c:f>
              <c:numCache>
                <c:formatCode>General</c:formatCode>
                <c:ptCount val="24"/>
                <c:pt idx="0">
                  <c:v>-0.952087983</c:v>
                </c:pt>
                <c:pt idx="1">
                  <c:v>0.072567638</c:v>
                </c:pt>
                <c:pt idx="2">
                  <c:v>-0.298113714</c:v>
                </c:pt>
                <c:pt idx="3">
                  <c:v>0.009398058</c:v>
                </c:pt>
                <c:pt idx="4">
                  <c:v>-0.050564928</c:v>
                </c:pt>
                <c:pt idx="5">
                  <c:v>0.973210599</c:v>
                </c:pt>
                <c:pt idx="6">
                  <c:v>0.425859348</c:v>
                </c:pt>
                <c:pt idx="7">
                  <c:v>-0.008338043</c:v>
                </c:pt>
                <c:pt idx="8">
                  <c:v>-0.21794505</c:v>
                </c:pt>
                <c:pt idx="9">
                  <c:v>0.397904917</c:v>
                </c:pt>
                <c:pt idx="10">
                  <c:v>0.364498648</c:v>
                </c:pt>
                <c:pt idx="11">
                  <c:v>0.019834458</c:v>
                </c:pt>
                <c:pt idx="12">
                  <c:v>0.787877225</c:v>
                </c:pt>
                <c:pt idx="13">
                  <c:v>0.428582453</c:v>
                </c:pt>
                <c:pt idx="14">
                  <c:v>1.013232374</c:v>
                </c:pt>
                <c:pt idx="15">
                  <c:v>0.234086221</c:v>
                </c:pt>
                <c:pt idx="16">
                  <c:v>1.274864234999999</c:v>
                </c:pt>
                <c:pt idx="17">
                  <c:v>0.560023986</c:v>
                </c:pt>
                <c:pt idx="18">
                  <c:v>0.121794703</c:v>
                </c:pt>
                <c:pt idx="19">
                  <c:v>-0.043160587</c:v>
                </c:pt>
                <c:pt idx="20">
                  <c:v>-0.126959759</c:v>
                </c:pt>
                <c:pt idx="21">
                  <c:v>-0.33347204</c:v>
                </c:pt>
                <c:pt idx="22">
                  <c:v>0.22563739</c:v>
                </c:pt>
                <c:pt idx="23">
                  <c:v>0.212118702130434</c:v>
                </c:pt>
              </c:numCache>
            </c:numRef>
          </c:val>
        </c:ser>
        <c:ser>
          <c:idx val="1"/>
          <c:order val="1"/>
          <c:tx>
            <c:v>BW(0.5,2)</c:v>
          </c:tx>
          <c:invertIfNegative val="0"/>
          <c:cat>
            <c:strRef>
              <c:f>perf!$A$1:$A$24</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perf!$E$1:$E$24</c:f>
              <c:numCache>
                <c:formatCode>General</c:formatCode>
                <c:ptCount val="24"/>
                <c:pt idx="0">
                  <c:v>0.130252526</c:v>
                </c:pt>
                <c:pt idx="1">
                  <c:v>0.043761519</c:v>
                </c:pt>
                <c:pt idx="2">
                  <c:v>-0.20782418</c:v>
                </c:pt>
                <c:pt idx="3">
                  <c:v>0.615465186</c:v>
                </c:pt>
                <c:pt idx="4">
                  <c:v>0.021093654</c:v>
                </c:pt>
                <c:pt idx="5">
                  <c:v>-0.121898307</c:v>
                </c:pt>
                <c:pt idx="6">
                  <c:v>-0.122748089</c:v>
                </c:pt>
                <c:pt idx="7">
                  <c:v>-0.893738415</c:v>
                </c:pt>
                <c:pt idx="8">
                  <c:v>-0.421602338</c:v>
                </c:pt>
                <c:pt idx="9">
                  <c:v>1.694033797</c:v>
                </c:pt>
                <c:pt idx="10">
                  <c:v>0.589426611</c:v>
                </c:pt>
                <c:pt idx="11">
                  <c:v>0.119940657</c:v>
                </c:pt>
                <c:pt idx="12">
                  <c:v>0.753337653</c:v>
                </c:pt>
                <c:pt idx="13">
                  <c:v>0.570828981</c:v>
                </c:pt>
                <c:pt idx="14">
                  <c:v>0.97525405</c:v>
                </c:pt>
                <c:pt idx="15">
                  <c:v>0.445903697</c:v>
                </c:pt>
                <c:pt idx="16">
                  <c:v>0.517480343</c:v>
                </c:pt>
                <c:pt idx="17">
                  <c:v>0.102299944</c:v>
                </c:pt>
                <c:pt idx="18">
                  <c:v>0.002142423</c:v>
                </c:pt>
                <c:pt idx="19">
                  <c:v>-0.281945844</c:v>
                </c:pt>
                <c:pt idx="20">
                  <c:v>0.0798666820000001</c:v>
                </c:pt>
                <c:pt idx="21">
                  <c:v>-0.411432951</c:v>
                </c:pt>
                <c:pt idx="22">
                  <c:v>-0.176062373</c:v>
                </c:pt>
                <c:pt idx="23">
                  <c:v>0.174949357652173</c:v>
                </c:pt>
              </c:numCache>
            </c:numRef>
          </c:val>
        </c:ser>
        <c:dLbls>
          <c:showLegendKey val="0"/>
          <c:showVal val="0"/>
          <c:showCatName val="0"/>
          <c:showSerName val="0"/>
          <c:showPercent val="0"/>
          <c:showBubbleSize val="0"/>
        </c:dLbls>
        <c:gapWidth val="150"/>
        <c:axId val="1807237064"/>
        <c:axId val="1807240072"/>
      </c:barChart>
      <c:catAx>
        <c:axId val="1807237064"/>
        <c:scaling>
          <c:orientation val="minMax"/>
        </c:scaling>
        <c:delete val="0"/>
        <c:axPos val="b"/>
        <c:majorTickMark val="out"/>
        <c:minorTickMark val="none"/>
        <c:tickLblPos val="low"/>
        <c:txPr>
          <a:bodyPr rot="-5400000" vert="horz"/>
          <a:lstStyle/>
          <a:p>
            <a:pPr>
              <a:defRPr sz="1400"/>
            </a:pPr>
            <a:endParaRPr lang="en-US"/>
          </a:p>
        </c:txPr>
        <c:crossAx val="1807240072"/>
        <c:crosses val="autoZero"/>
        <c:auto val="1"/>
        <c:lblAlgn val="ctr"/>
        <c:lblOffset val="100"/>
        <c:noMultiLvlLbl val="0"/>
      </c:catAx>
      <c:valAx>
        <c:axId val="1807240072"/>
        <c:scaling>
          <c:orientation val="minMax"/>
          <c:max val="4.0"/>
          <c:min val="-1.0"/>
        </c:scaling>
        <c:delete val="0"/>
        <c:axPos val="l"/>
        <c:majorGridlines/>
        <c:minorGridlines/>
        <c:title>
          <c:tx>
            <c:rich>
              <a:bodyPr rot="-5400000" vert="horz"/>
              <a:lstStyle/>
              <a:p>
                <a:pPr>
                  <a:defRPr sz="1800"/>
                </a:pPr>
                <a:r>
                  <a:rPr lang="en-US" sz="1800"/>
                  <a:t>Performance Degradation (%)</a:t>
                </a:r>
              </a:p>
            </c:rich>
          </c:tx>
          <c:layout/>
          <c:overlay val="0"/>
        </c:title>
        <c:numFmt formatCode="General" sourceLinked="1"/>
        <c:majorTickMark val="out"/>
        <c:minorTickMark val="out"/>
        <c:tickLblPos val="nextTo"/>
        <c:txPr>
          <a:bodyPr/>
          <a:lstStyle/>
          <a:p>
            <a:pPr>
              <a:defRPr sz="2400"/>
            </a:pPr>
            <a:endParaRPr lang="en-US"/>
          </a:p>
        </c:txPr>
        <c:crossAx val="1807237064"/>
        <c:crosses val="autoZero"/>
        <c:crossBetween val="between"/>
        <c:majorUnit val="1.0"/>
        <c:minorUnit val="0.5"/>
      </c:valAx>
    </c:plotArea>
    <c:legend>
      <c:legendPos val="r"/>
      <c:layout>
        <c:manualLayout>
          <c:xMode val="edge"/>
          <c:yMode val="edge"/>
          <c:x val="0.67641580784411"/>
          <c:y val="0.186308745305142"/>
          <c:w val="0.25072865142232"/>
          <c:h val="0.168970404123213"/>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percentStacked"/>
        <c:varyColors val="0"/>
        <c:ser>
          <c:idx val="0"/>
          <c:order val="0"/>
          <c:tx>
            <c:strRef>
              <c:f>freqdist!$B$1</c:f>
              <c:strCache>
                <c:ptCount val="1"/>
                <c:pt idx="0">
                  <c:v>800</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freqdist!$B$2:$B$24</c:f>
              <c:numCache>
                <c:formatCode>General</c:formatCode>
                <c:ptCount val="23"/>
                <c:pt idx="0">
                  <c:v>0.01</c:v>
                </c:pt>
                <c:pt idx="1">
                  <c:v>0.01</c:v>
                </c:pt>
                <c:pt idx="2">
                  <c:v>0.01</c:v>
                </c:pt>
                <c:pt idx="3">
                  <c:v>0.01</c:v>
                </c:pt>
                <c:pt idx="4">
                  <c:v>0.02</c:v>
                </c:pt>
                <c:pt idx="5">
                  <c:v>0.11</c:v>
                </c:pt>
                <c:pt idx="6">
                  <c:v>0.05</c:v>
                </c:pt>
                <c:pt idx="7">
                  <c:v>0.02</c:v>
                </c:pt>
                <c:pt idx="8">
                  <c:v>0.01</c:v>
                </c:pt>
                <c:pt idx="9">
                  <c:v>0.19</c:v>
                </c:pt>
                <c:pt idx="10">
                  <c:v>0.69</c:v>
                </c:pt>
                <c:pt idx="11">
                  <c:v>0.62</c:v>
                </c:pt>
                <c:pt idx="12">
                  <c:v>0.43</c:v>
                </c:pt>
                <c:pt idx="13">
                  <c:v>0.88</c:v>
                </c:pt>
                <c:pt idx="14">
                  <c:v>0.99</c:v>
                </c:pt>
                <c:pt idx="15">
                  <c:v>0.51</c:v>
                </c:pt>
                <c:pt idx="16">
                  <c:v>0.96</c:v>
                </c:pt>
                <c:pt idx="17">
                  <c:v>0.66</c:v>
                </c:pt>
                <c:pt idx="18">
                  <c:v>1.0</c:v>
                </c:pt>
                <c:pt idx="19">
                  <c:v>0.99</c:v>
                </c:pt>
                <c:pt idx="20">
                  <c:v>1.0</c:v>
                </c:pt>
                <c:pt idx="21">
                  <c:v>1.0</c:v>
                </c:pt>
                <c:pt idx="22">
                  <c:v>0.52</c:v>
                </c:pt>
              </c:numCache>
            </c:numRef>
          </c:val>
        </c:ser>
        <c:ser>
          <c:idx val="1"/>
          <c:order val="1"/>
          <c:tx>
            <c:strRef>
              <c:f>freqdist!$C$1</c:f>
              <c:strCache>
                <c:ptCount val="1"/>
                <c:pt idx="0">
                  <c:v>1066</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freqdist!$C$2:$C$24</c:f>
              <c:numCache>
                <c:formatCode>General</c:formatCode>
                <c:ptCount val="23"/>
                <c:pt idx="0">
                  <c:v>0.0</c:v>
                </c:pt>
                <c:pt idx="1">
                  <c:v>0.0</c:v>
                </c:pt>
                <c:pt idx="2">
                  <c:v>0.0</c:v>
                </c:pt>
                <c:pt idx="3">
                  <c:v>0.0</c:v>
                </c:pt>
                <c:pt idx="4">
                  <c:v>0.0</c:v>
                </c:pt>
                <c:pt idx="5">
                  <c:v>0.03</c:v>
                </c:pt>
                <c:pt idx="6">
                  <c:v>0.0</c:v>
                </c:pt>
                <c:pt idx="7">
                  <c:v>0.0</c:v>
                </c:pt>
                <c:pt idx="8">
                  <c:v>0.0</c:v>
                </c:pt>
                <c:pt idx="9">
                  <c:v>0.24</c:v>
                </c:pt>
                <c:pt idx="10">
                  <c:v>0.07</c:v>
                </c:pt>
                <c:pt idx="11">
                  <c:v>0.05</c:v>
                </c:pt>
                <c:pt idx="12">
                  <c:v>0.45</c:v>
                </c:pt>
                <c:pt idx="13">
                  <c:v>0.07</c:v>
                </c:pt>
                <c:pt idx="14">
                  <c:v>0.0</c:v>
                </c:pt>
                <c:pt idx="15">
                  <c:v>0.36</c:v>
                </c:pt>
                <c:pt idx="16">
                  <c:v>0.03</c:v>
                </c:pt>
                <c:pt idx="17">
                  <c:v>0.34</c:v>
                </c:pt>
                <c:pt idx="18">
                  <c:v>0.0</c:v>
                </c:pt>
                <c:pt idx="19">
                  <c:v>0.0</c:v>
                </c:pt>
                <c:pt idx="20">
                  <c:v>0.0</c:v>
                </c:pt>
                <c:pt idx="21">
                  <c:v>0.0</c:v>
                </c:pt>
                <c:pt idx="22">
                  <c:v>0.23</c:v>
                </c:pt>
              </c:numCache>
            </c:numRef>
          </c:val>
        </c:ser>
        <c:ser>
          <c:idx val="2"/>
          <c:order val="2"/>
          <c:tx>
            <c:strRef>
              <c:f>freqdist!$D$1</c:f>
              <c:strCache>
                <c:ptCount val="1"/>
                <c:pt idx="0">
                  <c:v>1333</c:v>
                </c:pt>
              </c:strCache>
            </c:strRef>
          </c:tx>
          <c:invertIfNegative val="0"/>
          <c:cat>
            <c:strRef>
              <c:f>freqdist!$A$2:$A$24</c:f>
              <c:strCache>
                <c:ptCount val="23"/>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strCache>
            </c:strRef>
          </c:cat>
          <c:val>
            <c:numRef>
              <c:f>freqdist!$D$2:$D$24</c:f>
              <c:numCache>
                <c:formatCode>General</c:formatCode>
                <c:ptCount val="23"/>
                <c:pt idx="0">
                  <c:v>0.99</c:v>
                </c:pt>
                <c:pt idx="1">
                  <c:v>0.99</c:v>
                </c:pt>
                <c:pt idx="2">
                  <c:v>0.99</c:v>
                </c:pt>
                <c:pt idx="3">
                  <c:v>0.99</c:v>
                </c:pt>
                <c:pt idx="4">
                  <c:v>0.97</c:v>
                </c:pt>
                <c:pt idx="5">
                  <c:v>0.85</c:v>
                </c:pt>
                <c:pt idx="6">
                  <c:v>0.95</c:v>
                </c:pt>
                <c:pt idx="7">
                  <c:v>0.98</c:v>
                </c:pt>
                <c:pt idx="8">
                  <c:v>0.99</c:v>
                </c:pt>
                <c:pt idx="9">
                  <c:v>0.56</c:v>
                </c:pt>
                <c:pt idx="10">
                  <c:v>0.25</c:v>
                </c:pt>
                <c:pt idx="11">
                  <c:v>0.33</c:v>
                </c:pt>
                <c:pt idx="12">
                  <c:v>0.13</c:v>
                </c:pt>
                <c:pt idx="13">
                  <c:v>0.05</c:v>
                </c:pt>
                <c:pt idx="14">
                  <c:v>0.01</c:v>
                </c:pt>
                <c:pt idx="15">
                  <c:v>0.13</c:v>
                </c:pt>
                <c:pt idx="16">
                  <c:v>0.01</c:v>
                </c:pt>
                <c:pt idx="17">
                  <c:v>0.0</c:v>
                </c:pt>
                <c:pt idx="18">
                  <c:v>0.0</c:v>
                </c:pt>
                <c:pt idx="19">
                  <c:v>0.0</c:v>
                </c:pt>
                <c:pt idx="20">
                  <c:v>0.0</c:v>
                </c:pt>
                <c:pt idx="21">
                  <c:v>0.0</c:v>
                </c:pt>
                <c:pt idx="22">
                  <c:v>0.25</c:v>
                </c:pt>
              </c:numCache>
            </c:numRef>
          </c:val>
        </c:ser>
        <c:dLbls>
          <c:showLegendKey val="0"/>
          <c:showVal val="0"/>
          <c:showCatName val="0"/>
          <c:showSerName val="0"/>
          <c:showPercent val="0"/>
          <c:showBubbleSize val="0"/>
        </c:dLbls>
        <c:gapWidth val="150"/>
        <c:overlap val="100"/>
        <c:axId val="1802724120"/>
        <c:axId val="1802727128"/>
      </c:barChart>
      <c:catAx>
        <c:axId val="1802724120"/>
        <c:scaling>
          <c:orientation val="minMax"/>
        </c:scaling>
        <c:delete val="0"/>
        <c:axPos val="b"/>
        <c:majorTickMark val="out"/>
        <c:minorTickMark val="none"/>
        <c:tickLblPos val="nextTo"/>
        <c:txPr>
          <a:bodyPr/>
          <a:lstStyle/>
          <a:p>
            <a:pPr>
              <a:defRPr sz="1600"/>
            </a:pPr>
            <a:endParaRPr lang="en-US"/>
          </a:p>
        </c:txPr>
        <c:crossAx val="1802727128"/>
        <c:crosses val="autoZero"/>
        <c:auto val="1"/>
        <c:lblAlgn val="ctr"/>
        <c:lblOffset val="100"/>
        <c:noMultiLvlLbl val="0"/>
      </c:catAx>
      <c:valAx>
        <c:axId val="1802727128"/>
        <c:scaling>
          <c:orientation val="minMax"/>
        </c:scaling>
        <c:delete val="0"/>
        <c:axPos val="l"/>
        <c:majorGridlines/>
        <c:numFmt formatCode="0%" sourceLinked="1"/>
        <c:majorTickMark val="out"/>
        <c:minorTickMark val="none"/>
        <c:tickLblPos val="nextTo"/>
        <c:txPr>
          <a:bodyPr/>
          <a:lstStyle/>
          <a:p>
            <a:pPr>
              <a:defRPr sz="2400"/>
            </a:pPr>
            <a:endParaRPr lang="en-US"/>
          </a:p>
        </c:txPr>
        <c:crossAx val="1802724120"/>
        <c:crosses val="autoZero"/>
        <c:crossBetween val="between"/>
      </c:valAx>
    </c:plotArea>
    <c:legend>
      <c:legendPos val="r"/>
      <c:layout/>
      <c:overlay val="0"/>
      <c:txPr>
        <a:bodyPr/>
        <a:lstStyle/>
        <a:p>
          <a:pPr>
            <a:defRPr sz="2400"/>
          </a:pPr>
          <a:endParaRPr lang="en-US"/>
        </a:p>
      </c:txPr>
    </c:legend>
    <c:plotVisOnly val="1"/>
    <c:dispBlanksAs val="gap"/>
    <c:showDLblsOverMax val="0"/>
  </c:chart>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30368313253346"/>
          <c:y val="0.0407723877939057"/>
          <c:w val="0.869631686746654"/>
          <c:h val="0.660638140482961"/>
        </c:manualLayout>
      </c:layout>
      <c:barChart>
        <c:barDir val="col"/>
        <c:grouping val="clustered"/>
        <c:varyColors val="0"/>
        <c:ser>
          <c:idx val="0"/>
          <c:order val="0"/>
          <c:tx>
            <c:v>BW(0.5,1)</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mempower!$G$2:$G$25</c:f>
              <c:numCache>
                <c:formatCode>General</c:formatCode>
                <c:ptCount val="24"/>
                <c:pt idx="0">
                  <c:v>0.292109157523076</c:v>
                </c:pt>
                <c:pt idx="1">
                  <c:v>0.345781708772333</c:v>
                </c:pt>
                <c:pt idx="2">
                  <c:v>0.441992547364406</c:v>
                </c:pt>
                <c:pt idx="3">
                  <c:v>0.348218765244773</c:v>
                </c:pt>
                <c:pt idx="4">
                  <c:v>0.874800839904377</c:v>
                </c:pt>
                <c:pt idx="5">
                  <c:v>0.837694670157773</c:v>
                </c:pt>
                <c:pt idx="6">
                  <c:v>0.694239883237656</c:v>
                </c:pt>
                <c:pt idx="7">
                  <c:v>0.924064999850188</c:v>
                </c:pt>
                <c:pt idx="8">
                  <c:v>0.41245647081615</c:v>
                </c:pt>
                <c:pt idx="9">
                  <c:v>5.501677372985465</c:v>
                </c:pt>
                <c:pt idx="10">
                  <c:v>13.01405958936254</c:v>
                </c:pt>
                <c:pt idx="11">
                  <c:v>10.4220606622563</c:v>
                </c:pt>
                <c:pt idx="12">
                  <c:v>12.0611987486698</c:v>
                </c:pt>
                <c:pt idx="13">
                  <c:v>17.58623412388903</c:v>
                </c:pt>
                <c:pt idx="14">
                  <c:v>19.50062644389936</c:v>
                </c:pt>
                <c:pt idx="15">
                  <c:v>13.53509505154593</c:v>
                </c:pt>
                <c:pt idx="16">
                  <c:v>18.20762040551001</c:v>
                </c:pt>
                <c:pt idx="17">
                  <c:v>18.78207290968745</c:v>
                </c:pt>
                <c:pt idx="18">
                  <c:v>20.27339997672357</c:v>
                </c:pt>
                <c:pt idx="19">
                  <c:v>19.74486763268028</c:v>
                </c:pt>
                <c:pt idx="20">
                  <c:v>20.36004602007118</c:v>
                </c:pt>
                <c:pt idx="21">
                  <c:v>20.48491474717362</c:v>
                </c:pt>
                <c:pt idx="22">
                  <c:v>16.26586241780564</c:v>
                </c:pt>
                <c:pt idx="23">
                  <c:v>10.039612832397</c:v>
                </c:pt>
              </c:numCache>
            </c:numRef>
          </c:val>
        </c:ser>
        <c:ser>
          <c:idx val="1"/>
          <c:order val="1"/>
          <c:tx>
            <c:v>BW(0.5,2)</c:v>
          </c:tx>
          <c:invertIfNegative val="0"/>
          <c:cat>
            <c:strRef>
              <c:f>mempower!$A$2:$A$25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mempower!$H$2:$H$25</c:f>
              <c:numCache>
                <c:formatCode>General</c:formatCode>
                <c:ptCount val="24"/>
                <c:pt idx="0">
                  <c:v>0.377605806212566</c:v>
                </c:pt>
                <c:pt idx="1">
                  <c:v>0.353628306415384</c:v>
                </c:pt>
                <c:pt idx="2">
                  <c:v>0.441926006889191</c:v>
                </c:pt>
                <c:pt idx="3">
                  <c:v>0.367768291617007</c:v>
                </c:pt>
                <c:pt idx="4">
                  <c:v>1.010372854063164</c:v>
                </c:pt>
                <c:pt idx="5">
                  <c:v>0.762296327678549</c:v>
                </c:pt>
                <c:pt idx="6">
                  <c:v>0.694258669470932</c:v>
                </c:pt>
                <c:pt idx="7">
                  <c:v>1.09875553886603</c:v>
                </c:pt>
                <c:pt idx="8">
                  <c:v>0.620382821364937</c:v>
                </c:pt>
                <c:pt idx="9">
                  <c:v>7.98446026168514</c:v>
                </c:pt>
                <c:pt idx="10">
                  <c:v>13.48131811073171</c:v>
                </c:pt>
                <c:pt idx="11">
                  <c:v>11.93307117969783</c:v>
                </c:pt>
                <c:pt idx="12">
                  <c:v>13.2872450527893</c:v>
                </c:pt>
                <c:pt idx="13">
                  <c:v>18.01530689510582</c:v>
                </c:pt>
                <c:pt idx="14">
                  <c:v>19.52903876368068</c:v>
                </c:pt>
                <c:pt idx="15">
                  <c:v>14.58229722985125</c:v>
                </c:pt>
                <c:pt idx="16">
                  <c:v>18.39528079585878</c:v>
                </c:pt>
                <c:pt idx="17">
                  <c:v>18.80442051401755</c:v>
                </c:pt>
                <c:pt idx="18">
                  <c:v>20.28196145007924</c:v>
                </c:pt>
                <c:pt idx="19">
                  <c:v>19.81060716141716</c:v>
                </c:pt>
                <c:pt idx="20">
                  <c:v>20.34376587709351</c:v>
                </c:pt>
                <c:pt idx="21">
                  <c:v>20.48668329073042</c:v>
                </c:pt>
                <c:pt idx="22">
                  <c:v>17.38977281095456</c:v>
                </c:pt>
                <c:pt idx="23">
                  <c:v>10.43705321809873</c:v>
                </c:pt>
              </c:numCache>
            </c:numRef>
          </c:val>
        </c:ser>
        <c:dLbls>
          <c:showLegendKey val="0"/>
          <c:showVal val="0"/>
          <c:showCatName val="0"/>
          <c:showSerName val="0"/>
          <c:showPercent val="0"/>
          <c:showBubbleSize val="0"/>
        </c:dLbls>
        <c:gapWidth val="150"/>
        <c:axId val="1807304488"/>
        <c:axId val="1807307496"/>
      </c:barChart>
      <c:catAx>
        <c:axId val="1807304488"/>
        <c:scaling>
          <c:orientation val="minMax"/>
        </c:scaling>
        <c:delete val="0"/>
        <c:axPos val="b"/>
        <c:majorTickMark val="out"/>
        <c:minorTickMark val="none"/>
        <c:tickLblPos val="nextTo"/>
        <c:txPr>
          <a:bodyPr rot="-5400000" vert="horz"/>
          <a:lstStyle/>
          <a:p>
            <a:pPr>
              <a:defRPr sz="1800"/>
            </a:pPr>
            <a:endParaRPr lang="en-US"/>
          </a:p>
        </c:txPr>
        <c:crossAx val="1807307496"/>
        <c:crosses val="autoZero"/>
        <c:auto val="1"/>
        <c:lblAlgn val="ctr"/>
        <c:lblOffset val="100"/>
        <c:noMultiLvlLbl val="0"/>
      </c:catAx>
      <c:valAx>
        <c:axId val="1807307496"/>
        <c:scaling>
          <c:orientation val="minMax"/>
        </c:scaling>
        <c:delete val="0"/>
        <c:axPos val="l"/>
        <c:majorGridlines/>
        <c:title>
          <c:tx>
            <c:rich>
              <a:bodyPr rot="-5400000" vert="horz"/>
              <a:lstStyle/>
              <a:p>
                <a:pPr>
                  <a:defRPr sz="2200"/>
                </a:pPr>
                <a:r>
                  <a:rPr lang="en-US" sz="2200"/>
                  <a:t>Memory Power Reduction (%)</a:t>
                </a:r>
              </a:p>
            </c:rich>
          </c:tx>
          <c:layout>
            <c:manualLayout>
              <c:xMode val="edge"/>
              <c:yMode val="edge"/>
              <c:x val="0.0151988182047466"/>
              <c:y val="0.0175424836601307"/>
            </c:manualLayout>
          </c:layout>
          <c:overlay val="0"/>
        </c:title>
        <c:numFmt formatCode="General" sourceLinked="1"/>
        <c:majorTickMark val="out"/>
        <c:minorTickMark val="none"/>
        <c:tickLblPos val="nextTo"/>
        <c:txPr>
          <a:bodyPr/>
          <a:lstStyle/>
          <a:p>
            <a:pPr>
              <a:defRPr sz="2400"/>
            </a:pPr>
            <a:endParaRPr lang="en-US"/>
          </a:p>
        </c:txPr>
        <c:crossAx val="1807304488"/>
        <c:crosses val="autoZero"/>
        <c:crossBetween val="between"/>
      </c:valAx>
    </c:plotArea>
    <c:legend>
      <c:legendPos val="r"/>
      <c:layout>
        <c:manualLayout>
          <c:xMode val="edge"/>
          <c:yMode val="edge"/>
          <c:x val="0.162850388157658"/>
          <c:y val="0.1365959549174"/>
          <c:w val="0.18245056221193"/>
          <c:h val="0.183017240491998"/>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57942621033757"/>
          <c:y val="0.0459540649021926"/>
          <c:w val="0.842057378966243"/>
          <c:h val="0.645149666791011"/>
        </c:manualLayout>
      </c:layout>
      <c:barChart>
        <c:barDir val="col"/>
        <c:grouping val="clustered"/>
        <c:varyColors val="0"/>
        <c:ser>
          <c:idx val="0"/>
          <c:order val="0"/>
          <c:tx>
            <c:strRef>
              <c:f>power!$D$1</c:f>
              <c:strCache>
                <c:ptCount val="1"/>
                <c:pt idx="0">
                  <c:v>BW(0.5,1)</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power!$D$2:$D$25</c:f>
              <c:numCache>
                <c:formatCode>General</c:formatCode>
                <c:ptCount val="24"/>
                <c:pt idx="0">
                  <c:v>0.060672588</c:v>
                </c:pt>
                <c:pt idx="1">
                  <c:v>0.072567638</c:v>
                </c:pt>
                <c:pt idx="2">
                  <c:v>0.091116841</c:v>
                </c:pt>
                <c:pt idx="3">
                  <c:v>0.072783364</c:v>
                </c:pt>
                <c:pt idx="4">
                  <c:v>0.179241542</c:v>
                </c:pt>
                <c:pt idx="5">
                  <c:v>0.17838699</c:v>
                </c:pt>
                <c:pt idx="6">
                  <c:v>0.143034774</c:v>
                </c:pt>
                <c:pt idx="7">
                  <c:v>0.190204325</c:v>
                </c:pt>
                <c:pt idx="8">
                  <c:v>0.0839240280000001</c:v>
                </c:pt>
                <c:pt idx="9">
                  <c:v>1.099849471</c:v>
                </c:pt>
                <c:pt idx="10">
                  <c:v>2.390294753</c:v>
                </c:pt>
                <c:pt idx="11">
                  <c:v>1.913469975</c:v>
                </c:pt>
                <c:pt idx="12">
                  <c:v>2.240970538000002</c:v>
                </c:pt>
                <c:pt idx="13">
                  <c:v>3.16677668</c:v>
                </c:pt>
                <c:pt idx="14">
                  <c:v>3.494802893999997</c:v>
                </c:pt>
                <c:pt idx="15">
                  <c:v>2.343450975</c:v>
                </c:pt>
                <c:pt idx="16">
                  <c:v>3.222536867000002</c:v>
                </c:pt>
                <c:pt idx="17">
                  <c:v>3.324973079</c:v>
                </c:pt>
                <c:pt idx="18">
                  <c:v>3.547082359</c:v>
                </c:pt>
                <c:pt idx="19">
                  <c:v>3.450129457</c:v>
                </c:pt>
                <c:pt idx="20">
                  <c:v>3.409123841000002</c:v>
                </c:pt>
                <c:pt idx="21">
                  <c:v>3.475332943</c:v>
                </c:pt>
                <c:pt idx="22">
                  <c:v>2.836723742</c:v>
                </c:pt>
                <c:pt idx="23">
                  <c:v>1.78206302886956</c:v>
                </c:pt>
              </c:numCache>
            </c:numRef>
          </c:val>
        </c:ser>
        <c:ser>
          <c:idx val="1"/>
          <c:order val="1"/>
          <c:tx>
            <c:strRef>
              <c:f>power!$E$1</c:f>
              <c:strCache>
                <c:ptCount val="1"/>
                <c:pt idx="0">
                  <c:v>BW(0.5,2)</c:v>
                </c:pt>
              </c:strCache>
            </c:strRef>
          </c:tx>
          <c:invertIfNegative val="0"/>
          <c:cat>
            <c:strRef>
              <c:f>power!$A$2:$A$25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power!$E$2:$E$25</c:f>
              <c:numCache>
                <c:formatCode>General</c:formatCode>
                <c:ptCount val="24"/>
                <c:pt idx="0">
                  <c:v>0.0787446740000001</c:v>
                </c:pt>
                <c:pt idx="1">
                  <c:v>0.074162865</c:v>
                </c:pt>
                <c:pt idx="2">
                  <c:v>0.091157749</c:v>
                </c:pt>
                <c:pt idx="3">
                  <c:v>0.076972475</c:v>
                </c:pt>
                <c:pt idx="4">
                  <c:v>0.206976282</c:v>
                </c:pt>
                <c:pt idx="5">
                  <c:v>0.161610132</c:v>
                </c:pt>
                <c:pt idx="6">
                  <c:v>0.142751237</c:v>
                </c:pt>
                <c:pt idx="7">
                  <c:v>0.225449615</c:v>
                </c:pt>
                <c:pt idx="8">
                  <c:v>0.126142227</c:v>
                </c:pt>
                <c:pt idx="9">
                  <c:v>1.5984337</c:v>
                </c:pt>
                <c:pt idx="10">
                  <c:v>2.475392982</c:v>
                </c:pt>
                <c:pt idx="11">
                  <c:v>2.190521434</c:v>
                </c:pt>
                <c:pt idx="12">
                  <c:v>2.466816952999999</c:v>
                </c:pt>
                <c:pt idx="13">
                  <c:v>3.245026437</c:v>
                </c:pt>
                <c:pt idx="14">
                  <c:v>3.498245721999999</c:v>
                </c:pt>
                <c:pt idx="15">
                  <c:v>2.52266877</c:v>
                </c:pt>
                <c:pt idx="16">
                  <c:v>3.248635509</c:v>
                </c:pt>
                <c:pt idx="17">
                  <c:v>3.325656449999998</c:v>
                </c:pt>
                <c:pt idx="18">
                  <c:v>3.545914233</c:v>
                </c:pt>
                <c:pt idx="19">
                  <c:v>3.460777006000001</c:v>
                </c:pt>
                <c:pt idx="20">
                  <c:v>3.407934774000002</c:v>
                </c:pt>
                <c:pt idx="21">
                  <c:v>3.475473337999999</c:v>
                </c:pt>
                <c:pt idx="22">
                  <c:v>3.030426298</c:v>
                </c:pt>
                <c:pt idx="23">
                  <c:v>1.85547351573913</c:v>
                </c:pt>
              </c:numCache>
            </c:numRef>
          </c:val>
        </c:ser>
        <c:dLbls>
          <c:showLegendKey val="0"/>
          <c:showVal val="0"/>
          <c:showCatName val="0"/>
          <c:showSerName val="0"/>
          <c:showPercent val="0"/>
          <c:showBubbleSize val="0"/>
        </c:dLbls>
        <c:gapWidth val="150"/>
        <c:axId val="1807375416"/>
        <c:axId val="1807378424"/>
      </c:barChart>
      <c:catAx>
        <c:axId val="1807375416"/>
        <c:scaling>
          <c:orientation val="minMax"/>
        </c:scaling>
        <c:delete val="0"/>
        <c:axPos val="b"/>
        <c:majorTickMark val="out"/>
        <c:minorTickMark val="none"/>
        <c:tickLblPos val="nextTo"/>
        <c:txPr>
          <a:bodyPr rot="-5400000" vert="horz"/>
          <a:lstStyle/>
          <a:p>
            <a:pPr>
              <a:defRPr sz="1800"/>
            </a:pPr>
            <a:endParaRPr lang="en-US"/>
          </a:p>
        </c:txPr>
        <c:crossAx val="1807378424"/>
        <c:crosses val="autoZero"/>
        <c:auto val="1"/>
        <c:lblAlgn val="ctr"/>
        <c:lblOffset val="100"/>
        <c:noMultiLvlLbl val="0"/>
      </c:catAx>
      <c:valAx>
        <c:axId val="1807378424"/>
        <c:scaling>
          <c:orientation val="minMax"/>
        </c:scaling>
        <c:delete val="0"/>
        <c:axPos val="l"/>
        <c:majorGridlines/>
        <c:title>
          <c:tx>
            <c:rich>
              <a:bodyPr rot="-5400000" vert="horz"/>
              <a:lstStyle/>
              <a:p>
                <a:pPr>
                  <a:defRPr sz="2200"/>
                </a:pPr>
                <a:r>
                  <a:rPr lang="en-US" sz="2200" dirty="0" smtClean="0"/>
                  <a:t>System Power </a:t>
                </a:r>
                <a:r>
                  <a:rPr lang="en-US" sz="2200" dirty="0"/>
                  <a:t>Reduction (%)</a:t>
                </a:r>
              </a:p>
            </c:rich>
          </c:tx>
          <c:layout/>
          <c:overlay val="0"/>
        </c:title>
        <c:numFmt formatCode="General" sourceLinked="1"/>
        <c:majorTickMark val="out"/>
        <c:minorTickMark val="none"/>
        <c:tickLblPos val="nextTo"/>
        <c:txPr>
          <a:bodyPr/>
          <a:lstStyle/>
          <a:p>
            <a:pPr>
              <a:defRPr sz="2400"/>
            </a:pPr>
            <a:endParaRPr lang="en-US"/>
          </a:p>
        </c:txPr>
        <c:crossAx val="1807375416"/>
        <c:crosses val="autoZero"/>
        <c:crossBetween val="between"/>
      </c:valAx>
    </c:plotArea>
    <c:legend>
      <c:legendPos val="r"/>
      <c:layout>
        <c:manualLayout>
          <c:xMode val="edge"/>
          <c:yMode val="edge"/>
          <c:x val="0.198678519094578"/>
          <c:y val="0.22221323511689"/>
          <c:w val="0.217214457567804"/>
          <c:h val="0.149137021579559"/>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695607739298"/>
          <c:y val="0.0514005540974045"/>
          <c:w val="0.859382505284185"/>
          <c:h val="0.860867964421114"/>
        </c:manualLayout>
      </c:layout>
      <c:barChart>
        <c:barDir val="col"/>
        <c:grouping val="clustered"/>
        <c:varyColors val="0"/>
        <c:ser>
          <c:idx val="0"/>
          <c:order val="0"/>
          <c:tx>
            <c:strRef>
              <c:f>energy!$D$1</c:f>
              <c:strCache>
                <c:ptCount val="1"/>
                <c:pt idx="0">
                  <c:v>BW(0.5,1)</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energy!$D$2:$D$25</c:f>
              <c:numCache>
                <c:formatCode>General</c:formatCode>
                <c:ptCount val="24"/>
                <c:pt idx="0">
                  <c:v>0.713052617</c:v>
                </c:pt>
                <c:pt idx="1">
                  <c:v>0.019213625</c:v>
                </c:pt>
                <c:pt idx="2">
                  <c:v>0.295202578</c:v>
                </c:pt>
                <c:pt idx="3">
                  <c:v>0.157280032</c:v>
                </c:pt>
                <c:pt idx="4">
                  <c:v>0.287793485</c:v>
                </c:pt>
                <c:pt idx="5">
                  <c:v>-0.336701447</c:v>
                </c:pt>
                <c:pt idx="6">
                  <c:v>-0.05878707</c:v>
                </c:pt>
                <c:pt idx="7">
                  <c:v>0.274729805</c:v>
                </c:pt>
                <c:pt idx="8">
                  <c:v>0.270937348</c:v>
                </c:pt>
                <c:pt idx="9">
                  <c:v>1.195913016</c:v>
                </c:pt>
                <c:pt idx="10">
                  <c:v>3.143970194</c:v>
                </c:pt>
                <c:pt idx="11">
                  <c:v>2.669049801</c:v>
                </c:pt>
                <c:pt idx="12">
                  <c:v>2.414278769</c:v>
                </c:pt>
                <c:pt idx="13">
                  <c:v>3.974222682999999</c:v>
                </c:pt>
                <c:pt idx="14">
                  <c:v>4.189024511999984</c:v>
                </c:pt>
                <c:pt idx="15">
                  <c:v>3.091698943999999</c:v>
                </c:pt>
                <c:pt idx="16">
                  <c:v>3.597581786000002</c:v>
                </c:pt>
                <c:pt idx="17">
                  <c:v>4.218003271999986</c:v>
                </c:pt>
                <c:pt idx="18">
                  <c:v>4.888628600000001</c:v>
                </c:pt>
                <c:pt idx="19">
                  <c:v>4.931085806</c:v>
                </c:pt>
                <c:pt idx="20">
                  <c:v>4.859170848999964</c:v>
                </c:pt>
                <c:pt idx="21">
                  <c:v>5.055607522999995</c:v>
                </c:pt>
                <c:pt idx="22">
                  <c:v>3.800768620999999</c:v>
                </c:pt>
                <c:pt idx="23">
                  <c:v>2.332683710826079</c:v>
                </c:pt>
              </c:numCache>
            </c:numRef>
          </c:val>
        </c:ser>
        <c:ser>
          <c:idx val="1"/>
          <c:order val="1"/>
          <c:tx>
            <c:strRef>
              <c:f>energy!$E$1</c:f>
              <c:strCache>
                <c:ptCount val="1"/>
                <c:pt idx="0">
                  <c:v>BW(0.5,2)</c:v>
                </c:pt>
              </c:strCache>
            </c:strRef>
          </c:tx>
          <c:invertIfNegative val="0"/>
          <c:cat>
            <c:strRef>
              <c:f>energy!$A$2:$A$25</c:f>
              <c:strCache>
                <c:ptCount val="24"/>
                <c:pt idx="0">
                  <c:v>lbm</c:v>
                </c:pt>
                <c:pt idx="1">
                  <c:v>GemsFDTD</c:v>
                </c:pt>
                <c:pt idx="2">
                  <c:v>milc</c:v>
                </c:pt>
                <c:pt idx="3">
                  <c:v>leslie3d</c:v>
                </c:pt>
                <c:pt idx="4">
                  <c:v>libquantum</c:v>
                </c:pt>
                <c:pt idx="5">
                  <c:v>soplex</c:v>
                </c:pt>
                <c:pt idx="6">
                  <c:v>sphinx3</c:v>
                </c:pt>
                <c:pt idx="7">
                  <c:v>mcf</c:v>
                </c:pt>
                <c:pt idx="8">
                  <c:v>cactusADM</c:v>
                </c:pt>
                <c:pt idx="9">
                  <c:v>gcc</c:v>
                </c:pt>
                <c:pt idx="10">
                  <c:v>dealII</c:v>
                </c:pt>
                <c:pt idx="11">
                  <c:v>tonto</c:v>
                </c:pt>
                <c:pt idx="12">
                  <c:v>bzip2</c:v>
                </c:pt>
                <c:pt idx="13">
                  <c:v>gobmk</c:v>
                </c:pt>
                <c:pt idx="14">
                  <c:v>sjeng</c:v>
                </c:pt>
                <c:pt idx="15">
                  <c:v>calculix</c:v>
                </c:pt>
                <c:pt idx="16">
                  <c:v>perlbench</c:v>
                </c:pt>
                <c:pt idx="17">
                  <c:v>h264ref</c:v>
                </c:pt>
                <c:pt idx="18">
                  <c:v>namd</c:v>
                </c:pt>
                <c:pt idx="19">
                  <c:v>gromacs</c:v>
                </c:pt>
                <c:pt idx="20">
                  <c:v>gamess</c:v>
                </c:pt>
                <c:pt idx="21">
                  <c:v>povray</c:v>
                </c:pt>
                <c:pt idx="22">
                  <c:v>hmmer</c:v>
                </c:pt>
                <c:pt idx="23">
                  <c:v>AVG</c:v>
                </c:pt>
              </c:strCache>
            </c:strRef>
          </c:cat>
          <c:val>
            <c:numRef>
              <c:f>energy!$E$2:$E$25</c:f>
              <c:numCache>
                <c:formatCode>General</c:formatCode>
                <c:ptCount val="24"/>
                <c:pt idx="0">
                  <c:v>0.053352798</c:v>
                </c:pt>
                <c:pt idx="1">
                  <c:v>0.081996469</c:v>
                </c:pt>
                <c:pt idx="2">
                  <c:v>0.264768489</c:v>
                </c:pt>
                <c:pt idx="3">
                  <c:v>-0.307616134</c:v>
                </c:pt>
                <c:pt idx="4">
                  <c:v>0.23390161</c:v>
                </c:pt>
                <c:pt idx="5">
                  <c:v>0.285645028</c:v>
                </c:pt>
                <c:pt idx="6">
                  <c:v>0.287070677</c:v>
                </c:pt>
                <c:pt idx="7">
                  <c:v>0.894101435</c:v>
                </c:pt>
                <c:pt idx="8">
                  <c:v>0.462264919</c:v>
                </c:pt>
                <c:pt idx="9">
                  <c:v>0.761367219</c:v>
                </c:pt>
                <c:pt idx="10">
                  <c:v>3.016825685999997</c:v>
                </c:pt>
                <c:pt idx="11">
                  <c:v>2.939135248000002</c:v>
                </c:pt>
                <c:pt idx="12">
                  <c:v>2.685438265</c:v>
                </c:pt>
                <c:pt idx="13">
                  <c:v>3.976320691</c:v>
                </c:pt>
                <c:pt idx="14">
                  <c:v>4.184696404</c:v>
                </c:pt>
                <c:pt idx="15">
                  <c:v>3.055487238</c:v>
                </c:pt>
                <c:pt idx="16">
                  <c:v>4.145223959</c:v>
                </c:pt>
                <c:pt idx="17">
                  <c:v>4.561094417999985</c:v>
                </c:pt>
                <c:pt idx="18">
                  <c:v>4.929250865</c:v>
                </c:pt>
                <c:pt idx="19">
                  <c:v>5.149869977999995</c:v>
                </c:pt>
                <c:pt idx="20">
                  <c:v>4.70349379100001</c:v>
                </c:pt>
                <c:pt idx="21">
                  <c:v>5.125710546999936</c:v>
                </c:pt>
                <c:pt idx="22">
                  <c:v>4.381047835</c:v>
                </c:pt>
                <c:pt idx="23">
                  <c:v>2.429149888478259</c:v>
                </c:pt>
              </c:numCache>
            </c:numRef>
          </c:val>
        </c:ser>
        <c:dLbls>
          <c:showLegendKey val="0"/>
          <c:showVal val="0"/>
          <c:showCatName val="0"/>
          <c:showSerName val="0"/>
          <c:showPercent val="0"/>
          <c:showBubbleSize val="0"/>
        </c:dLbls>
        <c:gapWidth val="150"/>
        <c:axId val="1807456248"/>
        <c:axId val="1807459256"/>
      </c:barChart>
      <c:catAx>
        <c:axId val="1807456248"/>
        <c:scaling>
          <c:orientation val="minMax"/>
        </c:scaling>
        <c:delete val="0"/>
        <c:axPos val="b"/>
        <c:majorTickMark val="out"/>
        <c:minorTickMark val="none"/>
        <c:tickLblPos val="low"/>
        <c:txPr>
          <a:bodyPr rot="-5400000" vert="horz"/>
          <a:lstStyle/>
          <a:p>
            <a:pPr>
              <a:defRPr sz="1800"/>
            </a:pPr>
            <a:endParaRPr lang="en-US"/>
          </a:p>
        </c:txPr>
        <c:crossAx val="1807459256"/>
        <c:crosses val="autoZero"/>
        <c:auto val="1"/>
        <c:lblAlgn val="ctr"/>
        <c:lblOffset val="100"/>
        <c:noMultiLvlLbl val="0"/>
      </c:catAx>
      <c:valAx>
        <c:axId val="1807459256"/>
        <c:scaling>
          <c:orientation val="minMax"/>
          <c:max val="6.0"/>
          <c:min val="-1.0"/>
        </c:scaling>
        <c:delete val="0"/>
        <c:axPos val="l"/>
        <c:majorGridlines/>
        <c:title>
          <c:tx>
            <c:rich>
              <a:bodyPr rot="-5400000" vert="horz"/>
              <a:lstStyle/>
              <a:p>
                <a:pPr>
                  <a:defRPr sz="2200"/>
                </a:pPr>
                <a:r>
                  <a:rPr lang="en-US" sz="2200" dirty="0" smtClean="0"/>
                  <a:t>System Energy </a:t>
                </a:r>
                <a:r>
                  <a:rPr lang="en-US" sz="2200" dirty="0"/>
                  <a:t>Reduction</a:t>
                </a:r>
                <a:r>
                  <a:rPr lang="en-US" sz="2200" baseline="0" dirty="0"/>
                  <a:t> (%)</a:t>
                </a:r>
                <a:endParaRPr lang="en-US" sz="2200" dirty="0"/>
              </a:p>
            </c:rich>
          </c:tx>
          <c:layout/>
          <c:overlay val="0"/>
        </c:title>
        <c:numFmt formatCode="General" sourceLinked="1"/>
        <c:majorTickMark val="out"/>
        <c:minorTickMark val="none"/>
        <c:tickLblPos val="nextTo"/>
        <c:txPr>
          <a:bodyPr/>
          <a:lstStyle/>
          <a:p>
            <a:pPr>
              <a:defRPr sz="2400"/>
            </a:pPr>
            <a:endParaRPr lang="en-US"/>
          </a:p>
        </c:txPr>
        <c:crossAx val="1807456248"/>
        <c:crosses val="autoZero"/>
        <c:crossBetween val="between"/>
        <c:majorUnit val="1.0"/>
        <c:minorUnit val="0.2"/>
      </c:valAx>
    </c:plotArea>
    <c:legend>
      <c:legendPos val="r"/>
      <c:layout>
        <c:manualLayout>
          <c:xMode val="edge"/>
          <c:yMode val="edge"/>
          <c:x val="0.148962702592977"/>
          <c:y val="0.209206303963136"/>
          <c:w val="0.257249320604836"/>
          <c:h val="0.1528485409912"/>
        </c:manualLayout>
      </c:layout>
      <c:overlay val="0"/>
      <c:txPr>
        <a:bodyPr/>
        <a:lstStyle/>
        <a:p>
          <a:pPr>
            <a:defRPr sz="2400"/>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6279527559055"/>
          <c:y val="0.0897224210610037"/>
          <c:w val="0.642587790750294"/>
          <c:h val="0.71270381430327"/>
        </c:manualLayout>
      </c:layout>
      <c:barChart>
        <c:barDir val="col"/>
        <c:grouping val="clustered"/>
        <c:varyColors val="0"/>
        <c:ser>
          <c:idx val="0"/>
          <c:order val="0"/>
          <c:tx>
            <c:strRef>
              <c:f>Sheet2!$G$18</c:f>
              <c:strCache>
                <c:ptCount val="1"/>
                <c:pt idx="0">
                  <c:v>Normalized Power Consumption</c:v>
                </c:pt>
              </c:strCache>
            </c:strRef>
          </c:tx>
          <c:spPr>
            <a:solidFill>
              <a:srgbClr val="FF0000"/>
            </a:solidFill>
            <a:ln>
              <a:solidFill>
                <a:srgbClr val="FF0000"/>
              </a:solidFill>
            </a:ln>
          </c:spPr>
          <c:invertIfNegative val="0"/>
          <c:cat>
            <c:strRef>
              <c:f>Sheet2!$H$17:$J$17</c:f>
              <c:strCache>
                <c:ptCount val="3"/>
                <c:pt idx="0">
                  <c:v>commodity DRAM</c:v>
                </c:pt>
                <c:pt idx="1">
                  <c:v>near segment</c:v>
                </c:pt>
                <c:pt idx="2">
                  <c:v>far  segment</c:v>
                </c:pt>
              </c:strCache>
            </c:strRef>
          </c:cat>
          <c:val>
            <c:numRef>
              <c:f>Sheet2!$H$18:$J$18</c:f>
              <c:numCache>
                <c:formatCode>General</c:formatCode>
                <c:ptCount val="3"/>
                <c:pt idx="0">
                  <c:v>1.0</c:v>
                </c:pt>
                <c:pt idx="1">
                  <c:v>0.49</c:v>
                </c:pt>
                <c:pt idx="2">
                  <c:v>1.49</c:v>
                </c:pt>
              </c:numCache>
            </c:numRef>
          </c:val>
        </c:ser>
        <c:dLbls>
          <c:showLegendKey val="0"/>
          <c:showVal val="0"/>
          <c:showCatName val="0"/>
          <c:showSerName val="0"/>
          <c:showPercent val="0"/>
          <c:showBubbleSize val="0"/>
        </c:dLbls>
        <c:gapWidth val="50"/>
        <c:axId val="1795467352"/>
        <c:axId val="1795470360"/>
      </c:barChart>
      <c:catAx>
        <c:axId val="1795467352"/>
        <c:scaling>
          <c:orientation val="minMax"/>
        </c:scaling>
        <c:delete val="1"/>
        <c:axPos val="b"/>
        <c:majorTickMark val="out"/>
        <c:minorTickMark val="none"/>
        <c:tickLblPos val="nextTo"/>
        <c:crossAx val="1795470360"/>
        <c:crosses val="autoZero"/>
        <c:auto val="1"/>
        <c:lblAlgn val="ctr"/>
        <c:lblOffset val="100"/>
        <c:noMultiLvlLbl val="0"/>
      </c:catAx>
      <c:valAx>
        <c:axId val="1795470360"/>
        <c:scaling>
          <c:orientation val="minMax"/>
          <c:max val="1.5"/>
          <c:min val="0.0"/>
        </c:scaling>
        <c:delete val="0"/>
        <c:axPos val="l"/>
        <c:majorGridlines/>
        <c:numFmt formatCode="0%" sourceLinked="0"/>
        <c:majorTickMark val="out"/>
        <c:minorTickMark val="none"/>
        <c:tickLblPos val="nextTo"/>
        <c:txPr>
          <a:bodyPr/>
          <a:lstStyle/>
          <a:p>
            <a:pPr>
              <a:defRPr sz="1600"/>
            </a:pPr>
            <a:endParaRPr lang="en-US"/>
          </a:p>
        </c:txPr>
        <c:crossAx val="1795467352"/>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2026638474133"/>
          <c:y val="0.0365644301934415"/>
          <c:w val="0.628219872688108"/>
          <c:h val="0.756087645113449"/>
        </c:manualLayout>
      </c:layout>
      <c:barChart>
        <c:barDir val="col"/>
        <c:grouping val="clustered"/>
        <c:varyColors val="0"/>
        <c:ser>
          <c:idx val="0"/>
          <c:order val="0"/>
          <c:tx>
            <c:strRef>
              <c:f>Sheet2!$B$18</c:f>
              <c:strCache>
                <c:ptCount val="1"/>
                <c:pt idx="0">
                  <c:v>Latency</c:v>
                </c:pt>
              </c:strCache>
            </c:strRef>
          </c:tx>
          <c:invertIfNegative val="0"/>
          <c:cat>
            <c:strRef>
              <c:f>Sheet2!$C$17:$E$17</c:f>
              <c:strCache>
                <c:ptCount val="3"/>
                <c:pt idx="0">
                  <c:v>commodity DRAM</c:v>
                </c:pt>
                <c:pt idx="1">
                  <c:v>near segment</c:v>
                </c:pt>
                <c:pt idx="2">
                  <c:v>far  segment</c:v>
                </c:pt>
              </c:strCache>
            </c:strRef>
          </c:cat>
          <c:val>
            <c:numRef>
              <c:f>Sheet2!$C$18:$E$18</c:f>
              <c:numCache>
                <c:formatCode>General</c:formatCode>
                <c:ptCount val="3"/>
                <c:pt idx="0">
                  <c:v>1.0</c:v>
                </c:pt>
                <c:pt idx="1">
                  <c:v>0.56</c:v>
                </c:pt>
                <c:pt idx="2">
                  <c:v>1.23</c:v>
                </c:pt>
              </c:numCache>
            </c:numRef>
          </c:val>
        </c:ser>
        <c:dLbls>
          <c:showLegendKey val="0"/>
          <c:showVal val="0"/>
          <c:showCatName val="0"/>
          <c:showSerName val="0"/>
          <c:showPercent val="0"/>
          <c:showBubbleSize val="0"/>
        </c:dLbls>
        <c:gapWidth val="50"/>
        <c:axId val="1795492264"/>
        <c:axId val="1795495208"/>
      </c:barChart>
      <c:catAx>
        <c:axId val="1795492264"/>
        <c:scaling>
          <c:orientation val="minMax"/>
        </c:scaling>
        <c:delete val="1"/>
        <c:axPos val="b"/>
        <c:majorTickMark val="out"/>
        <c:minorTickMark val="none"/>
        <c:tickLblPos val="nextTo"/>
        <c:crossAx val="1795495208"/>
        <c:crosses val="autoZero"/>
        <c:auto val="1"/>
        <c:lblAlgn val="ctr"/>
        <c:lblOffset val="100"/>
        <c:noMultiLvlLbl val="0"/>
      </c:catAx>
      <c:valAx>
        <c:axId val="1795495208"/>
        <c:scaling>
          <c:orientation val="minMax"/>
          <c:max val="1.6"/>
          <c:min val="0.0"/>
        </c:scaling>
        <c:delete val="0"/>
        <c:axPos val="l"/>
        <c:majorGridlines/>
        <c:numFmt formatCode="0%" sourceLinked="0"/>
        <c:majorTickMark val="out"/>
        <c:minorTickMark val="none"/>
        <c:tickLblPos val="nextTo"/>
        <c:txPr>
          <a:bodyPr/>
          <a:lstStyle/>
          <a:p>
            <a:pPr>
              <a:defRPr sz="1800"/>
            </a:pPr>
            <a:endParaRPr lang="en-US"/>
          </a:p>
        </c:txPr>
        <c:crossAx val="1795492264"/>
        <c:crosses val="autoZero"/>
        <c:crossBetween val="between"/>
        <c:majorUnit val="0.5"/>
        <c:minorUnit val="0.04"/>
      </c:valAx>
    </c:plotArea>
    <c:plotVisOnly val="1"/>
    <c:dispBlanksAs val="gap"/>
    <c:showDLblsOverMax val="0"/>
  </c:chart>
  <c:spPr>
    <a:ln>
      <a:no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spPr>
            <a:noFill/>
            <a:ln>
              <a:noFill/>
            </a:ln>
            <a:effectLst/>
          </c:spPr>
          <c:invertIfNegative val="0"/>
          <c:dPt>
            <c:idx val="9"/>
            <c:invertIfNegative val="0"/>
            <c:bubble3D val="0"/>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66.56405853918164</c:v>
                </c:pt>
                <c:pt idx="1">
                  <c:v>66.45835747591417</c:v>
                </c:pt>
                <c:pt idx="2">
                  <c:v>66.51414816318167</c:v>
                </c:pt>
                <c:pt idx="3">
                  <c:v>66.35870179913957</c:v>
                </c:pt>
                <c:pt idx="4">
                  <c:v>66.42928607002675</c:v>
                </c:pt>
                <c:pt idx="5">
                  <c:v>65.8399351312808</c:v>
                </c:pt>
                <c:pt idx="6">
                  <c:v>64.92205053064815</c:v>
                </c:pt>
                <c:pt idx="7">
                  <c:v>64.07557557702992</c:v>
                </c:pt>
                <c:pt idx="8">
                  <c:v>60.84010826280962</c:v>
                </c:pt>
                <c:pt idx="9" formatCode="General">
                  <c:v>52.5</c:v>
                </c:pt>
              </c:numCache>
            </c:numRef>
          </c:val>
        </c:ser>
        <c:dLbls>
          <c:showLegendKey val="0"/>
          <c:showVal val="0"/>
          <c:showCatName val="0"/>
          <c:showSerName val="0"/>
          <c:showPercent val="0"/>
          <c:showBubbleSize val="0"/>
        </c:dLbls>
        <c:gapWidth val="150"/>
        <c:axId val="-2047717832"/>
        <c:axId val="-2047736040"/>
      </c:barChart>
      <c:catAx>
        <c:axId val="-2047717832"/>
        <c:scaling>
          <c:orientation val="minMax"/>
        </c:scaling>
        <c:delete val="0"/>
        <c:axPos val="b"/>
        <c:majorTickMark val="out"/>
        <c:minorTickMark val="none"/>
        <c:tickLblPos val="nextTo"/>
        <c:txPr>
          <a:bodyPr/>
          <a:lstStyle/>
          <a:p>
            <a:pPr>
              <a:defRPr sz="2400" b="1"/>
            </a:pPr>
            <a:endParaRPr lang="en-US"/>
          </a:p>
        </c:txPr>
        <c:crossAx val="-2047736040"/>
        <c:crosses val="autoZero"/>
        <c:auto val="1"/>
        <c:lblAlgn val="ctr"/>
        <c:lblOffset val="100"/>
        <c:noMultiLvlLbl val="0"/>
      </c:catAx>
      <c:valAx>
        <c:axId val="-2047736040"/>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2047717832"/>
        <c:crosses val="autoZero"/>
        <c:crossBetween val="between"/>
      </c:valAx>
    </c:plotArea>
    <c:legend>
      <c:legendPos val="t"/>
      <c:legendEntry>
        <c:idx val="1"/>
        <c:txPr>
          <a:bodyPr/>
          <a:lstStyle/>
          <a:p>
            <a:pPr>
              <a:defRPr sz="2800">
                <a:solidFill>
                  <a:schemeClr val="bg1"/>
                </a:solidFill>
              </a:defRPr>
            </a:pPr>
            <a:endParaRPr lang="en-US"/>
          </a:p>
        </c:txPr>
      </c:legendEntry>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111964447625865"/>
          <c:y val="0.108523880029182"/>
          <c:w val="0.85556346933906"/>
          <c:h val="0.594046264694729"/>
        </c:manualLayout>
      </c:layout>
      <c:barChart>
        <c:barDir val="col"/>
        <c:grouping val="clustered"/>
        <c:varyColors val="0"/>
        <c:ser>
          <c:idx val="0"/>
          <c:order val="0"/>
          <c:tx>
            <c:strRef>
              <c:f>Latency!$D$26</c:f>
              <c:strCache>
                <c:ptCount val="1"/>
                <c:pt idx="0">
                  <c:v>Near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Latency!$D$27:$D$36</c:f>
              <c:numCache>
                <c:formatCode>0.00</c:formatCode>
                <c:ptCount val="10"/>
                <c:pt idx="0">
                  <c:v>21.57875472051958</c:v>
                </c:pt>
                <c:pt idx="1">
                  <c:v>21.62217819303508</c:v>
                </c:pt>
                <c:pt idx="2">
                  <c:v>21.72764507063576</c:v>
                </c:pt>
                <c:pt idx="3">
                  <c:v>21.93794024535897</c:v>
                </c:pt>
                <c:pt idx="4">
                  <c:v>22.33533950018568</c:v>
                </c:pt>
                <c:pt idx="5">
                  <c:v>23.10725021132788</c:v>
                </c:pt>
                <c:pt idx="6">
                  <c:v>24.61776435004466</c:v>
                </c:pt>
                <c:pt idx="7">
                  <c:v>27.83117556055124</c:v>
                </c:pt>
                <c:pt idx="8">
                  <c:v>35.46159936378587</c:v>
                </c:pt>
                <c:pt idx="9" formatCode="General">
                  <c:v>52.5</c:v>
                </c:pt>
              </c:numCache>
            </c:numRef>
          </c:val>
        </c:ser>
        <c:ser>
          <c:idx val="1"/>
          <c:order val="1"/>
          <c:tx>
            <c:strRef>
              <c:f>Latency!$E$26</c:f>
              <c:strCache>
                <c:ptCount val="1"/>
                <c:pt idx="0">
                  <c:v>Far Segment</c:v>
                </c:pt>
              </c:strCache>
            </c:strRef>
          </c:tx>
          <c:invertIfNegative val="0"/>
          <c:dPt>
            <c:idx val="9"/>
            <c:invertIfNegative val="0"/>
            <c:bubble3D val="0"/>
            <c:spPr>
              <a:solidFill>
                <a:schemeClr val="accent3">
                  <a:lumMod val="50000"/>
                </a:schemeClr>
              </a:solidFill>
              <a:ln>
                <a:solidFill>
                  <a:schemeClr val="accent3">
                    <a:lumMod val="50000"/>
                  </a:schemeClr>
                </a:solidFill>
              </a:ln>
            </c:spPr>
          </c:dPt>
          <c:cat>
            <c:multiLvlStrRef>
              <c:f>Latency!$B$27:$C$36</c:f>
              <c:multiLvlStrCache>
                <c:ptCount val="10"/>
                <c:lvl>
                  <c:pt idx="0">
                    <c:v>1</c:v>
                  </c:pt>
                  <c:pt idx="1">
                    <c:v>2</c:v>
                  </c:pt>
                  <c:pt idx="2">
                    <c:v>4</c:v>
                  </c:pt>
                  <c:pt idx="3">
                    <c:v>8</c:v>
                  </c:pt>
                  <c:pt idx="4">
                    <c:v>16</c:v>
                  </c:pt>
                  <c:pt idx="5">
                    <c:v>32</c:v>
                  </c:pt>
                  <c:pt idx="6">
                    <c:v>64</c:v>
                  </c:pt>
                  <c:pt idx="7">
                    <c:v>128</c:v>
                  </c:pt>
                  <c:pt idx="8">
                    <c:v>256</c:v>
                  </c:pt>
                  <c:pt idx="9">
                    <c:v>512</c:v>
                  </c:pt>
                </c:lvl>
                <c:lvl>
                  <c:pt idx="0">
                    <c:v>Near Segment Length (Cells)</c:v>
                  </c:pt>
                  <c:pt idx="9">
                    <c:v>Ref.</c:v>
                  </c:pt>
                </c:lvl>
              </c:multiLvlStrCache>
            </c:multiLvlStrRef>
          </c:cat>
          <c:val>
            <c:numRef>
              <c:f>Latency!$E$27:$E$36</c:f>
              <c:numCache>
                <c:formatCode>0.00</c:formatCode>
                <c:ptCount val="10"/>
                <c:pt idx="0">
                  <c:v>66.56405853918162</c:v>
                </c:pt>
                <c:pt idx="1">
                  <c:v>66.45835747591417</c:v>
                </c:pt>
                <c:pt idx="2">
                  <c:v>66.51414816318164</c:v>
                </c:pt>
                <c:pt idx="3">
                  <c:v>66.35870179913954</c:v>
                </c:pt>
                <c:pt idx="4">
                  <c:v>66.42928607002675</c:v>
                </c:pt>
                <c:pt idx="5">
                  <c:v>65.83993513128075</c:v>
                </c:pt>
                <c:pt idx="6">
                  <c:v>64.92205053064815</c:v>
                </c:pt>
                <c:pt idx="7">
                  <c:v>64.07557557702985</c:v>
                </c:pt>
                <c:pt idx="8">
                  <c:v>60.84010826280962</c:v>
                </c:pt>
                <c:pt idx="9" formatCode="General">
                  <c:v>52.5</c:v>
                </c:pt>
              </c:numCache>
            </c:numRef>
          </c:val>
        </c:ser>
        <c:dLbls>
          <c:showLegendKey val="0"/>
          <c:showVal val="0"/>
          <c:showCatName val="0"/>
          <c:showSerName val="0"/>
          <c:showPercent val="0"/>
          <c:showBubbleSize val="0"/>
        </c:dLbls>
        <c:gapWidth val="150"/>
        <c:axId val="1795373464"/>
        <c:axId val="1795349512"/>
      </c:barChart>
      <c:catAx>
        <c:axId val="1795373464"/>
        <c:scaling>
          <c:orientation val="minMax"/>
        </c:scaling>
        <c:delete val="0"/>
        <c:axPos val="b"/>
        <c:majorTickMark val="out"/>
        <c:minorTickMark val="none"/>
        <c:tickLblPos val="nextTo"/>
        <c:txPr>
          <a:bodyPr/>
          <a:lstStyle/>
          <a:p>
            <a:pPr>
              <a:defRPr sz="2400" b="1"/>
            </a:pPr>
            <a:endParaRPr lang="en-US"/>
          </a:p>
        </c:txPr>
        <c:crossAx val="1795349512"/>
        <c:crosses val="autoZero"/>
        <c:auto val="1"/>
        <c:lblAlgn val="ctr"/>
        <c:lblOffset val="100"/>
        <c:noMultiLvlLbl val="0"/>
      </c:catAx>
      <c:valAx>
        <c:axId val="1795349512"/>
        <c:scaling>
          <c:orientation val="minMax"/>
          <c:max val="80.0"/>
        </c:scaling>
        <c:delete val="0"/>
        <c:axPos val="l"/>
        <c:majorGridlines/>
        <c:numFmt formatCode="0" sourceLinked="0"/>
        <c:majorTickMark val="out"/>
        <c:minorTickMark val="none"/>
        <c:tickLblPos val="nextTo"/>
        <c:txPr>
          <a:bodyPr/>
          <a:lstStyle/>
          <a:p>
            <a:pPr>
              <a:defRPr sz="2400" b="1"/>
            </a:pPr>
            <a:endParaRPr lang="en-US"/>
          </a:p>
        </c:txPr>
        <c:crossAx val="1795373464"/>
        <c:crosses val="autoZero"/>
        <c:crossBetween val="between"/>
      </c:valAx>
    </c:plotArea>
    <c:legend>
      <c:legendPos val="t"/>
      <c:layout>
        <c:manualLayout>
          <c:xMode val="edge"/>
          <c:yMode val="edge"/>
          <c:x val="0.109863693873446"/>
          <c:y val="0.103568091497614"/>
          <c:w val="0.672826606261234"/>
          <c:h val="0.0958937460403656"/>
        </c:manualLayout>
      </c:layout>
      <c:overlay val="0"/>
      <c:txPr>
        <a:bodyPr/>
        <a:lstStyle/>
        <a:p>
          <a:pPr>
            <a:defRPr sz="2800"/>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spPr>
            <a:ln w="63500">
              <a:solidFill>
                <a:schemeClr val="tx1"/>
              </a:solidFill>
            </a:ln>
          </c:spPr>
          <c:marker>
            <c:symbol val="diamond"/>
            <c:size val="20"/>
            <c:spPr>
              <a:solidFill>
                <a:schemeClr val="tx1"/>
              </a:solidFill>
              <a:ln>
                <a:solidFill>
                  <a:schemeClr val="tx1"/>
                </a:solidFill>
              </a:ln>
            </c:spPr>
          </c:marker>
          <c:dPt>
            <c:idx val="2"/>
            <c:bubble3D val="0"/>
          </c:dPt>
          <c:dPt>
            <c:idx val="4"/>
            <c:bubble3D val="0"/>
          </c:dPt>
          <c:xVal>
            <c:numRef>
              <c:f>'Trade-off'!$C$50:$C$54</c:f>
              <c:numCache>
                <c:formatCode>0.00</c:formatCode>
                <c:ptCount val="5"/>
                <c:pt idx="0">
                  <c:v>23.10725021132788</c:v>
                </c:pt>
                <c:pt idx="1">
                  <c:v>24.61776435004466</c:v>
                </c:pt>
                <c:pt idx="2">
                  <c:v>27.83117556055124</c:v>
                </c:pt>
                <c:pt idx="3">
                  <c:v>35.46159936378587</c:v>
                </c:pt>
                <c:pt idx="4" formatCode="General">
                  <c:v>52.5</c:v>
                </c:pt>
              </c:numCache>
            </c:numRef>
          </c:xVal>
          <c:yVal>
            <c:numRef>
              <c:f>'Trade-off'!$D$50:$D$54</c:f>
              <c:numCache>
                <c:formatCode>General</c:formatCode>
                <c:ptCount val="5"/>
                <c:pt idx="0">
                  <c:v>3.755102040816326</c:v>
                </c:pt>
                <c:pt idx="1">
                  <c:v>2.285714285714286</c:v>
                </c:pt>
                <c:pt idx="2">
                  <c:v>1.551020408163265</c:v>
                </c:pt>
                <c:pt idx="3">
                  <c:v>1.183673469387755</c:v>
                </c:pt>
                <c:pt idx="4">
                  <c:v>1.0</c:v>
                </c:pt>
              </c:numCache>
            </c:numRef>
          </c:yVal>
          <c:smooth val="1"/>
        </c:ser>
        <c:dLbls>
          <c:showLegendKey val="0"/>
          <c:showVal val="0"/>
          <c:showCatName val="0"/>
          <c:showSerName val="0"/>
          <c:showPercent val="0"/>
          <c:showBubbleSize val="0"/>
        </c:dLbls>
        <c:axId val="-2047657928"/>
        <c:axId val="-2047673080"/>
      </c:scatterChart>
      <c:valAx>
        <c:axId val="-2047657928"/>
        <c:scaling>
          <c:orientation val="minMax"/>
          <c:max val="70.0"/>
        </c:scaling>
        <c:delete val="0"/>
        <c:axPos val="b"/>
        <c:title>
          <c:tx>
            <c:rich>
              <a:bodyPr anchor="t" anchorCtr="0"/>
              <a:lstStyle/>
              <a:p>
                <a:pPr algn="r">
                  <a:defRPr sz="2800"/>
                </a:pPr>
                <a:r>
                  <a:rPr lang="en-US" sz="2800" smtClean="0"/>
                  <a:t>Latency (ns)</a:t>
                </a:r>
                <a:endParaRPr lang="en-US" sz="2800"/>
              </a:p>
            </c:rich>
          </c:tx>
          <c:layout/>
          <c:overlay val="0"/>
        </c:title>
        <c:numFmt formatCode="0" sourceLinked="0"/>
        <c:majorTickMark val="out"/>
        <c:minorTickMark val="none"/>
        <c:tickLblPos val="nextTo"/>
        <c:txPr>
          <a:bodyPr/>
          <a:lstStyle/>
          <a:p>
            <a:pPr>
              <a:defRPr sz="2400"/>
            </a:pPr>
            <a:endParaRPr lang="en-US"/>
          </a:p>
        </c:txPr>
        <c:crossAx val="-2047673080"/>
        <c:crosses val="autoZero"/>
        <c:crossBetween val="midCat"/>
        <c:majorUnit val="10.0"/>
      </c:valAx>
      <c:valAx>
        <c:axId val="-2047673080"/>
        <c:scaling>
          <c:orientation val="minMax"/>
        </c:scaling>
        <c:delete val="0"/>
        <c:axPos val="l"/>
        <c:majorGridlines/>
        <c:title>
          <c:tx>
            <c:rich>
              <a:bodyPr rot="-5400000" vert="horz"/>
              <a:lstStyle/>
              <a:p>
                <a:pPr>
                  <a:defRPr sz="2800"/>
                </a:pPr>
                <a:r>
                  <a:rPr lang="en-US" sz="2800" dirty="0" smtClean="0"/>
                  <a:t>Normalized</a:t>
                </a:r>
                <a:r>
                  <a:rPr lang="en-US" sz="2800" baseline="0" dirty="0" smtClean="0"/>
                  <a:t> DRAM Area</a:t>
                </a:r>
                <a:endParaRPr lang="en-US" sz="2800" dirty="0"/>
              </a:p>
            </c:rich>
          </c:tx>
          <c:layout/>
          <c:overlay val="0"/>
        </c:title>
        <c:numFmt formatCode="General" sourceLinked="1"/>
        <c:majorTickMark val="out"/>
        <c:minorTickMark val="none"/>
        <c:tickLblPos val="nextTo"/>
        <c:txPr>
          <a:bodyPr/>
          <a:lstStyle/>
          <a:p>
            <a:pPr>
              <a:defRPr sz="2400"/>
            </a:pPr>
            <a:endParaRPr lang="en-US"/>
          </a:p>
        </c:txPr>
        <c:crossAx val="-2047657928"/>
        <c:crosses val="autoZero"/>
        <c:crossBetween val="midCat"/>
        <c:majorUnit val="1.0"/>
      </c:valAx>
    </c:plotArea>
    <c:plotVisOnly val="1"/>
    <c:dispBlanksAs val="gap"/>
    <c:showDLblsOverMax val="0"/>
  </c:chart>
  <c:spPr>
    <a:ln>
      <a:no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Sheet3!$C$2</c:f>
              <c:strCache>
                <c:ptCount val="1"/>
                <c:pt idx="0">
                  <c:v>Performance Improvement</c:v>
                </c:pt>
              </c:strCache>
            </c:strRef>
          </c:tx>
          <c:invertIfNegative val="0"/>
          <c:cat>
            <c:strRef>
              <c:f>Sheet3!$B$3:$B$5</c:f>
              <c:strCache>
                <c:ptCount val="3"/>
                <c:pt idx="0">
                  <c:v>1 (1-ch)</c:v>
                </c:pt>
                <c:pt idx="1">
                  <c:v>2 (2-ch)</c:v>
                </c:pt>
                <c:pt idx="2">
                  <c:v>4 (4-ch)</c:v>
                </c:pt>
              </c:strCache>
            </c:strRef>
          </c:cat>
          <c:val>
            <c:numRef>
              <c:f>Sheet3!$C$3:$C$5</c:f>
              <c:numCache>
                <c:formatCode>General</c:formatCode>
                <c:ptCount val="3"/>
                <c:pt idx="0">
                  <c:v>1.124</c:v>
                </c:pt>
                <c:pt idx="1">
                  <c:v>1.115</c:v>
                </c:pt>
                <c:pt idx="2">
                  <c:v>1.107</c:v>
                </c:pt>
              </c:numCache>
            </c:numRef>
          </c:val>
        </c:ser>
        <c:dLbls>
          <c:showLegendKey val="0"/>
          <c:showVal val="0"/>
          <c:showCatName val="0"/>
          <c:showSerName val="0"/>
          <c:showPercent val="0"/>
          <c:showBubbleSize val="0"/>
        </c:dLbls>
        <c:gapWidth val="150"/>
        <c:axId val="1797044456"/>
        <c:axId val="1797048520"/>
      </c:barChart>
      <c:catAx>
        <c:axId val="1797044456"/>
        <c:scaling>
          <c:orientation val="minMax"/>
        </c:scaling>
        <c:delete val="0"/>
        <c:axPos val="b"/>
        <c:majorTickMark val="out"/>
        <c:minorTickMark val="none"/>
        <c:tickLblPos val="nextTo"/>
        <c:txPr>
          <a:bodyPr/>
          <a:lstStyle/>
          <a:p>
            <a:pPr>
              <a:defRPr sz="1800"/>
            </a:pPr>
            <a:endParaRPr lang="en-US"/>
          </a:p>
        </c:txPr>
        <c:crossAx val="1797048520"/>
        <c:crosses val="autoZero"/>
        <c:auto val="1"/>
        <c:lblAlgn val="ctr"/>
        <c:lblOffset val="0"/>
        <c:noMultiLvlLbl val="0"/>
      </c:catAx>
      <c:valAx>
        <c:axId val="1797048520"/>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797044456"/>
        <c:crosses val="autoZero"/>
        <c:crossBetween val="between"/>
      </c:valAx>
    </c:plotArea>
    <c:plotVisOnly val="1"/>
    <c:dispBlanksAs val="gap"/>
    <c:showDLblsOverMax val="0"/>
  </c:chart>
  <c:spPr>
    <a:ln>
      <a:no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Sheet3!$C$7</c:f>
              <c:strCache>
                <c:ptCount val="1"/>
                <c:pt idx="0">
                  <c:v>Power Reduction</c:v>
                </c:pt>
              </c:strCache>
            </c:strRef>
          </c:tx>
          <c:spPr>
            <a:solidFill>
              <a:srgbClr val="FF0000"/>
            </a:solidFill>
          </c:spPr>
          <c:invertIfNegative val="0"/>
          <c:cat>
            <c:strRef>
              <c:f>Sheet3!$B$8:$B$10</c:f>
              <c:strCache>
                <c:ptCount val="3"/>
                <c:pt idx="0">
                  <c:v>1 (1-ch)</c:v>
                </c:pt>
                <c:pt idx="1">
                  <c:v>2 (2-ch)</c:v>
                </c:pt>
                <c:pt idx="2">
                  <c:v>4 (4-ch)</c:v>
                </c:pt>
              </c:strCache>
            </c:strRef>
          </c:cat>
          <c:val>
            <c:numRef>
              <c:f>Sheet3!$C$8:$C$10</c:f>
              <c:numCache>
                <c:formatCode>General</c:formatCode>
                <c:ptCount val="3"/>
                <c:pt idx="0">
                  <c:v>0.769</c:v>
                </c:pt>
                <c:pt idx="1">
                  <c:v>0.755</c:v>
                </c:pt>
                <c:pt idx="2">
                  <c:v>0.737</c:v>
                </c:pt>
              </c:numCache>
            </c:numRef>
          </c:val>
        </c:ser>
        <c:dLbls>
          <c:showLegendKey val="0"/>
          <c:showVal val="0"/>
          <c:showCatName val="0"/>
          <c:showSerName val="0"/>
          <c:showPercent val="0"/>
          <c:showBubbleSize val="0"/>
        </c:dLbls>
        <c:gapWidth val="150"/>
        <c:axId val="1797083720"/>
        <c:axId val="1797086760"/>
      </c:barChart>
      <c:catAx>
        <c:axId val="1797083720"/>
        <c:scaling>
          <c:orientation val="minMax"/>
        </c:scaling>
        <c:delete val="0"/>
        <c:axPos val="b"/>
        <c:majorTickMark val="out"/>
        <c:minorTickMark val="none"/>
        <c:tickLblPos val="nextTo"/>
        <c:txPr>
          <a:bodyPr/>
          <a:lstStyle/>
          <a:p>
            <a:pPr>
              <a:defRPr sz="1800"/>
            </a:pPr>
            <a:endParaRPr lang="en-US"/>
          </a:p>
        </c:txPr>
        <c:crossAx val="1797086760"/>
        <c:crosses val="autoZero"/>
        <c:auto val="1"/>
        <c:lblAlgn val="ctr"/>
        <c:lblOffset val="0"/>
        <c:noMultiLvlLbl val="0"/>
      </c:catAx>
      <c:valAx>
        <c:axId val="1797086760"/>
        <c:scaling>
          <c:orientation val="minMax"/>
          <c:max val="1.2"/>
          <c:min val="0.0"/>
        </c:scaling>
        <c:delete val="0"/>
        <c:axPos val="l"/>
        <c:majorGridlines/>
        <c:numFmt formatCode="0%" sourceLinked="0"/>
        <c:majorTickMark val="out"/>
        <c:minorTickMark val="none"/>
        <c:tickLblPos val="nextTo"/>
        <c:txPr>
          <a:bodyPr/>
          <a:lstStyle/>
          <a:p>
            <a:pPr>
              <a:defRPr sz="1800"/>
            </a:pPr>
            <a:endParaRPr lang="en-US"/>
          </a:p>
        </c:txPr>
        <c:crossAx val="1797083720"/>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AC167E78-EA36-40A1-A9A0-B443C6CB1F60}" type="datetimeFigureOut">
              <a:rPr lang="en-US" smtClean="0"/>
              <a:pPr/>
              <a:t>7/1/13</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E401BE2-F7AC-4C50-A6E5-F6C806E13D7E}" type="slidenum">
              <a:rPr lang="en-US" smtClean="0"/>
              <a:pPr/>
              <a:t>‹#›</a:t>
            </a:fld>
            <a:endParaRPr lang="en-US"/>
          </a:p>
        </p:txBody>
      </p:sp>
    </p:spTree>
    <p:extLst>
      <p:ext uri="{BB962C8B-B14F-4D97-AF65-F5344CB8AC3E}">
        <p14:creationId xmlns:p14="http://schemas.microsoft.com/office/powerpoint/2010/main" val="1046298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88D89EF4-2B2A-4F54-A6DD-1EB35DCF17B3}" type="datetimeFigureOut">
              <a:rPr lang="en-US" smtClean="0"/>
              <a:pPr/>
              <a:t>7/1/13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B959945-7217-484B-8E74-88DC87A74BB0}" type="slidenum">
              <a:rPr lang="en-US" smtClean="0"/>
              <a:pPr/>
              <a:t>‹#›</a:t>
            </a:fld>
            <a:endParaRPr lang="en-US"/>
          </a:p>
        </p:txBody>
      </p:sp>
    </p:spTree>
    <p:extLst>
      <p:ext uri="{BB962C8B-B14F-4D97-AF65-F5344CB8AC3E}">
        <p14:creationId xmlns:p14="http://schemas.microsoft.com/office/powerpoint/2010/main" val="355807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4.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7.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0.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1.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3.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6.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1.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2.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4.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8.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5.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6.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7.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8.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9.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0.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2.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3.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5.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6.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8.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9.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0.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2.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3.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6.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2800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
        <p:nvSpPr>
          <p:cNvPr id="12800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CD01923-8544-A843-A470-FBF262268D69}" type="slidenum">
              <a:rPr lang="en-US" sz="1200">
                <a:solidFill>
                  <a:prstClr val="black"/>
                </a:solidFill>
                <a:latin typeface="Calibri" charset="0"/>
                <a:cs typeface="Arial" charset="0"/>
              </a:rPr>
              <a:pPr eaLnBrk="1" hangingPunct="1"/>
              <a:t>44</a:t>
            </a:fld>
            <a:endParaRPr lang="en-US" sz="1200">
              <a:solidFill>
                <a:prstClr val="black"/>
              </a:solidFill>
              <a:latin typeface="Calibri" charset="0"/>
              <a:cs typeface="Arial" charset="0"/>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5" name="Slide Image Placeholder 1"/>
          <p:cNvSpPr>
            <a:spLocks noGrp="1" noRot="1" noChangeAspect="1" noTextEdit="1"/>
          </p:cNvSpPr>
          <p:nvPr>
            <p:ph type="sldImg"/>
          </p:nvPr>
        </p:nvSpPr>
        <p:spPr>
          <a:ln/>
        </p:spPr>
      </p:sp>
      <p:sp>
        <p:nvSpPr>
          <p:cNvPr id="2211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11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EE3EE4C-F139-DB40-B478-D4B8A8C5F575}" type="slidenum">
              <a:rPr lang="en-US" sz="1200">
                <a:solidFill>
                  <a:prstClr val="black"/>
                </a:solidFill>
              </a:rPr>
              <a:pPr eaLnBrk="1" hangingPunct="1"/>
              <a:t>284</a:t>
            </a:fld>
            <a:endParaRPr lang="en-US" sz="1200">
              <a:solidFill>
                <a:prstClr val="black"/>
              </a:solidFill>
            </a:endParaRP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3" name="Slide Image Placeholder 1"/>
          <p:cNvSpPr>
            <a:spLocks noGrp="1" noRot="1" noChangeAspect="1"/>
          </p:cNvSpPr>
          <p:nvPr>
            <p:ph type="sldImg"/>
          </p:nvPr>
        </p:nvSpPr>
        <p:spPr>
          <a:ln/>
        </p:spPr>
      </p:sp>
      <p:sp>
        <p:nvSpPr>
          <p:cNvPr id="310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If a cell has lost enough charge, this noise can be large enough to cause a failure on a read</a:t>
            </a:r>
          </a:p>
          <a:p>
            <a:r>
              <a:rPr lang="en-US">
                <a:latin typeface="Arial" charset="0"/>
                <a:ea typeface="ＭＳ Ｐゴシック" charset="0"/>
                <a:cs typeface="ＭＳ Ｐゴシック" charset="0"/>
              </a:rPr>
              <a:t>(normally, there is enough noise margin to tolerate the coupling noise)</a:t>
            </a:r>
          </a:p>
        </p:txBody>
      </p:sp>
      <p:sp>
        <p:nvSpPr>
          <p:cNvPr id="310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A41A33C-C523-A443-917F-847F9295771C}" type="slidenum">
              <a:rPr lang="en-US" sz="1200">
                <a:solidFill>
                  <a:prstClr val="black"/>
                </a:solidFill>
              </a:rPr>
              <a:pPr eaLnBrk="1" hangingPunct="1"/>
              <a:t>287</a:t>
            </a:fld>
            <a:endParaRPr lang="en-US" sz="1200">
              <a:solidFill>
                <a:prstClr val="black"/>
              </a:solidFill>
            </a:endParaRP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8353" name="Slide Image Placeholder 1"/>
          <p:cNvSpPr>
            <a:spLocks noGrp="1" noRot="1" noChangeAspect="1" noTextEdit="1"/>
          </p:cNvSpPr>
          <p:nvPr>
            <p:ph type="sldImg"/>
          </p:nvPr>
        </p:nvSpPr>
        <p:spPr>
          <a:ln/>
        </p:spPr>
      </p:sp>
      <p:sp>
        <p:nvSpPr>
          <p:cNvPr id="2283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283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1DA5E1C-974B-B04D-A9C1-23FD2ECCD789}" type="slidenum">
              <a:rPr lang="en-US" sz="1200">
                <a:solidFill>
                  <a:prstClr val="black"/>
                </a:solidFill>
              </a:rPr>
              <a:pPr eaLnBrk="1" hangingPunct="1"/>
              <a:t>290</a:t>
            </a:fld>
            <a:endParaRPr lang="en-US" sz="1200">
              <a:solidFill>
                <a:prstClr val="black"/>
              </a:solidFill>
            </a:endParaRP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1" name="Slide Image Placeholder 1"/>
          <p:cNvSpPr>
            <a:spLocks noGrp="1" noRot="1" noChangeAspect="1"/>
          </p:cNvSpPr>
          <p:nvPr>
            <p:ph type="sldImg"/>
          </p:nvPr>
        </p:nvSpPr>
        <p:spPr>
          <a:ln/>
        </p:spPr>
      </p:sp>
      <p:sp>
        <p:nvSpPr>
          <p:cNvPr id="2304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Add number of chips</a:t>
            </a:r>
          </a:p>
        </p:txBody>
      </p:sp>
      <p:sp>
        <p:nvSpPr>
          <p:cNvPr id="2304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ED9EAC-EFB3-3B4D-9B71-B058F9A1144A}" type="slidenum">
              <a:rPr lang="en-US" sz="1200">
                <a:solidFill>
                  <a:prstClr val="black"/>
                </a:solidFill>
              </a:rPr>
              <a:pPr eaLnBrk="1" hangingPunct="1"/>
              <a:t>291</a:t>
            </a:fld>
            <a:endParaRPr lang="en-US" sz="1200">
              <a:solidFill>
                <a:prstClr val="black"/>
              </a:solidFill>
            </a:endParaRPr>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3" name="Slide Image Placeholder 1"/>
          <p:cNvSpPr>
            <a:spLocks noGrp="1" noRot="1" noChangeAspect="1"/>
          </p:cNvSpPr>
          <p:nvPr>
            <p:ph type="sldImg"/>
          </p:nvPr>
        </p:nvSpPr>
        <p:spPr>
          <a:ln/>
        </p:spPr>
      </p:sp>
      <p:sp>
        <p:nvSpPr>
          <p:cNvPr id="2334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Arial" charset="0"/>
                <a:ea typeface="ＭＳ Ｐゴシック" charset="0"/>
                <a:cs typeface="ＭＳ Ｐゴシック" charset="0"/>
              </a:rPr>
              <a:t>Highlight test and round here.</a:t>
            </a:r>
          </a:p>
          <a:p>
            <a:r>
              <a:rPr lang="en-US">
                <a:latin typeface="Arial" charset="0"/>
                <a:ea typeface="ＭＳ Ｐゴシック" charset="0"/>
                <a:cs typeface="ＭＳ Ｐゴシック" charset="0"/>
              </a:rPr>
              <a:t>Say each data pattern and its complement is tested to account for true and anti cells</a:t>
            </a:r>
          </a:p>
        </p:txBody>
      </p:sp>
      <p:sp>
        <p:nvSpPr>
          <p:cNvPr id="2334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BDC7B44-D6E4-9347-ADFA-FEDAEA55595A}" type="slidenum">
              <a:rPr lang="en-US" sz="1200">
                <a:solidFill>
                  <a:prstClr val="black"/>
                </a:solidFill>
              </a:rPr>
              <a:pPr eaLnBrk="1" hangingPunct="1"/>
              <a:t>293</a:t>
            </a:fld>
            <a:endParaRPr lang="en-US" sz="1200">
              <a:solidFill>
                <a:prstClr val="black"/>
              </a:solidFill>
            </a:endParaRPr>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69" name="Slide Image Placeholder 1"/>
          <p:cNvSpPr>
            <a:spLocks noGrp="1" noRot="1" noChangeAspect="1" noTextEdit="1"/>
          </p:cNvSpPr>
          <p:nvPr>
            <p:ph type="sldImg"/>
          </p:nvPr>
        </p:nvSpPr>
        <p:spPr>
          <a:ln/>
        </p:spPr>
      </p:sp>
      <p:sp>
        <p:nvSpPr>
          <p:cNvPr id="2375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375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8192954-487C-1440-80FA-12F46BA40780}" type="slidenum">
              <a:rPr lang="en-US" sz="1200">
                <a:solidFill>
                  <a:prstClr val="black"/>
                </a:solidFill>
              </a:rPr>
              <a:pPr eaLnBrk="1" hangingPunct="1"/>
              <a:t>296</a:t>
            </a:fld>
            <a:endParaRPr lang="en-US" sz="1200">
              <a:solidFill>
                <a:prstClr val="black"/>
              </a:solidFill>
            </a:endParaRP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3" name="Slide Image Placeholder 1"/>
          <p:cNvSpPr>
            <a:spLocks noGrp="1" noRot="1" noChangeAspect="1" noTextEdit="1"/>
          </p:cNvSpPr>
          <p:nvPr>
            <p:ph type="sldImg"/>
          </p:nvPr>
        </p:nvSpPr>
        <p:spPr>
          <a:ln/>
        </p:spPr>
      </p:sp>
      <p:sp>
        <p:nvSpPr>
          <p:cNvPr id="24371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4371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1847E1-DD6E-BB4C-BDE7-63462E3D1112}" type="slidenum">
              <a:rPr lang="en-US" sz="1200">
                <a:solidFill>
                  <a:prstClr val="black"/>
                </a:solidFill>
              </a:rPr>
              <a:pPr eaLnBrk="1" hangingPunct="1"/>
              <a:t>301</a:t>
            </a:fld>
            <a:endParaRPr lang="en-US" sz="1200">
              <a:solidFill>
                <a:prstClr val="black"/>
              </a:solidFill>
            </a:endParaRP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5" name="Slide Image Placeholder 1"/>
          <p:cNvSpPr>
            <a:spLocks noGrp="1" noRot="1" noChangeAspect="1" noTextEdit="1"/>
          </p:cNvSpPr>
          <p:nvPr>
            <p:ph type="sldImg"/>
          </p:nvPr>
        </p:nvSpPr>
        <p:spPr>
          <a:ln/>
        </p:spPr>
      </p:sp>
      <p:sp>
        <p:nvSpPr>
          <p:cNvPr id="2519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519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3B2065-35CA-994A-88C1-19F6326B7B1B}" type="slidenum">
              <a:rPr lang="en-US" sz="1200">
                <a:solidFill>
                  <a:prstClr val="black"/>
                </a:solidFill>
              </a:rPr>
              <a:pPr eaLnBrk="1" hangingPunct="1"/>
              <a:t>312</a:t>
            </a:fld>
            <a:endParaRPr lang="en-US" sz="1200">
              <a:solidFill>
                <a:prstClr val="black"/>
              </a:solidFill>
            </a:endParaRPr>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7" name="Slide Image Placeholder 1"/>
          <p:cNvSpPr>
            <a:spLocks noGrp="1" noRot="1" noChangeAspect="1"/>
          </p:cNvSpPr>
          <p:nvPr>
            <p:ph type="sldImg"/>
          </p:nvPr>
        </p:nvSpPr>
        <p:spPr>
          <a:ln/>
        </p:spPr>
      </p:sp>
      <p:sp>
        <p:nvSpPr>
          <p:cNvPr id="3112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112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565ECD-50FF-8840-AE92-16ECF30D4ECC}" type="slidenum">
              <a:rPr lang="en-US" sz="1200">
                <a:solidFill>
                  <a:prstClr val="black"/>
                </a:solidFill>
              </a:rPr>
              <a:pPr eaLnBrk="1" hangingPunct="1"/>
              <a:t>314</a:t>
            </a:fld>
            <a:endParaRPr lang="en-US" sz="1200">
              <a:solidFill>
                <a:prstClr val="black"/>
              </a:solidFill>
            </a:endParaRPr>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1" name="Slide Image Placeholder 1"/>
          <p:cNvSpPr>
            <a:spLocks noGrp="1" noRot="1" noChangeAspect="1" noTextEdit="1"/>
          </p:cNvSpPr>
          <p:nvPr>
            <p:ph type="sldImg"/>
          </p:nvPr>
        </p:nvSpPr>
        <p:spPr>
          <a:ln/>
        </p:spPr>
      </p:sp>
      <p:sp>
        <p:nvSpPr>
          <p:cNvPr id="2611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611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EA323F-CD4D-5A46-8AE4-B1E5636BE8BC}" type="slidenum">
              <a:rPr lang="en-US" sz="1200">
                <a:solidFill>
                  <a:prstClr val="black"/>
                </a:solidFill>
              </a:rPr>
              <a:pPr eaLnBrk="1" hangingPunct="1"/>
              <a:t>325</a:t>
            </a:fld>
            <a:endParaRPr lang="en-US" sz="120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B348A69-22FC-0448-BA8C-D2010BAF903A}" type="slidenum">
              <a:rPr lang="en-US" sz="1200">
                <a:solidFill>
                  <a:prstClr val="black"/>
                </a:solidFill>
                <a:cs typeface="Arial" charset="0"/>
              </a:rPr>
              <a:pPr eaLnBrk="1" hangingPunct="1"/>
              <a:t>63</a:t>
            </a:fld>
            <a:endParaRPr lang="en-US" sz="1200">
              <a:solidFill>
                <a:prstClr val="black"/>
              </a:solidFill>
              <a:cs typeface="Arial" charset="0"/>
            </a:endParaRPr>
          </a:p>
        </p:txBody>
      </p:sp>
      <p:sp>
        <p:nvSpPr>
          <p:cNvPr id="9113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113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6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402CFD-8910-8A43-88FE-48B59AE4FBF5}" type="slidenum">
              <a:rPr lang="en-US" sz="1200">
                <a:solidFill>
                  <a:srgbClr val="000000"/>
                </a:solidFill>
              </a:rPr>
              <a:pPr eaLnBrk="1" hangingPunct="1"/>
              <a:t>327</a:t>
            </a:fld>
            <a:endParaRPr lang="en-US" sz="1200">
              <a:solidFill>
                <a:srgbClr val="000000"/>
              </a:solidFill>
            </a:endParaRPr>
          </a:p>
        </p:txBody>
      </p:sp>
      <p:sp>
        <p:nvSpPr>
          <p:cNvPr id="263170" name="Rectangle 2"/>
          <p:cNvSpPr>
            <a:spLocks noRot="1" noChangeArrowheads="1" noTextEdit="1"/>
          </p:cNvSpPr>
          <p:nvPr>
            <p:ph type="sldImg"/>
          </p:nvPr>
        </p:nvSpPr>
        <p:spPr>
          <a:ln/>
        </p:spPr>
      </p:sp>
      <p:sp>
        <p:nvSpPr>
          <p:cNvPr id="26317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77</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210F24-A6EB-F94F-A71B-7C043DAEB347}" type="slidenum">
              <a:rPr lang="en-US" sz="1200">
                <a:solidFill>
                  <a:prstClr val="black"/>
                </a:solidFill>
                <a:latin typeface="Calibri" charset="0"/>
                <a:cs typeface="Arial" charset="0"/>
              </a:rPr>
              <a:pPr eaLnBrk="1" hangingPunct="1"/>
              <a:t>105</a:t>
            </a:fld>
            <a:endParaRPr lang="en-US" sz="1200">
              <a:solidFill>
                <a:prstClr val="black"/>
              </a:solidFill>
              <a:latin typeface="Calibri" charset="0"/>
              <a:cs typeface="Arial" charset="0"/>
            </a:endParaRPr>
          </a:p>
        </p:txBody>
      </p:sp>
      <p:sp>
        <p:nvSpPr>
          <p:cNvPr id="901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90115"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123</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135</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137</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t>The DRAM system consists of the DRAM banks, the DRAM bus, and the DRAM memory controller. DRAM banks store the data in physical memory. </a:t>
            </a:r>
            <a:r>
              <a:rPr lang="en-US" b="1"/>
              <a:t>There are multiple DRAM banks to allow multiple memory requests to proceed in parallel</a:t>
            </a:r>
            <a:r>
              <a:rPr lang="en-US"/>
              <a:t>. </a:t>
            </a:r>
          </a:p>
          <a:p>
            <a:pPr eaLnBrk="1" hangingPunct="1"/>
            <a:endParaRPr lang="en-US"/>
          </a:p>
          <a:p>
            <a:pPr eaLnBrk="1" hangingPunct="1"/>
            <a:r>
              <a:rPr lang="en-US"/>
              <a:t>Each DRAM bank has a 2-dimensional structure, consisting of rows by columns. Data can only be read from a </a:t>
            </a:r>
            <a:r>
              <a:rPr lang="ja-JP" altLang="en-US"/>
              <a:t>“</a:t>
            </a:r>
            <a:r>
              <a:rPr lang="en-US"/>
              <a:t>row buffer</a:t>
            </a:r>
            <a:r>
              <a:rPr lang="ja-JP" altLang="en-US"/>
              <a:t>”</a:t>
            </a:r>
            <a:r>
              <a:rPr lang="en-US"/>
              <a:t>, which acts as a cache that </a:t>
            </a:r>
            <a:r>
              <a:rPr lang="ja-JP" altLang="en-US"/>
              <a:t>“</a:t>
            </a:r>
            <a:r>
              <a:rPr lang="en-US"/>
              <a:t>caches</a:t>
            </a:r>
            <a:r>
              <a:rPr lang="ja-JP" altLang="en-US"/>
              <a:t>”</a:t>
            </a:r>
            <a:r>
              <a:rPr lang="en-US"/>
              <a:t> the last accessed row. As a result, a request that hits in the row buffer can be serviced much faster than a request that misses in the row buffer.</a:t>
            </a:r>
          </a:p>
          <a:p>
            <a:pPr eaLnBrk="1" hangingPunct="1"/>
            <a:endParaRPr lang="en-US"/>
          </a:p>
          <a:p>
            <a:pPr eaLnBrk="1" hangingPunct="1"/>
            <a:r>
              <a:rPr lang="en-US"/>
              <a:t>Existing DRAM controllers take advantage of this fact. To maximize DRAM throughput, these controllers prioritize row-hit requests over other requests in their scheduling. All else being equal, they prioritize older accesses over younger accesses. This policy is called the FR-FCFS policy. Note that this scheduling policy is designed for maximizing DRAM throughput and </a:t>
            </a:r>
            <a:r>
              <a:rPr lang="en-US" b="1"/>
              <a:t>does not distinguish between different threads</a:t>
            </a:r>
            <a:r>
              <a:rPr lang="ja-JP" altLang="en-US" b="1"/>
              <a:t>’</a:t>
            </a:r>
            <a:r>
              <a:rPr lang="en-US" b="1"/>
              <a:t> requests  at all</a:t>
            </a:r>
            <a:r>
              <a:rPr lang="en-US"/>
              <a:t>. </a:t>
            </a:r>
          </a:p>
          <a:p>
            <a:pPr eaLnBrk="1" hangingPunct="1"/>
            <a:endParaRPr lang="en-US"/>
          </a:p>
          <a:p>
            <a:pPr eaLnBrk="1" hangingPunct="1"/>
            <a:r>
              <a:rPr lang="en-US"/>
              <a:t>-----------------------------</a:t>
            </a:r>
          </a:p>
          <a:p>
            <a:pPr eaLnBrk="1" hangingPunct="1"/>
            <a:endParaRPr lang="en-US"/>
          </a:p>
          <a:p>
            <a:pPr eaLnBrk="1" hangingPunct="1"/>
            <a:r>
              <a:rPr lang="en-US"/>
              <a:t>Explain bank operation at a high level</a:t>
            </a:r>
          </a:p>
          <a:p>
            <a:pPr eaLnBrk="1" hangingPunct="1"/>
            <a:r>
              <a:rPr lang="en-US"/>
              <a:t>- An access that is to the row in the row buffer takes a shorter time than to an access that is to another row.</a:t>
            </a:r>
          </a:p>
          <a:p>
            <a:pPr eaLnBrk="1" hangingPunct="1"/>
            <a:r>
              <a:rPr lang="en-US"/>
              <a:t>Multiple banks put together to allow for multiple requests to be serviced in parallel</a:t>
            </a:r>
          </a:p>
          <a:p>
            <a:pPr eaLnBrk="1" hangingPunct="1"/>
            <a:r>
              <a:rPr lang="en-US"/>
              <a:t>The DRAM controller treats each bank as an independent entity</a:t>
            </a:r>
          </a:p>
          <a:p>
            <a:pPr eaLnBrk="1" hangingPunct="1"/>
            <a:r>
              <a:rPr lang="en-US"/>
              <a:t>In each bank, the DRAM controller optimizes for improving row buffer locality to improve DRAM throughput </a:t>
            </a:r>
          </a:p>
          <a:p>
            <a:pPr eaLnBrk="1" hangingPunct="1"/>
            <a:r>
              <a:rPr lang="en-US"/>
              <a:t>- It prioritizes row-hit requests over other requests and all else being equal, older requests over younger requests. It is not aware of the different threads accessing it. </a:t>
            </a:r>
          </a:p>
          <a:p>
            <a:pPr eaLnBrk="1" hangingPunct="1"/>
            <a:r>
              <a:rPr lang="en-US"/>
              <a:t>The DRAM controller does not coordinate accesses to different banks. </a:t>
            </a:r>
          </a:p>
          <a:p>
            <a:pPr eaLnBrk="1" hangingPunct="1"/>
            <a:r>
              <a:rPr lang="en-US"/>
              <a:t>As a result requests of different threads can be serviced in different banks even though a single thread</a:t>
            </a:r>
            <a:r>
              <a:rPr lang="ja-JP" altLang="en-US"/>
              <a:t>’</a:t>
            </a:r>
            <a:r>
              <a:rPr lang="en-US"/>
              <a:t>s requests might be outstanding to multiple banks</a:t>
            </a:r>
          </a:p>
        </p:txBody>
      </p:sp>
      <p:sp>
        <p:nvSpPr>
          <p:cNvPr id="686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670" eaLnBrk="0" hangingPunct="0">
              <a:defRPr>
                <a:solidFill>
                  <a:schemeClr val="tx1"/>
                </a:solidFill>
                <a:latin typeface="Arial" charset="0"/>
                <a:ea typeface="ＭＳ Ｐゴシック" charset="0"/>
              </a:defRPr>
            </a:lvl1pPr>
            <a:lvl2pPr marL="744064" indent="-286179" defTabSz="931670" eaLnBrk="0" hangingPunct="0">
              <a:defRPr>
                <a:solidFill>
                  <a:schemeClr val="tx1"/>
                </a:solidFill>
                <a:latin typeface="Arial" charset="0"/>
                <a:ea typeface="ＭＳ Ｐゴシック" charset="0"/>
              </a:defRPr>
            </a:lvl2pPr>
            <a:lvl3pPr marL="1144715" indent="-228943" defTabSz="931670" eaLnBrk="0" hangingPunct="0">
              <a:defRPr>
                <a:solidFill>
                  <a:schemeClr val="tx1"/>
                </a:solidFill>
                <a:latin typeface="Arial" charset="0"/>
                <a:ea typeface="ＭＳ Ｐゴシック" charset="0"/>
              </a:defRPr>
            </a:lvl3pPr>
            <a:lvl4pPr marL="1602600" indent="-228943" defTabSz="931670" eaLnBrk="0" hangingPunct="0">
              <a:defRPr>
                <a:solidFill>
                  <a:schemeClr val="tx1"/>
                </a:solidFill>
                <a:latin typeface="Arial" charset="0"/>
                <a:ea typeface="ＭＳ Ｐゴシック" charset="0"/>
              </a:defRPr>
            </a:lvl4pPr>
            <a:lvl5pPr marL="2060486" indent="-228943" defTabSz="931670" eaLnBrk="0" hangingPunct="0">
              <a:defRPr>
                <a:solidFill>
                  <a:schemeClr val="tx1"/>
                </a:solidFill>
                <a:latin typeface="Arial" charset="0"/>
                <a:ea typeface="ＭＳ Ｐゴシック" charset="0"/>
              </a:defRPr>
            </a:lvl5pPr>
            <a:lvl6pPr marL="2518372" indent="-228943" defTabSz="931670" eaLnBrk="0" fontAlgn="base" hangingPunct="0">
              <a:spcBef>
                <a:spcPct val="0"/>
              </a:spcBef>
              <a:spcAft>
                <a:spcPct val="0"/>
              </a:spcAft>
              <a:defRPr>
                <a:solidFill>
                  <a:schemeClr val="tx1"/>
                </a:solidFill>
                <a:latin typeface="Arial" charset="0"/>
                <a:ea typeface="ＭＳ Ｐゴシック" charset="0"/>
              </a:defRPr>
            </a:lvl6pPr>
            <a:lvl7pPr marL="2976258" indent="-228943" defTabSz="931670" eaLnBrk="0" fontAlgn="base" hangingPunct="0">
              <a:spcBef>
                <a:spcPct val="0"/>
              </a:spcBef>
              <a:spcAft>
                <a:spcPct val="0"/>
              </a:spcAft>
              <a:defRPr>
                <a:solidFill>
                  <a:schemeClr val="tx1"/>
                </a:solidFill>
                <a:latin typeface="Arial" charset="0"/>
                <a:ea typeface="ＭＳ Ｐゴシック" charset="0"/>
              </a:defRPr>
            </a:lvl7pPr>
            <a:lvl8pPr marL="3434144" indent="-228943" defTabSz="931670" eaLnBrk="0" fontAlgn="base" hangingPunct="0">
              <a:spcBef>
                <a:spcPct val="0"/>
              </a:spcBef>
              <a:spcAft>
                <a:spcPct val="0"/>
              </a:spcAft>
              <a:defRPr>
                <a:solidFill>
                  <a:schemeClr val="tx1"/>
                </a:solidFill>
                <a:latin typeface="Arial" charset="0"/>
                <a:ea typeface="ＭＳ Ｐゴシック" charset="0"/>
              </a:defRPr>
            </a:lvl8pPr>
            <a:lvl9pPr marL="3892029" indent="-228943" defTabSz="93167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3745BB2E-5B74-0444-A8D5-58B7BE03BE84}" type="slidenum">
              <a:rPr lang="en-US">
                <a:solidFill>
                  <a:prstClr val="black"/>
                </a:solidFill>
              </a:rPr>
              <a:pPr eaLnBrk="1" hangingPunct="1"/>
              <a:t>139</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158</a:t>
            </a:fld>
            <a:endParaRPr lang="en-US">
              <a:solidFill>
                <a:prstClr val="black"/>
              </a:solidFill>
              <a:latin typeface="Calibri"/>
            </a:endParaRPr>
          </a:p>
        </p:txBody>
      </p:sp>
    </p:spTree>
    <p:extLst>
      <p:ext uri="{BB962C8B-B14F-4D97-AF65-F5344CB8AC3E}">
        <p14:creationId xmlns:p14="http://schemas.microsoft.com/office/powerpoint/2010/main" val="9504051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166</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if DRAM continues to scale there could be benefits to examining and enabling</a:t>
            </a:r>
            <a:r>
              <a:rPr lang="en-US" baseline="0" dirty="0" smtClean="0"/>
              <a:t> these new technologies.</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14</a:t>
            </a:fld>
            <a:endParaRPr lang="en-US">
              <a:solidFill>
                <a:prstClr val="black"/>
              </a:solidFill>
              <a:latin typeface="Calibri"/>
            </a:endParaRPr>
          </a:p>
        </p:txBody>
      </p:sp>
    </p:spTree>
    <p:extLst>
      <p:ext uri="{BB962C8B-B14F-4D97-AF65-F5344CB8AC3E}">
        <p14:creationId xmlns:p14="http://schemas.microsoft.com/office/powerpoint/2010/main" val="1729685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historical trends of DRAM during the last 12-years, from 2000 to 2011.</a:t>
            </a:r>
          </a:p>
          <a:p>
            <a:r>
              <a:rPr lang="en-US" baseline="0" dirty="0" smtClean="0">
                <a:solidFill>
                  <a:srgbClr val="FFFFFF"/>
                </a:solidFill>
              </a:rPr>
              <a:t>We can see that, during this time, DRAM capacity has increased by 16 times.</a:t>
            </a:r>
          </a:p>
          <a:p>
            <a:r>
              <a:rPr lang="en-US" baseline="0" dirty="0" smtClean="0"/>
              <a:t>On the other hand, during the same period of time, DRAM latency has reduced by only 20%. </a:t>
            </a:r>
          </a:p>
          <a:p>
            <a:r>
              <a:rPr lang="en-US" baseline="0" dirty="0" smtClean="0">
                <a:solidFill>
                  <a:srgbClr val="FFFFFF"/>
                </a:solidFill>
              </a:rPr>
              <a:t>As a result, the high DRAM latency continues to be a critical bottleneck for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understand how to access DRAM, let me take a look at the DRAM organization.</a:t>
            </a:r>
          </a:p>
          <a:p>
            <a:r>
              <a:rPr lang="en-US" baseline="0" dirty="0" smtClean="0">
                <a:solidFill>
                  <a:srgbClr val="FFFFFF"/>
                </a:solidFill>
              </a:rPr>
              <a:t>DRAM consists of two components, the cell array and the I/O circuitry. </a:t>
            </a:r>
          </a:p>
          <a:p>
            <a:endParaRPr lang="en-US" baseline="0" dirty="0" smtClean="0">
              <a:solidFill>
                <a:srgbClr val="FFFFFF"/>
              </a:solidFill>
            </a:endParaRPr>
          </a:p>
          <a:p>
            <a:r>
              <a:rPr lang="en-US" baseline="0" dirty="0" smtClean="0">
                <a:solidFill>
                  <a:srgbClr val="FFFFFF"/>
                </a:solidFill>
              </a:rPr>
              <a:t>The cell array consists of multiple banks </a:t>
            </a:r>
          </a:p>
          <a:p>
            <a:r>
              <a:rPr lang="en-US" baseline="0" dirty="0" smtClean="0">
                <a:solidFill>
                  <a:srgbClr val="FFFFFF"/>
                </a:solidFill>
              </a:rPr>
              <a:t>and each bank consists of multiple </a:t>
            </a:r>
            <a:r>
              <a:rPr lang="en-US" baseline="0" dirty="0" err="1" smtClean="0">
                <a:solidFill>
                  <a:srgbClr val="FFFFFF"/>
                </a:solidFill>
              </a:rPr>
              <a:t>subarray</a:t>
            </a:r>
            <a:r>
              <a:rPr lang="en-US" baseline="0" dirty="0" smtClean="0">
                <a:solidFill>
                  <a:srgbClr val="FFFFFF"/>
                </a:solidFill>
              </a:rPr>
              <a:t>. </a:t>
            </a:r>
          </a:p>
          <a:p>
            <a:endParaRPr lang="en-US" baseline="0" dirty="0" smtClean="0">
              <a:solidFill>
                <a:srgbClr val="FFFFFF"/>
              </a:solidFill>
            </a:endParaRPr>
          </a:p>
          <a:p>
            <a:r>
              <a:rPr lang="en-US" baseline="0" dirty="0" smtClean="0">
                <a:solidFill>
                  <a:srgbClr val="FFFFFF"/>
                </a:solidFill>
              </a:rPr>
              <a:t>Each </a:t>
            </a:r>
            <a:r>
              <a:rPr lang="en-US" baseline="0" dirty="0" err="1" smtClean="0">
                <a:solidFill>
                  <a:srgbClr val="FFFFFF"/>
                </a:solidFill>
              </a:rPr>
              <a:t>subarray</a:t>
            </a:r>
            <a:r>
              <a:rPr lang="en-US" baseline="0" dirty="0" smtClean="0">
                <a:solidFill>
                  <a:srgbClr val="FFFFFF"/>
                </a:solidFill>
              </a:rPr>
              <a:t> consists of two dimensional grids of cell </a:t>
            </a:r>
          </a:p>
          <a:p>
            <a:r>
              <a:rPr lang="en-US" baseline="0" dirty="0" smtClean="0">
                <a:solidFill>
                  <a:srgbClr val="FFFFFF"/>
                </a:solidFill>
              </a:rPr>
              <a:t>and each cell has one capacitor and one access transistor.</a:t>
            </a:r>
          </a:p>
          <a:p>
            <a:endParaRPr lang="en-US" baseline="0" dirty="0" smtClean="0">
              <a:solidFill>
                <a:srgbClr val="FFFFFF"/>
              </a:solidFill>
            </a:endParaRPr>
          </a:p>
          <a:p>
            <a:r>
              <a:rPr lang="en-US" baseline="0" dirty="0" smtClean="0">
                <a:solidFill>
                  <a:srgbClr val="FFFFFF"/>
                </a:solidFill>
              </a:rPr>
              <a:t>The horizontal cell array is connected to a row decoder by a wire called </a:t>
            </a:r>
            <a:r>
              <a:rPr lang="en-US" baseline="0" dirty="0" err="1" smtClean="0">
                <a:solidFill>
                  <a:srgbClr val="FFFFFF"/>
                </a:solidFill>
              </a:rPr>
              <a:t>wordline</a:t>
            </a:r>
            <a:r>
              <a:rPr lang="en-US" baseline="0" dirty="0" smtClean="0">
                <a:solidFill>
                  <a:srgbClr val="FFFFFF"/>
                </a:solidFill>
              </a:rPr>
              <a:t> and </a:t>
            </a:r>
          </a:p>
          <a:p>
            <a:r>
              <a:rPr lang="en-US" baseline="0" dirty="0" smtClean="0">
                <a:solidFill>
                  <a:srgbClr val="FFFFFF"/>
                </a:solidFill>
              </a:rPr>
              <a:t>The vertical cell array is connected to sense amplifier by a wire called </a:t>
            </a:r>
            <a:r>
              <a:rPr lang="en-US" baseline="0" dirty="0" err="1" smtClean="0">
                <a:solidFill>
                  <a:srgbClr val="FFFFFF"/>
                </a:solidFill>
              </a:rPr>
              <a:t>bitline</a:t>
            </a:r>
            <a:r>
              <a:rPr lang="en-US" baseline="0" dirty="0" smtClean="0">
                <a:solidFill>
                  <a:srgbClr val="FFFFFF"/>
                </a:solidFill>
              </a:rPr>
              <a: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read from a DRAM chip, the </a:t>
            </a:r>
            <a:r>
              <a:rPr lang="en-US" baseline="0" dirty="0" err="1" smtClean="0"/>
              <a:t>subarray</a:t>
            </a:r>
            <a:r>
              <a:rPr lang="en-US" baseline="0" dirty="0" smtClean="0"/>
              <a:t> first accesses the data, which consists of two steps.</a:t>
            </a:r>
          </a:p>
          <a:p>
            <a:endParaRPr lang="en-US" dirty="0" smtClean="0"/>
          </a:p>
          <a:p>
            <a:r>
              <a:rPr lang="en-US" dirty="0" smtClean="0"/>
              <a:t>First, row decoder </a:t>
            </a:r>
            <a:r>
              <a:rPr lang="en-US" baseline="0" dirty="0" smtClean="0"/>
              <a:t>activate the row which has requested data. </a:t>
            </a:r>
          </a:p>
          <a:p>
            <a:r>
              <a:rPr lang="en-US" baseline="0" dirty="0" smtClean="0"/>
              <a:t>Second</a:t>
            </a:r>
            <a:r>
              <a:rPr lang="en-US" baseline="0" smtClean="0"/>
              <a:t>, sense </a:t>
            </a:r>
            <a:r>
              <a:rPr lang="en-US" baseline="0" dirty="0" smtClean="0"/>
              <a:t>amplifiers detect the data of cells.</a:t>
            </a:r>
          </a:p>
          <a:p>
            <a:endParaRPr lang="en-US" baseline="0" dirty="0" smtClean="0"/>
          </a:p>
          <a:p>
            <a:r>
              <a:rPr lang="en-US" baseline="0" dirty="0" smtClean="0"/>
              <a:t>After these </a:t>
            </a:r>
            <a:r>
              <a:rPr lang="en-US" baseline="0" dirty="0" err="1" smtClean="0"/>
              <a:t>subarray</a:t>
            </a:r>
            <a:r>
              <a:rPr lang="en-US" baseline="0" dirty="0" smtClean="0"/>
              <a:t> access, IO circuitry transfers the data over channel.</a:t>
            </a:r>
          </a:p>
          <a:p>
            <a:endParaRPr lang="en-US" baseline="0" dirty="0" smtClean="0"/>
          </a:p>
          <a:p>
            <a:r>
              <a:rPr lang="en-US" baseline="0" dirty="0" smtClean="0">
                <a:solidFill>
                  <a:srgbClr val="FFFFFF"/>
                </a:solidFill>
              </a:rPr>
              <a:t>Therefore, the DRAM latency is the sum of the </a:t>
            </a:r>
            <a:r>
              <a:rPr lang="en-US" baseline="0" dirty="0" err="1" smtClean="0">
                <a:solidFill>
                  <a:srgbClr val="FFFFFF"/>
                </a:solidFill>
              </a:rPr>
              <a:t>subarray</a:t>
            </a:r>
            <a:r>
              <a:rPr lang="en-US" baseline="0" dirty="0" smtClean="0">
                <a:solidFill>
                  <a:srgbClr val="FFFFFF"/>
                </a:solidFill>
              </a:rPr>
              <a:t> latency and the I/O latency. </a:t>
            </a:r>
          </a:p>
          <a:p>
            <a:r>
              <a:rPr lang="en-US" baseline="0" dirty="0" smtClean="0"/>
              <a:t>We observed that the </a:t>
            </a:r>
            <a:r>
              <a:rPr lang="en-US" baseline="0" dirty="0" err="1" smtClean="0"/>
              <a:t>subarray</a:t>
            </a:r>
            <a:r>
              <a:rPr lang="en-US" baseline="0" dirty="0" smtClean="0"/>
              <a:t> latency is much higher than the I/O latency.</a:t>
            </a:r>
          </a:p>
          <a:p>
            <a:r>
              <a:rPr lang="en-US" baseline="0" dirty="0" smtClean="0">
                <a:solidFill>
                  <a:srgbClr val="FFFFFF"/>
                </a:solidFill>
              </a:rPr>
              <a:t>As a result, </a:t>
            </a:r>
            <a:r>
              <a:rPr lang="en-US" baseline="0" dirty="0" err="1" smtClean="0">
                <a:solidFill>
                  <a:srgbClr val="FFFFFF"/>
                </a:solidFill>
              </a:rPr>
              <a:t>subarray</a:t>
            </a:r>
            <a:r>
              <a:rPr lang="en-US" baseline="0" dirty="0" smtClean="0">
                <a:solidFill>
                  <a:srgbClr val="FFFFFF"/>
                </a:solidFill>
              </a:rPr>
              <a:t> is the dominant source of the DRAM latency as we explained in the paper.</a:t>
            </a:r>
          </a:p>
          <a:p>
            <a:endParaRPr lang="en-US" baseline="0" dirty="0" smtClean="0">
              <a:solidFill>
                <a:srgbClr val="FFFFFF"/>
              </a:solidFill>
            </a:endParaRPr>
          </a:p>
          <a:p>
            <a:r>
              <a:rPr lang="en-US" baseline="0" dirty="0" smtClean="0">
                <a:solidFill>
                  <a:srgbClr val="FFFFFF"/>
                </a:solidFill>
              </a:rPr>
              <a:t>--------------------------------------------------------------------------------------------------------------------------------------------</a:t>
            </a:r>
          </a:p>
          <a:p>
            <a:pPr defTabSz="931717">
              <a:defRPr/>
            </a:pPr>
            <a:r>
              <a:rPr lang="en-US" baseline="0" dirty="0" smtClean="0"/>
              <a:t>, again.</a:t>
            </a:r>
            <a:endParaRPr lang="en-US" baseline="0" dirty="0" smtClean="0">
              <a:solidFill>
                <a:srgbClr val="FFFFFF"/>
              </a:solidFill>
            </a:endParaRPr>
          </a:p>
          <a:p>
            <a:pPr defTabSz="931717">
              <a:defRPr/>
            </a:pPr>
            <a:r>
              <a:rPr lang="en-US" baseline="0" dirty="0" smtClean="0">
                <a:solidFill>
                  <a:srgbClr val="FFFFFF"/>
                </a:solidFill>
              </a:rPr>
              <a:t>DRAM consists of two components, the cell array and the I/O circuitry. The cell array consists of multiple </a:t>
            </a:r>
            <a:r>
              <a:rPr lang="en-US" baseline="0" dirty="0" err="1" smtClean="0">
                <a:solidFill>
                  <a:srgbClr val="FFFFFF"/>
                </a:solidFill>
              </a:rPr>
              <a:t>subarrays</a:t>
            </a:r>
            <a:r>
              <a:rPr lang="en-US" baseline="0" dirty="0" smtClean="0">
                <a:solidFill>
                  <a:srgbClr val="FFFFFF"/>
                </a:solidFill>
              </a:rPr>
              <a:t>. </a:t>
            </a:r>
          </a:p>
          <a:p>
            <a:pPr defTabSz="931717">
              <a:defRPr/>
            </a:pPr>
            <a:r>
              <a:rPr lang="en-US" baseline="0" dirty="0" smtClean="0"/>
              <a:t>To read from a DRAM chip, the data is first accessed from the </a:t>
            </a:r>
            <a:r>
              <a:rPr lang="en-US" baseline="0" dirty="0" err="1" smtClean="0"/>
              <a:t>subarray</a:t>
            </a:r>
            <a:r>
              <a:rPr lang="en-US" baseline="0" dirty="0" smtClean="0"/>
              <a:t> and then the data is transferred over the channel by the I/O circuitry. </a:t>
            </a:r>
          </a:p>
          <a:p>
            <a:pPr defTabSz="931717">
              <a:defRPr/>
            </a:pPr>
            <a:endParaRPr lang="en-US" baseline="0"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169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cell’s capacitor is small and can store only a small amount of charge. </a:t>
            </a:r>
          </a:p>
          <a:p>
            <a:r>
              <a:rPr lang="en-US" baseline="0" dirty="0" smtClean="0"/>
              <a:t>That is why a </a:t>
            </a:r>
            <a:r>
              <a:rPr lang="en-US" baseline="0" dirty="0" err="1" smtClean="0"/>
              <a:t>subarray</a:t>
            </a:r>
            <a:r>
              <a:rPr lang="en-US" baseline="0" dirty="0" smtClean="0"/>
              <a:t> also has sense-amplifiers, which are specialized circuits that can detect the small amount of charge. </a:t>
            </a:r>
          </a:p>
          <a:p>
            <a:endParaRPr lang="en-US" baseline="0" dirty="0" smtClean="0"/>
          </a:p>
          <a:p>
            <a:r>
              <a:rPr lang="en-US" baseline="0" dirty="0" smtClean="0"/>
              <a:t>Unfortunately, a sense-amplifier size is about *100* times the cell size. </a:t>
            </a:r>
          </a:p>
          <a:p>
            <a:r>
              <a:rPr lang="en-US" baseline="0" dirty="0" smtClean="0"/>
              <a:t>So, to amortize the area of the sense-amplifiers, </a:t>
            </a:r>
          </a:p>
          <a:p>
            <a:r>
              <a:rPr lang="en-US" baseline="0" dirty="0" smtClean="0"/>
              <a:t>hundreds of cells share the same sense-amplifier through a long </a:t>
            </a:r>
            <a:r>
              <a:rPr lang="en-US" baseline="0" dirty="0" err="1" smtClean="0"/>
              <a:t>bitline</a:t>
            </a:r>
            <a:r>
              <a:rPr lang="en-US" baseline="0" dirty="0" smtClean="0"/>
              <a:t>. </a:t>
            </a:r>
          </a:p>
          <a:p>
            <a:endParaRPr lang="en-US" baseline="0" dirty="0" smtClean="0"/>
          </a:p>
          <a:p>
            <a:r>
              <a:rPr lang="en-US" baseline="0" dirty="0" smtClean="0"/>
              <a:t>However, a long </a:t>
            </a:r>
            <a:r>
              <a:rPr lang="en-US" baseline="0" dirty="0" err="1" smtClean="0"/>
              <a:t>bitline</a:t>
            </a:r>
            <a:r>
              <a:rPr lang="en-US" baseline="0" dirty="0" smtClean="0"/>
              <a:t> has a large capacitance that increases latency and power consumption. </a:t>
            </a:r>
          </a:p>
          <a:p>
            <a:r>
              <a:rPr lang="en-US" baseline="0" dirty="0" smtClean="0"/>
              <a:t>Therefore, the long </a:t>
            </a:r>
            <a:r>
              <a:rPr lang="en-US" baseline="0" dirty="0" err="1" smtClean="0"/>
              <a:t>bitline</a:t>
            </a:r>
            <a:r>
              <a:rPr lang="en-US" baseline="0" dirty="0" smtClean="0"/>
              <a:t> is one of the dominant sources of high latency and high power consumption.</a:t>
            </a:r>
          </a:p>
          <a:p>
            <a:endParaRPr lang="en-US" baseline="0" dirty="0" smtClean="0"/>
          </a:p>
          <a:p>
            <a:r>
              <a:rPr lang="en-US" baseline="0" dirty="0" smtClean="0"/>
              <a:t>To understand why the </a:t>
            </a:r>
            <a:r>
              <a:rPr lang="en-US" baseline="0" dirty="0" err="1" smtClean="0"/>
              <a:t>subarray</a:t>
            </a:r>
            <a:r>
              <a:rPr lang="en-US" baseline="0" dirty="0" smtClean="0"/>
              <a:t> is so slow, </a:t>
            </a:r>
          </a:p>
          <a:p>
            <a:r>
              <a:rPr lang="en-US" baseline="0" dirty="0" smtClean="0"/>
              <a:t>let me take a look at the </a:t>
            </a:r>
            <a:r>
              <a:rPr lang="en-US" baseline="0" dirty="0" err="1" smtClean="0"/>
              <a:t>subarray</a:t>
            </a:r>
            <a:r>
              <a:rPr lang="en-US" baseline="0" dirty="0" smtClean="0"/>
              <a:t> organization.</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 naïve way to reduce the DRAM latency is to have short </a:t>
            </a:r>
            <a:r>
              <a:rPr lang="en-US" baseline="0" dirty="0" err="1" smtClean="0"/>
              <a:t>bitlines</a:t>
            </a:r>
            <a:r>
              <a:rPr lang="en-US" baseline="0" dirty="0" smtClean="0"/>
              <a:t> that have lower latency.</a:t>
            </a:r>
          </a:p>
          <a:p>
            <a:r>
              <a:rPr lang="en-US" baseline="0" dirty="0" smtClean="0"/>
              <a:t>Unfortunately, short </a:t>
            </a:r>
            <a:r>
              <a:rPr lang="en-US" baseline="0" dirty="0" err="1" smtClean="0"/>
              <a:t>bitlines</a:t>
            </a:r>
            <a:r>
              <a:rPr lang="en-US" baseline="0" dirty="0" smtClean="0"/>
              <a:t> significantly increase the DRAM area.</a:t>
            </a:r>
          </a:p>
          <a:p>
            <a:r>
              <a:rPr lang="en-US" baseline="0" dirty="0" smtClean="0"/>
              <a:t>Therefore, the </a:t>
            </a:r>
            <a:r>
              <a:rPr lang="en-US" baseline="0" dirty="0" err="1" smtClean="0"/>
              <a:t>bitline</a:t>
            </a:r>
            <a:r>
              <a:rPr lang="en-US" baseline="0" dirty="0" smtClean="0"/>
              <a:t> length exposes an important trade-off between area and latency.</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shows the trade-off between DRAM area and latency as we change the </a:t>
            </a:r>
            <a:r>
              <a:rPr lang="en-US" baseline="0" dirty="0" err="1" smtClean="0"/>
              <a:t>bitline</a:t>
            </a:r>
            <a:r>
              <a:rPr lang="en-US" baseline="0" dirty="0" smtClean="0"/>
              <a:t> length.</a:t>
            </a:r>
          </a:p>
          <a:p>
            <a:r>
              <a:rPr lang="en-US" baseline="0" dirty="0" smtClean="0"/>
              <a:t>Y-axis is the normalized DRAM area compared to a DRAM using 512 cells/</a:t>
            </a:r>
            <a:r>
              <a:rPr lang="en-US" baseline="0" dirty="0" err="1" smtClean="0"/>
              <a:t>bitline</a:t>
            </a:r>
            <a:r>
              <a:rPr lang="en-US" baseline="0" dirty="0" smtClean="0"/>
              <a:t>. A lower value is cheaper.</a:t>
            </a:r>
          </a:p>
          <a:p>
            <a:r>
              <a:rPr lang="en-US" baseline="0" dirty="0" smtClean="0"/>
              <a:t>X-axis shows the latency in terms of </a:t>
            </a:r>
            <a:r>
              <a:rPr lang="en-US" baseline="0" dirty="0" err="1" smtClean="0"/>
              <a:t>tRC</a:t>
            </a:r>
            <a:r>
              <a:rPr lang="en-US" baseline="0" dirty="0" smtClean="0"/>
              <a:t>, an important DRAM timing constraint. A lower value is faster.</a:t>
            </a:r>
          </a:p>
          <a:p>
            <a:endParaRPr lang="en-US" baseline="0" dirty="0" smtClean="0"/>
          </a:p>
          <a:p>
            <a:r>
              <a:rPr lang="en-US" baseline="0" dirty="0" smtClean="0"/>
              <a:t>Commodity DRAM chips use long </a:t>
            </a:r>
            <a:r>
              <a:rPr lang="en-US" baseline="0" dirty="0" err="1" smtClean="0"/>
              <a:t>bitlines</a:t>
            </a:r>
            <a:r>
              <a:rPr lang="en-US" baseline="0" dirty="0" smtClean="0"/>
              <a:t> to minimize area cost. On the other hand, shorter </a:t>
            </a:r>
            <a:r>
              <a:rPr lang="en-US" baseline="0" dirty="0" err="1" smtClean="0"/>
              <a:t>bitlines</a:t>
            </a:r>
            <a:r>
              <a:rPr lang="en-US" baseline="0" dirty="0" smtClean="0"/>
              <a:t> achieve lower latency at higher cost. </a:t>
            </a:r>
          </a:p>
          <a:p>
            <a:pPr defTabSz="931774">
              <a:defRPr/>
            </a:pPr>
            <a:r>
              <a:rPr lang="en-US" baseline="0" dirty="0" smtClean="0"/>
              <a:t>Our goal is to achieve the best of both worlds: low latency and low area cost.</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To sum up, both long and short </a:t>
            </a:r>
            <a:r>
              <a:rPr lang="en-US" baseline="0" dirty="0" err="1" smtClean="0"/>
              <a:t>bitline</a:t>
            </a:r>
            <a:r>
              <a:rPr lang="en-US" baseline="0" dirty="0" smtClean="0"/>
              <a:t> do not achieve small area and low latency. </a:t>
            </a:r>
          </a:p>
          <a:p>
            <a:r>
              <a:rPr lang="en-US" baseline="0" dirty="0" smtClean="0"/>
              <a:t>Long </a:t>
            </a:r>
            <a:r>
              <a:rPr lang="en-US" baseline="0" dirty="0" err="1" smtClean="0"/>
              <a:t>bitline</a:t>
            </a:r>
            <a:r>
              <a:rPr lang="en-US" baseline="0" dirty="0" smtClean="0"/>
              <a:t> has small area but has high latency while short </a:t>
            </a:r>
            <a:r>
              <a:rPr lang="en-US" baseline="0" dirty="0" err="1" smtClean="0"/>
              <a:t>bitline</a:t>
            </a:r>
            <a:r>
              <a:rPr lang="en-US" baseline="0" dirty="0" smtClean="0"/>
              <a:t> has low latency but has large area.</a:t>
            </a:r>
          </a:p>
          <a:p>
            <a:endParaRPr lang="en-US" baseline="0" dirty="0" smtClean="0"/>
          </a:p>
          <a:p>
            <a:r>
              <a:rPr lang="en-US" baseline="0" dirty="0" smtClean="0"/>
              <a:t>To achieve the best of both worlds, we first start from long </a:t>
            </a:r>
            <a:r>
              <a:rPr lang="en-US" baseline="0" dirty="0" err="1" smtClean="0"/>
              <a:t>bitline</a:t>
            </a:r>
            <a:r>
              <a:rPr lang="en-US" baseline="0" dirty="0" smtClean="0"/>
              <a:t>, which has small area. </a:t>
            </a:r>
          </a:p>
          <a:p>
            <a:r>
              <a:rPr lang="en-US" baseline="0" dirty="0" smtClean="0"/>
              <a:t>After that, to achieve the low latency of short </a:t>
            </a:r>
            <a:r>
              <a:rPr lang="en-US" baseline="0" dirty="0" err="1" smtClean="0"/>
              <a:t>bitline</a:t>
            </a:r>
            <a:r>
              <a:rPr lang="en-US" baseline="0" dirty="0" smtClean="0"/>
              <a:t>, we divide the long </a:t>
            </a:r>
            <a:r>
              <a:rPr lang="en-US" baseline="0" dirty="0" err="1" smtClean="0"/>
              <a:t>bitline</a:t>
            </a:r>
            <a:r>
              <a:rPr lang="en-US" baseline="0" dirty="0" smtClean="0"/>
              <a:t> into two smaller segments. </a:t>
            </a:r>
          </a:p>
          <a:p>
            <a:r>
              <a:rPr lang="en-US" baseline="0" dirty="0" smtClean="0"/>
              <a:t>The </a:t>
            </a:r>
            <a:r>
              <a:rPr lang="en-US" baseline="0" dirty="0" err="1" smtClean="0"/>
              <a:t>bitline</a:t>
            </a:r>
            <a:r>
              <a:rPr lang="en-US" baseline="0" dirty="0" smtClean="0"/>
              <a:t> length of the segment nearby the sense-amplifier is same as the length of short </a:t>
            </a:r>
            <a:r>
              <a:rPr lang="en-US" baseline="0" dirty="0" err="1" smtClean="0"/>
              <a:t>bitline</a:t>
            </a:r>
            <a:r>
              <a:rPr lang="en-US" baseline="0" dirty="0" smtClean="0"/>
              <a:t>. </a:t>
            </a:r>
          </a:p>
          <a:p>
            <a:r>
              <a:rPr lang="en-US" baseline="0" dirty="0" smtClean="0"/>
              <a:t>Therefore, the latency of the segment is as low as the latency of the short </a:t>
            </a:r>
            <a:r>
              <a:rPr lang="en-US" baseline="0" dirty="0" err="1" smtClean="0"/>
              <a:t>bitline</a:t>
            </a:r>
            <a:r>
              <a:rPr lang="en-US" baseline="0" dirty="0" smtClean="0"/>
              <a:t>. </a:t>
            </a:r>
          </a:p>
          <a:p>
            <a:r>
              <a:rPr lang="en-US" baseline="0" dirty="0" smtClean="0"/>
              <a:t>To isolate this fast segment from the other segment, we add isolation transistors that selectively connect the two segments. </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way, our proposed approach achieves small area and low latency.</a:t>
            </a:r>
          </a:p>
          <a:p>
            <a:r>
              <a:rPr lang="en-US" baseline="0" dirty="0" smtClean="0"/>
              <a:t>We call this new DRAM architecture as Tiered-Latency DRAM</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Again, the key idea is to divide</a:t>
            </a:r>
            <a:r>
              <a:rPr lang="en-US" baseline="0" dirty="0" smtClean="0"/>
              <a:t> </a:t>
            </a:r>
            <a:r>
              <a:rPr lang="en-US" dirty="0" smtClean="0"/>
              <a:t>a </a:t>
            </a:r>
            <a:r>
              <a:rPr lang="en-US" dirty="0" err="1" smtClean="0"/>
              <a:t>subarray</a:t>
            </a:r>
            <a:r>
              <a:rPr lang="en-US" dirty="0" smtClean="0"/>
              <a:t> into two segments with isolation transistors. </a:t>
            </a:r>
          </a:p>
          <a:p>
            <a:endParaRPr lang="en-US" dirty="0" smtClean="0"/>
          </a:p>
          <a:p>
            <a:r>
              <a:rPr lang="en-US" dirty="0" smtClean="0"/>
              <a:t>The segment, directly</a:t>
            </a:r>
            <a:r>
              <a:rPr lang="en-US" baseline="0" dirty="0" smtClean="0"/>
              <a:t> </a:t>
            </a:r>
            <a:r>
              <a:rPr lang="en-US" dirty="0" smtClean="0"/>
              <a:t>connected to the sense amplifier, is called the near segment. </a:t>
            </a:r>
          </a:p>
          <a:p>
            <a:r>
              <a:rPr lang="en-US" dirty="0" smtClean="0"/>
              <a:t>The other</a:t>
            </a:r>
            <a:r>
              <a:rPr lang="en-US" baseline="0" dirty="0" smtClean="0"/>
              <a:t> </a:t>
            </a:r>
            <a:r>
              <a:rPr lang="en-US" dirty="0" smtClean="0"/>
              <a:t>segment is</a:t>
            </a:r>
            <a:r>
              <a:rPr lang="en-US" baseline="0" dirty="0" smtClean="0"/>
              <a:t> </a:t>
            </a:r>
            <a:r>
              <a:rPr lang="en-US" dirty="0" smtClean="0"/>
              <a:t>called the far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near segment, the isolation transistor is </a:t>
            </a:r>
            <a:r>
              <a:rPr lang="en-US" baseline="0" dirty="0" err="1" smtClean="0"/>
              <a:t>truned</a:t>
            </a:r>
            <a:r>
              <a:rPr lang="en-US" baseline="0" dirty="0" smtClean="0"/>
              <a:t> off such that the near segment is electrically decoupled from the far segment. </a:t>
            </a:r>
          </a:p>
          <a:p>
            <a:r>
              <a:rPr lang="en-US" baseline="0" dirty="0" smtClean="0"/>
              <a:t>which leads to the reduced </a:t>
            </a:r>
            <a:r>
              <a:rPr lang="en-US" baseline="0" dirty="0" err="1" smtClean="0"/>
              <a:t>bitline</a:t>
            </a:r>
            <a:r>
              <a:rPr lang="en-US" baseline="0" dirty="0" smtClean="0"/>
              <a:t> length, which leads to reduced </a:t>
            </a:r>
            <a:r>
              <a:rPr lang="en-US" baseline="0" dirty="0" err="1" smtClean="0"/>
              <a:t>bitline</a:t>
            </a:r>
            <a:r>
              <a:rPr lang="en-US" baseline="0" dirty="0" smtClean="0"/>
              <a:t> capacitance.</a:t>
            </a:r>
          </a:p>
          <a:p>
            <a:r>
              <a:rPr lang="en-US" baseline="0" dirty="0" smtClean="0"/>
              <a:t>Due to these two reasons, the near segment can be accessed with low latency and  low power.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4578"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Arial" charset="0"/>
            </a:endParaRPr>
          </a:p>
        </p:txBody>
      </p:sp>
      <p:sp>
        <p:nvSpPr>
          <p:cNvPr id="24579"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413284-11C0-5B4D-9CB6-091EDADB951A}" type="slidenum">
              <a:rPr lang="en-US" sz="1200">
                <a:solidFill>
                  <a:srgbClr val="000000"/>
                </a:solidFill>
                <a:cs typeface="Arial" charset="0"/>
              </a:rPr>
              <a:pPr eaLnBrk="1" hangingPunct="1"/>
              <a:t>20</a:t>
            </a:fld>
            <a:endParaRPr lang="en-US" sz="1200">
              <a:solidFill>
                <a:srgbClr val="000000"/>
              </a:solidFill>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When accessing the far segment, the isolation transistor is turned on </a:t>
            </a:r>
          </a:p>
          <a:p>
            <a:r>
              <a:rPr lang="en-US" baseline="0" dirty="0" smtClean="0"/>
              <a:t>such that the far segment is electrically connected to the sense amplifier </a:t>
            </a:r>
          </a:p>
          <a:p>
            <a:r>
              <a:rPr lang="en-US" baseline="0" dirty="0" smtClean="0"/>
              <a:t>and the entire </a:t>
            </a:r>
            <a:r>
              <a:rPr lang="en-US" baseline="0" dirty="0" err="1" smtClean="0"/>
              <a:t>bitline</a:t>
            </a:r>
            <a:r>
              <a:rPr lang="en-US" baseline="0" dirty="0" smtClean="0"/>
              <a:t> is exposed to sense amplifier, </a:t>
            </a:r>
          </a:p>
          <a:p>
            <a:r>
              <a:rPr lang="en-US" baseline="0" dirty="0" smtClean="0"/>
              <a:t>which leads to long </a:t>
            </a:r>
            <a:r>
              <a:rPr lang="en-US" baseline="0" dirty="0" err="1" smtClean="0"/>
              <a:t>bitline</a:t>
            </a:r>
            <a:r>
              <a:rPr lang="en-US" baseline="0" dirty="0" smtClean="0"/>
              <a:t>, </a:t>
            </a:r>
          </a:p>
          <a:p>
            <a:r>
              <a:rPr lang="en-US" baseline="0" dirty="0" smtClean="0"/>
              <a:t>which leads to large </a:t>
            </a:r>
            <a:r>
              <a:rPr lang="en-US" baseline="0" dirty="0" err="1" smtClean="0"/>
              <a:t>bitline</a:t>
            </a:r>
            <a:r>
              <a:rPr lang="en-US" baseline="0" dirty="0" smtClean="0"/>
              <a:t> capacitance.</a:t>
            </a:r>
          </a:p>
          <a:p>
            <a:r>
              <a:rPr lang="en-US" baseline="0" dirty="0" smtClean="0"/>
              <a:t>and also isolation transistors have resistance.</a:t>
            </a:r>
          </a:p>
          <a:p>
            <a:endParaRPr lang="en-US" baseline="0" dirty="0" smtClean="0"/>
          </a:p>
          <a:p>
            <a:r>
              <a:rPr lang="en-US" baseline="0" dirty="0" smtClean="0"/>
              <a:t>Due to these three reasons, accessing the far segment incurs high latency and high power.</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evaluated the latency, power consumption and area cost of TL-DRAM compared to commodity DRAM. </a:t>
            </a:r>
          </a:p>
          <a:p>
            <a:endParaRPr lang="en-US" baseline="0" dirty="0" smtClean="0"/>
          </a:p>
          <a:p>
            <a:r>
              <a:rPr lang="en-US" baseline="0" dirty="0" smtClean="0"/>
              <a:t>In our evaluations, we modeled a Commodity DRAM that has 512 cells/</a:t>
            </a:r>
            <a:r>
              <a:rPr lang="en-US" baseline="0" dirty="0" err="1" smtClean="0"/>
              <a:t>bitline</a:t>
            </a:r>
            <a:r>
              <a:rPr lang="en-US" baseline="0" dirty="0" smtClean="0"/>
              <a:t>.</a:t>
            </a:r>
          </a:p>
          <a:p>
            <a:r>
              <a:rPr lang="en-US" baseline="0" dirty="0" smtClean="0"/>
              <a:t>TL-DRAM also has a total of 512 cells/</a:t>
            </a:r>
            <a:r>
              <a:rPr lang="en-US" baseline="0" dirty="0" err="1" smtClean="0"/>
              <a:t>bitline</a:t>
            </a:r>
            <a:r>
              <a:rPr lang="en-US" baseline="0" dirty="0" smtClean="0"/>
              <a:t>, which is segmented to 32-cell near segment and 480-cell far segment.</a:t>
            </a:r>
            <a:endParaRPr lang="en-US" dirty="0" smtClean="0"/>
          </a:p>
          <a:p>
            <a:endParaRPr lang="en-US" dirty="0" smtClean="0"/>
          </a:p>
          <a:p>
            <a:r>
              <a:rPr lang="en-US" dirty="0" smtClean="0"/>
              <a:t>We</a:t>
            </a:r>
            <a:r>
              <a:rPr lang="en-US" baseline="0" dirty="0" smtClean="0"/>
              <a:t> simulated latency using SPICE simulator with circuit-level DRAM model.</a:t>
            </a:r>
          </a:p>
          <a:p>
            <a:endParaRPr lang="en-US" baseline="0" dirty="0" smtClean="0"/>
          </a:p>
          <a:p>
            <a:r>
              <a:rPr lang="en-US" baseline="0" dirty="0" smtClean="0"/>
              <a:t>We estimated the area and power consumption using Micron DRAM Power calculator and Rambus DRAM Area/Power simulator</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figure compares the latency.</a:t>
            </a:r>
          </a:p>
          <a:p>
            <a:r>
              <a:rPr lang="en-US" baseline="0" dirty="0" smtClean="0"/>
              <a:t>Y-axis is normalized latency. </a:t>
            </a:r>
          </a:p>
          <a:p>
            <a:r>
              <a:rPr lang="en-US" baseline="0" dirty="0" smtClean="0"/>
              <a:t>Compared to commodity DRAM, TL-DRAM’s near segment has 56% lower latency, while the far segment has 23% higher latency.</a:t>
            </a:r>
          </a:p>
          <a:p>
            <a:r>
              <a:rPr lang="en-US" baseline="0" dirty="0" smtClean="0"/>
              <a:t> </a:t>
            </a:r>
          </a:p>
          <a:p>
            <a:r>
              <a:rPr lang="en-US" baseline="0" dirty="0" smtClean="0"/>
              <a:t>The right figure compares the power.</a:t>
            </a:r>
          </a:p>
          <a:p>
            <a:r>
              <a:rPr lang="en-US" baseline="0" dirty="0" smtClean="0"/>
              <a:t>Y-axis is normalized power.</a:t>
            </a:r>
          </a:p>
          <a:p>
            <a:r>
              <a:rPr lang="en-US" baseline="0" dirty="0" smtClean="0"/>
              <a:t>Compared to commodity DRAM, TL-DRAM’s near segment has 51% lower power consumption and the far segment has 49% higher power consumption. </a:t>
            </a:r>
          </a:p>
          <a:p>
            <a:endParaRPr lang="en-US" baseline="0" dirty="0" smtClean="0"/>
          </a:p>
          <a:p>
            <a:r>
              <a:rPr lang="en-US" baseline="0" dirty="0" smtClean="0"/>
              <a:t>Lastly, mainly due to the isolation transistor, Tiered-latency DRAM increases the die-size by about 3%.</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179</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figure shows the latency of the near and far segments when varying near segment length.</a:t>
            </a:r>
          </a:p>
          <a:p>
            <a:endParaRPr lang="en-US" baseline="0" dirty="0" smtClean="0"/>
          </a:p>
          <a:p>
            <a:r>
              <a:rPr lang="en-US" baseline="0" dirty="0" smtClean="0"/>
              <a:t>X-axis is near segment length and Y-axis is Latency in </a:t>
            </a:r>
            <a:r>
              <a:rPr lang="en-US" baseline="0" dirty="0" err="1" smtClean="0"/>
              <a:t>nano</a:t>
            </a:r>
            <a:r>
              <a:rPr lang="en-US" baseline="0" dirty="0" smtClean="0"/>
              <a:t> seconds.</a:t>
            </a:r>
          </a:p>
          <a:p>
            <a:endParaRPr lang="en-US" baseline="0" dirty="0" smtClean="0"/>
          </a:p>
          <a:p>
            <a:r>
              <a:rPr lang="en-US" baseline="0" dirty="0" smtClean="0"/>
              <a:t>As the figure shows, a longer near segment length leads to higher near segment latency due to the increased </a:t>
            </a:r>
            <a:r>
              <a:rPr lang="en-US" baseline="0" dirty="0" err="1" smtClean="0"/>
              <a:t>bitline</a:t>
            </a:r>
            <a:r>
              <a:rPr lang="en-US" baseline="0" dirty="0" smtClean="0"/>
              <a:t> capacitance of the near segment.</a:t>
            </a: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180</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For the far segment, a shorter far segment length leads to lower latency. However, the far segment latency is higher than commodity DRAM latency.</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181</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Again, the figure shows the trade-off between area and latency in existing DRAM. </a:t>
            </a:r>
          </a:p>
          <a:p>
            <a:endParaRPr lang="en-US" baseline="0" dirty="0" smtClean="0"/>
          </a:p>
          <a:p>
            <a:r>
              <a:rPr lang="en-US" baseline="0" dirty="0" smtClean="0"/>
              <a:t>Unlike existing DRAM, TL-DRAM achieves low latency using the near segment while increasing the area by only 3%. </a:t>
            </a:r>
          </a:p>
          <a:p>
            <a:endParaRPr lang="en-US" baseline="0" dirty="0" smtClean="0"/>
          </a:p>
          <a:p>
            <a:r>
              <a:rPr lang="en-US" baseline="0" dirty="0" smtClean="0"/>
              <a:t>Although the far segment has higher latency than commodity DRAM, we show that efficient use of the near segment enables TL-DRAM to achieve high system performance.</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182</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 are multiple ways to leverage the TL-DRAM</a:t>
            </a:r>
            <a:r>
              <a:rPr lang="en-US" baseline="0" dirty="0" smtClean="0"/>
              <a:t> substrate by hardware or software.</a:t>
            </a:r>
          </a:p>
          <a:p>
            <a:endParaRPr lang="en-US" baseline="0" dirty="0" smtClean="0"/>
          </a:p>
          <a:p>
            <a:r>
              <a:rPr lang="en-US" baseline="0" dirty="0" smtClean="0"/>
              <a:t>In this slide, I describe many such ways.</a:t>
            </a:r>
          </a:p>
          <a:p>
            <a:r>
              <a:rPr lang="en-US" baseline="0" dirty="0" smtClean="0"/>
              <a:t>First, the near segment can be used as a hardware-managed inclusive cache to the far segment.</a:t>
            </a:r>
          </a:p>
          <a:p>
            <a:r>
              <a:rPr lang="en-US" baseline="0" dirty="0" smtClean="0"/>
              <a:t>Second, the near segment can be used as a hardware-managed exclusive cache to the far segment.</a:t>
            </a:r>
          </a:p>
          <a:p>
            <a:r>
              <a:rPr lang="en-US" baseline="0" dirty="0" smtClean="0"/>
              <a:t>Third, the operating system can intelligently allocate frequently-accessed pages to the near segment.</a:t>
            </a:r>
          </a:p>
          <a:p>
            <a:r>
              <a:rPr lang="en-US" baseline="0" dirty="0" smtClean="0"/>
              <a:t>Forth mechanism is to simple replace DRAM with TL-DRAM without any near segment handling</a:t>
            </a:r>
          </a:p>
          <a:p>
            <a:endParaRPr lang="en-US" baseline="0" dirty="0" smtClean="0"/>
          </a:p>
          <a:p>
            <a:r>
              <a:rPr lang="en-US" baseline="0" dirty="0" smtClean="0"/>
              <a:t>While our paper provides detailed explanations and evaluations of first three mechanism, </a:t>
            </a:r>
          </a:p>
          <a:p>
            <a:r>
              <a:rPr lang="en-US" baseline="0" dirty="0" smtClean="0"/>
              <a:t>in this talk, we will focus on the first approach, which is to use the near segment as a hardware managed cache for the far segment.</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183</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This diagram shows TL-DRAM organization. </a:t>
            </a:r>
          </a:p>
          <a:p>
            <a:endParaRPr lang="en-US" baseline="0" dirty="0" smtClean="0"/>
          </a:p>
          <a:p>
            <a:r>
              <a:rPr lang="en-US" baseline="0" dirty="0" smtClean="0"/>
              <a:t>Each </a:t>
            </a:r>
            <a:r>
              <a:rPr lang="en-US" baseline="0" dirty="0" err="1" smtClean="0"/>
              <a:t>subarray</a:t>
            </a:r>
            <a:r>
              <a:rPr lang="en-US" baseline="0" dirty="0" smtClean="0"/>
              <a:t> consists of the sense amplifier, near segment and far segment.</a:t>
            </a:r>
          </a:p>
          <a:p>
            <a:r>
              <a:rPr lang="en-US" baseline="0" dirty="0" smtClean="0"/>
              <a:t>In this particular approach, only the far segment capacity is exposed to the operating system and the memory controller caches the frequently accessed rows in each </a:t>
            </a:r>
            <a:r>
              <a:rPr lang="en-US" baseline="0" dirty="0" err="1" smtClean="0"/>
              <a:t>subarray</a:t>
            </a:r>
            <a:r>
              <a:rPr lang="en-US" baseline="0" dirty="0" smtClean="0"/>
              <a:t> to the corresponding near segment.</a:t>
            </a:r>
          </a:p>
          <a:p>
            <a:endParaRPr lang="en-US" baseline="0" dirty="0" smtClean="0"/>
          </a:p>
          <a:p>
            <a:r>
              <a:rPr lang="en-US" baseline="0" dirty="0" smtClean="0"/>
              <a:t>This approach has two challenges.</a:t>
            </a:r>
          </a:p>
          <a:p>
            <a:r>
              <a:rPr lang="en-US" baseline="0" dirty="0" smtClean="0"/>
              <a:t>First, how to migrate a row between segments efficiently?  </a:t>
            </a:r>
          </a:p>
          <a:p>
            <a:r>
              <a:rPr lang="en-US" baseline="0" dirty="0" smtClean="0"/>
              <a:t>Second, how to manage the near segment cache efficiently?</a:t>
            </a:r>
          </a:p>
          <a:p>
            <a:endParaRPr lang="en-US" baseline="0" dirty="0" smtClean="0"/>
          </a:p>
          <a:p>
            <a:r>
              <a:rPr lang="en-US" baseline="0" dirty="0" smtClean="0"/>
              <a:t>Let me first address first challenge.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Our goal is to migrate a source row in the far segment to a destination row in the near segment.</a:t>
            </a:r>
          </a:p>
          <a:p>
            <a:endParaRPr lang="en-US" baseline="0" dirty="0" smtClean="0"/>
          </a:p>
          <a:p>
            <a:pPr defTabSz="931717">
              <a:defRPr/>
            </a:pPr>
            <a:r>
              <a:rPr lang="en-US" baseline="0" dirty="0" smtClean="0"/>
              <a:t>The naïve way to achieve this is that memory controller reads all the data from the source row and writes them back to the destination row.</a:t>
            </a:r>
          </a:p>
          <a:p>
            <a:endParaRPr lang="en-US" baseline="0" dirty="0" smtClean="0"/>
          </a:p>
          <a:p>
            <a:r>
              <a:rPr lang="en-US" baseline="0" dirty="0" smtClean="0"/>
              <a:t>However, this leads to high latency. </a:t>
            </a:r>
          </a:p>
          <a:p>
            <a:r>
              <a:rPr lang="en-US" baseline="0" dirty="0" smtClean="0"/>
              <a:t> </a:t>
            </a:r>
            <a:endParaRPr lang="en-US"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185</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observation is that cells in the source and the destination row share </a:t>
            </a:r>
            <a:r>
              <a:rPr lang="en-US" baseline="0" dirty="0" err="1" smtClean="0"/>
              <a:t>bitlines</a:t>
            </a:r>
            <a:r>
              <a:rPr lang="en-US" baseline="0" dirty="0" smtClean="0"/>
              <a:t>. </a:t>
            </a:r>
          </a:p>
          <a:p>
            <a:r>
              <a:rPr lang="en-US" dirty="0" smtClean="0"/>
              <a:t>Our idea</a:t>
            </a:r>
            <a:r>
              <a:rPr lang="en-US" baseline="0" dirty="0" smtClean="0"/>
              <a:t> is to use these shared </a:t>
            </a:r>
            <a:r>
              <a:rPr lang="en-US" baseline="0" dirty="0" err="1" smtClean="0"/>
              <a:t>bitlines</a:t>
            </a:r>
            <a:r>
              <a:rPr lang="en-US" baseline="0" dirty="0" smtClean="0"/>
              <a:t> to transfer data from the source to the destination concurrently .</a:t>
            </a:r>
          </a:p>
          <a:p>
            <a:r>
              <a:rPr lang="en-US" baseline="0" dirty="0" smtClean="0"/>
              <a:t>We’ll explain the migration procedure step by step.</a:t>
            </a:r>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186</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662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What kind of performance do we expect when we run two applications on a multi-core system? To answer this question, we performed an experiment. We took two applications we cared about, ran them together on different cores in a dual-core system, and measured their slowdown compared to when each is run alone on the same system. This graph shows the slowdown each app experienced. (DATA explanation…) </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Why do we get such a large disparity in the slowdowns?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priorities? No. We went back and gave high priority to gcc and low priority to matlab. The slowdowns did not change at all. Neither the software or the hardware enforced the priorities.</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the contention in the disk? We checked for this possibility, but found that these applications did not have any disk accesses in the steady state. They both fit in the physical memory and therefore did not interfere in the disk.</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What is it then? Why do we get such large disparity in slowdowns in a dual core system?</a:t>
            </a: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 will call such an application a </a:t>
            </a:r>
            <a:r>
              <a:rPr lang="ja-JP" altLang="en-US" sz="1000">
                <a:latin typeface="Arial" charset="0"/>
              </a:rPr>
              <a:t>“</a:t>
            </a:r>
            <a:r>
              <a:rPr lang="en-US" altLang="ja-JP" sz="1000">
                <a:latin typeface="Arial" charset="0"/>
              </a:rPr>
              <a:t>memory performance hog</a:t>
            </a:r>
            <a:r>
              <a:rPr lang="ja-JP" altLang="en-US" sz="1000">
                <a:latin typeface="Arial" charset="0"/>
              </a:rPr>
              <a:t>”</a:t>
            </a:r>
            <a:endParaRPr lang="en-US" altLang="ja-JP" sz="1000">
              <a:latin typeface="Arial" charset="0"/>
            </a:endParaRPr>
          </a:p>
          <a:p>
            <a:pPr eaLnBrk="1" hangingPunct="1">
              <a:lnSpc>
                <a:spcPct val="90000"/>
              </a:lnSpc>
              <a:spcBef>
                <a:spcPct val="0"/>
              </a:spcBef>
            </a:pPr>
            <a:r>
              <a:rPr lang="en-US" sz="1000">
                <a:latin typeface="Arial" charset="0"/>
              </a:rPr>
              <a:t>Now, let me tell you why this disparity in slowdowns happens.</a:t>
            </a: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endParaRPr lang="en-US" sz="1000">
              <a:latin typeface="Arial" charset="0"/>
            </a:endParaRPr>
          </a:p>
          <a:p>
            <a:pPr eaLnBrk="1" hangingPunct="1">
              <a:lnSpc>
                <a:spcPct val="90000"/>
              </a:lnSpc>
              <a:spcBef>
                <a:spcPct val="0"/>
              </a:spcBef>
            </a:pPr>
            <a:r>
              <a:rPr lang="en-US" sz="1000">
                <a:latin typeface="Arial" charset="0"/>
              </a:rPr>
              <a:t>Is it that there are other applications or the OS interfering with gcc, stealing its time quantums? No.</a:t>
            </a:r>
          </a:p>
        </p:txBody>
      </p:sp>
      <p:sp>
        <p:nvSpPr>
          <p:cNvPr id="2662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6A787D-D5FE-AB43-9636-7924DF508C6C}" type="slidenum">
              <a:rPr lang="en-US" sz="1200">
                <a:solidFill>
                  <a:srgbClr val="000000"/>
                </a:solidFill>
                <a:cs typeface="Arial" charset="0"/>
              </a:rPr>
              <a:pPr eaLnBrk="1" hangingPunct="1"/>
              <a:t>21</a:t>
            </a:fld>
            <a:endParaRPr lang="en-US" sz="1200">
              <a:solidFill>
                <a:srgbClr val="000000"/>
              </a:solidFill>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First, the memory controller accesses the source row in the far segment. </a:t>
            </a:r>
          </a:p>
          <a:p>
            <a:r>
              <a:rPr lang="en-US" baseline="0" dirty="0" smtClean="0"/>
              <a:t>The isolation transistor is turned on and then the cells in the source row are connected to the </a:t>
            </a:r>
            <a:r>
              <a:rPr lang="en-US" baseline="0" dirty="0" err="1" smtClean="0"/>
              <a:t>bitlines</a:t>
            </a:r>
            <a:r>
              <a:rPr lang="en-US" baseline="0" dirty="0" smtClean="0"/>
              <a:t>.</a:t>
            </a:r>
          </a:p>
          <a:p>
            <a:r>
              <a:rPr lang="en-US" baseline="0" dirty="0" smtClean="0"/>
              <a:t>After that, the sense amplifiers read the data of the source row.</a:t>
            </a:r>
          </a:p>
          <a:p>
            <a:endParaRPr lang="en-US" baseline="0" dirty="0" smtClean="0"/>
          </a:p>
          <a:p>
            <a:r>
              <a:rPr lang="en-US" baseline="0" dirty="0" smtClean="0"/>
              <a:t>Second, the memory controller accesses the destination row in the near segment. </a:t>
            </a:r>
          </a:p>
          <a:p>
            <a:r>
              <a:rPr lang="en-US" baseline="0" dirty="0" smtClean="0"/>
              <a:t>Now, the cells in the destination row are also connected to the </a:t>
            </a:r>
            <a:r>
              <a:rPr lang="en-US" baseline="0" dirty="0" err="1" smtClean="0"/>
              <a:t>bitline</a:t>
            </a:r>
            <a:r>
              <a:rPr lang="en-US" baseline="0" dirty="0" smtClean="0"/>
              <a:t>.</a:t>
            </a:r>
          </a:p>
          <a:p>
            <a:r>
              <a:rPr lang="en-US" baseline="0" dirty="0" smtClean="0"/>
              <a:t>Therefore, the data of sense amplifier are migrated to the destination row across the </a:t>
            </a:r>
            <a:r>
              <a:rPr lang="en-US" baseline="0" dirty="0" err="1" smtClean="0"/>
              <a:t>bitlines</a:t>
            </a:r>
            <a:r>
              <a:rPr lang="en-US" baseline="0" dirty="0" smtClean="0"/>
              <a:t> concurrently.</a:t>
            </a:r>
          </a:p>
          <a:p>
            <a:endParaRPr lang="en-US" baseline="0" dirty="0" smtClean="0"/>
          </a:p>
          <a:p>
            <a:r>
              <a:rPr lang="en-US" baseline="0" dirty="0" smtClean="0"/>
              <a:t>After these two steps, the all data of the source row are migrated to the destination row with low latency.</a:t>
            </a:r>
          </a:p>
          <a:p>
            <a:endParaRPr lang="en-US" baseline="0" dirty="0" smtClean="0"/>
          </a:p>
          <a:p>
            <a:r>
              <a:rPr lang="en-US" baseline="0" dirty="0" smtClean="0"/>
              <a:t>In fact, most of the migration latency is overlapped with the source row access latency.</a:t>
            </a:r>
          </a:p>
          <a:p>
            <a:r>
              <a:rPr lang="en-US" baseline="0" dirty="0" smtClean="0"/>
              <a:t>Using SPICE simulation, we estimated that the additional migration latency over the row access latency is about 4ns.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187</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let me address the second challenge</a:t>
            </a:r>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188</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use an x86 CPU simulator and a cycle-accurate DDR3 DRAM simulator for evaluating system performance.</a:t>
            </a:r>
          </a:p>
          <a:p>
            <a:endParaRPr lang="en-US" baseline="0" dirty="0" smtClean="0"/>
          </a:p>
          <a:p>
            <a:r>
              <a:rPr lang="en-US" dirty="0" smtClean="0"/>
              <a:t>We</a:t>
            </a:r>
            <a:r>
              <a:rPr lang="en-US" baseline="0" dirty="0" smtClean="0"/>
              <a:t> use TPC, STREAM and SPEC CPU2006 benchmarks.</a:t>
            </a:r>
          </a:p>
          <a:p>
            <a:endParaRPr lang="en-US" baseline="0" dirty="0" smtClean="0"/>
          </a:p>
          <a:p>
            <a:r>
              <a:rPr lang="en-US" baseline="0" dirty="0" smtClean="0"/>
              <a:t>We use Instructions-Per-Cycle to measure single-core performance and weighted speedup to measure multi-core performance.</a:t>
            </a:r>
            <a:endParaRPr lang="en-US"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189</a:t>
            </a:fld>
            <a:endParaRPr lang="en-US">
              <a:solidFill>
                <a:prstClr val="black"/>
              </a:solidFill>
              <a:latin typeface="Calibri"/>
            </a:endParaRPr>
          </a:p>
        </p:txBody>
      </p:sp>
    </p:spTree>
    <p:extLst>
      <p:ext uri="{BB962C8B-B14F-4D97-AF65-F5344CB8AC3E}">
        <p14:creationId xmlns:p14="http://schemas.microsoft.com/office/powerpoint/2010/main" val="123567144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a:t>
            </a:r>
            <a:r>
              <a:rPr lang="en-US" baseline="0" dirty="0" smtClean="0"/>
              <a:t> baseline commodity DRAM, We use DDR3-1066 which has 512 cells/</a:t>
            </a:r>
            <a:r>
              <a:rPr lang="en-US" baseline="0" dirty="0" err="1" smtClean="0"/>
              <a:t>bitline</a:t>
            </a:r>
            <a:r>
              <a:rPr lang="en-US" baseline="0" dirty="0" smtClean="0"/>
              <a:t>. </a:t>
            </a:r>
          </a:p>
          <a:p>
            <a:endParaRPr lang="en-US" baseline="0" dirty="0" smtClean="0"/>
          </a:p>
          <a:p>
            <a:r>
              <a:rPr lang="en-US" baseline="0" dirty="0" smtClean="0"/>
              <a:t>Our TL-DRAM has the same </a:t>
            </a:r>
            <a:r>
              <a:rPr lang="en-US" baseline="0" dirty="0" err="1" smtClean="0"/>
              <a:t>bitline</a:t>
            </a:r>
            <a:r>
              <a:rPr lang="en-US" baseline="0" dirty="0" smtClean="0"/>
              <a:t> length as the baseline DRAM. </a:t>
            </a:r>
          </a:p>
          <a:p>
            <a:endParaRPr lang="en-US" baseline="0" dirty="0" smtClean="0"/>
          </a:p>
          <a:p>
            <a:r>
              <a:rPr lang="en-US" baseline="0" dirty="0" smtClean="0"/>
              <a:t>We vary the near segment length from 1 to 256 cells.</a:t>
            </a:r>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190</a:t>
            </a:fld>
            <a:endParaRPr lang="en-US">
              <a:solidFill>
                <a:prstClr val="black"/>
              </a:solidFill>
              <a:latin typeface="Calibri"/>
            </a:endParaRPr>
          </a:p>
        </p:txBody>
      </p:sp>
    </p:spTree>
    <p:extLst>
      <p:ext uri="{BB962C8B-B14F-4D97-AF65-F5344CB8AC3E}">
        <p14:creationId xmlns:p14="http://schemas.microsoft.com/office/powerpoint/2010/main" val="8677447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shows the IPC improvement of our three caching mechanisms over commodity DRAM. </a:t>
            </a:r>
          </a:p>
          <a:p>
            <a:r>
              <a:rPr lang="en-US" baseline="0" dirty="0" smtClean="0"/>
              <a:t>All of them improve performance and benefit-based caching shows maximum performance improvement by 12.7%.</a:t>
            </a:r>
          </a:p>
          <a:p>
            <a:endParaRPr lang="en-US" baseline="0" dirty="0" smtClean="0"/>
          </a:p>
          <a:p>
            <a:r>
              <a:rPr lang="en-US" baseline="0" dirty="0" smtClean="0"/>
              <a:t>The right figure shows the normalized power reduction of our three caching mechanisms over commodity DRAM.</a:t>
            </a:r>
          </a:p>
          <a:p>
            <a:r>
              <a:rPr lang="en-US" baseline="0" dirty="0" smtClean="0"/>
              <a:t> All of them reduce power consumption and benefit-based caching shows maximum power reduction by 23%.</a:t>
            </a:r>
            <a:endParaRPr lang="en-US" dirty="0" smtClean="0"/>
          </a:p>
          <a:p>
            <a:endParaRPr lang="en-US" dirty="0" smtClean="0"/>
          </a:p>
          <a:p>
            <a:pPr defTabSz="931717">
              <a:defRPr/>
            </a:pPr>
            <a:r>
              <a:rPr lang="en-US" baseline="0" dirty="0" smtClean="0"/>
              <a:t>Therefore, using near segment as a cache improves performance and reduces power consumption at the cost of 3% area overhead.</a:t>
            </a:r>
          </a:p>
          <a:p>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191</a:t>
            </a:fld>
            <a:endParaRPr lang="en-US">
              <a:solidFill>
                <a:prstClr val="black"/>
              </a:solidFill>
              <a:latin typeface="Calibri"/>
            </a:endParaRPr>
          </a:p>
        </p:txBody>
      </p:sp>
    </p:spTree>
    <p:extLst>
      <p:ext uri="{BB962C8B-B14F-4D97-AF65-F5344CB8AC3E}">
        <p14:creationId xmlns:p14="http://schemas.microsoft.com/office/powerpoint/2010/main" val="25320836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figure shows the performance improvement over commodity DRAM, when varying the near segment length.</a:t>
            </a:r>
          </a:p>
          <a:p>
            <a:r>
              <a:rPr lang="en-US" baseline="0" dirty="0" smtClean="0"/>
              <a:t>X-axis is the near segment length and Y-axis is the IPC improvement over commodity DRAM.</a:t>
            </a:r>
          </a:p>
          <a:p>
            <a:r>
              <a:rPr lang="en-US" dirty="0" smtClean="0"/>
              <a:t>Increasing the near segment length enables larger cache capacity but the trade-off</a:t>
            </a:r>
            <a:r>
              <a:rPr lang="en-US" baseline="0" dirty="0" smtClean="0"/>
              <a:t> is increasing the caching latency. </a:t>
            </a:r>
          </a:p>
          <a:p>
            <a:r>
              <a:rPr lang="en-US" baseline="0" dirty="0" smtClean="0"/>
              <a:t>As a result, the peak performance improvement is at 32 cells/</a:t>
            </a:r>
            <a:r>
              <a:rPr lang="en-US" baseline="0" dirty="0" err="1" smtClean="0"/>
              <a:t>bitline</a:t>
            </a:r>
            <a:r>
              <a:rPr lang="en-US" baseline="0" dirty="0" smtClean="0"/>
              <a:t>.</a:t>
            </a:r>
          </a:p>
          <a:p>
            <a:r>
              <a:rPr lang="en-US" baseline="0" dirty="0" smtClean="0"/>
              <a:t>We observe that by adjusting the near segment length, we can trade off cache capacity for cache latency.</a:t>
            </a:r>
            <a:endParaRPr lang="en-US"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192</a:t>
            </a:fld>
            <a:endParaRPr lang="en-US">
              <a:solidFill>
                <a:prstClr val="black"/>
              </a:solidFill>
              <a:latin typeface="Calibri"/>
            </a:endParaRPr>
          </a:p>
        </p:txBody>
      </p:sp>
    </p:spTree>
    <p:extLst>
      <p:ext uri="{BB962C8B-B14F-4D97-AF65-F5344CB8AC3E}">
        <p14:creationId xmlns:p14="http://schemas.microsoft.com/office/powerpoint/2010/main" val="35712995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our paper, we provide more mechanisms and results.</a:t>
            </a:r>
          </a:p>
          <a:p>
            <a:r>
              <a:rPr lang="en-US" baseline="0" dirty="0" smtClean="0"/>
              <a:t>First, we provide detailed explanations and evaluations of two other mechanisms, </a:t>
            </a:r>
          </a:p>
          <a:p>
            <a:r>
              <a:rPr lang="en-US" baseline="0" dirty="0" smtClean="0"/>
              <a:t>a hardware managed exclusive caching and a profile-based OS page mapping.</a:t>
            </a:r>
            <a:endParaRPr lang="en-US" dirty="0" smtClean="0"/>
          </a:p>
          <a:p>
            <a:r>
              <a:rPr lang="en-US" baseline="0" dirty="0" smtClean="0"/>
              <a:t>Second, We provide latency evaluation for three-tier TL-DRAM. </a:t>
            </a:r>
          </a:p>
          <a:p>
            <a:r>
              <a:rPr lang="en-US" dirty="0" smtClean="0"/>
              <a:t>Third, we provide</a:t>
            </a:r>
            <a:r>
              <a:rPr lang="en-US" baseline="0" dirty="0" smtClean="0"/>
              <a:t> detailed circuit evaluation for DRAM latency and power consumption.</a:t>
            </a:r>
          </a:p>
          <a:p>
            <a:r>
              <a:rPr lang="en-US" baseline="0" dirty="0" smtClean="0"/>
              <a:t>Forth, we provide implementation details and storage cost analysis in memory controller.</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193</a:t>
            </a:fld>
            <a:endParaRPr lang="en-US">
              <a:solidFill>
                <a:prstClr val="black"/>
              </a:solidFill>
              <a:latin typeface="Calibri"/>
            </a:endParaRPr>
          </a:p>
        </p:txBody>
      </p:sp>
    </p:spTree>
    <p:extLst>
      <p:ext uri="{BB962C8B-B14F-4D97-AF65-F5344CB8AC3E}">
        <p14:creationId xmlns:p14="http://schemas.microsoft.com/office/powerpoint/2010/main" val="292573817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17">
              <a:defRPr/>
            </a:pPr>
            <a:r>
              <a:rPr lang="en-US" baseline="0" dirty="0" smtClean="0"/>
              <a:t>Let me conclude.</a:t>
            </a:r>
          </a:p>
          <a:p>
            <a:endParaRPr lang="en-US" baseline="0" dirty="0" smtClean="0">
              <a:solidFill>
                <a:schemeClr val="bg1"/>
              </a:solidFill>
            </a:endParaRPr>
          </a:p>
          <a:p>
            <a:r>
              <a:rPr lang="en-US" baseline="0" dirty="0" smtClean="0">
                <a:solidFill>
                  <a:schemeClr val="bg1"/>
                </a:solidFill>
              </a:rPr>
              <a:t>The problem is that DRAM latency is a critical bottleneck for system performance. </a:t>
            </a:r>
            <a:endParaRPr lang="en-US" baseline="0" dirty="0" smtClean="0"/>
          </a:p>
          <a:p>
            <a:r>
              <a:rPr lang="en-US" baseline="0" dirty="0" smtClean="0"/>
              <a:t>Our goal is to reduce the DRAM latency with low cost.</a:t>
            </a:r>
          </a:p>
          <a:p>
            <a:r>
              <a:rPr lang="en-US" baseline="0" dirty="0" smtClean="0">
                <a:solidFill>
                  <a:schemeClr val="bg1"/>
                </a:solidFill>
              </a:rPr>
              <a:t>Our observation is that long </a:t>
            </a:r>
            <a:r>
              <a:rPr lang="en-US" baseline="0" dirty="0" err="1" smtClean="0">
                <a:solidFill>
                  <a:schemeClr val="bg1"/>
                </a:solidFill>
              </a:rPr>
              <a:t>bitlines</a:t>
            </a:r>
            <a:r>
              <a:rPr lang="en-US" baseline="0" dirty="0" smtClean="0">
                <a:solidFill>
                  <a:schemeClr val="bg1"/>
                </a:solidFill>
              </a:rPr>
              <a:t> are the dominant source of high DRAM latency. </a:t>
            </a:r>
          </a:p>
          <a:p>
            <a:r>
              <a:rPr lang="en-US" baseline="0" dirty="0" smtClean="0"/>
              <a:t>Our key idea is to divide the long </a:t>
            </a:r>
            <a:r>
              <a:rPr lang="en-US" baseline="0" dirty="0" err="1" smtClean="0"/>
              <a:t>bitlines</a:t>
            </a:r>
            <a:r>
              <a:rPr lang="en-US" baseline="0" dirty="0" smtClean="0"/>
              <a:t> into two smaller segments: a fast segment and a slow segment</a:t>
            </a:r>
          </a:p>
          <a:p>
            <a:r>
              <a:rPr lang="en-US" baseline="0" dirty="0" smtClean="0"/>
              <a:t>Therefore, Tiered-latency DRAM, enables latency heterogeneity in DRAM.</a:t>
            </a:r>
          </a:p>
          <a:p>
            <a:r>
              <a:rPr lang="en-US" baseline="0" dirty="0" smtClean="0">
                <a:solidFill>
                  <a:srgbClr val="FFFFFF"/>
                </a:solidFill>
              </a:rPr>
              <a:t>We show many ways to utilize this latency heterogeneity to improve system performance and power reduction.</a:t>
            </a:r>
          </a:p>
          <a:p>
            <a:r>
              <a:rPr lang="en-US" baseline="0" dirty="0" smtClean="0">
                <a:solidFill>
                  <a:srgbClr val="FFFFFF"/>
                </a:solidFill>
              </a:rPr>
              <a:t>Among them, In this talk, we show that a system that uses the fast segment as a cache to the slow segment achieves significant performance improvement and power reduction with low cost for wide variety of both single and multi core workloads.</a:t>
            </a:r>
          </a:p>
          <a:p>
            <a:endParaRPr lang="en-US" baseline="0" dirty="0" smtClean="0">
              <a:solidFill>
                <a:srgbClr val="FFFFFF"/>
              </a:solidFill>
            </a:endParaRPr>
          </a:p>
          <a:p>
            <a:endParaRPr lang="en-US" baseline="0" dirty="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194</a:t>
            </a:fld>
            <a:endParaRPr lang="en-US">
              <a:solidFill>
                <a:prstClr val="black"/>
              </a:solidFill>
              <a:latin typeface="Calibri"/>
            </a:endParaRPr>
          </a:p>
        </p:txBody>
      </p:sp>
    </p:spTree>
    <p:extLst>
      <p:ext uri="{BB962C8B-B14F-4D97-AF65-F5344CB8AC3E}">
        <p14:creationId xmlns:p14="http://schemas.microsoft.com/office/powerpoint/2010/main" val="37775555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196</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smtClean="0"/>
              <a:t>Our key observation is that a DRAM bank is divided into subarrays.</a:t>
            </a:r>
          </a:p>
          <a:p>
            <a:endParaRPr lang="en-US" baseline="0" smtClean="0"/>
          </a:p>
          <a:p>
            <a:r>
              <a:rPr lang="en-US" baseline="0" smtClean="0"/>
              <a:t>Logically, a DRAM bank is viewed as a monolithic component with a single row-buffer connected to all rows. However, a single row-buffer cannot drive tens of thousands rows.</a:t>
            </a:r>
          </a:p>
          <a:p>
            <a:endParaRPr lang="en-US" baseline="0" smtClean="0"/>
          </a:p>
          <a:p>
            <a:r>
              <a:rPr lang="en-US" baseline="0" smtClean="0"/>
              <a:t>So, instead, a DRAM bank is physically divided into multiple subarrays, each equipped with a local row-buffer. Although each subarray has a local row-buffer, a single global row-buffer is still required to serve as an interface through which data can be transferred from and to the bank.</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200</a:t>
            </a:fld>
            <a:endParaRPr lang="en-US">
              <a:solidFill>
                <a:prstClr val="black"/>
              </a:solidFill>
              <a:latin typeface="Calibri"/>
            </a:endParaRPr>
          </a:p>
        </p:txBody>
      </p:sp>
    </p:spTree>
    <p:extLst>
      <p:ext uri="{BB962C8B-B14F-4D97-AF65-F5344CB8AC3E}">
        <p14:creationId xmlns:p14="http://schemas.microsoft.com/office/powerpoint/2010/main" val="22389102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848E49A-656B-B149-A762-FC6A203BFCBD}" type="slidenum">
              <a:rPr lang="en-US" sz="1200">
                <a:solidFill>
                  <a:srgbClr val="000000"/>
                </a:solidFill>
                <a:cs typeface="Arial" charset="0"/>
              </a:rPr>
              <a:pPr eaLnBrk="1" hangingPunct="1"/>
              <a:t>23</a:t>
            </a:fld>
            <a:endParaRPr lang="en-US" sz="1200">
              <a:solidFill>
                <a:srgbClr val="000000"/>
              </a:solidFill>
              <a:cs typeface="Arial" charset="0"/>
            </a:endParaRPr>
          </a:p>
        </p:txBody>
      </p:sp>
      <p:sp>
        <p:nvSpPr>
          <p:cNvPr id="296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296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lnSpc>
                <a:spcPct val="90000"/>
              </a:lnSpc>
              <a:spcBef>
                <a:spcPct val="0"/>
              </a:spcBef>
            </a:pPr>
            <a:r>
              <a:rPr lang="en-US" sz="1000">
                <a:latin typeface="Arial" charset="0"/>
              </a:rPr>
              <a:t>-In a multi-core chip, different cores share some hardware resources. In particular, they share the DRAM memory system. The shared memory system consists of this and that. </a:t>
            </a:r>
          </a:p>
          <a:p>
            <a:pPr eaLnBrk="1" hangingPunct="1">
              <a:lnSpc>
                <a:spcPct val="90000"/>
              </a:lnSpc>
              <a:spcBef>
                <a:spcPct val="0"/>
              </a:spcBef>
              <a:buFontTx/>
              <a:buChar char="-"/>
            </a:pPr>
            <a:r>
              <a:rPr lang="en-US" sz="1000">
                <a:latin typeface="Arial" charset="0"/>
              </a:rPr>
              <a:t>When we run matlab on one core, and gcc on another core, both cores generate memory requests to access the DRAM banks. When these requests arrive at the DRAM controller, the controller favors matlab</a:t>
            </a:r>
            <a:r>
              <a:rPr lang="ja-JP" altLang="en-US" sz="1000">
                <a:latin typeface="Arial" charset="0"/>
              </a:rPr>
              <a:t>’</a:t>
            </a:r>
            <a:r>
              <a:rPr lang="en-US" altLang="ja-JP" sz="1000">
                <a:latin typeface="Arial" charset="0"/>
              </a:rPr>
              <a:t>s requests over gcc</a:t>
            </a:r>
            <a:r>
              <a:rPr lang="ja-JP" altLang="en-US" sz="1000">
                <a:latin typeface="Arial" charset="0"/>
              </a:rPr>
              <a:t>’</a:t>
            </a:r>
            <a:r>
              <a:rPr lang="en-US" altLang="ja-JP" sz="1000">
                <a:latin typeface="Arial" charset="0"/>
              </a:rPr>
              <a:t>s requests. As a result, matlab can make progress and continues generating memory requests. These requests are again favored by the DRAM controller over gcc</a:t>
            </a:r>
            <a:r>
              <a:rPr lang="ja-JP" altLang="en-US" sz="1000">
                <a:latin typeface="Arial" charset="0"/>
              </a:rPr>
              <a:t>’</a:t>
            </a:r>
            <a:r>
              <a:rPr lang="en-US" altLang="ja-JP" sz="1000">
                <a:latin typeface="Arial" charset="0"/>
              </a:rPr>
              <a:t>s requests. Therefore, gcc starves waiting for its requests to be serviced in DRAM whereas matlab makes very quick progress as if it were running alone. </a:t>
            </a: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r>
              <a:rPr lang="en-US" sz="1000">
                <a:latin typeface="Arial" charset="0"/>
              </a:rPr>
              <a:t>Why does this happen? This is because the algorithms employed by the DRAM controller are unfair. </a:t>
            </a:r>
          </a:p>
          <a:p>
            <a:pPr eaLnBrk="1" hangingPunct="1">
              <a:lnSpc>
                <a:spcPct val="90000"/>
              </a:lnSpc>
              <a:spcBef>
                <a:spcPct val="0"/>
              </a:spcBef>
              <a:buFontTx/>
              <a:buChar char="-"/>
            </a:pPr>
            <a:r>
              <a:rPr lang="en-US" sz="1000">
                <a:latin typeface="Arial" charset="0"/>
              </a:rPr>
              <a:t>But, why are these algorithms unfair? Why do they unfairly prioritize matlab accesses?</a:t>
            </a:r>
          </a:p>
          <a:p>
            <a:pPr eaLnBrk="1" hangingPunct="1">
              <a:lnSpc>
                <a:spcPct val="90000"/>
              </a:lnSpc>
              <a:spcBef>
                <a:spcPct val="0"/>
              </a:spcBef>
              <a:buFontTx/>
              <a:buChar char="-"/>
            </a:pPr>
            <a:r>
              <a:rPr lang="en-US" sz="1000">
                <a:latin typeface="Arial" charset="0"/>
              </a:rPr>
              <a:t>To understand this, we need to understand how a DRAM bank operates.</a:t>
            </a: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endParaRPr lang="en-US" sz="1000">
              <a:latin typeface="Arial" charset="0"/>
            </a:endParaRPr>
          </a:p>
          <a:p>
            <a:pPr eaLnBrk="1" hangingPunct="1">
              <a:lnSpc>
                <a:spcPct val="90000"/>
              </a:lnSpc>
              <a:spcBef>
                <a:spcPct val="0"/>
              </a:spcBef>
              <a:buFontTx/>
              <a:buChar char="-"/>
            </a:pPr>
            <a:r>
              <a:rPr lang="en-US" sz="1000">
                <a:latin typeface="Arial" charset="0"/>
              </a:rPr>
              <a:t>Almost all systems today contain multi-core chips</a:t>
            </a:r>
          </a:p>
          <a:p>
            <a:pPr eaLnBrk="1" hangingPunct="1">
              <a:lnSpc>
                <a:spcPct val="90000"/>
              </a:lnSpc>
              <a:spcBef>
                <a:spcPct val="0"/>
              </a:spcBef>
              <a:buFontTx/>
              <a:buChar char="-"/>
            </a:pPr>
            <a:r>
              <a:rPr lang="en-US" sz="1000">
                <a:latin typeface="Arial" charset="0"/>
              </a:rPr>
              <a:t>Multi-core systems consist of multiple on-chip cores and caches</a:t>
            </a:r>
          </a:p>
          <a:p>
            <a:pPr eaLnBrk="1" hangingPunct="1">
              <a:lnSpc>
                <a:spcPct val="90000"/>
              </a:lnSpc>
              <a:spcBef>
                <a:spcPct val="0"/>
              </a:spcBef>
              <a:buFontTx/>
              <a:buChar char="-"/>
            </a:pPr>
            <a:r>
              <a:rPr lang="en-US" sz="1000">
                <a:latin typeface="Arial" charset="0"/>
              </a:rPr>
              <a:t>Cores share the DRAM memory system</a:t>
            </a:r>
          </a:p>
          <a:p>
            <a:pPr eaLnBrk="1" hangingPunct="1">
              <a:lnSpc>
                <a:spcPct val="90000"/>
              </a:lnSpc>
              <a:spcBef>
                <a:spcPct val="0"/>
              </a:spcBef>
              <a:buFontTx/>
              <a:buChar char="-"/>
            </a:pPr>
            <a:r>
              <a:rPr lang="en-US" sz="1000">
                <a:latin typeface="Arial" charset="0"/>
              </a:rPr>
              <a:t>DRAM memory system consists of</a:t>
            </a:r>
          </a:p>
          <a:p>
            <a:pPr lvl="1" eaLnBrk="1" hangingPunct="1">
              <a:lnSpc>
                <a:spcPct val="90000"/>
              </a:lnSpc>
              <a:spcBef>
                <a:spcPct val="0"/>
              </a:spcBef>
              <a:buFontTx/>
              <a:buChar char="-"/>
            </a:pPr>
            <a:r>
              <a:rPr lang="en-US" sz="1000">
                <a:latin typeface="Arial" charset="0"/>
                <a:ea typeface="ＭＳ Ｐゴシック" charset="0"/>
              </a:rPr>
              <a:t>DRAM banks that store data (multiple banks to allow parallel accesses)</a:t>
            </a:r>
          </a:p>
          <a:p>
            <a:pPr lvl="1" eaLnBrk="1" hangingPunct="1">
              <a:lnSpc>
                <a:spcPct val="90000"/>
              </a:lnSpc>
              <a:spcBef>
                <a:spcPct val="0"/>
              </a:spcBef>
              <a:buFontTx/>
              <a:buChar char="-"/>
            </a:pPr>
            <a:r>
              <a:rPr lang="en-US" sz="1000">
                <a:latin typeface="Arial" charset="0"/>
                <a:ea typeface="ＭＳ Ｐゴシック" charset="0"/>
              </a:rPr>
              <a:t>DRAM memory controller that mediates between cores and DRAM memory</a:t>
            </a:r>
          </a:p>
          <a:p>
            <a:pPr lvl="2" eaLnBrk="1" hangingPunct="1">
              <a:lnSpc>
                <a:spcPct val="90000"/>
              </a:lnSpc>
              <a:spcBef>
                <a:spcPct val="0"/>
              </a:spcBef>
              <a:buFontTx/>
              <a:buChar char="-"/>
            </a:pPr>
            <a:r>
              <a:rPr lang="en-US" sz="1000">
                <a:latin typeface="Arial" charset="0"/>
                <a:ea typeface="ＭＳ Ｐゴシック" charset="0"/>
              </a:rPr>
              <a:t>It schedules memory operations generated by cores to DRAM</a:t>
            </a:r>
          </a:p>
          <a:p>
            <a:pPr eaLnBrk="1" hangingPunct="1">
              <a:lnSpc>
                <a:spcPct val="90000"/>
              </a:lnSpc>
              <a:spcBef>
                <a:spcPct val="0"/>
              </a:spcBef>
              <a:buFontTx/>
              <a:buChar char="-"/>
            </a:pPr>
            <a:r>
              <a:rPr lang="en-US" sz="1000">
                <a:latin typeface="Arial" charset="0"/>
              </a:rPr>
              <a:t>This talk is about exploiting the unfair algorithms in the memory controllers to perform denial of service to running threads</a:t>
            </a:r>
          </a:p>
          <a:p>
            <a:pPr eaLnBrk="1" hangingPunct="1">
              <a:lnSpc>
                <a:spcPct val="90000"/>
              </a:lnSpc>
              <a:spcBef>
                <a:spcPct val="0"/>
              </a:spcBef>
              <a:buFontTx/>
              <a:buChar char="-"/>
            </a:pPr>
            <a:r>
              <a:rPr lang="en-US" sz="1000">
                <a:latin typeface="Arial" charset="0"/>
              </a:rPr>
              <a:t>To understand how this happens, we need to know about how each DRAM bank operates</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201</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Based on our observation,</a:t>
            </a:r>
            <a:r>
              <a:rPr lang="en-US" baseline="0" smtClean="0"/>
              <a:t> we propose two key ideas.</a:t>
            </a:r>
          </a:p>
          <a:p>
            <a:endParaRPr lang="en-US" baseline="0" smtClean="0"/>
          </a:p>
          <a:p>
            <a:r>
              <a:rPr lang="en-US" baseline="0" smtClean="0"/>
              <a:t>First, we realized that each subarray operates mostly independently of each other, except when occasionally sharing global structures, such as the global row-buffer. Additionally, each subarray has a row-decoder, which in turn is driven by the global row-decoder, another global structure.</a:t>
            </a:r>
          </a:p>
          <a:p>
            <a:endParaRPr lang="en-US" baseline="0" smtClean="0"/>
          </a:p>
          <a:p>
            <a:r>
              <a:rPr lang="en-US" baseline="0" smtClean="0"/>
              <a:t>Our first key idea is to reduce the sharing of global structures among subarrays to enable subarray-level parallelism.</a:t>
            </a:r>
          </a:p>
          <a:p>
            <a:endParaRPr lang="en-US" baseline="0" smtClean="0"/>
          </a:p>
          <a:p>
            <a:endParaRPr lang="en-US" baseline="0"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202</a:t>
            </a:fld>
            <a:endParaRPr lang="en-US">
              <a:solidFill>
                <a:prstClr val="black"/>
              </a:solidFill>
              <a:latin typeface="Calibri"/>
            </a:endParaRPr>
          </a:p>
        </p:txBody>
      </p:sp>
    </p:spTree>
    <p:extLst>
      <p:ext uri="{BB962C8B-B14F-4D97-AF65-F5344CB8AC3E}">
        <p14:creationId xmlns:p14="http://schemas.microsoft.com/office/powerpoint/2010/main" val="282691367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Building</a:t>
            </a:r>
            <a:r>
              <a:rPr lang="en-US" baseline="0" smtClean="0"/>
              <a:t> on top of our key idea, here is a high-level overview of our mechanism. In existing DRAM, four requests to the same bank are serialized, even when they are to different subarrays within the bank. In contrast, our solution parallelizes requests to different subarrays, and simultaneously utilizes multiple row-buffers across the two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203</a:t>
            </a:fld>
            <a:endParaRPr lang="en-US">
              <a:solidFill>
                <a:prstClr val="black"/>
              </a:solidFill>
              <a:latin typeface="Calibri"/>
            </a:endParaRPr>
          </a:p>
        </p:txBody>
      </p:sp>
    </p:spTree>
    <p:extLst>
      <p:ext uri="{BB962C8B-B14F-4D97-AF65-F5344CB8AC3E}">
        <p14:creationId xmlns:p14="http://schemas.microsoft.com/office/powerpoint/2010/main" val="17664358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First, let’s take a look at the problem caused by sharing of the global address latch.</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204</a:t>
            </a:fld>
            <a:endParaRPr lang="en-US">
              <a:solidFill>
                <a:prstClr val="black"/>
              </a:solidFill>
              <a:latin typeface="Calibri"/>
            </a:endParaRPr>
          </a:p>
        </p:txBody>
      </p:sp>
    </p:spTree>
    <p:extLst>
      <p:ext uri="{BB962C8B-B14F-4D97-AF65-F5344CB8AC3E}">
        <p14:creationId xmlns:p14="http://schemas.microsoft.com/office/powerpoint/2010/main" val="317102643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Since there is only one global address</a:t>
            </a:r>
            <a:r>
              <a:rPr lang="en-US" baseline="0" smtClean="0"/>
              <a:t> latch, it can store only one row address, preventing multiple rows from being activated at the same time.</a:t>
            </a:r>
          </a:p>
          <a:p>
            <a:endParaRPr lang="en-US" baseline="0" smtClean="0"/>
          </a:p>
          <a:p>
            <a:r>
              <a:rPr lang="en-US" baseline="0" smtClean="0"/>
              <a:t>For example, if we are activating the blue row, the global address latch would store the address of that row, and subsequently activate it. However, at this point, we cannot immediately activate the yellow row, but we must first precharge the original subarray that contains the blue row, clearing the contents of the global address latch. Only then can the yellow row be activated.</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205</a:t>
            </a:fld>
            <a:endParaRPr lang="en-US">
              <a:solidFill>
                <a:prstClr val="black"/>
              </a:solidFill>
              <a:latin typeface="Calibri"/>
            </a:endParaRPr>
          </a:p>
        </p:txBody>
      </p:sp>
    </p:spTree>
    <p:extLst>
      <p:ext uri="{BB962C8B-B14F-4D97-AF65-F5344CB8AC3E}">
        <p14:creationId xmlns:p14="http://schemas.microsoft.com/office/powerpoint/2010/main" val="21874962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eliminate</a:t>
            </a:r>
            <a:r>
              <a:rPr lang="en-US" baseline="0" smtClean="0"/>
              <a:t> the global address latch and to push it to individual subarrays. Each of these latches, that we call subarray address latches, can store the row-address for each subarray, allowing multiple rows to be activated across different subarrays..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206</a:t>
            </a:fld>
            <a:endParaRPr lang="en-US">
              <a:solidFill>
                <a:prstClr val="black"/>
              </a:solidFill>
              <a:latin typeface="Calibri"/>
            </a:endParaRPr>
          </a:p>
        </p:txBody>
      </p:sp>
    </p:spTree>
    <p:extLst>
      <p:ext uri="{BB962C8B-B14F-4D97-AF65-F5344CB8AC3E}">
        <p14:creationId xmlns:p14="http://schemas.microsoft.com/office/powerpoint/2010/main" val="409311882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a:t>
            </a:r>
            <a:r>
              <a:rPr lang="en-US" baseline="0" smtClean="0"/>
              <a:t> how the shared global address latch allows only one raised wordline, or equivalently, only one activated row. As a solution we proposed the subarraay address latch.</a:t>
            </a:r>
          </a:p>
          <a:p>
            <a:endParaRPr lang="en-US" baseline="0" smtClean="0"/>
          </a:p>
          <a:p>
            <a:r>
              <a:rPr lang="en-US" baseline="0" smtClean="0"/>
              <a:t>Now let’s take a look at the problem caused by the sharing of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207</a:t>
            </a:fld>
            <a:endParaRPr lang="en-US">
              <a:solidFill>
                <a:prstClr val="black"/>
              </a:solidFill>
              <a:latin typeface="Calibri"/>
            </a:endParaRPr>
          </a:p>
        </p:txBody>
      </p:sp>
    </p:spTree>
    <p:extLst>
      <p:ext uri="{BB962C8B-B14F-4D97-AF65-F5344CB8AC3E}">
        <p14:creationId xmlns:p14="http://schemas.microsoft.com/office/powerpoint/2010/main" val="3562465718"/>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Typically,</a:t>
            </a:r>
            <a:r>
              <a:rPr lang="en-US" baseline="0" smtClean="0"/>
              <a:t> the global bitlines are routed over the subarrays, using the top metal layer. But for the sake of illustration, let’s assume for now that they are off to the side.</a:t>
            </a:r>
          </a:p>
          <a:p>
            <a:endParaRPr lang="en-US" baseline="0" smtClean="0"/>
          </a:p>
          <a:p>
            <a:r>
              <a:rPr lang="en-US" baseline="0" smtClean="0"/>
              <a:t>Each subarray’s local row-buffer is connected to the global bitlines, through switches that can be toggled on and off.</a:t>
            </a:r>
          </a:p>
          <a:p>
            <a:endParaRPr lang="en-US" baseline="0" smtClean="0"/>
          </a:p>
          <a:p>
            <a:r>
              <a:rPr lang="en-US" baseline="0" smtClean="0"/>
              <a:t>The problem is that for an access to either of the rows, both switches are turned on. As a result, both rows attempt to traverse the global bitlines, leading to a collision, or an electrical short-circuit on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208</a:t>
            </a:fld>
            <a:endParaRPr lang="en-US">
              <a:solidFill>
                <a:prstClr val="black"/>
              </a:solidFill>
              <a:latin typeface="Calibri"/>
            </a:endParaRPr>
          </a:p>
        </p:txBody>
      </p:sp>
    </p:spTree>
    <p:extLst>
      <p:ext uri="{BB962C8B-B14F-4D97-AF65-F5344CB8AC3E}">
        <p14:creationId xmlns:p14="http://schemas.microsoft.com/office/powerpoint/2010/main" val="11424794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As a solution, we propose to selectively</a:t>
            </a:r>
            <a:r>
              <a:rPr lang="en-US" baseline="0" smtClean="0"/>
              <a:t> connect the local row-buffers to the global bitlines. We do this by augmenting each subarray with a single-bit latch, that we call the designated-bit latch, that controls the subarrays’ switchhes.</a:t>
            </a:r>
          </a:p>
          <a:p>
            <a:endParaRPr lang="en-US" baseline="0" smtClean="0"/>
          </a:p>
          <a:p>
            <a:r>
              <a:rPr lang="en-US" baseline="0" smtClean="0"/>
              <a:t>Before accessing a row, the DRAM controller ensures that only one subarray’s designated-bit is set, so that only one row traverses the global bitlines. To access a different row, the DRAM controller sets the designated-bit of only that subarray.</a:t>
            </a:r>
          </a:p>
          <a:p>
            <a:endParaRPr lang="en-US" baseline="0" smtClean="0"/>
          </a:p>
          <a:p>
            <a:r>
              <a:rPr lang="en-US" baseline="0" smtClean="0"/>
              <a:t>It is important to note that the blue row is kept activated, so that if there is another request to the blue row, it can be served quickly.</a:t>
            </a:r>
          </a:p>
          <a:p>
            <a:endParaRPr lang="en-US" baseline="0" smtClean="0"/>
          </a:p>
          <a:p>
            <a:r>
              <a:rPr lang="en-US" baseline="0" smtClean="0"/>
              <a:t>The designated bits are controlled by a control wire that is added.</a:t>
            </a:r>
            <a:endParaRPr lang="en-US" smtClean="0"/>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209</a:t>
            </a:fld>
            <a:endParaRPr lang="en-US">
              <a:solidFill>
                <a:prstClr val="black"/>
              </a:solidFill>
              <a:latin typeface="Calibri"/>
            </a:endParaRPr>
          </a:p>
        </p:txBody>
      </p:sp>
    </p:spTree>
    <p:extLst>
      <p:ext uri="{BB962C8B-B14F-4D97-AF65-F5344CB8AC3E}">
        <p14:creationId xmlns:p14="http://schemas.microsoft.com/office/powerpoint/2010/main" val="407090439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We’ve seen how the sharing of the global bitlines cause collisions</a:t>
            </a:r>
            <a:r>
              <a:rPr lang="en-US" baseline="0" smtClean="0"/>
              <a:t> during data access. As a solution, we’ve proposed the designed-bit latch to allow the DRAM controller to selectively connect only one subarray’s local row-buffer to the global bitlines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210</a:t>
            </a:fld>
            <a:endParaRPr lang="en-US">
              <a:solidFill>
                <a:prstClr val="black"/>
              </a:solidFill>
              <a:latin typeface="Calibri"/>
            </a:endParaRPr>
          </a:p>
        </p:txBody>
      </p:sp>
    </p:spTree>
    <p:extLst>
      <p:ext uri="{BB962C8B-B14F-4D97-AF65-F5344CB8AC3E}">
        <p14:creationId xmlns:p14="http://schemas.microsoft.com/office/powerpoint/2010/main" val="3505108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1CAA7D-AF2E-A44A-A9EC-AC92B785805C}" type="slidenum">
              <a:rPr lang="en-US" sz="1200">
                <a:solidFill>
                  <a:prstClr val="black"/>
                </a:solidFill>
                <a:latin typeface="Calibri" charset="0"/>
                <a:cs typeface="Arial" charset="0"/>
              </a:rPr>
              <a:pPr eaLnBrk="1" hangingPunct="1"/>
              <a:t>25</a:t>
            </a:fld>
            <a:endParaRPr lang="en-US" sz="1200">
              <a:solidFill>
                <a:prstClr val="black"/>
              </a:solidFill>
              <a:latin typeface="Calibri" charset="0"/>
              <a:cs typeface="Arial" charset="0"/>
            </a:endParaRPr>
          </a:p>
        </p:txBody>
      </p:sp>
      <p:sp>
        <p:nvSpPr>
          <p:cNvPr id="3277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2771"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Tying</a:t>
            </a:r>
            <a:r>
              <a:rPr lang="en-US" baseline="0" smtClean="0"/>
              <a:t> it all together, we’ve seen at the beginning of the presentation how a subarray-oblivious baseline suffers from three problems during bank conflicts: serialization, write-penalty, and thrashing of the row-buffer.</a:t>
            </a:r>
          </a:p>
          <a:p>
            <a:endParaRPr lang="en-US" baseline="0" smtClean="0"/>
          </a:p>
          <a:p>
            <a:r>
              <a:rPr lang="en-US" baseline="0" smtClean="0"/>
              <a:t>On the other hand, MASA, our mechanism, does not suffer from these problems, by parallelizing requests to different requests and utilizing multiple local row-buffers, leading to significant latency savings.</a:t>
            </a:r>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211</a:t>
            </a:fld>
            <a:endParaRPr lang="en-US">
              <a:solidFill>
                <a:prstClr val="black"/>
              </a:solidFill>
              <a:latin typeface="Calibri"/>
            </a:endParaRPr>
          </a:p>
        </p:txBody>
      </p:sp>
    </p:spTree>
    <p:extLst>
      <p:ext uri="{BB962C8B-B14F-4D97-AF65-F5344CB8AC3E}">
        <p14:creationId xmlns:p14="http://schemas.microsoft.com/office/powerpoint/2010/main" val="320394439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To</a:t>
            </a:r>
            <a:r>
              <a:rPr lang="en-US" baseline="0" smtClean="0"/>
              <a:t> implement MASA, only a 0.15% increase in die size is required for the latches and the wire.</a:t>
            </a:r>
            <a:endParaRPr lang="en-US" smtClean="0"/>
          </a:p>
          <a:p>
            <a:endParaRPr lang="en-US" smtClean="0"/>
          </a:p>
          <a:p>
            <a:r>
              <a:rPr lang="en-US" smtClean="0"/>
              <a:t>While MASA increases static</a:t>
            </a:r>
            <a:r>
              <a:rPr lang="en-US" baseline="0" smtClean="0"/>
              <a:t> energy by a small amount, requiring </a:t>
            </a:r>
          </a:p>
          <a:p>
            <a:endParaRPr lang="en-US" baseline="0" smtClean="0"/>
          </a:p>
          <a:p>
            <a:endParaRPr lang="en-US" smtClean="0"/>
          </a:p>
          <a:p>
            <a:endParaRPr lang="en-US" smtClean="0"/>
          </a:p>
          <a:p>
            <a:r>
              <a:rPr lang="en-US" smtClean="0"/>
              <a:t>Overall,</a:t>
            </a:r>
            <a:r>
              <a:rPr lang="en-US" baseline="0" smtClean="0"/>
              <a:t> MASA requires only a modest 0.15% increase in DRAM die size, to implement the subarray address latches and the designated bit latches and the wire.</a:t>
            </a:r>
          </a:p>
          <a:p>
            <a:endParaRPr lang="en-US" baseline="0" smtClean="0"/>
          </a:p>
          <a:p>
            <a:r>
              <a:rPr lang="en-US" baseline="0" smtClean="0"/>
              <a:t>Concerning static energy, MASA requires 0.56mW for each additional activated subarray. However, this comes at large savings in the dynamic energy, due to increased hit-rate in the local row-buffers that allows MASA to avoid energy-hungry activations.</a:t>
            </a:r>
          </a:p>
          <a:p>
            <a:endParaRPr lang="en-US" baseline="0" smtClean="0"/>
          </a:p>
          <a:p>
            <a:r>
              <a:rPr lang="en-US" baseline="0" smtClean="0"/>
              <a:t>At the DRAM controller, an additional storage of less than 256 bytes is required to keep track of the status of the subarrays, as well as some additional logic to keep track of new timing contraints.</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212</a:t>
            </a:fld>
            <a:endParaRPr lang="en-US">
              <a:solidFill>
                <a:prstClr val="black"/>
              </a:solidFill>
              <a:latin typeface="Calibri"/>
            </a:endParaRPr>
          </a:p>
        </p:txBody>
      </p:sp>
    </p:spTree>
    <p:extLst>
      <p:ext uri="{BB962C8B-B14F-4D97-AF65-F5344CB8AC3E}">
        <p14:creationId xmlns:p14="http://schemas.microsoft.com/office/powerpoint/2010/main" val="1825966085"/>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Although MASA does</a:t>
            </a:r>
            <a:r>
              <a:rPr lang="en-US" baseline="0" smtClean="0"/>
              <a:t> not require a lot of overhead, we further propose two additional mechanisms that are cheaper than MASA. </a:t>
            </a:r>
          </a:p>
          <a:p>
            <a:endParaRPr lang="en-US" baseline="0" smtClean="0"/>
          </a:p>
          <a:p>
            <a:r>
              <a:rPr lang="en-US" baseline="0" smtClean="0"/>
              <a:t>MASA, by utilizing the subarray address latch and the designated-bit latch, is able to address all three problems related to bank conflicts. </a:t>
            </a:r>
          </a:p>
          <a:p>
            <a:endParaRPr lang="en-US" baseline="0" smtClean="0"/>
          </a:p>
          <a:p>
            <a:r>
              <a:rPr lang="en-US" baseline="0" smtClean="0"/>
              <a:t>Starting from here, if we remove the designated-bit latch, we arrive at a mechanism that we call SALP-2, or subarray-level parallelism level-2, which addresses only two of the three problems. If we remove even the subarray address latch, we arrive at a mechanism that we call SALP-1, subarray-level parallelism level-1, which addresses only one of the three problems.  </a:t>
            </a:r>
            <a:endParaRPr lang="en-US"/>
          </a:p>
        </p:txBody>
      </p:sp>
      <p:sp>
        <p:nvSpPr>
          <p:cNvPr id="4" name="Slide Number Placeholder 3"/>
          <p:cNvSpPr>
            <a:spLocks noGrp="1"/>
          </p:cNvSpPr>
          <p:nvPr>
            <p:ph type="sldNum" sz="quarter" idx="10"/>
          </p:nvPr>
        </p:nvSpPr>
        <p:spPr/>
        <p:txBody>
          <a:bodyPr/>
          <a:lstStyle/>
          <a:p>
            <a:fld id="{80F03180-34AC-4716-85F0-B91B63342E95}" type="slidenum">
              <a:rPr lang="en-US" smtClean="0">
                <a:solidFill>
                  <a:prstClr val="black"/>
                </a:solidFill>
                <a:latin typeface="Calibri"/>
              </a:rPr>
              <a:pPr/>
              <a:t>213</a:t>
            </a:fld>
            <a:endParaRPr lang="en-US">
              <a:solidFill>
                <a:prstClr val="black"/>
              </a:solidFill>
              <a:latin typeface="Calibri"/>
            </a:endParaRPr>
          </a:p>
        </p:txBody>
      </p:sp>
    </p:spTree>
    <p:extLst>
      <p:ext uri="{BB962C8B-B14F-4D97-AF65-F5344CB8AC3E}">
        <p14:creationId xmlns:p14="http://schemas.microsoft.com/office/powerpoint/2010/main" val="33639567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3410DDB-86CE-664C-ACF0-D7E5683DF526}" type="slidenum">
              <a:rPr lang="en-US" sz="1200">
                <a:solidFill>
                  <a:srgbClr val="000000"/>
                </a:solidFill>
                <a:cs typeface="Arial" charset="0"/>
              </a:rPr>
              <a:pPr eaLnBrk="1" hangingPunct="1"/>
              <a:t>219</a:t>
            </a:fld>
            <a:endParaRPr lang="en-US" sz="1200">
              <a:solidFill>
                <a:srgbClr val="000000"/>
              </a:solidFill>
              <a:cs typeface="Arial"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064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Rot="1" noChangeAspect="1" noChangeArrowheads="1"/>
          </p:cNvSpPr>
          <p:nvPr>
            <p:ph type="sldImg"/>
          </p:nvPr>
        </p:nvSpPr>
        <p:spPr bwMode="auto">
          <a:xfrm>
            <a:off x="1168400" y="697230"/>
            <a:ext cx="4673600" cy="3486150"/>
          </a:xfrm>
          <a:prstGeom prst="rect">
            <a:avLst/>
          </a:prstGeom>
          <a:solidFill>
            <a:srgbClr val="FFFFFF"/>
          </a:solidFill>
          <a:ln>
            <a:solidFill>
              <a:srgbClr val="000000"/>
            </a:solidFill>
            <a:miter lim="800000"/>
            <a:headEnd/>
            <a:tailEnd/>
          </a:ln>
        </p:spPr>
      </p:sp>
      <p:sp>
        <p:nvSpPr>
          <p:cNvPr id="18434"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say you want a byte</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Rot="1" noChangeAspect="1" noChangeArrowheads="1"/>
          </p:cNvSpPr>
          <p:nvPr>
            <p:ph type="sldImg"/>
          </p:nvPr>
        </p:nvSpPr>
        <p:spPr bwMode="auto">
          <a:xfrm>
            <a:off x="1181100" y="696913"/>
            <a:ext cx="4648200" cy="3486150"/>
          </a:xfrm>
          <a:prstGeom prst="rect">
            <a:avLst/>
          </a:prstGeom>
          <a:solidFill>
            <a:srgbClr val="FFFFFF"/>
          </a:solidFill>
          <a:ln>
            <a:solidFill>
              <a:srgbClr val="000000"/>
            </a:solidFill>
            <a:miter lim="800000"/>
            <a:headEnd/>
            <a:tailEnd/>
          </a:ln>
        </p:spPr>
      </p:sp>
      <p:sp>
        <p:nvSpPr>
          <p:cNvPr id="20482" name="Rectangle 2"/>
          <p:cNvSpPr>
            <a:spLocks noGrp="1" noChangeArrowheads="1"/>
          </p:cNvSpPr>
          <p:nvPr>
            <p:ph type="body" idx="1"/>
          </p:nvPr>
        </p:nvSpPr>
        <p:spPr bwMode="auto">
          <a:xfrm>
            <a:off x="701040" y="4415790"/>
            <a:ext cx="5608320" cy="418338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txBody>
          <a:bodyPr/>
          <a:lstStyle/>
          <a:p>
            <a:r>
              <a:rPr lang="en-US" sz="3100">
                <a:latin typeface="Lucida Grande" charset="0"/>
                <a:cs typeface="Lucida Grande" charset="0"/>
                <a:sym typeface="Lucida Grande" charset="0"/>
              </a:rPr>
              <a:t>copy</a:t>
            </a: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238</a:t>
            </a:fld>
            <a:endParaRPr lang="en-US">
              <a:solidFill>
                <a:prstClr val="black"/>
              </a:solidFill>
              <a:latin typeface="Calibri"/>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242</a:t>
            </a:fld>
            <a:endParaRPr lang="en-US">
              <a:solidFill>
                <a:prstClr val="black"/>
              </a:solidFill>
              <a:latin typeface="Calibri"/>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243</a:t>
            </a:fld>
            <a:endParaRPr lang="en-US">
              <a:solidFill>
                <a:prstClr val="black"/>
              </a:solidFill>
              <a:latin typeface="Calibri"/>
            </a:endParaRPr>
          </a:p>
        </p:txBody>
      </p:sp>
    </p:spTree>
    <p:extLst>
      <p:ext uri="{BB962C8B-B14F-4D97-AF65-F5344CB8AC3E}">
        <p14:creationId xmlns:p14="http://schemas.microsoft.com/office/powerpoint/2010/main" val="1936848987"/>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244</a:t>
            </a:fld>
            <a:endParaRPr lang="en-US">
              <a:solidFill>
                <a:prstClr val="black"/>
              </a:solidFill>
              <a:latin typeface="Calibri"/>
            </a:endParaRPr>
          </a:p>
        </p:txBody>
      </p:sp>
    </p:spTree>
    <p:extLst>
      <p:ext uri="{BB962C8B-B14F-4D97-AF65-F5344CB8AC3E}">
        <p14:creationId xmlns:p14="http://schemas.microsoft.com/office/powerpoint/2010/main" val="24698678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94AF1B8-EBEF-2D43-A5C0-4B94DFFF935B}" type="slidenum">
              <a:rPr lang="en-US" sz="1200">
                <a:solidFill>
                  <a:prstClr val="black"/>
                </a:solidFill>
                <a:latin typeface="Calibri" charset="0"/>
                <a:cs typeface="Arial" charset="0"/>
              </a:rPr>
              <a:pPr eaLnBrk="1" hangingPunct="1"/>
              <a:t>26</a:t>
            </a:fld>
            <a:endParaRPr lang="en-US" sz="1200">
              <a:solidFill>
                <a:prstClr val="black"/>
              </a:solidFill>
              <a:latin typeface="Calibri" charset="0"/>
              <a:cs typeface="Arial" charset="0"/>
            </a:endParaRPr>
          </a:p>
        </p:txBody>
      </p:sp>
      <p:sp>
        <p:nvSpPr>
          <p:cNvPr id="3481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245</a:t>
            </a:fld>
            <a:endParaRPr lang="en-US">
              <a:solidFill>
                <a:prstClr val="black"/>
              </a:solidFill>
              <a:latin typeface="Calibri"/>
            </a:endParaRPr>
          </a:p>
        </p:txBody>
      </p:sp>
    </p:spTree>
    <p:extLst>
      <p:ext uri="{BB962C8B-B14F-4D97-AF65-F5344CB8AC3E}">
        <p14:creationId xmlns:p14="http://schemas.microsoft.com/office/powerpoint/2010/main" val="160533924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246</a:t>
            </a:fld>
            <a:endParaRPr lang="en-US">
              <a:solidFill>
                <a:prstClr val="black"/>
              </a:solidFill>
              <a:latin typeface="Calibri"/>
            </a:endParaRPr>
          </a:p>
        </p:txBody>
      </p:sp>
    </p:spTree>
    <p:extLst>
      <p:ext uri="{BB962C8B-B14F-4D97-AF65-F5344CB8AC3E}">
        <p14:creationId xmlns:p14="http://schemas.microsoft.com/office/powerpoint/2010/main" val="4135281818"/>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247</a:t>
            </a:fld>
            <a:endParaRPr lang="en-US">
              <a:solidFill>
                <a:prstClr val="black"/>
              </a:solidFill>
              <a:latin typeface="Calibri"/>
            </a:endParaRPr>
          </a:p>
        </p:txBody>
      </p:sp>
    </p:spTree>
    <p:extLst>
      <p:ext uri="{BB962C8B-B14F-4D97-AF65-F5344CB8AC3E}">
        <p14:creationId xmlns:p14="http://schemas.microsoft.com/office/powerpoint/2010/main" val="341969536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248</a:t>
            </a:fld>
            <a:endParaRPr lang="en-US">
              <a:solidFill>
                <a:prstClr val="black"/>
              </a:solidFill>
              <a:latin typeface="Calibri"/>
            </a:endParaRPr>
          </a:p>
        </p:txBody>
      </p:sp>
    </p:spTree>
    <p:extLst>
      <p:ext uri="{BB962C8B-B14F-4D97-AF65-F5344CB8AC3E}">
        <p14:creationId xmlns:p14="http://schemas.microsoft.com/office/powerpoint/2010/main" val="3834342892"/>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Briefly go over outline</a:t>
            </a:r>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249</a:t>
            </a:fld>
            <a:endParaRPr lang="en-US">
              <a:solidFill>
                <a:prstClr val="black"/>
              </a:solidFill>
              <a:latin typeface="Calibri"/>
            </a:endParaRPr>
          </a:p>
        </p:txBody>
      </p:sp>
    </p:spTree>
    <p:extLst>
      <p:ext uri="{BB962C8B-B14F-4D97-AF65-F5344CB8AC3E}">
        <p14:creationId xmlns:p14="http://schemas.microsoft.com/office/powerpoint/2010/main" val="375183400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250</a:t>
            </a:fld>
            <a:endParaRPr lang="en-US">
              <a:solidFill>
                <a:prstClr val="black"/>
              </a:solidFill>
              <a:latin typeface="Calibri"/>
            </a:endParaRPr>
          </a:p>
        </p:txBody>
      </p:sp>
    </p:spTree>
    <p:extLst>
      <p:ext uri="{BB962C8B-B14F-4D97-AF65-F5344CB8AC3E}">
        <p14:creationId xmlns:p14="http://schemas.microsoft.com/office/powerpoint/2010/main" val="81988546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251</a:t>
            </a:fld>
            <a:endParaRPr lang="en-US">
              <a:solidFill>
                <a:prstClr val="black"/>
              </a:solidFill>
              <a:latin typeface="Calibri"/>
            </a:endParaRPr>
          </a:p>
        </p:txBody>
      </p:sp>
    </p:spTree>
    <p:extLst>
      <p:ext uri="{BB962C8B-B14F-4D97-AF65-F5344CB8AC3E}">
        <p14:creationId xmlns:p14="http://schemas.microsoft.com/office/powerpoint/2010/main" val="349681019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252</a:t>
            </a:fld>
            <a:endParaRPr lang="en-US">
              <a:solidFill>
                <a:prstClr val="black"/>
              </a:solidFill>
              <a:latin typeface="Calibri"/>
            </a:endParaRPr>
          </a:p>
        </p:txBody>
      </p:sp>
    </p:spTree>
    <p:extLst>
      <p:ext uri="{BB962C8B-B14F-4D97-AF65-F5344CB8AC3E}">
        <p14:creationId xmlns:p14="http://schemas.microsoft.com/office/powerpoint/2010/main" val="380888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253</a:t>
            </a:fld>
            <a:endParaRPr lang="en-US">
              <a:solidFill>
                <a:prstClr val="black"/>
              </a:solidFill>
              <a:latin typeface="Calibri"/>
            </a:endParaRPr>
          </a:p>
        </p:txBody>
      </p:sp>
    </p:spTree>
    <p:extLst>
      <p:ext uri="{BB962C8B-B14F-4D97-AF65-F5344CB8AC3E}">
        <p14:creationId xmlns:p14="http://schemas.microsoft.com/office/powerpoint/2010/main" val="324299807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254</a:t>
            </a:fld>
            <a:endParaRPr lang="en-US">
              <a:solidFill>
                <a:prstClr val="black"/>
              </a:solidFill>
              <a:latin typeface="Calibri"/>
            </a:endParaRPr>
          </a:p>
        </p:txBody>
      </p:sp>
    </p:spTree>
    <p:extLst>
      <p:ext uri="{BB962C8B-B14F-4D97-AF65-F5344CB8AC3E}">
        <p14:creationId xmlns:p14="http://schemas.microsoft.com/office/powerpoint/2010/main" val="5362433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29</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255</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256</a:t>
            </a:fld>
            <a:endParaRPr lang="en-US">
              <a:solidFill>
                <a:prstClr val="black"/>
              </a:solidFill>
              <a:latin typeface="Calibri"/>
            </a:endParaRPr>
          </a:p>
        </p:txBody>
      </p:sp>
    </p:spTree>
    <p:extLst>
      <p:ext uri="{BB962C8B-B14F-4D97-AF65-F5344CB8AC3E}">
        <p14:creationId xmlns:p14="http://schemas.microsoft.com/office/powerpoint/2010/main" val="1876054375"/>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257</a:t>
            </a:fld>
            <a:endParaRPr lang="en-US">
              <a:solidFill>
                <a:prstClr val="black"/>
              </a:solidFill>
              <a:latin typeface="Calibri"/>
            </a:endParaRPr>
          </a:p>
        </p:txBody>
      </p:sp>
    </p:spTree>
    <p:extLst>
      <p:ext uri="{BB962C8B-B14F-4D97-AF65-F5344CB8AC3E}">
        <p14:creationId xmlns:p14="http://schemas.microsoft.com/office/powerpoint/2010/main" val="26540376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258</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charset="0"/>
              <a:buNone/>
            </a:pPr>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259</a:t>
            </a:fld>
            <a:endParaRPr lang="en-US">
              <a:solidFill>
                <a:prstClr val="black"/>
              </a:solidFill>
              <a:latin typeface="Calibri"/>
            </a:endParaRPr>
          </a:p>
        </p:txBody>
      </p:sp>
    </p:spTree>
    <p:extLst>
      <p:ext uri="{BB962C8B-B14F-4D97-AF65-F5344CB8AC3E}">
        <p14:creationId xmlns:p14="http://schemas.microsoft.com/office/powerpoint/2010/main" val="126507718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260</a:t>
            </a:fld>
            <a:endParaRPr lang="en-US">
              <a:solidFill>
                <a:prstClr val="black"/>
              </a:solidFill>
              <a:latin typeface="Calibri"/>
            </a:endParaRPr>
          </a:p>
        </p:txBody>
      </p:sp>
    </p:spTree>
    <p:extLst>
      <p:ext uri="{BB962C8B-B14F-4D97-AF65-F5344CB8AC3E}">
        <p14:creationId xmlns:p14="http://schemas.microsoft.com/office/powerpoint/2010/main" val="106833455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261</a:t>
            </a:fld>
            <a:endParaRPr lang="en-US">
              <a:solidFill>
                <a:prstClr val="black"/>
              </a:solidFill>
              <a:latin typeface="Calibri"/>
            </a:endParaRPr>
          </a:p>
        </p:txBody>
      </p:sp>
    </p:spTree>
    <p:extLst>
      <p:ext uri="{BB962C8B-B14F-4D97-AF65-F5344CB8AC3E}">
        <p14:creationId xmlns:p14="http://schemas.microsoft.com/office/powerpoint/2010/main" val="2282823228"/>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262</a:t>
            </a:fld>
            <a:endParaRPr lang="en-US">
              <a:solidFill>
                <a:prstClr val="black"/>
              </a:solidFill>
              <a:latin typeface="Calibri"/>
            </a:endParaRPr>
          </a:p>
        </p:txBody>
      </p:sp>
    </p:spTree>
    <p:extLst>
      <p:ext uri="{BB962C8B-B14F-4D97-AF65-F5344CB8AC3E}">
        <p14:creationId xmlns:p14="http://schemas.microsoft.com/office/powerpoint/2010/main" val="6027276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263</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264</a:t>
            </a:fld>
            <a:endParaRPr lang="en-US">
              <a:solidFill>
                <a:prstClr val="black"/>
              </a:solidFill>
              <a:latin typeface="Calibri"/>
            </a:endParaRPr>
          </a:p>
        </p:txBody>
      </p:sp>
    </p:spTree>
    <p:extLst>
      <p:ext uri="{BB962C8B-B14F-4D97-AF65-F5344CB8AC3E}">
        <p14:creationId xmlns:p14="http://schemas.microsoft.com/office/powerpoint/2010/main" val="31394110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8538" eaLnBrk="0" hangingPunct="0">
              <a:defRPr sz="2400">
                <a:solidFill>
                  <a:schemeClr val="tx1"/>
                </a:solidFill>
                <a:latin typeface="Arial" charset="0"/>
                <a:ea typeface="ＭＳ Ｐゴシック" charset="0"/>
                <a:cs typeface="ＭＳ Ｐゴシック" charset="0"/>
              </a:defRPr>
            </a:lvl1pPr>
            <a:lvl2pPr marL="757066" indent="-291179" defTabSz="928538" eaLnBrk="0" hangingPunct="0">
              <a:defRPr sz="2400">
                <a:solidFill>
                  <a:schemeClr val="tx1"/>
                </a:solidFill>
                <a:latin typeface="Arial" charset="0"/>
                <a:ea typeface="ＭＳ Ｐゴシック" charset="0"/>
              </a:defRPr>
            </a:lvl2pPr>
            <a:lvl3pPr marL="1164717" indent="-232943" defTabSz="928538" eaLnBrk="0" hangingPunct="0">
              <a:defRPr sz="2400">
                <a:solidFill>
                  <a:schemeClr val="tx1"/>
                </a:solidFill>
                <a:latin typeface="Arial" charset="0"/>
                <a:ea typeface="ＭＳ Ｐゴシック" charset="0"/>
              </a:defRPr>
            </a:lvl3pPr>
            <a:lvl4pPr marL="1630604" indent="-232943" defTabSz="928538" eaLnBrk="0" hangingPunct="0">
              <a:defRPr sz="2400">
                <a:solidFill>
                  <a:schemeClr val="tx1"/>
                </a:solidFill>
                <a:latin typeface="Arial" charset="0"/>
                <a:ea typeface="ＭＳ Ｐゴシック" charset="0"/>
              </a:defRPr>
            </a:lvl4pPr>
            <a:lvl5pPr marL="2096491" indent="-232943" defTabSz="928538" eaLnBrk="0" hangingPunct="0">
              <a:defRPr sz="2400">
                <a:solidFill>
                  <a:schemeClr val="tx1"/>
                </a:solidFill>
                <a:latin typeface="Arial" charset="0"/>
                <a:ea typeface="ＭＳ Ｐゴシック" charset="0"/>
              </a:defRPr>
            </a:lvl5pPr>
            <a:lvl6pPr marL="2562377" indent="-232943" defTabSz="928538" eaLnBrk="0" fontAlgn="base" hangingPunct="0">
              <a:spcBef>
                <a:spcPct val="0"/>
              </a:spcBef>
              <a:spcAft>
                <a:spcPct val="0"/>
              </a:spcAft>
              <a:defRPr sz="2400">
                <a:solidFill>
                  <a:schemeClr val="tx1"/>
                </a:solidFill>
                <a:latin typeface="Arial" charset="0"/>
                <a:ea typeface="ＭＳ Ｐゴシック" charset="0"/>
              </a:defRPr>
            </a:lvl6pPr>
            <a:lvl7pPr marL="3028264" indent="-232943" defTabSz="928538" eaLnBrk="0" fontAlgn="base" hangingPunct="0">
              <a:spcBef>
                <a:spcPct val="0"/>
              </a:spcBef>
              <a:spcAft>
                <a:spcPct val="0"/>
              </a:spcAft>
              <a:defRPr sz="2400">
                <a:solidFill>
                  <a:schemeClr val="tx1"/>
                </a:solidFill>
                <a:latin typeface="Arial" charset="0"/>
                <a:ea typeface="ＭＳ Ｐゴシック" charset="0"/>
              </a:defRPr>
            </a:lvl7pPr>
            <a:lvl8pPr marL="3494151" indent="-232943" defTabSz="928538" eaLnBrk="0" fontAlgn="base" hangingPunct="0">
              <a:spcBef>
                <a:spcPct val="0"/>
              </a:spcBef>
              <a:spcAft>
                <a:spcPct val="0"/>
              </a:spcAft>
              <a:defRPr sz="2400">
                <a:solidFill>
                  <a:schemeClr val="tx1"/>
                </a:solidFill>
                <a:latin typeface="Arial" charset="0"/>
                <a:ea typeface="ＭＳ Ｐゴシック" charset="0"/>
              </a:defRPr>
            </a:lvl8pPr>
            <a:lvl9pPr marL="3960038" indent="-232943" defTabSz="928538"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433A3D9-BADB-734B-A983-EA6AF1EA18FE}" type="slidenum">
              <a:rPr lang="en-US" sz="1200">
                <a:solidFill>
                  <a:prstClr val="black"/>
                </a:solidFill>
                <a:cs typeface="Arial" charset="0"/>
              </a:rPr>
              <a:pPr eaLnBrk="1" hangingPunct="1"/>
              <a:t>39</a:t>
            </a:fld>
            <a:endParaRPr lang="en-US" sz="1200">
              <a:solidFill>
                <a:prstClr val="black"/>
              </a:solidFill>
              <a:cs typeface="Arial" charset="0"/>
            </a:endParaRPr>
          </a:p>
        </p:txBody>
      </p:sp>
      <p:sp>
        <p:nvSpPr>
          <p:cNvPr id="757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577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eaLnBrk="1" hangingPunct="1"/>
            <a:endParaRPr lang="en-US">
              <a:latin typeface="Arial" charset="0"/>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265</a:t>
            </a:fld>
            <a:endParaRPr lang="en-US">
              <a:solidFill>
                <a:prstClr val="black"/>
              </a:solidFill>
              <a:latin typeface="Calibri"/>
            </a:endParaRPr>
          </a:p>
        </p:txBody>
      </p:sp>
    </p:spTree>
    <p:extLst>
      <p:ext uri="{BB962C8B-B14F-4D97-AF65-F5344CB8AC3E}">
        <p14:creationId xmlns:p14="http://schemas.microsoft.com/office/powerpoint/2010/main" val="856070496"/>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266</a:t>
            </a:fld>
            <a:endParaRPr lang="en-US">
              <a:solidFill>
                <a:prstClr val="black"/>
              </a:solidFill>
              <a:latin typeface="Calibri"/>
            </a:endParaRPr>
          </a:p>
        </p:txBody>
      </p:sp>
    </p:spTree>
    <p:extLst>
      <p:ext uri="{BB962C8B-B14F-4D97-AF65-F5344CB8AC3E}">
        <p14:creationId xmlns:p14="http://schemas.microsoft.com/office/powerpoint/2010/main" val="3933731858"/>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268</a:t>
            </a:fld>
            <a:endParaRPr lang="en-US">
              <a:solidFill>
                <a:prstClr val="black"/>
              </a:solidFill>
              <a:latin typeface="Calibri"/>
            </a:endParaRPr>
          </a:p>
        </p:txBody>
      </p:sp>
    </p:spTree>
    <p:extLst>
      <p:ext uri="{BB962C8B-B14F-4D97-AF65-F5344CB8AC3E}">
        <p14:creationId xmlns:p14="http://schemas.microsoft.com/office/powerpoint/2010/main" val="2592173902"/>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269</a:t>
            </a:fld>
            <a:endParaRPr lang="en-US">
              <a:solidFill>
                <a:prstClr val="black"/>
              </a:solidFill>
              <a:latin typeface="Calibri"/>
            </a:endParaRPr>
          </a:p>
        </p:txBody>
      </p:sp>
    </p:spTree>
    <p:extLst>
      <p:ext uri="{BB962C8B-B14F-4D97-AF65-F5344CB8AC3E}">
        <p14:creationId xmlns:p14="http://schemas.microsoft.com/office/powerpoint/2010/main" val="222600897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270</a:t>
            </a:fld>
            <a:endParaRPr lang="en-US">
              <a:solidFill>
                <a:prstClr val="black"/>
              </a:solidFill>
              <a:latin typeface="Calibri"/>
            </a:endParaRPr>
          </a:p>
        </p:txBody>
      </p:sp>
    </p:spTree>
    <p:extLst>
      <p:ext uri="{BB962C8B-B14F-4D97-AF65-F5344CB8AC3E}">
        <p14:creationId xmlns:p14="http://schemas.microsoft.com/office/powerpoint/2010/main" val="37583298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271</a:t>
            </a:fld>
            <a:endParaRPr lang="en-US">
              <a:solidFill>
                <a:prstClr val="black"/>
              </a:solidFill>
              <a:latin typeface="Calibri"/>
            </a:endParaRPr>
          </a:p>
        </p:txBody>
      </p:sp>
    </p:spTree>
    <p:extLst>
      <p:ext uri="{BB962C8B-B14F-4D97-AF65-F5344CB8AC3E}">
        <p14:creationId xmlns:p14="http://schemas.microsoft.com/office/powerpoint/2010/main" val="1447917009"/>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endParaRPr lang="en-US" dirty="0"/>
          </a:p>
        </p:txBody>
      </p:sp>
      <p:sp>
        <p:nvSpPr>
          <p:cNvPr id="4" name="Slide Number Placeholder 3"/>
          <p:cNvSpPr>
            <a:spLocks noGrp="1"/>
          </p:cNvSpPr>
          <p:nvPr>
            <p:ph type="sldNum" sz="quarter" idx="10"/>
          </p:nvPr>
        </p:nvSpPr>
        <p:spPr/>
        <p:txBody>
          <a:bodyPr/>
          <a:lstStyle/>
          <a:p>
            <a:fld id="{AB959945-7217-484B-8E74-88DC87A74BB0}" type="slidenum">
              <a:rPr lang="en-US" smtClean="0">
                <a:solidFill>
                  <a:prstClr val="black"/>
                </a:solidFill>
                <a:latin typeface="Calibri"/>
              </a:rPr>
              <a:pPr/>
              <a:t>272</a:t>
            </a:fld>
            <a:endParaRPr lang="en-US">
              <a:solidFill>
                <a:prstClr val="black"/>
              </a:solidFill>
              <a:latin typeface="Calibri"/>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167DF-E799-2C49-9FF4-B6F0F0054DEC}" type="slidenum">
              <a:rPr lang="en-US" sz="1200">
                <a:solidFill>
                  <a:srgbClr val="000000"/>
                </a:solidFill>
              </a:rPr>
              <a:pPr eaLnBrk="1" hangingPunct="1"/>
              <a:t>273</a:t>
            </a:fld>
            <a:endParaRPr lang="en-US" sz="1200">
              <a:solidFill>
                <a:srgbClr val="000000"/>
              </a:solidFill>
            </a:endParaRPr>
          </a:p>
        </p:txBody>
      </p:sp>
      <p:sp>
        <p:nvSpPr>
          <p:cNvPr id="210946" name="Rectangle 2"/>
          <p:cNvSpPr>
            <a:spLocks noRot="1" noChangeArrowheads="1" noTextEdit="1"/>
          </p:cNvSpPr>
          <p:nvPr>
            <p:ph type="sldImg"/>
          </p:nvPr>
        </p:nvSpPr>
        <p:spPr>
          <a:ln/>
        </p:spPr>
      </p:sp>
      <p:sp>
        <p:nvSpPr>
          <p:cNvPr id="2109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3" name="Slide Image Placeholder 1"/>
          <p:cNvSpPr>
            <a:spLocks noGrp="1" noRot="1" noChangeAspect="1" noTextEdit="1"/>
          </p:cNvSpPr>
          <p:nvPr>
            <p:ph type="sldImg"/>
          </p:nvPr>
        </p:nvSpPr>
        <p:spPr>
          <a:ln/>
        </p:spPr>
      </p:sp>
      <p:sp>
        <p:nvSpPr>
          <p:cNvPr id="212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212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F977C1F-3C73-E248-8426-362D53A15ACD}" type="slidenum">
              <a:rPr lang="en-US" sz="1200">
                <a:solidFill>
                  <a:prstClr val="black"/>
                </a:solidFill>
              </a:rPr>
              <a:pPr eaLnBrk="1" hangingPunct="1"/>
              <a:t>276</a:t>
            </a:fld>
            <a:endParaRPr lang="en-US" sz="1200">
              <a:solidFill>
                <a:prstClr val="black"/>
              </a:solidFill>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49" name="Slide Image Placeholder 1"/>
          <p:cNvSpPr>
            <a:spLocks noGrp="1" noRot="1" noChangeAspect="1"/>
          </p:cNvSpPr>
          <p:nvPr>
            <p:ph type="sldImg"/>
          </p:nvPr>
        </p:nvSpPr>
        <p:spPr>
          <a:ln/>
        </p:spPr>
      </p:sp>
      <p:sp>
        <p:nvSpPr>
          <p:cNvPr id="3092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Arial" charset="0"/>
              <a:ea typeface="ＭＳ Ｐゴシック" charset="0"/>
              <a:cs typeface="ＭＳ Ｐゴシック" charset="0"/>
            </a:endParaRPr>
          </a:p>
        </p:txBody>
      </p:sp>
      <p:sp>
        <p:nvSpPr>
          <p:cNvPr id="3092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57066" indent="-291179" eaLnBrk="0" hangingPunct="0">
              <a:defRPr sz="2400">
                <a:solidFill>
                  <a:schemeClr val="tx1"/>
                </a:solidFill>
                <a:latin typeface="Arial" charset="0"/>
                <a:ea typeface="ＭＳ Ｐゴシック" charset="0"/>
              </a:defRPr>
            </a:lvl2pPr>
            <a:lvl3pPr marL="1164717" indent="-232943" eaLnBrk="0" hangingPunct="0">
              <a:defRPr sz="2400">
                <a:solidFill>
                  <a:schemeClr val="tx1"/>
                </a:solidFill>
                <a:latin typeface="Arial" charset="0"/>
                <a:ea typeface="ＭＳ Ｐゴシック" charset="0"/>
              </a:defRPr>
            </a:lvl3pPr>
            <a:lvl4pPr marL="1630604" indent="-232943" eaLnBrk="0" hangingPunct="0">
              <a:defRPr sz="2400">
                <a:solidFill>
                  <a:schemeClr val="tx1"/>
                </a:solidFill>
                <a:latin typeface="Arial" charset="0"/>
                <a:ea typeface="ＭＳ Ｐゴシック" charset="0"/>
              </a:defRPr>
            </a:lvl4pPr>
            <a:lvl5pPr marL="2096491" indent="-232943" eaLnBrk="0" hangingPunct="0">
              <a:defRPr sz="2400">
                <a:solidFill>
                  <a:schemeClr val="tx1"/>
                </a:solidFill>
                <a:latin typeface="Arial" charset="0"/>
                <a:ea typeface="ＭＳ Ｐゴシック" charset="0"/>
              </a:defRPr>
            </a:lvl5pPr>
            <a:lvl6pPr marL="2562377" indent="-232943" eaLnBrk="0" fontAlgn="base" hangingPunct="0">
              <a:spcBef>
                <a:spcPct val="0"/>
              </a:spcBef>
              <a:spcAft>
                <a:spcPct val="0"/>
              </a:spcAft>
              <a:defRPr sz="2400">
                <a:solidFill>
                  <a:schemeClr val="tx1"/>
                </a:solidFill>
                <a:latin typeface="Arial" charset="0"/>
                <a:ea typeface="ＭＳ Ｐゴシック" charset="0"/>
              </a:defRPr>
            </a:lvl6pPr>
            <a:lvl7pPr marL="3028264" indent="-232943" eaLnBrk="0" fontAlgn="base" hangingPunct="0">
              <a:spcBef>
                <a:spcPct val="0"/>
              </a:spcBef>
              <a:spcAft>
                <a:spcPct val="0"/>
              </a:spcAft>
              <a:defRPr sz="2400">
                <a:solidFill>
                  <a:schemeClr val="tx1"/>
                </a:solidFill>
                <a:latin typeface="Arial" charset="0"/>
                <a:ea typeface="ＭＳ Ｐゴシック" charset="0"/>
              </a:defRPr>
            </a:lvl7pPr>
            <a:lvl8pPr marL="3494151" indent="-232943" eaLnBrk="0" fontAlgn="base" hangingPunct="0">
              <a:spcBef>
                <a:spcPct val="0"/>
              </a:spcBef>
              <a:spcAft>
                <a:spcPct val="0"/>
              </a:spcAft>
              <a:defRPr sz="2400">
                <a:solidFill>
                  <a:schemeClr val="tx1"/>
                </a:solidFill>
                <a:latin typeface="Arial" charset="0"/>
                <a:ea typeface="ＭＳ Ｐゴシック" charset="0"/>
              </a:defRPr>
            </a:lvl8pPr>
            <a:lvl9pPr marL="3960038" indent="-232943"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1991AF-9976-2E4D-957F-C1DBA7C7263D}" type="slidenum">
              <a:rPr lang="en-US" sz="1200">
                <a:solidFill>
                  <a:prstClr val="black"/>
                </a:solidFill>
              </a:rPr>
              <a:pPr eaLnBrk="1" hangingPunct="1"/>
              <a:t>277</a:t>
            </a:fld>
            <a:endParaRPr lang="en-US" sz="120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pn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1.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5.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8.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0.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3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3.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4.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6.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7.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8.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399.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0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4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3.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5.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0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1.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41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7.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1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0.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2.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3.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42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5.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7.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2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0.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4.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3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7.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8.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4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2.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3.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4.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6.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45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8.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59.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0.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2.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3.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43.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6.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7.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8.xml.rels><?xml version="1.0" encoding="UTF-8" standalone="yes"?>
<Relationships xmlns="http://schemas.openxmlformats.org/package/2006/relationships"><Relationship Id="rId1" Type="http://schemas.openxmlformats.org/officeDocument/2006/relationships/slideMaster" Target="../slideMasters/slideMaster44.xml"/></Relationships>
</file>

<file path=ppt/slideLayouts/_rels/slideLayout47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1.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2.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3.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4.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5.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6.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7.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8.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89.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0.xml.rels><?xml version="1.0" encoding="UTF-8" standalone="yes"?>
<Relationships xmlns="http://schemas.openxmlformats.org/package/2006/relationships"><Relationship Id="rId1" Type="http://schemas.openxmlformats.org/officeDocument/2006/relationships/slideMaster" Target="../slideMasters/slideMaster45.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2.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3.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4.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6.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7.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8.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99.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0.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1.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50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4.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7.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8.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1.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2.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3.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4.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52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29.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0.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1.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2.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3.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4.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5.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7.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53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3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0.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1.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2.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3.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4.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5.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6.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7.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8.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49.xml.rels><?xml version="1.0" encoding="UTF-8" standalone="yes"?>
<Relationships xmlns="http://schemas.openxmlformats.org/package/2006/relationships"><Relationship Id="rId1" Type="http://schemas.openxmlformats.org/officeDocument/2006/relationships/slideMaster" Target="../slideMasters/slideMaster50.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2.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3.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4.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5.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6.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7.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8.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5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0.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6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3.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4.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5.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7.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8.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69.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70.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1.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2.xml.rels><?xml version="1.0" encoding="UTF-8" standalone="yes"?>
<Relationships xmlns="http://schemas.openxmlformats.org/package/2006/relationships"><Relationship Id="rId1" Type="http://schemas.openxmlformats.org/officeDocument/2006/relationships/slideMaster" Target="../slideMasters/slideMaster52.xml"/></Relationships>
</file>

<file path=ppt/slideLayouts/_rels/slideLayout57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4.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5.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6.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7.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8.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79.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0.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2.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3.xml.rels><?xml version="1.0" encoding="UTF-8" standalone="yes"?>
<Relationships xmlns="http://schemas.openxmlformats.org/package/2006/relationships"><Relationship Id="rId1" Type="http://schemas.openxmlformats.org/officeDocument/2006/relationships/slideMaster" Target="../slideMasters/slideMaster53.xml"/></Relationships>
</file>

<file path=ppt/slideLayouts/_rels/slideLayout58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5.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6.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7.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8.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89.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1.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2.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3.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4.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9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7.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00.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2.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3.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4.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5.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60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7.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8.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09.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1.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2.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4.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56.xml"/></Relationships>
</file>

<file path=ppt/slideLayouts/_rels/slideLayout61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8.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19.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0.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1.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3.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4.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5.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6.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7.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62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29.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0.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1.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2.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3.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4.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5.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6.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7.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8.xml.rels><?xml version="1.0" encoding="UTF-8" standalone="yes"?>
<Relationships xmlns="http://schemas.openxmlformats.org/package/2006/relationships"><Relationship Id="rId1" Type="http://schemas.openxmlformats.org/officeDocument/2006/relationships/slideMaster" Target="../slideMasters/slideMaster58.xml"/></Relationships>
</file>

<file path=ppt/slideLayouts/_rels/slideLayout639.xml.rels><?xml version="1.0" encoding="UTF-8" standalone="yes"?>
<Relationships xmlns="http://schemas.openxmlformats.org/package/2006/relationships"><Relationship Id="rId1" Type="http://schemas.openxmlformats.org/officeDocument/2006/relationships/slideMaster" Target="../slideMasters/slideMaster59.xml"/><Relationship Id="rId2" Type="http://schemas.openxmlformats.org/officeDocument/2006/relationships/image" Target="../media/image1.png"/></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1.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2.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3.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4.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5.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6.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7.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8.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49.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0.xml.rels><?xml version="1.0" encoding="UTF-8" standalone="yes"?>
<Relationships xmlns="http://schemas.openxmlformats.org/package/2006/relationships"><Relationship Id="rId1" Type="http://schemas.openxmlformats.org/officeDocument/2006/relationships/slideMaster" Target="../slideMasters/slideMaster59.xml"/></Relationships>
</file>

<file path=ppt/slideLayouts/_rels/slideLayout65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2.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3.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4.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5.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6.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7.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8.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59.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0.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1.xml.rels><?xml version="1.0" encoding="UTF-8" standalone="yes"?>
<Relationships xmlns="http://schemas.openxmlformats.org/package/2006/relationships"><Relationship Id="rId1" Type="http://schemas.openxmlformats.org/officeDocument/2006/relationships/slideMaster" Target="../slideMasters/slideMaster60.xml"/></Relationships>
</file>

<file path=ppt/slideLayouts/_rels/slideLayout66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3.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4.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5.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6.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7.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8.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69.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0.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1.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2.xml.rels><?xml version="1.0" encoding="UTF-8" standalone="yes"?>
<Relationships xmlns="http://schemas.openxmlformats.org/package/2006/relationships"><Relationship Id="rId1" Type="http://schemas.openxmlformats.org/officeDocument/2006/relationships/slideMaster" Target="../slideMasters/slideMaster61.xml"/></Relationships>
</file>

<file path=ppt/slideLayouts/_rels/slideLayout673.xml.rels><?xml version="1.0" encoding="UTF-8" standalone="yes"?>
<Relationships xmlns="http://schemas.openxmlformats.org/package/2006/relationships"><Relationship Id="rId1" Type="http://schemas.openxmlformats.org/officeDocument/2006/relationships/slideMaster" Target="../slideMasters/slideMaster62.xml"/><Relationship Id="rId2" Type="http://schemas.openxmlformats.org/officeDocument/2006/relationships/image" Target="../media/image1.png"/></Relationships>
</file>

<file path=ppt/slideLayouts/_rels/slideLayout67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5.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6.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7.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8.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79.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0.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1.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2.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3.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84.xml.rels><?xml version="1.0" encoding="UTF-8" standalone="yes"?>
<Relationships xmlns="http://schemas.openxmlformats.org/package/2006/relationships"><Relationship Id="rId1" Type="http://schemas.openxmlformats.org/officeDocument/2006/relationships/slideMaster" Target="../slideMasters/slideMaster6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emf"/><Relationship Id="rId1" Type="http://schemas.openxmlformats.org/officeDocument/2006/relationships/slideMaster" Target="../slideMasters/slideMaster9.xml"/><Relationship Id="rId2" Type="http://schemas.openxmlformats.org/officeDocument/2006/relationships/image" Target="../media/image6.pn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pPr/>
              <a:t>‹#›</a:t>
            </a:fld>
            <a:endParaRPr lang="en-US" altLang="en-US"/>
          </a:p>
        </p:txBody>
      </p:sp>
    </p:spTree>
  </p:cSld>
  <p:clrMapOvr>
    <a:masterClrMapping/>
  </p:clrMapOvr>
  <p:transition xmlns:p14="http://schemas.microsoft.com/office/powerpoint/2010/main"/>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94480487"/>
      </p:ext>
    </p:extLst>
  </p:cSld>
  <p:clrMapOvr>
    <a:masterClrMapping/>
  </p:clrMapOvr>
  <p:transition xmlns:p14="http://schemas.microsoft.com/office/powerpoint/2010/main"/>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2734701"/>
      </p:ext>
    </p:extLst>
  </p:cSld>
  <p:clrMapOvr>
    <a:masterClrMapping/>
  </p:clrMapOvr>
  <p:transition xmlns:p14="http://schemas.microsoft.com/office/powerpoint/2010/main"/>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41170275"/>
      </p:ext>
    </p:extLst>
  </p:cSld>
  <p:clrMapOvr>
    <a:masterClrMapping/>
  </p:clrMapOvr>
  <p:transition xmlns:p14="http://schemas.microsoft.com/office/powerpoint/2010/main"/>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28330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086267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2073927"/>
      </p:ext>
    </p:extLst>
  </p:cSld>
  <p:clrMapOvr>
    <a:masterClrMapping/>
  </p:clrMapOvr>
  <p:transition xmlns:p14="http://schemas.microsoft.com/office/powerpoint/2010/main"/>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813583"/>
      </p:ext>
    </p:extLst>
  </p:cSld>
  <p:clrMapOvr>
    <a:masterClrMapping/>
  </p:clrMapOvr>
  <p:transition xmlns:p14="http://schemas.microsoft.com/office/powerpoint/2010/main"/>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2685609"/>
      </p:ext>
    </p:extLst>
  </p:cSld>
  <p:clrMapOvr>
    <a:masterClrMapping/>
  </p:clrMapOvr>
  <p:transition xmlns:p14="http://schemas.microsoft.com/office/powerpoint/2010/main"/>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5252787"/>
      </p:ext>
    </p:extLst>
  </p:cSld>
  <p:clrMapOvr>
    <a:masterClrMapping/>
  </p:clrMapOvr>
  <p:transition xmlns:p14="http://schemas.microsoft.com/office/powerpoint/2010/main"/>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01690549"/>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pPr/>
              <a:t>‹#›</a:t>
            </a:fld>
            <a:endParaRPr lang="en-US" altLang="en-US"/>
          </a:p>
        </p:txBody>
      </p:sp>
    </p:spTree>
  </p:cSld>
  <p:clrMapOvr>
    <a:masterClrMapping/>
  </p:clrMapOvr>
  <p:transition xmlns:p14="http://schemas.microsoft.com/office/powerpoint/2010/main"/>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0113194"/>
      </p:ext>
    </p:extLst>
  </p:cSld>
  <p:clrMapOvr>
    <a:masterClrMapping/>
  </p:clrMapOvr>
  <p:transition xmlns:p14="http://schemas.microsoft.com/office/powerpoint/2010/main"/>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0437132"/>
      </p:ext>
    </p:extLst>
  </p:cSld>
  <p:clrMapOvr>
    <a:masterClrMapping/>
  </p:clrMapOvr>
  <p:transition xmlns:p14="http://schemas.microsoft.com/office/powerpoint/2010/main"/>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2594476"/>
      </p:ext>
    </p:extLst>
  </p:cSld>
  <p:clrMapOvr>
    <a:masterClrMapping/>
  </p:clrMapOvr>
  <p:transition xmlns:p14="http://schemas.microsoft.com/office/powerpoint/2010/main"/>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7013786"/>
      </p:ext>
    </p:extLst>
  </p:cSld>
  <p:clrMapOvr>
    <a:masterClrMapping/>
  </p:clrMapOvr>
  <p:transition xmlns:p14="http://schemas.microsoft.com/office/powerpoint/2010/main"/>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6228572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06199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8273601"/>
      </p:ext>
    </p:extLst>
  </p:cSld>
  <p:clrMapOvr>
    <a:masterClrMapping/>
  </p:clrMapOvr>
  <p:transition xmlns:p14="http://schemas.microsoft.com/office/powerpoint/2010/main"/>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703575"/>
      </p:ext>
    </p:extLst>
  </p:cSld>
  <p:clrMapOvr>
    <a:masterClrMapping/>
  </p:clrMapOvr>
  <p:transition xmlns:p14="http://schemas.microsoft.com/office/powerpoint/2010/main"/>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28943002"/>
      </p:ext>
    </p:extLst>
  </p:cSld>
  <p:clrMapOvr>
    <a:masterClrMapping/>
  </p:clrMapOvr>
  <p:transition xmlns:p14="http://schemas.microsoft.com/office/powerpoint/2010/main"/>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63216"/>
      </p:ext>
    </p:extLst>
  </p:cSld>
  <p:clrMapOvr>
    <a:masterClrMapping/>
  </p:clrMapOvr>
  <p:transition xmlns:p14="http://schemas.microsoft.com/office/powerpoint/2010/mai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117375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93251267"/>
      </p:ext>
    </p:extLst>
  </p:cSld>
  <p:clrMapOvr>
    <a:masterClrMapping/>
  </p:clrMapOvr>
  <p:transition xmlns:p14="http://schemas.microsoft.com/office/powerpoint/2010/main"/>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1439865"/>
      </p:ext>
    </p:extLst>
  </p:cSld>
  <p:clrMapOvr>
    <a:masterClrMapping/>
  </p:clrMapOvr>
  <p:transition xmlns:p14="http://schemas.microsoft.com/office/powerpoint/2010/main"/>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9674615"/>
      </p:ext>
    </p:extLst>
  </p:cSld>
  <p:clrMapOvr>
    <a:masterClrMapping/>
  </p:clrMapOvr>
  <p:transition xmlns:p14="http://schemas.microsoft.com/office/powerpoint/2010/main"/>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77296944"/>
      </p:ext>
    </p:extLst>
  </p:cSld>
  <p:clrMapOvr>
    <a:masterClrMapping/>
  </p:clrMapOvr>
  <p:transition xmlns:p14="http://schemas.microsoft.com/office/powerpoint/2010/main"/>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8286941"/>
      </p:ext>
    </p:extLst>
  </p:cSld>
  <p:clrMapOvr>
    <a:masterClrMapping/>
  </p:clrMapOvr>
  <p:transition xmlns:p14="http://schemas.microsoft.com/office/powerpoint/2010/main"/>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22391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133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59372347"/>
      </p:ext>
    </p:extLst>
  </p:cSld>
  <p:clrMapOvr>
    <a:masterClrMapping/>
  </p:clrMapOvr>
  <p:transition xmlns:p14="http://schemas.microsoft.com/office/powerpoint/2010/main"/>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9682470"/>
      </p:ext>
    </p:extLst>
  </p:cSld>
  <p:clrMapOvr>
    <a:masterClrMapping/>
  </p:clrMapOvr>
  <p:transition xmlns:p14="http://schemas.microsoft.com/office/powerpoint/2010/main"/>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22607370"/>
      </p:ext>
    </p:extLst>
  </p:cSld>
  <p:clrMapOvr>
    <a:masterClrMapping/>
  </p:clrMapOvr>
  <p:transition xmlns:p14="http://schemas.microsoft.com/office/powerpoint/2010/mai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435949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6974552"/>
      </p:ext>
    </p:extLst>
  </p:cSld>
  <p:clrMapOvr>
    <a:masterClrMapping/>
  </p:clrMapOvr>
  <p:transition xmlns:p14="http://schemas.microsoft.com/office/powerpoint/2010/main"/>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2882175"/>
      </p:ext>
    </p:extLst>
  </p:cSld>
  <p:clrMapOvr>
    <a:masterClrMapping/>
  </p:clrMapOvr>
  <p:transition xmlns:p14="http://schemas.microsoft.com/office/powerpoint/2010/main"/>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0683289"/>
      </p:ext>
    </p:extLst>
  </p:cSld>
  <p:clrMapOvr>
    <a:masterClrMapping/>
  </p:clrMapOvr>
  <p:transition xmlns:p14="http://schemas.microsoft.com/office/powerpoint/2010/main"/>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1508187"/>
      </p:ext>
    </p:extLst>
  </p:cSld>
  <p:clrMapOvr>
    <a:masterClrMapping/>
  </p:clrMapOvr>
  <p:transition xmlns:p14="http://schemas.microsoft.com/office/powerpoint/2010/main"/>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3971540"/>
      </p:ext>
    </p:extLst>
  </p:cSld>
  <p:clrMapOvr>
    <a:masterClrMapping/>
  </p:clrMapOvr>
  <p:transition xmlns:p14="http://schemas.microsoft.com/office/powerpoint/2010/main"/>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16771473"/>
      </p:ext>
    </p:extLst>
  </p:cSld>
  <p:clrMapOvr>
    <a:masterClrMapping/>
  </p:clrMapOvr>
  <p:transition xmlns:p14="http://schemas.microsoft.com/office/powerpoint/2010/main"/>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9462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83011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2834769"/>
      </p:ext>
    </p:extLst>
  </p:cSld>
  <p:clrMapOvr>
    <a:masterClrMapping/>
  </p:clrMapOvr>
  <p:transition xmlns:p14="http://schemas.microsoft.com/office/powerpoint/2010/main"/>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58479101"/>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13963788"/>
      </p:ext>
    </p:extLst>
  </p:cSld>
  <p:clrMapOvr>
    <a:masterClrMapping/>
  </p:clrMapOvr>
  <p:transition xmlns:p14="http://schemas.microsoft.com/office/powerpoint/2010/main"/>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513993"/>
      </p:ext>
    </p:extLst>
  </p:cSld>
  <p:clrMapOvr>
    <a:masterClrMapping/>
  </p:clrMapOvr>
  <p:transition xmlns:p14="http://schemas.microsoft.com/office/powerpoint/2010/main"/>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30949556"/>
      </p:ext>
    </p:extLst>
  </p:cSld>
  <p:clrMapOvr>
    <a:masterClrMapping/>
  </p:clrMapOvr>
  <p:transition xmlns:p14="http://schemas.microsoft.com/office/powerpoint/2010/main"/>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16598"/>
      </p:ext>
    </p:extLst>
  </p:cSld>
  <p:clrMapOvr>
    <a:masterClrMapping/>
  </p:clrMapOvr>
  <p:transition xmlns:p14="http://schemas.microsoft.com/office/powerpoint/2010/main"/>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9983898"/>
      </p:ext>
    </p:extLst>
  </p:cSld>
  <p:clrMapOvr>
    <a:masterClrMapping/>
  </p:clrMapOvr>
  <p:transition xmlns:p14="http://schemas.microsoft.com/office/powerpoint/2010/main"/>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0490541"/>
      </p:ext>
    </p:extLst>
  </p:cSld>
  <p:clrMapOvr>
    <a:masterClrMapping/>
  </p:clrMapOvr>
  <p:transition xmlns:p14="http://schemas.microsoft.com/office/powerpoint/2010/main"/>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6869284"/>
      </p:ext>
    </p:extLst>
  </p:cSld>
  <p:clrMapOvr>
    <a:masterClrMapping/>
  </p:clrMapOvr>
  <p:transition xmlns:p14="http://schemas.microsoft.com/office/powerpoint/2010/main"/>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9578381"/>
      </p:ext>
    </p:extLst>
  </p:cSld>
  <p:clrMapOvr>
    <a:masterClrMapping/>
  </p:clrMapOvr>
  <p:transition xmlns:p14="http://schemas.microsoft.com/office/powerpoint/2010/main"/>
</p:sldLayout>
</file>

<file path=ppt/slideLayouts/slideLayout1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80224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00967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1349600"/>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40197620"/>
      </p:ext>
    </p:extLst>
  </p:cSld>
  <p:clrMapOvr>
    <a:masterClrMapping/>
  </p:clrMapOvr>
  <p:transition xmlns:p14="http://schemas.microsoft.com/office/powerpoint/2010/main"/>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596406"/>
      </p:ext>
    </p:extLst>
  </p:cSld>
  <p:clrMapOvr>
    <a:masterClrMapping/>
  </p:clrMapOvr>
  <p:transition xmlns:p14="http://schemas.microsoft.com/office/powerpoint/2010/main"/>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03621081"/>
      </p:ext>
    </p:extLst>
  </p:cSld>
  <p:clrMapOvr>
    <a:masterClrMapping/>
  </p:clrMapOvr>
  <p:transition xmlns:p14="http://schemas.microsoft.com/office/powerpoint/2010/main"/>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2447729"/>
      </p:ext>
    </p:extLst>
  </p:cSld>
  <p:clrMapOvr>
    <a:masterClrMapping/>
  </p:clrMapOvr>
  <p:transition xmlns:p14="http://schemas.microsoft.com/office/powerpoint/2010/main"/>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5317963"/>
      </p:ext>
    </p:extLst>
  </p:cSld>
  <p:clrMapOvr>
    <a:masterClrMapping/>
  </p:clrMapOvr>
  <p:transition xmlns:p14="http://schemas.microsoft.com/office/powerpoint/2010/main"/>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8406183"/>
      </p:ext>
    </p:extLst>
  </p:cSld>
  <p:clrMapOvr>
    <a:masterClrMapping/>
  </p:clrMapOvr>
  <p:transition xmlns:p14="http://schemas.microsoft.com/office/powerpoint/2010/main"/>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41659816"/>
      </p:ext>
    </p:extLst>
  </p:cSld>
  <p:clrMapOvr>
    <a:masterClrMapping/>
  </p:clrMapOvr>
  <p:transition xmlns:p14="http://schemas.microsoft.com/office/powerpoint/2010/main"/>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6662183"/>
      </p:ext>
    </p:extLst>
  </p:cSld>
  <p:clrMapOvr>
    <a:masterClrMapping/>
  </p:clrMapOvr>
  <p:transition xmlns:p14="http://schemas.microsoft.com/office/powerpoint/2010/main"/>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4951389"/>
      </p:ext>
    </p:extLst>
  </p:cSld>
  <p:clrMapOvr>
    <a:masterClrMapping/>
  </p:clrMapOvr>
  <p:transition xmlns:p14="http://schemas.microsoft.com/office/powerpoint/2010/main"/>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EF0CAD05-5F98-C240-A41D-E171A6304933}" type="slidenum">
              <a:rPr lang="en-US"/>
              <a:pPr/>
              <a:t>‹#›</a:t>
            </a:fld>
            <a:endParaRPr lang="en-US"/>
          </a:p>
        </p:txBody>
      </p:sp>
    </p:spTree>
    <p:extLst>
      <p:ext uri="{BB962C8B-B14F-4D97-AF65-F5344CB8AC3E}">
        <p14:creationId xmlns:p14="http://schemas.microsoft.com/office/powerpoint/2010/main" val="1176202611"/>
      </p:ext>
    </p:extLst>
  </p:cSld>
  <p:clrMapOvr>
    <a:masterClrMapping/>
  </p:clrMapOvr>
  <p:transition xmlns:p14="http://schemas.microsoft.com/office/powerpoint/2010/main"/>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71752C56-4F8A-824F-A263-2404B5D536A2}" type="slidenum">
              <a:rPr lang="en-US"/>
              <a:pPr/>
              <a:t>‹#›</a:t>
            </a:fld>
            <a:endParaRPr lang="en-US"/>
          </a:p>
        </p:txBody>
      </p:sp>
    </p:spTree>
    <p:extLst>
      <p:ext uri="{BB962C8B-B14F-4D97-AF65-F5344CB8AC3E}">
        <p14:creationId xmlns:p14="http://schemas.microsoft.com/office/powerpoint/2010/main" val="2225563168"/>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64914348"/>
      </p:ext>
    </p:extLst>
  </p:cSld>
  <p:clrMapOvr>
    <a:masterClrMapping/>
  </p:clrMapOvr>
  <p:transition xmlns:p14="http://schemas.microsoft.com/office/powerpoint/2010/main"/>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E2A6F638-9311-044E-822F-DB90AF0533D9}" type="slidenum">
              <a:rPr lang="en-US"/>
              <a:pPr/>
              <a:t>‹#›</a:t>
            </a:fld>
            <a:endParaRPr lang="en-US"/>
          </a:p>
        </p:txBody>
      </p:sp>
    </p:spTree>
    <p:extLst>
      <p:ext uri="{BB962C8B-B14F-4D97-AF65-F5344CB8AC3E}">
        <p14:creationId xmlns:p14="http://schemas.microsoft.com/office/powerpoint/2010/main" val="3072845242"/>
      </p:ext>
    </p:extLst>
  </p:cSld>
  <p:clrMapOvr>
    <a:masterClrMapping/>
  </p:clrMapOvr>
  <p:transition xmlns:p14="http://schemas.microsoft.com/office/powerpoint/2010/main"/>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D098FC8E-6941-C74C-BC08-436BE2F5B5D2}" type="slidenum">
              <a:rPr lang="en-US"/>
              <a:pPr/>
              <a:t>‹#›</a:t>
            </a:fld>
            <a:endParaRPr lang="en-US"/>
          </a:p>
        </p:txBody>
      </p:sp>
    </p:spTree>
    <p:extLst>
      <p:ext uri="{BB962C8B-B14F-4D97-AF65-F5344CB8AC3E}">
        <p14:creationId xmlns:p14="http://schemas.microsoft.com/office/powerpoint/2010/main" val="644812070"/>
      </p:ext>
    </p:extLst>
  </p:cSld>
  <p:clrMapOvr>
    <a:masterClrMapping/>
  </p:clrMapOvr>
  <p:transition xmlns:p14="http://schemas.microsoft.com/office/powerpoint/2010/main"/>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EC2913EA-86C8-7044-8F98-044F5E7301AC}" type="slidenum">
              <a:rPr lang="en-US"/>
              <a:pPr/>
              <a:t>‹#›</a:t>
            </a:fld>
            <a:endParaRPr lang="en-US"/>
          </a:p>
        </p:txBody>
      </p:sp>
    </p:spTree>
    <p:extLst>
      <p:ext uri="{BB962C8B-B14F-4D97-AF65-F5344CB8AC3E}">
        <p14:creationId xmlns:p14="http://schemas.microsoft.com/office/powerpoint/2010/main" val="1718689315"/>
      </p:ext>
    </p:extLst>
  </p:cSld>
  <p:clrMapOvr>
    <a:masterClrMapping/>
  </p:clrMapOvr>
  <p:transition xmlns:p14="http://schemas.microsoft.com/office/powerpoint/2010/main"/>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E9EB2717-EF8A-4F48-9475-0E5579379CAF}" type="slidenum">
              <a:rPr lang="en-US"/>
              <a:pPr/>
              <a:t>‹#›</a:t>
            </a:fld>
            <a:endParaRPr lang="en-US"/>
          </a:p>
        </p:txBody>
      </p:sp>
    </p:spTree>
    <p:extLst>
      <p:ext uri="{BB962C8B-B14F-4D97-AF65-F5344CB8AC3E}">
        <p14:creationId xmlns:p14="http://schemas.microsoft.com/office/powerpoint/2010/main" val="2735493282"/>
      </p:ext>
    </p:extLst>
  </p:cSld>
  <p:clrMapOvr>
    <a:masterClrMapping/>
  </p:clrMapOvr>
  <p:transition xmlns:p14="http://schemas.microsoft.com/office/powerpoint/2010/main"/>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09CEDDA7-F9BC-D143-BB10-4566D815D5F9}" type="slidenum">
              <a:rPr lang="en-US"/>
              <a:pPr/>
              <a:t>‹#›</a:t>
            </a:fld>
            <a:endParaRPr lang="en-US"/>
          </a:p>
        </p:txBody>
      </p:sp>
    </p:spTree>
    <p:extLst>
      <p:ext uri="{BB962C8B-B14F-4D97-AF65-F5344CB8AC3E}">
        <p14:creationId xmlns:p14="http://schemas.microsoft.com/office/powerpoint/2010/main" val="266402226"/>
      </p:ext>
    </p:extLst>
  </p:cSld>
  <p:clrMapOvr>
    <a:masterClrMapping/>
  </p:clrMapOvr>
  <p:transition xmlns:p14="http://schemas.microsoft.com/office/powerpoint/2010/main"/>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24CCDBC6-CC01-564B-8353-1EF7BD2EDA4C}" type="slidenum">
              <a:rPr lang="en-US"/>
              <a:pPr/>
              <a:t>‹#›</a:t>
            </a:fld>
            <a:endParaRPr lang="en-US"/>
          </a:p>
        </p:txBody>
      </p:sp>
    </p:spTree>
    <p:extLst>
      <p:ext uri="{BB962C8B-B14F-4D97-AF65-F5344CB8AC3E}">
        <p14:creationId xmlns:p14="http://schemas.microsoft.com/office/powerpoint/2010/main" val="1337623389"/>
      </p:ext>
    </p:extLst>
  </p:cSld>
  <p:clrMapOvr>
    <a:masterClrMapping/>
  </p:clrMapOvr>
  <p:transition xmlns:p14="http://schemas.microsoft.com/office/powerpoint/2010/main"/>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63E88A4F-2F9B-8940-A946-705E7B7AAFF5}" type="slidenum">
              <a:rPr lang="en-US"/>
              <a:pPr/>
              <a:t>‹#›</a:t>
            </a:fld>
            <a:endParaRPr lang="en-US"/>
          </a:p>
        </p:txBody>
      </p:sp>
    </p:spTree>
    <p:extLst>
      <p:ext uri="{BB962C8B-B14F-4D97-AF65-F5344CB8AC3E}">
        <p14:creationId xmlns:p14="http://schemas.microsoft.com/office/powerpoint/2010/main" val="3354859521"/>
      </p:ext>
    </p:extLst>
  </p:cSld>
  <p:clrMapOvr>
    <a:masterClrMapping/>
  </p:clrMapOvr>
  <p:transition xmlns:p14="http://schemas.microsoft.com/office/powerpoint/2010/main"/>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1F0E8B17-B4D9-5340-8D3E-0FD2DBAED3D0}" type="slidenum">
              <a:rPr lang="en-US"/>
              <a:pPr/>
              <a:t>‹#›</a:t>
            </a:fld>
            <a:endParaRPr lang="en-US"/>
          </a:p>
        </p:txBody>
      </p:sp>
    </p:spTree>
    <p:extLst>
      <p:ext uri="{BB962C8B-B14F-4D97-AF65-F5344CB8AC3E}">
        <p14:creationId xmlns:p14="http://schemas.microsoft.com/office/powerpoint/2010/main" val="1286934465"/>
      </p:ext>
    </p:extLst>
  </p:cSld>
  <p:clrMapOvr>
    <a:masterClrMapping/>
  </p:clrMapOvr>
  <p:transition xmlns:p14="http://schemas.microsoft.com/office/powerpoint/2010/main"/>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5F24509-A4B3-2C4F-9AD0-DD3550F7CEC3}" type="slidenum">
              <a:rPr lang="en-US"/>
              <a:pPr/>
              <a:t>‹#›</a:t>
            </a:fld>
            <a:endParaRPr lang="en-US"/>
          </a:p>
        </p:txBody>
      </p:sp>
    </p:spTree>
    <p:extLst>
      <p:ext uri="{BB962C8B-B14F-4D97-AF65-F5344CB8AC3E}">
        <p14:creationId xmlns:p14="http://schemas.microsoft.com/office/powerpoint/2010/main" val="1255893421"/>
      </p:ext>
    </p:extLst>
  </p:cSld>
  <p:clrMapOvr>
    <a:masterClrMapping/>
  </p:clrMapOvr>
  <p:transition xmlns:p14="http://schemas.microsoft.com/office/powerpoint/2010/main"/>
</p:sldLayout>
</file>

<file path=ppt/slideLayouts/slideLayout16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135D994-FDC0-964B-B4AE-94C64D4C4962}" type="slidenum">
              <a:rPr lang="en-US"/>
              <a:pPr/>
              <a:t>‹#›</a:t>
            </a:fld>
            <a:endParaRPr lang="en-US"/>
          </a:p>
        </p:txBody>
      </p:sp>
    </p:spTree>
    <p:extLst>
      <p:ext uri="{BB962C8B-B14F-4D97-AF65-F5344CB8AC3E}">
        <p14:creationId xmlns:p14="http://schemas.microsoft.com/office/powerpoint/2010/main" val="1128237529"/>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0563103"/>
      </p:ext>
    </p:extLst>
  </p:cSld>
  <p:clrMapOvr>
    <a:masterClrMapping/>
  </p:clrMapOvr>
  <p:transition xmlns:p14="http://schemas.microsoft.com/office/powerpoint/2010/main"/>
</p:sldLayout>
</file>

<file path=ppt/slideLayouts/slideLayout17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91700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66901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45754154"/>
      </p:ext>
    </p:extLst>
  </p:cSld>
  <p:clrMapOvr>
    <a:masterClrMapping/>
  </p:clrMapOvr>
  <p:transition xmlns:p14="http://schemas.microsoft.com/office/powerpoint/2010/main"/>
</p:sldLayout>
</file>

<file path=ppt/slideLayouts/slideLayout1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47945867"/>
      </p:ext>
    </p:extLst>
  </p:cSld>
  <p:clrMapOvr>
    <a:masterClrMapping/>
  </p:clrMapOvr>
  <p:transition xmlns:p14="http://schemas.microsoft.com/office/powerpoint/2010/main"/>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7637371"/>
      </p:ext>
    </p:extLst>
  </p:cSld>
  <p:clrMapOvr>
    <a:masterClrMapping/>
  </p:clrMapOvr>
  <p:transition xmlns:p14="http://schemas.microsoft.com/office/powerpoint/2010/main"/>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36877408"/>
      </p:ext>
    </p:extLst>
  </p:cSld>
  <p:clrMapOvr>
    <a:masterClrMapping/>
  </p:clrMapOvr>
  <p:transition xmlns:p14="http://schemas.microsoft.com/office/powerpoint/2010/main"/>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9029212"/>
      </p:ext>
    </p:extLst>
  </p:cSld>
  <p:clrMapOvr>
    <a:masterClrMapping/>
  </p:clrMapOvr>
  <p:transition xmlns:p14="http://schemas.microsoft.com/office/powerpoint/2010/main"/>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38838355"/>
      </p:ext>
    </p:extLst>
  </p:cSld>
  <p:clrMapOvr>
    <a:masterClrMapping/>
  </p:clrMapOvr>
  <p:transition xmlns:p14="http://schemas.microsoft.com/office/powerpoint/2010/main"/>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45256693"/>
      </p:ext>
    </p:extLst>
  </p:cSld>
  <p:clrMapOvr>
    <a:masterClrMapping/>
  </p:clrMapOvr>
  <p:transition xmlns:p14="http://schemas.microsoft.com/office/powerpoint/2010/main"/>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98130625"/>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0163028"/>
      </p:ext>
    </p:extLst>
  </p:cSld>
  <p:clrMapOvr>
    <a:masterClrMapping/>
  </p:clrMapOvr>
  <p:transition xmlns:p14="http://schemas.microsoft.com/office/powerpoint/2010/main"/>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1494368"/>
      </p:ext>
    </p:extLst>
  </p:cSld>
  <p:clrMapOvr>
    <a:masterClrMapping/>
  </p:clrMapOvr>
  <p:transition xmlns:p14="http://schemas.microsoft.com/office/powerpoint/2010/main"/>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83968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678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1486633"/>
      </p:ext>
    </p:extLst>
  </p:cSld>
  <p:clrMapOvr>
    <a:masterClrMapping/>
  </p:clrMapOvr>
  <p:transition xmlns:p14="http://schemas.microsoft.com/office/powerpoint/2010/main"/>
</p:sldLayout>
</file>

<file path=ppt/slideLayouts/slideLayout1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542156"/>
      </p:ext>
    </p:extLst>
  </p:cSld>
  <p:clrMapOvr>
    <a:masterClrMapping/>
  </p:clrMapOvr>
  <p:transition xmlns:p14="http://schemas.microsoft.com/office/powerpoint/2010/main"/>
</p:sldLayout>
</file>

<file path=ppt/slideLayouts/slideLayout1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9204901"/>
      </p:ext>
    </p:extLst>
  </p:cSld>
  <p:clrMapOvr>
    <a:masterClrMapping/>
  </p:clrMapOvr>
  <p:transition xmlns:p14="http://schemas.microsoft.com/office/powerpoint/2010/main"/>
</p:sldLayout>
</file>

<file path=ppt/slideLayouts/slideLayout1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1634217"/>
      </p:ext>
    </p:extLst>
  </p:cSld>
  <p:clrMapOvr>
    <a:masterClrMapping/>
  </p:clrMapOvr>
  <p:transition xmlns:p14="http://schemas.microsoft.com/office/powerpoint/2010/main"/>
</p:sldLayout>
</file>

<file path=ppt/slideLayouts/slideLayout1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4237537"/>
      </p:ext>
    </p:extLst>
  </p:cSld>
  <p:clrMapOvr>
    <a:masterClrMapping/>
  </p:clrMapOvr>
  <p:transition xmlns:p14="http://schemas.microsoft.com/office/powerpoint/2010/main"/>
</p:sldLayout>
</file>

<file path=ppt/slideLayouts/slideLayout1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7247826"/>
      </p:ext>
    </p:extLst>
  </p:cSld>
  <p:clrMapOvr>
    <a:masterClrMapping/>
  </p:clrMapOvr>
  <p:transition xmlns:p14="http://schemas.microsoft.com/office/powerpoint/2010/main"/>
</p:sldLayout>
</file>

<file path=ppt/slideLayouts/slideLayout1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798383"/>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6337853"/>
      </p:ext>
    </p:extLst>
  </p:cSld>
  <p:clrMapOvr>
    <a:masterClrMapping/>
  </p:clrMapOvr>
  <p:transition xmlns:p14="http://schemas.microsoft.com/office/powerpoint/2010/main"/>
</p:sldLayout>
</file>

<file path=ppt/slideLayouts/slideLayout1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6820733"/>
      </p:ext>
    </p:extLst>
  </p:cSld>
  <p:clrMapOvr>
    <a:masterClrMapping/>
  </p:clrMapOvr>
  <p:transition xmlns:p14="http://schemas.microsoft.com/office/powerpoint/2010/main"/>
</p:sldLayout>
</file>

<file path=ppt/slideLayouts/slideLayout1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2077888"/>
      </p:ext>
    </p:extLst>
  </p:cSld>
  <p:clrMapOvr>
    <a:masterClrMapping/>
  </p:clrMapOvr>
  <p:transition xmlns:p14="http://schemas.microsoft.com/office/powerpoint/2010/main"/>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07993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062641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7007866"/>
      </p:ext>
    </p:extLst>
  </p:cSld>
  <p:clrMapOvr>
    <a:masterClrMapping/>
  </p:clrMapOvr>
  <p:transition xmlns:p14="http://schemas.microsoft.com/office/powerpoint/2010/main"/>
</p:sldLayout>
</file>

<file path=ppt/slideLayouts/slideLayout1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5720055"/>
      </p:ext>
    </p:extLst>
  </p:cSld>
  <p:clrMapOvr>
    <a:masterClrMapping/>
  </p:clrMapOvr>
  <p:transition xmlns:p14="http://schemas.microsoft.com/office/powerpoint/2010/main"/>
</p:sldLayout>
</file>

<file path=ppt/slideLayouts/slideLayout1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623489"/>
      </p:ext>
    </p:extLst>
  </p:cSld>
  <p:clrMapOvr>
    <a:masterClrMapping/>
  </p:clrMapOvr>
  <p:transition xmlns:p14="http://schemas.microsoft.com/office/powerpoint/2010/main"/>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4005390"/>
      </p:ext>
    </p:extLst>
  </p:cSld>
  <p:clrMapOvr>
    <a:masterClrMapping/>
  </p:clrMapOvr>
  <p:transition xmlns:p14="http://schemas.microsoft.com/office/powerpoint/2010/main"/>
</p:sldLayout>
</file>

<file path=ppt/slideLayouts/slideLayout1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9155047"/>
      </p:ext>
    </p:extLst>
  </p:cSld>
  <p:clrMapOvr>
    <a:masterClrMapping/>
  </p:clrMapOvr>
  <p:transition xmlns:p14="http://schemas.microsoft.com/office/powerpoint/2010/main"/>
</p:sldLayout>
</file>

<file path=ppt/slideLayouts/slideLayout1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9413553"/>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pPr/>
              <a:t>‹#›</a:t>
            </a:fld>
            <a:endParaRPr lang="en-US" alt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81889560"/>
      </p:ext>
    </p:extLst>
  </p:cSld>
  <p:clrMapOvr>
    <a:masterClrMapping/>
  </p:clrMapOvr>
  <p:transition xmlns:p14="http://schemas.microsoft.com/office/powerpoint/2010/main"/>
</p:sldLayout>
</file>

<file path=ppt/slideLayouts/slideLayout2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75724105"/>
      </p:ext>
    </p:extLst>
  </p:cSld>
  <p:clrMapOvr>
    <a:masterClrMapping/>
  </p:clrMapOvr>
  <p:transition xmlns:p14="http://schemas.microsoft.com/office/powerpoint/2010/main"/>
</p:sldLayout>
</file>

<file path=ppt/slideLayouts/slideLayout2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3914322"/>
      </p:ext>
    </p:extLst>
  </p:cSld>
  <p:clrMapOvr>
    <a:masterClrMapping/>
  </p:clrMapOvr>
  <p:transition xmlns:p14="http://schemas.microsoft.com/office/powerpoint/2010/main"/>
</p:sldLayout>
</file>

<file path=ppt/slideLayouts/slideLayout2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9249492"/>
      </p:ext>
    </p:extLst>
  </p:cSld>
  <p:clrMapOvr>
    <a:masterClrMapping/>
  </p:clrMapOvr>
  <p:transition xmlns:p14="http://schemas.microsoft.com/office/powerpoint/2010/main"/>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59603138"/>
      </p:ext>
    </p:extLst>
  </p:cSld>
  <p:clrMapOvr>
    <a:masterClrMapping/>
  </p:clrMapOvr>
  <p:timing>
    <p:tnLst>
      <p:par>
        <p:cTn xmlns:p14="http://schemas.microsoft.com/office/powerpoint/2010/main" id="1" dur="indefinite" restart="never" nodeType="tmRoot"/>
      </p:par>
    </p:tnLst>
  </p:timing>
</p:sldLayout>
</file>

<file path=ppt/slideLayouts/slideLayout2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29009897"/>
      </p:ext>
    </p:extLst>
  </p:cSld>
  <p:clrMapOvr>
    <a:masterClrMapping/>
  </p:clrMapOvr>
  <p:timing>
    <p:tnLst>
      <p:par>
        <p:cTn xmlns:p14="http://schemas.microsoft.com/office/powerpoint/2010/main" id="1" dur="indefinite" restart="never" nodeType="tmRoot"/>
      </p:par>
    </p:tnLst>
  </p:timing>
</p:sldLayout>
</file>

<file path=ppt/slideLayouts/slideLayout2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7929856"/>
      </p:ext>
    </p:extLst>
  </p:cSld>
  <p:clrMapOvr>
    <a:masterClrMapping/>
  </p:clrMapOvr>
  <p:timing>
    <p:tnLst>
      <p:par>
        <p:cTn xmlns:p14="http://schemas.microsoft.com/office/powerpoint/2010/main" id="1" dur="indefinite" restart="never" nodeType="tmRoot"/>
      </p:par>
    </p:tnLst>
  </p:timing>
</p:sldLayout>
</file>

<file path=ppt/slideLayouts/slideLayout2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9335514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36978409"/>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551106274"/>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70807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7858197"/>
      </p:ext>
    </p:extLst>
  </p:cSld>
  <p:clrMapOvr>
    <a:masterClrMapping/>
  </p:clrMapOvr>
  <p:transition xmlns:p14="http://schemas.microsoft.com/office/powerpoint/2010/main"/>
</p:sldLayout>
</file>

<file path=ppt/slideLayouts/slideLayout2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054923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92165427"/>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6031940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051422314"/>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662787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39406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0656725"/>
      </p:ext>
    </p:extLst>
  </p:cSld>
  <p:clrMapOvr>
    <a:masterClrMapping/>
  </p:clrMapOvr>
  <p:transition xmlns:p14="http://schemas.microsoft.com/office/powerpoint/2010/main"/>
</p:sldLayout>
</file>

<file path=ppt/slideLayouts/slideLayout2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34471075"/>
      </p:ext>
    </p:extLst>
  </p:cSld>
  <p:clrMapOvr>
    <a:masterClrMapping/>
  </p:clrMapOvr>
  <p:transition xmlns:p14="http://schemas.microsoft.com/office/powerpoint/2010/main"/>
</p:sldLayout>
</file>

<file path=ppt/slideLayouts/slideLayout2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4987662"/>
      </p:ext>
    </p:extLst>
  </p:cSld>
  <p:clrMapOvr>
    <a:masterClrMapping/>
  </p:clrMapOvr>
  <p:transition xmlns:p14="http://schemas.microsoft.com/office/powerpoint/2010/main"/>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07666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2321076"/>
      </p:ext>
    </p:extLst>
  </p:cSld>
  <p:clrMapOvr>
    <a:masterClrMapping/>
  </p:clrMapOvr>
  <p:transition xmlns:p14="http://schemas.microsoft.com/office/powerpoint/2010/main"/>
</p:sldLayout>
</file>

<file path=ppt/slideLayouts/slideLayout2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4632561"/>
      </p:ext>
    </p:extLst>
  </p:cSld>
  <p:clrMapOvr>
    <a:masterClrMapping/>
  </p:clrMapOvr>
  <p:transition xmlns:p14="http://schemas.microsoft.com/office/powerpoint/2010/main"/>
</p:sldLayout>
</file>

<file path=ppt/slideLayouts/slideLayout2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75151603"/>
      </p:ext>
    </p:extLst>
  </p:cSld>
  <p:clrMapOvr>
    <a:masterClrMapping/>
  </p:clrMapOvr>
  <p:transition xmlns:p14="http://schemas.microsoft.com/office/powerpoint/2010/main"/>
</p:sldLayout>
</file>

<file path=ppt/slideLayouts/slideLayout2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5342684"/>
      </p:ext>
    </p:extLst>
  </p:cSld>
  <p:clrMapOvr>
    <a:masterClrMapping/>
  </p:clrMapOvr>
  <p:transition xmlns:p14="http://schemas.microsoft.com/office/powerpoint/2010/main"/>
</p:sldLayout>
</file>

<file path=ppt/slideLayouts/slideLayout2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72655830"/>
      </p:ext>
    </p:extLst>
  </p:cSld>
  <p:clrMapOvr>
    <a:masterClrMapping/>
  </p:clrMapOvr>
  <p:transition xmlns:p14="http://schemas.microsoft.com/office/powerpoint/2010/main"/>
</p:sldLayout>
</file>

<file path=ppt/slideLayouts/slideLayout2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345395"/>
      </p:ext>
    </p:extLst>
  </p:cSld>
  <p:clrMapOvr>
    <a:masterClrMapping/>
  </p:clrMapOvr>
  <p:transition xmlns:p14="http://schemas.microsoft.com/office/powerpoint/2010/main"/>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08C9543E-5205-9747-9651-834D4A4090BA}" type="slidenum">
              <a:rPr lang="en-US"/>
              <a:pPr/>
              <a:t>‹#›</a:t>
            </a:fld>
            <a:endParaRPr lang="en-US"/>
          </a:p>
        </p:txBody>
      </p:sp>
    </p:spTree>
    <p:extLst>
      <p:ext uri="{BB962C8B-B14F-4D97-AF65-F5344CB8AC3E}">
        <p14:creationId xmlns:p14="http://schemas.microsoft.com/office/powerpoint/2010/main" val="938625534"/>
      </p:ext>
    </p:extLst>
  </p:cSld>
  <p:clrMapOvr>
    <a:masterClrMapping/>
  </p:clrMapOvr>
  <p:transition xmlns:p14="http://schemas.microsoft.com/office/powerpoint/2010/main"/>
</p:sldLayout>
</file>

<file path=ppt/slideLayouts/slideLayout2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27F28456-B93E-5440-A8F9-7EDDF5DA4557}" type="slidenum">
              <a:rPr lang="en-US"/>
              <a:pPr/>
              <a:t>‹#›</a:t>
            </a:fld>
            <a:endParaRPr lang="en-US"/>
          </a:p>
        </p:txBody>
      </p:sp>
    </p:spTree>
    <p:extLst>
      <p:ext uri="{BB962C8B-B14F-4D97-AF65-F5344CB8AC3E}">
        <p14:creationId xmlns:p14="http://schemas.microsoft.com/office/powerpoint/2010/main" val="775467073"/>
      </p:ext>
    </p:extLst>
  </p:cSld>
  <p:clrMapOvr>
    <a:masterClrMapping/>
  </p:clrMapOvr>
  <p:transition xmlns:p14="http://schemas.microsoft.com/office/powerpoint/2010/main"/>
</p:sldLayout>
</file>

<file path=ppt/slideLayouts/slideLayout2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05E74C4-6B34-3540-BD78-3BF22C79F728}" type="slidenum">
              <a:rPr lang="en-US"/>
              <a:pPr/>
              <a:t>‹#›</a:t>
            </a:fld>
            <a:endParaRPr lang="en-US"/>
          </a:p>
        </p:txBody>
      </p:sp>
    </p:spTree>
    <p:extLst>
      <p:ext uri="{BB962C8B-B14F-4D97-AF65-F5344CB8AC3E}">
        <p14:creationId xmlns:p14="http://schemas.microsoft.com/office/powerpoint/2010/main" val="1562692093"/>
      </p:ext>
    </p:extLst>
  </p:cSld>
  <p:clrMapOvr>
    <a:masterClrMapping/>
  </p:clrMapOvr>
  <p:transition xmlns:p14="http://schemas.microsoft.com/office/powerpoint/2010/main"/>
</p:sldLayout>
</file>

<file path=ppt/slideLayouts/slideLayout2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8C3A4C24-166C-5343-9210-F74E0D4C9304}" type="slidenum">
              <a:rPr lang="en-US"/>
              <a:pPr/>
              <a:t>‹#›</a:t>
            </a:fld>
            <a:endParaRPr lang="en-US"/>
          </a:p>
        </p:txBody>
      </p:sp>
    </p:spTree>
    <p:extLst>
      <p:ext uri="{BB962C8B-B14F-4D97-AF65-F5344CB8AC3E}">
        <p14:creationId xmlns:p14="http://schemas.microsoft.com/office/powerpoint/2010/main" val="2300572998"/>
      </p:ext>
    </p:extLst>
  </p:cSld>
  <p:clrMapOvr>
    <a:masterClrMapping/>
  </p:clrMapOvr>
  <p:transition xmlns:p14="http://schemas.microsoft.com/office/powerpoint/2010/main"/>
</p:sldLayout>
</file>

<file path=ppt/slideLayouts/slideLayout2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713D87D2-DA19-8940-8B3B-FF8552C5B77C}" type="slidenum">
              <a:rPr lang="en-US"/>
              <a:pPr/>
              <a:t>‹#›</a:t>
            </a:fld>
            <a:endParaRPr lang="en-US"/>
          </a:p>
        </p:txBody>
      </p:sp>
    </p:spTree>
    <p:extLst>
      <p:ext uri="{BB962C8B-B14F-4D97-AF65-F5344CB8AC3E}">
        <p14:creationId xmlns:p14="http://schemas.microsoft.com/office/powerpoint/2010/main" val="1837211675"/>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5399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2AE99FD-8268-5940-A9CC-24B1D52103AE}" type="slidenum">
              <a:rPr lang="en-US"/>
              <a:pPr/>
              <a:t>‹#›</a:t>
            </a:fld>
            <a:endParaRPr lang="en-US"/>
          </a:p>
        </p:txBody>
      </p:sp>
    </p:spTree>
    <p:extLst>
      <p:ext uri="{BB962C8B-B14F-4D97-AF65-F5344CB8AC3E}">
        <p14:creationId xmlns:p14="http://schemas.microsoft.com/office/powerpoint/2010/main" val="805125284"/>
      </p:ext>
    </p:extLst>
  </p:cSld>
  <p:clrMapOvr>
    <a:masterClrMapping/>
  </p:clrMapOvr>
  <p:transition xmlns:p14="http://schemas.microsoft.com/office/powerpoint/2010/main"/>
</p:sldLayout>
</file>

<file path=ppt/slideLayouts/slideLayout2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9CE2CAEC-1353-BA41-92DA-2E5E12ABA71A}" type="slidenum">
              <a:rPr lang="en-US"/>
              <a:pPr/>
              <a:t>‹#›</a:t>
            </a:fld>
            <a:endParaRPr lang="en-US"/>
          </a:p>
        </p:txBody>
      </p:sp>
    </p:spTree>
    <p:extLst>
      <p:ext uri="{BB962C8B-B14F-4D97-AF65-F5344CB8AC3E}">
        <p14:creationId xmlns:p14="http://schemas.microsoft.com/office/powerpoint/2010/main" val="1306847940"/>
      </p:ext>
    </p:extLst>
  </p:cSld>
  <p:clrMapOvr>
    <a:masterClrMapping/>
  </p:clrMapOvr>
  <p:transition xmlns:p14="http://schemas.microsoft.com/office/powerpoint/2010/main"/>
</p:sldLayout>
</file>

<file path=ppt/slideLayouts/slideLayout2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ED2ADA9-1537-724E-8CE4-71E37348B15C}" type="slidenum">
              <a:rPr lang="en-US"/>
              <a:pPr/>
              <a:t>‹#›</a:t>
            </a:fld>
            <a:endParaRPr lang="en-US"/>
          </a:p>
        </p:txBody>
      </p:sp>
    </p:spTree>
    <p:extLst>
      <p:ext uri="{BB962C8B-B14F-4D97-AF65-F5344CB8AC3E}">
        <p14:creationId xmlns:p14="http://schemas.microsoft.com/office/powerpoint/2010/main" val="686283445"/>
      </p:ext>
    </p:extLst>
  </p:cSld>
  <p:clrMapOvr>
    <a:masterClrMapping/>
  </p:clrMapOvr>
  <p:transition xmlns:p14="http://schemas.microsoft.com/office/powerpoint/2010/main"/>
</p:sldLayout>
</file>

<file path=ppt/slideLayouts/slideLayout2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90FD07FE-2D64-9D48-9FEC-8FE722137A75}" type="slidenum">
              <a:rPr lang="en-US"/>
              <a:pPr/>
              <a:t>‹#›</a:t>
            </a:fld>
            <a:endParaRPr lang="en-US"/>
          </a:p>
        </p:txBody>
      </p:sp>
    </p:spTree>
    <p:extLst>
      <p:ext uri="{BB962C8B-B14F-4D97-AF65-F5344CB8AC3E}">
        <p14:creationId xmlns:p14="http://schemas.microsoft.com/office/powerpoint/2010/main" val="2922352323"/>
      </p:ext>
    </p:extLst>
  </p:cSld>
  <p:clrMapOvr>
    <a:masterClrMapping/>
  </p:clrMapOvr>
  <p:transition xmlns:p14="http://schemas.microsoft.com/office/powerpoint/2010/main"/>
</p:sldLayout>
</file>

<file path=ppt/slideLayouts/slideLayout2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EE5A95C-21DE-4C43-BF97-15D8A913B216}" type="slidenum">
              <a:rPr lang="en-US"/>
              <a:pPr/>
              <a:t>‹#›</a:t>
            </a:fld>
            <a:endParaRPr lang="en-US"/>
          </a:p>
        </p:txBody>
      </p:sp>
    </p:spTree>
    <p:extLst>
      <p:ext uri="{BB962C8B-B14F-4D97-AF65-F5344CB8AC3E}">
        <p14:creationId xmlns:p14="http://schemas.microsoft.com/office/powerpoint/2010/main" val="3923923902"/>
      </p:ext>
    </p:extLst>
  </p:cSld>
  <p:clrMapOvr>
    <a:masterClrMapping/>
  </p:clrMapOvr>
  <p:transition xmlns:p14="http://schemas.microsoft.com/office/powerpoint/2010/main"/>
</p:sldLayout>
</file>

<file path=ppt/slideLayouts/slideLayout2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8742D8AE-8785-5A4E-95AC-C39405B3DBA1}" type="slidenum">
              <a:rPr lang="en-US"/>
              <a:pPr/>
              <a:t>‹#›</a:t>
            </a:fld>
            <a:endParaRPr lang="en-US"/>
          </a:p>
        </p:txBody>
      </p:sp>
    </p:spTree>
    <p:extLst>
      <p:ext uri="{BB962C8B-B14F-4D97-AF65-F5344CB8AC3E}">
        <p14:creationId xmlns:p14="http://schemas.microsoft.com/office/powerpoint/2010/main" val="3263801953"/>
      </p:ext>
    </p:extLst>
  </p:cSld>
  <p:clrMapOvr>
    <a:masterClrMapping/>
  </p:clrMapOvr>
  <p:transition xmlns:p14="http://schemas.microsoft.com/office/powerpoint/2010/main"/>
</p:sldLayout>
</file>

<file path=ppt/slideLayouts/slideLayout2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719EA279-ECCA-8F44-B787-311CA82BAECD}" type="slidenum">
              <a:rPr lang="en-US"/>
              <a:pPr/>
              <a:t>‹#›</a:t>
            </a:fld>
            <a:endParaRPr lang="en-US"/>
          </a:p>
        </p:txBody>
      </p:sp>
    </p:spTree>
    <p:extLst>
      <p:ext uri="{BB962C8B-B14F-4D97-AF65-F5344CB8AC3E}">
        <p14:creationId xmlns:p14="http://schemas.microsoft.com/office/powerpoint/2010/main" val="2358011435"/>
      </p:ext>
    </p:extLst>
  </p:cSld>
  <p:clrMapOvr>
    <a:masterClrMapping/>
  </p:clrMapOvr>
  <p:transition xmlns:p14="http://schemas.microsoft.com/office/powerpoint/2010/main"/>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05793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65314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73289580"/>
      </p:ext>
    </p:extLst>
  </p:cSld>
  <p:clrMapOvr>
    <a:masterClrMapping/>
  </p:clrMapOvr>
  <p:transition xmlns:p14="http://schemas.microsoft.com/office/powerpoint/2010/mai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499945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854520"/>
      </p:ext>
    </p:extLst>
  </p:cSld>
  <p:clrMapOvr>
    <a:masterClrMapping/>
  </p:clrMapOvr>
  <p:transition xmlns:p14="http://schemas.microsoft.com/office/powerpoint/2010/main"/>
</p:sldLayout>
</file>

<file path=ppt/slideLayouts/slideLayout2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54893161"/>
      </p:ext>
    </p:extLst>
  </p:cSld>
  <p:clrMapOvr>
    <a:masterClrMapping/>
  </p:clrMapOvr>
  <p:transition xmlns:p14="http://schemas.microsoft.com/office/powerpoint/2010/main"/>
</p:sldLayout>
</file>

<file path=ppt/slideLayouts/slideLayout2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16157569"/>
      </p:ext>
    </p:extLst>
  </p:cSld>
  <p:clrMapOvr>
    <a:masterClrMapping/>
  </p:clrMapOvr>
  <p:transition xmlns:p14="http://schemas.microsoft.com/office/powerpoint/2010/main"/>
</p:sldLayout>
</file>

<file path=ppt/slideLayouts/slideLayout2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28972205"/>
      </p:ext>
    </p:extLst>
  </p:cSld>
  <p:clrMapOvr>
    <a:masterClrMapping/>
  </p:clrMapOvr>
  <p:transition xmlns:p14="http://schemas.microsoft.com/office/powerpoint/2010/main"/>
</p:sldLayout>
</file>

<file path=ppt/slideLayouts/slideLayout2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6542191"/>
      </p:ext>
    </p:extLst>
  </p:cSld>
  <p:clrMapOvr>
    <a:masterClrMapping/>
  </p:clrMapOvr>
  <p:transition xmlns:p14="http://schemas.microsoft.com/office/powerpoint/2010/main"/>
</p:sldLayout>
</file>

<file path=ppt/slideLayouts/slideLayout2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27630174"/>
      </p:ext>
    </p:extLst>
  </p:cSld>
  <p:clrMapOvr>
    <a:masterClrMapping/>
  </p:clrMapOvr>
  <p:transition xmlns:p14="http://schemas.microsoft.com/office/powerpoint/2010/main"/>
</p:sldLayout>
</file>

<file path=ppt/slideLayouts/slideLayout2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49946013"/>
      </p:ext>
    </p:extLst>
  </p:cSld>
  <p:clrMapOvr>
    <a:masterClrMapping/>
  </p:clrMapOvr>
  <p:transition xmlns:p14="http://schemas.microsoft.com/office/powerpoint/2010/main"/>
</p:sldLayout>
</file>

<file path=ppt/slideLayouts/slideLayout2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9039703"/>
      </p:ext>
    </p:extLst>
  </p:cSld>
  <p:clrMapOvr>
    <a:masterClrMapping/>
  </p:clrMapOvr>
  <p:transition xmlns:p14="http://schemas.microsoft.com/office/powerpoint/2010/main"/>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425" tIns="45713" rIns="91425" bIns="45713"/>
          <a:lstStyle/>
          <a:p>
            <a:pPr defTabSz="914259"/>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25" tIns="45713" rIns="91425" bIns="45713" numCol="1" anchor="b" anchorCtr="0" compatLnSpc="1">
            <a:prstTxWarp prst="textNoShape">
              <a:avLst/>
            </a:prstTxWarp>
          </a:bodyPr>
          <a:lstStyle>
            <a:lvl1pPr>
              <a:defRPr sz="1200">
                <a:latin typeface="Garamond" pitchFamily="18" charset="0"/>
              </a:defRPr>
            </a:lvl1pPr>
          </a:lstStyle>
          <a:p>
            <a:pPr defTabSz="914259"/>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26067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696010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5493300"/>
      </p:ext>
    </p:extLst>
  </p:cSld>
  <p:clrMapOvr>
    <a:masterClrMapping/>
  </p:clrMapOvr>
  <p:transition xmlns:p14="http://schemas.microsoft.com/office/powerpoint/2010/main"/>
</p:sldLayout>
</file>

<file path=ppt/slideLayouts/slideLayout2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6"/>
            <a:ext cx="7772400" cy="1500187"/>
          </a:xfrm>
        </p:spPr>
        <p:txBody>
          <a:bodyPr anchor="b"/>
          <a:lstStyle>
            <a:lvl1pPr marL="0" indent="0">
              <a:buNone/>
              <a:defRPr sz="2000"/>
            </a:lvl1pPr>
            <a:lvl2pPr marL="457130" indent="0">
              <a:buNone/>
              <a:defRPr sz="1800"/>
            </a:lvl2pPr>
            <a:lvl3pPr marL="914259" indent="0">
              <a:buNone/>
              <a:defRPr sz="1600"/>
            </a:lvl3pPr>
            <a:lvl4pPr marL="1371390" indent="0">
              <a:buNone/>
              <a:defRPr sz="1400"/>
            </a:lvl4pPr>
            <a:lvl5pPr marL="1828519" indent="0">
              <a:buNone/>
              <a:defRPr sz="1400"/>
            </a:lvl5pPr>
            <a:lvl6pPr marL="2285649" indent="0">
              <a:buNone/>
              <a:defRPr sz="1400"/>
            </a:lvl6pPr>
            <a:lvl7pPr marL="2742780" indent="0">
              <a:buNone/>
              <a:defRPr sz="1400"/>
            </a:lvl7pPr>
            <a:lvl8pPr marL="3199908" indent="0">
              <a:buNone/>
              <a:defRPr sz="1400"/>
            </a:lvl8pPr>
            <a:lvl9pPr marL="3657039"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47941158"/>
      </p:ext>
    </p:extLst>
  </p:cSld>
  <p:clrMapOvr>
    <a:masterClrMapping/>
  </p:clrMapOvr>
  <p:transition xmlns:p14="http://schemas.microsoft.com/office/powerpoint/2010/main"/>
</p:sldLayout>
</file>

<file path=ppt/slideLayouts/slideLayout2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2369188"/>
      </p:ext>
    </p:extLst>
  </p:cSld>
  <p:clrMapOvr>
    <a:masterClrMapping/>
  </p:clrMapOvr>
  <p:transition xmlns:p14="http://schemas.microsoft.com/office/powerpoint/2010/main"/>
</p:sldLayout>
</file>

<file path=ppt/slideLayouts/slideLayout2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130" indent="0">
              <a:buNone/>
              <a:defRPr sz="2000" b="1"/>
            </a:lvl2pPr>
            <a:lvl3pPr marL="914259" indent="0">
              <a:buNone/>
              <a:defRPr sz="1800" b="1"/>
            </a:lvl3pPr>
            <a:lvl4pPr marL="1371390" indent="0">
              <a:buNone/>
              <a:defRPr sz="1600" b="1"/>
            </a:lvl4pPr>
            <a:lvl5pPr marL="1828519" indent="0">
              <a:buNone/>
              <a:defRPr sz="1600" b="1"/>
            </a:lvl5pPr>
            <a:lvl6pPr marL="2285649" indent="0">
              <a:buNone/>
              <a:defRPr sz="1600" b="1"/>
            </a:lvl6pPr>
            <a:lvl7pPr marL="2742780" indent="0">
              <a:buNone/>
              <a:defRPr sz="1600" b="1"/>
            </a:lvl7pPr>
            <a:lvl8pPr marL="3199908" indent="0">
              <a:buNone/>
              <a:defRPr sz="1600" b="1"/>
            </a:lvl8pPr>
            <a:lvl9pPr marL="3657039"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461306"/>
      </p:ext>
    </p:extLst>
  </p:cSld>
  <p:clrMapOvr>
    <a:masterClrMapping/>
  </p:clrMapOvr>
  <p:transition xmlns:p14="http://schemas.microsoft.com/office/powerpoint/2010/main"/>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63792512"/>
      </p:ext>
    </p:extLst>
  </p:cSld>
  <p:clrMapOvr>
    <a:masterClrMapping/>
  </p:clrMapOvr>
  <p:transition xmlns:p14="http://schemas.microsoft.com/office/powerpoint/2010/main"/>
</p:sldLayout>
</file>

<file path=ppt/slideLayouts/slideLayout2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0236361"/>
      </p:ext>
    </p:extLst>
  </p:cSld>
  <p:clrMapOvr>
    <a:masterClrMapping/>
  </p:clrMapOvr>
  <p:transition xmlns:p14="http://schemas.microsoft.com/office/powerpoint/2010/main"/>
</p:sldLayout>
</file>

<file path=ppt/slideLayouts/slideLayout2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6666256"/>
      </p:ext>
    </p:extLst>
  </p:cSld>
  <p:clrMapOvr>
    <a:masterClrMapping/>
  </p:clrMapOvr>
  <p:transition xmlns:p14="http://schemas.microsoft.com/office/powerpoint/2010/main"/>
</p:sldLayout>
</file>

<file path=ppt/slideLayouts/slideLayout2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30" indent="0">
              <a:buNone/>
              <a:defRPr sz="2800"/>
            </a:lvl2pPr>
            <a:lvl3pPr marL="914259" indent="0">
              <a:buNone/>
              <a:defRPr sz="2400"/>
            </a:lvl3pPr>
            <a:lvl4pPr marL="1371390" indent="0">
              <a:buNone/>
              <a:defRPr sz="2000"/>
            </a:lvl4pPr>
            <a:lvl5pPr marL="1828519" indent="0">
              <a:buNone/>
              <a:defRPr sz="2000"/>
            </a:lvl5pPr>
            <a:lvl6pPr marL="2285649" indent="0">
              <a:buNone/>
              <a:defRPr sz="2000"/>
            </a:lvl6pPr>
            <a:lvl7pPr marL="2742780" indent="0">
              <a:buNone/>
              <a:defRPr sz="2000"/>
            </a:lvl7pPr>
            <a:lvl8pPr marL="3199908" indent="0">
              <a:buNone/>
              <a:defRPr sz="2000"/>
            </a:lvl8pPr>
            <a:lvl9pPr marL="3657039"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30" indent="0">
              <a:buNone/>
              <a:defRPr sz="1200"/>
            </a:lvl2pPr>
            <a:lvl3pPr marL="914259" indent="0">
              <a:buNone/>
              <a:defRPr sz="1000"/>
            </a:lvl3pPr>
            <a:lvl4pPr marL="1371390" indent="0">
              <a:buNone/>
              <a:defRPr sz="900"/>
            </a:lvl4pPr>
            <a:lvl5pPr marL="1828519" indent="0">
              <a:buNone/>
              <a:defRPr sz="900"/>
            </a:lvl5pPr>
            <a:lvl6pPr marL="2285649" indent="0">
              <a:buNone/>
              <a:defRPr sz="900"/>
            </a:lvl6pPr>
            <a:lvl7pPr marL="2742780" indent="0">
              <a:buNone/>
              <a:defRPr sz="900"/>
            </a:lvl7pPr>
            <a:lvl8pPr marL="3199908" indent="0">
              <a:buNone/>
              <a:defRPr sz="900"/>
            </a:lvl8pPr>
            <a:lvl9pPr marL="3657039"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785251"/>
      </p:ext>
    </p:extLst>
  </p:cSld>
  <p:clrMapOvr>
    <a:masterClrMapping/>
  </p:clrMapOvr>
  <p:transition xmlns:p14="http://schemas.microsoft.com/office/powerpoint/2010/main"/>
</p:sldLayout>
</file>

<file path=ppt/slideLayouts/slideLayout2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73190055"/>
      </p:ext>
    </p:extLst>
  </p:cSld>
  <p:clrMapOvr>
    <a:masterClrMapping/>
  </p:clrMapOvr>
  <p:transition xmlns:p14="http://schemas.microsoft.com/office/powerpoint/2010/main"/>
</p:sldLayout>
</file>

<file path=ppt/slideLayouts/slideLayout2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6774506"/>
      </p:ext>
    </p:extLst>
  </p:cSld>
  <p:clrMapOvr>
    <a:masterClrMapping/>
  </p:clrMapOvr>
  <p:transition xmlns:p14="http://schemas.microsoft.com/office/powerpoint/2010/main"/>
</p:sldLayout>
</file>

<file path=ppt/slideLayouts/slideLayout2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315954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053959205"/>
      </p:ext>
    </p:extLst>
  </p:cSld>
  <p:clrMapOvr>
    <a:masterClrMapping/>
  </p:clrMapOvr>
  <p:transition xmlns:p14="http://schemas.microsoft.com/office/powerpoint/2010/main"/>
</p:sldLayout>
</file>

<file path=ppt/slideLayouts/slideLayout2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7396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17381863"/>
      </p:ext>
    </p:extLst>
  </p:cSld>
  <p:clrMapOvr>
    <a:masterClrMapping/>
  </p:clrMapOvr>
  <p:transition xmlns:p14="http://schemas.microsoft.com/office/powerpoint/2010/main"/>
</p:sldLayout>
</file>

<file path=ppt/slideLayouts/slideLayout2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20449378"/>
      </p:ext>
    </p:extLst>
  </p:cSld>
  <p:clrMapOvr>
    <a:masterClrMapping/>
  </p:clrMapOvr>
  <p:transition xmlns:p14="http://schemas.microsoft.com/office/powerpoint/2010/main"/>
</p:sldLayout>
</file>

<file path=ppt/slideLayouts/slideLayout2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5044656"/>
      </p:ext>
    </p:extLst>
  </p:cSld>
  <p:clrMapOvr>
    <a:masterClrMapping/>
  </p:clrMapOvr>
  <p:transition xmlns:p14="http://schemas.microsoft.com/office/powerpoint/2010/main"/>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204303"/>
      </p:ext>
    </p:extLst>
  </p:cSld>
  <p:clrMapOvr>
    <a:masterClrMapping/>
  </p:clrMapOvr>
  <p:transition xmlns:p14="http://schemas.microsoft.com/office/powerpoint/2010/main"/>
</p:sldLayout>
</file>

<file path=ppt/slideLayouts/slideLayout2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964242"/>
      </p:ext>
    </p:extLst>
  </p:cSld>
  <p:clrMapOvr>
    <a:masterClrMapping/>
  </p:clrMapOvr>
  <p:transition xmlns:p14="http://schemas.microsoft.com/office/powerpoint/2010/main"/>
</p:sldLayout>
</file>

<file path=ppt/slideLayouts/slideLayout2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5941473"/>
      </p:ext>
    </p:extLst>
  </p:cSld>
  <p:clrMapOvr>
    <a:masterClrMapping/>
  </p:clrMapOvr>
  <p:transition xmlns:p14="http://schemas.microsoft.com/office/powerpoint/2010/main"/>
</p:sldLayout>
</file>

<file path=ppt/slideLayouts/slideLayout2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4689527"/>
      </p:ext>
    </p:extLst>
  </p:cSld>
  <p:clrMapOvr>
    <a:masterClrMapping/>
  </p:clrMapOvr>
  <p:transition xmlns:p14="http://schemas.microsoft.com/office/powerpoint/2010/main"/>
</p:sldLayout>
</file>

<file path=ppt/slideLayouts/slideLayout2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42530779"/>
      </p:ext>
    </p:extLst>
  </p:cSld>
  <p:clrMapOvr>
    <a:masterClrMapping/>
  </p:clrMapOvr>
  <p:transition xmlns:p14="http://schemas.microsoft.com/office/powerpoint/2010/main"/>
</p:sldLayout>
</file>

<file path=ppt/slideLayouts/slideLayout2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59384"/>
      </p:ext>
    </p:extLst>
  </p:cSld>
  <p:clrMapOvr>
    <a:masterClrMapping/>
  </p:clrMapOvr>
  <p:transition xmlns:p14="http://schemas.microsoft.com/office/powerpoint/2010/mai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pic>
        <p:nvPicPr>
          <p:cNvPr id="9" name="Picture 8"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131580221"/>
      </p:ext>
    </p:extLst>
  </p:cSld>
  <p:clrMapOvr>
    <a:masterClrMapping/>
  </p:clrMapOvr>
  <p:transition xmlns:p14="http://schemas.microsoft.com/office/powerpoint/2010/main"/>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502678296"/>
      </p:ext>
    </p:extLst>
  </p:cSld>
  <p:clrMapOvr>
    <a:masterClrMapping/>
  </p:clrMapOvr>
  <p:timing>
    <p:tnLst>
      <p:par>
        <p:cTn xmlns:p14="http://schemas.microsoft.com/office/powerpoint/2010/main" id="1" dur="indefinite" restart="never" nodeType="tmRoot"/>
      </p:par>
    </p:tnLst>
  </p:timing>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415365628"/>
      </p:ext>
    </p:extLst>
  </p:cSld>
  <p:clrMapOvr>
    <a:masterClrMapping/>
  </p:clrMapOvr>
  <p:timing>
    <p:tnLst>
      <p:par>
        <p:cTn xmlns:p14="http://schemas.microsoft.com/office/powerpoint/2010/main" id="1" dur="indefinite" restart="never" nodeType="tmRoot"/>
      </p:par>
    </p:tnLst>
  </p:timing>
</p:sldLayout>
</file>

<file path=ppt/slideLayouts/slideLayout2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95994489"/>
      </p:ext>
    </p:extLst>
  </p:cSld>
  <p:clrMapOvr>
    <a:masterClrMapping/>
  </p:clrMapOvr>
  <p:timing>
    <p:tnLst>
      <p:par>
        <p:cTn xmlns:p14="http://schemas.microsoft.com/office/powerpoint/2010/main" id="1" dur="indefinite" restart="never" nodeType="tmRoot"/>
      </p:par>
    </p:tnLst>
  </p:timing>
</p:sldLayout>
</file>

<file path=ppt/slideLayouts/slideLayout2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63474696"/>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82015748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76119869"/>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22344906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6707788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70209866"/>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9816513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pic>
        <p:nvPicPr>
          <p:cNvPr id="5" name="Picture 4"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66332104"/>
      </p:ext>
    </p:extLst>
  </p:cSld>
  <p:clrMapOvr>
    <a:masterClrMapping/>
  </p:clrMapOvr>
  <p:transition xmlns:p14="http://schemas.microsoft.com/office/powerpoint/2010/main"/>
</p:sldLayout>
</file>

<file path=ppt/slideLayouts/slideLayout2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11595918"/>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2136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711975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024890"/>
      </p:ext>
    </p:extLst>
  </p:cSld>
  <p:clrMapOvr>
    <a:masterClrMapping/>
  </p:clrMapOvr>
  <p:transition xmlns:p14="http://schemas.microsoft.com/office/powerpoint/2010/main"/>
</p:sldLayout>
</file>

<file path=ppt/slideLayouts/slideLayout2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6026373"/>
      </p:ext>
    </p:extLst>
  </p:cSld>
  <p:clrMapOvr>
    <a:masterClrMapping/>
  </p:clrMapOvr>
  <p:transition xmlns:p14="http://schemas.microsoft.com/office/powerpoint/2010/main"/>
</p:sldLayout>
</file>

<file path=ppt/slideLayouts/slideLayout2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5090810"/>
      </p:ext>
    </p:extLst>
  </p:cSld>
  <p:clrMapOvr>
    <a:masterClrMapping/>
  </p:clrMapOvr>
  <p:transition xmlns:p14="http://schemas.microsoft.com/office/powerpoint/2010/main"/>
</p:sldLayout>
</file>

<file path=ppt/slideLayouts/slideLayout2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10889380"/>
      </p:ext>
    </p:extLst>
  </p:cSld>
  <p:clrMapOvr>
    <a:masterClrMapping/>
  </p:clrMapOvr>
  <p:transition xmlns:p14="http://schemas.microsoft.com/office/powerpoint/2010/main"/>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0365414"/>
      </p:ext>
    </p:extLst>
  </p:cSld>
  <p:clrMapOvr>
    <a:masterClrMapping/>
  </p:clrMapOvr>
  <p:transition xmlns:p14="http://schemas.microsoft.com/office/powerpoint/2010/main"/>
</p:sldLayout>
</file>

<file path=ppt/slideLayouts/slideLayout2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94118010"/>
      </p:ext>
    </p:extLst>
  </p:cSld>
  <p:clrMapOvr>
    <a:masterClrMapping/>
  </p:clrMapOvr>
  <p:transition xmlns:p14="http://schemas.microsoft.com/office/powerpoint/2010/main"/>
</p:sldLayout>
</file>

<file path=ppt/slideLayouts/slideLayout2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3850849"/>
      </p:ext>
    </p:extLst>
  </p:cSld>
  <p:clrMapOvr>
    <a:masterClrMapping/>
  </p:clrMapOvr>
  <p:transition xmlns:p14="http://schemas.microsoft.com/office/powerpoint/2010/mai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pic>
        <p:nvPicPr>
          <p:cNvPr id="4" name="Picture 3"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36326866"/>
      </p:ext>
    </p:extLst>
  </p:cSld>
  <p:clrMapOvr>
    <a:masterClrMapping/>
  </p:clrMapOvr>
  <p:transition xmlns:p14="http://schemas.microsoft.com/office/powerpoint/2010/main"/>
</p:sldLayout>
</file>

<file path=ppt/slideLayouts/slideLayout2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37837"/>
      </p:ext>
    </p:extLst>
  </p:cSld>
  <p:clrMapOvr>
    <a:masterClrMapping/>
  </p:clrMapOvr>
  <p:transition xmlns:p14="http://schemas.microsoft.com/office/powerpoint/2010/main"/>
</p:sldLayout>
</file>

<file path=ppt/slideLayouts/slideLayout2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82779224"/>
      </p:ext>
    </p:extLst>
  </p:cSld>
  <p:clrMapOvr>
    <a:masterClrMapping/>
  </p:clrMapOvr>
  <p:transition xmlns:p14="http://schemas.microsoft.com/office/powerpoint/2010/main"/>
</p:sldLayout>
</file>

<file path=ppt/slideLayouts/slideLayout2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11672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48352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2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49827745"/>
      </p:ext>
    </p:extLst>
  </p:cSld>
  <p:clrMapOvr>
    <a:masterClrMapping/>
  </p:clrMapOvr>
  <p:transition xmlns:p14="http://schemas.microsoft.com/office/powerpoint/2010/main"/>
</p:sldLayout>
</file>

<file path=ppt/slideLayouts/slideLayout2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7173958"/>
      </p:ext>
    </p:extLst>
  </p:cSld>
  <p:clrMapOvr>
    <a:masterClrMapping/>
  </p:clrMapOvr>
  <p:transition xmlns:p14="http://schemas.microsoft.com/office/powerpoint/2010/main"/>
</p:sldLayout>
</file>

<file path=ppt/slideLayouts/slideLayout2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13580448"/>
      </p:ext>
    </p:extLst>
  </p:cSld>
  <p:clrMapOvr>
    <a:masterClrMapping/>
  </p:clrMapOvr>
  <p:transition xmlns:p14="http://schemas.microsoft.com/office/powerpoint/2010/main"/>
</p:sldLayout>
</file>

<file path=ppt/slideLayouts/slideLayout2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4017199"/>
      </p:ext>
    </p:extLst>
  </p:cSld>
  <p:clrMapOvr>
    <a:masterClrMapping/>
  </p:clrMapOvr>
  <p:transition xmlns:p14="http://schemas.microsoft.com/office/powerpoint/2010/main"/>
</p:sldLayout>
</file>

<file path=ppt/slideLayouts/slideLayout2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4146712"/>
      </p:ext>
    </p:extLst>
  </p:cSld>
  <p:clrMapOvr>
    <a:masterClrMapping/>
  </p:clrMapOvr>
  <p:transition xmlns:p14="http://schemas.microsoft.com/office/powerpoint/2010/main"/>
</p:sldLayout>
</file>

<file path=ppt/slideLayouts/slideLayout2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6228247"/>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pPr/>
              <a:t>‹#›</a:t>
            </a:fld>
            <a:endParaRPr lang="en-US" altLang="en-US"/>
          </a:p>
        </p:txBody>
      </p:sp>
    </p:spTree>
  </p:cSld>
  <p:clrMapOvr>
    <a:masterClrMapping/>
  </p:clrMapOvr>
  <p:transition xmlns:p14="http://schemas.microsoft.com/office/powerpoint/2010/mai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pic>
        <p:nvPicPr>
          <p:cNvPr id="7" name="Picture 6"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19171892"/>
      </p:ext>
    </p:extLst>
  </p:cSld>
  <p:clrMapOvr>
    <a:masterClrMapping/>
  </p:clrMapOvr>
  <p:transition xmlns:p14="http://schemas.microsoft.com/office/powerpoint/2010/main"/>
</p:sldLayout>
</file>

<file path=ppt/slideLayouts/slideLayout3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3752461"/>
      </p:ext>
    </p:extLst>
  </p:cSld>
  <p:clrMapOvr>
    <a:masterClrMapping/>
  </p:clrMapOvr>
  <p:transition xmlns:p14="http://schemas.microsoft.com/office/powerpoint/2010/main"/>
</p:sldLayout>
</file>

<file path=ppt/slideLayouts/slideLayout3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08282844"/>
      </p:ext>
    </p:extLst>
  </p:cSld>
  <p:clrMapOvr>
    <a:masterClrMapping/>
  </p:clrMapOvr>
  <p:transition xmlns:p14="http://schemas.microsoft.com/office/powerpoint/2010/main"/>
</p:sldLayout>
</file>

<file path=ppt/slideLayouts/slideLayout3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6656820"/>
      </p:ext>
    </p:extLst>
  </p:cSld>
  <p:clrMapOvr>
    <a:masterClrMapping/>
  </p:clrMapOvr>
  <p:transition xmlns:p14="http://schemas.microsoft.com/office/powerpoint/2010/main"/>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771968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15525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0360520"/>
      </p:ext>
    </p:extLst>
  </p:cSld>
  <p:clrMapOvr>
    <a:masterClrMapping/>
  </p:clrMapOvr>
  <p:transition xmlns:p14="http://schemas.microsoft.com/office/powerpoint/2010/main"/>
</p:sldLayout>
</file>

<file path=ppt/slideLayouts/slideLayout3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9259301"/>
      </p:ext>
    </p:extLst>
  </p:cSld>
  <p:clrMapOvr>
    <a:masterClrMapping/>
  </p:clrMapOvr>
  <p:transition xmlns:p14="http://schemas.microsoft.com/office/powerpoint/2010/main"/>
</p:sldLayout>
</file>

<file path=ppt/slideLayouts/slideLayout3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8758866"/>
      </p:ext>
    </p:extLst>
  </p:cSld>
  <p:clrMapOvr>
    <a:masterClrMapping/>
  </p:clrMapOvr>
  <p:transition xmlns:p14="http://schemas.microsoft.com/office/powerpoint/2010/main"/>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9375224"/>
      </p:ext>
    </p:extLst>
  </p:cSld>
  <p:clrMapOvr>
    <a:masterClrMapping/>
  </p:clrMapOvr>
  <p:transition xmlns:p14="http://schemas.microsoft.com/office/powerpoint/2010/main"/>
</p:sldLayout>
</file>

<file path=ppt/slideLayouts/slideLayout3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83954124"/>
      </p:ext>
    </p:extLst>
  </p:cSld>
  <p:clrMapOvr>
    <a:masterClrMapping/>
  </p:clrMapOvr>
  <p:transition xmlns:p14="http://schemas.microsoft.com/office/powerpoint/2010/mai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2755826"/>
      </p:ext>
    </p:extLst>
  </p:cSld>
  <p:clrMapOvr>
    <a:masterClrMapping/>
  </p:clrMapOvr>
  <p:transition xmlns:p14="http://schemas.microsoft.com/office/powerpoint/2010/main"/>
</p:sldLayout>
</file>

<file path=ppt/slideLayouts/slideLayout3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0590667"/>
      </p:ext>
    </p:extLst>
  </p:cSld>
  <p:clrMapOvr>
    <a:masterClrMapping/>
  </p:clrMapOvr>
  <p:transition xmlns:p14="http://schemas.microsoft.com/office/powerpoint/2010/main"/>
</p:sldLayout>
</file>

<file path=ppt/slideLayouts/slideLayout3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2901596"/>
      </p:ext>
    </p:extLst>
  </p:cSld>
  <p:clrMapOvr>
    <a:masterClrMapping/>
  </p:clrMapOvr>
  <p:transition xmlns:p14="http://schemas.microsoft.com/office/powerpoint/2010/main"/>
</p:sldLayout>
</file>

<file path=ppt/slideLayouts/slideLayout3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66313692"/>
      </p:ext>
    </p:extLst>
  </p:cSld>
  <p:clrMapOvr>
    <a:masterClrMapping/>
  </p:clrMapOvr>
  <p:transition xmlns:p14="http://schemas.microsoft.com/office/powerpoint/2010/main"/>
</p:sldLayout>
</file>

<file path=ppt/slideLayouts/slideLayout3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04561422"/>
      </p:ext>
    </p:extLst>
  </p:cSld>
  <p:clrMapOvr>
    <a:masterClrMapping/>
  </p:clrMapOvr>
  <p:transition xmlns:p14="http://schemas.microsoft.com/office/powerpoint/2010/main"/>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32007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025772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81978531"/>
      </p:ext>
    </p:extLst>
  </p:cSld>
  <p:clrMapOvr>
    <a:masterClrMapping/>
  </p:clrMapOvr>
  <p:transition xmlns:p14="http://schemas.microsoft.com/office/powerpoint/2010/main"/>
</p:sldLayout>
</file>

<file path=ppt/slideLayouts/slideLayout3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2209066"/>
      </p:ext>
    </p:extLst>
  </p:cSld>
  <p:clrMapOvr>
    <a:masterClrMapping/>
  </p:clrMapOvr>
  <p:transition xmlns:p14="http://schemas.microsoft.com/office/powerpoint/2010/main"/>
</p:sldLayout>
</file>

<file path=ppt/slideLayouts/slideLayout3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4964678"/>
      </p:ext>
    </p:extLst>
  </p:cSld>
  <p:clrMapOvr>
    <a:masterClrMapping/>
  </p:clrMapOvr>
  <p:transition xmlns:p14="http://schemas.microsoft.com/office/powerpoint/2010/main"/>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7411852"/>
      </p:ext>
    </p:extLst>
  </p:cSld>
  <p:clrMapOvr>
    <a:masterClrMapping/>
  </p:clrMapOvr>
  <p:transition xmlns:p14="http://schemas.microsoft.com/office/powerpoint/2010/mai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65857697"/>
      </p:ext>
    </p:extLst>
  </p:cSld>
  <p:clrMapOvr>
    <a:masterClrMapping/>
  </p:clrMapOvr>
  <p:transition xmlns:p14="http://schemas.microsoft.com/office/powerpoint/2010/main"/>
</p:sldLayout>
</file>

<file path=ppt/slideLayouts/slideLayout3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3554506"/>
      </p:ext>
    </p:extLst>
  </p:cSld>
  <p:clrMapOvr>
    <a:masterClrMapping/>
  </p:clrMapOvr>
  <p:transition xmlns:p14="http://schemas.microsoft.com/office/powerpoint/2010/main"/>
</p:sldLayout>
</file>

<file path=ppt/slideLayouts/slideLayout3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73977079"/>
      </p:ext>
    </p:extLst>
  </p:cSld>
  <p:clrMapOvr>
    <a:masterClrMapping/>
  </p:clrMapOvr>
  <p:transition xmlns:p14="http://schemas.microsoft.com/office/powerpoint/2010/main"/>
</p:sldLayout>
</file>

<file path=ppt/slideLayouts/slideLayout3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91238344"/>
      </p:ext>
    </p:extLst>
  </p:cSld>
  <p:clrMapOvr>
    <a:masterClrMapping/>
  </p:clrMapOvr>
  <p:transition xmlns:p14="http://schemas.microsoft.com/office/powerpoint/2010/main"/>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1305376"/>
      </p:ext>
    </p:extLst>
  </p:cSld>
  <p:clrMapOvr>
    <a:masterClrMapping/>
  </p:clrMapOvr>
  <p:transition xmlns:p14="http://schemas.microsoft.com/office/powerpoint/2010/main"/>
</p:sldLayout>
</file>

<file path=ppt/slideLayouts/slideLayout3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0802031"/>
      </p:ext>
    </p:extLst>
  </p:cSld>
  <p:clrMapOvr>
    <a:masterClrMapping/>
  </p:clrMapOvr>
  <p:transition xmlns:p14="http://schemas.microsoft.com/office/powerpoint/2010/main"/>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9164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0184697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241634"/>
      </p:ext>
    </p:extLst>
  </p:cSld>
  <p:clrMapOvr>
    <a:masterClrMapping/>
  </p:clrMapOvr>
  <p:transition xmlns:p14="http://schemas.microsoft.com/office/powerpoint/2010/main"/>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91089725"/>
      </p:ext>
    </p:extLst>
  </p:cSld>
  <p:clrMapOvr>
    <a:masterClrMapping/>
  </p:clrMapOvr>
  <p:transition xmlns:p14="http://schemas.microsoft.com/office/powerpoint/2010/main"/>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20963386"/>
      </p:ext>
    </p:extLst>
  </p:cSld>
  <p:clrMapOvr>
    <a:masterClrMapping/>
  </p:clrMapOvr>
  <p:transition xmlns:p14="http://schemas.microsoft.com/office/powerpoint/2010/mai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pic>
        <p:nvPicPr>
          <p:cNvPr id="6" name="Picture 5"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73851008"/>
      </p:ext>
    </p:extLst>
  </p:cSld>
  <p:clrMapOvr>
    <a:masterClrMapping/>
  </p:clrMapOvr>
  <p:transition xmlns:p14="http://schemas.microsoft.com/office/powerpoint/2010/main"/>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67787234"/>
      </p:ext>
    </p:extLst>
  </p:cSld>
  <p:clrMapOvr>
    <a:masterClrMapping/>
  </p:clrMapOvr>
  <p:transition xmlns:p14="http://schemas.microsoft.com/office/powerpoint/2010/main"/>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46569"/>
      </p:ext>
    </p:extLst>
  </p:cSld>
  <p:clrMapOvr>
    <a:masterClrMapping/>
  </p:clrMapOvr>
  <p:transition xmlns:p14="http://schemas.microsoft.com/office/powerpoint/2010/main"/>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329160"/>
      </p:ext>
    </p:extLst>
  </p:cSld>
  <p:clrMapOvr>
    <a:masterClrMapping/>
  </p:clrMapOvr>
  <p:transition xmlns:p14="http://schemas.microsoft.com/office/powerpoint/2010/main"/>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8742469"/>
      </p:ext>
    </p:extLst>
  </p:cSld>
  <p:clrMapOvr>
    <a:masterClrMapping/>
  </p:clrMapOvr>
  <p:transition xmlns:p14="http://schemas.microsoft.com/office/powerpoint/2010/main"/>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336090"/>
      </p:ext>
    </p:extLst>
  </p:cSld>
  <p:clrMapOvr>
    <a:masterClrMapping/>
  </p:clrMapOvr>
  <p:transition xmlns:p14="http://schemas.microsoft.com/office/powerpoint/2010/main"/>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5212366"/>
      </p:ext>
    </p:extLst>
  </p:cSld>
  <p:clrMapOvr>
    <a:masterClrMapping/>
  </p:clrMapOvr>
  <p:transition xmlns:p14="http://schemas.microsoft.com/office/powerpoint/2010/main"/>
</p:sldLayout>
</file>

<file path=ppt/slideLayouts/slideLayout3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11590518"/>
      </p:ext>
    </p:extLst>
  </p:cSld>
  <p:clrMapOvr>
    <a:masterClrMapping/>
  </p:clrMapOvr>
  <p:timing>
    <p:tnLst>
      <p:par>
        <p:cTn xmlns:p14="http://schemas.microsoft.com/office/powerpoint/2010/main" id="1" dur="indefinite" restart="never" nodeType="tmRoot"/>
      </p:par>
    </p:tnLst>
  </p:timing>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223490584"/>
      </p:ext>
    </p:extLst>
  </p:cSld>
  <p:clrMapOvr>
    <a:masterClrMapping/>
  </p:clrMapOvr>
  <p:timing>
    <p:tnLst>
      <p:par>
        <p:cTn xmlns:p14="http://schemas.microsoft.com/office/powerpoint/2010/main" id="1" dur="indefinite" restart="never" nodeType="tmRoot"/>
      </p:par>
    </p:tnLst>
  </p:timing>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84942784"/>
      </p:ext>
    </p:extLst>
  </p:cSld>
  <p:clrMapOvr>
    <a:masterClrMapping/>
  </p:clrMapOvr>
  <p:timing>
    <p:tnLst>
      <p:par>
        <p:cTn xmlns:p14="http://schemas.microsoft.com/office/powerpoint/2010/main" id="1" dur="indefinite" restart="never" nodeType="tmRoot"/>
      </p:par>
    </p:tnLst>
  </p:timing>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9627383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68566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76382108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576144108"/>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28965507"/>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252669771"/>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78684829"/>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4784545"/>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407186517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09073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sz="2800"/>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0176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7827062"/>
      </p:ext>
    </p:extLst>
  </p:cSld>
  <p:clrMapOvr>
    <a:masterClrMapping/>
  </p:clrMapOvr>
  <p:transition xmlns:p14="http://schemas.microsoft.com/office/powerpoint/2010/mai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4061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57941156"/>
      </p:ext>
    </p:extLst>
  </p:cSld>
  <p:clrMapOvr>
    <a:masterClrMapping/>
  </p:clrMapOvr>
  <p:transition xmlns:p14="http://schemas.microsoft.com/office/powerpoint/2010/main"/>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3912523"/>
      </p:ext>
    </p:extLst>
  </p:cSld>
  <p:clrMapOvr>
    <a:masterClrMapping/>
  </p:clrMapOvr>
  <p:transition xmlns:p14="http://schemas.microsoft.com/office/powerpoint/2010/main"/>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3300637"/>
      </p:ext>
    </p:extLst>
  </p:cSld>
  <p:clrMapOvr>
    <a:masterClrMapping/>
  </p:clrMapOvr>
  <p:transition xmlns:p14="http://schemas.microsoft.com/office/powerpoint/2010/main"/>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63576646"/>
      </p:ext>
    </p:extLst>
  </p:cSld>
  <p:clrMapOvr>
    <a:masterClrMapping/>
  </p:clrMapOvr>
  <p:transition xmlns:p14="http://schemas.microsoft.com/office/powerpoint/2010/main"/>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66429744"/>
      </p:ext>
    </p:extLst>
  </p:cSld>
  <p:clrMapOvr>
    <a:masterClrMapping/>
  </p:clrMapOvr>
  <p:transition xmlns:p14="http://schemas.microsoft.com/office/powerpoint/2010/main"/>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30743274"/>
      </p:ext>
    </p:extLst>
  </p:cSld>
  <p:clrMapOvr>
    <a:masterClrMapping/>
  </p:clrMapOvr>
  <p:transition xmlns:p14="http://schemas.microsoft.com/office/powerpoint/2010/main"/>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7917564"/>
      </p:ext>
    </p:extLst>
  </p:cSld>
  <p:clrMapOvr>
    <a:masterClrMapping/>
  </p:clrMapOvr>
  <p:transition xmlns:p14="http://schemas.microsoft.com/office/powerpoint/2010/main"/>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408409"/>
      </p:ext>
    </p:extLst>
  </p:cSld>
  <p:clrMapOvr>
    <a:masterClrMapping/>
  </p:clrMapOvr>
  <p:transition xmlns:p14="http://schemas.microsoft.com/office/powerpoint/2010/main"/>
</p:sldLayout>
</file>

<file path=ppt/slideLayouts/slideLayout3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346365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2909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03263551"/>
      </p:ext>
    </p:extLst>
  </p:cSld>
  <p:clrMapOvr>
    <a:masterClrMapping/>
  </p:clrMapOvr>
  <p:transition xmlns:p14="http://schemas.microsoft.com/office/powerpoint/2010/main"/>
</p:sldLayout>
</file>

<file path=ppt/slideLayouts/slideLayout3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2353178"/>
      </p:ext>
    </p:extLst>
  </p:cSld>
  <p:clrMapOvr>
    <a:masterClrMapping/>
  </p:clrMapOvr>
  <p:transition xmlns:p14="http://schemas.microsoft.com/office/powerpoint/2010/main"/>
</p:sldLayout>
</file>

<file path=ppt/slideLayouts/slideLayout3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8723648"/>
      </p:ext>
    </p:extLst>
  </p:cSld>
  <p:clrMapOvr>
    <a:masterClrMapping/>
  </p:clrMapOvr>
  <p:transition xmlns:p14="http://schemas.microsoft.com/office/powerpoint/2010/main"/>
</p:sldLayout>
</file>

<file path=ppt/slideLayouts/slideLayout3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4060116"/>
      </p:ext>
    </p:extLst>
  </p:cSld>
  <p:clrMapOvr>
    <a:masterClrMapping/>
  </p:clrMapOvr>
  <p:transition xmlns:p14="http://schemas.microsoft.com/office/powerpoint/2010/main"/>
</p:sldLayout>
</file>

<file path=ppt/slideLayouts/slideLayout3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16912335"/>
      </p:ext>
    </p:extLst>
  </p:cSld>
  <p:clrMapOvr>
    <a:masterClrMapping/>
  </p:clrMapOvr>
  <p:transition xmlns:p14="http://schemas.microsoft.com/office/powerpoint/2010/main"/>
</p:sldLayout>
</file>

<file path=ppt/slideLayouts/slideLayout3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29561168"/>
      </p:ext>
    </p:extLst>
  </p:cSld>
  <p:clrMapOvr>
    <a:masterClrMapping/>
  </p:clrMapOvr>
  <p:transition xmlns:p14="http://schemas.microsoft.com/office/powerpoint/2010/main"/>
</p:sldLayout>
</file>

<file path=ppt/slideLayouts/slideLayout3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49870789"/>
      </p:ext>
    </p:extLst>
  </p:cSld>
  <p:clrMapOvr>
    <a:masterClrMapping/>
  </p:clrMapOvr>
  <p:transition xmlns:p14="http://schemas.microsoft.com/office/powerpoint/2010/main"/>
</p:sldLayout>
</file>

<file path=ppt/slideLayouts/slideLayout3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2369209"/>
      </p:ext>
    </p:extLst>
  </p:cSld>
  <p:clrMapOvr>
    <a:masterClrMapping/>
  </p:clrMapOvr>
  <p:transition xmlns:p14="http://schemas.microsoft.com/office/powerpoint/2010/main"/>
</p:sldLayout>
</file>

<file path=ppt/slideLayouts/slideLayout3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06798280"/>
      </p:ext>
    </p:extLst>
  </p:cSld>
  <p:clrMapOvr>
    <a:masterClrMapping/>
  </p:clrMapOvr>
  <p:transition xmlns:p14="http://schemas.microsoft.com/office/powerpoint/2010/mai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30087220"/>
      </p:ext>
    </p:extLst>
  </p:cSld>
  <p:clrMapOvr>
    <a:masterClrMapping/>
  </p:clrMapOvr>
  <p:transition xmlns:p14="http://schemas.microsoft.com/office/powerpoint/2010/main"/>
</p:sldLayout>
</file>

<file path=ppt/slideLayouts/slideLayout3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367936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5947107"/>
      </p:ext>
    </p:extLst>
  </p:cSld>
  <p:clrMapOvr>
    <a:masterClrMapping/>
  </p:clrMapOvr>
  <p:transition xmlns:p14="http://schemas.microsoft.com/office/powerpoint/2010/main"/>
</p:sldLayout>
</file>

<file path=ppt/slideLayouts/slideLayout3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5375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620144"/>
      </p:ext>
    </p:extLst>
  </p:cSld>
  <p:clrMapOvr>
    <a:masterClrMapping/>
  </p:clrMapOvr>
  <p:transition xmlns:p14="http://schemas.microsoft.com/office/powerpoint/2010/main"/>
</p:sldLayout>
</file>

<file path=ppt/slideLayouts/slideLayout3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09253"/>
      </p:ext>
    </p:extLst>
  </p:cSld>
  <p:clrMapOvr>
    <a:masterClrMapping/>
  </p:clrMapOvr>
  <p:transition xmlns:p14="http://schemas.microsoft.com/office/powerpoint/2010/main"/>
</p:sldLayout>
</file>

<file path=ppt/slideLayouts/slideLayout3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50465854"/>
      </p:ext>
    </p:extLst>
  </p:cSld>
  <p:clrMapOvr>
    <a:masterClrMapping/>
  </p:clrMapOvr>
  <p:transition xmlns:p14="http://schemas.microsoft.com/office/powerpoint/2010/main"/>
</p:sldLayout>
</file>

<file path=ppt/slideLayouts/slideLayout3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8155451"/>
      </p:ext>
    </p:extLst>
  </p:cSld>
  <p:clrMapOvr>
    <a:masterClrMapping/>
  </p:clrMapOvr>
  <p:transition xmlns:p14="http://schemas.microsoft.com/office/powerpoint/2010/main"/>
</p:sldLayout>
</file>

<file path=ppt/slideLayouts/slideLayout3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36293718"/>
      </p:ext>
    </p:extLst>
  </p:cSld>
  <p:clrMapOvr>
    <a:masterClrMapping/>
  </p:clrMapOvr>
  <p:transition xmlns:p14="http://schemas.microsoft.com/office/powerpoint/2010/main"/>
</p:sldLayout>
</file>

<file path=ppt/slideLayouts/slideLayout3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43059187"/>
      </p:ext>
    </p:extLst>
  </p:cSld>
  <p:clrMapOvr>
    <a:masterClrMapping/>
  </p:clrMapOvr>
  <p:transition xmlns:p14="http://schemas.microsoft.com/office/powerpoint/2010/main"/>
</p:sldLayout>
</file>

<file path=ppt/slideLayouts/slideLayout3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27304265"/>
      </p:ext>
    </p:extLst>
  </p:cSld>
  <p:clrMapOvr>
    <a:masterClrMapping/>
  </p:clrMapOvr>
  <p:transition xmlns:p14="http://schemas.microsoft.com/office/powerpoint/2010/main"/>
</p:sldLayout>
</file>

<file path=ppt/slideLayouts/slideLayout3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85890087"/>
      </p:ext>
    </p:extLst>
  </p:cSld>
  <p:clrMapOvr>
    <a:masterClrMapping/>
  </p:clrMapOvr>
  <p:transition xmlns:p14="http://schemas.microsoft.com/office/powerpoint/2010/main"/>
</p:sldLayout>
</file>

<file path=ppt/slideLayouts/slideLayout3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8029173"/>
      </p:ext>
    </p:extLst>
  </p:cSld>
  <p:clrMapOvr>
    <a:masterClrMapping/>
  </p:clrMapOvr>
  <p:transition xmlns:p14="http://schemas.microsoft.com/office/powerpoint/2010/mai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959159"/>
      </p:ext>
    </p:extLst>
  </p:cSld>
  <p:clrMapOvr>
    <a:masterClrMapping/>
  </p:clrMapOvr>
  <p:transition xmlns:p14="http://schemas.microsoft.com/office/powerpoint/2010/main"/>
</p:sldLayout>
</file>

<file path=ppt/slideLayouts/slideLayout3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557632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56910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3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55595660"/>
      </p:ext>
    </p:extLst>
  </p:cSld>
  <p:clrMapOvr>
    <a:masterClrMapping/>
  </p:clrMapOvr>
  <p:transition xmlns:p14="http://schemas.microsoft.com/office/powerpoint/2010/main"/>
</p:sldLayout>
</file>

<file path=ppt/slideLayouts/slideLayout3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18350262"/>
      </p:ext>
    </p:extLst>
  </p:cSld>
  <p:clrMapOvr>
    <a:masterClrMapping/>
  </p:clrMapOvr>
  <p:transition xmlns:p14="http://schemas.microsoft.com/office/powerpoint/2010/main"/>
</p:sldLayout>
</file>

<file path=ppt/slideLayouts/slideLayout3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1821857"/>
      </p:ext>
    </p:extLst>
  </p:cSld>
  <p:clrMapOvr>
    <a:masterClrMapping/>
  </p:clrMapOvr>
  <p:transition xmlns:p14="http://schemas.microsoft.com/office/powerpoint/2010/main"/>
</p:sldLayout>
</file>

<file path=ppt/slideLayouts/slideLayout3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66637384"/>
      </p:ext>
    </p:extLst>
  </p:cSld>
  <p:clrMapOvr>
    <a:masterClrMapping/>
  </p:clrMapOvr>
  <p:transition xmlns:p14="http://schemas.microsoft.com/office/powerpoint/2010/main"/>
</p:sldLayout>
</file>

<file path=ppt/slideLayouts/slideLayout3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2114630"/>
      </p:ext>
    </p:extLst>
  </p:cSld>
  <p:clrMapOvr>
    <a:masterClrMapping/>
  </p:clrMapOvr>
  <p:transition xmlns:p14="http://schemas.microsoft.com/office/powerpoint/2010/main"/>
</p:sldLayout>
</file>

<file path=ppt/slideLayouts/slideLayout3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58801025"/>
      </p:ext>
    </p:extLst>
  </p:cSld>
  <p:clrMapOvr>
    <a:masterClrMapping/>
  </p:clrMapOvr>
  <p:transition xmlns:p14="http://schemas.microsoft.com/office/powerpoint/2010/main"/>
</p:sldLayout>
</file>

<file path=ppt/slideLayouts/slideLayout3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875273"/>
      </p:ext>
    </p:extLst>
  </p:cSld>
  <p:clrMapOvr>
    <a:masterClrMapping/>
  </p:clrMapOvr>
  <p:transition xmlns:p14="http://schemas.microsoft.com/office/powerpoint/2010/main"/>
</p:sldLayout>
</file>

<file path=ppt/slideLayouts/slideLayout3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2940110"/>
      </p:ext>
    </p:extLst>
  </p:cSld>
  <p:clrMapOvr>
    <a:masterClrMapping/>
  </p:clrMapOvr>
  <p:transition xmlns:p14="http://schemas.microsoft.com/office/powerpoint/2010/mai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27835762"/>
      </p:ext>
    </p:extLst>
  </p:cSld>
  <p:clrMapOvr>
    <a:masterClrMapping/>
  </p:clrMapOvr>
  <p:transition xmlns:p14="http://schemas.microsoft.com/office/powerpoint/2010/main"/>
</p:sldLayout>
</file>

<file path=ppt/slideLayouts/slideLayout3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0055782"/>
      </p:ext>
    </p:extLst>
  </p:cSld>
  <p:clrMapOvr>
    <a:masterClrMapping/>
  </p:clrMapOvr>
  <p:transition xmlns:p14="http://schemas.microsoft.com/office/powerpoint/2010/main"/>
</p:sldLayout>
</file>

<file path=ppt/slideLayouts/slideLayout3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8"/>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228600" indent="0" algn="ctr">
              <a:buNone/>
              <a:defRPr/>
            </a:lvl2pPr>
            <a:lvl3pPr marL="457200" indent="0" algn="ctr">
              <a:buNone/>
              <a:defRPr/>
            </a:lvl3pPr>
            <a:lvl4pPr marL="685800" indent="0" algn="ctr">
              <a:buNone/>
              <a:defRPr/>
            </a:lvl4pPr>
            <a:lvl5pPr marL="914400" indent="0" algn="ctr">
              <a:buNone/>
              <a:defRPr/>
            </a:lvl5pPr>
            <a:lvl6pPr marL="1143000" indent="0" algn="ctr">
              <a:buNone/>
              <a:defRPr/>
            </a:lvl6pPr>
            <a:lvl7pPr marL="1371600" indent="0" algn="ctr">
              <a:buNone/>
              <a:defRPr/>
            </a:lvl7pPr>
            <a:lvl8pPr marL="1600200" indent="0" algn="ctr">
              <a:buNone/>
              <a:defRPr/>
            </a:lvl8pPr>
            <a:lvl9pPr marL="18288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337817531"/>
      </p:ext>
    </p:extLst>
  </p:cSld>
  <p:clrMapOvr>
    <a:masterClrMapping/>
  </p:clrMapOvr>
  <p:transition xmlns:p14="http://schemas.microsoft.com/office/powerpoint/2010/main"/>
</p:sldLayout>
</file>

<file path=ppt/slideLayouts/slideLayout3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1382855"/>
      </p:ext>
    </p:extLst>
  </p:cSld>
  <p:clrMapOvr>
    <a:masterClrMapping/>
  </p:clrMapOvr>
  <p:transition xmlns:p14="http://schemas.microsoft.com/office/powerpoint/2010/main"/>
</p:sldLayout>
</file>

<file path=ppt/slideLayouts/slideLayout3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lstStyle>
            <a:lvl1pPr algn="l">
              <a:defRPr sz="2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2"/>
            <a:ext cx="7772400" cy="1500188"/>
          </a:xfrm>
        </p:spPr>
        <p:txBody>
          <a:bodyPr anchor="b"/>
          <a:lstStyle>
            <a:lvl1pPr marL="0" indent="0">
              <a:buNone/>
              <a:defRPr sz="1000"/>
            </a:lvl1pPr>
            <a:lvl2pPr marL="228600" indent="0">
              <a:buNone/>
              <a:defRPr sz="900"/>
            </a:lvl2pPr>
            <a:lvl3pPr marL="457200" indent="0">
              <a:buNone/>
              <a:defRPr sz="800"/>
            </a:lvl3pPr>
            <a:lvl4pPr marL="685800" indent="0">
              <a:buNone/>
              <a:defRPr sz="700"/>
            </a:lvl4pPr>
            <a:lvl5pPr marL="914400" indent="0">
              <a:buNone/>
              <a:defRPr sz="700"/>
            </a:lvl5pPr>
            <a:lvl6pPr marL="1143000" indent="0">
              <a:buNone/>
              <a:defRPr sz="700"/>
            </a:lvl6pPr>
            <a:lvl7pPr marL="1371600" indent="0">
              <a:buNone/>
              <a:defRPr sz="700"/>
            </a:lvl7pPr>
            <a:lvl8pPr marL="1600200" indent="0">
              <a:buNone/>
              <a:defRPr sz="700"/>
            </a:lvl8pPr>
            <a:lvl9pPr marL="1828800" indent="0">
              <a:buNone/>
              <a:defRPr sz="700"/>
            </a:lvl9pPr>
          </a:lstStyle>
          <a:p>
            <a:pPr lvl="0"/>
            <a:r>
              <a:rPr lang="en-US" smtClean="0"/>
              <a:t>Click to edit Master text styles</a:t>
            </a:r>
          </a:p>
        </p:txBody>
      </p:sp>
    </p:spTree>
    <p:extLst>
      <p:ext uri="{BB962C8B-B14F-4D97-AF65-F5344CB8AC3E}">
        <p14:creationId xmlns:p14="http://schemas.microsoft.com/office/powerpoint/2010/main" val="3148280814"/>
      </p:ext>
    </p:extLst>
  </p:cSld>
  <p:clrMapOvr>
    <a:masterClrMapping/>
  </p:clrMapOvr>
  <p:transition xmlns:p14="http://schemas.microsoft.com/office/powerpoint/2010/main"/>
</p:sldLayout>
</file>

<file path=ppt/slideLayouts/slideLayout3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191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495800" y="1047750"/>
            <a:ext cx="4000500" cy="5175250"/>
          </a:xfrm>
        </p:spPr>
        <p:txBody>
          <a:bodyPr/>
          <a:lstStyle>
            <a:lvl1pPr>
              <a:defRPr sz="1400"/>
            </a:lvl1pPr>
            <a:lvl2pPr>
              <a:defRPr sz="1200"/>
            </a:lvl2pPr>
            <a:lvl3pPr>
              <a:defRPr sz="1000"/>
            </a:lvl3pPr>
            <a:lvl4pPr>
              <a:defRPr sz="900"/>
            </a:lvl4pPr>
            <a:lvl5pPr>
              <a:defRPr sz="900"/>
            </a:lvl5pPr>
            <a:lvl6pPr>
              <a:defRPr sz="900"/>
            </a:lvl6pPr>
            <a:lvl7pPr>
              <a:defRPr sz="900"/>
            </a:lvl7pPr>
            <a:lvl8pPr>
              <a:defRPr sz="900"/>
            </a:lvl8pPr>
            <a:lvl9pPr>
              <a:defRPr sz="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36777437"/>
      </p:ext>
    </p:extLst>
  </p:cSld>
  <p:clrMapOvr>
    <a:masterClrMapping/>
  </p:clrMapOvr>
  <p:transition xmlns:p14="http://schemas.microsoft.com/office/powerpoint/2010/main"/>
</p:sldLayout>
</file>

<file path=ppt/slideLayouts/slideLayout3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2"/>
            <a:ext cx="4040188"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535112"/>
            <a:ext cx="4041775" cy="639763"/>
          </a:xfrm>
        </p:spPr>
        <p:txBody>
          <a:bodyPr anchor="b"/>
          <a:lstStyle>
            <a:lvl1pPr marL="0" indent="0">
              <a:buNone/>
              <a:defRPr sz="1200" b="1"/>
            </a:lvl1pPr>
            <a:lvl2pPr marL="228600" indent="0">
              <a:buNone/>
              <a:defRPr sz="1000" b="1"/>
            </a:lvl2pPr>
            <a:lvl3pPr marL="457200" indent="0">
              <a:buNone/>
              <a:defRPr sz="900" b="1"/>
            </a:lvl3pPr>
            <a:lvl4pPr marL="685800" indent="0">
              <a:buNone/>
              <a:defRPr sz="800" b="1"/>
            </a:lvl4pPr>
            <a:lvl5pPr marL="914400" indent="0">
              <a:buNone/>
              <a:defRPr sz="800" b="1"/>
            </a:lvl5pPr>
            <a:lvl6pPr marL="1143000" indent="0">
              <a:buNone/>
              <a:defRPr sz="800" b="1"/>
            </a:lvl6pPr>
            <a:lvl7pPr marL="1371600" indent="0">
              <a:buNone/>
              <a:defRPr sz="800" b="1"/>
            </a:lvl7pPr>
            <a:lvl8pPr marL="1600200" indent="0">
              <a:buNone/>
              <a:defRPr sz="800" b="1"/>
            </a:lvl8pPr>
            <a:lvl9pPr marL="1828800" indent="0">
              <a:buNone/>
              <a:defRPr sz="800" b="1"/>
            </a:lvl9pPr>
          </a:lstStyle>
          <a:p>
            <a:pPr lvl="0"/>
            <a:r>
              <a:rPr lang="en-US" smtClean="0"/>
              <a:t>Click to edit Master text styles</a:t>
            </a:r>
          </a:p>
        </p:txBody>
      </p:sp>
      <p:sp>
        <p:nvSpPr>
          <p:cNvPr id="6" name="Content Placeholder 5"/>
          <p:cNvSpPr>
            <a:spLocks noGrp="1"/>
          </p:cNvSpPr>
          <p:nvPr>
            <p:ph sz="quarter" idx="4"/>
          </p:nvPr>
        </p:nvSpPr>
        <p:spPr>
          <a:xfrm>
            <a:off x="4645028" y="2174875"/>
            <a:ext cx="4041775" cy="3951288"/>
          </a:xfrm>
        </p:spPr>
        <p:txBody>
          <a:bodyPr/>
          <a:lstStyle>
            <a:lvl1pPr>
              <a:defRPr sz="1200"/>
            </a:lvl1pPr>
            <a:lvl2pPr>
              <a:defRPr sz="1000"/>
            </a:lvl2pPr>
            <a:lvl3pPr>
              <a:defRPr sz="900"/>
            </a:lvl3pPr>
            <a:lvl4pPr>
              <a:defRPr sz="800"/>
            </a:lvl4pPr>
            <a:lvl5pPr>
              <a:defRPr sz="800"/>
            </a:lvl5pPr>
            <a:lvl6pPr>
              <a:defRPr sz="800"/>
            </a:lvl6pPr>
            <a:lvl7pPr>
              <a:defRPr sz="800"/>
            </a:lvl7pPr>
            <a:lvl8pPr>
              <a:defRPr sz="800"/>
            </a:lvl8pPr>
            <a:lvl9pPr>
              <a:defRPr sz="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251220447"/>
      </p:ext>
    </p:extLst>
  </p:cSld>
  <p:clrMapOvr>
    <a:masterClrMapping/>
  </p:clrMapOvr>
  <p:transition xmlns:p14="http://schemas.microsoft.com/office/powerpoint/2010/main"/>
</p:sldLayout>
</file>

<file path=ppt/slideLayouts/slideLayout3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673417661"/>
      </p:ext>
    </p:extLst>
  </p:cSld>
  <p:clrMapOvr>
    <a:masterClrMapping/>
  </p:clrMapOvr>
  <p:transition xmlns:p14="http://schemas.microsoft.com/office/powerpoint/2010/main"/>
</p:sldLayout>
</file>

<file path=ppt/slideLayouts/slideLayout3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7581539"/>
      </p:ext>
    </p:extLst>
  </p:cSld>
  <p:clrMapOvr>
    <a:masterClrMapping/>
  </p:clrMapOvr>
  <p:transition xmlns:p14="http://schemas.microsoft.com/office/powerpoint/2010/main"/>
</p:sldLayout>
</file>

<file path=ppt/slideLayouts/slideLayout3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73050"/>
            <a:ext cx="3008313" cy="1162050"/>
          </a:xfrm>
        </p:spPr>
        <p:txBody>
          <a:bodyPr anchor="b"/>
          <a:lstStyle>
            <a:lvl1pPr algn="l">
              <a:defRPr sz="1000" b="1"/>
            </a:lvl1pPr>
          </a:lstStyle>
          <a:p>
            <a:r>
              <a:rPr lang="en-US" smtClean="0"/>
              <a:t>Click to edit Master title style</a:t>
            </a:r>
            <a:endParaRPr lang="en-US"/>
          </a:p>
        </p:txBody>
      </p:sp>
      <p:sp>
        <p:nvSpPr>
          <p:cNvPr id="3" name="Content Placeholder 2"/>
          <p:cNvSpPr>
            <a:spLocks noGrp="1"/>
          </p:cNvSpPr>
          <p:nvPr>
            <p:ph idx="1"/>
          </p:nvPr>
        </p:nvSpPr>
        <p:spPr>
          <a:xfrm>
            <a:off x="3575050" y="273053"/>
            <a:ext cx="5111750" cy="5853113"/>
          </a:xfrm>
        </p:spPr>
        <p:txBody>
          <a:bodyPr/>
          <a:lstStyle>
            <a:lvl1pPr>
              <a:defRPr sz="1600"/>
            </a:lvl1pPr>
            <a:lvl2pPr>
              <a:defRPr sz="1400"/>
            </a:lvl2pPr>
            <a:lvl3pPr>
              <a:defRPr sz="1200"/>
            </a:lvl3pPr>
            <a:lvl4pPr>
              <a:defRPr sz="1000"/>
            </a:lvl4pPr>
            <a:lvl5pPr>
              <a:defRPr sz="1000"/>
            </a:lvl5pPr>
            <a:lvl6pPr>
              <a:defRPr sz="1000"/>
            </a:lvl6pPr>
            <a:lvl7pPr>
              <a:defRPr sz="1000"/>
            </a:lvl7pPr>
            <a:lvl8pPr>
              <a:defRPr sz="1000"/>
            </a:lvl8pPr>
            <a:lvl9pPr>
              <a:defRPr sz="1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435103"/>
            <a:ext cx="3008313" cy="46910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2603676495"/>
      </p:ext>
    </p:extLst>
  </p:cSld>
  <p:clrMapOvr>
    <a:masterClrMapping/>
  </p:clrMapOvr>
  <p:transition xmlns:p14="http://schemas.microsoft.com/office/powerpoint/2010/main"/>
</p:sldLayout>
</file>

<file path=ppt/slideLayouts/slideLayout3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1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1600"/>
            </a:lvl1pPr>
            <a:lvl2pPr marL="228600" indent="0">
              <a:buNone/>
              <a:defRPr sz="1400"/>
            </a:lvl2pPr>
            <a:lvl3pPr marL="457200" indent="0">
              <a:buNone/>
              <a:defRPr sz="1200"/>
            </a:lvl3pPr>
            <a:lvl4pPr marL="685800" indent="0">
              <a:buNone/>
              <a:defRPr sz="1000"/>
            </a:lvl4pPr>
            <a:lvl5pPr marL="914400" indent="0">
              <a:buNone/>
              <a:defRPr sz="1000"/>
            </a:lvl5pPr>
            <a:lvl6pPr marL="1143000" indent="0">
              <a:buNone/>
              <a:defRPr sz="1000"/>
            </a:lvl6pPr>
            <a:lvl7pPr marL="1371600" indent="0">
              <a:buNone/>
              <a:defRPr sz="1000"/>
            </a:lvl7pPr>
            <a:lvl8pPr marL="1600200" indent="0">
              <a:buNone/>
              <a:defRPr sz="1000"/>
            </a:lvl8pPr>
            <a:lvl9pPr marL="1828800" indent="0">
              <a:buNone/>
              <a:defRPr sz="1000"/>
            </a:lvl9pPr>
          </a:lstStyle>
          <a:p>
            <a:endParaRPr lang="en-US"/>
          </a:p>
        </p:txBody>
      </p:sp>
      <p:sp>
        <p:nvSpPr>
          <p:cNvPr id="4" name="Text Placeholder 3"/>
          <p:cNvSpPr>
            <a:spLocks noGrp="1"/>
          </p:cNvSpPr>
          <p:nvPr>
            <p:ph type="body" sz="half" idx="2"/>
          </p:nvPr>
        </p:nvSpPr>
        <p:spPr>
          <a:xfrm>
            <a:off x="1792288" y="5367341"/>
            <a:ext cx="5486400" cy="804863"/>
          </a:xfrm>
        </p:spPr>
        <p:txBody>
          <a:bodyPr/>
          <a:lstStyle>
            <a:lvl1pPr marL="0" indent="0">
              <a:buNone/>
              <a:defRPr sz="700"/>
            </a:lvl1pPr>
            <a:lvl2pPr marL="228600" indent="0">
              <a:buNone/>
              <a:defRPr sz="600"/>
            </a:lvl2pPr>
            <a:lvl3pPr marL="457200" indent="0">
              <a:buNone/>
              <a:defRPr sz="500"/>
            </a:lvl3pPr>
            <a:lvl4pPr marL="685800" indent="0">
              <a:buNone/>
              <a:defRPr sz="500"/>
            </a:lvl4pPr>
            <a:lvl5pPr marL="914400" indent="0">
              <a:buNone/>
              <a:defRPr sz="500"/>
            </a:lvl5pPr>
            <a:lvl6pPr marL="1143000" indent="0">
              <a:buNone/>
              <a:defRPr sz="500"/>
            </a:lvl6pPr>
            <a:lvl7pPr marL="1371600" indent="0">
              <a:buNone/>
              <a:defRPr sz="500"/>
            </a:lvl7pPr>
            <a:lvl8pPr marL="1600200" indent="0">
              <a:buNone/>
              <a:defRPr sz="500"/>
            </a:lvl8pPr>
            <a:lvl9pPr marL="1828800" indent="0">
              <a:buNone/>
              <a:defRPr sz="500"/>
            </a:lvl9pPr>
          </a:lstStyle>
          <a:p>
            <a:pPr lvl="0"/>
            <a:r>
              <a:rPr lang="en-US" smtClean="0"/>
              <a:t>Click to edit Master text styles</a:t>
            </a:r>
          </a:p>
        </p:txBody>
      </p:sp>
    </p:spTree>
    <p:extLst>
      <p:ext uri="{BB962C8B-B14F-4D97-AF65-F5344CB8AC3E}">
        <p14:creationId xmlns:p14="http://schemas.microsoft.com/office/powerpoint/2010/main" val="885944764"/>
      </p:ext>
    </p:extLst>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pPr/>
              <a:t>‹#›</a:t>
            </a:fld>
            <a:endParaRPr lang="en-US" altLang="en-US"/>
          </a:p>
        </p:txBody>
      </p:sp>
    </p:spTree>
  </p:cSld>
  <p:clrMapOvr>
    <a:masterClrMapping/>
  </p:clrMapOvr>
  <p:transition xmlns:p14="http://schemas.microsoft.com/office/powerpoint/2010/mai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4093410"/>
      </p:ext>
    </p:extLst>
  </p:cSld>
  <p:clrMapOvr>
    <a:masterClrMapping/>
  </p:clrMapOvr>
  <p:transition xmlns:p14="http://schemas.microsoft.com/office/powerpoint/2010/main"/>
</p:sldLayout>
</file>

<file path=ppt/slideLayouts/slideLayout4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743862159"/>
      </p:ext>
    </p:extLst>
  </p:cSld>
  <p:clrMapOvr>
    <a:masterClrMapping/>
  </p:clrMapOvr>
  <p:transition xmlns:p14="http://schemas.microsoft.com/office/powerpoint/2010/main"/>
</p:sldLayout>
</file>

<file path=ppt/slideLayouts/slideLayout4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96850"/>
            <a:ext cx="2019300" cy="60261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19100" y="196850"/>
            <a:ext cx="5981700" cy="60261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7035463"/>
      </p:ext>
    </p:extLst>
  </p:cSld>
  <p:clrMapOvr>
    <a:masterClrMapping/>
  </p:clrMapOvr>
  <p:transition xmlns:p14="http://schemas.microsoft.com/office/powerpoint/2010/main"/>
</p:sldLayout>
</file>

<file path=ppt/slideLayouts/slideLayout40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962C6DF-45F1-4B5C-AB56-7A1B175EDAF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40459693"/>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2F9376-125E-4038-9239-01F6FB99A311}"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20813286"/>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869440-780F-4CA0-ADC0-2E0F480BE34C}"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68230206"/>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991E5A5-56F5-45DD-9EBC-3EBCBD7D9DB6}"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74506222"/>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BF0BC3-6E3B-45EA-BC57-19A66917F11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51134479"/>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4C4508D-41CE-4C5D-8C95-4F2685A18AA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866658486"/>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8B1997-8A50-49F7-8E56-952DC0A8FF7E}"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17677216"/>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2AA5356-38C7-490A-B21B-42AA2783D31F}"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83643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03628895"/>
      </p:ext>
    </p:extLst>
  </p:cSld>
  <p:clrMapOvr>
    <a:masterClrMapping/>
  </p:clrMapOvr>
  <p:transition xmlns:p14="http://schemas.microsoft.com/office/powerpoint/2010/main"/>
</p:sldLayout>
</file>

<file path=ppt/slideLayouts/slideLayout4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549FDA4-1E33-4FA0-87FA-844395F4715B}"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11841310"/>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A10498C-2F13-458E-B42A-99F5303B918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276337752"/>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1FA4EC7-3420-4389-8C46-A991F3944D5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721306743"/>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65103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5920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90799118"/>
      </p:ext>
    </p:extLst>
  </p:cSld>
  <p:clrMapOvr>
    <a:masterClrMapping/>
  </p:clrMapOvr>
  <p:transition xmlns:p14="http://schemas.microsoft.com/office/powerpoint/2010/main"/>
</p:sldLayout>
</file>

<file path=ppt/slideLayouts/slideLayout4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12136889"/>
      </p:ext>
    </p:extLst>
  </p:cSld>
  <p:clrMapOvr>
    <a:masterClrMapping/>
  </p:clrMapOvr>
  <p:transition xmlns:p14="http://schemas.microsoft.com/office/powerpoint/2010/main"/>
</p:sldLayout>
</file>

<file path=ppt/slideLayouts/slideLayout4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9587098"/>
      </p:ext>
    </p:extLst>
  </p:cSld>
  <p:clrMapOvr>
    <a:masterClrMapping/>
  </p:clrMapOvr>
  <p:transition xmlns:p14="http://schemas.microsoft.com/office/powerpoint/2010/main"/>
</p:sldLayout>
</file>

<file path=ppt/slideLayouts/slideLayout4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93480136"/>
      </p:ext>
    </p:extLst>
  </p:cSld>
  <p:clrMapOvr>
    <a:masterClrMapping/>
  </p:clrMapOvr>
  <p:transition xmlns:p14="http://schemas.microsoft.com/office/powerpoint/2010/main"/>
</p:sldLayout>
</file>

<file path=ppt/slideLayouts/slideLayout4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98407911"/>
      </p:ext>
    </p:extLst>
  </p:cSld>
  <p:clrMapOvr>
    <a:masterClrMapping/>
  </p:clrMapOvr>
  <p:transition xmlns:p14="http://schemas.microsoft.com/office/powerpoint/2010/mai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75862991"/>
      </p:ext>
    </p:extLst>
  </p:cSld>
  <p:clrMapOvr>
    <a:masterClrMapping/>
  </p:clrMapOvr>
  <p:transition xmlns:p14="http://schemas.microsoft.com/office/powerpoint/2010/main"/>
</p:sldLayout>
</file>

<file path=ppt/slideLayouts/slideLayout4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21518308"/>
      </p:ext>
    </p:extLst>
  </p:cSld>
  <p:clrMapOvr>
    <a:masterClrMapping/>
  </p:clrMapOvr>
  <p:transition xmlns:p14="http://schemas.microsoft.com/office/powerpoint/2010/main"/>
</p:sldLayout>
</file>

<file path=ppt/slideLayouts/slideLayout4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18154989"/>
      </p:ext>
    </p:extLst>
  </p:cSld>
  <p:clrMapOvr>
    <a:masterClrMapping/>
  </p:clrMapOvr>
  <p:transition xmlns:p14="http://schemas.microsoft.com/office/powerpoint/2010/main"/>
</p:sldLayout>
</file>

<file path=ppt/slideLayouts/slideLayout4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3155783"/>
      </p:ext>
    </p:extLst>
  </p:cSld>
  <p:clrMapOvr>
    <a:masterClrMapping/>
  </p:clrMapOvr>
  <p:transition xmlns:p14="http://schemas.microsoft.com/office/powerpoint/2010/main"/>
</p:sldLayout>
</file>

<file path=ppt/slideLayouts/slideLayout4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4240527"/>
      </p:ext>
    </p:extLst>
  </p:cSld>
  <p:clrMapOvr>
    <a:masterClrMapping/>
  </p:clrMapOvr>
  <p:transition xmlns:p14="http://schemas.microsoft.com/office/powerpoint/2010/main"/>
</p:sldLayout>
</file>

<file path=ppt/slideLayouts/slideLayout4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755650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83564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98724"/>
      </p:ext>
    </p:extLst>
  </p:cSld>
  <p:clrMapOvr>
    <a:masterClrMapping/>
  </p:clrMapOvr>
  <p:transition xmlns:p14="http://schemas.microsoft.com/office/powerpoint/2010/main"/>
</p:sldLayout>
</file>

<file path=ppt/slideLayouts/slideLayout4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18503535"/>
      </p:ext>
    </p:extLst>
  </p:cSld>
  <p:clrMapOvr>
    <a:masterClrMapping/>
  </p:clrMapOvr>
  <p:transition xmlns:p14="http://schemas.microsoft.com/office/powerpoint/2010/main"/>
</p:sldLayout>
</file>

<file path=ppt/slideLayouts/slideLayout4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55944712"/>
      </p:ext>
    </p:extLst>
  </p:cSld>
  <p:clrMapOvr>
    <a:masterClrMapping/>
  </p:clrMapOvr>
  <p:transition xmlns:p14="http://schemas.microsoft.com/office/powerpoint/2010/main"/>
</p:sldLayout>
</file>

<file path=ppt/slideLayouts/slideLayout4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0599233"/>
      </p:ext>
    </p:extLst>
  </p:cSld>
  <p:clrMapOvr>
    <a:masterClrMapping/>
  </p:clrMapOvr>
  <p:transition xmlns:p14="http://schemas.microsoft.com/office/powerpoint/2010/mai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6506283"/>
      </p:ext>
    </p:extLst>
  </p:cSld>
  <p:clrMapOvr>
    <a:masterClrMapping/>
  </p:clrMapOvr>
  <p:transition xmlns:p14="http://schemas.microsoft.com/office/powerpoint/2010/main"/>
</p:sldLayout>
</file>

<file path=ppt/slideLayouts/slideLayout4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9775469"/>
      </p:ext>
    </p:extLst>
  </p:cSld>
  <p:clrMapOvr>
    <a:masterClrMapping/>
  </p:clrMapOvr>
  <p:transition xmlns:p14="http://schemas.microsoft.com/office/powerpoint/2010/main"/>
</p:sldLayout>
</file>

<file path=ppt/slideLayouts/slideLayout4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07509898"/>
      </p:ext>
    </p:extLst>
  </p:cSld>
  <p:clrMapOvr>
    <a:masterClrMapping/>
  </p:clrMapOvr>
  <p:transition xmlns:p14="http://schemas.microsoft.com/office/powerpoint/2010/main"/>
</p:sldLayout>
</file>

<file path=ppt/slideLayouts/slideLayout4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59690849"/>
      </p:ext>
    </p:extLst>
  </p:cSld>
  <p:clrMapOvr>
    <a:masterClrMapping/>
  </p:clrMapOvr>
  <p:transition xmlns:p14="http://schemas.microsoft.com/office/powerpoint/2010/main"/>
</p:sldLayout>
</file>

<file path=ppt/slideLayouts/slideLayout4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02582132"/>
      </p:ext>
    </p:extLst>
  </p:cSld>
  <p:clrMapOvr>
    <a:masterClrMapping/>
  </p:clrMapOvr>
  <p:transition xmlns:p14="http://schemas.microsoft.com/office/powerpoint/2010/main"/>
</p:sldLayout>
</file>

<file path=ppt/slideLayouts/slideLayout4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77450836"/>
      </p:ext>
    </p:extLst>
  </p:cSld>
  <p:clrMapOvr>
    <a:masterClrMapping/>
  </p:clrMapOvr>
  <p:transition xmlns:p14="http://schemas.microsoft.com/office/powerpoint/2010/main"/>
</p:sldLayout>
</file>

<file path=ppt/slideLayouts/slideLayout4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635662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835707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32600504"/>
      </p:ext>
    </p:extLst>
  </p:cSld>
  <p:clrMapOvr>
    <a:masterClrMapping/>
  </p:clrMapOvr>
  <p:transition xmlns:p14="http://schemas.microsoft.com/office/powerpoint/2010/main"/>
</p:sldLayout>
</file>

<file path=ppt/slideLayouts/slideLayout4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85258278"/>
      </p:ext>
    </p:extLst>
  </p:cSld>
  <p:clrMapOvr>
    <a:masterClrMapping/>
  </p:clrMapOvr>
  <p:transition xmlns:p14="http://schemas.microsoft.com/office/powerpoint/2010/main"/>
</p:sldLayout>
</file>

<file path=ppt/slideLayouts/slideLayout4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53100886"/>
      </p:ext>
    </p:extLst>
  </p:cSld>
  <p:clrMapOvr>
    <a:masterClrMapping/>
  </p:clrMapOvr>
  <p:transition xmlns:p14="http://schemas.microsoft.com/office/powerpoint/2010/mai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4327071"/>
      </p:ext>
    </p:extLst>
  </p:cSld>
  <p:clrMapOvr>
    <a:masterClrMapping/>
  </p:clrMapOvr>
  <p:transition xmlns:p14="http://schemas.microsoft.com/office/powerpoint/2010/main"/>
</p:sldLayout>
</file>

<file path=ppt/slideLayouts/slideLayout4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4643870"/>
      </p:ext>
    </p:extLst>
  </p:cSld>
  <p:clrMapOvr>
    <a:masterClrMapping/>
  </p:clrMapOvr>
  <p:transition xmlns:p14="http://schemas.microsoft.com/office/powerpoint/2010/main"/>
</p:sldLayout>
</file>

<file path=ppt/slideLayouts/slideLayout4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68857325"/>
      </p:ext>
    </p:extLst>
  </p:cSld>
  <p:clrMapOvr>
    <a:masterClrMapping/>
  </p:clrMapOvr>
  <p:transition xmlns:p14="http://schemas.microsoft.com/office/powerpoint/2010/main"/>
</p:sldLayout>
</file>

<file path=ppt/slideLayouts/slideLayout4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9020217"/>
      </p:ext>
    </p:extLst>
  </p:cSld>
  <p:clrMapOvr>
    <a:masterClrMapping/>
  </p:clrMapOvr>
  <p:transition xmlns:p14="http://schemas.microsoft.com/office/powerpoint/2010/main"/>
</p:sldLayout>
</file>

<file path=ppt/slideLayouts/slideLayout4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1843749"/>
      </p:ext>
    </p:extLst>
  </p:cSld>
  <p:clrMapOvr>
    <a:masterClrMapping/>
  </p:clrMapOvr>
  <p:transition xmlns:p14="http://schemas.microsoft.com/office/powerpoint/2010/main"/>
</p:sldLayout>
</file>

<file path=ppt/slideLayouts/slideLayout4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4182314"/>
      </p:ext>
    </p:extLst>
  </p:cSld>
  <p:clrMapOvr>
    <a:masterClrMapping/>
  </p:clrMapOvr>
  <p:transition xmlns:p14="http://schemas.microsoft.com/office/powerpoint/2010/main"/>
</p:sldLayout>
</file>

<file path=ppt/slideLayouts/slideLayout4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45760394"/>
      </p:ext>
    </p:extLst>
  </p:cSld>
  <p:clrMapOvr>
    <a:masterClrMapping/>
  </p:clrMapOvr>
  <p:transition xmlns:p14="http://schemas.microsoft.com/office/powerpoint/2010/main"/>
</p:sldLayout>
</file>

<file path=ppt/slideLayouts/slideLayout4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11A5C63-8B36-4754-851D-12FD2888AB62}"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79334224"/>
      </p:ext>
    </p:extLst>
  </p:cSld>
  <p:clrMapOvr>
    <a:masterClrMapping/>
  </p:clrMapOvr>
  <p:timing>
    <p:tnLst>
      <p:par>
        <p:cTn xmlns:p14="http://schemas.microsoft.com/office/powerpoint/2010/main" id="1" dur="indefinite" restart="never" nodeType="tmRoot"/>
      </p:par>
    </p:tnLst>
  </p:timing>
</p:sldLayout>
</file>

<file path=ppt/slideLayouts/slideLayout4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116F91-ED3E-4251-B1F7-EC5ADB84708A}"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69410175"/>
      </p:ext>
    </p:extLst>
  </p:cSld>
  <p:clrMapOvr>
    <a:masterClrMapping/>
  </p:clrMapOvr>
  <p:timing>
    <p:tnLst>
      <p:par>
        <p:cTn xmlns:p14="http://schemas.microsoft.com/office/powerpoint/2010/main" id="1" dur="indefinite" restart="never" nodeType="tmRoot"/>
      </p:par>
    </p:tnLst>
  </p:timing>
</p:sldLayout>
</file>

<file path=ppt/slideLayouts/slideLayout4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C8E1BD6-2D5E-4D6A-B17F-9E7F4515CCE0}"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88047905"/>
      </p:ext>
    </p:extLst>
  </p:cSld>
  <p:clrMapOvr>
    <a:masterClrMapping/>
  </p:clrMapOvr>
  <p:timing>
    <p:tnLst>
      <p:par>
        <p:cTn xmlns:p14="http://schemas.microsoft.com/office/powerpoint/2010/main" id="1" dur="indefinite" restart="never" nodeType="tmRoot"/>
      </p:par>
    </p:tnLst>
  </p:timing>
</p:sldLayout>
</file>

<file path=ppt/slideLayouts/slideLayout4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11E9B8-FBD4-438C-AF5F-667305AF583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97841786"/>
      </p:ext>
    </p:extLst>
  </p:cSld>
  <p:clrMapOvr>
    <a:masterClrMapping/>
  </p:clrMapOvr>
  <p:timing>
    <p:tnLst>
      <p:par>
        <p:cTn xmlns:p14="http://schemas.microsoft.com/office/powerpoint/2010/mai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947429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C9F148-F549-4073-AB5C-5834CD87994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610037801"/>
      </p:ext>
    </p:extLst>
  </p:cSld>
  <p:clrMapOvr>
    <a:masterClrMapping/>
  </p:clrMapOvr>
  <p:timing>
    <p:tnLst>
      <p:par>
        <p:cTn xmlns:p14="http://schemas.microsoft.com/office/powerpoint/2010/main" id="1" dur="indefinite" restart="never" nodeType="tmRoot"/>
      </p:par>
    </p:tnLst>
  </p:timing>
</p:sldLayout>
</file>

<file path=ppt/slideLayouts/slideLayout4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98099E7-9DD3-4299-90F8-9846FCA66204}"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923570109"/>
      </p:ext>
    </p:extLst>
  </p:cSld>
  <p:clrMapOvr>
    <a:masterClrMapping/>
  </p:clrMapOvr>
  <p:timing>
    <p:tnLst>
      <p:par>
        <p:cTn xmlns:p14="http://schemas.microsoft.com/office/powerpoint/2010/main" id="1" dur="indefinite" restart="never" nodeType="tmRoot"/>
      </p:par>
    </p:tnLst>
  </p:timing>
</p:sldLayout>
</file>

<file path=ppt/slideLayouts/slideLayout4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BE959CB-3542-414D-8B44-2F5E0236A0FD}"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862034871"/>
      </p:ext>
    </p:extLst>
  </p:cSld>
  <p:clrMapOvr>
    <a:masterClrMapping/>
  </p:clrMapOvr>
  <p:timing>
    <p:tnLst>
      <p:par>
        <p:cTn xmlns:p14="http://schemas.microsoft.com/office/powerpoint/2010/main" id="1" dur="indefinite" restart="never" nodeType="tmRoot"/>
      </p:par>
    </p:tnLst>
  </p:timing>
</p:sldLayout>
</file>

<file path=ppt/slideLayouts/slideLayout4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98C53C-14FF-4D5E-A68F-15DFC7D6826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142895492"/>
      </p:ext>
    </p:extLst>
  </p:cSld>
  <p:clrMapOvr>
    <a:masterClrMapping/>
  </p:clrMapOvr>
  <p:timing>
    <p:tnLst>
      <p:par>
        <p:cTn xmlns:p14="http://schemas.microsoft.com/office/powerpoint/2010/main" id="1" dur="indefinite" restart="never" nodeType="tmRoot"/>
      </p:par>
    </p:tnLst>
  </p:timing>
</p:sldLayout>
</file>

<file path=ppt/slideLayouts/slideLayout4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16DBC9E-D78A-433F-89BF-14D5DA7B7CE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22063770"/>
      </p:ext>
    </p:extLst>
  </p:cSld>
  <p:clrMapOvr>
    <a:masterClrMapping/>
  </p:clrMapOvr>
  <p:timing>
    <p:tnLst>
      <p:par>
        <p:cTn xmlns:p14="http://schemas.microsoft.com/office/powerpoint/2010/main" id="1" dur="indefinite" restart="never" nodeType="tmRoot"/>
      </p:par>
    </p:tnLst>
  </p:timing>
</p:sldLayout>
</file>

<file path=ppt/slideLayouts/slideLayout4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0828FE3-9AE0-49A2-976F-324A07A44035}"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349561696"/>
      </p:ext>
    </p:extLst>
  </p:cSld>
  <p:clrMapOvr>
    <a:masterClrMapping/>
  </p:clrMapOvr>
  <p:timing>
    <p:tnLst>
      <p:par>
        <p:cTn xmlns:p14="http://schemas.microsoft.com/office/powerpoint/2010/main" id="1" dur="indefinite" restart="never" nodeType="tmRoot"/>
      </p:par>
    </p:tnLst>
  </p:timing>
</p:sldLayout>
</file>

<file path=ppt/slideLayouts/slideLayout4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41AD1F-69F0-4F09-9216-7848FA869439}"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a:xfrm>
            <a:off x="6553200" y="6400800"/>
            <a:ext cx="2133600" cy="320675"/>
          </a:xfrm>
          <a:prstGeom prst="rect">
            <a:avLst/>
          </a:prstGeom>
        </p:spPr>
        <p:txBody>
          <a:body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1904547765"/>
      </p:ext>
    </p:extLst>
  </p:cSld>
  <p:clrMapOvr>
    <a:masterClrMapping/>
  </p:clrMapOvr>
  <p:timing>
    <p:tnLst>
      <p:par>
        <p:cTn xmlns:p14="http://schemas.microsoft.com/office/powerpoint/2010/main" id="1" dur="indefinite" restart="never" nodeType="tmRoot"/>
      </p:par>
    </p:tnLst>
  </p:timing>
</p:sldLayout>
</file>

<file path=ppt/slideLayouts/slideLayout4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99816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572948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57471406"/>
      </p:ext>
    </p:extLst>
  </p:cSld>
  <p:clrMapOvr>
    <a:masterClrMapping/>
  </p:clrMapOvr>
  <p:transition xmlns:p14="http://schemas.microsoft.com/office/powerpoint/2010/mai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65616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59071685"/>
      </p:ext>
    </p:extLst>
  </p:cSld>
  <p:clrMapOvr>
    <a:masterClrMapping/>
  </p:clrMapOvr>
  <p:transition xmlns:p14="http://schemas.microsoft.com/office/powerpoint/2010/main"/>
</p:sldLayout>
</file>

<file path=ppt/slideLayouts/slideLayout4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30580516"/>
      </p:ext>
    </p:extLst>
  </p:cSld>
  <p:clrMapOvr>
    <a:masterClrMapping/>
  </p:clrMapOvr>
  <p:transition xmlns:p14="http://schemas.microsoft.com/office/powerpoint/2010/main"/>
</p:sldLayout>
</file>

<file path=ppt/slideLayouts/slideLayout4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20604236"/>
      </p:ext>
    </p:extLst>
  </p:cSld>
  <p:clrMapOvr>
    <a:masterClrMapping/>
  </p:clrMapOvr>
  <p:transition xmlns:p14="http://schemas.microsoft.com/office/powerpoint/2010/main"/>
</p:sldLayout>
</file>

<file path=ppt/slideLayouts/slideLayout4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87424080"/>
      </p:ext>
    </p:extLst>
  </p:cSld>
  <p:clrMapOvr>
    <a:masterClrMapping/>
  </p:clrMapOvr>
  <p:transition xmlns:p14="http://schemas.microsoft.com/office/powerpoint/2010/main"/>
</p:sldLayout>
</file>

<file path=ppt/slideLayouts/slideLayout4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32286913"/>
      </p:ext>
    </p:extLst>
  </p:cSld>
  <p:clrMapOvr>
    <a:masterClrMapping/>
  </p:clrMapOvr>
  <p:transition xmlns:p14="http://schemas.microsoft.com/office/powerpoint/2010/main"/>
</p:sldLayout>
</file>

<file path=ppt/slideLayouts/slideLayout4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791115"/>
      </p:ext>
    </p:extLst>
  </p:cSld>
  <p:clrMapOvr>
    <a:masterClrMapping/>
  </p:clrMapOvr>
  <p:transition xmlns:p14="http://schemas.microsoft.com/office/powerpoint/2010/main"/>
</p:sldLayout>
</file>

<file path=ppt/slideLayouts/slideLayout4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34628841"/>
      </p:ext>
    </p:extLst>
  </p:cSld>
  <p:clrMapOvr>
    <a:masterClrMapping/>
  </p:clrMapOvr>
  <p:transition xmlns:p14="http://schemas.microsoft.com/office/powerpoint/2010/main"/>
</p:sldLayout>
</file>

<file path=ppt/slideLayouts/slideLayout4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1042499"/>
      </p:ext>
    </p:extLst>
  </p:cSld>
  <p:clrMapOvr>
    <a:masterClrMapping/>
  </p:clrMapOvr>
  <p:transition xmlns:p14="http://schemas.microsoft.com/office/powerpoint/2010/main"/>
</p:sldLayout>
</file>

<file path=ppt/slideLayouts/slideLayout46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214567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810466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8418393"/>
      </p:ext>
    </p:extLst>
  </p:cSld>
  <p:clrMapOvr>
    <a:masterClrMapping/>
  </p:clrMapOvr>
  <p:transition xmlns:p14="http://schemas.microsoft.com/office/powerpoint/2010/main"/>
</p:sldLayout>
</file>

<file path=ppt/slideLayouts/slideLayout4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7096861"/>
      </p:ext>
    </p:extLst>
  </p:cSld>
  <p:clrMapOvr>
    <a:masterClrMapping/>
  </p:clrMapOvr>
  <p:transition xmlns:p14="http://schemas.microsoft.com/office/powerpoint/2010/main"/>
</p:sldLayout>
</file>

<file path=ppt/slideLayouts/slideLayout4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936733918"/>
      </p:ext>
    </p:extLst>
  </p:cSld>
  <p:clrMapOvr>
    <a:masterClrMapping/>
  </p:clrMapOvr>
  <p:transition xmlns:p14="http://schemas.microsoft.com/office/powerpoint/2010/main"/>
</p:sldLayout>
</file>

<file path=ppt/slideLayouts/slideLayout4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88627283"/>
      </p:ext>
    </p:extLst>
  </p:cSld>
  <p:clrMapOvr>
    <a:masterClrMapping/>
  </p:clrMapOvr>
  <p:transition xmlns:p14="http://schemas.microsoft.com/office/powerpoint/2010/main"/>
</p:sldLayout>
</file>

<file path=ppt/slideLayouts/slideLayout4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1421476"/>
      </p:ext>
    </p:extLst>
  </p:cSld>
  <p:clrMapOvr>
    <a:masterClrMapping/>
  </p:clrMapOvr>
  <p:transition xmlns:p14="http://schemas.microsoft.com/office/powerpoint/2010/main"/>
</p:sldLayout>
</file>

<file path=ppt/slideLayouts/slideLayout4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6566364"/>
      </p:ext>
    </p:extLst>
  </p:cSld>
  <p:clrMapOvr>
    <a:masterClrMapping/>
  </p:clrMapOvr>
  <p:transition xmlns:p14="http://schemas.microsoft.com/office/powerpoint/2010/main"/>
</p:sldLayout>
</file>

<file path=ppt/slideLayouts/slideLayout4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7240877"/>
      </p:ext>
    </p:extLst>
  </p:cSld>
  <p:clrMapOvr>
    <a:masterClrMapping/>
  </p:clrMapOvr>
  <p:transition xmlns:p14="http://schemas.microsoft.com/office/powerpoint/2010/main"/>
</p:sldLayout>
</file>

<file path=ppt/slideLayouts/slideLayout4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75051029"/>
      </p:ext>
    </p:extLst>
  </p:cSld>
  <p:clrMapOvr>
    <a:masterClrMapping/>
  </p:clrMapOvr>
  <p:transition xmlns:p14="http://schemas.microsoft.com/office/powerpoint/2010/main"/>
</p:sldLayout>
</file>

<file path=ppt/slideLayouts/slideLayout4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19965088"/>
      </p:ext>
    </p:extLst>
  </p:cSld>
  <p:clrMapOvr>
    <a:masterClrMapping/>
  </p:clrMapOvr>
  <p:transition xmlns:p14="http://schemas.microsoft.com/office/powerpoint/2010/main"/>
</p:sldLayout>
</file>

<file path=ppt/slideLayouts/slideLayout4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50953776"/>
      </p:ext>
    </p:extLst>
  </p:cSld>
  <p:clrMapOvr>
    <a:masterClrMapping/>
  </p:clrMapOvr>
  <p:transition xmlns:p14="http://schemas.microsoft.com/office/powerpoint/2010/main"/>
</p:sldLayout>
</file>

<file path=ppt/slideLayouts/slideLayout47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fld id="{6BE2F3F5-414B-CC44-8EA3-B6D04B3D04AB}" type="slidenum">
              <a:rPr lang="en-US"/>
              <a:pPr/>
              <a:t>‹#›</a:t>
            </a:fld>
            <a:endParaRPr lang="en-US"/>
          </a:p>
        </p:txBody>
      </p:sp>
    </p:spTree>
    <p:extLst>
      <p:ext uri="{BB962C8B-B14F-4D97-AF65-F5344CB8AC3E}">
        <p14:creationId xmlns:p14="http://schemas.microsoft.com/office/powerpoint/2010/main" val="2529701941"/>
      </p:ext>
    </p:extLst>
  </p:cSld>
  <p:clrMapOvr>
    <a:masterClrMapping/>
  </p:clrMapOvr>
  <p:transition xmlns:p14="http://schemas.microsoft.com/office/powerpoint/2010/mai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90556249"/>
      </p:ext>
    </p:extLst>
  </p:cSld>
  <p:clrMapOvr>
    <a:masterClrMapping/>
  </p:clrMapOvr>
  <p:transition xmlns:p14="http://schemas.microsoft.com/office/powerpoint/2010/main"/>
</p:sldLayout>
</file>

<file path=ppt/slideLayouts/slideLayout4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481389B1-16D0-EE4E-960B-3BEB333B27E2}" type="slidenum">
              <a:rPr lang="en-US"/>
              <a:pPr/>
              <a:t>‹#›</a:t>
            </a:fld>
            <a:endParaRPr lang="en-US"/>
          </a:p>
        </p:txBody>
      </p:sp>
    </p:spTree>
    <p:extLst>
      <p:ext uri="{BB962C8B-B14F-4D97-AF65-F5344CB8AC3E}">
        <p14:creationId xmlns:p14="http://schemas.microsoft.com/office/powerpoint/2010/main" val="4162973515"/>
      </p:ext>
    </p:extLst>
  </p:cSld>
  <p:clrMapOvr>
    <a:masterClrMapping/>
  </p:clrMapOvr>
  <p:transition xmlns:p14="http://schemas.microsoft.com/office/powerpoint/2010/main"/>
</p:sldLayout>
</file>

<file path=ppt/slideLayouts/slideLayout4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3E9BDA06-07DC-5C48-A1E0-AA66FEC98657}" type="slidenum">
              <a:rPr lang="en-US"/>
              <a:pPr/>
              <a:t>‹#›</a:t>
            </a:fld>
            <a:endParaRPr lang="en-US"/>
          </a:p>
        </p:txBody>
      </p:sp>
    </p:spTree>
    <p:extLst>
      <p:ext uri="{BB962C8B-B14F-4D97-AF65-F5344CB8AC3E}">
        <p14:creationId xmlns:p14="http://schemas.microsoft.com/office/powerpoint/2010/main" val="3456932277"/>
      </p:ext>
    </p:extLst>
  </p:cSld>
  <p:clrMapOvr>
    <a:masterClrMapping/>
  </p:clrMapOvr>
  <p:transition xmlns:p14="http://schemas.microsoft.com/office/powerpoint/2010/main"/>
</p:sldLayout>
</file>

<file path=ppt/slideLayouts/slideLayout4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C977DB28-08B6-0549-88E7-35948C426338}" type="slidenum">
              <a:rPr lang="en-US"/>
              <a:pPr/>
              <a:t>‹#›</a:t>
            </a:fld>
            <a:endParaRPr lang="en-US"/>
          </a:p>
        </p:txBody>
      </p:sp>
    </p:spTree>
    <p:extLst>
      <p:ext uri="{BB962C8B-B14F-4D97-AF65-F5344CB8AC3E}">
        <p14:creationId xmlns:p14="http://schemas.microsoft.com/office/powerpoint/2010/main" val="2449206900"/>
      </p:ext>
    </p:extLst>
  </p:cSld>
  <p:clrMapOvr>
    <a:masterClrMapping/>
  </p:clrMapOvr>
  <p:transition xmlns:p14="http://schemas.microsoft.com/office/powerpoint/2010/main"/>
</p:sldLayout>
</file>

<file path=ppt/slideLayouts/slideLayout4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fld id="{C0CAE939-8EA9-2243-ADF7-6094C42F4987}" type="slidenum">
              <a:rPr lang="en-US"/>
              <a:pPr/>
              <a:t>‹#›</a:t>
            </a:fld>
            <a:endParaRPr lang="en-US"/>
          </a:p>
        </p:txBody>
      </p:sp>
    </p:spTree>
    <p:extLst>
      <p:ext uri="{BB962C8B-B14F-4D97-AF65-F5344CB8AC3E}">
        <p14:creationId xmlns:p14="http://schemas.microsoft.com/office/powerpoint/2010/main" val="2841156763"/>
      </p:ext>
    </p:extLst>
  </p:cSld>
  <p:clrMapOvr>
    <a:masterClrMapping/>
  </p:clrMapOvr>
  <p:transition xmlns:p14="http://schemas.microsoft.com/office/powerpoint/2010/main"/>
</p:sldLayout>
</file>

<file path=ppt/slideLayouts/slideLayout4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fld id="{A3262138-1B09-F642-8222-426640992E37}" type="slidenum">
              <a:rPr lang="en-US"/>
              <a:pPr/>
              <a:t>‹#›</a:t>
            </a:fld>
            <a:endParaRPr lang="en-US"/>
          </a:p>
        </p:txBody>
      </p:sp>
    </p:spTree>
    <p:extLst>
      <p:ext uri="{BB962C8B-B14F-4D97-AF65-F5344CB8AC3E}">
        <p14:creationId xmlns:p14="http://schemas.microsoft.com/office/powerpoint/2010/main" val="2470546477"/>
      </p:ext>
    </p:extLst>
  </p:cSld>
  <p:clrMapOvr>
    <a:masterClrMapping/>
  </p:clrMapOvr>
  <p:transition xmlns:p14="http://schemas.microsoft.com/office/powerpoint/2010/main"/>
</p:sldLayout>
</file>

<file path=ppt/slideLayouts/slideLayout4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fld id="{D9C8C8D5-D445-2D41-A2FD-8E68842A0742}" type="slidenum">
              <a:rPr lang="en-US"/>
              <a:pPr/>
              <a:t>‹#›</a:t>
            </a:fld>
            <a:endParaRPr lang="en-US"/>
          </a:p>
        </p:txBody>
      </p:sp>
    </p:spTree>
    <p:extLst>
      <p:ext uri="{BB962C8B-B14F-4D97-AF65-F5344CB8AC3E}">
        <p14:creationId xmlns:p14="http://schemas.microsoft.com/office/powerpoint/2010/main" val="2638877049"/>
      </p:ext>
    </p:extLst>
  </p:cSld>
  <p:clrMapOvr>
    <a:masterClrMapping/>
  </p:clrMapOvr>
  <p:transition xmlns:p14="http://schemas.microsoft.com/office/powerpoint/2010/main"/>
</p:sldLayout>
</file>

<file path=ppt/slideLayouts/slideLayout4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E9B1FAFC-66EF-4846-98A6-559425C3394A}" type="slidenum">
              <a:rPr lang="en-US"/>
              <a:pPr/>
              <a:t>‹#›</a:t>
            </a:fld>
            <a:endParaRPr lang="en-US"/>
          </a:p>
        </p:txBody>
      </p:sp>
    </p:spTree>
    <p:extLst>
      <p:ext uri="{BB962C8B-B14F-4D97-AF65-F5344CB8AC3E}">
        <p14:creationId xmlns:p14="http://schemas.microsoft.com/office/powerpoint/2010/main" val="3370696427"/>
      </p:ext>
    </p:extLst>
  </p:cSld>
  <p:clrMapOvr>
    <a:masterClrMapping/>
  </p:clrMapOvr>
  <p:transition xmlns:p14="http://schemas.microsoft.com/office/powerpoint/2010/main"/>
</p:sldLayout>
</file>

<file path=ppt/slideLayouts/slideLayout4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F0C9A56C-4756-3143-8181-96B548DA8A29}" type="slidenum">
              <a:rPr lang="en-US"/>
              <a:pPr/>
              <a:t>‹#›</a:t>
            </a:fld>
            <a:endParaRPr lang="en-US"/>
          </a:p>
        </p:txBody>
      </p:sp>
    </p:spTree>
    <p:extLst>
      <p:ext uri="{BB962C8B-B14F-4D97-AF65-F5344CB8AC3E}">
        <p14:creationId xmlns:p14="http://schemas.microsoft.com/office/powerpoint/2010/main" val="1520099472"/>
      </p:ext>
    </p:extLst>
  </p:cSld>
  <p:clrMapOvr>
    <a:masterClrMapping/>
  </p:clrMapOvr>
  <p:transition xmlns:p14="http://schemas.microsoft.com/office/powerpoint/2010/main"/>
</p:sldLayout>
</file>

<file path=ppt/slideLayouts/slideLayout4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0D6185A4-7415-884D-A684-DD5FF96CBBBF}" type="slidenum">
              <a:rPr lang="en-US"/>
              <a:pPr/>
              <a:t>‹#›</a:t>
            </a:fld>
            <a:endParaRPr lang="en-US"/>
          </a:p>
        </p:txBody>
      </p:sp>
    </p:spTree>
    <p:extLst>
      <p:ext uri="{BB962C8B-B14F-4D97-AF65-F5344CB8AC3E}">
        <p14:creationId xmlns:p14="http://schemas.microsoft.com/office/powerpoint/2010/main" val="2384579389"/>
      </p:ext>
    </p:extLst>
  </p:cSld>
  <p:clrMapOvr>
    <a:masterClrMapping/>
  </p:clrMapOvr>
  <p:transition xmlns:p14="http://schemas.microsoft.com/office/powerpoint/2010/main"/>
</p:sldLayout>
</file>

<file path=ppt/slideLayouts/slideLayout4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fld id="{545861B0-9273-824B-872E-D66F32C7CA5F}" type="slidenum">
              <a:rPr lang="en-US"/>
              <a:pPr/>
              <a:t>‹#›</a:t>
            </a:fld>
            <a:endParaRPr lang="en-US"/>
          </a:p>
        </p:txBody>
      </p:sp>
    </p:spTree>
    <p:extLst>
      <p:ext uri="{BB962C8B-B14F-4D97-AF65-F5344CB8AC3E}">
        <p14:creationId xmlns:p14="http://schemas.microsoft.com/office/powerpoint/2010/main" val="3760440664"/>
      </p:ext>
    </p:extLst>
  </p:cSld>
  <p:clrMapOvr>
    <a:masterClrMapping/>
  </p:clrMapOvr>
  <p:transition xmlns:p14="http://schemas.microsoft.com/office/powerpoint/2010/mai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44934606"/>
      </p:ext>
    </p:extLst>
  </p:cSld>
  <p:clrMapOvr>
    <a:masterClrMapping/>
  </p:clrMapOvr>
  <p:transition xmlns:p14="http://schemas.microsoft.com/office/powerpoint/2010/main"/>
</p:sldLayout>
</file>

<file path=ppt/slideLayouts/slideLayout490.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fld id="{A0833E1B-F24B-9F49-8CF4-40DEEF8367B8}" type="slidenum">
              <a:rPr lang="en-US"/>
              <a:pPr/>
              <a:t>‹#›</a:t>
            </a:fld>
            <a:endParaRPr lang="en-US"/>
          </a:p>
        </p:txBody>
      </p:sp>
    </p:spTree>
    <p:extLst>
      <p:ext uri="{BB962C8B-B14F-4D97-AF65-F5344CB8AC3E}">
        <p14:creationId xmlns:p14="http://schemas.microsoft.com/office/powerpoint/2010/main" val="1861106269"/>
      </p:ext>
    </p:extLst>
  </p:cSld>
  <p:clrMapOvr>
    <a:masterClrMapping/>
  </p:clrMapOvr>
  <p:transition xmlns:p14="http://schemas.microsoft.com/office/powerpoint/2010/main"/>
</p:sldLayout>
</file>

<file path=ppt/slideLayouts/slideLayout49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796586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103216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4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2608673"/>
      </p:ext>
    </p:extLst>
  </p:cSld>
  <p:clrMapOvr>
    <a:masterClrMapping/>
  </p:clrMapOvr>
  <p:transition xmlns:p14="http://schemas.microsoft.com/office/powerpoint/2010/main"/>
</p:sldLayout>
</file>

<file path=ppt/slideLayouts/slideLayout4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67199"/>
      </p:ext>
    </p:extLst>
  </p:cSld>
  <p:clrMapOvr>
    <a:masterClrMapping/>
  </p:clrMapOvr>
  <p:transition xmlns:p14="http://schemas.microsoft.com/office/powerpoint/2010/main"/>
</p:sldLayout>
</file>

<file path=ppt/slideLayouts/slideLayout4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237290"/>
      </p:ext>
    </p:extLst>
  </p:cSld>
  <p:clrMapOvr>
    <a:masterClrMapping/>
  </p:clrMapOvr>
  <p:transition xmlns:p14="http://schemas.microsoft.com/office/powerpoint/2010/main"/>
</p:sldLayout>
</file>

<file path=ppt/slideLayouts/slideLayout4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50266399"/>
      </p:ext>
    </p:extLst>
  </p:cSld>
  <p:clrMapOvr>
    <a:masterClrMapping/>
  </p:clrMapOvr>
  <p:transition xmlns:p14="http://schemas.microsoft.com/office/powerpoint/2010/main"/>
</p:sldLayout>
</file>

<file path=ppt/slideLayouts/slideLayout4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23193925"/>
      </p:ext>
    </p:extLst>
  </p:cSld>
  <p:clrMapOvr>
    <a:masterClrMapping/>
  </p:clrMapOvr>
  <p:transition xmlns:p14="http://schemas.microsoft.com/office/powerpoint/2010/main"/>
</p:sldLayout>
</file>

<file path=ppt/slideLayouts/slideLayout4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95192130"/>
      </p:ext>
    </p:extLst>
  </p:cSld>
  <p:clrMapOvr>
    <a:masterClrMapping/>
  </p:clrMapOvr>
  <p:transition xmlns:p14="http://schemas.microsoft.com/office/powerpoint/2010/main"/>
</p:sldLayout>
</file>

<file path=ppt/slideLayouts/slideLayout4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72547407"/>
      </p:ext>
    </p:extLst>
  </p:cSld>
  <p:clrMapOvr>
    <a:masterClrMapping/>
  </p:clrMapOvr>
  <p:transition xmlns:p14="http://schemas.microsoft.com/office/powerpoint/2010/mai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pPr/>
              <a:t>‹#›</a:t>
            </a:fld>
            <a:endParaRPr lang="en-US" altLang="en-US"/>
          </a:p>
        </p:txBody>
      </p:sp>
    </p:spTree>
  </p:cSld>
  <p:clrMapOvr>
    <a:masterClrMapping/>
  </p:clrMapOvr>
  <p:transition xmlns:p14="http://schemas.microsoft.com/office/powerpoint/2010/mai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7983501"/>
      </p:ext>
    </p:extLst>
  </p:cSld>
  <p:clrMapOvr>
    <a:masterClrMapping/>
  </p:clrMapOvr>
  <p:transition xmlns:p14="http://schemas.microsoft.com/office/powerpoint/2010/main"/>
</p:sldLayout>
</file>

<file path=ppt/slideLayouts/slideLayout5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79134818"/>
      </p:ext>
    </p:extLst>
  </p:cSld>
  <p:clrMapOvr>
    <a:masterClrMapping/>
  </p:clrMapOvr>
  <p:transition xmlns:p14="http://schemas.microsoft.com/office/powerpoint/2010/main"/>
</p:sldLayout>
</file>

<file path=ppt/slideLayouts/slideLayout5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9919043"/>
      </p:ext>
    </p:extLst>
  </p:cSld>
  <p:clrMapOvr>
    <a:masterClrMapping/>
  </p:clrMapOvr>
  <p:transition xmlns:p14="http://schemas.microsoft.com/office/powerpoint/2010/main"/>
</p:sldLayout>
</file>

<file path=ppt/slideLayouts/slideLayout50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5" charset="0"/>
                <a:ea typeface="Arial" pitchFamily="-105" charset="0"/>
                <a:cs typeface="Arial" pitchFamily="-105"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8199538C-0B58-964C-8D09-CE2DB41D7981}" type="slidenum">
              <a:rPr lang="en-US"/>
              <a:pPr>
                <a:defRPr/>
              </a:pPr>
              <a:t>‹#›</a:t>
            </a:fld>
            <a:endParaRPr lang="en-US"/>
          </a:p>
        </p:txBody>
      </p:sp>
    </p:spTree>
    <p:extLst>
      <p:ext uri="{BB962C8B-B14F-4D97-AF65-F5344CB8AC3E}">
        <p14:creationId xmlns:p14="http://schemas.microsoft.com/office/powerpoint/2010/main" val="3958548642"/>
      </p:ext>
    </p:extLst>
  </p:cSld>
  <p:clrMapOvr>
    <a:masterClrMapping/>
  </p:clrMapOvr>
  <p:transition xmlns:p14="http://schemas.microsoft.com/office/powerpoint/2010/main"/>
</p:sldLayout>
</file>

<file path=ppt/slideLayouts/slideLayout50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02F4A62-A2AB-6B48-93FA-0E4BEF2642CE}" type="slidenum">
              <a:rPr lang="en-US"/>
              <a:pPr>
                <a:defRPr/>
              </a:pPr>
              <a:t>‹#›</a:t>
            </a:fld>
            <a:endParaRPr lang="en-US"/>
          </a:p>
        </p:txBody>
      </p:sp>
    </p:spTree>
    <p:extLst>
      <p:ext uri="{BB962C8B-B14F-4D97-AF65-F5344CB8AC3E}">
        <p14:creationId xmlns:p14="http://schemas.microsoft.com/office/powerpoint/2010/main" val="3092428321"/>
      </p:ext>
    </p:extLst>
  </p:cSld>
  <p:clrMapOvr>
    <a:masterClrMapping/>
  </p:clrMapOvr>
  <p:transition xmlns:p14="http://schemas.microsoft.com/office/powerpoint/2010/main"/>
</p:sldLayout>
</file>

<file path=ppt/slideLayouts/slideLayout50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E0F7043D-705D-8E4D-8EC4-AA04F62CB11E}" type="slidenum">
              <a:rPr lang="en-US"/>
              <a:pPr>
                <a:defRPr/>
              </a:pPr>
              <a:t>‹#›</a:t>
            </a:fld>
            <a:endParaRPr lang="en-US"/>
          </a:p>
        </p:txBody>
      </p:sp>
    </p:spTree>
    <p:extLst>
      <p:ext uri="{BB962C8B-B14F-4D97-AF65-F5344CB8AC3E}">
        <p14:creationId xmlns:p14="http://schemas.microsoft.com/office/powerpoint/2010/main" val="3476002238"/>
      </p:ext>
    </p:extLst>
  </p:cSld>
  <p:clrMapOvr>
    <a:masterClrMapping/>
  </p:clrMapOvr>
  <p:transition xmlns:p14="http://schemas.microsoft.com/office/powerpoint/2010/main"/>
</p:sldLayout>
</file>

<file path=ppt/slideLayouts/slideLayout50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41C025-F41A-EE4C-BAA6-EFCC0582BD42}" type="slidenum">
              <a:rPr lang="en-US"/>
              <a:pPr>
                <a:defRPr/>
              </a:pPr>
              <a:t>‹#›</a:t>
            </a:fld>
            <a:endParaRPr lang="en-US"/>
          </a:p>
        </p:txBody>
      </p:sp>
    </p:spTree>
    <p:extLst>
      <p:ext uri="{BB962C8B-B14F-4D97-AF65-F5344CB8AC3E}">
        <p14:creationId xmlns:p14="http://schemas.microsoft.com/office/powerpoint/2010/main" val="3580731518"/>
      </p:ext>
    </p:extLst>
  </p:cSld>
  <p:clrMapOvr>
    <a:masterClrMapping/>
  </p:clrMapOvr>
  <p:transition xmlns:p14="http://schemas.microsoft.com/office/powerpoint/2010/main"/>
</p:sldLayout>
</file>

<file path=ppt/slideLayouts/slideLayout50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170F59F7-17FF-DC4D-8944-FA4CBA5DBF60}" type="slidenum">
              <a:rPr lang="en-US"/>
              <a:pPr>
                <a:defRPr/>
              </a:pPr>
              <a:t>‹#›</a:t>
            </a:fld>
            <a:endParaRPr lang="en-US"/>
          </a:p>
        </p:txBody>
      </p:sp>
    </p:spTree>
    <p:extLst>
      <p:ext uri="{BB962C8B-B14F-4D97-AF65-F5344CB8AC3E}">
        <p14:creationId xmlns:p14="http://schemas.microsoft.com/office/powerpoint/2010/main" val="2245943402"/>
      </p:ext>
    </p:extLst>
  </p:cSld>
  <p:clrMapOvr>
    <a:masterClrMapping/>
  </p:clrMapOvr>
  <p:transition xmlns:p14="http://schemas.microsoft.com/office/powerpoint/2010/main"/>
</p:sldLayout>
</file>

<file path=ppt/slideLayouts/slideLayout50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6B948373-2CF4-E74A-9DDB-35E5C34CF79A}" type="slidenum">
              <a:rPr lang="en-US"/>
              <a:pPr>
                <a:defRPr/>
              </a:pPr>
              <a:t>‹#›</a:t>
            </a:fld>
            <a:endParaRPr lang="en-US"/>
          </a:p>
        </p:txBody>
      </p:sp>
    </p:spTree>
    <p:extLst>
      <p:ext uri="{BB962C8B-B14F-4D97-AF65-F5344CB8AC3E}">
        <p14:creationId xmlns:p14="http://schemas.microsoft.com/office/powerpoint/2010/main" val="38033003"/>
      </p:ext>
    </p:extLst>
  </p:cSld>
  <p:clrMapOvr>
    <a:masterClrMapping/>
  </p:clrMapOvr>
  <p:transition xmlns:p14="http://schemas.microsoft.com/office/powerpoint/2010/main"/>
</p:sldLayout>
</file>

<file path=ppt/slideLayouts/slideLayout50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A1FF763B-C92A-AE4D-8997-CC96015BDB75}" type="slidenum">
              <a:rPr lang="en-US"/>
              <a:pPr>
                <a:defRPr/>
              </a:pPr>
              <a:t>‹#›</a:t>
            </a:fld>
            <a:endParaRPr lang="en-US"/>
          </a:p>
        </p:txBody>
      </p:sp>
    </p:spTree>
    <p:extLst>
      <p:ext uri="{BB962C8B-B14F-4D97-AF65-F5344CB8AC3E}">
        <p14:creationId xmlns:p14="http://schemas.microsoft.com/office/powerpoint/2010/main" val="2185731328"/>
      </p:ext>
    </p:extLst>
  </p:cSld>
  <p:clrMapOvr>
    <a:masterClrMapping/>
  </p:clrMapOvr>
  <p:transition xmlns:p14="http://schemas.microsoft.com/office/powerpoint/2010/main"/>
</p:sldLayout>
</file>

<file path=ppt/slideLayouts/slideLayout50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A97A139-E15C-4546-9B84-F7CCF78D1FDF}" type="slidenum">
              <a:rPr lang="en-US"/>
              <a:pPr>
                <a:defRPr/>
              </a:pPr>
              <a:t>‹#›</a:t>
            </a:fld>
            <a:endParaRPr lang="en-US"/>
          </a:p>
        </p:txBody>
      </p:sp>
    </p:spTree>
    <p:extLst>
      <p:ext uri="{BB962C8B-B14F-4D97-AF65-F5344CB8AC3E}">
        <p14:creationId xmlns:p14="http://schemas.microsoft.com/office/powerpoint/2010/main" val="1489973006"/>
      </p:ext>
    </p:extLst>
  </p:cSld>
  <p:clrMapOvr>
    <a:masterClrMapping/>
  </p:clrMapOvr>
  <p:transition xmlns:p14="http://schemas.microsoft.com/office/powerpoint/2010/mai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59333776"/>
      </p:ext>
    </p:extLst>
  </p:cSld>
  <p:clrMapOvr>
    <a:masterClrMapping/>
  </p:clrMapOvr>
  <p:transition xmlns:p14="http://schemas.microsoft.com/office/powerpoint/2010/main"/>
</p:sldLayout>
</file>

<file path=ppt/slideLayouts/slideLayout5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8309E70-A755-0848-A88C-D01A0C75595C}" type="slidenum">
              <a:rPr lang="en-US"/>
              <a:pPr>
                <a:defRPr/>
              </a:pPr>
              <a:t>‹#›</a:t>
            </a:fld>
            <a:endParaRPr lang="en-US"/>
          </a:p>
        </p:txBody>
      </p:sp>
    </p:spTree>
    <p:extLst>
      <p:ext uri="{BB962C8B-B14F-4D97-AF65-F5344CB8AC3E}">
        <p14:creationId xmlns:p14="http://schemas.microsoft.com/office/powerpoint/2010/main" val="144184509"/>
      </p:ext>
    </p:extLst>
  </p:cSld>
  <p:clrMapOvr>
    <a:masterClrMapping/>
  </p:clrMapOvr>
  <p:transition xmlns:p14="http://schemas.microsoft.com/office/powerpoint/2010/main"/>
</p:sldLayout>
</file>

<file path=ppt/slideLayouts/slideLayout5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82D511D-2F98-9946-AC33-934E9801C6F0}" type="slidenum">
              <a:rPr lang="en-US"/>
              <a:pPr>
                <a:defRPr/>
              </a:pPr>
              <a:t>‹#›</a:t>
            </a:fld>
            <a:endParaRPr lang="en-US"/>
          </a:p>
        </p:txBody>
      </p:sp>
    </p:spTree>
    <p:extLst>
      <p:ext uri="{BB962C8B-B14F-4D97-AF65-F5344CB8AC3E}">
        <p14:creationId xmlns:p14="http://schemas.microsoft.com/office/powerpoint/2010/main" val="2875500634"/>
      </p:ext>
    </p:extLst>
  </p:cSld>
  <p:clrMapOvr>
    <a:masterClrMapping/>
  </p:clrMapOvr>
  <p:transition xmlns:p14="http://schemas.microsoft.com/office/powerpoint/2010/main"/>
</p:sldLayout>
</file>

<file path=ppt/slideLayouts/slideLayout5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A1EFFB54-4D75-F044-8D75-FAC437401F97}" type="slidenum">
              <a:rPr lang="en-US"/>
              <a:pPr>
                <a:defRPr/>
              </a:pPr>
              <a:t>‹#›</a:t>
            </a:fld>
            <a:endParaRPr lang="en-US"/>
          </a:p>
        </p:txBody>
      </p:sp>
    </p:spTree>
    <p:extLst>
      <p:ext uri="{BB962C8B-B14F-4D97-AF65-F5344CB8AC3E}">
        <p14:creationId xmlns:p14="http://schemas.microsoft.com/office/powerpoint/2010/main" val="2641563302"/>
      </p:ext>
    </p:extLst>
  </p:cSld>
  <p:clrMapOvr>
    <a:masterClrMapping/>
  </p:clrMapOvr>
  <p:transition xmlns:p14="http://schemas.microsoft.com/office/powerpoint/2010/main"/>
</p:sldLayout>
</file>

<file path=ppt/slideLayouts/slideLayout513.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7D59922-0DF5-D344-8BEC-8A96B1F890E5}" type="slidenum">
              <a:rPr lang="en-US"/>
              <a:pPr>
                <a:defRPr/>
              </a:pPr>
              <a:t>‹#›</a:t>
            </a:fld>
            <a:endParaRPr lang="en-US"/>
          </a:p>
        </p:txBody>
      </p:sp>
    </p:spTree>
    <p:extLst>
      <p:ext uri="{BB962C8B-B14F-4D97-AF65-F5344CB8AC3E}">
        <p14:creationId xmlns:p14="http://schemas.microsoft.com/office/powerpoint/2010/main" val="2104162151"/>
      </p:ext>
    </p:extLst>
  </p:cSld>
  <p:clrMapOvr>
    <a:masterClrMapping/>
  </p:clrMapOvr>
  <p:transition xmlns:p14="http://schemas.microsoft.com/office/powerpoint/2010/main"/>
</p:sldLayout>
</file>

<file path=ppt/slideLayouts/slideLayout51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lIns="91369" tIns="45685" rIns="91369" bIns="45685"/>
          <a:lstStyle/>
          <a:p>
            <a:pPr defTabSz="913696"/>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1"/>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1"/>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369" tIns="45685" rIns="91369" bIns="45685" numCol="1" anchor="b" anchorCtr="0" compatLnSpc="1">
            <a:prstTxWarp prst="textNoShape">
              <a:avLst/>
            </a:prstTxWarp>
          </a:bodyPr>
          <a:lstStyle>
            <a:lvl1pPr>
              <a:defRPr sz="1200">
                <a:latin typeface="Garamond" pitchFamily="18" charset="0"/>
              </a:defRPr>
            </a:lvl1pPr>
          </a:lstStyle>
          <a:p>
            <a:pPr defTabSz="913696"/>
            <a:endParaRPr lang="en-US" altLang="en-US">
              <a:solidFill>
                <a:srgbClr val="000000"/>
              </a:solidFill>
            </a:endParaRPr>
          </a:p>
        </p:txBody>
      </p:sp>
      <p:sp>
        <p:nvSpPr>
          <p:cNvPr id="8" name="Rectangle 5"/>
          <p:cNvSpPr>
            <a:spLocks noGrp="1" noChangeArrowheads="1"/>
          </p:cNvSpPr>
          <p:nvPr>
            <p:ph type="ftr" sz="quarter" idx="11"/>
          </p:nvPr>
        </p:nvSpPr>
        <p:spPr>
          <a:xfrm>
            <a:off x="3124201"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18246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51076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5"/>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28"/>
            <a:ext cx="7772400" cy="1500187"/>
          </a:xfrm>
        </p:spPr>
        <p:txBody>
          <a:bodyPr anchor="b"/>
          <a:lstStyle>
            <a:lvl1pPr marL="0" indent="0">
              <a:buNone/>
              <a:defRPr sz="2000"/>
            </a:lvl1pPr>
            <a:lvl2pPr marL="456846" indent="0">
              <a:buNone/>
              <a:defRPr sz="1800"/>
            </a:lvl2pPr>
            <a:lvl3pPr marL="913696" indent="0">
              <a:buNone/>
              <a:defRPr sz="1600"/>
            </a:lvl3pPr>
            <a:lvl4pPr marL="1370550" indent="0">
              <a:buNone/>
              <a:defRPr sz="1400"/>
            </a:lvl4pPr>
            <a:lvl5pPr marL="1827398" indent="0">
              <a:buNone/>
              <a:defRPr sz="1400"/>
            </a:lvl5pPr>
            <a:lvl6pPr marL="2284245" indent="0">
              <a:buNone/>
              <a:defRPr sz="1400"/>
            </a:lvl6pPr>
            <a:lvl7pPr marL="2741098" indent="0">
              <a:buNone/>
              <a:defRPr sz="1400"/>
            </a:lvl7pPr>
            <a:lvl8pPr marL="3197941" indent="0">
              <a:buNone/>
              <a:defRPr sz="1400"/>
            </a:lvl8pPr>
            <a:lvl9pPr marL="3654795"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62097242"/>
      </p:ext>
    </p:extLst>
  </p:cSld>
  <p:clrMapOvr>
    <a:masterClrMapping/>
  </p:clrMapOvr>
  <p:transition xmlns:p14="http://schemas.microsoft.com/office/powerpoint/2010/main"/>
</p:sldLayout>
</file>

<file path=ppt/slideLayouts/slideLayout5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98791397"/>
      </p:ext>
    </p:extLst>
  </p:cSld>
  <p:clrMapOvr>
    <a:masterClrMapping/>
  </p:clrMapOvr>
  <p:transition xmlns:p14="http://schemas.microsoft.com/office/powerpoint/2010/main"/>
</p:sldLayout>
</file>

<file path=ppt/slideLayouts/slideLayout5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6846" indent="0">
              <a:buNone/>
              <a:defRPr sz="2000" b="1"/>
            </a:lvl2pPr>
            <a:lvl3pPr marL="913696" indent="0">
              <a:buNone/>
              <a:defRPr sz="1800" b="1"/>
            </a:lvl3pPr>
            <a:lvl4pPr marL="1370550" indent="0">
              <a:buNone/>
              <a:defRPr sz="1600" b="1"/>
            </a:lvl4pPr>
            <a:lvl5pPr marL="1827398" indent="0">
              <a:buNone/>
              <a:defRPr sz="1600" b="1"/>
            </a:lvl5pPr>
            <a:lvl6pPr marL="2284245" indent="0">
              <a:buNone/>
              <a:defRPr sz="1600" b="1"/>
            </a:lvl6pPr>
            <a:lvl7pPr marL="2741098" indent="0">
              <a:buNone/>
              <a:defRPr sz="1600" b="1"/>
            </a:lvl7pPr>
            <a:lvl8pPr marL="3197941" indent="0">
              <a:buNone/>
              <a:defRPr sz="1600" b="1"/>
            </a:lvl8pPr>
            <a:lvl9pPr marL="3654795"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0491561"/>
      </p:ext>
    </p:extLst>
  </p:cSld>
  <p:clrMapOvr>
    <a:masterClrMapping/>
  </p:clrMapOvr>
  <p:transition xmlns:p14="http://schemas.microsoft.com/office/powerpoint/2010/main"/>
</p:sldLayout>
</file>

<file path=ppt/slideLayouts/slideLayout5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34259371"/>
      </p:ext>
    </p:extLst>
  </p:cSld>
  <p:clrMapOvr>
    <a:masterClrMapping/>
  </p:clrMapOvr>
  <p:transition xmlns:p14="http://schemas.microsoft.com/office/powerpoint/2010/mai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2799048"/>
      </p:ext>
    </p:extLst>
  </p:cSld>
  <p:clrMapOvr>
    <a:masterClrMapping/>
  </p:clrMapOvr>
  <p:transition xmlns:p14="http://schemas.microsoft.com/office/powerpoint/2010/main"/>
</p:sldLayout>
</file>

<file path=ppt/slideLayouts/slideLayout5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07069001"/>
      </p:ext>
    </p:extLst>
  </p:cSld>
  <p:clrMapOvr>
    <a:masterClrMapping/>
  </p:clrMapOvr>
  <p:transition xmlns:p14="http://schemas.microsoft.com/office/powerpoint/2010/main"/>
</p:sldLayout>
</file>

<file path=ppt/slideLayouts/slideLayout5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6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30209199"/>
      </p:ext>
    </p:extLst>
  </p:cSld>
  <p:clrMapOvr>
    <a:masterClrMapping/>
  </p:clrMapOvr>
  <p:transition xmlns:p14="http://schemas.microsoft.com/office/powerpoint/2010/main"/>
</p:sldLayout>
</file>

<file path=ppt/slideLayouts/slideLayout5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846" indent="0">
              <a:buNone/>
              <a:defRPr sz="2800"/>
            </a:lvl2pPr>
            <a:lvl3pPr marL="913696" indent="0">
              <a:buNone/>
              <a:defRPr sz="2400"/>
            </a:lvl3pPr>
            <a:lvl4pPr marL="1370550" indent="0">
              <a:buNone/>
              <a:defRPr sz="2000"/>
            </a:lvl4pPr>
            <a:lvl5pPr marL="1827398" indent="0">
              <a:buNone/>
              <a:defRPr sz="2000"/>
            </a:lvl5pPr>
            <a:lvl6pPr marL="2284245" indent="0">
              <a:buNone/>
              <a:defRPr sz="2000"/>
            </a:lvl6pPr>
            <a:lvl7pPr marL="2741098" indent="0">
              <a:buNone/>
              <a:defRPr sz="2000"/>
            </a:lvl7pPr>
            <a:lvl8pPr marL="3197941" indent="0">
              <a:buNone/>
              <a:defRPr sz="2000"/>
            </a:lvl8pPr>
            <a:lvl9pPr marL="3654795"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846" indent="0">
              <a:buNone/>
              <a:defRPr sz="1200"/>
            </a:lvl2pPr>
            <a:lvl3pPr marL="913696" indent="0">
              <a:buNone/>
              <a:defRPr sz="1000"/>
            </a:lvl3pPr>
            <a:lvl4pPr marL="1370550" indent="0">
              <a:buNone/>
              <a:defRPr sz="900"/>
            </a:lvl4pPr>
            <a:lvl5pPr marL="1827398" indent="0">
              <a:buNone/>
              <a:defRPr sz="900"/>
            </a:lvl5pPr>
            <a:lvl6pPr marL="2284245" indent="0">
              <a:buNone/>
              <a:defRPr sz="900"/>
            </a:lvl6pPr>
            <a:lvl7pPr marL="2741098" indent="0">
              <a:buNone/>
              <a:defRPr sz="900"/>
            </a:lvl7pPr>
            <a:lvl8pPr marL="3197941" indent="0">
              <a:buNone/>
              <a:defRPr sz="900"/>
            </a:lvl8pPr>
            <a:lvl9pPr marL="3654795"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86249338"/>
      </p:ext>
    </p:extLst>
  </p:cSld>
  <p:clrMapOvr>
    <a:masterClrMapping/>
  </p:clrMapOvr>
  <p:transition xmlns:p14="http://schemas.microsoft.com/office/powerpoint/2010/main"/>
</p:sldLayout>
</file>

<file path=ppt/slideLayouts/slideLayout5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069085"/>
      </p:ext>
    </p:extLst>
  </p:cSld>
  <p:clrMapOvr>
    <a:masterClrMapping/>
  </p:clrMapOvr>
  <p:transition xmlns:p14="http://schemas.microsoft.com/office/powerpoint/2010/main"/>
</p:sldLayout>
</file>

<file path=ppt/slideLayouts/slideLayout5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1"/>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1"/>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21708239"/>
      </p:ext>
    </p:extLst>
  </p:cSld>
  <p:clrMapOvr>
    <a:masterClrMapping/>
  </p:clrMapOvr>
  <p:transition xmlns:p14="http://schemas.microsoft.com/office/powerpoint/2010/main"/>
</p:sldLayout>
</file>

<file path=ppt/slideLayouts/slideLayout5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B32FADCB-48B2-EA48-842F-00DFB3F26DD3}" type="slidenum">
              <a:rPr lang="en-US"/>
              <a:pPr>
                <a:defRPr/>
              </a:pPr>
              <a:t>‹#›</a:t>
            </a:fld>
            <a:endParaRPr lang="en-US"/>
          </a:p>
        </p:txBody>
      </p:sp>
    </p:spTree>
    <p:extLst>
      <p:ext uri="{BB962C8B-B14F-4D97-AF65-F5344CB8AC3E}">
        <p14:creationId xmlns:p14="http://schemas.microsoft.com/office/powerpoint/2010/main" val="203205226"/>
      </p:ext>
    </p:extLst>
  </p:cSld>
  <p:clrMapOvr>
    <a:masterClrMapping/>
  </p:clrMapOvr>
  <p:transition xmlns:p14="http://schemas.microsoft.com/office/powerpoint/2010/main"/>
</p:sldLayout>
</file>

<file path=ppt/slideLayouts/slideLayout5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5B7879-3FBA-B54E-968A-FC666650947C}" type="slidenum">
              <a:rPr lang="en-US"/>
              <a:pPr>
                <a:defRPr/>
              </a:pPr>
              <a:t>‹#›</a:t>
            </a:fld>
            <a:endParaRPr lang="en-US"/>
          </a:p>
        </p:txBody>
      </p:sp>
    </p:spTree>
    <p:extLst>
      <p:ext uri="{BB962C8B-B14F-4D97-AF65-F5344CB8AC3E}">
        <p14:creationId xmlns:p14="http://schemas.microsoft.com/office/powerpoint/2010/main" val="3661213143"/>
      </p:ext>
    </p:extLst>
  </p:cSld>
  <p:clrMapOvr>
    <a:masterClrMapping/>
  </p:clrMapOvr>
  <p:transition xmlns:p14="http://schemas.microsoft.com/office/powerpoint/2010/main"/>
</p:sldLayout>
</file>

<file path=ppt/slideLayouts/slideLayout5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1DEA502-C52A-234B-A385-176FDBE489C0}" type="slidenum">
              <a:rPr lang="en-US"/>
              <a:pPr>
                <a:defRPr/>
              </a:pPr>
              <a:t>‹#›</a:t>
            </a:fld>
            <a:endParaRPr lang="en-US"/>
          </a:p>
        </p:txBody>
      </p:sp>
    </p:spTree>
    <p:extLst>
      <p:ext uri="{BB962C8B-B14F-4D97-AF65-F5344CB8AC3E}">
        <p14:creationId xmlns:p14="http://schemas.microsoft.com/office/powerpoint/2010/main" val="4285822293"/>
      </p:ext>
    </p:extLst>
  </p:cSld>
  <p:clrMapOvr>
    <a:masterClrMapping/>
  </p:clrMapOvr>
  <p:transition xmlns:p14="http://schemas.microsoft.com/office/powerpoint/2010/main"/>
</p:sldLayout>
</file>

<file path=ppt/slideLayouts/slideLayout5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5175F4F-A033-0F4C-9EC5-6505BC2B7B77}" type="slidenum">
              <a:rPr lang="en-US"/>
              <a:pPr>
                <a:defRPr/>
              </a:pPr>
              <a:t>‹#›</a:t>
            </a:fld>
            <a:endParaRPr lang="en-US"/>
          </a:p>
        </p:txBody>
      </p:sp>
    </p:spTree>
    <p:extLst>
      <p:ext uri="{BB962C8B-B14F-4D97-AF65-F5344CB8AC3E}">
        <p14:creationId xmlns:p14="http://schemas.microsoft.com/office/powerpoint/2010/main" val="1997230542"/>
      </p:ext>
    </p:extLst>
  </p:cSld>
  <p:clrMapOvr>
    <a:masterClrMapping/>
  </p:clrMapOvr>
  <p:transition xmlns:p14="http://schemas.microsoft.com/office/powerpoint/2010/main"/>
</p:sldLayout>
</file>

<file path=ppt/slideLayouts/slideLayout5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9276FF62-1895-FF4A-A6F6-800069378C19}" type="slidenum">
              <a:rPr lang="en-US"/>
              <a:pPr>
                <a:defRPr/>
              </a:pPr>
              <a:t>‹#›</a:t>
            </a:fld>
            <a:endParaRPr lang="en-US"/>
          </a:p>
        </p:txBody>
      </p:sp>
    </p:spTree>
    <p:extLst>
      <p:ext uri="{BB962C8B-B14F-4D97-AF65-F5344CB8AC3E}">
        <p14:creationId xmlns:p14="http://schemas.microsoft.com/office/powerpoint/2010/main" val="1122327738"/>
      </p:ext>
    </p:extLst>
  </p:cSld>
  <p:clrMapOvr>
    <a:masterClrMapping/>
  </p:clrMapOvr>
  <p:transition xmlns:p14="http://schemas.microsoft.com/office/powerpoint/2010/mai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9270323"/>
      </p:ext>
    </p:extLst>
  </p:cSld>
  <p:clrMapOvr>
    <a:masterClrMapping/>
  </p:clrMapOvr>
  <p:transition xmlns:p14="http://schemas.microsoft.com/office/powerpoint/2010/main"/>
</p:sldLayout>
</file>

<file path=ppt/slideLayouts/slideLayout5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33EAC695-E190-B34F-BEE3-61EF86E36CCB}" type="slidenum">
              <a:rPr lang="en-US"/>
              <a:pPr>
                <a:defRPr/>
              </a:pPr>
              <a:t>‹#›</a:t>
            </a:fld>
            <a:endParaRPr lang="en-US"/>
          </a:p>
        </p:txBody>
      </p:sp>
    </p:spTree>
    <p:extLst>
      <p:ext uri="{BB962C8B-B14F-4D97-AF65-F5344CB8AC3E}">
        <p14:creationId xmlns:p14="http://schemas.microsoft.com/office/powerpoint/2010/main" val="1165467203"/>
      </p:ext>
    </p:extLst>
  </p:cSld>
  <p:clrMapOvr>
    <a:masterClrMapping/>
  </p:clrMapOvr>
  <p:transition xmlns:p14="http://schemas.microsoft.com/office/powerpoint/2010/main"/>
</p:sldLayout>
</file>

<file path=ppt/slideLayouts/slideLayout5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4185E6B8-289B-D940-8844-711DD1502687}" type="slidenum">
              <a:rPr lang="en-US"/>
              <a:pPr>
                <a:defRPr/>
              </a:pPr>
              <a:t>‹#›</a:t>
            </a:fld>
            <a:endParaRPr lang="en-US"/>
          </a:p>
        </p:txBody>
      </p:sp>
    </p:spTree>
    <p:extLst>
      <p:ext uri="{BB962C8B-B14F-4D97-AF65-F5344CB8AC3E}">
        <p14:creationId xmlns:p14="http://schemas.microsoft.com/office/powerpoint/2010/main" val="1325046969"/>
      </p:ext>
    </p:extLst>
  </p:cSld>
  <p:clrMapOvr>
    <a:masterClrMapping/>
  </p:clrMapOvr>
  <p:transition xmlns:p14="http://schemas.microsoft.com/office/powerpoint/2010/main"/>
</p:sldLayout>
</file>

<file path=ppt/slideLayouts/slideLayout5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A7E31048-1417-DA43-8EBC-A96804AD6F00}" type="slidenum">
              <a:rPr lang="en-US"/>
              <a:pPr>
                <a:defRPr/>
              </a:pPr>
              <a:t>‹#›</a:t>
            </a:fld>
            <a:endParaRPr lang="en-US"/>
          </a:p>
        </p:txBody>
      </p:sp>
    </p:spTree>
    <p:extLst>
      <p:ext uri="{BB962C8B-B14F-4D97-AF65-F5344CB8AC3E}">
        <p14:creationId xmlns:p14="http://schemas.microsoft.com/office/powerpoint/2010/main" val="1036394801"/>
      </p:ext>
    </p:extLst>
  </p:cSld>
  <p:clrMapOvr>
    <a:masterClrMapping/>
  </p:clrMapOvr>
  <p:transition xmlns:p14="http://schemas.microsoft.com/office/powerpoint/2010/main"/>
</p:sldLayout>
</file>

<file path=ppt/slideLayouts/slideLayout5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37F9417F-2C14-6144-830B-E42ADEEC4F85}" type="slidenum">
              <a:rPr lang="en-US"/>
              <a:pPr>
                <a:defRPr/>
              </a:pPr>
              <a:t>‹#›</a:t>
            </a:fld>
            <a:endParaRPr lang="en-US"/>
          </a:p>
        </p:txBody>
      </p:sp>
    </p:spTree>
    <p:extLst>
      <p:ext uri="{BB962C8B-B14F-4D97-AF65-F5344CB8AC3E}">
        <p14:creationId xmlns:p14="http://schemas.microsoft.com/office/powerpoint/2010/main" val="2934619143"/>
      </p:ext>
    </p:extLst>
  </p:cSld>
  <p:clrMapOvr>
    <a:masterClrMapping/>
  </p:clrMapOvr>
  <p:transition xmlns:p14="http://schemas.microsoft.com/office/powerpoint/2010/main"/>
</p:sldLayout>
</file>

<file path=ppt/slideLayouts/slideLayout5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5E171BC-6E8C-F74F-B79B-7105B67BD042}" type="slidenum">
              <a:rPr lang="en-US"/>
              <a:pPr>
                <a:defRPr/>
              </a:pPr>
              <a:t>‹#›</a:t>
            </a:fld>
            <a:endParaRPr lang="en-US"/>
          </a:p>
        </p:txBody>
      </p:sp>
    </p:spTree>
    <p:extLst>
      <p:ext uri="{BB962C8B-B14F-4D97-AF65-F5344CB8AC3E}">
        <p14:creationId xmlns:p14="http://schemas.microsoft.com/office/powerpoint/2010/main" val="1909993925"/>
      </p:ext>
    </p:extLst>
  </p:cSld>
  <p:clrMapOvr>
    <a:masterClrMapping/>
  </p:clrMapOvr>
  <p:transition xmlns:p14="http://schemas.microsoft.com/office/powerpoint/2010/main"/>
</p:sldLayout>
</file>

<file path=ppt/slideLayouts/slideLayout5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2FE64C83-2A46-4D4A-84F8-78075880C1B7}" type="slidenum">
              <a:rPr lang="en-US"/>
              <a:pPr>
                <a:defRPr/>
              </a:pPr>
              <a:t>‹#›</a:t>
            </a:fld>
            <a:endParaRPr lang="en-US"/>
          </a:p>
        </p:txBody>
      </p:sp>
    </p:spTree>
    <p:extLst>
      <p:ext uri="{BB962C8B-B14F-4D97-AF65-F5344CB8AC3E}">
        <p14:creationId xmlns:p14="http://schemas.microsoft.com/office/powerpoint/2010/main" val="879458992"/>
      </p:ext>
    </p:extLst>
  </p:cSld>
  <p:clrMapOvr>
    <a:masterClrMapping/>
  </p:clrMapOvr>
  <p:transition xmlns:p14="http://schemas.microsoft.com/office/powerpoint/2010/main"/>
</p:sldLayout>
</file>

<file path=ppt/slideLayouts/slideLayout536.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C1AAAFD-47E5-3243-864F-EBDDB63070B4}" type="slidenum">
              <a:rPr lang="en-US"/>
              <a:pPr>
                <a:defRPr/>
              </a:pPr>
              <a:t>‹#›</a:t>
            </a:fld>
            <a:endParaRPr lang="en-US"/>
          </a:p>
        </p:txBody>
      </p:sp>
    </p:spTree>
    <p:extLst>
      <p:ext uri="{BB962C8B-B14F-4D97-AF65-F5344CB8AC3E}">
        <p14:creationId xmlns:p14="http://schemas.microsoft.com/office/powerpoint/2010/main" val="3695122425"/>
      </p:ext>
    </p:extLst>
  </p:cSld>
  <p:clrMapOvr>
    <a:masterClrMapping/>
  </p:clrMapOvr>
  <p:transition xmlns:p14="http://schemas.microsoft.com/office/powerpoint/2010/main"/>
</p:sldLayout>
</file>

<file path=ppt/slideLayouts/slideLayout537.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228600" y="1371600"/>
            <a:ext cx="8610600" cy="4876800"/>
          </a:xfrm>
        </p:spPr>
        <p:txBody>
          <a:bodyPr/>
          <a:lstStyle/>
          <a:p>
            <a:pPr lvl="0"/>
            <a:endParaRPr lang="en-US" noProof="0"/>
          </a:p>
        </p:txBody>
      </p:sp>
      <p:sp>
        <p:nvSpPr>
          <p:cNvPr id="4" name="Date Placeholder 3"/>
          <p:cNvSpPr>
            <a:spLocks noGrp="1"/>
          </p:cNvSpPr>
          <p:nvPr>
            <p:ph type="dt" sz="half" idx="10"/>
          </p:nvPr>
        </p:nvSpPr>
        <p:spPr>
          <a:xfrm>
            <a:off x="457200" y="6243638"/>
            <a:ext cx="2133600" cy="457200"/>
          </a:xfrm>
          <a:prstGeom prst="rect">
            <a:avLst/>
          </a:prstGeom>
        </p:spPr>
        <p:txBody>
          <a:bodyPr/>
          <a:lstStyle>
            <a:lvl1pPr>
              <a:defRPr>
                <a:latin typeface="Arial" charset="0"/>
                <a:ea typeface="+mn-ea"/>
                <a:cs typeface="Arial" charset="0"/>
              </a:defRPr>
            </a:lvl1pPr>
          </a:lstStyle>
          <a:p>
            <a:pPr defTabSz="913696">
              <a:defRPr/>
            </a:pPr>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ltLang="en-US">
              <a:latin typeface="Garamond"/>
            </a:endParaRPr>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pPr>
              <a:defRPr/>
            </a:pPr>
            <a:fld id="{3398D8DB-F6DE-7C4E-AD24-F611E08CA3EB}" type="slidenum">
              <a:rPr lang="en-US"/>
              <a:pPr>
                <a:defRPr/>
              </a:pPr>
              <a:t>‹#›</a:t>
            </a:fld>
            <a:endParaRPr lang="en-US"/>
          </a:p>
        </p:txBody>
      </p:sp>
    </p:spTree>
    <p:extLst>
      <p:ext uri="{BB962C8B-B14F-4D97-AF65-F5344CB8AC3E}">
        <p14:creationId xmlns:p14="http://schemas.microsoft.com/office/powerpoint/2010/main" val="2241594517"/>
      </p:ext>
    </p:extLst>
  </p:cSld>
  <p:clrMapOvr>
    <a:masterClrMapping/>
  </p:clrMapOvr>
  <p:transition xmlns:p14="http://schemas.microsoft.com/office/powerpoint/2010/main"/>
</p:sldLayout>
</file>

<file path=ppt/slideLayouts/slideLayout53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pitchFamily="-106" charset="0"/>
                <a:ea typeface="Arial" pitchFamily="-106" charset="0"/>
                <a:cs typeface="Arial" pitchFamily="-106"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latin typeface="Garamond"/>
            </a:endParaRPr>
          </a:p>
        </p:txBody>
      </p:sp>
      <p:sp>
        <p:nvSpPr>
          <p:cNvPr id="9" name="Rectangle 6"/>
          <p:cNvSpPr>
            <a:spLocks noGrp="1" noChangeArrowheads="1"/>
          </p:cNvSpPr>
          <p:nvPr>
            <p:ph type="sldNum" sz="quarter" idx="12"/>
          </p:nvPr>
        </p:nvSpPr>
        <p:spPr/>
        <p:txBody>
          <a:bodyPr/>
          <a:lstStyle>
            <a:lvl1pPr>
              <a:defRPr sz="1200"/>
            </a:lvl1pPr>
          </a:lstStyle>
          <a:p>
            <a:pPr>
              <a:defRPr/>
            </a:pPr>
            <a:fld id="{53EC4547-E2B1-9B4F-845F-F274F3C623A5}" type="slidenum">
              <a:rPr lang="en-US"/>
              <a:pPr>
                <a:defRPr/>
              </a:pPr>
              <a:t>‹#›</a:t>
            </a:fld>
            <a:endParaRPr lang="en-US"/>
          </a:p>
        </p:txBody>
      </p:sp>
    </p:spTree>
    <p:extLst>
      <p:ext uri="{BB962C8B-B14F-4D97-AF65-F5344CB8AC3E}">
        <p14:creationId xmlns:p14="http://schemas.microsoft.com/office/powerpoint/2010/main" val="3662281833"/>
      </p:ext>
    </p:extLst>
  </p:cSld>
  <p:clrMapOvr>
    <a:masterClrMapping/>
  </p:clrMapOvr>
  <p:transition xmlns:p14="http://schemas.microsoft.com/office/powerpoint/2010/main"/>
</p:sldLayout>
</file>

<file path=ppt/slideLayouts/slideLayout5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9"/>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76BB4180-6920-9C42-9DA1-4829E0437063}" type="slidenum">
              <a:rPr lang="en-US"/>
              <a:pPr>
                <a:defRPr/>
              </a:pPr>
              <a:t>‹#›</a:t>
            </a:fld>
            <a:endParaRPr lang="en-US"/>
          </a:p>
        </p:txBody>
      </p:sp>
    </p:spTree>
    <p:extLst>
      <p:ext uri="{BB962C8B-B14F-4D97-AF65-F5344CB8AC3E}">
        <p14:creationId xmlns:p14="http://schemas.microsoft.com/office/powerpoint/2010/main" val="1358238829"/>
      </p:ext>
    </p:extLst>
  </p:cSld>
  <p:clrMapOvr>
    <a:masterClrMapping/>
  </p:clrMapOvr>
  <p:transition xmlns:p14="http://schemas.microsoft.com/office/powerpoint/2010/mai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88098509"/>
      </p:ext>
    </p:extLst>
  </p:cSld>
  <p:clrMapOvr>
    <a:masterClrMapping/>
  </p:clrMapOvr>
  <p:transition xmlns:p14="http://schemas.microsoft.com/office/powerpoint/2010/main"/>
</p:sldLayout>
</file>

<file path=ppt/slideLayouts/slideLayout5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8"/>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B4330D3C-7D80-0940-9C38-883CA56758D1}" type="slidenum">
              <a:rPr lang="en-US"/>
              <a:pPr>
                <a:defRPr/>
              </a:pPr>
              <a:t>‹#›</a:t>
            </a:fld>
            <a:endParaRPr lang="en-US"/>
          </a:p>
        </p:txBody>
      </p:sp>
    </p:spTree>
    <p:extLst>
      <p:ext uri="{BB962C8B-B14F-4D97-AF65-F5344CB8AC3E}">
        <p14:creationId xmlns:p14="http://schemas.microsoft.com/office/powerpoint/2010/main" val="2325763317"/>
      </p:ext>
    </p:extLst>
  </p:cSld>
  <p:clrMapOvr>
    <a:masterClrMapping/>
  </p:clrMapOvr>
  <p:transition xmlns:p14="http://schemas.microsoft.com/office/powerpoint/2010/main"/>
</p:sldLayout>
</file>

<file path=ppt/slideLayouts/slideLayout5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3"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7649F32B-3CEF-984C-BBF2-963F764B3663}" type="slidenum">
              <a:rPr lang="en-US"/>
              <a:pPr>
                <a:defRPr/>
              </a:pPr>
              <a:t>‹#›</a:t>
            </a:fld>
            <a:endParaRPr lang="en-US"/>
          </a:p>
        </p:txBody>
      </p:sp>
    </p:spTree>
    <p:extLst>
      <p:ext uri="{BB962C8B-B14F-4D97-AF65-F5344CB8AC3E}">
        <p14:creationId xmlns:p14="http://schemas.microsoft.com/office/powerpoint/2010/main" val="1931324323"/>
      </p:ext>
    </p:extLst>
  </p:cSld>
  <p:clrMapOvr>
    <a:masterClrMapping/>
  </p:clrMapOvr>
  <p:transition xmlns:p14="http://schemas.microsoft.com/office/powerpoint/2010/main"/>
</p:sldLayout>
</file>

<file path=ppt/slideLayouts/slideLayout5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3"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3"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68434898-7376-D942-82A4-9987F9AC7C42}" type="slidenum">
              <a:rPr lang="en-US"/>
              <a:pPr>
                <a:defRPr/>
              </a:pPr>
              <a:t>‹#›</a:t>
            </a:fld>
            <a:endParaRPr lang="en-US"/>
          </a:p>
        </p:txBody>
      </p:sp>
    </p:spTree>
    <p:extLst>
      <p:ext uri="{BB962C8B-B14F-4D97-AF65-F5344CB8AC3E}">
        <p14:creationId xmlns:p14="http://schemas.microsoft.com/office/powerpoint/2010/main" val="1459209349"/>
      </p:ext>
    </p:extLst>
  </p:cSld>
  <p:clrMapOvr>
    <a:masterClrMapping/>
  </p:clrMapOvr>
  <p:transition xmlns:p14="http://schemas.microsoft.com/office/powerpoint/2010/main"/>
</p:sldLayout>
</file>

<file path=ppt/slideLayouts/slideLayout5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AE4D29-6AD3-F447-89DA-A4F13DC75D38}" type="slidenum">
              <a:rPr lang="en-US"/>
              <a:pPr>
                <a:defRPr/>
              </a:pPr>
              <a:t>‹#›</a:t>
            </a:fld>
            <a:endParaRPr lang="en-US"/>
          </a:p>
        </p:txBody>
      </p:sp>
    </p:spTree>
    <p:extLst>
      <p:ext uri="{BB962C8B-B14F-4D97-AF65-F5344CB8AC3E}">
        <p14:creationId xmlns:p14="http://schemas.microsoft.com/office/powerpoint/2010/main" val="990648348"/>
      </p:ext>
    </p:extLst>
  </p:cSld>
  <p:clrMapOvr>
    <a:masterClrMapping/>
  </p:clrMapOvr>
  <p:transition xmlns:p14="http://schemas.microsoft.com/office/powerpoint/2010/main"/>
</p:sldLayout>
</file>

<file path=ppt/slideLayouts/slideLayout5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5C9A4055-98B6-5F49-80DA-F6F7DEF7F674}" type="slidenum">
              <a:rPr lang="en-US"/>
              <a:pPr>
                <a:defRPr/>
              </a:pPr>
              <a:t>‹#›</a:t>
            </a:fld>
            <a:endParaRPr lang="en-US"/>
          </a:p>
        </p:txBody>
      </p:sp>
    </p:spTree>
    <p:extLst>
      <p:ext uri="{BB962C8B-B14F-4D97-AF65-F5344CB8AC3E}">
        <p14:creationId xmlns:p14="http://schemas.microsoft.com/office/powerpoint/2010/main" val="473624623"/>
      </p:ext>
    </p:extLst>
  </p:cSld>
  <p:clrMapOvr>
    <a:masterClrMapping/>
  </p:clrMapOvr>
  <p:transition xmlns:p14="http://schemas.microsoft.com/office/powerpoint/2010/main"/>
</p:sldLayout>
</file>

<file path=ppt/slideLayouts/slideLayout5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6"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5" y="273055"/>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6" y="1435105"/>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4C89ECD9-3D5F-7F4F-998D-56B78CDEA664}" type="slidenum">
              <a:rPr lang="en-US"/>
              <a:pPr>
                <a:defRPr/>
              </a:pPr>
              <a:t>‹#›</a:t>
            </a:fld>
            <a:endParaRPr lang="en-US"/>
          </a:p>
        </p:txBody>
      </p:sp>
    </p:spTree>
    <p:extLst>
      <p:ext uri="{BB962C8B-B14F-4D97-AF65-F5344CB8AC3E}">
        <p14:creationId xmlns:p14="http://schemas.microsoft.com/office/powerpoint/2010/main" val="1419454326"/>
      </p:ext>
    </p:extLst>
  </p:cSld>
  <p:clrMapOvr>
    <a:masterClrMapping/>
  </p:clrMapOvr>
  <p:transition xmlns:p14="http://schemas.microsoft.com/office/powerpoint/2010/main"/>
</p:sldLayout>
</file>

<file path=ppt/slideLayouts/slideLayout5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EFA65131-7DE5-1D4D-A3CF-3D0607171E1C}" type="slidenum">
              <a:rPr lang="en-US"/>
              <a:pPr>
                <a:defRPr/>
              </a:pPr>
              <a:t>‹#›</a:t>
            </a:fld>
            <a:endParaRPr lang="en-US"/>
          </a:p>
        </p:txBody>
      </p:sp>
    </p:spTree>
    <p:extLst>
      <p:ext uri="{BB962C8B-B14F-4D97-AF65-F5344CB8AC3E}">
        <p14:creationId xmlns:p14="http://schemas.microsoft.com/office/powerpoint/2010/main" val="3323559395"/>
      </p:ext>
    </p:extLst>
  </p:cSld>
  <p:clrMapOvr>
    <a:masterClrMapping/>
  </p:clrMapOvr>
  <p:transition xmlns:p14="http://schemas.microsoft.com/office/powerpoint/2010/main"/>
</p:sldLayout>
</file>

<file path=ppt/slideLayouts/slideLayout5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C0B6F9A-1324-4947-8B68-D47C27442892}" type="slidenum">
              <a:rPr lang="en-US"/>
              <a:pPr>
                <a:defRPr/>
              </a:pPr>
              <a:t>‹#›</a:t>
            </a:fld>
            <a:endParaRPr lang="en-US"/>
          </a:p>
        </p:txBody>
      </p:sp>
    </p:spTree>
    <p:extLst>
      <p:ext uri="{BB962C8B-B14F-4D97-AF65-F5344CB8AC3E}">
        <p14:creationId xmlns:p14="http://schemas.microsoft.com/office/powerpoint/2010/main" val="3833734928"/>
      </p:ext>
    </p:extLst>
  </p:cSld>
  <p:clrMapOvr>
    <a:masterClrMapping/>
  </p:clrMapOvr>
  <p:transition xmlns:p14="http://schemas.microsoft.com/office/powerpoint/2010/main"/>
</p:sldLayout>
</file>

<file path=ppt/slideLayouts/slideLayout5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49" y="152400"/>
            <a:ext cx="2152651"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6" y="152400"/>
            <a:ext cx="6305551"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4A0D1EA7-F64C-644A-BE34-B5A402A870E5}" type="slidenum">
              <a:rPr lang="en-US"/>
              <a:pPr>
                <a:defRPr/>
              </a:pPr>
              <a:t>‹#›</a:t>
            </a:fld>
            <a:endParaRPr lang="en-US"/>
          </a:p>
        </p:txBody>
      </p:sp>
    </p:spTree>
    <p:extLst>
      <p:ext uri="{BB962C8B-B14F-4D97-AF65-F5344CB8AC3E}">
        <p14:creationId xmlns:p14="http://schemas.microsoft.com/office/powerpoint/2010/main" val="1908251044"/>
      </p:ext>
    </p:extLst>
  </p:cSld>
  <p:clrMapOvr>
    <a:masterClrMapping/>
  </p:clrMapOvr>
  <p:transition xmlns:p14="http://schemas.microsoft.com/office/powerpoint/2010/main"/>
</p:sldLayout>
</file>

<file path=ppt/slideLayouts/slideLayout549.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3"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3"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ltLang="en-US">
              <a:latin typeface="Garamond"/>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E6C4A1C-A8E8-3C42-88AB-792537E5FFC6}" type="slidenum">
              <a:rPr lang="en-US"/>
              <a:pPr>
                <a:defRPr/>
              </a:pPr>
              <a:t>‹#›</a:t>
            </a:fld>
            <a:endParaRPr lang="en-US"/>
          </a:p>
        </p:txBody>
      </p:sp>
    </p:spTree>
    <p:extLst>
      <p:ext uri="{BB962C8B-B14F-4D97-AF65-F5344CB8AC3E}">
        <p14:creationId xmlns:p14="http://schemas.microsoft.com/office/powerpoint/2010/main" val="3459089370"/>
      </p:ext>
    </p:extLst>
  </p:cSld>
  <p:clrMapOvr>
    <a:masterClrMapping/>
  </p:clrMapOvr>
  <p:transition xmlns:p14="http://schemas.microsoft.com/office/powerpoint/2010/mai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21487723"/>
      </p:ext>
    </p:extLst>
  </p:cSld>
  <p:clrMapOvr>
    <a:masterClrMapping/>
  </p:clrMapOvr>
  <p:transition xmlns:p14="http://schemas.microsoft.com/office/powerpoint/2010/main"/>
</p:sldLayout>
</file>

<file path=ppt/slideLayouts/slideLayout5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FE8F650D-90A6-6546-8F8E-F308F93AACAB}" type="datetimeFigureOut">
              <a:rPr lang="en-US"/>
              <a:pPr>
                <a:defRPr/>
              </a:pPr>
              <a:t>7/1/13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CCC68787-3861-6744-9464-E051AC36C018}" type="slidenum">
              <a:rPr lang="en-US"/>
              <a:pPr>
                <a:defRPr/>
              </a:pPr>
              <a:t>‹#›</a:t>
            </a:fld>
            <a:endParaRPr lang="en-US"/>
          </a:p>
        </p:txBody>
      </p:sp>
    </p:spTree>
    <p:extLst>
      <p:ext uri="{BB962C8B-B14F-4D97-AF65-F5344CB8AC3E}">
        <p14:creationId xmlns:p14="http://schemas.microsoft.com/office/powerpoint/2010/main" val="3465054679"/>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8C060F35-AAD6-1345-AD12-7076357BEBC1}" type="datetimeFigureOut">
              <a:rPr lang="en-US"/>
              <a:pPr>
                <a:defRPr/>
              </a:pPr>
              <a:t>7/1/13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26993FB5-3140-3044-8B0D-A3F464A99DED}" type="slidenum">
              <a:rPr lang="en-US"/>
              <a:pPr>
                <a:defRPr/>
              </a:pPr>
              <a:t>‹#›</a:t>
            </a:fld>
            <a:endParaRPr lang="en-US"/>
          </a:p>
        </p:txBody>
      </p:sp>
    </p:spTree>
    <p:extLst>
      <p:ext uri="{BB962C8B-B14F-4D97-AF65-F5344CB8AC3E}">
        <p14:creationId xmlns:p14="http://schemas.microsoft.com/office/powerpoint/2010/main" val="3465568487"/>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69EF0D2A-CD3F-774D-83CE-436644392A68}" type="datetimeFigureOut">
              <a:rPr lang="en-US"/>
              <a:pPr>
                <a:defRPr/>
              </a:pPr>
              <a:t>7/1/13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14766B06-DD43-EC42-996C-F0AB16993C21}" type="slidenum">
              <a:rPr lang="en-US"/>
              <a:pPr>
                <a:defRPr/>
              </a:pPr>
              <a:t>‹#›</a:t>
            </a:fld>
            <a:endParaRPr lang="en-US"/>
          </a:p>
        </p:txBody>
      </p:sp>
    </p:spTree>
    <p:extLst>
      <p:ext uri="{BB962C8B-B14F-4D97-AF65-F5344CB8AC3E}">
        <p14:creationId xmlns:p14="http://schemas.microsoft.com/office/powerpoint/2010/main" val="62845557"/>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A39FDAD8-3C1E-3E47-BF3B-C8E1B27CDA19}" type="datetimeFigureOut">
              <a:rPr lang="en-US"/>
              <a:pPr>
                <a:defRPr/>
              </a:pPr>
              <a:t>7/1/13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47B88E70-1178-9748-B730-BE80A4EA1456}" type="slidenum">
              <a:rPr lang="en-US"/>
              <a:pPr>
                <a:defRPr/>
              </a:pPr>
              <a:t>‹#›</a:t>
            </a:fld>
            <a:endParaRPr lang="en-US"/>
          </a:p>
        </p:txBody>
      </p:sp>
    </p:spTree>
    <p:extLst>
      <p:ext uri="{BB962C8B-B14F-4D97-AF65-F5344CB8AC3E}">
        <p14:creationId xmlns:p14="http://schemas.microsoft.com/office/powerpoint/2010/main" val="1111979770"/>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atin typeface="Arial" charset="0"/>
                <a:cs typeface="ＭＳ Ｐゴシック" charset="0"/>
              </a:defRPr>
            </a:lvl1pPr>
          </a:lstStyle>
          <a:p>
            <a:pPr>
              <a:defRPr/>
            </a:pPr>
            <a:fld id="{375844BB-EBDD-724F-BE56-CC9595D06F34}" type="datetimeFigureOut">
              <a:rPr lang="en-US"/>
              <a:pPr>
                <a:defRPr/>
              </a:pPr>
              <a:t>7/1/13</a:t>
            </a:fld>
            <a:endParaRPr lang="en-US"/>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latin typeface="Arial" charset="0"/>
                <a:cs typeface="ＭＳ Ｐゴシック" charset="0"/>
              </a:defRPr>
            </a:lvl1pPr>
          </a:lstStyle>
          <a:p>
            <a:pPr>
              <a:defRPr/>
            </a:pPr>
            <a:fld id="{39224C58-2A26-5A4F-8325-D7D213A7AC2B}" type="slidenum">
              <a:rPr lang="en-US"/>
              <a:pPr>
                <a:defRPr/>
              </a:pPr>
              <a:t>‹#›</a:t>
            </a:fld>
            <a:endParaRPr lang="en-US"/>
          </a:p>
        </p:txBody>
      </p:sp>
    </p:spTree>
    <p:extLst>
      <p:ext uri="{BB962C8B-B14F-4D97-AF65-F5344CB8AC3E}">
        <p14:creationId xmlns:p14="http://schemas.microsoft.com/office/powerpoint/2010/main" val="578937672"/>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atin typeface="Arial" charset="0"/>
                <a:cs typeface="ＭＳ Ｐゴシック" charset="0"/>
              </a:defRPr>
            </a:lvl1pPr>
          </a:lstStyle>
          <a:p>
            <a:pPr>
              <a:defRPr/>
            </a:pPr>
            <a:fld id="{8C6BBABC-D587-C949-BDCE-3C407502857E}" type="datetimeFigureOut">
              <a:rPr lang="en-US"/>
              <a:pPr>
                <a:defRPr/>
              </a:pPr>
              <a:t>7/1/13</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latin typeface="Arial" charset="0"/>
                <a:cs typeface="ＭＳ Ｐゴシック" charset="0"/>
              </a:defRPr>
            </a:lvl1pPr>
          </a:lstStyle>
          <a:p>
            <a:pPr>
              <a:defRPr/>
            </a:pPr>
            <a:fld id="{3D297F0A-5D11-434B-9A2E-0F9600ADE7FC}" type="slidenum">
              <a:rPr lang="en-US"/>
              <a:pPr>
                <a:defRPr/>
              </a:pPr>
              <a:t>‹#›</a:t>
            </a:fld>
            <a:endParaRPr lang="en-US"/>
          </a:p>
        </p:txBody>
      </p:sp>
    </p:spTree>
    <p:extLst>
      <p:ext uri="{BB962C8B-B14F-4D97-AF65-F5344CB8AC3E}">
        <p14:creationId xmlns:p14="http://schemas.microsoft.com/office/powerpoint/2010/main" val="2873952195"/>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Arial" charset="0"/>
                <a:cs typeface="ＭＳ Ｐゴシック" charset="0"/>
              </a:defRPr>
            </a:lvl1pPr>
          </a:lstStyle>
          <a:p>
            <a:pPr>
              <a:defRPr/>
            </a:pPr>
            <a:fld id="{38D0459C-A182-324E-9923-30BDCFD58D21}" type="datetimeFigureOut">
              <a:rPr lang="en-US"/>
              <a:pPr>
                <a:defRPr/>
              </a:pPr>
              <a:t>7/1/13</a:t>
            </a:fld>
            <a:endParaRPr lang="en-US"/>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latin typeface="Arial" charset="0"/>
                <a:cs typeface="ＭＳ Ｐゴシック" charset="0"/>
              </a:defRPr>
            </a:lvl1pPr>
          </a:lstStyle>
          <a:p>
            <a:pPr>
              <a:defRPr/>
            </a:pPr>
            <a:fld id="{B14A596B-12E8-1943-95FF-C08FE0936C99}" type="slidenum">
              <a:rPr lang="en-US"/>
              <a:pPr>
                <a:defRPr/>
              </a:pPr>
              <a:t>‹#›</a:t>
            </a:fld>
            <a:endParaRPr lang="en-US"/>
          </a:p>
        </p:txBody>
      </p:sp>
    </p:spTree>
    <p:extLst>
      <p:ext uri="{BB962C8B-B14F-4D97-AF65-F5344CB8AC3E}">
        <p14:creationId xmlns:p14="http://schemas.microsoft.com/office/powerpoint/2010/main" val="2400593276"/>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02477581-27F0-5A43-B172-CF44AFFEE4D2}" type="datetimeFigureOut">
              <a:rPr lang="en-US"/>
              <a:pPr>
                <a:defRPr/>
              </a:pPr>
              <a:t>7/1/13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8DA4925-E543-9A49-B423-CD4C388BAF92}" type="slidenum">
              <a:rPr lang="en-US"/>
              <a:pPr>
                <a:defRPr/>
              </a:pPr>
              <a:t>‹#›</a:t>
            </a:fld>
            <a:endParaRPr lang="en-US"/>
          </a:p>
        </p:txBody>
      </p:sp>
    </p:spTree>
    <p:extLst>
      <p:ext uri="{BB962C8B-B14F-4D97-AF65-F5344CB8AC3E}">
        <p14:creationId xmlns:p14="http://schemas.microsoft.com/office/powerpoint/2010/main" val="2798658771"/>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atin typeface="Arial" charset="0"/>
                <a:cs typeface="ＭＳ Ｐゴシック" charset="0"/>
              </a:defRPr>
            </a:lvl1pPr>
          </a:lstStyle>
          <a:p>
            <a:pPr>
              <a:defRPr/>
            </a:pPr>
            <a:fld id="{812BB9E5-878B-5B4D-8489-4862BDBB3CE7}" type="datetimeFigureOut">
              <a:rPr lang="en-US"/>
              <a:pPr>
                <a:defRPr/>
              </a:pPr>
              <a:t>7/1/13</a:t>
            </a:fld>
            <a:endParaRPr lang="en-US"/>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latin typeface="Arial" charset="0"/>
                <a:cs typeface="ＭＳ Ｐゴシック" charset="0"/>
              </a:defRPr>
            </a:lvl1pPr>
          </a:lstStyle>
          <a:p>
            <a:pPr>
              <a:defRPr/>
            </a:pPr>
            <a:fld id="{C91C9184-7203-BB46-B1C8-39719E9CBC1A}" type="slidenum">
              <a:rPr lang="en-US"/>
              <a:pPr>
                <a:defRPr/>
              </a:pPr>
              <a:t>‹#›</a:t>
            </a:fld>
            <a:endParaRPr lang="en-US"/>
          </a:p>
        </p:txBody>
      </p:sp>
    </p:spTree>
    <p:extLst>
      <p:ext uri="{BB962C8B-B14F-4D97-AF65-F5344CB8AC3E}">
        <p14:creationId xmlns:p14="http://schemas.microsoft.com/office/powerpoint/2010/main" val="432371505"/>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AEE5F8E1-9033-2B44-B385-220CA16D968C}" type="datetimeFigureOut">
              <a:rPr lang="en-US"/>
              <a:pPr>
                <a:defRPr/>
              </a:pPr>
              <a:t>7/1/13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30586518-E4AC-AF45-9BDC-E4CE015F742A}" type="slidenum">
              <a:rPr lang="en-US"/>
              <a:pPr>
                <a:defRPr/>
              </a:pPr>
              <a:t>‹#›</a:t>
            </a:fld>
            <a:endParaRPr lang="en-US"/>
          </a:p>
        </p:txBody>
      </p:sp>
    </p:spTree>
    <p:extLst>
      <p:ext uri="{BB962C8B-B14F-4D97-AF65-F5344CB8AC3E}">
        <p14:creationId xmlns:p14="http://schemas.microsoft.com/office/powerpoint/2010/main" val="2048609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0987038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atin typeface="Arial" charset="0"/>
                <a:cs typeface="ＭＳ Ｐゴシック" charset="0"/>
              </a:defRPr>
            </a:lvl1pPr>
          </a:lstStyle>
          <a:p>
            <a:pPr>
              <a:defRPr/>
            </a:pPr>
            <a:fld id="{079B721B-CAE8-9C4C-B1DC-742D0BBB81CB}" type="datetimeFigureOut">
              <a:rPr lang="en-US"/>
              <a:pPr>
                <a:defRPr/>
              </a:pPr>
              <a:t>7/1/13</a:t>
            </a:fld>
            <a:endParaRPr lang="en-US"/>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charset="0"/>
                <a:cs typeface="ＭＳ Ｐゴシック"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latin typeface="Arial" charset="0"/>
                <a:cs typeface="ＭＳ Ｐゴシック" charset="0"/>
              </a:defRPr>
            </a:lvl1pPr>
          </a:lstStyle>
          <a:p>
            <a:pPr>
              <a:defRPr/>
            </a:pPr>
            <a:fld id="{6C515447-02D1-914A-9365-4EDB8E7CF7C0}" type="slidenum">
              <a:rPr lang="en-US"/>
              <a:pPr>
                <a:defRPr/>
              </a:pPr>
              <a:t>‹#›</a:t>
            </a:fld>
            <a:endParaRPr lang="en-US"/>
          </a:p>
        </p:txBody>
      </p:sp>
    </p:spTree>
    <p:extLst>
      <p:ext uri="{BB962C8B-B14F-4D97-AF65-F5344CB8AC3E}">
        <p14:creationId xmlns:p14="http://schemas.microsoft.com/office/powerpoint/2010/main" val="1370390812"/>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charset="0"/>
                <a:ea typeface="Arial" charset="0"/>
                <a:cs typeface="Arial" charset="0"/>
              </a:defRPr>
            </a:lvl1pPr>
          </a:lstStyle>
          <a:p>
            <a:pPr fontAlgn="base">
              <a:spcBef>
                <a:spcPct val="0"/>
              </a:spcBef>
              <a:spcAft>
                <a:spcPct val="0"/>
              </a:spcAft>
              <a:defRPr/>
            </a:pPr>
            <a:r>
              <a:rPr lang="en-US"/>
              <a:t>Efficient Runahead Execution</a:t>
            </a: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a:defRPr sz="1200" smtClean="0">
                <a:cs typeface="ＭＳ Ｐゴシック" charset="0"/>
              </a:defRPr>
            </a:lvl1pPr>
          </a:lstStyle>
          <a:p>
            <a:pPr>
              <a:defRPr/>
            </a:pPr>
            <a:fld id="{E2C6220A-E8A6-604F-ABEF-69DE9FA71310}" type="slidenum">
              <a:rPr lang="en-US"/>
              <a:pPr>
                <a:defRPr/>
              </a:pPr>
              <a:t>‹#›</a:t>
            </a:fld>
            <a:endParaRPr lang="en-US"/>
          </a:p>
        </p:txBody>
      </p:sp>
    </p:spTree>
    <p:extLst>
      <p:ext uri="{BB962C8B-B14F-4D97-AF65-F5344CB8AC3E}">
        <p14:creationId xmlns:p14="http://schemas.microsoft.com/office/powerpoint/2010/main" val="3481128922"/>
      </p:ext>
    </p:extLst>
  </p:cSld>
  <p:clrMapOvr>
    <a:masterClrMapping/>
  </p:clrMapOvr>
  <p:transition xmlns:p14="http://schemas.microsoft.com/office/powerpoint/2010/main"/>
</p:sldLayout>
</file>

<file path=ppt/slideLayouts/slideLayout5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228600" y="997527"/>
            <a:ext cx="8610600" cy="519372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7BC72186-AE23-7040-819C-CE0769D9BA1F}" type="slidenum">
              <a:rPr lang="en-US"/>
              <a:pPr>
                <a:defRPr/>
              </a:pPr>
              <a:t>‹#›</a:t>
            </a:fld>
            <a:endParaRPr lang="en-US"/>
          </a:p>
        </p:txBody>
      </p:sp>
    </p:spTree>
    <p:extLst>
      <p:ext uri="{BB962C8B-B14F-4D97-AF65-F5344CB8AC3E}">
        <p14:creationId xmlns:p14="http://schemas.microsoft.com/office/powerpoint/2010/main" val="2034057807"/>
      </p:ext>
    </p:extLst>
  </p:cSld>
  <p:clrMapOvr>
    <a:masterClrMapping/>
  </p:clrMapOvr>
  <p:transition xmlns:p14="http://schemas.microsoft.com/office/powerpoint/2010/main"/>
</p:sldLayout>
</file>

<file path=ppt/slideLayouts/slideLayout5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0D49DB8B-DD6F-1549-9473-46311FE2C2DE}" type="slidenum">
              <a:rPr lang="en-US"/>
              <a:pPr>
                <a:defRPr/>
              </a:pPr>
              <a:t>‹#›</a:t>
            </a:fld>
            <a:endParaRPr lang="en-US"/>
          </a:p>
        </p:txBody>
      </p:sp>
    </p:spTree>
    <p:extLst>
      <p:ext uri="{BB962C8B-B14F-4D97-AF65-F5344CB8AC3E}">
        <p14:creationId xmlns:p14="http://schemas.microsoft.com/office/powerpoint/2010/main" val="1871686715"/>
      </p:ext>
    </p:extLst>
  </p:cSld>
  <p:clrMapOvr>
    <a:masterClrMapping/>
  </p:clrMapOvr>
  <p:transition xmlns:p14="http://schemas.microsoft.com/office/powerpoint/2010/main"/>
</p:sldLayout>
</file>

<file path=ppt/slideLayouts/slideLayout5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0864976-4487-4C4D-97D8-18ADB94E97C5}" type="slidenum">
              <a:rPr lang="en-US"/>
              <a:pPr>
                <a:defRPr/>
              </a:pPr>
              <a:t>‹#›</a:t>
            </a:fld>
            <a:endParaRPr lang="en-US"/>
          </a:p>
        </p:txBody>
      </p:sp>
    </p:spTree>
    <p:extLst>
      <p:ext uri="{BB962C8B-B14F-4D97-AF65-F5344CB8AC3E}">
        <p14:creationId xmlns:p14="http://schemas.microsoft.com/office/powerpoint/2010/main" val="992981013"/>
      </p:ext>
    </p:extLst>
  </p:cSld>
  <p:clrMapOvr>
    <a:masterClrMapping/>
  </p:clrMapOvr>
  <p:transition xmlns:p14="http://schemas.microsoft.com/office/powerpoint/2010/main"/>
</p:sldLayout>
</file>

<file path=ppt/slideLayouts/slideLayout5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37635C9-55B0-3544-9719-A42E88AF1BA9}" type="slidenum">
              <a:rPr lang="en-US"/>
              <a:pPr>
                <a:defRPr/>
              </a:pPr>
              <a:t>‹#›</a:t>
            </a:fld>
            <a:endParaRPr lang="en-US"/>
          </a:p>
        </p:txBody>
      </p:sp>
    </p:spTree>
    <p:extLst>
      <p:ext uri="{BB962C8B-B14F-4D97-AF65-F5344CB8AC3E}">
        <p14:creationId xmlns:p14="http://schemas.microsoft.com/office/powerpoint/2010/main" val="2421497262"/>
      </p:ext>
    </p:extLst>
  </p:cSld>
  <p:clrMapOvr>
    <a:masterClrMapping/>
  </p:clrMapOvr>
  <p:transition xmlns:p14="http://schemas.microsoft.com/office/powerpoint/2010/main"/>
</p:sldLayout>
</file>

<file path=ppt/slideLayouts/slideLayout5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6D48A6A2-F227-8A47-BABC-518DDFF9E5D7}" type="slidenum">
              <a:rPr lang="en-US"/>
              <a:pPr>
                <a:defRPr/>
              </a:pPr>
              <a:t>‹#›</a:t>
            </a:fld>
            <a:endParaRPr lang="en-US"/>
          </a:p>
        </p:txBody>
      </p:sp>
    </p:spTree>
    <p:extLst>
      <p:ext uri="{BB962C8B-B14F-4D97-AF65-F5344CB8AC3E}">
        <p14:creationId xmlns:p14="http://schemas.microsoft.com/office/powerpoint/2010/main" val="2133301984"/>
      </p:ext>
    </p:extLst>
  </p:cSld>
  <p:clrMapOvr>
    <a:masterClrMapping/>
  </p:clrMapOvr>
  <p:transition xmlns:p14="http://schemas.microsoft.com/office/powerpoint/2010/main"/>
</p:sldLayout>
</file>

<file path=ppt/slideLayouts/slideLayout5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5730655-2B8C-B341-8802-027FCA740066}" type="slidenum">
              <a:rPr lang="en-US"/>
              <a:pPr>
                <a:defRPr/>
              </a:pPr>
              <a:t>‹#›</a:t>
            </a:fld>
            <a:endParaRPr lang="en-US"/>
          </a:p>
        </p:txBody>
      </p:sp>
    </p:spTree>
    <p:extLst>
      <p:ext uri="{BB962C8B-B14F-4D97-AF65-F5344CB8AC3E}">
        <p14:creationId xmlns:p14="http://schemas.microsoft.com/office/powerpoint/2010/main" val="653428336"/>
      </p:ext>
    </p:extLst>
  </p:cSld>
  <p:clrMapOvr>
    <a:masterClrMapping/>
  </p:clrMapOvr>
  <p:transition xmlns:p14="http://schemas.microsoft.com/office/powerpoint/2010/main"/>
</p:sldLayout>
</file>

<file path=ppt/slideLayouts/slideLayout5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FB036D68-2888-A549-B8B4-9826003CBCDE}" type="slidenum">
              <a:rPr lang="en-US"/>
              <a:pPr>
                <a:defRPr/>
              </a:pPr>
              <a:t>‹#›</a:t>
            </a:fld>
            <a:endParaRPr lang="en-US"/>
          </a:p>
        </p:txBody>
      </p:sp>
    </p:spTree>
    <p:extLst>
      <p:ext uri="{BB962C8B-B14F-4D97-AF65-F5344CB8AC3E}">
        <p14:creationId xmlns:p14="http://schemas.microsoft.com/office/powerpoint/2010/main" val="2556679881"/>
      </p:ext>
    </p:extLst>
  </p:cSld>
  <p:clrMapOvr>
    <a:masterClrMapping/>
  </p:clrMapOvr>
  <p:transition xmlns:p14="http://schemas.microsoft.com/office/powerpoint/2010/main"/>
</p:sldLayout>
</file>

<file path=ppt/slideLayouts/slideLayout5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F736A6D-9715-B941-B399-4A52FEC4F76F}" type="slidenum">
              <a:rPr lang="en-US"/>
              <a:pPr>
                <a:defRPr/>
              </a:pPr>
              <a:t>‹#›</a:t>
            </a:fld>
            <a:endParaRPr lang="en-US"/>
          </a:p>
        </p:txBody>
      </p:sp>
    </p:spTree>
    <p:extLst>
      <p:ext uri="{BB962C8B-B14F-4D97-AF65-F5344CB8AC3E}">
        <p14:creationId xmlns:p14="http://schemas.microsoft.com/office/powerpoint/2010/main" val="575967575"/>
      </p:ext>
    </p:extLst>
  </p:cSld>
  <p:clrMapOvr>
    <a:masterClrMapping/>
  </p:clrMapOvr>
  <p:transition xmlns:p14="http://schemas.microsoft.com/office/powerpoint/2010/mai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6711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1A1B3E45-31F3-0E46-A6BD-814F8EA3B436}" type="slidenum">
              <a:rPr lang="en-US"/>
              <a:pPr>
                <a:defRPr/>
              </a:pPr>
              <a:t>‹#›</a:t>
            </a:fld>
            <a:endParaRPr lang="en-US"/>
          </a:p>
        </p:txBody>
      </p:sp>
    </p:spTree>
    <p:extLst>
      <p:ext uri="{BB962C8B-B14F-4D97-AF65-F5344CB8AC3E}">
        <p14:creationId xmlns:p14="http://schemas.microsoft.com/office/powerpoint/2010/main" val="548459245"/>
      </p:ext>
    </p:extLst>
  </p:cSld>
  <p:clrMapOvr>
    <a:masterClrMapping/>
  </p:clrMapOvr>
  <p:transition xmlns:p14="http://schemas.microsoft.com/office/powerpoint/2010/main"/>
</p:sldLayout>
</file>

<file path=ppt/slideLayouts/slideLayout5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2043AB1-6FBF-644E-8747-9DEEEE13630E}" type="slidenum">
              <a:rPr lang="en-US"/>
              <a:pPr>
                <a:defRPr/>
              </a:pPr>
              <a:t>‹#›</a:t>
            </a:fld>
            <a:endParaRPr lang="en-US"/>
          </a:p>
        </p:txBody>
      </p:sp>
    </p:spTree>
    <p:extLst>
      <p:ext uri="{BB962C8B-B14F-4D97-AF65-F5344CB8AC3E}">
        <p14:creationId xmlns:p14="http://schemas.microsoft.com/office/powerpoint/2010/main" val="2823920909"/>
      </p:ext>
    </p:extLst>
  </p:cSld>
  <p:clrMapOvr>
    <a:masterClrMapping/>
  </p:clrMapOvr>
  <p:transition xmlns:p14="http://schemas.microsoft.com/office/powerpoint/2010/main"/>
</p:sldLayout>
</file>

<file path=ppt/slideLayouts/slideLayout5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228600" y="1371600"/>
            <a:ext cx="4229100" cy="4876800"/>
          </a:xfrm>
        </p:spPr>
        <p:txBody>
          <a:bodyPr/>
          <a:lstStyle/>
          <a:p>
            <a:pPr lvl="0"/>
            <a:endParaRPr lang="en-US" noProof="0" smtClean="0"/>
          </a:p>
        </p:txBody>
      </p:sp>
      <p:sp>
        <p:nvSpPr>
          <p:cNvPr id="4" name="Text Placeholder 3"/>
          <p:cNvSpPr>
            <a:spLocks noGrp="1"/>
          </p:cNvSpPr>
          <p:nvPr>
            <p:ph type="body" sz="half" idx="2"/>
          </p:nvPr>
        </p:nvSpPr>
        <p:spPr>
          <a:xfrm>
            <a:off x="4610100" y="1371600"/>
            <a:ext cx="4229100" cy="487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a:defRPr smtClean="0">
                <a:cs typeface="ＭＳ Ｐゴシック" charset="0"/>
              </a:defRPr>
            </a:lvl1pPr>
          </a:lstStyle>
          <a:p>
            <a:pPr>
              <a:defRPr/>
            </a:pPr>
            <a:fld id="{5A7DB9D1-87EB-9F4B-A332-E93F4316F512}" type="slidenum">
              <a:rPr lang="en-US"/>
              <a:pPr>
                <a:defRPr/>
              </a:pPr>
              <a:t>‹#›</a:t>
            </a:fld>
            <a:endParaRPr lang="en-US"/>
          </a:p>
        </p:txBody>
      </p:sp>
    </p:spTree>
    <p:extLst>
      <p:ext uri="{BB962C8B-B14F-4D97-AF65-F5344CB8AC3E}">
        <p14:creationId xmlns:p14="http://schemas.microsoft.com/office/powerpoint/2010/main" val="3675002354"/>
      </p:ext>
    </p:extLst>
  </p:cSld>
  <p:clrMapOvr>
    <a:masterClrMapping/>
  </p:clrMapOvr>
  <p:transition xmlns:p14="http://schemas.microsoft.com/office/powerpoint/2010/main"/>
</p:sldLayout>
</file>

<file path=ppt/slideLayouts/slideLayout57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7"/>
          <p:cNvSpPr>
            <a:spLocks noChangeArrowheads="1"/>
          </p:cNvSpPr>
          <p:nvPr/>
        </p:nvSpPr>
        <p:spPr bwMode="auto">
          <a:xfrm>
            <a:off x="457200" y="1123950"/>
            <a:ext cx="8229600" cy="914400"/>
          </a:xfrm>
          <a:custGeom>
            <a:avLst/>
            <a:gdLst>
              <a:gd name="T0" fmla="*/ 0 w 1000"/>
              <a:gd name="T1" fmla="*/ 914400 h 1000"/>
              <a:gd name="T2" fmla="*/ 0 w 1000"/>
              <a:gd name="T3" fmla="*/ 0 h 1000"/>
              <a:gd name="T4" fmla="*/ 8229600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BF129586-08AE-6F47-AC40-42971C091E94}" type="slidenum">
              <a:rPr lang="en-US" altLang="en-US"/>
              <a:pPr>
                <a:defRPr/>
              </a:pPr>
              <a:t>‹#›</a:t>
            </a:fld>
            <a:endParaRPr lang="en-US" altLang="en-US"/>
          </a:p>
        </p:txBody>
      </p:sp>
    </p:spTree>
    <p:extLst>
      <p:ext uri="{BB962C8B-B14F-4D97-AF65-F5344CB8AC3E}">
        <p14:creationId xmlns:p14="http://schemas.microsoft.com/office/powerpoint/2010/main" val="1338490987"/>
      </p:ext>
    </p:extLst>
  </p:cSld>
  <p:clrMapOvr>
    <a:masterClrMapping/>
  </p:clrMapOvr>
  <p:transition xmlns:p14="http://schemas.microsoft.com/office/powerpoint/2010/main"/>
</p:sldLayout>
</file>

<file path=ppt/slideLayouts/slideLayout5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082EEEB-CAE1-9D42-80F3-08555E478FEE}" type="slidenum">
              <a:rPr lang="en-US" altLang="en-US"/>
              <a:pPr>
                <a:defRPr/>
              </a:pPr>
              <a:t>‹#›</a:t>
            </a:fld>
            <a:endParaRPr lang="en-US" altLang="en-US"/>
          </a:p>
        </p:txBody>
      </p:sp>
    </p:spTree>
    <p:extLst>
      <p:ext uri="{BB962C8B-B14F-4D97-AF65-F5344CB8AC3E}">
        <p14:creationId xmlns:p14="http://schemas.microsoft.com/office/powerpoint/2010/main" val="340398164"/>
      </p:ext>
    </p:extLst>
  </p:cSld>
  <p:clrMapOvr>
    <a:masterClrMapping/>
  </p:clrMapOvr>
  <p:transition xmlns:p14="http://schemas.microsoft.com/office/powerpoint/2010/main"/>
</p:sldLayout>
</file>

<file path=ppt/slideLayouts/slideLayout5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63EB114-84BD-D84E-A045-3368407B11DA}" type="slidenum">
              <a:rPr lang="en-US" altLang="en-US"/>
              <a:pPr>
                <a:defRPr/>
              </a:pPr>
              <a:t>‹#›</a:t>
            </a:fld>
            <a:endParaRPr lang="en-US" altLang="en-US"/>
          </a:p>
        </p:txBody>
      </p:sp>
    </p:spTree>
    <p:extLst>
      <p:ext uri="{BB962C8B-B14F-4D97-AF65-F5344CB8AC3E}">
        <p14:creationId xmlns:p14="http://schemas.microsoft.com/office/powerpoint/2010/main" val="3293634263"/>
      </p:ext>
    </p:extLst>
  </p:cSld>
  <p:clrMapOvr>
    <a:masterClrMapping/>
  </p:clrMapOvr>
  <p:transition xmlns:p14="http://schemas.microsoft.com/office/powerpoint/2010/main"/>
</p:sldLayout>
</file>

<file path=ppt/slideLayouts/slideLayout5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776E826-88E8-9343-B8CE-14D360A83D78}" type="slidenum">
              <a:rPr lang="en-US" altLang="en-US"/>
              <a:pPr>
                <a:defRPr/>
              </a:pPr>
              <a:t>‹#›</a:t>
            </a:fld>
            <a:endParaRPr lang="en-US" altLang="en-US"/>
          </a:p>
        </p:txBody>
      </p:sp>
    </p:spTree>
    <p:extLst>
      <p:ext uri="{BB962C8B-B14F-4D97-AF65-F5344CB8AC3E}">
        <p14:creationId xmlns:p14="http://schemas.microsoft.com/office/powerpoint/2010/main" val="460283220"/>
      </p:ext>
    </p:extLst>
  </p:cSld>
  <p:clrMapOvr>
    <a:masterClrMapping/>
  </p:clrMapOvr>
  <p:transition xmlns:p14="http://schemas.microsoft.com/office/powerpoint/2010/main"/>
</p:sldLayout>
</file>

<file path=ppt/slideLayouts/slideLayout5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CC300DD-50E9-B241-B672-B3ED614A01F6}" type="slidenum">
              <a:rPr lang="en-US" altLang="en-US"/>
              <a:pPr>
                <a:defRPr/>
              </a:pPr>
              <a:t>‹#›</a:t>
            </a:fld>
            <a:endParaRPr lang="en-US" altLang="en-US"/>
          </a:p>
        </p:txBody>
      </p:sp>
    </p:spTree>
    <p:extLst>
      <p:ext uri="{BB962C8B-B14F-4D97-AF65-F5344CB8AC3E}">
        <p14:creationId xmlns:p14="http://schemas.microsoft.com/office/powerpoint/2010/main" val="194556474"/>
      </p:ext>
    </p:extLst>
  </p:cSld>
  <p:clrMapOvr>
    <a:masterClrMapping/>
  </p:clrMapOvr>
  <p:transition xmlns:p14="http://schemas.microsoft.com/office/powerpoint/2010/main"/>
</p:sldLayout>
</file>

<file path=ppt/slideLayouts/slideLayout5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92E28BF-E5C2-9440-84A9-1C5C4EC3BB51}" type="slidenum">
              <a:rPr lang="en-US" altLang="en-US"/>
              <a:pPr>
                <a:defRPr/>
              </a:pPr>
              <a:t>‹#›</a:t>
            </a:fld>
            <a:endParaRPr lang="en-US" altLang="en-US"/>
          </a:p>
        </p:txBody>
      </p:sp>
    </p:spTree>
    <p:extLst>
      <p:ext uri="{BB962C8B-B14F-4D97-AF65-F5344CB8AC3E}">
        <p14:creationId xmlns:p14="http://schemas.microsoft.com/office/powerpoint/2010/main" val="343228343"/>
      </p:ext>
    </p:extLst>
  </p:cSld>
  <p:clrMapOvr>
    <a:masterClrMapping/>
  </p:clrMapOvr>
  <p:transition xmlns:p14="http://schemas.microsoft.com/office/powerpoint/2010/main"/>
</p:sldLayout>
</file>

<file path=ppt/slideLayouts/slideLayout5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2AB4768A-0B31-1341-95B8-ACCC602AC1ED}" type="slidenum">
              <a:rPr lang="en-US" altLang="en-US"/>
              <a:pPr>
                <a:defRPr/>
              </a:pPr>
              <a:t>‹#›</a:t>
            </a:fld>
            <a:endParaRPr lang="en-US" altLang="en-US"/>
          </a:p>
        </p:txBody>
      </p:sp>
    </p:spTree>
    <p:extLst>
      <p:ext uri="{BB962C8B-B14F-4D97-AF65-F5344CB8AC3E}">
        <p14:creationId xmlns:p14="http://schemas.microsoft.com/office/powerpoint/2010/main" val="2388469560"/>
      </p:ext>
    </p:extLst>
  </p:cSld>
  <p:clrMapOvr>
    <a:masterClrMapping/>
  </p:clrMapOvr>
  <p:transition xmlns:p14="http://schemas.microsoft.com/office/powerpoint/2010/mai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6064597"/>
      </p:ext>
    </p:extLst>
  </p:cSld>
  <p:clrMapOvr>
    <a:masterClrMapping/>
  </p:clrMapOvr>
  <p:transition xmlns:p14="http://schemas.microsoft.com/office/powerpoint/2010/main"/>
</p:sldLayout>
</file>

<file path=ppt/slideLayouts/slideLayout5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091C9E0C-1943-654E-A858-D0B1037B7159}" type="slidenum">
              <a:rPr lang="en-US" altLang="en-US"/>
              <a:pPr>
                <a:defRPr/>
              </a:pPr>
              <a:t>‹#›</a:t>
            </a:fld>
            <a:endParaRPr lang="en-US" altLang="en-US"/>
          </a:p>
        </p:txBody>
      </p:sp>
    </p:spTree>
    <p:extLst>
      <p:ext uri="{BB962C8B-B14F-4D97-AF65-F5344CB8AC3E}">
        <p14:creationId xmlns:p14="http://schemas.microsoft.com/office/powerpoint/2010/main" val="3956588257"/>
      </p:ext>
    </p:extLst>
  </p:cSld>
  <p:clrMapOvr>
    <a:masterClrMapping/>
  </p:clrMapOvr>
  <p:transition xmlns:p14="http://schemas.microsoft.com/office/powerpoint/2010/main"/>
</p:sldLayout>
</file>

<file path=ppt/slideLayouts/slideLayout5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34EAAF7E-5FC7-BF48-85B4-17B208F57909}" type="slidenum">
              <a:rPr lang="en-US" altLang="en-US"/>
              <a:pPr>
                <a:defRPr/>
              </a:pPr>
              <a:t>‹#›</a:t>
            </a:fld>
            <a:endParaRPr lang="en-US" altLang="en-US"/>
          </a:p>
        </p:txBody>
      </p:sp>
    </p:spTree>
    <p:extLst>
      <p:ext uri="{BB962C8B-B14F-4D97-AF65-F5344CB8AC3E}">
        <p14:creationId xmlns:p14="http://schemas.microsoft.com/office/powerpoint/2010/main" val="754307458"/>
      </p:ext>
    </p:extLst>
  </p:cSld>
  <p:clrMapOvr>
    <a:masterClrMapping/>
  </p:clrMapOvr>
  <p:transition xmlns:p14="http://schemas.microsoft.com/office/powerpoint/2010/main"/>
</p:sldLayout>
</file>

<file path=ppt/slideLayouts/slideLayout5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1539E80-CD55-B742-8023-B2B43C669C6C}" type="slidenum">
              <a:rPr lang="en-US" altLang="en-US"/>
              <a:pPr>
                <a:defRPr/>
              </a:pPr>
              <a:t>‹#›</a:t>
            </a:fld>
            <a:endParaRPr lang="en-US" altLang="en-US"/>
          </a:p>
        </p:txBody>
      </p:sp>
    </p:spTree>
    <p:extLst>
      <p:ext uri="{BB962C8B-B14F-4D97-AF65-F5344CB8AC3E}">
        <p14:creationId xmlns:p14="http://schemas.microsoft.com/office/powerpoint/2010/main" val="2618024252"/>
      </p:ext>
    </p:extLst>
  </p:cSld>
  <p:clrMapOvr>
    <a:masterClrMapping/>
  </p:clrMapOvr>
  <p:transition xmlns:p14="http://schemas.microsoft.com/office/powerpoint/2010/main"/>
</p:sldLayout>
</file>

<file path=ppt/slideLayouts/slideLayout5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DE05FA7-E32E-224D-877F-442C3328AE5B}" type="slidenum">
              <a:rPr lang="en-US" altLang="en-US"/>
              <a:pPr>
                <a:defRPr/>
              </a:pPr>
              <a:t>‹#›</a:t>
            </a:fld>
            <a:endParaRPr lang="en-US" altLang="en-US"/>
          </a:p>
        </p:txBody>
      </p:sp>
    </p:spTree>
    <p:extLst>
      <p:ext uri="{BB962C8B-B14F-4D97-AF65-F5344CB8AC3E}">
        <p14:creationId xmlns:p14="http://schemas.microsoft.com/office/powerpoint/2010/main" val="2498337972"/>
      </p:ext>
    </p:extLst>
  </p:cSld>
  <p:clrMapOvr>
    <a:masterClrMapping/>
  </p:clrMapOvr>
  <p:transition xmlns:p14="http://schemas.microsoft.com/office/powerpoint/2010/main"/>
</p:sldLayout>
</file>

<file path=ppt/slideLayouts/slideLayout58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3902655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713197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894528121"/>
      </p:ext>
    </p:extLst>
  </p:cSld>
  <p:clrMapOvr>
    <a:masterClrMapping/>
  </p:clrMapOvr>
  <p:transition xmlns:p14="http://schemas.microsoft.com/office/powerpoint/2010/main"/>
</p:sldLayout>
</file>

<file path=ppt/slideLayouts/slideLayout5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74763492"/>
      </p:ext>
    </p:extLst>
  </p:cSld>
  <p:clrMapOvr>
    <a:masterClrMapping/>
  </p:clrMapOvr>
  <p:transition xmlns:p14="http://schemas.microsoft.com/office/powerpoint/2010/main"/>
</p:sldLayout>
</file>

<file path=ppt/slideLayouts/slideLayout5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92894221"/>
      </p:ext>
    </p:extLst>
  </p:cSld>
  <p:clrMapOvr>
    <a:masterClrMapping/>
  </p:clrMapOvr>
  <p:transition xmlns:p14="http://schemas.microsoft.com/office/powerpoint/2010/main"/>
</p:sldLayout>
</file>

<file path=ppt/slideLayouts/slideLayout5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56564091"/>
      </p:ext>
    </p:extLst>
  </p:cSld>
  <p:clrMapOvr>
    <a:masterClrMapping/>
  </p:clrMapOvr>
  <p:transition xmlns:p14="http://schemas.microsoft.com/office/powerpoint/2010/mai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9994818"/>
      </p:ext>
    </p:extLst>
  </p:cSld>
  <p:clrMapOvr>
    <a:masterClrMapping/>
  </p:clrMapOvr>
  <p:transition xmlns:p14="http://schemas.microsoft.com/office/powerpoint/2010/main"/>
</p:sldLayout>
</file>

<file path=ppt/slideLayouts/slideLayout5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34537290"/>
      </p:ext>
    </p:extLst>
  </p:cSld>
  <p:clrMapOvr>
    <a:masterClrMapping/>
  </p:clrMapOvr>
  <p:transition xmlns:p14="http://schemas.microsoft.com/office/powerpoint/2010/main"/>
</p:sldLayout>
</file>

<file path=ppt/slideLayouts/slideLayout5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29069574"/>
      </p:ext>
    </p:extLst>
  </p:cSld>
  <p:clrMapOvr>
    <a:masterClrMapping/>
  </p:clrMapOvr>
  <p:transition xmlns:p14="http://schemas.microsoft.com/office/powerpoint/2010/main"/>
</p:sldLayout>
</file>

<file path=ppt/slideLayouts/slideLayout5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8090071"/>
      </p:ext>
    </p:extLst>
  </p:cSld>
  <p:clrMapOvr>
    <a:masterClrMapping/>
  </p:clrMapOvr>
  <p:transition xmlns:p14="http://schemas.microsoft.com/office/powerpoint/2010/main"/>
</p:sldLayout>
</file>

<file path=ppt/slideLayouts/slideLayout5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44773029"/>
      </p:ext>
    </p:extLst>
  </p:cSld>
  <p:clrMapOvr>
    <a:masterClrMapping/>
  </p:clrMapOvr>
  <p:transition xmlns:p14="http://schemas.microsoft.com/office/powerpoint/2010/main"/>
</p:sldLayout>
</file>

<file path=ppt/slideLayouts/slideLayout5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13537786"/>
      </p:ext>
    </p:extLst>
  </p:cSld>
  <p:clrMapOvr>
    <a:masterClrMapping/>
  </p:clrMapOvr>
  <p:transition xmlns:p14="http://schemas.microsoft.com/office/powerpoint/2010/main"/>
</p:sldLayout>
</file>

<file path=ppt/slideLayouts/slideLayout59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050688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50978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9797828"/>
      </p:ext>
    </p:extLst>
  </p:cSld>
  <p:clrMapOvr>
    <a:masterClrMapping/>
  </p:clrMapOvr>
  <p:transition xmlns:p14="http://schemas.microsoft.com/office/powerpoint/2010/main"/>
</p:sldLayout>
</file>

<file path=ppt/slideLayouts/slideLayout5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687411"/>
      </p:ext>
    </p:extLst>
  </p:cSld>
  <p:clrMapOvr>
    <a:masterClrMapping/>
  </p:clrMapOvr>
  <p:transition xmlns:p14="http://schemas.microsoft.com/office/powerpoint/2010/main"/>
</p:sldLayout>
</file>

<file path=ppt/slideLayouts/slideLayout5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6481783"/>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pPr/>
              <a:t>‹#›</a:t>
            </a:fld>
            <a:endParaRPr lang="en-US" altLang="en-US"/>
          </a:p>
        </p:txBody>
      </p:sp>
    </p:spTree>
  </p:cSld>
  <p:clrMapOvr>
    <a:masterClrMapping/>
  </p:clrMapOvr>
  <p:transition xmlns:p14="http://schemas.microsoft.com/office/powerpoint/2010/mai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571721"/>
      </p:ext>
    </p:extLst>
  </p:cSld>
  <p:clrMapOvr>
    <a:masterClrMapping/>
  </p:clrMapOvr>
  <p:transition xmlns:p14="http://schemas.microsoft.com/office/powerpoint/2010/main"/>
</p:sldLayout>
</file>

<file path=ppt/slideLayouts/slideLayout6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37115759"/>
      </p:ext>
    </p:extLst>
  </p:cSld>
  <p:clrMapOvr>
    <a:masterClrMapping/>
  </p:clrMapOvr>
  <p:transition xmlns:p14="http://schemas.microsoft.com/office/powerpoint/2010/main"/>
</p:sldLayout>
</file>

<file path=ppt/slideLayouts/slideLayout6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05426430"/>
      </p:ext>
    </p:extLst>
  </p:cSld>
  <p:clrMapOvr>
    <a:masterClrMapping/>
  </p:clrMapOvr>
  <p:transition xmlns:p14="http://schemas.microsoft.com/office/powerpoint/2010/main"/>
</p:sldLayout>
</file>

<file path=ppt/slideLayouts/slideLayout6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96323045"/>
      </p:ext>
    </p:extLst>
  </p:cSld>
  <p:clrMapOvr>
    <a:masterClrMapping/>
  </p:clrMapOvr>
  <p:transition xmlns:p14="http://schemas.microsoft.com/office/powerpoint/2010/main"/>
</p:sldLayout>
</file>

<file path=ppt/slideLayouts/slideLayout6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589705005"/>
      </p:ext>
    </p:extLst>
  </p:cSld>
  <p:clrMapOvr>
    <a:masterClrMapping/>
  </p:clrMapOvr>
  <p:transition xmlns:p14="http://schemas.microsoft.com/office/powerpoint/2010/main"/>
</p:sldLayout>
</file>

<file path=ppt/slideLayouts/slideLayout6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4717988"/>
      </p:ext>
    </p:extLst>
  </p:cSld>
  <p:clrMapOvr>
    <a:masterClrMapping/>
  </p:clrMapOvr>
  <p:transition xmlns:p14="http://schemas.microsoft.com/office/powerpoint/2010/main"/>
</p:sldLayout>
</file>

<file path=ppt/slideLayouts/slideLayout6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36416483"/>
      </p:ext>
    </p:extLst>
  </p:cSld>
  <p:clrMapOvr>
    <a:masterClrMapping/>
  </p:clrMapOvr>
  <p:transition xmlns:p14="http://schemas.microsoft.com/office/powerpoint/2010/main"/>
</p:sldLayout>
</file>

<file path=ppt/slideLayouts/slideLayout60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smtClean="0"/>
              <a:t>Click to edit Master title style</a:t>
            </a:r>
            <a:endParaRPr lang="en-US" altLang="en-US"/>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smtClean="0"/>
              <a:t>Click to edit Master subtitle style</a:t>
            </a:r>
            <a:endParaRPr lang="en-US" altLang="en-US"/>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727944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256271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96937537"/>
      </p:ext>
    </p:extLst>
  </p:cSld>
  <p:clrMapOvr>
    <a:masterClrMapping/>
  </p:clrMapOvr>
  <p:transition xmlns:p14="http://schemas.microsoft.com/office/powerpoint/2010/main"/>
</p:sldLayout>
</file>

<file path=ppt/slideLayouts/slideLayout6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645162539"/>
      </p:ext>
    </p:extLst>
  </p:cSld>
  <p:clrMapOvr>
    <a:masterClrMapping/>
  </p:clrMapOvr>
  <p:transition xmlns:p14="http://schemas.microsoft.com/office/powerpoint/2010/mai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631558049"/>
      </p:ext>
    </p:extLst>
  </p:cSld>
  <p:clrMapOvr>
    <a:masterClrMapping/>
  </p:clrMapOvr>
  <p:transition xmlns:p14="http://schemas.microsoft.com/office/powerpoint/2010/main"/>
</p:sldLayout>
</file>

<file path=ppt/slideLayouts/slideLayout6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8308808"/>
      </p:ext>
    </p:extLst>
  </p:cSld>
  <p:clrMapOvr>
    <a:masterClrMapping/>
  </p:clrMapOvr>
  <p:transition xmlns:p14="http://schemas.microsoft.com/office/powerpoint/2010/main"/>
</p:sldLayout>
</file>

<file path=ppt/slideLayouts/slideLayout6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26980890"/>
      </p:ext>
    </p:extLst>
  </p:cSld>
  <p:clrMapOvr>
    <a:masterClrMapping/>
  </p:clrMapOvr>
  <p:transition xmlns:p14="http://schemas.microsoft.com/office/powerpoint/2010/main"/>
</p:sldLayout>
</file>

<file path=ppt/slideLayouts/slideLayout6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763988946"/>
      </p:ext>
    </p:extLst>
  </p:cSld>
  <p:clrMapOvr>
    <a:masterClrMapping/>
  </p:clrMapOvr>
  <p:transition xmlns:p14="http://schemas.microsoft.com/office/powerpoint/2010/main"/>
</p:sldLayout>
</file>

<file path=ppt/slideLayouts/slideLayout6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98647741"/>
      </p:ext>
    </p:extLst>
  </p:cSld>
  <p:clrMapOvr>
    <a:masterClrMapping/>
  </p:clrMapOvr>
  <p:transition xmlns:p14="http://schemas.microsoft.com/office/powerpoint/2010/main"/>
</p:sldLayout>
</file>

<file path=ppt/slideLayouts/slideLayout6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371201208"/>
      </p:ext>
    </p:extLst>
  </p:cSld>
  <p:clrMapOvr>
    <a:masterClrMapping/>
  </p:clrMapOvr>
  <p:transition xmlns:p14="http://schemas.microsoft.com/office/powerpoint/2010/main"/>
</p:sldLayout>
</file>

<file path=ppt/slideLayouts/slideLayout6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85527571"/>
      </p:ext>
    </p:extLst>
  </p:cSld>
  <p:clrMapOvr>
    <a:masterClrMapping/>
  </p:clrMapOvr>
  <p:transition xmlns:p14="http://schemas.microsoft.com/office/powerpoint/2010/main"/>
</p:sldLayout>
</file>

<file path=ppt/slideLayouts/slideLayout6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9288646"/>
      </p:ext>
    </p:extLst>
  </p:cSld>
  <p:clrMapOvr>
    <a:masterClrMapping/>
  </p:clrMapOvr>
  <p:transition xmlns:p14="http://schemas.microsoft.com/office/powerpoint/2010/main"/>
</p:sldLayout>
</file>

<file path=ppt/slideLayouts/slideLayout6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82226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6016359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94337019"/>
      </p:ext>
    </p:extLst>
  </p:cSld>
  <p:clrMapOvr>
    <a:masterClrMapping/>
  </p:clrMapOvr>
  <p:transition xmlns:p14="http://schemas.microsoft.com/office/powerpoint/2010/mai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81567181"/>
      </p:ext>
    </p:extLst>
  </p:cSld>
  <p:clrMapOvr>
    <a:masterClrMapping/>
  </p:clrMapOvr>
  <p:transition xmlns:p14="http://schemas.microsoft.com/office/powerpoint/2010/main"/>
</p:sldLayout>
</file>

<file path=ppt/slideLayouts/slideLayout6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27919133"/>
      </p:ext>
    </p:extLst>
  </p:cSld>
  <p:clrMapOvr>
    <a:masterClrMapping/>
  </p:clrMapOvr>
  <p:transition xmlns:p14="http://schemas.microsoft.com/office/powerpoint/2010/main"/>
</p:sldLayout>
</file>

<file path=ppt/slideLayouts/slideLayout6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24680724"/>
      </p:ext>
    </p:extLst>
  </p:cSld>
  <p:clrMapOvr>
    <a:masterClrMapping/>
  </p:clrMapOvr>
  <p:transition xmlns:p14="http://schemas.microsoft.com/office/powerpoint/2010/main"/>
</p:sldLayout>
</file>

<file path=ppt/slideLayouts/slideLayout6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9304157"/>
      </p:ext>
    </p:extLst>
  </p:cSld>
  <p:clrMapOvr>
    <a:masterClrMapping/>
  </p:clrMapOvr>
  <p:transition xmlns:p14="http://schemas.microsoft.com/office/powerpoint/2010/main"/>
</p:sldLayout>
</file>

<file path=ppt/slideLayouts/slideLayout6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14243055"/>
      </p:ext>
    </p:extLst>
  </p:cSld>
  <p:clrMapOvr>
    <a:masterClrMapping/>
  </p:clrMapOvr>
  <p:transition xmlns:p14="http://schemas.microsoft.com/office/powerpoint/2010/main"/>
</p:sldLayout>
</file>

<file path=ppt/slideLayouts/slideLayout6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108516"/>
      </p:ext>
    </p:extLst>
  </p:cSld>
  <p:clrMapOvr>
    <a:masterClrMapping/>
  </p:clrMapOvr>
  <p:transition xmlns:p14="http://schemas.microsoft.com/office/powerpoint/2010/main"/>
</p:sldLayout>
</file>

<file path=ppt/slideLayouts/slideLayout6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61469287"/>
      </p:ext>
    </p:extLst>
  </p:cSld>
  <p:clrMapOvr>
    <a:masterClrMapping/>
  </p:clrMapOvr>
  <p:transition xmlns:p14="http://schemas.microsoft.com/office/powerpoint/2010/main"/>
</p:sldLayout>
</file>

<file path=ppt/slideLayouts/slideLayout6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7447674"/>
      </p:ext>
    </p:extLst>
  </p:cSld>
  <p:clrMapOvr>
    <a:masterClrMapping/>
  </p:clrMapOvr>
  <p:transition xmlns:p14="http://schemas.microsoft.com/office/powerpoint/2010/main"/>
</p:sldLayout>
</file>

<file path=ppt/slideLayouts/slideLayout6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012093199"/>
      </p:ext>
    </p:extLst>
  </p:cSld>
  <p:clrMapOvr>
    <a:masterClrMapping/>
  </p:clrMapOvr>
  <p:transition xmlns:p14="http://schemas.microsoft.com/office/powerpoint/2010/main"/>
</p:sldLayout>
</file>

<file path=ppt/slideLayouts/slideLayout62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A805D39-8A99-3244-8F9A-372BEEBCCDC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32952734"/>
      </p:ext>
    </p:extLst>
  </p:cSld>
  <p:clrMapOvr>
    <a:masterClrMapping/>
  </p:clrMapOvr>
  <p:transition xmlns:p14="http://schemas.microsoft.com/office/powerpoint/2010/main"/>
</p:sldLayout>
</file>

<file path=ppt/slideLayouts/slideLayout6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3B529F8-9DA9-694E-B83F-60BEDEBD4A6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40815042"/>
      </p:ext>
    </p:extLst>
  </p:cSld>
  <p:clrMapOvr>
    <a:masterClrMapping/>
  </p:clrMapOvr>
  <p:transition xmlns:p14="http://schemas.microsoft.com/office/powerpoint/2010/mai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09492595"/>
      </p:ext>
    </p:extLst>
  </p:cSld>
  <p:clrMapOvr>
    <a:masterClrMapping/>
  </p:clrMapOvr>
  <p:transition xmlns:p14="http://schemas.microsoft.com/office/powerpoint/2010/main"/>
</p:sldLayout>
</file>

<file path=ppt/slideLayouts/slideLayout6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141F8A-872E-3646-89B6-55BA95B3FC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72935299"/>
      </p:ext>
    </p:extLst>
  </p:cSld>
  <p:clrMapOvr>
    <a:masterClrMapping/>
  </p:clrMapOvr>
  <p:transition xmlns:p14="http://schemas.microsoft.com/office/powerpoint/2010/main"/>
</p:sldLayout>
</file>

<file path=ppt/slideLayouts/slideLayout6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C0E43D1-58FC-C14A-A9F0-BDD7AF04373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49677301"/>
      </p:ext>
    </p:extLst>
  </p:cSld>
  <p:clrMapOvr>
    <a:masterClrMapping/>
  </p:clrMapOvr>
  <p:transition xmlns:p14="http://schemas.microsoft.com/office/powerpoint/2010/main"/>
</p:sldLayout>
</file>

<file path=ppt/slideLayouts/slideLayout6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6F46380-4E56-A244-BA59-54B74623B86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98392996"/>
      </p:ext>
    </p:extLst>
  </p:cSld>
  <p:clrMapOvr>
    <a:masterClrMapping/>
  </p:clrMapOvr>
  <p:transition xmlns:p14="http://schemas.microsoft.com/office/powerpoint/2010/main"/>
</p:sldLayout>
</file>

<file path=ppt/slideLayouts/slideLayout6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C1D5ED1-33F2-2645-AF95-92848C05572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6877022"/>
      </p:ext>
    </p:extLst>
  </p:cSld>
  <p:clrMapOvr>
    <a:masterClrMapping/>
  </p:clrMapOvr>
  <p:transition xmlns:p14="http://schemas.microsoft.com/office/powerpoint/2010/main"/>
</p:sldLayout>
</file>

<file path=ppt/slideLayouts/slideLayout6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3EC164A4-5DB4-2D45-ADFF-1E3FBB6A1F9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03434297"/>
      </p:ext>
    </p:extLst>
  </p:cSld>
  <p:clrMapOvr>
    <a:masterClrMapping/>
  </p:clrMapOvr>
  <p:transition xmlns:p14="http://schemas.microsoft.com/office/powerpoint/2010/main"/>
</p:sldLayout>
</file>

<file path=ppt/slideLayouts/slideLayout6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D2178E3-A4E9-8C44-9376-46FFDE548E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73007563"/>
      </p:ext>
    </p:extLst>
  </p:cSld>
  <p:clrMapOvr>
    <a:masterClrMapping/>
  </p:clrMapOvr>
  <p:transition xmlns:p14="http://schemas.microsoft.com/office/powerpoint/2010/main"/>
</p:sldLayout>
</file>

<file path=ppt/slideLayouts/slideLayout6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299267F-2B60-1142-AD94-1D907EA9F2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8587792"/>
      </p:ext>
    </p:extLst>
  </p:cSld>
  <p:clrMapOvr>
    <a:masterClrMapping/>
  </p:clrMapOvr>
  <p:transition xmlns:p14="http://schemas.microsoft.com/office/powerpoint/2010/main"/>
</p:sldLayout>
</file>

<file path=ppt/slideLayouts/slideLayout6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A1BE77B-E84C-FA4C-AF81-38E30AF71D8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663478"/>
      </p:ext>
    </p:extLst>
  </p:cSld>
  <p:clrMapOvr>
    <a:masterClrMapping/>
  </p:clrMapOvr>
  <p:transition xmlns:p14="http://schemas.microsoft.com/office/powerpoint/2010/main"/>
</p:sldLayout>
</file>

<file path=ppt/slideLayouts/slideLayout6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solidFill>
                  <a:srgbClr val="000000"/>
                </a:solidFill>
                <a:latin typeface="Garamond"/>
              </a:rPr>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5B27964-A99D-DB4D-8E5A-4012C286071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63640648"/>
      </p:ext>
    </p:extLst>
  </p:cSld>
  <p:clrMapOvr>
    <a:masterClrMapping/>
  </p:clrMapOvr>
  <p:transition xmlns:p14="http://schemas.microsoft.com/office/powerpoint/2010/main"/>
</p:sldLayout>
</file>

<file path=ppt/slideLayouts/slideLayout6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p:txBody>
          <a:bodyPr/>
          <a:lstStyle>
            <a:lvl1pPr>
              <a:defRPr/>
            </a:lvl1pPr>
          </a:lstStyle>
          <a:p>
            <a:pPr>
              <a:defRPr/>
            </a:pPr>
            <a:fld id="{6B4C4BB4-B804-0A46-91EB-1C5EA2C8E2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02875859"/>
      </p:ext>
    </p:extLst>
  </p:cSld>
  <p:clrMapOvr>
    <a:masterClrMapping/>
  </p:clrMapOvr>
  <p:transition xmlns:p14="http://schemas.microsoft.com/office/powerpoint/2010/mai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89163671"/>
      </p:ext>
    </p:extLst>
  </p:cSld>
  <p:clrMapOvr>
    <a:masterClrMapping/>
  </p:clrMapOvr>
  <p:transition xmlns:p14="http://schemas.microsoft.com/office/powerpoint/2010/main"/>
</p:sldLayout>
</file>

<file path=ppt/slideLayouts/slideLayout6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60169019-BB41-6245-A1FF-2891AF1467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6382570"/>
      </p:ext>
    </p:extLst>
  </p:cSld>
  <p:clrMapOvr>
    <a:masterClrMapping/>
  </p:clrMapOvr>
  <p:transition xmlns:p14="http://schemas.microsoft.com/office/powerpoint/2010/main"/>
</p:sldLayout>
</file>

<file path=ppt/slideLayouts/slideLayout6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0409D90B-F346-3C42-AD18-18315DB002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46499044"/>
      </p:ext>
    </p:extLst>
  </p:cSld>
  <p:clrMapOvr>
    <a:masterClrMapping/>
  </p:clrMapOvr>
  <p:transition xmlns:p14="http://schemas.microsoft.com/office/powerpoint/2010/main"/>
</p:sldLayout>
</file>

<file path=ppt/slideLayouts/slideLayout6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11B757EB-4A8B-1044-BBB4-CE4A4AF139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45319953"/>
      </p:ext>
    </p:extLst>
  </p:cSld>
  <p:clrMapOvr>
    <a:masterClrMapping/>
  </p:clrMapOvr>
  <p:transition xmlns:p14="http://schemas.microsoft.com/office/powerpoint/2010/main"/>
</p:sldLayout>
</file>

<file path=ppt/slideLayouts/slideLayout6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pPr>
              <a:defRPr/>
            </a:pPr>
            <a:fld id="{5A9F90F7-73ED-7745-B383-3C29FF1DE0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51196806"/>
      </p:ext>
    </p:extLst>
  </p:cSld>
  <p:clrMapOvr>
    <a:masterClrMapping/>
  </p:clrMapOvr>
  <p:transition xmlns:p14="http://schemas.microsoft.com/office/powerpoint/2010/main"/>
</p:sldLayout>
</file>

<file path=ppt/slideLayouts/slideLayout6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pPr>
              <a:defRPr/>
            </a:pPr>
            <a:fld id="{BDCCB94D-0191-4749-BCBF-0FEB50E6ED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19098777"/>
      </p:ext>
    </p:extLst>
  </p:cSld>
  <p:clrMapOvr>
    <a:masterClrMapping/>
  </p:clrMapOvr>
  <p:transition xmlns:p14="http://schemas.microsoft.com/office/powerpoint/2010/main"/>
</p:sldLayout>
</file>

<file path=ppt/slideLayouts/slideLayout6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pPr>
              <a:defRPr/>
            </a:pPr>
            <a:fld id="{E5D36DF0-1835-D14D-9D16-04855C8F5B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16210223"/>
      </p:ext>
    </p:extLst>
  </p:cSld>
  <p:clrMapOvr>
    <a:masterClrMapping/>
  </p:clrMapOvr>
  <p:transition xmlns:p14="http://schemas.microsoft.com/office/powerpoint/2010/main"/>
</p:sldLayout>
</file>

<file path=ppt/slideLayouts/slideLayout6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94D1BA1E-770A-6D4D-A1FD-36213ED27A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58150526"/>
      </p:ext>
    </p:extLst>
  </p:cSld>
  <p:clrMapOvr>
    <a:masterClrMapping/>
  </p:clrMapOvr>
  <p:transition xmlns:p14="http://schemas.microsoft.com/office/powerpoint/2010/main"/>
</p:sldLayout>
</file>

<file path=ppt/slideLayouts/slideLayout6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pPr>
              <a:defRPr/>
            </a:pPr>
            <a:fld id="{D341FD7C-1AE1-0545-9494-DFC5ABA6D8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22430744"/>
      </p:ext>
    </p:extLst>
  </p:cSld>
  <p:clrMapOvr>
    <a:masterClrMapping/>
  </p:clrMapOvr>
  <p:transition xmlns:p14="http://schemas.microsoft.com/office/powerpoint/2010/main"/>
</p:sldLayout>
</file>

<file path=ppt/slideLayouts/slideLayout6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DDD92E9B-C169-A540-8BBA-E3CEA95B47A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7136022"/>
      </p:ext>
    </p:extLst>
  </p:cSld>
  <p:clrMapOvr>
    <a:masterClrMapping/>
  </p:clrMapOvr>
  <p:transition xmlns:p14="http://schemas.microsoft.com/office/powerpoint/2010/main"/>
</p:sldLayout>
</file>

<file path=ppt/slideLayouts/slideLayout6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FE53C06E-1BA5-454B-AA9A-B7A05D87FBA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466803"/>
      </p:ext>
    </p:extLst>
  </p:cSld>
  <p:clrMapOvr>
    <a:masterClrMapping/>
  </p:clrMapOvr>
  <p:transition xmlns:p14="http://schemas.microsoft.com/office/powerpoint/2010/mai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38661300"/>
      </p:ext>
    </p:extLst>
  </p:cSld>
  <p:clrMapOvr>
    <a:masterClrMapping/>
  </p:clrMapOvr>
  <p:transition xmlns:p14="http://schemas.microsoft.com/office/powerpoint/2010/main"/>
</p:sldLayout>
</file>

<file path=ppt/slideLayouts/slideLayout65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pPr>
              <a:defRPr/>
            </a:pPr>
            <a:fld id="{8716A9FA-F86C-8242-A499-74AAE058860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73084447"/>
      </p:ext>
    </p:extLst>
  </p:cSld>
  <p:clrMapOvr>
    <a:masterClrMapping/>
  </p:clrMapOvr>
  <p:transition xmlns:p14="http://schemas.microsoft.com/office/powerpoint/2010/main"/>
</p:sldLayout>
</file>

<file path=ppt/slideLayouts/slideLayout65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8"/>
          <p:cNvSpPr>
            <a:spLocks noChangeArrowheads="1"/>
          </p:cNvSpPr>
          <p:nvPr/>
        </p:nvSpPr>
        <p:spPr bwMode="auto">
          <a:xfrm>
            <a:off x="457200" y="1123950"/>
            <a:ext cx="8229600" cy="914400"/>
          </a:xfrm>
          <a:custGeom>
            <a:avLst/>
            <a:gdLst>
              <a:gd name="T0" fmla="*/ 0 w 1000"/>
              <a:gd name="T1" fmla="*/ 836127360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8" name="Rectangle 5"/>
          <p:cNvSpPr>
            <a:spLocks noGrp="1" noChangeArrowheads="1"/>
          </p:cNvSpPr>
          <p:nvPr>
            <p:ph type="ftr" sz="quarter" idx="11"/>
          </p:nvPr>
        </p:nvSpPr>
        <p:spPr>
          <a:xfrm>
            <a:off x="3124200" y="6243638"/>
            <a:ext cx="2895600" cy="457200"/>
          </a:xfrm>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9" name="Rectangle 6"/>
          <p:cNvSpPr>
            <a:spLocks noGrp="1" noChangeArrowheads="1"/>
          </p:cNvSpPr>
          <p:nvPr>
            <p:ph type="sldNum" sz="quarter" idx="12"/>
          </p:nvPr>
        </p:nvSpPr>
        <p:spPr/>
        <p:txBody>
          <a:bodyPr/>
          <a:lstStyle>
            <a:lvl1pPr fontAlgn="base">
              <a:spcBef>
                <a:spcPct val="0"/>
              </a:spcBef>
              <a:spcAft>
                <a:spcPct val="0"/>
              </a:spcAft>
              <a:defRPr sz="1200">
                <a:ea typeface="ＭＳ Ｐゴシック" charset="0"/>
                <a:cs typeface="ＭＳ Ｐゴシック" charset="0"/>
              </a:defRPr>
            </a:lvl1pPr>
          </a:lstStyle>
          <a:p>
            <a:pPr>
              <a:defRPr/>
            </a:pPr>
            <a:fld id="{C668BF9C-93BB-B548-912F-BE2A1331A62B}" type="slidenum">
              <a:rPr lang="en-US" altLang="en-US"/>
              <a:pPr>
                <a:defRPr/>
              </a:pPr>
              <a:t>‹#›</a:t>
            </a:fld>
            <a:endParaRPr lang="en-US" altLang="en-US"/>
          </a:p>
        </p:txBody>
      </p:sp>
    </p:spTree>
    <p:extLst>
      <p:ext uri="{BB962C8B-B14F-4D97-AF65-F5344CB8AC3E}">
        <p14:creationId xmlns:p14="http://schemas.microsoft.com/office/powerpoint/2010/main" val="2113009339"/>
      </p:ext>
    </p:extLst>
  </p:cSld>
  <p:clrMapOvr>
    <a:masterClrMapping/>
  </p:clrMapOvr>
  <p:transition xmlns:p14="http://schemas.microsoft.com/office/powerpoint/2010/main"/>
</p:sldLayout>
</file>

<file path=ppt/slideLayouts/slideLayout65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60F4C6C-A4AD-634C-B2AA-5823E85646AB}" type="slidenum">
              <a:rPr lang="en-US" altLang="en-US"/>
              <a:pPr>
                <a:defRPr/>
              </a:pPr>
              <a:t>‹#›</a:t>
            </a:fld>
            <a:endParaRPr lang="en-US" altLang="en-US"/>
          </a:p>
        </p:txBody>
      </p:sp>
    </p:spTree>
    <p:extLst>
      <p:ext uri="{BB962C8B-B14F-4D97-AF65-F5344CB8AC3E}">
        <p14:creationId xmlns:p14="http://schemas.microsoft.com/office/powerpoint/2010/main" val="842257355"/>
      </p:ext>
    </p:extLst>
  </p:cSld>
  <p:clrMapOvr>
    <a:masterClrMapping/>
  </p:clrMapOvr>
  <p:transition xmlns:p14="http://schemas.microsoft.com/office/powerpoint/2010/main"/>
</p:sldLayout>
</file>

<file path=ppt/slideLayouts/slideLayout6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E9D27D4-CF21-B743-868C-38D13B2F42B4}" type="slidenum">
              <a:rPr lang="en-US" altLang="en-US"/>
              <a:pPr>
                <a:defRPr/>
              </a:pPr>
              <a:t>‹#›</a:t>
            </a:fld>
            <a:endParaRPr lang="en-US" altLang="en-US"/>
          </a:p>
        </p:txBody>
      </p:sp>
    </p:spTree>
    <p:extLst>
      <p:ext uri="{BB962C8B-B14F-4D97-AF65-F5344CB8AC3E}">
        <p14:creationId xmlns:p14="http://schemas.microsoft.com/office/powerpoint/2010/main" val="3814249059"/>
      </p:ext>
    </p:extLst>
  </p:cSld>
  <p:clrMapOvr>
    <a:masterClrMapping/>
  </p:clrMapOvr>
  <p:transition xmlns:p14="http://schemas.microsoft.com/office/powerpoint/2010/main"/>
</p:sldLayout>
</file>

<file path=ppt/slideLayouts/slideLayout65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98F35F6C-2FE9-E643-BA9E-744EBFA979FE}" type="slidenum">
              <a:rPr lang="en-US" altLang="en-US"/>
              <a:pPr>
                <a:defRPr/>
              </a:pPr>
              <a:t>‹#›</a:t>
            </a:fld>
            <a:endParaRPr lang="en-US" altLang="en-US"/>
          </a:p>
        </p:txBody>
      </p:sp>
    </p:spTree>
    <p:extLst>
      <p:ext uri="{BB962C8B-B14F-4D97-AF65-F5344CB8AC3E}">
        <p14:creationId xmlns:p14="http://schemas.microsoft.com/office/powerpoint/2010/main" val="2433839088"/>
      </p:ext>
    </p:extLst>
  </p:cSld>
  <p:clrMapOvr>
    <a:masterClrMapping/>
  </p:clrMapOvr>
  <p:transition xmlns:p14="http://schemas.microsoft.com/office/powerpoint/2010/main"/>
</p:sldLayout>
</file>

<file path=ppt/slideLayouts/slideLayout65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8"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A36820D8-511C-334B-9255-32401B223793}" type="slidenum">
              <a:rPr lang="en-US" altLang="en-US"/>
              <a:pPr>
                <a:defRPr/>
              </a:pPr>
              <a:t>‹#›</a:t>
            </a:fld>
            <a:endParaRPr lang="en-US" altLang="en-US"/>
          </a:p>
        </p:txBody>
      </p:sp>
    </p:spTree>
    <p:extLst>
      <p:ext uri="{BB962C8B-B14F-4D97-AF65-F5344CB8AC3E}">
        <p14:creationId xmlns:p14="http://schemas.microsoft.com/office/powerpoint/2010/main" val="1812622870"/>
      </p:ext>
    </p:extLst>
  </p:cSld>
  <p:clrMapOvr>
    <a:masterClrMapping/>
  </p:clrMapOvr>
  <p:transition xmlns:p14="http://schemas.microsoft.com/office/powerpoint/2010/main"/>
</p:sldLayout>
</file>

<file path=ppt/slideLayouts/slideLayout65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4"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142E3693-D302-D64D-8335-04DBBDCAC3E8}" type="slidenum">
              <a:rPr lang="en-US" altLang="en-US"/>
              <a:pPr>
                <a:defRPr/>
              </a:pPr>
              <a:t>‹#›</a:t>
            </a:fld>
            <a:endParaRPr lang="en-US" altLang="en-US"/>
          </a:p>
        </p:txBody>
      </p:sp>
    </p:spTree>
    <p:extLst>
      <p:ext uri="{BB962C8B-B14F-4D97-AF65-F5344CB8AC3E}">
        <p14:creationId xmlns:p14="http://schemas.microsoft.com/office/powerpoint/2010/main" val="2087616177"/>
      </p:ext>
    </p:extLst>
  </p:cSld>
  <p:clrMapOvr>
    <a:masterClrMapping/>
  </p:clrMapOvr>
  <p:transition xmlns:p14="http://schemas.microsoft.com/office/powerpoint/2010/main"/>
</p:sldLayout>
</file>

<file path=ppt/slideLayouts/slideLayout65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3"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C0C3B91E-9495-5D4C-A473-89DD744F318C}" type="slidenum">
              <a:rPr lang="en-US" altLang="en-US"/>
              <a:pPr>
                <a:defRPr/>
              </a:pPr>
              <a:t>‹#›</a:t>
            </a:fld>
            <a:endParaRPr lang="en-US" altLang="en-US"/>
          </a:p>
        </p:txBody>
      </p:sp>
    </p:spTree>
    <p:extLst>
      <p:ext uri="{BB962C8B-B14F-4D97-AF65-F5344CB8AC3E}">
        <p14:creationId xmlns:p14="http://schemas.microsoft.com/office/powerpoint/2010/main" val="2646255053"/>
      </p:ext>
    </p:extLst>
  </p:cSld>
  <p:clrMapOvr>
    <a:masterClrMapping/>
  </p:clrMapOvr>
  <p:transition xmlns:p14="http://schemas.microsoft.com/office/powerpoint/2010/main"/>
</p:sldLayout>
</file>

<file path=ppt/slideLayouts/slideLayout65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E317DB17-6DD3-1D47-9DC7-29C718BD885A}" type="slidenum">
              <a:rPr lang="en-US" altLang="en-US"/>
              <a:pPr>
                <a:defRPr/>
              </a:pPr>
              <a:t>‹#›</a:t>
            </a:fld>
            <a:endParaRPr lang="en-US" altLang="en-US"/>
          </a:p>
        </p:txBody>
      </p:sp>
    </p:spTree>
    <p:extLst>
      <p:ext uri="{BB962C8B-B14F-4D97-AF65-F5344CB8AC3E}">
        <p14:creationId xmlns:p14="http://schemas.microsoft.com/office/powerpoint/2010/main" val="835305242"/>
      </p:ext>
    </p:extLst>
  </p:cSld>
  <p:clrMapOvr>
    <a:masterClrMapping/>
  </p:clrMapOvr>
  <p:transition xmlns:p14="http://schemas.microsoft.com/office/powerpoint/2010/main"/>
</p:sldLayout>
</file>

<file path=ppt/slideLayouts/slideLayout65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6"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B8B564A7-2749-BD47-ACBB-5E9A7893C5B7}" type="slidenum">
              <a:rPr lang="en-US" altLang="en-US"/>
              <a:pPr>
                <a:defRPr/>
              </a:pPr>
              <a:t>‹#›</a:t>
            </a:fld>
            <a:endParaRPr lang="en-US" altLang="en-US"/>
          </a:p>
        </p:txBody>
      </p:sp>
    </p:spTree>
    <p:extLst>
      <p:ext uri="{BB962C8B-B14F-4D97-AF65-F5344CB8AC3E}">
        <p14:creationId xmlns:p14="http://schemas.microsoft.com/office/powerpoint/2010/main" val="2204167407"/>
      </p:ext>
    </p:extLst>
  </p:cSld>
  <p:clrMapOvr>
    <a:masterClrMapping/>
  </p:clrMapOvr>
  <p:transition xmlns:p14="http://schemas.microsoft.com/office/powerpoint/2010/mai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224901423"/>
      </p:ext>
    </p:extLst>
  </p:cSld>
  <p:clrMapOvr>
    <a:masterClrMapping/>
  </p:clrMapOvr>
  <p:transition xmlns:p14="http://schemas.microsoft.com/office/powerpoint/2010/main"/>
</p:sldLayout>
</file>

<file path=ppt/slideLayouts/slideLayout6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53FA10DE-9244-444C-BB66-013E28A2DDD9}" type="slidenum">
              <a:rPr lang="en-US" altLang="en-US"/>
              <a:pPr>
                <a:defRPr/>
              </a:pPr>
              <a:t>‹#›</a:t>
            </a:fld>
            <a:endParaRPr lang="en-US" altLang="en-US"/>
          </a:p>
        </p:txBody>
      </p:sp>
    </p:spTree>
    <p:extLst>
      <p:ext uri="{BB962C8B-B14F-4D97-AF65-F5344CB8AC3E}">
        <p14:creationId xmlns:p14="http://schemas.microsoft.com/office/powerpoint/2010/main" val="3602476091"/>
      </p:ext>
    </p:extLst>
  </p:cSld>
  <p:clrMapOvr>
    <a:masterClrMapping/>
  </p:clrMapOvr>
  <p:transition xmlns:p14="http://schemas.microsoft.com/office/powerpoint/2010/main"/>
</p:sldLayout>
</file>

<file path=ppt/slideLayouts/slideLayout6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p:txBody>
          <a:bodyPr/>
          <a:lstStyle>
            <a:lvl1pPr fontAlgn="base">
              <a:spcBef>
                <a:spcPct val="0"/>
              </a:spcBef>
              <a:spcAft>
                <a:spcPct val="0"/>
              </a:spcAft>
              <a:defRPr>
                <a:ea typeface="ＭＳ Ｐゴシック" charset="0"/>
                <a:cs typeface="ＭＳ Ｐゴシック" charset="0"/>
              </a:defRPr>
            </a:lvl1pPr>
          </a:lstStyle>
          <a:p>
            <a:pPr>
              <a:defRPr/>
            </a:pPr>
            <a:endParaRPr lang="en-US" altLang="en-US"/>
          </a:p>
        </p:txBody>
      </p:sp>
      <p:sp>
        <p:nvSpPr>
          <p:cNvPr id="5" name="Rectangle 1030"/>
          <p:cNvSpPr>
            <a:spLocks noGrp="1" noChangeArrowheads="1"/>
          </p:cNvSpPr>
          <p:nvPr>
            <p:ph type="sldNum" sz="quarter" idx="11"/>
          </p:nvPr>
        </p:nvSpPr>
        <p:spPr/>
        <p:txBody>
          <a:bodyPr/>
          <a:lstStyle>
            <a:lvl1pPr fontAlgn="base">
              <a:spcBef>
                <a:spcPct val="0"/>
              </a:spcBef>
              <a:spcAft>
                <a:spcPct val="0"/>
              </a:spcAft>
              <a:defRPr>
                <a:ea typeface="ＭＳ Ｐゴシック" charset="0"/>
                <a:cs typeface="ＭＳ Ｐゴシック" charset="0"/>
              </a:defRPr>
            </a:lvl1pPr>
          </a:lstStyle>
          <a:p>
            <a:pPr>
              <a:defRPr/>
            </a:pPr>
            <a:fld id="{DE2563C0-B5B3-BE4C-AFD7-D5025596D7E3}" type="slidenum">
              <a:rPr lang="en-US" altLang="en-US"/>
              <a:pPr>
                <a:defRPr/>
              </a:pPr>
              <a:t>‹#›</a:t>
            </a:fld>
            <a:endParaRPr lang="en-US" altLang="en-US"/>
          </a:p>
        </p:txBody>
      </p:sp>
    </p:spTree>
    <p:extLst>
      <p:ext uri="{BB962C8B-B14F-4D97-AF65-F5344CB8AC3E}">
        <p14:creationId xmlns:p14="http://schemas.microsoft.com/office/powerpoint/2010/main" val="3706093677"/>
      </p:ext>
    </p:extLst>
  </p:cSld>
  <p:clrMapOvr>
    <a:masterClrMapping/>
  </p:clrMapOvr>
  <p:transition xmlns:p14="http://schemas.microsoft.com/office/powerpoint/2010/main"/>
</p:sldLayout>
</file>

<file path=ppt/slideLayouts/slideLayout66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20CAF0C4-D837-6C46-94E3-5BC8E6610C9A}" type="slidenum">
              <a:rPr lang="en-US"/>
              <a:pPr>
                <a:defRPr/>
              </a:pPr>
              <a:t>‹#›</a:t>
            </a:fld>
            <a:endParaRPr lang="en-US"/>
          </a:p>
        </p:txBody>
      </p:sp>
    </p:spTree>
    <p:extLst>
      <p:ext uri="{BB962C8B-B14F-4D97-AF65-F5344CB8AC3E}">
        <p14:creationId xmlns:p14="http://schemas.microsoft.com/office/powerpoint/2010/main" val="1822636505"/>
      </p:ext>
    </p:extLst>
  </p:cSld>
  <p:clrMapOvr>
    <a:masterClrMapping/>
  </p:clrMapOvr>
  <p:transition xmlns:p14="http://schemas.microsoft.com/office/powerpoint/2010/main"/>
</p:sldLayout>
</file>

<file path=ppt/slideLayouts/slideLayout6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187035"/>
            <a:ext cx="8610600" cy="1066800"/>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440BA29-F9EE-E949-A023-5C86A1DB6E97}" type="slidenum">
              <a:rPr lang="en-US"/>
              <a:pPr>
                <a:defRPr/>
              </a:pPr>
              <a:t>‹#›</a:t>
            </a:fld>
            <a:endParaRPr lang="en-US"/>
          </a:p>
        </p:txBody>
      </p:sp>
    </p:spTree>
    <p:extLst>
      <p:ext uri="{BB962C8B-B14F-4D97-AF65-F5344CB8AC3E}">
        <p14:creationId xmlns:p14="http://schemas.microsoft.com/office/powerpoint/2010/main" val="475746241"/>
      </p:ext>
    </p:extLst>
  </p:cSld>
  <p:clrMapOvr>
    <a:masterClrMapping/>
  </p:clrMapOvr>
  <p:transition xmlns:p14="http://schemas.microsoft.com/office/powerpoint/2010/main"/>
</p:sldLayout>
</file>

<file path=ppt/slideLayouts/slideLayout6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AC4AF8-F565-FA4E-8274-2B4BC4F93B5A}" type="slidenum">
              <a:rPr lang="en-US"/>
              <a:pPr>
                <a:defRPr/>
              </a:pPr>
              <a:t>‹#›</a:t>
            </a:fld>
            <a:endParaRPr lang="en-US"/>
          </a:p>
        </p:txBody>
      </p:sp>
    </p:spTree>
    <p:extLst>
      <p:ext uri="{BB962C8B-B14F-4D97-AF65-F5344CB8AC3E}">
        <p14:creationId xmlns:p14="http://schemas.microsoft.com/office/powerpoint/2010/main" val="2581815902"/>
      </p:ext>
    </p:extLst>
  </p:cSld>
  <p:clrMapOvr>
    <a:masterClrMapping/>
  </p:clrMapOvr>
  <p:transition xmlns:p14="http://schemas.microsoft.com/office/powerpoint/2010/main"/>
</p:sldLayout>
</file>

<file path=ppt/slideLayouts/slideLayout6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7BD23F-ECFE-0D4D-B2E6-436DBE557B89}" type="slidenum">
              <a:rPr lang="en-US"/>
              <a:pPr>
                <a:defRPr/>
              </a:pPr>
              <a:t>‹#›</a:t>
            </a:fld>
            <a:endParaRPr lang="en-US"/>
          </a:p>
        </p:txBody>
      </p:sp>
    </p:spTree>
    <p:extLst>
      <p:ext uri="{BB962C8B-B14F-4D97-AF65-F5344CB8AC3E}">
        <p14:creationId xmlns:p14="http://schemas.microsoft.com/office/powerpoint/2010/main" val="1716858017"/>
      </p:ext>
    </p:extLst>
  </p:cSld>
  <p:clrMapOvr>
    <a:masterClrMapping/>
  </p:clrMapOvr>
  <p:transition xmlns:p14="http://schemas.microsoft.com/office/powerpoint/2010/main"/>
</p:sldLayout>
</file>

<file path=ppt/slideLayouts/slideLayout6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1B8958-2976-E04C-95F2-F7BA9969FBF0}" type="slidenum">
              <a:rPr lang="en-US"/>
              <a:pPr>
                <a:defRPr/>
              </a:pPr>
              <a:t>‹#›</a:t>
            </a:fld>
            <a:endParaRPr lang="en-US"/>
          </a:p>
        </p:txBody>
      </p:sp>
    </p:spTree>
    <p:extLst>
      <p:ext uri="{BB962C8B-B14F-4D97-AF65-F5344CB8AC3E}">
        <p14:creationId xmlns:p14="http://schemas.microsoft.com/office/powerpoint/2010/main" val="2304279795"/>
      </p:ext>
    </p:extLst>
  </p:cSld>
  <p:clrMapOvr>
    <a:masterClrMapping/>
  </p:clrMapOvr>
  <p:transition xmlns:p14="http://schemas.microsoft.com/office/powerpoint/2010/main"/>
</p:sldLayout>
</file>

<file path=ppt/slideLayouts/slideLayout6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B7DA203-5F4A-D242-BFFC-E67BEF3CFE7E}" type="slidenum">
              <a:rPr lang="en-US"/>
              <a:pPr>
                <a:defRPr/>
              </a:pPr>
              <a:t>‹#›</a:t>
            </a:fld>
            <a:endParaRPr lang="en-US"/>
          </a:p>
        </p:txBody>
      </p:sp>
    </p:spTree>
    <p:extLst>
      <p:ext uri="{BB962C8B-B14F-4D97-AF65-F5344CB8AC3E}">
        <p14:creationId xmlns:p14="http://schemas.microsoft.com/office/powerpoint/2010/main" val="2528364278"/>
      </p:ext>
    </p:extLst>
  </p:cSld>
  <p:clrMapOvr>
    <a:masterClrMapping/>
  </p:clrMapOvr>
  <p:transition xmlns:p14="http://schemas.microsoft.com/office/powerpoint/2010/main"/>
</p:sldLayout>
</file>

<file path=ppt/slideLayouts/slideLayout6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A497C03-D1F7-7649-B25E-C69A9A058DFB}" type="slidenum">
              <a:rPr lang="en-US"/>
              <a:pPr>
                <a:defRPr/>
              </a:pPr>
              <a:t>‹#›</a:t>
            </a:fld>
            <a:endParaRPr lang="en-US"/>
          </a:p>
        </p:txBody>
      </p:sp>
    </p:spTree>
    <p:extLst>
      <p:ext uri="{BB962C8B-B14F-4D97-AF65-F5344CB8AC3E}">
        <p14:creationId xmlns:p14="http://schemas.microsoft.com/office/powerpoint/2010/main" val="1398082797"/>
      </p:ext>
    </p:extLst>
  </p:cSld>
  <p:clrMapOvr>
    <a:masterClrMapping/>
  </p:clrMapOvr>
  <p:transition xmlns:p14="http://schemas.microsoft.com/office/powerpoint/2010/main"/>
</p:sldLayout>
</file>

<file path=ppt/slideLayouts/slideLayout6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9C9D415-29BD-5044-BE0B-B5623DC50F46}" type="slidenum">
              <a:rPr lang="en-US"/>
              <a:pPr>
                <a:defRPr/>
              </a:pPr>
              <a:t>‹#›</a:t>
            </a:fld>
            <a:endParaRPr lang="en-US"/>
          </a:p>
        </p:txBody>
      </p:sp>
    </p:spTree>
    <p:extLst>
      <p:ext uri="{BB962C8B-B14F-4D97-AF65-F5344CB8AC3E}">
        <p14:creationId xmlns:p14="http://schemas.microsoft.com/office/powerpoint/2010/main" val="1392563092"/>
      </p:ext>
    </p:extLst>
  </p:cSld>
  <p:clrMapOvr>
    <a:masterClrMapping/>
  </p:clrMapOvr>
  <p:transition xmlns:p14="http://schemas.microsoft.com/office/powerpoint/2010/mai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685800" y="1524000"/>
            <a:ext cx="7924800" cy="1752600"/>
          </a:xfrm>
        </p:spPr>
        <p:txBody>
          <a:bodyPr/>
          <a:lstStyle>
            <a:lvl1pPr algn="ctr">
              <a:defRPr sz="4800"/>
            </a:lvl1pPr>
          </a:lstStyle>
          <a:p>
            <a:r>
              <a:rPr lang="en-US" altLang="en-US" dirty="0"/>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prstClr val="black"/>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prstClr val="black"/>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2851599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684EE9C-08F4-D945-A98A-16C395F1E5D2}" type="slidenum">
              <a:rPr lang="en-US"/>
              <a:pPr>
                <a:defRPr/>
              </a:pPr>
              <a:t>‹#›</a:t>
            </a:fld>
            <a:endParaRPr lang="en-US"/>
          </a:p>
        </p:txBody>
      </p:sp>
    </p:spTree>
    <p:extLst>
      <p:ext uri="{BB962C8B-B14F-4D97-AF65-F5344CB8AC3E}">
        <p14:creationId xmlns:p14="http://schemas.microsoft.com/office/powerpoint/2010/main" val="3070066578"/>
      </p:ext>
    </p:extLst>
  </p:cSld>
  <p:clrMapOvr>
    <a:masterClrMapping/>
  </p:clrMapOvr>
  <p:transition xmlns:p14="http://schemas.microsoft.com/office/powerpoint/2010/main"/>
</p:sldLayout>
</file>

<file path=ppt/slideLayouts/slideLayout6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CE85E11-9A4B-6843-BC27-2F8F67338CE2}" type="slidenum">
              <a:rPr lang="en-US"/>
              <a:pPr>
                <a:defRPr/>
              </a:pPr>
              <a:t>‹#›</a:t>
            </a:fld>
            <a:endParaRPr lang="en-US"/>
          </a:p>
        </p:txBody>
      </p:sp>
    </p:spTree>
    <p:extLst>
      <p:ext uri="{BB962C8B-B14F-4D97-AF65-F5344CB8AC3E}">
        <p14:creationId xmlns:p14="http://schemas.microsoft.com/office/powerpoint/2010/main" val="2988364294"/>
      </p:ext>
    </p:extLst>
  </p:cSld>
  <p:clrMapOvr>
    <a:masterClrMapping/>
  </p:clrMapOvr>
  <p:transition xmlns:p14="http://schemas.microsoft.com/office/powerpoint/2010/main"/>
</p:sldLayout>
</file>

<file path=ppt/slideLayouts/slideLayout6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r>
              <a:rPr lang="en-US"/>
              <a:t>Efficient Runahead Execution</a:t>
            </a:r>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344EFA6-DAD4-8B47-9894-0243E5AC196B}" type="slidenum">
              <a:rPr lang="en-US"/>
              <a:pPr>
                <a:defRPr/>
              </a:pPr>
              <a:t>‹#›</a:t>
            </a:fld>
            <a:endParaRPr lang="en-US"/>
          </a:p>
        </p:txBody>
      </p:sp>
    </p:spTree>
    <p:extLst>
      <p:ext uri="{BB962C8B-B14F-4D97-AF65-F5344CB8AC3E}">
        <p14:creationId xmlns:p14="http://schemas.microsoft.com/office/powerpoint/2010/main" val="982126204"/>
      </p:ext>
    </p:extLst>
  </p:cSld>
  <p:clrMapOvr>
    <a:masterClrMapping/>
  </p:clrMapOvr>
  <p:transition xmlns:p14="http://schemas.microsoft.com/office/powerpoint/2010/main"/>
</p:sldLayout>
</file>

<file path=ppt/slideLayouts/slideLayout6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7" descr="safari.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80975" y="6411913"/>
            <a:ext cx="1025525"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5" name="Rectangle 1029"/>
          <p:cNvSpPr>
            <a:spLocks noGrp="1" noChangeArrowheads="1"/>
          </p:cNvSpPr>
          <p:nvPr>
            <p:ph type="ftr" sz="quarter" idx="10"/>
          </p:nvPr>
        </p:nvSpPr>
        <p:spPr/>
        <p:txBody>
          <a:bodyPr/>
          <a:lstStyle>
            <a:lvl1pPr>
              <a:defRPr/>
            </a:lvl1pPr>
          </a:lstStyle>
          <a:p>
            <a:pPr>
              <a:defRPr/>
            </a:pPr>
            <a:endParaRPr lang="en-US"/>
          </a:p>
        </p:txBody>
      </p:sp>
      <p:sp>
        <p:nvSpPr>
          <p:cNvPr id="6" name="Rectangle 1030"/>
          <p:cNvSpPr>
            <a:spLocks noGrp="1" noChangeArrowheads="1"/>
          </p:cNvSpPr>
          <p:nvPr>
            <p:ph type="sldNum" sz="quarter" idx="11"/>
          </p:nvPr>
        </p:nvSpPr>
        <p:spPr/>
        <p:txBody>
          <a:bodyPr/>
          <a:lstStyle>
            <a:lvl1pPr>
              <a:defRPr/>
            </a:lvl1pPr>
          </a:lstStyle>
          <a:p>
            <a:pPr>
              <a:defRPr/>
            </a:pPr>
            <a:fld id="{27DA41EA-6AD8-A84E-A074-C1AD0F61773B}" type="slidenum">
              <a:rPr lang="en-US"/>
              <a:pPr>
                <a:defRPr/>
              </a:pPr>
              <a:t>‹#›</a:t>
            </a:fld>
            <a:endParaRPr lang="en-US"/>
          </a:p>
        </p:txBody>
      </p:sp>
    </p:spTree>
    <p:extLst>
      <p:ext uri="{BB962C8B-B14F-4D97-AF65-F5344CB8AC3E}">
        <p14:creationId xmlns:p14="http://schemas.microsoft.com/office/powerpoint/2010/main" val="1264077334"/>
      </p:ext>
    </p:extLst>
  </p:cSld>
  <p:clrMapOvr>
    <a:masterClrMapping/>
  </p:clrMapOvr>
  <p:transition xmlns:p14="http://schemas.microsoft.com/office/powerpoint/2010/main"/>
</p:sldLayout>
</file>

<file path=ppt/slideLayouts/slideLayout6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5EF769A-21AF-414A-93C1-6CCCC861D6AA}" type="slidenum">
              <a:rPr lang="en-US"/>
              <a:pPr>
                <a:defRPr/>
              </a:pPr>
              <a:t>‹#›</a:t>
            </a:fld>
            <a:endParaRPr lang="en-US"/>
          </a:p>
        </p:txBody>
      </p:sp>
    </p:spTree>
    <p:extLst>
      <p:ext uri="{BB962C8B-B14F-4D97-AF65-F5344CB8AC3E}">
        <p14:creationId xmlns:p14="http://schemas.microsoft.com/office/powerpoint/2010/main" val="2427296815"/>
      </p:ext>
    </p:extLst>
  </p:cSld>
  <p:clrMapOvr>
    <a:masterClrMapping/>
  </p:clrMapOvr>
  <p:transition xmlns:p14="http://schemas.microsoft.com/office/powerpoint/2010/main"/>
</p:sldLayout>
</file>

<file path=ppt/slideLayouts/slideLayout6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36BBDD30-43F7-E347-81C9-5ABCA823DB5D}" type="slidenum">
              <a:rPr lang="en-US"/>
              <a:pPr>
                <a:defRPr/>
              </a:pPr>
              <a:t>‹#›</a:t>
            </a:fld>
            <a:endParaRPr lang="en-US"/>
          </a:p>
        </p:txBody>
      </p:sp>
    </p:spTree>
    <p:extLst>
      <p:ext uri="{BB962C8B-B14F-4D97-AF65-F5344CB8AC3E}">
        <p14:creationId xmlns:p14="http://schemas.microsoft.com/office/powerpoint/2010/main" val="3225436272"/>
      </p:ext>
    </p:extLst>
  </p:cSld>
  <p:clrMapOvr>
    <a:masterClrMapping/>
  </p:clrMapOvr>
  <p:transition xmlns:p14="http://schemas.microsoft.com/office/powerpoint/2010/main"/>
</p:sldLayout>
</file>

<file path=ppt/slideLayouts/slideLayout6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A5BDAD92-39C3-FC48-BB61-090AABD77ABA}" type="slidenum">
              <a:rPr lang="en-US"/>
              <a:pPr>
                <a:defRPr/>
              </a:pPr>
              <a:t>‹#›</a:t>
            </a:fld>
            <a:endParaRPr lang="en-US"/>
          </a:p>
        </p:txBody>
      </p:sp>
    </p:spTree>
    <p:extLst>
      <p:ext uri="{BB962C8B-B14F-4D97-AF65-F5344CB8AC3E}">
        <p14:creationId xmlns:p14="http://schemas.microsoft.com/office/powerpoint/2010/main" val="2215902296"/>
      </p:ext>
    </p:extLst>
  </p:cSld>
  <p:clrMapOvr>
    <a:masterClrMapping/>
  </p:clrMapOvr>
  <p:transition xmlns:p14="http://schemas.microsoft.com/office/powerpoint/2010/main"/>
</p:sldLayout>
</file>

<file path=ppt/slideLayouts/slideLayout6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pPr>
              <a:defRPr/>
            </a:pPr>
            <a:endParaRPr lang="en-US"/>
          </a:p>
        </p:txBody>
      </p:sp>
      <p:sp>
        <p:nvSpPr>
          <p:cNvPr id="8" name="Rectangle 1030"/>
          <p:cNvSpPr>
            <a:spLocks noGrp="1" noChangeArrowheads="1"/>
          </p:cNvSpPr>
          <p:nvPr>
            <p:ph type="sldNum" sz="quarter" idx="11"/>
          </p:nvPr>
        </p:nvSpPr>
        <p:spPr>
          <a:ln/>
        </p:spPr>
        <p:txBody>
          <a:bodyPr/>
          <a:lstStyle>
            <a:lvl1pPr>
              <a:defRPr/>
            </a:lvl1pPr>
          </a:lstStyle>
          <a:p>
            <a:pPr>
              <a:defRPr/>
            </a:pPr>
            <a:fld id="{A685A976-F99D-A54B-B526-B3E0C403CB9C}" type="slidenum">
              <a:rPr lang="en-US"/>
              <a:pPr>
                <a:defRPr/>
              </a:pPr>
              <a:t>‹#›</a:t>
            </a:fld>
            <a:endParaRPr lang="en-US"/>
          </a:p>
        </p:txBody>
      </p:sp>
    </p:spTree>
    <p:extLst>
      <p:ext uri="{BB962C8B-B14F-4D97-AF65-F5344CB8AC3E}">
        <p14:creationId xmlns:p14="http://schemas.microsoft.com/office/powerpoint/2010/main" val="3266292550"/>
      </p:ext>
    </p:extLst>
  </p:cSld>
  <p:clrMapOvr>
    <a:masterClrMapping/>
  </p:clrMapOvr>
  <p:transition xmlns:p14="http://schemas.microsoft.com/office/powerpoint/2010/main"/>
</p:sldLayout>
</file>

<file path=ppt/slideLayouts/slideLayout6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pPr>
              <a:defRPr/>
            </a:pPr>
            <a:endParaRPr lang="en-US"/>
          </a:p>
        </p:txBody>
      </p:sp>
      <p:sp>
        <p:nvSpPr>
          <p:cNvPr id="4" name="Rectangle 1030"/>
          <p:cNvSpPr>
            <a:spLocks noGrp="1" noChangeArrowheads="1"/>
          </p:cNvSpPr>
          <p:nvPr>
            <p:ph type="sldNum" sz="quarter" idx="11"/>
          </p:nvPr>
        </p:nvSpPr>
        <p:spPr>
          <a:ln/>
        </p:spPr>
        <p:txBody>
          <a:bodyPr/>
          <a:lstStyle>
            <a:lvl1pPr>
              <a:defRPr/>
            </a:lvl1pPr>
          </a:lstStyle>
          <a:p>
            <a:pPr>
              <a:defRPr/>
            </a:pPr>
            <a:fld id="{D8132F35-3FFB-6045-A749-9F10694F9456}" type="slidenum">
              <a:rPr lang="en-US"/>
              <a:pPr>
                <a:defRPr/>
              </a:pPr>
              <a:t>‹#›</a:t>
            </a:fld>
            <a:endParaRPr lang="en-US"/>
          </a:p>
        </p:txBody>
      </p:sp>
    </p:spTree>
    <p:extLst>
      <p:ext uri="{BB962C8B-B14F-4D97-AF65-F5344CB8AC3E}">
        <p14:creationId xmlns:p14="http://schemas.microsoft.com/office/powerpoint/2010/main" val="1075629130"/>
      </p:ext>
    </p:extLst>
  </p:cSld>
  <p:clrMapOvr>
    <a:masterClrMapping/>
  </p:clrMapOvr>
  <p:transition xmlns:p14="http://schemas.microsoft.com/office/powerpoint/2010/main"/>
</p:sldLayout>
</file>

<file path=ppt/slideLayouts/slideLayout6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pPr>
              <a:defRPr/>
            </a:pPr>
            <a:endParaRPr lang="en-US"/>
          </a:p>
        </p:txBody>
      </p:sp>
      <p:sp>
        <p:nvSpPr>
          <p:cNvPr id="3" name="Rectangle 1030"/>
          <p:cNvSpPr>
            <a:spLocks noGrp="1" noChangeArrowheads="1"/>
          </p:cNvSpPr>
          <p:nvPr>
            <p:ph type="sldNum" sz="quarter" idx="11"/>
          </p:nvPr>
        </p:nvSpPr>
        <p:spPr>
          <a:ln/>
        </p:spPr>
        <p:txBody>
          <a:bodyPr/>
          <a:lstStyle>
            <a:lvl1pPr>
              <a:defRPr/>
            </a:lvl1pPr>
          </a:lstStyle>
          <a:p>
            <a:pPr>
              <a:defRPr/>
            </a:pPr>
            <a:fld id="{CCD07EBC-6480-9A4A-85D2-A7E2CCF9BF77}" type="slidenum">
              <a:rPr lang="en-US"/>
              <a:pPr>
                <a:defRPr/>
              </a:pPr>
              <a:t>‹#›</a:t>
            </a:fld>
            <a:endParaRPr lang="en-US"/>
          </a:p>
        </p:txBody>
      </p:sp>
    </p:spTree>
    <p:extLst>
      <p:ext uri="{BB962C8B-B14F-4D97-AF65-F5344CB8AC3E}">
        <p14:creationId xmlns:p14="http://schemas.microsoft.com/office/powerpoint/2010/main" val="4053648270"/>
      </p:ext>
    </p:extLst>
  </p:cSld>
  <p:clrMapOvr>
    <a:masterClrMapping/>
  </p:clrMapOvr>
  <p:transition xmlns:p14="http://schemas.microsoft.com/office/powerpoint/2010/mai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lvl2pPr marL="669925" indent="-325438">
              <a:buFont typeface="Wingdings" charset="2"/>
              <a:buChar char="q"/>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prstClr val="black"/>
                </a:solidFill>
              </a:rPr>
              <a:pPr/>
              <a:t>‹#›</a:t>
            </a:fld>
            <a:endParaRPr lang="en-US" altLang="en-US">
              <a:solidFill>
                <a:prstClr val="black"/>
              </a:solidFill>
            </a:endParaRPr>
          </a:p>
        </p:txBody>
      </p:sp>
      <p:cxnSp>
        <p:nvCxnSpPr>
          <p:cNvPr id="6" name="Straight Connector 5"/>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678842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6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B1D442D9-2A93-3048-AD6E-812CC59C86E7}" type="slidenum">
              <a:rPr lang="en-US"/>
              <a:pPr>
                <a:defRPr/>
              </a:pPr>
              <a:t>‹#›</a:t>
            </a:fld>
            <a:endParaRPr lang="en-US"/>
          </a:p>
        </p:txBody>
      </p:sp>
    </p:spTree>
    <p:extLst>
      <p:ext uri="{BB962C8B-B14F-4D97-AF65-F5344CB8AC3E}">
        <p14:creationId xmlns:p14="http://schemas.microsoft.com/office/powerpoint/2010/main" val="3387434085"/>
      </p:ext>
    </p:extLst>
  </p:cSld>
  <p:clrMapOvr>
    <a:masterClrMapping/>
  </p:clrMapOvr>
  <p:transition xmlns:p14="http://schemas.microsoft.com/office/powerpoint/2010/main"/>
</p:sldLayout>
</file>

<file path=ppt/slideLayouts/slideLayout6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pPr>
              <a:defRPr/>
            </a:pPr>
            <a:endParaRPr lang="en-US"/>
          </a:p>
        </p:txBody>
      </p:sp>
      <p:sp>
        <p:nvSpPr>
          <p:cNvPr id="6" name="Rectangle 1030"/>
          <p:cNvSpPr>
            <a:spLocks noGrp="1" noChangeArrowheads="1"/>
          </p:cNvSpPr>
          <p:nvPr>
            <p:ph type="sldNum" sz="quarter" idx="11"/>
          </p:nvPr>
        </p:nvSpPr>
        <p:spPr>
          <a:ln/>
        </p:spPr>
        <p:txBody>
          <a:bodyPr/>
          <a:lstStyle>
            <a:lvl1pPr>
              <a:defRPr/>
            </a:lvl1pPr>
          </a:lstStyle>
          <a:p>
            <a:pPr>
              <a:defRPr/>
            </a:pPr>
            <a:fld id="{7BC29692-427A-D044-9850-338DF4B6D8DA}" type="slidenum">
              <a:rPr lang="en-US"/>
              <a:pPr>
                <a:defRPr/>
              </a:pPr>
              <a:t>‹#›</a:t>
            </a:fld>
            <a:endParaRPr lang="en-US"/>
          </a:p>
        </p:txBody>
      </p:sp>
    </p:spTree>
    <p:extLst>
      <p:ext uri="{BB962C8B-B14F-4D97-AF65-F5344CB8AC3E}">
        <p14:creationId xmlns:p14="http://schemas.microsoft.com/office/powerpoint/2010/main" val="404293997"/>
      </p:ext>
    </p:extLst>
  </p:cSld>
  <p:clrMapOvr>
    <a:masterClrMapping/>
  </p:clrMapOvr>
  <p:transition xmlns:p14="http://schemas.microsoft.com/office/powerpoint/2010/main"/>
</p:sldLayout>
</file>

<file path=ppt/slideLayouts/slideLayout6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5C302519-7011-7742-869E-263EBCE94EBC}" type="slidenum">
              <a:rPr lang="en-US"/>
              <a:pPr>
                <a:defRPr/>
              </a:pPr>
              <a:t>‹#›</a:t>
            </a:fld>
            <a:endParaRPr lang="en-US"/>
          </a:p>
        </p:txBody>
      </p:sp>
    </p:spTree>
    <p:extLst>
      <p:ext uri="{BB962C8B-B14F-4D97-AF65-F5344CB8AC3E}">
        <p14:creationId xmlns:p14="http://schemas.microsoft.com/office/powerpoint/2010/main" val="4066888386"/>
      </p:ext>
    </p:extLst>
  </p:cSld>
  <p:clrMapOvr>
    <a:masterClrMapping/>
  </p:clrMapOvr>
  <p:transition xmlns:p14="http://schemas.microsoft.com/office/powerpoint/2010/main"/>
</p:sldLayout>
</file>

<file path=ppt/slideLayouts/slideLayout6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AF9E09C-CCCB-F34D-8B3D-3514A7054822}" type="slidenum">
              <a:rPr lang="en-US"/>
              <a:pPr>
                <a:defRPr/>
              </a:pPr>
              <a:t>‹#›</a:t>
            </a:fld>
            <a:endParaRPr lang="en-US"/>
          </a:p>
        </p:txBody>
      </p:sp>
    </p:spTree>
    <p:extLst>
      <p:ext uri="{BB962C8B-B14F-4D97-AF65-F5344CB8AC3E}">
        <p14:creationId xmlns:p14="http://schemas.microsoft.com/office/powerpoint/2010/main" val="1448884862"/>
      </p:ext>
    </p:extLst>
  </p:cSld>
  <p:clrMapOvr>
    <a:masterClrMapping/>
  </p:clrMapOvr>
  <p:transition xmlns:p14="http://schemas.microsoft.com/office/powerpoint/2010/main"/>
</p:sldLayout>
</file>

<file path=ppt/slideLayouts/slideLayout68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610600" cy="10668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228600" y="1371600"/>
            <a:ext cx="8610600" cy="4876800"/>
          </a:xfrm>
        </p:spPr>
        <p:txBody>
          <a:bodyPr/>
          <a:lstStyle/>
          <a:p>
            <a:pPr lvl="0"/>
            <a:endParaRPr lang="en-US" noProof="0" smtClean="0"/>
          </a:p>
        </p:txBody>
      </p:sp>
      <p:sp>
        <p:nvSpPr>
          <p:cNvPr id="4" name="Rectangle 1029"/>
          <p:cNvSpPr>
            <a:spLocks noGrp="1" noChangeArrowheads="1"/>
          </p:cNvSpPr>
          <p:nvPr>
            <p:ph type="ftr" sz="quarter" idx="10"/>
          </p:nvPr>
        </p:nvSpPr>
        <p:spPr>
          <a:ln/>
        </p:spPr>
        <p:txBody>
          <a:bodyPr/>
          <a:lstStyle>
            <a:lvl1pPr>
              <a:defRPr/>
            </a:lvl1pPr>
          </a:lstStyle>
          <a:p>
            <a:pPr>
              <a:defRPr/>
            </a:pPr>
            <a:endParaRPr lang="en-US"/>
          </a:p>
        </p:txBody>
      </p:sp>
      <p:sp>
        <p:nvSpPr>
          <p:cNvPr id="5" name="Rectangle 1030"/>
          <p:cNvSpPr>
            <a:spLocks noGrp="1" noChangeArrowheads="1"/>
          </p:cNvSpPr>
          <p:nvPr>
            <p:ph type="sldNum" sz="quarter" idx="11"/>
          </p:nvPr>
        </p:nvSpPr>
        <p:spPr>
          <a:ln/>
        </p:spPr>
        <p:txBody>
          <a:bodyPr/>
          <a:lstStyle>
            <a:lvl1pPr>
              <a:defRPr/>
            </a:lvl1pPr>
          </a:lstStyle>
          <a:p>
            <a:pPr>
              <a:defRPr/>
            </a:pPr>
            <a:fld id="{016392D6-2602-0A4F-9B74-B323EC70C69E}" type="slidenum">
              <a:rPr lang="en-US"/>
              <a:pPr>
                <a:defRPr/>
              </a:pPr>
              <a:t>‹#›</a:t>
            </a:fld>
            <a:endParaRPr lang="en-US"/>
          </a:p>
        </p:txBody>
      </p:sp>
    </p:spTree>
    <p:extLst>
      <p:ext uri="{BB962C8B-B14F-4D97-AF65-F5344CB8AC3E}">
        <p14:creationId xmlns:p14="http://schemas.microsoft.com/office/powerpoint/2010/main" val="4075772528"/>
      </p:ext>
    </p:extLst>
  </p:cSld>
  <p:clrMapOvr>
    <a:masterClrMapping/>
  </p:clrMapOvr>
  <p:transition xmlns:p14="http://schemas.microsoft.com/office/powerpoint/2010/mai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4902753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pPr/>
              <a:t>‹#›</a:t>
            </a:fld>
            <a:endParaRPr lang="en-US" altLang="en-US"/>
          </a:p>
        </p:txBody>
      </p:sp>
    </p:spTree>
  </p:cSld>
  <p:clrMapOvr>
    <a:masterClrMapping/>
  </p:clrMapOvr>
  <p:transition xmlns:p14="http://schemas.microsoft.com/office/powerpoint/2010/mai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prstClr val="black"/>
                </a:solidFill>
              </a:rPr>
              <a:pPr/>
              <a:t>‹#›</a:t>
            </a:fld>
            <a:endParaRPr lang="en-US" altLang="en-US">
              <a:solidFill>
                <a:prstClr val="black"/>
              </a:solidFill>
            </a:endParaRPr>
          </a:p>
        </p:txBody>
      </p:sp>
      <p:cxnSp>
        <p:nvCxnSpPr>
          <p:cNvPr id="7" name="Straight Connector 6"/>
          <p:cNvCxnSpPr/>
          <p:nvPr userDrawn="1"/>
        </p:nvCxnSpPr>
        <p:spPr>
          <a:xfrm>
            <a:off x="228600" y="908720"/>
            <a:ext cx="8610600" cy="0"/>
          </a:xfrm>
          <a:prstGeom prst="line">
            <a:avLst/>
          </a:prstGeom>
          <a:ln w="19050" cmpd="sng">
            <a:solidFill>
              <a:schemeClr val="tx1"/>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99415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513969514"/>
      </p:ext>
    </p:extLst>
  </p:cSld>
  <p:clrMapOvr>
    <a:masterClrMapping/>
  </p:clrMapOvr>
  <p:transition xmlns:p14="http://schemas.microsoft.com/office/powerpoint/2010/mai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242920528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670808844"/>
      </p:ext>
    </p:extLst>
  </p:cSld>
  <p:clrMapOvr>
    <a:masterClrMapping/>
  </p:clrMapOvr>
  <p:transition xmlns:p14="http://schemas.microsoft.com/office/powerpoint/2010/mai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4124753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31381787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F44DDA66-0DFC-412A-A4B0-EFE91F0913E7}"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41788343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152400"/>
            <a:ext cx="2152650" cy="60960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152400"/>
            <a:ext cx="6305550" cy="6096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prstClr val="black"/>
              </a:solidFill>
            </a:endParaRPr>
          </a:p>
        </p:txBody>
      </p:sp>
      <p:sp>
        <p:nvSpPr>
          <p:cNvPr id="5" name="Rectangle 1030"/>
          <p:cNvSpPr>
            <a:spLocks noGrp="1" noChangeArrowheads="1"/>
          </p:cNvSpPr>
          <p:nvPr>
            <p:ph type="sldNum" sz="quarter" idx="11"/>
          </p:nvPr>
        </p:nvSpPr>
        <p:spPr>
          <a:ln/>
        </p:spPr>
        <p:txBody>
          <a:bodyPr/>
          <a:lstStyle>
            <a:lvl1pPr>
              <a:defRPr/>
            </a:lvl1pPr>
          </a:lstStyle>
          <a:p>
            <a:fld id="{4D1F9A79-97CD-456A-8962-B51E5744B9CD}" type="slidenum">
              <a:rPr lang="en-US" altLang="en-US">
                <a:solidFill>
                  <a:prstClr val="black"/>
                </a:solidFill>
              </a:rPr>
              <a:pPr/>
              <a:t>‹#›</a:t>
            </a:fld>
            <a:endParaRPr lang="en-US" altLang="en-US">
              <a:solidFill>
                <a:prstClr val="black"/>
              </a:solidFill>
            </a:endParaRPr>
          </a:p>
        </p:txBody>
      </p:sp>
    </p:spTree>
    <p:extLst>
      <p:ext uri="{BB962C8B-B14F-4D97-AF65-F5344CB8AC3E}">
        <p14:creationId xmlns:p14="http://schemas.microsoft.com/office/powerpoint/2010/main" val="10064039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black&amp;w.png"/>
          <p:cNvPicPr>
            <a:picLocks noChangeAspect="1"/>
          </p:cNvPicPr>
          <p:nvPr userDrawn="1"/>
        </p:nvPicPr>
        <p:blipFill>
          <a:blip r:embed="rId2"/>
          <a:srcRect t="-30672"/>
          <a:stretch>
            <a:fillRect/>
          </a:stretch>
        </p:blipFill>
        <p:spPr>
          <a:xfrm>
            <a:off x="-1" y="0"/>
            <a:ext cx="9144001" cy="6858000"/>
          </a:xfrm>
          <a:prstGeom prst="rect">
            <a:avLst/>
          </a:prstGeom>
          <a:solidFill>
            <a:schemeClr val="bg1"/>
          </a:solidFill>
        </p:spPr>
      </p:pic>
      <p:sp>
        <p:nvSpPr>
          <p:cNvPr id="2" name="Title 1"/>
          <p:cNvSpPr>
            <a:spLocks noGrp="1"/>
          </p:cNvSpPr>
          <p:nvPr>
            <p:ph type="ctrTitle"/>
          </p:nvPr>
        </p:nvSpPr>
        <p:spPr>
          <a:xfrm>
            <a:off x="386494" y="469200"/>
            <a:ext cx="7772400" cy="1308232"/>
          </a:xfrm>
          <a:prstGeom prst="rect">
            <a:avLst/>
          </a:prstGeom>
        </p:spPr>
        <p:txBody>
          <a:bodyPr anchor="t"/>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86494" y="1941516"/>
            <a:ext cx="5009103" cy="1752600"/>
          </a:xfrm>
          <a:prstGeom prst="rect">
            <a:avLst/>
          </a:prstGeom>
        </p:spPr>
        <p:txBody>
          <a:bodyPr/>
          <a:lstStyle>
            <a:lvl1pPr marL="0" indent="0" algn="l">
              <a:buNone/>
              <a:defRPr sz="2800">
                <a:solidFill>
                  <a:schemeClr val="accent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Rectangle 7"/>
          <p:cNvSpPr/>
          <p:nvPr userDrawn="1"/>
        </p:nvSpPr>
        <p:spPr>
          <a:xfrm>
            <a:off x="-1" y="5967630"/>
            <a:ext cx="9144001" cy="890370"/>
          </a:xfrm>
          <a:prstGeom prst="rect">
            <a:avLst/>
          </a:prstGeom>
          <a:solidFill>
            <a:srgbClr val="FFFFFF">
              <a:alpha val="69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pic>
        <p:nvPicPr>
          <p:cNvPr id="9" name="Picture 8" descr="ecelogorb.psd"/>
          <p:cNvPicPr>
            <a:picLocks noChangeAspect="1"/>
          </p:cNvPicPr>
          <p:nvPr userDrawn="1"/>
        </p:nvPicPr>
        <p:blipFill>
          <a:blip r:embed="rId3">
            <a:lum bright="-8000"/>
          </a:blip>
          <a:stretch>
            <a:fillRect/>
          </a:stretch>
        </p:blipFill>
        <p:spPr>
          <a:xfrm>
            <a:off x="252528" y="6080245"/>
            <a:ext cx="3275179" cy="655036"/>
          </a:xfrm>
          <a:prstGeom prst="rect">
            <a:avLst/>
          </a:prstGeom>
          <a:effectLst/>
        </p:spPr>
      </p:pic>
      <p:pic>
        <p:nvPicPr>
          <p:cNvPr id="10" name="Picture 9" descr="CMU_logo_horiz_black.eps"/>
          <p:cNvPicPr>
            <a:picLocks noChangeAspect="1"/>
          </p:cNvPicPr>
          <p:nvPr userDrawn="1"/>
        </p:nvPicPr>
        <p:blipFill>
          <a:blip r:embed="rId4"/>
          <a:stretch>
            <a:fillRect/>
          </a:stretch>
        </p:blipFill>
        <p:spPr>
          <a:xfrm>
            <a:off x="5108519" y="6259200"/>
            <a:ext cx="3895838" cy="354413"/>
          </a:xfrm>
          <a:prstGeom prst="rect">
            <a:avLst/>
          </a:prstGeom>
          <a:effectLst/>
        </p:spPr>
      </p:pic>
    </p:spTree>
    <p:extLst>
      <p:ext uri="{BB962C8B-B14F-4D97-AF65-F5344CB8AC3E}">
        <p14:creationId xmlns:p14="http://schemas.microsoft.com/office/powerpoint/2010/main" val="141285909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34327"/>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79500"/>
            <a:ext cx="8229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449994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pPr/>
              <a:t>‹#›</a:t>
            </a:fld>
            <a:endParaRPr lang="en-US" altLang="en-US"/>
          </a:p>
        </p:txBody>
      </p:sp>
    </p:spTree>
  </p:cSld>
  <p:clrMapOvr>
    <a:masterClrMapping/>
  </p:clrMapOvr>
  <p:transition xmlns:p14="http://schemas.microsoft.com/office/powerpoint/2010/main"/>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800">
                <a:solidFill>
                  <a:schemeClr val="accent2"/>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26474858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Content Placeholder 2"/>
          <p:cNvSpPr>
            <a:spLocks noGrp="1"/>
          </p:cNvSpPr>
          <p:nvPr>
            <p:ph idx="13"/>
          </p:nvPr>
        </p:nvSpPr>
        <p:spPr>
          <a:xfrm>
            <a:off x="457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a:xfrm>
            <a:off x="457200" y="274638"/>
            <a:ext cx="8229600" cy="532719"/>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10" name="Content Placeholder 2"/>
          <p:cNvSpPr>
            <a:spLocks noGrp="1"/>
          </p:cNvSpPr>
          <p:nvPr>
            <p:ph idx="14"/>
          </p:nvPr>
        </p:nvSpPr>
        <p:spPr>
          <a:xfrm>
            <a:off x="4648200" y="1079500"/>
            <a:ext cx="4038600" cy="5046663"/>
          </a:xfrm>
          <a:prstGeom prst="rect">
            <a:avLst/>
          </a:prstGeom>
        </p:spPr>
        <p:txBody>
          <a:bodyPr/>
          <a:lstStyle>
            <a:lvl1pPr>
              <a:buFont typeface="Wingdings" charset="2"/>
              <a:buChar char="§"/>
              <a:defRPr sz="2800">
                <a:solidFill>
                  <a:schemeClr val="accent1"/>
                </a:solidFill>
                <a:latin typeface="Arial"/>
              </a:defRPr>
            </a:lvl1pPr>
            <a:lvl2pPr>
              <a:buFont typeface="Wingdings" charset="2"/>
              <a:buChar char="§"/>
              <a:defRPr sz="2400">
                <a:solidFill>
                  <a:schemeClr val="accent2"/>
                </a:solidFill>
                <a:latin typeface="Arial"/>
              </a:defRPr>
            </a:lvl2pPr>
            <a:lvl3pPr>
              <a:buFont typeface="Wingdings" charset="2"/>
              <a:buChar char="§"/>
              <a:defRPr sz="2000">
                <a:solidFill>
                  <a:schemeClr val="accent5"/>
                </a:solidFill>
                <a:latin typeface="Arial"/>
              </a:defRPr>
            </a:lvl3pPr>
            <a:lvl4pPr>
              <a:buFont typeface="Wingdings" charset="2"/>
              <a:buChar char="§"/>
              <a:defRPr sz="1800">
                <a:latin typeface="Arial"/>
              </a:defRPr>
            </a:lvl4pPr>
            <a:lvl5pPr>
              <a:buFont typeface="Wingdings" charset="2"/>
              <a:buChar char="§"/>
              <a:defRPr sz="1600">
                <a:solidFill>
                  <a:schemeClr val="accent1"/>
                </a:solidFill>
                <a:latin typeface="Aria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3054212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170214"/>
            <a:ext cx="4040188"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5" name="Text Placeholder 4"/>
          <p:cNvSpPr>
            <a:spLocks noGrp="1"/>
          </p:cNvSpPr>
          <p:nvPr>
            <p:ph type="body" sz="quarter" idx="3"/>
          </p:nvPr>
        </p:nvSpPr>
        <p:spPr>
          <a:xfrm>
            <a:off x="4645025" y="1170214"/>
            <a:ext cx="4041775" cy="1004661"/>
          </a:xfrm>
          <a:prstGeom prst="rect">
            <a:avLst/>
          </a:prstGeom>
        </p:spPr>
        <p:txBody>
          <a:bodyPr anchor="t"/>
          <a:lstStyle>
            <a:lvl1pPr marL="0" indent="0">
              <a:buNone/>
              <a:defRPr sz="2400" b="0">
                <a:solidFill>
                  <a:srgbClr val="606060"/>
                </a:solidFill>
                <a:latin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1" name="Picture Placeholder 10"/>
          <p:cNvSpPr>
            <a:spLocks noGrp="1"/>
          </p:cNvSpPr>
          <p:nvPr>
            <p:ph type="pic" sz="quarter" idx="13"/>
          </p:nvPr>
        </p:nvSpPr>
        <p:spPr>
          <a:xfrm>
            <a:off x="457200"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
        <p:nvSpPr>
          <p:cNvPr id="12" name="Picture Placeholder 10"/>
          <p:cNvSpPr>
            <a:spLocks noGrp="1"/>
          </p:cNvSpPr>
          <p:nvPr>
            <p:ph type="pic" sz="quarter" idx="14"/>
          </p:nvPr>
        </p:nvSpPr>
        <p:spPr>
          <a:xfrm>
            <a:off x="4649788" y="2174875"/>
            <a:ext cx="4040188" cy="3903663"/>
          </a:xfrm>
          <a:prstGeom prst="rect">
            <a:avLst/>
          </a:prstGeom>
        </p:spPr>
        <p:txBody>
          <a:bodyPr vert="horz"/>
          <a:lstStyle>
            <a:lvl1pPr>
              <a:buFont typeface="Wingdings" charset="2"/>
              <a:buChar char="§"/>
              <a:defRPr>
                <a:solidFill>
                  <a:srgbClr val="606060"/>
                </a:solidFill>
                <a:latin typeface="Arial"/>
              </a:defRPr>
            </a:lvl1pPr>
          </a:lstStyle>
          <a:p>
            <a:endParaRPr lang="en-US" dirty="0"/>
          </a:p>
        </p:txBody>
      </p:sp>
    </p:spTree>
    <p:extLst>
      <p:ext uri="{BB962C8B-B14F-4D97-AF65-F5344CB8AC3E}">
        <p14:creationId xmlns:p14="http://schemas.microsoft.com/office/powerpoint/2010/main" val="128438292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23648"/>
          </a:xfrm>
          <a:prstGeom prst="rect">
            <a:avLst/>
          </a:prstGeo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75681358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25658794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userDrawn="1"/>
        </p:nvSpPr>
        <p:spPr>
          <a:xfrm>
            <a:off x="4254500" y="117929"/>
            <a:ext cx="4889500" cy="952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atin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atin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Tree>
    <p:extLst>
      <p:ext uri="{BB962C8B-B14F-4D97-AF65-F5344CB8AC3E}">
        <p14:creationId xmlns:p14="http://schemas.microsoft.com/office/powerpoint/2010/main" val="70072906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63487551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
        <p:nvSpPr>
          <p:cNvPr id="6" name="Text Placeholder 2"/>
          <p:cNvSpPr>
            <a:spLocks noGrp="1"/>
          </p:cNvSpPr>
          <p:nvPr>
            <p:ph idx="1" hasCustomPrompt="1"/>
          </p:nvPr>
        </p:nvSpPr>
        <p:spPr>
          <a:xfrm>
            <a:off x="457200" y="1161143"/>
            <a:ext cx="8229600" cy="4525963"/>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latin typeface="Arial"/>
              </a:defRPr>
            </a:lvl1pPr>
            <a:lvl2pPr>
              <a:defRPr>
                <a:latin typeface="Arial"/>
              </a:defRPr>
            </a:lvl2pPr>
            <a:lvl3pPr>
              <a:defRPr>
                <a:latin typeface="Arial"/>
              </a:defRPr>
            </a:lvl3pPr>
          </a:lstStyle>
          <a:p>
            <a:pPr marL="342900" marR="0" lvl="0" indent="-342900" algn="l" defTabSz="457200" rtl="0" eaLnBrk="1" fontAlgn="auto" latinLnBrk="0" hangingPunct="1">
              <a:lnSpc>
                <a:spcPct val="100000"/>
              </a:lnSpc>
              <a:spcBef>
                <a:spcPct val="20000"/>
              </a:spcBef>
              <a:spcAft>
                <a:spcPts val="0"/>
              </a:spcAft>
              <a:buClr>
                <a:srgbClr val="585858"/>
              </a:buClr>
              <a:buSzTx/>
              <a:buFont typeface="Wingdings" charset="2"/>
              <a:buChar char="§"/>
              <a:tabLst/>
              <a:defRPr/>
            </a:pPr>
            <a:r>
              <a:rPr kumimoji="0" lang="en-US" sz="2800" b="0" i="0" u="none" strike="noStrike" kern="1200" cap="none" spc="0" normalizeH="0" baseline="0" noProof="0" dirty="0" smtClean="0">
                <a:ln>
                  <a:noFill/>
                </a:ln>
                <a:solidFill>
                  <a:srgbClr val="585858"/>
                </a:solidFill>
                <a:effectLst/>
                <a:uLnTx/>
                <a:uFillTx/>
                <a:latin typeface="Arial"/>
                <a:ea typeface="+mn-ea"/>
                <a:cs typeface="+mn-cs"/>
              </a:rPr>
              <a:t>Click to edit Master text styles</a:t>
            </a:r>
          </a:p>
          <a:p>
            <a:pPr marL="742950" marR="0" lvl="1" indent="-28575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400" b="0" i="0" u="none" strike="noStrike" kern="1200" cap="none" spc="0" normalizeH="0" baseline="0" noProof="0" dirty="0" smtClean="0">
                <a:ln>
                  <a:noFill/>
                </a:ln>
                <a:solidFill>
                  <a:srgbClr val="A1A1A1"/>
                </a:solidFill>
                <a:effectLst/>
                <a:uLnTx/>
                <a:uFillTx/>
                <a:latin typeface="Arial"/>
                <a:ea typeface="+mn-ea"/>
                <a:cs typeface="+mn-cs"/>
              </a:rPr>
              <a:t>Second level</a:t>
            </a:r>
          </a:p>
          <a:p>
            <a:pPr marL="1143000" marR="0" lvl="2" indent="-228600" algn="l" defTabSz="457200" rtl="0" eaLnBrk="1" fontAlgn="auto" latinLnBrk="0" hangingPunct="1">
              <a:lnSpc>
                <a:spcPct val="100000"/>
              </a:lnSpc>
              <a:spcBef>
                <a:spcPct val="20000"/>
              </a:spcBef>
              <a:spcAft>
                <a:spcPts val="0"/>
              </a:spcAft>
              <a:buClrTx/>
              <a:buSzTx/>
              <a:buFont typeface="Wingdings" charset="2"/>
              <a:buChar char="§"/>
              <a:tabLst/>
              <a:defRPr/>
            </a:pPr>
            <a:r>
              <a:rPr kumimoji="0" lang="en-US" sz="2000" b="0" i="0" u="none" strike="noStrike" kern="1200" cap="none" spc="0" normalizeH="0" baseline="0" noProof="0" dirty="0" smtClean="0">
                <a:ln>
                  <a:noFill/>
                </a:ln>
                <a:solidFill>
                  <a:srgbClr val="000000"/>
                </a:solidFill>
                <a:effectLst/>
                <a:uLnTx/>
                <a:uFillTx/>
                <a:latin typeface="Arial"/>
                <a:ea typeface="+mn-ea"/>
                <a:cs typeface="+mn-cs"/>
              </a:rPr>
              <a:t>Third level</a:t>
            </a:r>
          </a:p>
        </p:txBody>
      </p:sp>
    </p:spTree>
    <p:extLst>
      <p:ext uri="{BB962C8B-B14F-4D97-AF65-F5344CB8AC3E}">
        <p14:creationId xmlns:p14="http://schemas.microsoft.com/office/powerpoint/2010/main" val="134973316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57200" y="1197429"/>
            <a:ext cx="8229600" cy="4441371"/>
          </a:xfrm>
          <a:prstGeom prst="rect">
            <a:avLst/>
          </a:prstGeom>
        </p:spPr>
        <p:txBody>
          <a:bodyPr>
            <a:normAutofit/>
          </a:bodyPr>
          <a:lstStyle>
            <a:lvl1pPr marL="0" indent="0" algn="l">
              <a:buNone/>
              <a:defRPr sz="2400">
                <a:solidFill>
                  <a:schemeClr val="accent2"/>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334518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1137557"/>
            <a:ext cx="5486400" cy="4114800"/>
          </a:xfrm>
          <a:prstGeom prst="rect">
            <a:avLst/>
          </a:prstGeom>
        </p:spPr>
        <p:txBody>
          <a:bodyPr/>
          <a:lstStyle>
            <a:lvl1pPr marL="0" indent="0">
              <a:buNone/>
              <a:defRPr sz="3200">
                <a:latin typeface="Arial"/>
                <a:cs typeface="Aria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252357"/>
            <a:ext cx="5486400" cy="804862"/>
          </a:xfrm>
          <a:prstGeom prst="rect">
            <a:avLst/>
          </a:prstGeom>
        </p:spPr>
        <p:txBody>
          <a:bodyPr/>
          <a:lstStyle>
            <a:lvl1pPr marL="0" indent="0">
              <a:buNone/>
              <a:defRPr sz="1400">
                <a:latin typeface="Arial"/>
                <a:cs typeface="Aria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8" name="Title 1"/>
          <p:cNvSpPr>
            <a:spLocks noGrp="1"/>
          </p:cNvSpPr>
          <p:nvPr>
            <p:ph type="title"/>
          </p:nvPr>
        </p:nvSpPr>
        <p:spPr>
          <a:xfrm>
            <a:off x="457200" y="274638"/>
            <a:ext cx="8229600" cy="532719"/>
          </a:xfrm>
        </p:spPr>
        <p:txBody>
          <a:bodyPr/>
          <a:lstStyle>
            <a:lvl1pPr>
              <a:defRPr>
                <a:latin typeface="Aria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330820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p>
        </p:txBody>
      </p:sp>
      <p:sp>
        <p:nvSpPr>
          <p:cNvPr id="6" name="Rectangle 1030"/>
          <p:cNvSpPr>
            <a:spLocks noGrp="1" noChangeArrowheads="1"/>
          </p:cNvSpPr>
          <p:nvPr>
            <p:ph type="sldNum" sz="quarter" idx="11"/>
          </p:nvPr>
        </p:nvSpPr>
        <p:spPr>
          <a:ln/>
        </p:spPr>
        <p:txBody>
          <a:bodyPr/>
          <a:lstStyle>
            <a:lvl1pPr>
              <a:defRPr/>
            </a:lvl1pPr>
          </a:lstStyle>
          <a:p>
            <a:fld id="{9E97B092-8552-4BA4-B0E1-CE51B98A2A2D}" type="slidenum">
              <a:rPr lang="en-US" altLang="en-US"/>
              <a:pPr/>
              <a:t>‹#›</a:t>
            </a:fld>
            <a:endParaRPr lang="en-US" altLang="en-US"/>
          </a:p>
        </p:txBody>
      </p:sp>
    </p:spTree>
  </p:cSld>
  <p:clrMapOvr>
    <a:masterClrMapping/>
  </p:clrMapOvr>
  <p:transition xmlns:p14="http://schemas.microsoft.com/office/powerpoint/2010/main"/>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Arial"/>
              </a:defRPr>
            </a:lvl1pPr>
          </a:lstStyle>
          <a:p>
            <a:r>
              <a:rPr lang="en-US" dirty="0" smtClean="0"/>
              <a:t>Click to edit Master title style</a:t>
            </a:r>
            <a:endParaRPr lang="en-US" dirty="0"/>
          </a:p>
        </p:txBody>
      </p:sp>
      <p:sp>
        <p:nvSpPr>
          <p:cNvPr id="7" name="Picture Placeholder 2"/>
          <p:cNvSpPr>
            <a:spLocks noGrp="1"/>
          </p:cNvSpPr>
          <p:nvPr>
            <p:ph type="pic" idx="1"/>
          </p:nvPr>
        </p:nvSpPr>
        <p:spPr>
          <a:xfrm>
            <a:off x="3316288" y="1070426"/>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8" name="Text Placeholder 3"/>
          <p:cNvSpPr>
            <a:spLocks noGrp="1"/>
          </p:cNvSpPr>
          <p:nvPr>
            <p:ph type="body" sz="half" idx="2"/>
          </p:nvPr>
        </p:nvSpPr>
        <p:spPr>
          <a:xfrm>
            <a:off x="3316288" y="5185226"/>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0"/>
          </p:nvPr>
        </p:nvSpPr>
        <p:spPr>
          <a:xfrm>
            <a:off x="457201" y="1070426"/>
            <a:ext cx="2859088" cy="49196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0086408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6"/>
          <p:cNvSpPr/>
          <p:nvPr userDrawn="1"/>
        </p:nvSpPr>
        <p:spPr>
          <a:xfrm>
            <a:off x="3184071" y="145143"/>
            <a:ext cx="5959929" cy="77107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latin typeface="Arial"/>
            </a:endParaRPr>
          </a:p>
        </p:txBody>
      </p:sp>
    </p:spTree>
    <p:extLst>
      <p:ext uri="{BB962C8B-B14F-4D97-AF65-F5344CB8AC3E}">
        <p14:creationId xmlns:p14="http://schemas.microsoft.com/office/powerpoint/2010/main" val="355835429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Freeform 3"/>
          <p:cNvSpPr>
            <a:spLocks noChangeArrowheads="1"/>
          </p:cNvSpPr>
          <p:nvPr/>
        </p:nvSpPr>
        <p:spPr bwMode="auto">
          <a:xfrm>
            <a:off x="457200" y="1123950"/>
            <a:ext cx="8229600" cy="914400"/>
          </a:xfrm>
          <a:custGeom>
            <a:avLst/>
            <a:gdLst/>
            <a:ahLst/>
            <a:cxnLst>
              <a:cxn ang="0">
                <a:pos x="0" y="1000"/>
              </a:cxn>
              <a:cxn ang="0">
                <a:pos x="0" y="0"/>
              </a:cxn>
              <a:cxn ang="0">
                <a:pos x="1000" y="0"/>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p:spPr>
        <p:txBody>
          <a:bodyPr/>
          <a:lstStyle/>
          <a:p>
            <a:endParaRPr lang="en-US">
              <a:solidFill>
                <a:srgbClr val="000000"/>
              </a:solidFill>
              <a:latin typeface="Tahoma"/>
            </a:endParaRPr>
          </a:p>
        </p:txBody>
      </p:sp>
      <p:sp>
        <p:nvSpPr>
          <p:cNvPr id="5" name="Line 8"/>
          <p:cNvSpPr>
            <a:spLocks noChangeShapeType="1"/>
          </p:cNvSpPr>
          <p:nvPr/>
        </p:nvSpPr>
        <p:spPr bwMode="auto">
          <a:xfrm>
            <a:off x="457200" y="3371850"/>
            <a:ext cx="8229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6"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ffectLst/>
        </p:spPr>
        <p:txBody>
          <a:bodyPr/>
          <a:lstStyle/>
          <a:p>
            <a:pPr>
              <a:defRPr/>
            </a:pPr>
            <a:endParaRPr lang="en-US">
              <a:solidFill>
                <a:srgbClr val="000000"/>
              </a:solidFill>
              <a:latin typeface="Tahoma"/>
            </a:endParaRPr>
          </a:p>
        </p:txBody>
      </p:sp>
      <p:sp>
        <p:nvSpPr>
          <p:cNvPr id="101378" name="Rectangle 2"/>
          <p:cNvSpPr>
            <a:spLocks noGrp="1" noChangeArrowheads="1"/>
          </p:cNvSpPr>
          <p:nvPr>
            <p:ph type="ctrTitle"/>
          </p:nvPr>
        </p:nvSpPr>
        <p:spPr>
          <a:xfrm>
            <a:off x="685800" y="1524000"/>
            <a:ext cx="7924800" cy="1752600"/>
          </a:xfrm>
        </p:spPr>
        <p:txBody>
          <a:bodyPr/>
          <a:lstStyle>
            <a:lvl1pPr>
              <a:defRPr sz="4800"/>
            </a:lvl1pPr>
          </a:lstStyle>
          <a:p>
            <a:r>
              <a:rPr lang="en-US" altLang="en-US"/>
              <a:t>Click to edit Master title style</a:t>
            </a:r>
          </a:p>
        </p:txBody>
      </p:sp>
      <p:sp>
        <p:nvSpPr>
          <p:cNvPr id="101379" name="Rectangle 3"/>
          <p:cNvSpPr>
            <a:spLocks noGrp="1" noChangeArrowheads="1"/>
          </p:cNvSpPr>
          <p:nvPr>
            <p:ph type="subTitle" idx="1"/>
          </p:nvPr>
        </p:nvSpPr>
        <p:spPr>
          <a:xfrm>
            <a:off x="685800" y="3581400"/>
            <a:ext cx="7848600" cy="1752600"/>
          </a:xfrm>
        </p:spPr>
        <p:txBody>
          <a:bodyPr/>
          <a:lstStyle>
            <a:lvl1pPr marL="0" indent="0" algn="ctr">
              <a:buFont typeface="Wingdings" pitchFamily="2" charset="2"/>
              <a:buNone/>
              <a:defRPr/>
            </a:lvl1pPr>
          </a:lstStyle>
          <a:p>
            <a:r>
              <a:rPr lang="en-US" altLang="en-US"/>
              <a:t>Click to edit Master subtitle style</a:t>
            </a:r>
          </a:p>
        </p:txBody>
      </p:sp>
      <p:sp>
        <p:nvSpPr>
          <p:cNvPr id="7" name="Rectangle 4"/>
          <p:cNvSpPr>
            <a:spLocks noGrp="1" noChangeArrowheads="1"/>
          </p:cNvSpPr>
          <p:nvPr>
            <p:ph type="dt" sz="half" idx="10"/>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Garamond" pitchFamily="18" charset="0"/>
              </a:defRPr>
            </a:lvl1pPr>
          </a:lstStyle>
          <a:p>
            <a:endParaRPr lang="en-US" altLang="en-US">
              <a:solidFill>
                <a:srgbClr val="000000"/>
              </a:solidFill>
            </a:endParaRPr>
          </a:p>
        </p:txBody>
      </p:sp>
      <p:sp>
        <p:nvSpPr>
          <p:cNvPr id="8" name="Rectangle 5"/>
          <p:cNvSpPr>
            <a:spLocks noGrp="1" noChangeArrowheads="1"/>
          </p:cNvSpPr>
          <p:nvPr>
            <p:ph type="ftr" sz="quarter" idx="11"/>
          </p:nvPr>
        </p:nvSpPr>
        <p:spPr>
          <a:xfrm>
            <a:off x="3124200" y="6243638"/>
            <a:ext cx="2895600" cy="457200"/>
          </a:xfrm>
        </p:spPr>
        <p:txBody>
          <a:bodyPr/>
          <a:lstStyle>
            <a:lvl1pPr>
              <a:defRPr/>
            </a:lvl1pPr>
          </a:lstStyle>
          <a:p>
            <a:endParaRPr lang="en-US" altLang="en-US">
              <a:solidFill>
                <a:srgbClr val="000000"/>
              </a:solidFill>
            </a:endParaRPr>
          </a:p>
        </p:txBody>
      </p:sp>
      <p:sp>
        <p:nvSpPr>
          <p:cNvPr id="9" name="Rectangle 6"/>
          <p:cNvSpPr>
            <a:spLocks noGrp="1" noChangeArrowheads="1"/>
          </p:cNvSpPr>
          <p:nvPr>
            <p:ph type="sldNum" sz="quarter" idx="12"/>
          </p:nvPr>
        </p:nvSpPr>
        <p:spPr/>
        <p:txBody>
          <a:bodyPr/>
          <a:lstStyle>
            <a:lvl1pPr>
              <a:defRPr sz="1200"/>
            </a:lvl1pPr>
          </a:lstStyle>
          <a:p>
            <a:fld id="{7341D3D9-3FE8-4025-BF66-8DAB1ABB951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705679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323594FA-E141-4234-AE05-360401972BE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463543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5" name="Rectangle 1030"/>
          <p:cNvSpPr>
            <a:spLocks noGrp="1" noChangeArrowheads="1"/>
          </p:cNvSpPr>
          <p:nvPr>
            <p:ph type="sldNum" sz="quarter" idx="11"/>
          </p:nvPr>
        </p:nvSpPr>
        <p:spPr>
          <a:ln/>
        </p:spPr>
        <p:txBody>
          <a:bodyPr/>
          <a:lstStyle>
            <a:lvl1pPr>
              <a:defRPr/>
            </a:lvl1pPr>
          </a:lstStyle>
          <a:p>
            <a:fld id="{C7AC7BA1-BEA2-40AF-9056-44DC8C98568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4707276"/>
      </p:ext>
    </p:extLst>
  </p:cSld>
  <p:clrMapOvr>
    <a:masterClrMapping/>
  </p:clrMapOvr>
  <p:transition xmlns:p14="http://schemas.microsoft.com/office/powerpoint/2010/main"/>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229100" cy="4876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4D2BBBE-2A44-4D16-8758-0239282DCC5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8693663"/>
      </p:ext>
    </p:extLst>
  </p:cSld>
  <p:clrMapOvr>
    <a:masterClrMapping/>
  </p:clrMapOvr>
  <p:transition xmlns:p14="http://schemas.microsoft.com/office/powerpoint/2010/main"/>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8" name="Rectangle 1030"/>
          <p:cNvSpPr>
            <a:spLocks noGrp="1" noChangeArrowheads="1"/>
          </p:cNvSpPr>
          <p:nvPr>
            <p:ph type="sldNum" sz="quarter" idx="11"/>
          </p:nvPr>
        </p:nvSpPr>
        <p:spPr>
          <a:ln/>
        </p:spPr>
        <p:txBody>
          <a:bodyPr/>
          <a:lstStyle>
            <a:lvl1pPr>
              <a:defRPr/>
            </a:lvl1pPr>
          </a:lstStyle>
          <a:p>
            <a:fld id="{D5FD5635-BCCD-45D2-B61E-320731E13B1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79206433"/>
      </p:ext>
    </p:extLst>
  </p:cSld>
  <p:clrMapOvr>
    <a:masterClrMapping/>
  </p:clrMapOvr>
  <p:transition xmlns:p14="http://schemas.microsoft.com/office/powerpoint/2010/main"/>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4" name="Rectangle 1030"/>
          <p:cNvSpPr>
            <a:spLocks noGrp="1" noChangeArrowheads="1"/>
          </p:cNvSpPr>
          <p:nvPr>
            <p:ph type="sldNum" sz="quarter" idx="11"/>
          </p:nvPr>
        </p:nvSpPr>
        <p:spPr>
          <a:ln/>
        </p:spPr>
        <p:txBody>
          <a:bodyPr/>
          <a:lstStyle>
            <a:lvl1pPr>
              <a:defRPr/>
            </a:lvl1pPr>
          </a:lstStyle>
          <a:p>
            <a:fld id="{018A7077-2B78-4FB5-8F56-24239751AEF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23444643"/>
      </p:ext>
    </p:extLst>
  </p:cSld>
  <p:clrMapOvr>
    <a:masterClrMapping/>
  </p:clrMapOvr>
  <p:transition xmlns:p14="http://schemas.microsoft.com/office/powerpoint/2010/main"/>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3" name="Rectangle 1030"/>
          <p:cNvSpPr>
            <a:spLocks noGrp="1" noChangeArrowheads="1"/>
          </p:cNvSpPr>
          <p:nvPr>
            <p:ph type="sldNum" sz="quarter" idx="11"/>
          </p:nvPr>
        </p:nvSpPr>
        <p:spPr>
          <a:ln/>
        </p:spPr>
        <p:txBody>
          <a:bodyPr/>
          <a:lstStyle>
            <a:lvl1pPr>
              <a:defRPr/>
            </a:lvl1pPr>
          </a:lstStyle>
          <a:p>
            <a:fld id="{6E86574E-FA2E-425B-A84C-39F9592E9ECB}"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331686507"/>
      </p:ext>
    </p:extLst>
  </p:cSld>
  <p:clrMapOvr>
    <a:masterClrMapping/>
  </p:clrMapOvr>
  <p:transition xmlns:p14="http://schemas.microsoft.com/office/powerpoint/2010/main"/>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29"/>
          <p:cNvSpPr>
            <a:spLocks noGrp="1" noChangeArrowheads="1"/>
          </p:cNvSpPr>
          <p:nvPr>
            <p:ph type="ftr" sz="quarter" idx="10"/>
          </p:nvPr>
        </p:nvSpPr>
        <p:spPr>
          <a:ln/>
        </p:spPr>
        <p:txBody>
          <a:bodyPr/>
          <a:lstStyle>
            <a:lvl1pPr>
              <a:defRPr/>
            </a:lvl1pPr>
          </a:lstStyle>
          <a:p>
            <a:endParaRPr lang="en-US" altLang="en-US">
              <a:solidFill>
                <a:srgbClr val="000000"/>
              </a:solidFill>
            </a:endParaRPr>
          </a:p>
        </p:txBody>
      </p:sp>
      <p:sp>
        <p:nvSpPr>
          <p:cNvPr id="6" name="Rectangle 1030"/>
          <p:cNvSpPr>
            <a:spLocks noGrp="1" noChangeArrowheads="1"/>
          </p:cNvSpPr>
          <p:nvPr>
            <p:ph type="sldNum" sz="quarter" idx="11"/>
          </p:nvPr>
        </p:nvSpPr>
        <p:spPr>
          <a:ln/>
        </p:spPr>
        <p:txBody>
          <a:bodyPr/>
          <a:lstStyle>
            <a:lvl1pPr>
              <a:defRPr/>
            </a:lvl1pPr>
          </a:lstStyle>
          <a:p>
            <a:fld id="{9148CFD0-6DDB-45F0-A989-9F5CE648BC1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95991134"/>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10.xml.rels><?xml version="1.0" encoding="UTF-8" standalone="yes"?>
<Relationships xmlns="http://schemas.openxmlformats.org/package/2006/relationships"><Relationship Id="rId11" Type="http://schemas.openxmlformats.org/officeDocument/2006/relationships/slideLayout" Target="../slideLayouts/slideLayout102.xml"/><Relationship Id="rId12" Type="http://schemas.openxmlformats.org/officeDocument/2006/relationships/theme" Target="../theme/theme10.xml"/><Relationship Id="rId13" Type="http://schemas.openxmlformats.org/officeDocument/2006/relationships/image" Target="../media/image1.png"/><Relationship Id="rId1" Type="http://schemas.openxmlformats.org/officeDocument/2006/relationships/slideLayout" Target="../slideLayouts/slideLayout92.xml"/><Relationship Id="rId2" Type="http://schemas.openxmlformats.org/officeDocument/2006/relationships/slideLayout" Target="../slideLayouts/slideLayout93.xml"/><Relationship Id="rId3" Type="http://schemas.openxmlformats.org/officeDocument/2006/relationships/slideLayout" Target="../slideLayouts/slideLayout94.xml"/><Relationship Id="rId4" Type="http://schemas.openxmlformats.org/officeDocument/2006/relationships/slideLayout" Target="../slideLayouts/slideLayout95.xml"/><Relationship Id="rId5" Type="http://schemas.openxmlformats.org/officeDocument/2006/relationships/slideLayout" Target="../slideLayouts/slideLayout96.xml"/><Relationship Id="rId6" Type="http://schemas.openxmlformats.org/officeDocument/2006/relationships/slideLayout" Target="../slideLayouts/slideLayout97.xml"/><Relationship Id="rId7" Type="http://schemas.openxmlformats.org/officeDocument/2006/relationships/slideLayout" Target="../slideLayouts/slideLayout98.xml"/><Relationship Id="rId8" Type="http://schemas.openxmlformats.org/officeDocument/2006/relationships/slideLayout" Target="../slideLayouts/slideLayout99.xml"/><Relationship Id="rId9" Type="http://schemas.openxmlformats.org/officeDocument/2006/relationships/slideLayout" Target="../slideLayouts/slideLayout100.xml"/><Relationship Id="rId10" Type="http://schemas.openxmlformats.org/officeDocument/2006/relationships/slideLayout" Target="../slideLayouts/slideLayout101.xml"/></Relationships>
</file>

<file path=ppt/slideMasters/_rels/slideMaster11.xml.rels><?xml version="1.0" encoding="UTF-8" standalone="yes"?>
<Relationships xmlns="http://schemas.openxmlformats.org/package/2006/relationships"><Relationship Id="rId11" Type="http://schemas.openxmlformats.org/officeDocument/2006/relationships/slideLayout" Target="../slideLayouts/slideLayout113.xml"/><Relationship Id="rId12" Type="http://schemas.openxmlformats.org/officeDocument/2006/relationships/theme" Target="../theme/theme11.xml"/><Relationship Id="rId13" Type="http://schemas.openxmlformats.org/officeDocument/2006/relationships/image" Target="../media/image1.png"/><Relationship Id="rId1" Type="http://schemas.openxmlformats.org/officeDocument/2006/relationships/slideLayout" Target="../slideLayouts/slideLayout103.xml"/><Relationship Id="rId2" Type="http://schemas.openxmlformats.org/officeDocument/2006/relationships/slideLayout" Target="../slideLayouts/slideLayout104.xml"/><Relationship Id="rId3" Type="http://schemas.openxmlformats.org/officeDocument/2006/relationships/slideLayout" Target="../slideLayouts/slideLayout105.xml"/><Relationship Id="rId4" Type="http://schemas.openxmlformats.org/officeDocument/2006/relationships/slideLayout" Target="../slideLayouts/slideLayout106.xml"/><Relationship Id="rId5" Type="http://schemas.openxmlformats.org/officeDocument/2006/relationships/slideLayout" Target="../slideLayouts/slideLayout107.xml"/><Relationship Id="rId6" Type="http://schemas.openxmlformats.org/officeDocument/2006/relationships/slideLayout" Target="../slideLayouts/slideLayout108.xml"/><Relationship Id="rId7" Type="http://schemas.openxmlformats.org/officeDocument/2006/relationships/slideLayout" Target="../slideLayouts/slideLayout109.xml"/><Relationship Id="rId8" Type="http://schemas.openxmlformats.org/officeDocument/2006/relationships/slideLayout" Target="../slideLayouts/slideLayout110.xml"/><Relationship Id="rId9" Type="http://schemas.openxmlformats.org/officeDocument/2006/relationships/slideLayout" Target="../slideLayouts/slideLayout111.xml"/><Relationship Id="rId10" Type="http://schemas.openxmlformats.org/officeDocument/2006/relationships/slideLayout" Target="../slideLayouts/slideLayout112.xml"/></Relationships>
</file>

<file path=ppt/slideMasters/_rels/slideMaster12.xml.rels><?xml version="1.0" encoding="UTF-8" standalone="yes"?>
<Relationships xmlns="http://schemas.openxmlformats.org/package/2006/relationships"><Relationship Id="rId11" Type="http://schemas.openxmlformats.org/officeDocument/2006/relationships/slideLayout" Target="../slideLayouts/slideLayout124.xml"/><Relationship Id="rId12" Type="http://schemas.openxmlformats.org/officeDocument/2006/relationships/theme" Target="../theme/theme12.xml"/><Relationship Id="rId13" Type="http://schemas.openxmlformats.org/officeDocument/2006/relationships/image" Target="../media/image1.png"/><Relationship Id="rId1" Type="http://schemas.openxmlformats.org/officeDocument/2006/relationships/slideLayout" Target="../slideLayouts/slideLayout114.xml"/><Relationship Id="rId2" Type="http://schemas.openxmlformats.org/officeDocument/2006/relationships/slideLayout" Target="../slideLayouts/slideLayout115.xml"/><Relationship Id="rId3" Type="http://schemas.openxmlformats.org/officeDocument/2006/relationships/slideLayout" Target="../slideLayouts/slideLayout116.xml"/><Relationship Id="rId4" Type="http://schemas.openxmlformats.org/officeDocument/2006/relationships/slideLayout" Target="../slideLayouts/slideLayout117.xml"/><Relationship Id="rId5" Type="http://schemas.openxmlformats.org/officeDocument/2006/relationships/slideLayout" Target="../slideLayouts/slideLayout118.xml"/><Relationship Id="rId6" Type="http://schemas.openxmlformats.org/officeDocument/2006/relationships/slideLayout" Target="../slideLayouts/slideLayout119.xml"/><Relationship Id="rId7" Type="http://schemas.openxmlformats.org/officeDocument/2006/relationships/slideLayout" Target="../slideLayouts/slideLayout120.xml"/><Relationship Id="rId8" Type="http://schemas.openxmlformats.org/officeDocument/2006/relationships/slideLayout" Target="../slideLayouts/slideLayout121.xml"/><Relationship Id="rId9" Type="http://schemas.openxmlformats.org/officeDocument/2006/relationships/slideLayout" Target="../slideLayouts/slideLayout122.xml"/><Relationship Id="rId10" Type="http://schemas.openxmlformats.org/officeDocument/2006/relationships/slideLayout" Target="../slideLayouts/slideLayout123.xml"/></Relationships>
</file>

<file path=ppt/slideMasters/_rels/slideMaster13.xml.rels><?xml version="1.0" encoding="UTF-8" standalone="yes"?>
<Relationships xmlns="http://schemas.openxmlformats.org/package/2006/relationships"><Relationship Id="rId11" Type="http://schemas.openxmlformats.org/officeDocument/2006/relationships/slideLayout" Target="../slideLayouts/slideLayout135.xml"/><Relationship Id="rId12" Type="http://schemas.openxmlformats.org/officeDocument/2006/relationships/theme" Target="../theme/theme13.xml"/><Relationship Id="rId13" Type="http://schemas.openxmlformats.org/officeDocument/2006/relationships/image" Target="../media/image1.png"/><Relationship Id="rId1" Type="http://schemas.openxmlformats.org/officeDocument/2006/relationships/slideLayout" Target="../slideLayouts/slideLayout125.xml"/><Relationship Id="rId2" Type="http://schemas.openxmlformats.org/officeDocument/2006/relationships/slideLayout" Target="../slideLayouts/slideLayout126.xml"/><Relationship Id="rId3" Type="http://schemas.openxmlformats.org/officeDocument/2006/relationships/slideLayout" Target="../slideLayouts/slideLayout127.xml"/><Relationship Id="rId4" Type="http://schemas.openxmlformats.org/officeDocument/2006/relationships/slideLayout" Target="../slideLayouts/slideLayout128.xml"/><Relationship Id="rId5" Type="http://schemas.openxmlformats.org/officeDocument/2006/relationships/slideLayout" Target="../slideLayouts/slideLayout129.xml"/><Relationship Id="rId6" Type="http://schemas.openxmlformats.org/officeDocument/2006/relationships/slideLayout" Target="../slideLayouts/slideLayout130.xml"/><Relationship Id="rId7" Type="http://schemas.openxmlformats.org/officeDocument/2006/relationships/slideLayout" Target="../slideLayouts/slideLayout131.xml"/><Relationship Id="rId8" Type="http://schemas.openxmlformats.org/officeDocument/2006/relationships/slideLayout" Target="../slideLayouts/slideLayout132.xml"/><Relationship Id="rId9" Type="http://schemas.openxmlformats.org/officeDocument/2006/relationships/slideLayout" Target="../slideLayouts/slideLayout133.xml"/><Relationship Id="rId10" Type="http://schemas.openxmlformats.org/officeDocument/2006/relationships/slideLayout" Target="../slideLayouts/slideLayout134.xml"/></Relationships>
</file>

<file path=ppt/slideMasters/_rels/slideMaster14.xml.rels><?xml version="1.0" encoding="UTF-8" standalone="yes"?>
<Relationships xmlns="http://schemas.openxmlformats.org/package/2006/relationships"><Relationship Id="rId11" Type="http://schemas.openxmlformats.org/officeDocument/2006/relationships/slideLayout" Target="../slideLayouts/slideLayout146.xml"/><Relationship Id="rId12" Type="http://schemas.openxmlformats.org/officeDocument/2006/relationships/theme" Target="../theme/theme14.xml"/><Relationship Id="rId13" Type="http://schemas.openxmlformats.org/officeDocument/2006/relationships/image" Target="../media/image1.png"/><Relationship Id="rId1" Type="http://schemas.openxmlformats.org/officeDocument/2006/relationships/slideLayout" Target="../slideLayouts/slideLayout136.xml"/><Relationship Id="rId2" Type="http://schemas.openxmlformats.org/officeDocument/2006/relationships/slideLayout" Target="../slideLayouts/slideLayout137.xml"/><Relationship Id="rId3" Type="http://schemas.openxmlformats.org/officeDocument/2006/relationships/slideLayout" Target="../slideLayouts/slideLayout138.xml"/><Relationship Id="rId4" Type="http://schemas.openxmlformats.org/officeDocument/2006/relationships/slideLayout" Target="../slideLayouts/slideLayout139.xml"/><Relationship Id="rId5" Type="http://schemas.openxmlformats.org/officeDocument/2006/relationships/slideLayout" Target="../slideLayouts/slideLayout140.xml"/><Relationship Id="rId6" Type="http://schemas.openxmlformats.org/officeDocument/2006/relationships/slideLayout" Target="../slideLayouts/slideLayout141.xml"/><Relationship Id="rId7" Type="http://schemas.openxmlformats.org/officeDocument/2006/relationships/slideLayout" Target="../slideLayouts/slideLayout142.xml"/><Relationship Id="rId8" Type="http://schemas.openxmlformats.org/officeDocument/2006/relationships/slideLayout" Target="../slideLayouts/slideLayout143.xml"/><Relationship Id="rId9" Type="http://schemas.openxmlformats.org/officeDocument/2006/relationships/slideLayout" Target="../slideLayouts/slideLayout144.xml"/><Relationship Id="rId10" Type="http://schemas.openxmlformats.org/officeDocument/2006/relationships/slideLayout" Target="../slideLayouts/slideLayout145.xml"/></Relationships>
</file>

<file path=ppt/slideMasters/_rels/slideMaster15.xml.rels><?xml version="1.0" encoding="UTF-8" standalone="yes"?>
<Relationships xmlns="http://schemas.openxmlformats.org/package/2006/relationships"><Relationship Id="rId11" Type="http://schemas.openxmlformats.org/officeDocument/2006/relationships/slideLayout" Target="../slideLayouts/slideLayout157.xml"/><Relationship Id="rId12" Type="http://schemas.openxmlformats.org/officeDocument/2006/relationships/theme" Target="../theme/theme15.xml"/><Relationship Id="rId13" Type="http://schemas.openxmlformats.org/officeDocument/2006/relationships/image" Target="../media/image1.png"/><Relationship Id="rId1" Type="http://schemas.openxmlformats.org/officeDocument/2006/relationships/slideLayout" Target="../slideLayouts/slideLayout147.xml"/><Relationship Id="rId2" Type="http://schemas.openxmlformats.org/officeDocument/2006/relationships/slideLayout" Target="../slideLayouts/slideLayout148.xml"/><Relationship Id="rId3" Type="http://schemas.openxmlformats.org/officeDocument/2006/relationships/slideLayout" Target="../slideLayouts/slideLayout149.xml"/><Relationship Id="rId4" Type="http://schemas.openxmlformats.org/officeDocument/2006/relationships/slideLayout" Target="../slideLayouts/slideLayout150.xml"/><Relationship Id="rId5" Type="http://schemas.openxmlformats.org/officeDocument/2006/relationships/slideLayout" Target="../slideLayouts/slideLayout151.xml"/><Relationship Id="rId6" Type="http://schemas.openxmlformats.org/officeDocument/2006/relationships/slideLayout" Target="../slideLayouts/slideLayout152.xml"/><Relationship Id="rId7" Type="http://schemas.openxmlformats.org/officeDocument/2006/relationships/slideLayout" Target="../slideLayouts/slideLayout153.xml"/><Relationship Id="rId8" Type="http://schemas.openxmlformats.org/officeDocument/2006/relationships/slideLayout" Target="../slideLayouts/slideLayout154.xml"/><Relationship Id="rId9" Type="http://schemas.openxmlformats.org/officeDocument/2006/relationships/slideLayout" Target="../slideLayouts/slideLayout155.xml"/><Relationship Id="rId10" Type="http://schemas.openxmlformats.org/officeDocument/2006/relationships/slideLayout" Target="../slideLayouts/slideLayout156.xml"/></Relationships>
</file>

<file path=ppt/slideMasters/_rels/slideMaster16.xml.rels><?xml version="1.0" encoding="UTF-8" standalone="yes"?>
<Relationships xmlns="http://schemas.openxmlformats.org/package/2006/relationships"><Relationship Id="rId11" Type="http://schemas.openxmlformats.org/officeDocument/2006/relationships/slideLayout" Target="../slideLayouts/slideLayout168.xml"/><Relationship Id="rId12" Type="http://schemas.openxmlformats.org/officeDocument/2006/relationships/slideLayout" Target="../slideLayouts/slideLayout169.xml"/><Relationship Id="rId13" Type="http://schemas.openxmlformats.org/officeDocument/2006/relationships/theme" Target="../theme/theme16.xml"/><Relationship Id="rId14" Type="http://schemas.openxmlformats.org/officeDocument/2006/relationships/image" Target="../media/image1.png"/><Relationship Id="rId1" Type="http://schemas.openxmlformats.org/officeDocument/2006/relationships/slideLayout" Target="../slideLayouts/slideLayout158.xml"/><Relationship Id="rId2" Type="http://schemas.openxmlformats.org/officeDocument/2006/relationships/slideLayout" Target="../slideLayouts/slideLayout159.xml"/><Relationship Id="rId3" Type="http://schemas.openxmlformats.org/officeDocument/2006/relationships/slideLayout" Target="../slideLayouts/slideLayout160.xml"/><Relationship Id="rId4" Type="http://schemas.openxmlformats.org/officeDocument/2006/relationships/slideLayout" Target="../slideLayouts/slideLayout161.xml"/><Relationship Id="rId5" Type="http://schemas.openxmlformats.org/officeDocument/2006/relationships/slideLayout" Target="../slideLayouts/slideLayout162.xml"/><Relationship Id="rId6" Type="http://schemas.openxmlformats.org/officeDocument/2006/relationships/slideLayout" Target="../slideLayouts/slideLayout163.xml"/><Relationship Id="rId7" Type="http://schemas.openxmlformats.org/officeDocument/2006/relationships/slideLayout" Target="../slideLayouts/slideLayout164.xml"/><Relationship Id="rId8" Type="http://schemas.openxmlformats.org/officeDocument/2006/relationships/slideLayout" Target="../slideLayouts/slideLayout165.xml"/><Relationship Id="rId9" Type="http://schemas.openxmlformats.org/officeDocument/2006/relationships/slideLayout" Target="../slideLayouts/slideLayout166.xml"/><Relationship Id="rId10" Type="http://schemas.openxmlformats.org/officeDocument/2006/relationships/slideLayout" Target="../slideLayouts/slideLayout167.xml"/></Relationships>
</file>

<file path=ppt/slideMasters/_rels/slideMaster17.xml.rels><?xml version="1.0" encoding="UTF-8" standalone="yes"?>
<Relationships xmlns="http://schemas.openxmlformats.org/package/2006/relationships"><Relationship Id="rId11" Type="http://schemas.openxmlformats.org/officeDocument/2006/relationships/slideLayout" Target="../slideLayouts/slideLayout180.xml"/><Relationship Id="rId12" Type="http://schemas.openxmlformats.org/officeDocument/2006/relationships/theme" Target="../theme/theme17.xml"/><Relationship Id="rId13" Type="http://schemas.openxmlformats.org/officeDocument/2006/relationships/image" Target="../media/image1.png"/><Relationship Id="rId1" Type="http://schemas.openxmlformats.org/officeDocument/2006/relationships/slideLayout" Target="../slideLayouts/slideLayout170.xml"/><Relationship Id="rId2" Type="http://schemas.openxmlformats.org/officeDocument/2006/relationships/slideLayout" Target="../slideLayouts/slideLayout171.xml"/><Relationship Id="rId3" Type="http://schemas.openxmlformats.org/officeDocument/2006/relationships/slideLayout" Target="../slideLayouts/slideLayout172.xml"/><Relationship Id="rId4" Type="http://schemas.openxmlformats.org/officeDocument/2006/relationships/slideLayout" Target="../slideLayouts/slideLayout173.xml"/><Relationship Id="rId5" Type="http://schemas.openxmlformats.org/officeDocument/2006/relationships/slideLayout" Target="../slideLayouts/slideLayout174.xml"/><Relationship Id="rId6" Type="http://schemas.openxmlformats.org/officeDocument/2006/relationships/slideLayout" Target="../slideLayouts/slideLayout175.xml"/><Relationship Id="rId7" Type="http://schemas.openxmlformats.org/officeDocument/2006/relationships/slideLayout" Target="../slideLayouts/slideLayout176.xml"/><Relationship Id="rId8" Type="http://schemas.openxmlformats.org/officeDocument/2006/relationships/slideLayout" Target="../slideLayouts/slideLayout177.xml"/><Relationship Id="rId9" Type="http://schemas.openxmlformats.org/officeDocument/2006/relationships/slideLayout" Target="../slideLayouts/slideLayout178.xml"/><Relationship Id="rId10" Type="http://schemas.openxmlformats.org/officeDocument/2006/relationships/slideLayout" Target="../slideLayouts/slideLayout179.xml"/></Relationships>
</file>

<file path=ppt/slideMasters/_rels/slideMaster18.xml.rels><?xml version="1.0" encoding="UTF-8" standalone="yes"?>
<Relationships xmlns="http://schemas.openxmlformats.org/package/2006/relationships"><Relationship Id="rId11" Type="http://schemas.openxmlformats.org/officeDocument/2006/relationships/slideLayout" Target="../slideLayouts/slideLayout191.xml"/><Relationship Id="rId12" Type="http://schemas.openxmlformats.org/officeDocument/2006/relationships/theme" Target="../theme/theme18.xml"/><Relationship Id="rId13" Type="http://schemas.openxmlformats.org/officeDocument/2006/relationships/image" Target="../media/image1.png"/><Relationship Id="rId1" Type="http://schemas.openxmlformats.org/officeDocument/2006/relationships/slideLayout" Target="../slideLayouts/slideLayout181.xml"/><Relationship Id="rId2" Type="http://schemas.openxmlformats.org/officeDocument/2006/relationships/slideLayout" Target="../slideLayouts/slideLayout182.xml"/><Relationship Id="rId3" Type="http://schemas.openxmlformats.org/officeDocument/2006/relationships/slideLayout" Target="../slideLayouts/slideLayout183.xml"/><Relationship Id="rId4" Type="http://schemas.openxmlformats.org/officeDocument/2006/relationships/slideLayout" Target="../slideLayouts/slideLayout184.xml"/><Relationship Id="rId5" Type="http://schemas.openxmlformats.org/officeDocument/2006/relationships/slideLayout" Target="../slideLayouts/slideLayout185.xml"/><Relationship Id="rId6" Type="http://schemas.openxmlformats.org/officeDocument/2006/relationships/slideLayout" Target="../slideLayouts/slideLayout186.xml"/><Relationship Id="rId7" Type="http://schemas.openxmlformats.org/officeDocument/2006/relationships/slideLayout" Target="../slideLayouts/slideLayout187.xml"/><Relationship Id="rId8" Type="http://schemas.openxmlformats.org/officeDocument/2006/relationships/slideLayout" Target="../slideLayouts/slideLayout188.xml"/><Relationship Id="rId9" Type="http://schemas.openxmlformats.org/officeDocument/2006/relationships/slideLayout" Target="../slideLayouts/slideLayout189.xml"/><Relationship Id="rId10" Type="http://schemas.openxmlformats.org/officeDocument/2006/relationships/slideLayout" Target="../slideLayouts/slideLayout190.xml"/></Relationships>
</file>

<file path=ppt/slideMasters/_rels/slideMaster19.xml.rels><?xml version="1.0" encoding="UTF-8" standalone="yes"?>
<Relationships xmlns="http://schemas.openxmlformats.org/package/2006/relationships"><Relationship Id="rId11" Type="http://schemas.openxmlformats.org/officeDocument/2006/relationships/slideLayout" Target="../slideLayouts/slideLayout202.xml"/><Relationship Id="rId12" Type="http://schemas.openxmlformats.org/officeDocument/2006/relationships/theme" Target="../theme/theme19.xml"/><Relationship Id="rId13" Type="http://schemas.openxmlformats.org/officeDocument/2006/relationships/image" Target="../media/image1.png"/><Relationship Id="rId1" Type="http://schemas.openxmlformats.org/officeDocument/2006/relationships/slideLayout" Target="../slideLayouts/slideLayout192.xml"/><Relationship Id="rId2" Type="http://schemas.openxmlformats.org/officeDocument/2006/relationships/slideLayout" Target="../slideLayouts/slideLayout193.xml"/><Relationship Id="rId3" Type="http://schemas.openxmlformats.org/officeDocument/2006/relationships/slideLayout" Target="../slideLayouts/slideLayout194.xml"/><Relationship Id="rId4" Type="http://schemas.openxmlformats.org/officeDocument/2006/relationships/slideLayout" Target="../slideLayouts/slideLayout195.xml"/><Relationship Id="rId5" Type="http://schemas.openxmlformats.org/officeDocument/2006/relationships/slideLayout" Target="../slideLayouts/slideLayout196.xml"/><Relationship Id="rId6" Type="http://schemas.openxmlformats.org/officeDocument/2006/relationships/slideLayout" Target="../slideLayouts/slideLayout197.xml"/><Relationship Id="rId7" Type="http://schemas.openxmlformats.org/officeDocument/2006/relationships/slideLayout" Target="../slideLayouts/slideLayout198.xml"/><Relationship Id="rId8" Type="http://schemas.openxmlformats.org/officeDocument/2006/relationships/slideLayout" Target="../slideLayouts/slideLayout199.xml"/><Relationship Id="rId9" Type="http://schemas.openxmlformats.org/officeDocument/2006/relationships/slideLayout" Target="../slideLayouts/slideLayout200.xml"/><Relationship Id="rId10" Type="http://schemas.openxmlformats.org/officeDocument/2006/relationships/slideLayout" Target="../slideLayouts/slideLayout201.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1.png"/></Relationships>
</file>

<file path=ppt/slideMasters/_rels/slideMaster20.xml.rels><?xml version="1.0" encoding="UTF-8" standalone="yes"?>
<Relationships xmlns="http://schemas.openxmlformats.org/package/2006/relationships"><Relationship Id="rId11" Type="http://schemas.openxmlformats.org/officeDocument/2006/relationships/slideLayout" Target="../slideLayouts/slideLayout213.xml"/><Relationship Id="rId12" Type="http://schemas.openxmlformats.org/officeDocument/2006/relationships/theme" Target="../theme/theme20.xml"/><Relationship Id="rId1" Type="http://schemas.openxmlformats.org/officeDocument/2006/relationships/slideLayout" Target="../slideLayouts/slideLayout203.xml"/><Relationship Id="rId2" Type="http://schemas.openxmlformats.org/officeDocument/2006/relationships/slideLayout" Target="../slideLayouts/slideLayout204.xml"/><Relationship Id="rId3" Type="http://schemas.openxmlformats.org/officeDocument/2006/relationships/slideLayout" Target="../slideLayouts/slideLayout205.xml"/><Relationship Id="rId4" Type="http://schemas.openxmlformats.org/officeDocument/2006/relationships/slideLayout" Target="../slideLayouts/slideLayout206.xml"/><Relationship Id="rId5" Type="http://schemas.openxmlformats.org/officeDocument/2006/relationships/slideLayout" Target="../slideLayouts/slideLayout207.xml"/><Relationship Id="rId6" Type="http://schemas.openxmlformats.org/officeDocument/2006/relationships/slideLayout" Target="../slideLayouts/slideLayout208.xml"/><Relationship Id="rId7" Type="http://schemas.openxmlformats.org/officeDocument/2006/relationships/slideLayout" Target="../slideLayouts/slideLayout209.xml"/><Relationship Id="rId8" Type="http://schemas.openxmlformats.org/officeDocument/2006/relationships/slideLayout" Target="../slideLayouts/slideLayout210.xml"/><Relationship Id="rId9" Type="http://schemas.openxmlformats.org/officeDocument/2006/relationships/slideLayout" Target="../slideLayouts/slideLayout211.xml"/><Relationship Id="rId10" Type="http://schemas.openxmlformats.org/officeDocument/2006/relationships/slideLayout" Target="../slideLayouts/slideLayout212.xml"/></Relationships>
</file>

<file path=ppt/slideMasters/_rels/slideMaster21.xml.rels><?xml version="1.0" encoding="UTF-8" standalone="yes"?>
<Relationships xmlns="http://schemas.openxmlformats.org/package/2006/relationships"><Relationship Id="rId11" Type="http://schemas.openxmlformats.org/officeDocument/2006/relationships/slideLayout" Target="../slideLayouts/slideLayout224.xml"/><Relationship Id="rId12" Type="http://schemas.openxmlformats.org/officeDocument/2006/relationships/theme" Target="../theme/theme21.xml"/><Relationship Id="rId13" Type="http://schemas.openxmlformats.org/officeDocument/2006/relationships/image" Target="../media/image1.png"/><Relationship Id="rId1" Type="http://schemas.openxmlformats.org/officeDocument/2006/relationships/slideLayout" Target="../slideLayouts/slideLayout214.xml"/><Relationship Id="rId2" Type="http://schemas.openxmlformats.org/officeDocument/2006/relationships/slideLayout" Target="../slideLayouts/slideLayout215.xml"/><Relationship Id="rId3" Type="http://schemas.openxmlformats.org/officeDocument/2006/relationships/slideLayout" Target="../slideLayouts/slideLayout216.xml"/><Relationship Id="rId4" Type="http://schemas.openxmlformats.org/officeDocument/2006/relationships/slideLayout" Target="../slideLayouts/slideLayout217.xml"/><Relationship Id="rId5" Type="http://schemas.openxmlformats.org/officeDocument/2006/relationships/slideLayout" Target="../slideLayouts/slideLayout218.xml"/><Relationship Id="rId6" Type="http://schemas.openxmlformats.org/officeDocument/2006/relationships/slideLayout" Target="../slideLayouts/slideLayout219.xml"/><Relationship Id="rId7" Type="http://schemas.openxmlformats.org/officeDocument/2006/relationships/slideLayout" Target="../slideLayouts/slideLayout220.xml"/><Relationship Id="rId8" Type="http://schemas.openxmlformats.org/officeDocument/2006/relationships/slideLayout" Target="../slideLayouts/slideLayout221.xml"/><Relationship Id="rId9" Type="http://schemas.openxmlformats.org/officeDocument/2006/relationships/slideLayout" Target="../slideLayouts/slideLayout222.xml"/><Relationship Id="rId10" Type="http://schemas.openxmlformats.org/officeDocument/2006/relationships/slideLayout" Target="../slideLayouts/slideLayout223.xml"/></Relationships>
</file>

<file path=ppt/slideMasters/_rels/slideMaster22.xml.rels><?xml version="1.0" encoding="UTF-8" standalone="yes"?>
<Relationships xmlns="http://schemas.openxmlformats.org/package/2006/relationships"><Relationship Id="rId11" Type="http://schemas.openxmlformats.org/officeDocument/2006/relationships/slideLayout" Target="../slideLayouts/slideLayout235.xml"/><Relationship Id="rId12" Type="http://schemas.openxmlformats.org/officeDocument/2006/relationships/slideLayout" Target="../slideLayouts/slideLayout236.xml"/><Relationship Id="rId13" Type="http://schemas.openxmlformats.org/officeDocument/2006/relationships/theme" Target="../theme/theme22.xml"/><Relationship Id="rId14" Type="http://schemas.openxmlformats.org/officeDocument/2006/relationships/image" Target="../media/image1.png"/><Relationship Id="rId1" Type="http://schemas.openxmlformats.org/officeDocument/2006/relationships/slideLayout" Target="../slideLayouts/slideLayout225.xml"/><Relationship Id="rId2" Type="http://schemas.openxmlformats.org/officeDocument/2006/relationships/slideLayout" Target="../slideLayouts/slideLayout226.xml"/><Relationship Id="rId3" Type="http://schemas.openxmlformats.org/officeDocument/2006/relationships/slideLayout" Target="../slideLayouts/slideLayout227.xml"/><Relationship Id="rId4" Type="http://schemas.openxmlformats.org/officeDocument/2006/relationships/slideLayout" Target="../slideLayouts/slideLayout228.xml"/><Relationship Id="rId5" Type="http://schemas.openxmlformats.org/officeDocument/2006/relationships/slideLayout" Target="../slideLayouts/slideLayout229.xml"/><Relationship Id="rId6" Type="http://schemas.openxmlformats.org/officeDocument/2006/relationships/slideLayout" Target="../slideLayouts/slideLayout230.xml"/><Relationship Id="rId7" Type="http://schemas.openxmlformats.org/officeDocument/2006/relationships/slideLayout" Target="../slideLayouts/slideLayout231.xml"/><Relationship Id="rId8" Type="http://schemas.openxmlformats.org/officeDocument/2006/relationships/slideLayout" Target="../slideLayouts/slideLayout232.xml"/><Relationship Id="rId9" Type="http://schemas.openxmlformats.org/officeDocument/2006/relationships/slideLayout" Target="../slideLayouts/slideLayout233.xml"/><Relationship Id="rId10" Type="http://schemas.openxmlformats.org/officeDocument/2006/relationships/slideLayout" Target="../slideLayouts/slideLayout234.xml"/></Relationships>
</file>

<file path=ppt/slideMasters/_rels/slideMaster23.xml.rels><?xml version="1.0" encoding="UTF-8" standalone="yes"?>
<Relationships xmlns="http://schemas.openxmlformats.org/package/2006/relationships"><Relationship Id="rId11" Type="http://schemas.openxmlformats.org/officeDocument/2006/relationships/slideLayout" Target="../slideLayouts/slideLayout247.xml"/><Relationship Id="rId12" Type="http://schemas.openxmlformats.org/officeDocument/2006/relationships/theme" Target="../theme/theme23.xml"/><Relationship Id="rId13" Type="http://schemas.openxmlformats.org/officeDocument/2006/relationships/image" Target="../media/image1.png"/><Relationship Id="rId1" Type="http://schemas.openxmlformats.org/officeDocument/2006/relationships/slideLayout" Target="../slideLayouts/slideLayout237.xml"/><Relationship Id="rId2" Type="http://schemas.openxmlformats.org/officeDocument/2006/relationships/slideLayout" Target="../slideLayouts/slideLayout238.xml"/><Relationship Id="rId3" Type="http://schemas.openxmlformats.org/officeDocument/2006/relationships/slideLayout" Target="../slideLayouts/slideLayout239.xml"/><Relationship Id="rId4" Type="http://schemas.openxmlformats.org/officeDocument/2006/relationships/slideLayout" Target="../slideLayouts/slideLayout240.xml"/><Relationship Id="rId5" Type="http://schemas.openxmlformats.org/officeDocument/2006/relationships/slideLayout" Target="../slideLayouts/slideLayout241.xml"/><Relationship Id="rId6" Type="http://schemas.openxmlformats.org/officeDocument/2006/relationships/slideLayout" Target="../slideLayouts/slideLayout242.xml"/><Relationship Id="rId7" Type="http://schemas.openxmlformats.org/officeDocument/2006/relationships/slideLayout" Target="../slideLayouts/slideLayout243.xml"/><Relationship Id="rId8" Type="http://schemas.openxmlformats.org/officeDocument/2006/relationships/slideLayout" Target="../slideLayouts/slideLayout244.xml"/><Relationship Id="rId9" Type="http://schemas.openxmlformats.org/officeDocument/2006/relationships/slideLayout" Target="../slideLayouts/slideLayout245.xml"/><Relationship Id="rId10" Type="http://schemas.openxmlformats.org/officeDocument/2006/relationships/slideLayout" Target="../slideLayouts/slideLayout246.xml"/></Relationships>
</file>

<file path=ppt/slideMasters/_rels/slideMaster24.xml.rels><?xml version="1.0" encoding="UTF-8" standalone="yes"?>
<Relationships xmlns="http://schemas.openxmlformats.org/package/2006/relationships"><Relationship Id="rId11" Type="http://schemas.openxmlformats.org/officeDocument/2006/relationships/slideLayout" Target="../slideLayouts/slideLayout258.xml"/><Relationship Id="rId12" Type="http://schemas.openxmlformats.org/officeDocument/2006/relationships/theme" Target="../theme/theme24.xml"/><Relationship Id="rId13" Type="http://schemas.openxmlformats.org/officeDocument/2006/relationships/image" Target="../media/image1.png"/><Relationship Id="rId1" Type="http://schemas.openxmlformats.org/officeDocument/2006/relationships/slideLayout" Target="../slideLayouts/slideLayout248.xml"/><Relationship Id="rId2" Type="http://schemas.openxmlformats.org/officeDocument/2006/relationships/slideLayout" Target="../slideLayouts/slideLayout249.xml"/><Relationship Id="rId3" Type="http://schemas.openxmlformats.org/officeDocument/2006/relationships/slideLayout" Target="../slideLayouts/slideLayout250.xml"/><Relationship Id="rId4" Type="http://schemas.openxmlformats.org/officeDocument/2006/relationships/slideLayout" Target="../slideLayouts/slideLayout251.xml"/><Relationship Id="rId5" Type="http://schemas.openxmlformats.org/officeDocument/2006/relationships/slideLayout" Target="../slideLayouts/slideLayout252.xml"/><Relationship Id="rId6" Type="http://schemas.openxmlformats.org/officeDocument/2006/relationships/slideLayout" Target="../slideLayouts/slideLayout253.xml"/><Relationship Id="rId7" Type="http://schemas.openxmlformats.org/officeDocument/2006/relationships/slideLayout" Target="../slideLayouts/slideLayout254.xml"/><Relationship Id="rId8" Type="http://schemas.openxmlformats.org/officeDocument/2006/relationships/slideLayout" Target="../slideLayouts/slideLayout255.xml"/><Relationship Id="rId9" Type="http://schemas.openxmlformats.org/officeDocument/2006/relationships/slideLayout" Target="../slideLayouts/slideLayout256.xml"/><Relationship Id="rId10" Type="http://schemas.openxmlformats.org/officeDocument/2006/relationships/slideLayout" Target="../slideLayouts/slideLayout257.xml"/></Relationships>
</file>

<file path=ppt/slideMasters/_rels/slideMaster25.xml.rels><?xml version="1.0" encoding="UTF-8" standalone="yes"?>
<Relationships xmlns="http://schemas.openxmlformats.org/package/2006/relationships"><Relationship Id="rId11" Type="http://schemas.openxmlformats.org/officeDocument/2006/relationships/slideLayout" Target="../slideLayouts/slideLayout269.xml"/><Relationship Id="rId12" Type="http://schemas.openxmlformats.org/officeDocument/2006/relationships/theme" Target="../theme/theme25.xml"/><Relationship Id="rId13" Type="http://schemas.openxmlformats.org/officeDocument/2006/relationships/image" Target="../media/image1.png"/><Relationship Id="rId1" Type="http://schemas.openxmlformats.org/officeDocument/2006/relationships/slideLayout" Target="../slideLayouts/slideLayout259.xml"/><Relationship Id="rId2" Type="http://schemas.openxmlformats.org/officeDocument/2006/relationships/slideLayout" Target="../slideLayouts/slideLayout260.xml"/><Relationship Id="rId3" Type="http://schemas.openxmlformats.org/officeDocument/2006/relationships/slideLayout" Target="../slideLayouts/slideLayout261.xml"/><Relationship Id="rId4" Type="http://schemas.openxmlformats.org/officeDocument/2006/relationships/slideLayout" Target="../slideLayouts/slideLayout262.xml"/><Relationship Id="rId5" Type="http://schemas.openxmlformats.org/officeDocument/2006/relationships/slideLayout" Target="../slideLayouts/slideLayout263.xml"/><Relationship Id="rId6" Type="http://schemas.openxmlformats.org/officeDocument/2006/relationships/slideLayout" Target="../slideLayouts/slideLayout264.xml"/><Relationship Id="rId7" Type="http://schemas.openxmlformats.org/officeDocument/2006/relationships/slideLayout" Target="../slideLayouts/slideLayout265.xml"/><Relationship Id="rId8" Type="http://schemas.openxmlformats.org/officeDocument/2006/relationships/slideLayout" Target="../slideLayouts/slideLayout266.xml"/><Relationship Id="rId9" Type="http://schemas.openxmlformats.org/officeDocument/2006/relationships/slideLayout" Target="../slideLayouts/slideLayout267.xml"/><Relationship Id="rId10" Type="http://schemas.openxmlformats.org/officeDocument/2006/relationships/slideLayout" Target="../slideLayouts/slideLayout268.xml"/></Relationships>
</file>

<file path=ppt/slideMasters/_rels/slideMaster26.xml.rels><?xml version="1.0" encoding="UTF-8" standalone="yes"?>
<Relationships xmlns="http://schemas.openxmlformats.org/package/2006/relationships"><Relationship Id="rId11" Type="http://schemas.openxmlformats.org/officeDocument/2006/relationships/slideLayout" Target="../slideLayouts/slideLayout280.xml"/><Relationship Id="rId12" Type="http://schemas.openxmlformats.org/officeDocument/2006/relationships/theme" Target="../theme/theme26.xml"/><Relationship Id="rId1" Type="http://schemas.openxmlformats.org/officeDocument/2006/relationships/slideLayout" Target="../slideLayouts/slideLayout270.xml"/><Relationship Id="rId2" Type="http://schemas.openxmlformats.org/officeDocument/2006/relationships/slideLayout" Target="../slideLayouts/slideLayout271.xml"/><Relationship Id="rId3" Type="http://schemas.openxmlformats.org/officeDocument/2006/relationships/slideLayout" Target="../slideLayouts/slideLayout272.xml"/><Relationship Id="rId4" Type="http://schemas.openxmlformats.org/officeDocument/2006/relationships/slideLayout" Target="../slideLayouts/slideLayout273.xml"/><Relationship Id="rId5" Type="http://schemas.openxmlformats.org/officeDocument/2006/relationships/slideLayout" Target="../slideLayouts/slideLayout274.xml"/><Relationship Id="rId6" Type="http://schemas.openxmlformats.org/officeDocument/2006/relationships/slideLayout" Target="../slideLayouts/slideLayout275.xml"/><Relationship Id="rId7" Type="http://schemas.openxmlformats.org/officeDocument/2006/relationships/slideLayout" Target="../slideLayouts/slideLayout276.xml"/><Relationship Id="rId8" Type="http://schemas.openxmlformats.org/officeDocument/2006/relationships/slideLayout" Target="../slideLayouts/slideLayout277.xml"/><Relationship Id="rId9" Type="http://schemas.openxmlformats.org/officeDocument/2006/relationships/slideLayout" Target="../slideLayouts/slideLayout278.xml"/><Relationship Id="rId10" Type="http://schemas.openxmlformats.org/officeDocument/2006/relationships/slideLayout" Target="../slideLayouts/slideLayout279.xml"/></Relationships>
</file>

<file path=ppt/slideMasters/_rels/slideMaster27.xml.rels><?xml version="1.0" encoding="UTF-8" standalone="yes"?>
<Relationships xmlns="http://schemas.openxmlformats.org/package/2006/relationships"><Relationship Id="rId11" Type="http://schemas.openxmlformats.org/officeDocument/2006/relationships/slideLayout" Target="../slideLayouts/slideLayout291.xml"/><Relationship Id="rId12" Type="http://schemas.openxmlformats.org/officeDocument/2006/relationships/theme" Target="../theme/theme27.xml"/><Relationship Id="rId13" Type="http://schemas.openxmlformats.org/officeDocument/2006/relationships/image" Target="../media/image1.png"/><Relationship Id="rId1" Type="http://schemas.openxmlformats.org/officeDocument/2006/relationships/slideLayout" Target="../slideLayouts/slideLayout281.xml"/><Relationship Id="rId2" Type="http://schemas.openxmlformats.org/officeDocument/2006/relationships/slideLayout" Target="../slideLayouts/slideLayout282.xml"/><Relationship Id="rId3" Type="http://schemas.openxmlformats.org/officeDocument/2006/relationships/slideLayout" Target="../slideLayouts/slideLayout283.xml"/><Relationship Id="rId4" Type="http://schemas.openxmlformats.org/officeDocument/2006/relationships/slideLayout" Target="../slideLayouts/slideLayout284.xml"/><Relationship Id="rId5" Type="http://schemas.openxmlformats.org/officeDocument/2006/relationships/slideLayout" Target="../slideLayouts/slideLayout285.xml"/><Relationship Id="rId6" Type="http://schemas.openxmlformats.org/officeDocument/2006/relationships/slideLayout" Target="../slideLayouts/slideLayout286.xml"/><Relationship Id="rId7" Type="http://schemas.openxmlformats.org/officeDocument/2006/relationships/slideLayout" Target="../slideLayouts/slideLayout287.xml"/><Relationship Id="rId8" Type="http://schemas.openxmlformats.org/officeDocument/2006/relationships/slideLayout" Target="../slideLayouts/slideLayout288.xml"/><Relationship Id="rId9" Type="http://schemas.openxmlformats.org/officeDocument/2006/relationships/slideLayout" Target="../slideLayouts/slideLayout289.xml"/><Relationship Id="rId10" Type="http://schemas.openxmlformats.org/officeDocument/2006/relationships/slideLayout" Target="../slideLayouts/slideLayout290.xml"/></Relationships>
</file>

<file path=ppt/slideMasters/_rels/slideMaster28.xml.rels><?xml version="1.0" encoding="UTF-8" standalone="yes"?>
<Relationships xmlns="http://schemas.openxmlformats.org/package/2006/relationships"><Relationship Id="rId11" Type="http://schemas.openxmlformats.org/officeDocument/2006/relationships/slideLayout" Target="../slideLayouts/slideLayout302.xml"/><Relationship Id="rId12" Type="http://schemas.openxmlformats.org/officeDocument/2006/relationships/theme" Target="../theme/theme28.xml"/><Relationship Id="rId13" Type="http://schemas.openxmlformats.org/officeDocument/2006/relationships/image" Target="../media/image1.png"/><Relationship Id="rId1" Type="http://schemas.openxmlformats.org/officeDocument/2006/relationships/slideLayout" Target="../slideLayouts/slideLayout292.xml"/><Relationship Id="rId2" Type="http://schemas.openxmlformats.org/officeDocument/2006/relationships/slideLayout" Target="../slideLayouts/slideLayout293.xml"/><Relationship Id="rId3" Type="http://schemas.openxmlformats.org/officeDocument/2006/relationships/slideLayout" Target="../slideLayouts/slideLayout294.xml"/><Relationship Id="rId4" Type="http://schemas.openxmlformats.org/officeDocument/2006/relationships/slideLayout" Target="../slideLayouts/slideLayout295.xml"/><Relationship Id="rId5" Type="http://schemas.openxmlformats.org/officeDocument/2006/relationships/slideLayout" Target="../slideLayouts/slideLayout296.xml"/><Relationship Id="rId6" Type="http://schemas.openxmlformats.org/officeDocument/2006/relationships/slideLayout" Target="../slideLayouts/slideLayout297.xml"/><Relationship Id="rId7" Type="http://schemas.openxmlformats.org/officeDocument/2006/relationships/slideLayout" Target="../slideLayouts/slideLayout298.xml"/><Relationship Id="rId8" Type="http://schemas.openxmlformats.org/officeDocument/2006/relationships/slideLayout" Target="../slideLayouts/slideLayout299.xml"/><Relationship Id="rId9" Type="http://schemas.openxmlformats.org/officeDocument/2006/relationships/slideLayout" Target="../slideLayouts/slideLayout300.xml"/><Relationship Id="rId10" Type="http://schemas.openxmlformats.org/officeDocument/2006/relationships/slideLayout" Target="../slideLayouts/slideLayout301.xml"/></Relationships>
</file>

<file path=ppt/slideMasters/_rels/slideMaster29.xml.rels><?xml version="1.0" encoding="UTF-8" standalone="yes"?>
<Relationships xmlns="http://schemas.openxmlformats.org/package/2006/relationships"><Relationship Id="rId11" Type="http://schemas.openxmlformats.org/officeDocument/2006/relationships/slideLayout" Target="../slideLayouts/slideLayout313.xml"/><Relationship Id="rId12" Type="http://schemas.openxmlformats.org/officeDocument/2006/relationships/theme" Target="../theme/theme29.xml"/><Relationship Id="rId13" Type="http://schemas.openxmlformats.org/officeDocument/2006/relationships/image" Target="../media/image1.png"/><Relationship Id="rId1" Type="http://schemas.openxmlformats.org/officeDocument/2006/relationships/slideLayout" Target="../slideLayouts/slideLayout303.xml"/><Relationship Id="rId2" Type="http://schemas.openxmlformats.org/officeDocument/2006/relationships/slideLayout" Target="../slideLayouts/slideLayout304.xml"/><Relationship Id="rId3" Type="http://schemas.openxmlformats.org/officeDocument/2006/relationships/slideLayout" Target="../slideLayouts/slideLayout305.xml"/><Relationship Id="rId4" Type="http://schemas.openxmlformats.org/officeDocument/2006/relationships/slideLayout" Target="../slideLayouts/slideLayout306.xml"/><Relationship Id="rId5" Type="http://schemas.openxmlformats.org/officeDocument/2006/relationships/slideLayout" Target="../slideLayouts/slideLayout307.xml"/><Relationship Id="rId6" Type="http://schemas.openxmlformats.org/officeDocument/2006/relationships/slideLayout" Target="../slideLayouts/slideLayout308.xml"/><Relationship Id="rId7" Type="http://schemas.openxmlformats.org/officeDocument/2006/relationships/slideLayout" Target="../slideLayouts/slideLayout309.xml"/><Relationship Id="rId8" Type="http://schemas.openxmlformats.org/officeDocument/2006/relationships/slideLayout" Target="../slideLayouts/slideLayout310.xml"/><Relationship Id="rId9" Type="http://schemas.openxmlformats.org/officeDocument/2006/relationships/slideLayout" Target="../slideLayouts/slideLayout311.xml"/><Relationship Id="rId10" Type="http://schemas.openxmlformats.org/officeDocument/2006/relationships/slideLayout" Target="../slideLayouts/slideLayout31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3.xml"/><Relationship Id="rId13" Type="http://schemas.openxmlformats.org/officeDocument/2006/relationships/image" Target="../media/image1.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0.xml.rels><?xml version="1.0" encoding="UTF-8" standalone="yes"?>
<Relationships xmlns="http://schemas.openxmlformats.org/package/2006/relationships"><Relationship Id="rId11" Type="http://schemas.openxmlformats.org/officeDocument/2006/relationships/slideLayout" Target="../slideLayouts/slideLayout324.xml"/><Relationship Id="rId12" Type="http://schemas.openxmlformats.org/officeDocument/2006/relationships/theme" Target="../theme/theme30.xml"/><Relationship Id="rId13" Type="http://schemas.openxmlformats.org/officeDocument/2006/relationships/image" Target="../media/image1.png"/><Relationship Id="rId1" Type="http://schemas.openxmlformats.org/officeDocument/2006/relationships/slideLayout" Target="../slideLayouts/slideLayout314.xml"/><Relationship Id="rId2" Type="http://schemas.openxmlformats.org/officeDocument/2006/relationships/slideLayout" Target="../slideLayouts/slideLayout315.xml"/><Relationship Id="rId3" Type="http://schemas.openxmlformats.org/officeDocument/2006/relationships/slideLayout" Target="../slideLayouts/slideLayout316.xml"/><Relationship Id="rId4" Type="http://schemas.openxmlformats.org/officeDocument/2006/relationships/slideLayout" Target="../slideLayouts/slideLayout317.xml"/><Relationship Id="rId5" Type="http://schemas.openxmlformats.org/officeDocument/2006/relationships/slideLayout" Target="../slideLayouts/slideLayout318.xml"/><Relationship Id="rId6" Type="http://schemas.openxmlformats.org/officeDocument/2006/relationships/slideLayout" Target="../slideLayouts/slideLayout319.xml"/><Relationship Id="rId7" Type="http://schemas.openxmlformats.org/officeDocument/2006/relationships/slideLayout" Target="../slideLayouts/slideLayout320.xml"/><Relationship Id="rId8" Type="http://schemas.openxmlformats.org/officeDocument/2006/relationships/slideLayout" Target="../slideLayouts/slideLayout321.xml"/><Relationship Id="rId9" Type="http://schemas.openxmlformats.org/officeDocument/2006/relationships/slideLayout" Target="../slideLayouts/slideLayout322.xml"/><Relationship Id="rId10" Type="http://schemas.openxmlformats.org/officeDocument/2006/relationships/slideLayout" Target="../slideLayouts/slideLayout323.xml"/></Relationships>
</file>

<file path=ppt/slideMasters/_rels/slideMaster31.xml.rels><?xml version="1.0" encoding="UTF-8" standalone="yes"?>
<Relationships xmlns="http://schemas.openxmlformats.org/package/2006/relationships"><Relationship Id="rId11" Type="http://schemas.openxmlformats.org/officeDocument/2006/relationships/slideLayout" Target="../slideLayouts/slideLayout335.xml"/><Relationship Id="rId12" Type="http://schemas.openxmlformats.org/officeDocument/2006/relationships/theme" Target="../theme/theme31.xml"/><Relationship Id="rId13" Type="http://schemas.openxmlformats.org/officeDocument/2006/relationships/image" Target="../media/image1.png"/><Relationship Id="rId1" Type="http://schemas.openxmlformats.org/officeDocument/2006/relationships/slideLayout" Target="../slideLayouts/slideLayout325.xml"/><Relationship Id="rId2" Type="http://schemas.openxmlformats.org/officeDocument/2006/relationships/slideLayout" Target="../slideLayouts/slideLayout326.xml"/><Relationship Id="rId3" Type="http://schemas.openxmlformats.org/officeDocument/2006/relationships/slideLayout" Target="../slideLayouts/slideLayout327.xml"/><Relationship Id="rId4" Type="http://schemas.openxmlformats.org/officeDocument/2006/relationships/slideLayout" Target="../slideLayouts/slideLayout328.xml"/><Relationship Id="rId5" Type="http://schemas.openxmlformats.org/officeDocument/2006/relationships/slideLayout" Target="../slideLayouts/slideLayout329.xml"/><Relationship Id="rId6" Type="http://schemas.openxmlformats.org/officeDocument/2006/relationships/slideLayout" Target="../slideLayouts/slideLayout330.xml"/><Relationship Id="rId7" Type="http://schemas.openxmlformats.org/officeDocument/2006/relationships/slideLayout" Target="../slideLayouts/slideLayout331.xml"/><Relationship Id="rId8" Type="http://schemas.openxmlformats.org/officeDocument/2006/relationships/slideLayout" Target="../slideLayouts/slideLayout332.xml"/><Relationship Id="rId9" Type="http://schemas.openxmlformats.org/officeDocument/2006/relationships/slideLayout" Target="../slideLayouts/slideLayout333.xml"/><Relationship Id="rId10" Type="http://schemas.openxmlformats.org/officeDocument/2006/relationships/slideLayout" Target="../slideLayouts/slideLayout334.xml"/></Relationships>
</file>

<file path=ppt/slideMasters/_rels/slideMaster32.xml.rels><?xml version="1.0" encoding="UTF-8" standalone="yes"?>
<Relationships xmlns="http://schemas.openxmlformats.org/package/2006/relationships"><Relationship Id="rId11" Type="http://schemas.openxmlformats.org/officeDocument/2006/relationships/slideLayout" Target="../slideLayouts/slideLayout346.xml"/><Relationship Id="rId12" Type="http://schemas.openxmlformats.org/officeDocument/2006/relationships/theme" Target="../theme/theme32.xml"/><Relationship Id="rId1" Type="http://schemas.openxmlformats.org/officeDocument/2006/relationships/slideLayout" Target="../slideLayouts/slideLayout336.xml"/><Relationship Id="rId2" Type="http://schemas.openxmlformats.org/officeDocument/2006/relationships/slideLayout" Target="../slideLayouts/slideLayout337.xml"/><Relationship Id="rId3" Type="http://schemas.openxmlformats.org/officeDocument/2006/relationships/slideLayout" Target="../slideLayouts/slideLayout338.xml"/><Relationship Id="rId4" Type="http://schemas.openxmlformats.org/officeDocument/2006/relationships/slideLayout" Target="../slideLayouts/slideLayout339.xml"/><Relationship Id="rId5" Type="http://schemas.openxmlformats.org/officeDocument/2006/relationships/slideLayout" Target="../slideLayouts/slideLayout340.xml"/><Relationship Id="rId6" Type="http://schemas.openxmlformats.org/officeDocument/2006/relationships/slideLayout" Target="../slideLayouts/slideLayout341.xml"/><Relationship Id="rId7" Type="http://schemas.openxmlformats.org/officeDocument/2006/relationships/slideLayout" Target="../slideLayouts/slideLayout342.xml"/><Relationship Id="rId8" Type="http://schemas.openxmlformats.org/officeDocument/2006/relationships/slideLayout" Target="../slideLayouts/slideLayout343.xml"/><Relationship Id="rId9" Type="http://schemas.openxmlformats.org/officeDocument/2006/relationships/slideLayout" Target="../slideLayouts/slideLayout344.xml"/><Relationship Id="rId10" Type="http://schemas.openxmlformats.org/officeDocument/2006/relationships/slideLayout" Target="../slideLayouts/slideLayout345.xml"/></Relationships>
</file>

<file path=ppt/slideMasters/_rels/slideMaster33.xml.rels><?xml version="1.0" encoding="UTF-8" standalone="yes"?>
<Relationships xmlns="http://schemas.openxmlformats.org/package/2006/relationships"><Relationship Id="rId11" Type="http://schemas.openxmlformats.org/officeDocument/2006/relationships/slideLayout" Target="../slideLayouts/slideLayout357.xml"/><Relationship Id="rId12" Type="http://schemas.openxmlformats.org/officeDocument/2006/relationships/theme" Target="../theme/theme33.xml"/><Relationship Id="rId1" Type="http://schemas.openxmlformats.org/officeDocument/2006/relationships/slideLayout" Target="../slideLayouts/slideLayout347.xml"/><Relationship Id="rId2" Type="http://schemas.openxmlformats.org/officeDocument/2006/relationships/slideLayout" Target="../slideLayouts/slideLayout348.xml"/><Relationship Id="rId3" Type="http://schemas.openxmlformats.org/officeDocument/2006/relationships/slideLayout" Target="../slideLayouts/slideLayout349.xml"/><Relationship Id="rId4" Type="http://schemas.openxmlformats.org/officeDocument/2006/relationships/slideLayout" Target="../slideLayouts/slideLayout350.xml"/><Relationship Id="rId5" Type="http://schemas.openxmlformats.org/officeDocument/2006/relationships/slideLayout" Target="../slideLayouts/slideLayout351.xml"/><Relationship Id="rId6" Type="http://schemas.openxmlformats.org/officeDocument/2006/relationships/slideLayout" Target="../slideLayouts/slideLayout352.xml"/><Relationship Id="rId7" Type="http://schemas.openxmlformats.org/officeDocument/2006/relationships/slideLayout" Target="../slideLayouts/slideLayout353.xml"/><Relationship Id="rId8" Type="http://schemas.openxmlformats.org/officeDocument/2006/relationships/slideLayout" Target="../slideLayouts/slideLayout354.xml"/><Relationship Id="rId9" Type="http://schemas.openxmlformats.org/officeDocument/2006/relationships/slideLayout" Target="../slideLayouts/slideLayout355.xml"/><Relationship Id="rId10" Type="http://schemas.openxmlformats.org/officeDocument/2006/relationships/slideLayout" Target="../slideLayouts/slideLayout356.xml"/></Relationships>
</file>

<file path=ppt/slideMasters/_rels/slideMaster34.xml.rels><?xml version="1.0" encoding="UTF-8" standalone="yes"?>
<Relationships xmlns="http://schemas.openxmlformats.org/package/2006/relationships"><Relationship Id="rId11" Type="http://schemas.openxmlformats.org/officeDocument/2006/relationships/slideLayout" Target="../slideLayouts/slideLayout368.xml"/><Relationship Id="rId12" Type="http://schemas.openxmlformats.org/officeDocument/2006/relationships/theme" Target="../theme/theme34.xml"/><Relationship Id="rId1" Type="http://schemas.openxmlformats.org/officeDocument/2006/relationships/slideLayout" Target="../slideLayouts/slideLayout358.xml"/><Relationship Id="rId2" Type="http://schemas.openxmlformats.org/officeDocument/2006/relationships/slideLayout" Target="../slideLayouts/slideLayout359.xml"/><Relationship Id="rId3" Type="http://schemas.openxmlformats.org/officeDocument/2006/relationships/slideLayout" Target="../slideLayouts/slideLayout360.xml"/><Relationship Id="rId4" Type="http://schemas.openxmlformats.org/officeDocument/2006/relationships/slideLayout" Target="../slideLayouts/slideLayout361.xml"/><Relationship Id="rId5" Type="http://schemas.openxmlformats.org/officeDocument/2006/relationships/slideLayout" Target="../slideLayouts/slideLayout362.xml"/><Relationship Id="rId6" Type="http://schemas.openxmlformats.org/officeDocument/2006/relationships/slideLayout" Target="../slideLayouts/slideLayout363.xml"/><Relationship Id="rId7" Type="http://schemas.openxmlformats.org/officeDocument/2006/relationships/slideLayout" Target="../slideLayouts/slideLayout364.xml"/><Relationship Id="rId8" Type="http://schemas.openxmlformats.org/officeDocument/2006/relationships/slideLayout" Target="../slideLayouts/slideLayout365.xml"/><Relationship Id="rId9" Type="http://schemas.openxmlformats.org/officeDocument/2006/relationships/slideLayout" Target="../slideLayouts/slideLayout366.xml"/><Relationship Id="rId10" Type="http://schemas.openxmlformats.org/officeDocument/2006/relationships/slideLayout" Target="../slideLayouts/slideLayout367.xml"/></Relationships>
</file>

<file path=ppt/slideMasters/_rels/slideMaster35.xml.rels><?xml version="1.0" encoding="UTF-8" standalone="yes"?>
<Relationships xmlns="http://schemas.openxmlformats.org/package/2006/relationships"><Relationship Id="rId11" Type="http://schemas.openxmlformats.org/officeDocument/2006/relationships/slideLayout" Target="../slideLayouts/slideLayout379.xml"/><Relationship Id="rId12" Type="http://schemas.openxmlformats.org/officeDocument/2006/relationships/theme" Target="../theme/theme35.xml"/><Relationship Id="rId13" Type="http://schemas.openxmlformats.org/officeDocument/2006/relationships/image" Target="../media/image1.png"/><Relationship Id="rId1" Type="http://schemas.openxmlformats.org/officeDocument/2006/relationships/slideLayout" Target="../slideLayouts/slideLayout369.xml"/><Relationship Id="rId2" Type="http://schemas.openxmlformats.org/officeDocument/2006/relationships/slideLayout" Target="../slideLayouts/slideLayout370.xml"/><Relationship Id="rId3" Type="http://schemas.openxmlformats.org/officeDocument/2006/relationships/slideLayout" Target="../slideLayouts/slideLayout371.xml"/><Relationship Id="rId4" Type="http://schemas.openxmlformats.org/officeDocument/2006/relationships/slideLayout" Target="../slideLayouts/slideLayout372.xml"/><Relationship Id="rId5" Type="http://schemas.openxmlformats.org/officeDocument/2006/relationships/slideLayout" Target="../slideLayouts/slideLayout373.xml"/><Relationship Id="rId6" Type="http://schemas.openxmlformats.org/officeDocument/2006/relationships/slideLayout" Target="../slideLayouts/slideLayout374.xml"/><Relationship Id="rId7" Type="http://schemas.openxmlformats.org/officeDocument/2006/relationships/slideLayout" Target="../slideLayouts/slideLayout375.xml"/><Relationship Id="rId8" Type="http://schemas.openxmlformats.org/officeDocument/2006/relationships/slideLayout" Target="../slideLayouts/slideLayout376.xml"/><Relationship Id="rId9" Type="http://schemas.openxmlformats.org/officeDocument/2006/relationships/slideLayout" Target="../slideLayouts/slideLayout377.xml"/><Relationship Id="rId10" Type="http://schemas.openxmlformats.org/officeDocument/2006/relationships/slideLayout" Target="../slideLayouts/slideLayout378.xml"/></Relationships>
</file>

<file path=ppt/slideMasters/_rels/slideMaster36.xml.rels><?xml version="1.0" encoding="UTF-8" standalone="yes"?>
<Relationships xmlns="http://schemas.openxmlformats.org/package/2006/relationships"><Relationship Id="rId11" Type="http://schemas.openxmlformats.org/officeDocument/2006/relationships/slideLayout" Target="../slideLayouts/slideLayout390.xml"/><Relationship Id="rId12" Type="http://schemas.openxmlformats.org/officeDocument/2006/relationships/theme" Target="../theme/theme36.xml"/><Relationship Id="rId1" Type="http://schemas.openxmlformats.org/officeDocument/2006/relationships/slideLayout" Target="../slideLayouts/slideLayout380.xml"/><Relationship Id="rId2" Type="http://schemas.openxmlformats.org/officeDocument/2006/relationships/slideLayout" Target="../slideLayouts/slideLayout381.xml"/><Relationship Id="rId3" Type="http://schemas.openxmlformats.org/officeDocument/2006/relationships/slideLayout" Target="../slideLayouts/slideLayout382.xml"/><Relationship Id="rId4" Type="http://schemas.openxmlformats.org/officeDocument/2006/relationships/slideLayout" Target="../slideLayouts/slideLayout383.xml"/><Relationship Id="rId5" Type="http://schemas.openxmlformats.org/officeDocument/2006/relationships/slideLayout" Target="../slideLayouts/slideLayout384.xml"/><Relationship Id="rId6" Type="http://schemas.openxmlformats.org/officeDocument/2006/relationships/slideLayout" Target="../slideLayouts/slideLayout385.xml"/><Relationship Id="rId7" Type="http://schemas.openxmlformats.org/officeDocument/2006/relationships/slideLayout" Target="../slideLayouts/slideLayout386.xml"/><Relationship Id="rId8" Type="http://schemas.openxmlformats.org/officeDocument/2006/relationships/slideLayout" Target="../slideLayouts/slideLayout387.xml"/><Relationship Id="rId9" Type="http://schemas.openxmlformats.org/officeDocument/2006/relationships/slideLayout" Target="../slideLayouts/slideLayout388.xml"/><Relationship Id="rId10" Type="http://schemas.openxmlformats.org/officeDocument/2006/relationships/slideLayout" Target="../slideLayouts/slideLayout389.xml"/></Relationships>
</file>

<file path=ppt/slideMasters/_rels/slideMaster37.xml.rels><?xml version="1.0" encoding="UTF-8" standalone="yes"?>
<Relationships xmlns="http://schemas.openxmlformats.org/package/2006/relationships"><Relationship Id="rId11" Type="http://schemas.openxmlformats.org/officeDocument/2006/relationships/slideLayout" Target="../slideLayouts/slideLayout401.xml"/><Relationship Id="rId12" Type="http://schemas.openxmlformats.org/officeDocument/2006/relationships/theme" Target="../theme/theme37.xml"/><Relationship Id="rId1" Type="http://schemas.openxmlformats.org/officeDocument/2006/relationships/slideLayout" Target="../slideLayouts/slideLayout391.xml"/><Relationship Id="rId2" Type="http://schemas.openxmlformats.org/officeDocument/2006/relationships/slideLayout" Target="../slideLayouts/slideLayout392.xml"/><Relationship Id="rId3" Type="http://schemas.openxmlformats.org/officeDocument/2006/relationships/slideLayout" Target="../slideLayouts/slideLayout393.xml"/><Relationship Id="rId4" Type="http://schemas.openxmlformats.org/officeDocument/2006/relationships/slideLayout" Target="../slideLayouts/slideLayout394.xml"/><Relationship Id="rId5" Type="http://schemas.openxmlformats.org/officeDocument/2006/relationships/slideLayout" Target="../slideLayouts/slideLayout395.xml"/><Relationship Id="rId6" Type="http://schemas.openxmlformats.org/officeDocument/2006/relationships/slideLayout" Target="../slideLayouts/slideLayout396.xml"/><Relationship Id="rId7" Type="http://schemas.openxmlformats.org/officeDocument/2006/relationships/slideLayout" Target="../slideLayouts/slideLayout397.xml"/><Relationship Id="rId8" Type="http://schemas.openxmlformats.org/officeDocument/2006/relationships/slideLayout" Target="../slideLayouts/slideLayout398.xml"/><Relationship Id="rId9" Type="http://schemas.openxmlformats.org/officeDocument/2006/relationships/slideLayout" Target="../slideLayouts/slideLayout399.xml"/><Relationship Id="rId10" Type="http://schemas.openxmlformats.org/officeDocument/2006/relationships/slideLayout" Target="../slideLayouts/slideLayout400.xml"/></Relationships>
</file>

<file path=ppt/slideMasters/_rels/slideMaster38.xml.rels><?xml version="1.0" encoding="UTF-8" standalone="yes"?>
<Relationships xmlns="http://schemas.openxmlformats.org/package/2006/relationships"><Relationship Id="rId11" Type="http://schemas.openxmlformats.org/officeDocument/2006/relationships/slideLayout" Target="../slideLayouts/slideLayout412.xml"/><Relationship Id="rId12" Type="http://schemas.openxmlformats.org/officeDocument/2006/relationships/theme" Target="../theme/theme38.xml"/><Relationship Id="rId1" Type="http://schemas.openxmlformats.org/officeDocument/2006/relationships/slideLayout" Target="../slideLayouts/slideLayout402.xml"/><Relationship Id="rId2" Type="http://schemas.openxmlformats.org/officeDocument/2006/relationships/slideLayout" Target="../slideLayouts/slideLayout403.xml"/><Relationship Id="rId3" Type="http://schemas.openxmlformats.org/officeDocument/2006/relationships/slideLayout" Target="../slideLayouts/slideLayout404.xml"/><Relationship Id="rId4" Type="http://schemas.openxmlformats.org/officeDocument/2006/relationships/slideLayout" Target="../slideLayouts/slideLayout405.xml"/><Relationship Id="rId5" Type="http://schemas.openxmlformats.org/officeDocument/2006/relationships/slideLayout" Target="../slideLayouts/slideLayout406.xml"/><Relationship Id="rId6" Type="http://schemas.openxmlformats.org/officeDocument/2006/relationships/slideLayout" Target="../slideLayouts/slideLayout407.xml"/><Relationship Id="rId7" Type="http://schemas.openxmlformats.org/officeDocument/2006/relationships/slideLayout" Target="../slideLayouts/slideLayout408.xml"/><Relationship Id="rId8" Type="http://schemas.openxmlformats.org/officeDocument/2006/relationships/slideLayout" Target="../slideLayouts/slideLayout409.xml"/><Relationship Id="rId9" Type="http://schemas.openxmlformats.org/officeDocument/2006/relationships/slideLayout" Target="../slideLayouts/slideLayout410.xml"/><Relationship Id="rId10" Type="http://schemas.openxmlformats.org/officeDocument/2006/relationships/slideLayout" Target="../slideLayouts/slideLayout411.xml"/></Relationships>
</file>

<file path=ppt/slideMasters/_rels/slideMaster39.xml.rels><?xml version="1.0" encoding="UTF-8" standalone="yes"?>
<Relationships xmlns="http://schemas.openxmlformats.org/package/2006/relationships"><Relationship Id="rId11" Type="http://schemas.openxmlformats.org/officeDocument/2006/relationships/slideLayout" Target="../slideLayouts/slideLayout423.xml"/><Relationship Id="rId12" Type="http://schemas.openxmlformats.org/officeDocument/2006/relationships/theme" Target="../theme/theme39.xml"/><Relationship Id="rId13" Type="http://schemas.openxmlformats.org/officeDocument/2006/relationships/image" Target="../media/image1.png"/><Relationship Id="rId1" Type="http://schemas.openxmlformats.org/officeDocument/2006/relationships/slideLayout" Target="../slideLayouts/slideLayout413.xml"/><Relationship Id="rId2" Type="http://schemas.openxmlformats.org/officeDocument/2006/relationships/slideLayout" Target="../slideLayouts/slideLayout414.xml"/><Relationship Id="rId3" Type="http://schemas.openxmlformats.org/officeDocument/2006/relationships/slideLayout" Target="../slideLayouts/slideLayout415.xml"/><Relationship Id="rId4" Type="http://schemas.openxmlformats.org/officeDocument/2006/relationships/slideLayout" Target="../slideLayouts/slideLayout416.xml"/><Relationship Id="rId5" Type="http://schemas.openxmlformats.org/officeDocument/2006/relationships/slideLayout" Target="../slideLayouts/slideLayout417.xml"/><Relationship Id="rId6" Type="http://schemas.openxmlformats.org/officeDocument/2006/relationships/slideLayout" Target="../slideLayouts/slideLayout418.xml"/><Relationship Id="rId7" Type="http://schemas.openxmlformats.org/officeDocument/2006/relationships/slideLayout" Target="../slideLayouts/slideLayout419.xml"/><Relationship Id="rId8" Type="http://schemas.openxmlformats.org/officeDocument/2006/relationships/slideLayout" Target="../slideLayouts/slideLayout420.xml"/><Relationship Id="rId9" Type="http://schemas.openxmlformats.org/officeDocument/2006/relationships/slideLayout" Target="../slideLayouts/slideLayout421.xml"/><Relationship Id="rId10" Type="http://schemas.openxmlformats.org/officeDocument/2006/relationships/slideLayout" Target="../slideLayouts/slideLayout42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4.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0.xml.rels><?xml version="1.0" encoding="UTF-8" standalone="yes"?>
<Relationships xmlns="http://schemas.openxmlformats.org/package/2006/relationships"><Relationship Id="rId11" Type="http://schemas.openxmlformats.org/officeDocument/2006/relationships/slideLayout" Target="../slideLayouts/slideLayout434.xml"/><Relationship Id="rId12" Type="http://schemas.openxmlformats.org/officeDocument/2006/relationships/theme" Target="../theme/theme40.xml"/><Relationship Id="rId13" Type="http://schemas.openxmlformats.org/officeDocument/2006/relationships/image" Target="../media/image1.png"/><Relationship Id="rId1" Type="http://schemas.openxmlformats.org/officeDocument/2006/relationships/slideLayout" Target="../slideLayouts/slideLayout424.xml"/><Relationship Id="rId2" Type="http://schemas.openxmlformats.org/officeDocument/2006/relationships/slideLayout" Target="../slideLayouts/slideLayout425.xml"/><Relationship Id="rId3" Type="http://schemas.openxmlformats.org/officeDocument/2006/relationships/slideLayout" Target="../slideLayouts/slideLayout426.xml"/><Relationship Id="rId4" Type="http://schemas.openxmlformats.org/officeDocument/2006/relationships/slideLayout" Target="../slideLayouts/slideLayout427.xml"/><Relationship Id="rId5" Type="http://schemas.openxmlformats.org/officeDocument/2006/relationships/slideLayout" Target="../slideLayouts/slideLayout428.xml"/><Relationship Id="rId6" Type="http://schemas.openxmlformats.org/officeDocument/2006/relationships/slideLayout" Target="../slideLayouts/slideLayout429.xml"/><Relationship Id="rId7" Type="http://schemas.openxmlformats.org/officeDocument/2006/relationships/slideLayout" Target="../slideLayouts/slideLayout430.xml"/><Relationship Id="rId8" Type="http://schemas.openxmlformats.org/officeDocument/2006/relationships/slideLayout" Target="../slideLayouts/slideLayout431.xml"/><Relationship Id="rId9" Type="http://schemas.openxmlformats.org/officeDocument/2006/relationships/slideLayout" Target="../slideLayouts/slideLayout432.xml"/><Relationship Id="rId10" Type="http://schemas.openxmlformats.org/officeDocument/2006/relationships/slideLayout" Target="../slideLayouts/slideLayout433.xml"/></Relationships>
</file>

<file path=ppt/slideMasters/_rels/slideMaster41.xml.rels><?xml version="1.0" encoding="UTF-8" standalone="yes"?>
<Relationships xmlns="http://schemas.openxmlformats.org/package/2006/relationships"><Relationship Id="rId11" Type="http://schemas.openxmlformats.org/officeDocument/2006/relationships/slideLayout" Target="../slideLayouts/slideLayout445.xml"/><Relationship Id="rId12" Type="http://schemas.openxmlformats.org/officeDocument/2006/relationships/theme" Target="../theme/theme41.xml"/><Relationship Id="rId13" Type="http://schemas.openxmlformats.org/officeDocument/2006/relationships/image" Target="../media/image1.png"/><Relationship Id="rId1" Type="http://schemas.openxmlformats.org/officeDocument/2006/relationships/slideLayout" Target="../slideLayouts/slideLayout435.xml"/><Relationship Id="rId2" Type="http://schemas.openxmlformats.org/officeDocument/2006/relationships/slideLayout" Target="../slideLayouts/slideLayout436.xml"/><Relationship Id="rId3" Type="http://schemas.openxmlformats.org/officeDocument/2006/relationships/slideLayout" Target="../slideLayouts/slideLayout437.xml"/><Relationship Id="rId4" Type="http://schemas.openxmlformats.org/officeDocument/2006/relationships/slideLayout" Target="../slideLayouts/slideLayout438.xml"/><Relationship Id="rId5" Type="http://schemas.openxmlformats.org/officeDocument/2006/relationships/slideLayout" Target="../slideLayouts/slideLayout439.xml"/><Relationship Id="rId6" Type="http://schemas.openxmlformats.org/officeDocument/2006/relationships/slideLayout" Target="../slideLayouts/slideLayout440.xml"/><Relationship Id="rId7" Type="http://schemas.openxmlformats.org/officeDocument/2006/relationships/slideLayout" Target="../slideLayouts/slideLayout441.xml"/><Relationship Id="rId8" Type="http://schemas.openxmlformats.org/officeDocument/2006/relationships/slideLayout" Target="../slideLayouts/slideLayout442.xml"/><Relationship Id="rId9" Type="http://schemas.openxmlformats.org/officeDocument/2006/relationships/slideLayout" Target="../slideLayouts/slideLayout443.xml"/><Relationship Id="rId10" Type="http://schemas.openxmlformats.org/officeDocument/2006/relationships/slideLayout" Target="../slideLayouts/slideLayout444.xml"/></Relationships>
</file>

<file path=ppt/slideMasters/_rels/slideMaster42.xml.rels><?xml version="1.0" encoding="UTF-8" standalone="yes"?>
<Relationships xmlns="http://schemas.openxmlformats.org/package/2006/relationships"><Relationship Id="rId11" Type="http://schemas.openxmlformats.org/officeDocument/2006/relationships/slideLayout" Target="../slideLayouts/slideLayout456.xml"/><Relationship Id="rId12" Type="http://schemas.openxmlformats.org/officeDocument/2006/relationships/theme" Target="../theme/theme42.xml"/><Relationship Id="rId1" Type="http://schemas.openxmlformats.org/officeDocument/2006/relationships/slideLayout" Target="../slideLayouts/slideLayout446.xml"/><Relationship Id="rId2" Type="http://schemas.openxmlformats.org/officeDocument/2006/relationships/slideLayout" Target="../slideLayouts/slideLayout447.xml"/><Relationship Id="rId3" Type="http://schemas.openxmlformats.org/officeDocument/2006/relationships/slideLayout" Target="../slideLayouts/slideLayout448.xml"/><Relationship Id="rId4" Type="http://schemas.openxmlformats.org/officeDocument/2006/relationships/slideLayout" Target="../slideLayouts/slideLayout449.xml"/><Relationship Id="rId5" Type="http://schemas.openxmlformats.org/officeDocument/2006/relationships/slideLayout" Target="../slideLayouts/slideLayout450.xml"/><Relationship Id="rId6" Type="http://schemas.openxmlformats.org/officeDocument/2006/relationships/slideLayout" Target="../slideLayouts/slideLayout451.xml"/><Relationship Id="rId7" Type="http://schemas.openxmlformats.org/officeDocument/2006/relationships/slideLayout" Target="../slideLayouts/slideLayout452.xml"/><Relationship Id="rId8" Type="http://schemas.openxmlformats.org/officeDocument/2006/relationships/slideLayout" Target="../slideLayouts/slideLayout453.xml"/><Relationship Id="rId9" Type="http://schemas.openxmlformats.org/officeDocument/2006/relationships/slideLayout" Target="../slideLayouts/slideLayout454.xml"/><Relationship Id="rId10" Type="http://schemas.openxmlformats.org/officeDocument/2006/relationships/slideLayout" Target="../slideLayouts/slideLayout455.xml"/></Relationships>
</file>

<file path=ppt/slideMasters/_rels/slideMaster43.xml.rels><?xml version="1.0" encoding="UTF-8" standalone="yes"?>
<Relationships xmlns="http://schemas.openxmlformats.org/package/2006/relationships"><Relationship Id="rId11" Type="http://schemas.openxmlformats.org/officeDocument/2006/relationships/slideLayout" Target="../slideLayouts/slideLayout467.xml"/><Relationship Id="rId12" Type="http://schemas.openxmlformats.org/officeDocument/2006/relationships/theme" Target="../theme/theme43.xml"/><Relationship Id="rId13" Type="http://schemas.openxmlformats.org/officeDocument/2006/relationships/image" Target="../media/image1.png"/><Relationship Id="rId1" Type="http://schemas.openxmlformats.org/officeDocument/2006/relationships/slideLayout" Target="../slideLayouts/slideLayout457.xml"/><Relationship Id="rId2" Type="http://schemas.openxmlformats.org/officeDocument/2006/relationships/slideLayout" Target="../slideLayouts/slideLayout458.xml"/><Relationship Id="rId3" Type="http://schemas.openxmlformats.org/officeDocument/2006/relationships/slideLayout" Target="../slideLayouts/slideLayout459.xml"/><Relationship Id="rId4" Type="http://schemas.openxmlformats.org/officeDocument/2006/relationships/slideLayout" Target="../slideLayouts/slideLayout460.xml"/><Relationship Id="rId5" Type="http://schemas.openxmlformats.org/officeDocument/2006/relationships/slideLayout" Target="../slideLayouts/slideLayout461.xml"/><Relationship Id="rId6" Type="http://schemas.openxmlformats.org/officeDocument/2006/relationships/slideLayout" Target="../slideLayouts/slideLayout462.xml"/><Relationship Id="rId7" Type="http://schemas.openxmlformats.org/officeDocument/2006/relationships/slideLayout" Target="../slideLayouts/slideLayout463.xml"/><Relationship Id="rId8" Type="http://schemas.openxmlformats.org/officeDocument/2006/relationships/slideLayout" Target="../slideLayouts/slideLayout464.xml"/><Relationship Id="rId9" Type="http://schemas.openxmlformats.org/officeDocument/2006/relationships/slideLayout" Target="../slideLayouts/slideLayout465.xml"/><Relationship Id="rId10" Type="http://schemas.openxmlformats.org/officeDocument/2006/relationships/slideLayout" Target="../slideLayouts/slideLayout466.xml"/></Relationships>
</file>

<file path=ppt/slideMasters/_rels/slideMaster44.xml.rels><?xml version="1.0" encoding="UTF-8" standalone="yes"?>
<Relationships xmlns="http://schemas.openxmlformats.org/package/2006/relationships"><Relationship Id="rId11" Type="http://schemas.openxmlformats.org/officeDocument/2006/relationships/slideLayout" Target="../slideLayouts/slideLayout478.xml"/><Relationship Id="rId12" Type="http://schemas.openxmlformats.org/officeDocument/2006/relationships/theme" Target="../theme/theme44.xml"/><Relationship Id="rId13" Type="http://schemas.openxmlformats.org/officeDocument/2006/relationships/image" Target="../media/image1.png"/><Relationship Id="rId1" Type="http://schemas.openxmlformats.org/officeDocument/2006/relationships/slideLayout" Target="../slideLayouts/slideLayout468.xml"/><Relationship Id="rId2" Type="http://schemas.openxmlformats.org/officeDocument/2006/relationships/slideLayout" Target="../slideLayouts/slideLayout469.xml"/><Relationship Id="rId3" Type="http://schemas.openxmlformats.org/officeDocument/2006/relationships/slideLayout" Target="../slideLayouts/slideLayout470.xml"/><Relationship Id="rId4" Type="http://schemas.openxmlformats.org/officeDocument/2006/relationships/slideLayout" Target="../slideLayouts/slideLayout471.xml"/><Relationship Id="rId5" Type="http://schemas.openxmlformats.org/officeDocument/2006/relationships/slideLayout" Target="../slideLayouts/slideLayout472.xml"/><Relationship Id="rId6" Type="http://schemas.openxmlformats.org/officeDocument/2006/relationships/slideLayout" Target="../slideLayouts/slideLayout473.xml"/><Relationship Id="rId7" Type="http://schemas.openxmlformats.org/officeDocument/2006/relationships/slideLayout" Target="../slideLayouts/slideLayout474.xml"/><Relationship Id="rId8" Type="http://schemas.openxmlformats.org/officeDocument/2006/relationships/slideLayout" Target="../slideLayouts/slideLayout475.xml"/><Relationship Id="rId9" Type="http://schemas.openxmlformats.org/officeDocument/2006/relationships/slideLayout" Target="../slideLayouts/slideLayout476.xml"/><Relationship Id="rId10" Type="http://schemas.openxmlformats.org/officeDocument/2006/relationships/slideLayout" Target="../slideLayouts/slideLayout477.xml"/></Relationships>
</file>

<file path=ppt/slideMasters/_rels/slideMaster45.xml.rels><?xml version="1.0" encoding="UTF-8" standalone="yes"?>
<Relationships xmlns="http://schemas.openxmlformats.org/package/2006/relationships"><Relationship Id="rId11" Type="http://schemas.openxmlformats.org/officeDocument/2006/relationships/slideLayout" Target="../slideLayouts/slideLayout489.xml"/><Relationship Id="rId12" Type="http://schemas.openxmlformats.org/officeDocument/2006/relationships/slideLayout" Target="../slideLayouts/slideLayout490.xml"/><Relationship Id="rId13" Type="http://schemas.openxmlformats.org/officeDocument/2006/relationships/theme" Target="../theme/theme45.xml"/><Relationship Id="rId1" Type="http://schemas.openxmlformats.org/officeDocument/2006/relationships/slideLayout" Target="../slideLayouts/slideLayout479.xml"/><Relationship Id="rId2" Type="http://schemas.openxmlformats.org/officeDocument/2006/relationships/slideLayout" Target="../slideLayouts/slideLayout480.xml"/><Relationship Id="rId3" Type="http://schemas.openxmlformats.org/officeDocument/2006/relationships/slideLayout" Target="../slideLayouts/slideLayout481.xml"/><Relationship Id="rId4" Type="http://schemas.openxmlformats.org/officeDocument/2006/relationships/slideLayout" Target="../slideLayouts/slideLayout482.xml"/><Relationship Id="rId5" Type="http://schemas.openxmlformats.org/officeDocument/2006/relationships/slideLayout" Target="../slideLayouts/slideLayout483.xml"/><Relationship Id="rId6" Type="http://schemas.openxmlformats.org/officeDocument/2006/relationships/slideLayout" Target="../slideLayouts/slideLayout484.xml"/><Relationship Id="rId7" Type="http://schemas.openxmlformats.org/officeDocument/2006/relationships/slideLayout" Target="../slideLayouts/slideLayout485.xml"/><Relationship Id="rId8" Type="http://schemas.openxmlformats.org/officeDocument/2006/relationships/slideLayout" Target="../slideLayouts/slideLayout486.xml"/><Relationship Id="rId9" Type="http://schemas.openxmlformats.org/officeDocument/2006/relationships/slideLayout" Target="../slideLayouts/slideLayout487.xml"/><Relationship Id="rId10" Type="http://schemas.openxmlformats.org/officeDocument/2006/relationships/slideLayout" Target="../slideLayouts/slideLayout488.xml"/></Relationships>
</file>

<file path=ppt/slideMasters/_rels/slideMaster46.xml.rels><?xml version="1.0" encoding="UTF-8" standalone="yes"?>
<Relationships xmlns="http://schemas.openxmlformats.org/package/2006/relationships"><Relationship Id="rId11" Type="http://schemas.openxmlformats.org/officeDocument/2006/relationships/slideLayout" Target="../slideLayouts/slideLayout501.xml"/><Relationship Id="rId12" Type="http://schemas.openxmlformats.org/officeDocument/2006/relationships/theme" Target="../theme/theme46.xml"/><Relationship Id="rId13" Type="http://schemas.openxmlformats.org/officeDocument/2006/relationships/image" Target="../media/image1.png"/><Relationship Id="rId1" Type="http://schemas.openxmlformats.org/officeDocument/2006/relationships/slideLayout" Target="../slideLayouts/slideLayout491.xml"/><Relationship Id="rId2" Type="http://schemas.openxmlformats.org/officeDocument/2006/relationships/slideLayout" Target="../slideLayouts/slideLayout492.xml"/><Relationship Id="rId3" Type="http://schemas.openxmlformats.org/officeDocument/2006/relationships/slideLayout" Target="../slideLayouts/slideLayout493.xml"/><Relationship Id="rId4" Type="http://schemas.openxmlformats.org/officeDocument/2006/relationships/slideLayout" Target="../slideLayouts/slideLayout494.xml"/><Relationship Id="rId5" Type="http://schemas.openxmlformats.org/officeDocument/2006/relationships/slideLayout" Target="../slideLayouts/slideLayout495.xml"/><Relationship Id="rId6" Type="http://schemas.openxmlformats.org/officeDocument/2006/relationships/slideLayout" Target="../slideLayouts/slideLayout496.xml"/><Relationship Id="rId7" Type="http://schemas.openxmlformats.org/officeDocument/2006/relationships/slideLayout" Target="../slideLayouts/slideLayout497.xml"/><Relationship Id="rId8" Type="http://schemas.openxmlformats.org/officeDocument/2006/relationships/slideLayout" Target="../slideLayouts/slideLayout498.xml"/><Relationship Id="rId9" Type="http://schemas.openxmlformats.org/officeDocument/2006/relationships/slideLayout" Target="../slideLayouts/slideLayout499.xml"/><Relationship Id="rId10" Type="http://schemas.openxmlformats.org/officeDocument/2006/relationships/slideLayout" Target="../slideLayouts/slideLayout500.xml"/></Relationships>
</file>

<file path=ppt/slideMasters/_rels/slideMaster47.xml.rels><?xml version="1.0" encoding="UTF-8" standalone="yes"?>
<Relationships xmlns="http://schemas.openxmlformats.org/package/2006/relationships"><Relationship Id="rId11" Type="http://schemas.openxmlformats.org/officeDocument/2006/relationships/slideLayout" Target="../slideLayouts/slideLayout512.xml"/><Relationship Id="rId12" Type="http://schemas.openxmlformats.org/officeDocument/2006/relationships/slideLayout" Target="../slideLayouts/slideLayout513.xml"/><Relationship Id="rId13" Type="http://schemas.openxmlformats.org/officeDocument/2006/relationships/theme" Target="../theme/theme47.xml"/><Relationship Id="rId1" Type="http://schemas.openxmlformats.org/officeDocument/2006/relationships/slideLayout" Target="../slideLayouts/slideLayout502.xml"/><Relationship Id="rId2" Type="http://schemas.openxmlformats.org/officeDocument/2006/relationships/slideLayout" Target="../slideLayouts/slideLayout503.xml"/><Relationship Id="rId3" Type="http://schemas.openxmlformats.org/officeDocument/2006/relationships/slideLayout" Target="../slideLayouts/slideLayout504.xml"/><Relationship Id="rId4" Type="http://schemas.openxmlformats.org/officeDocument/2006/relationships/slideLayout" Target="../slideLayouts/slideLayout505.xml"/><Relationship Id="rId5" Type="http://schemas.openxmlformats.org/officeDocument/2006/relationships/slideLayout" Target="../slideLayouts/slideLayout506.xml"/><Relationship Id="rId6" Type="http://schemas.openxmlformats.org/officeDocument/2006/relationships/slideLayout" Target="../slideLayouts/slideLayout507.xml"/><Relationship Id="rId7" Type="http://schemas.openxmlformats.org/officeDocument/2006/relationships/slideLayout" Target="../slideLayouts/slideLayout508.xml"/><Relationship Id="rId8" Type="http://schemas.openxmlformats.org/officeDocument/2006/relationships/slideLayout" Target="../slideLayouts/slideLayout509.xml"/><Relationship Id="rId9" Type="http://schemas.openxmlformats.org/officeDocument/2006/relationships/slideLayout" Target="../slideLayouts/slideLayout510.xml"/><Relationship Id="rId10" Type="http://schemas.openxmlformats.org/officeDocument/2006/relationships/slideLayout" Target="../slideLayouts/slideLayout511.xml"/></Relationships>
</file>

<file path=ppt/slideMasters/_rels/slideMaster48.xml.rels><?xml version="1.0" encoding="UTF-8" standalone="yes"?>
<Relationships xmlns="http://schemas.openxmlformats.org/package/2006/relationships"><Relationship Id="rId11" Type="http://schemas.openxmlformats.org/officeDocument/2006/relationships/slideLayout" Target="../slideLayouts/slideLayout524.xml"/><Relationship Id="rId12" Type="http://schemas.openxmlformats.org/officeDocument/2006/relationships/theme" Target="../theme/theme48.xml"/><Relationship Id="rId13" Type="http://schemas.openxmlformats.org/officeDocument/2006/relationships/image" Target="../media/image1.png"/><Relationship Id="rId1" Type="http://schemas.openxmlformats.org/officeDocument/2006/relationships/slideLayout" Target="../slideLayouts/slideLayout514.xml"/><Relationship Id="rId2" Type="http://schemas.openxmlformats.org/officeDocument/2006/relationships/slideLayout" Target="../slideLayouts/slideLayout515.xml"/><Relationship Id="rId3" Type="http://schemas.openxmlformats.org/officeDocument/2006/relationships/slideLayout" Target="../slideLayouts/slideLayout516.xml"/><Relationship Id="rId4" Type="http://schemas.openxmlformats.org/officeDocument/2006/relationships/slideLayout" Target="../slideLayouts/slideLayout517.xml"/><Relationship Id="rId5" Type="http://schemas.openxmlformats.org/officeDocument/2006/relationships/slideLayout" Target="../slideLayouts/slideLayout518.xml"/><Relationship Id="rId6" Type="http://schemas.openxmlformats.org/officeDocument/2006/relationships/slideLayout" Target="../slideLayouts/slideLayout519.xml"/><Relationship Id="rId7" Type="http://schemas.openxmlformats.org/officeDocument/2006/relationships/slideLayout" Target="../slideLayouts/slideLayout520.xml"/><Relationship Id="rId8" Type="http://schemas.openxmlformats.org/officeDocument/2006/relationships/slideLayout" Target="../slideLayouts/slideLayout521.xml"/><Relationship Id="rId9" Type="http://schemas.openxmlformats.org/officeDocument/2006/relationships/slideLayout" Target="../slideLayouts/slideLayout522.xml"/><Relationship Id="rId10" Type="http://schemas.openxmlformats.org/officeDocument/2006/relationships/slideLayout" Target="../slideLayouts/slideLayout523.xml"/></Relationships>
</file>

<file path=ppt/slideMasters/_rels/slideMaster49.xml.rels><?xml version="1.0" encoding="UTF-8" standalone="yes"?>
<Relationships xmlns="http://schemas.openxmlformats.org/package/2006/relationships"><Relationship Id="rId11" Type="http://schemas.openxmlformats.org/officeDocument/2006/relationships/slideLayout" Target="../slideLayouts/slideLayout535.xml"/><Relationship Id="rId12" Type="http://schemas.openxmlformats.org/officeDocument/2006/relationships/slideLayout" Target="../slideLayouts/slideLayout536.xml"/><Relationship Id="rId13" Type="http://schemas.openxmlformats.org/officeDocument/2006/relationships/slideLayout" Target="../slideLayouts/slideLayout537.xml"/><Relationship Id="rId14" Type="http://schemas.openxmlformats.org/officeDocument/2006/relationships/theme" Target="../theme/theme49.xml"/><Relationship Id="rId1" Type="http://schemas.openxmlformats.org/officeDocument/2006/relationships/slideLayout" Target="../slideLayouts/slideLayout525.xml"/><Relationship Id="rId2" Type="http://schemas.openxmlformats.org/officeDocument/2006/relationships/slideLayout" Target="../slideLayouts/slideLayout526.xml"/><Relationship Id="rId3" Type="http://schemas.openxmlformats.org/officeDocument/2006/relationships/slideLayout" Target="../slideLayouts/slideLayout527.xml"/><Relationship Id="rId4" Type="http://schemas.openxmlformats.org/officeDocument/2006/relationships/slideLayout" Target="../slideLayouts/slideLayout528.xml"/><Relationship Id="rId5" Type="http://schemas.openxmlformats.org/officeDocument/2006/relationships/slideLayout" Target="../slideLayouts/slideLayout529.xml"/><Relationship Id="rId6" Type="http://schemas.openxmlformats.org/officeDocument/2006/relationships/slideLayout" Target="../slideLayouts/slideLayout530.xml"/><Relationship Id="rId7" Type="http://schemas.openxmlformats.org/officeDocument/2006/relationships/slideLayout" Target="../slideLayouts/slideLayout531.xml"/><Relationship Id="rId8" Type="http://schemas.openxmlformats.org/officeDocument/2006/relationships/slideLayout" Target="../slideLayouts/slideLayout532.xml"/><Relationship Id="rId9" Type="http://schemas.openxmlformats.org/officeDocument/2006/relationships/slideLayout" Target="../slideLayouts/slideLayout533.xml"/><Relationship Id="rId10" Type="http://schemas.openxmlformats.org/officeDocument/2006/relationships/slideLayout" Target="../slideLayouts/slideLayout534.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5.xml"/><Relationship Id="rId13" Type="http://schemas.openxmlformats.org/officeDocument/2006/relationships/image" Target="../media/image1.png"/><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0.xml.rels><?xml version="1.0" encoding="UTF-8" standalone="yes"?>
<Relationships xmlns="http://schemas.openxmlformats.org/package/2006/relationships"><Relationship Id="rId11" Type="http://schemas.openxmlformats.org/officeDocument/2006/relationships/slideLayout" Target="../slideLayouts/slideLayout548.xml"/><Relationship Id="rId12" Type="http://schemas.openxmlformats.org/officeDocument/2006/relationships/slideLayout" Target="../slideLayouts/slideLayout549.xml"/><Relationship Id="rId13" Type="http://schemas.openxmlformats.org/officeDocument/2006/relationships/theme" Target="../theme/theme50.xml"/><Relationship Id="rId1" Type="http://schemas.openxmlformats.org/officeDocument/2006/relationships/slideLayout" Target="../slideLayouts/slideLayout538.xml"/><Relationship Id="rId2" Type="http://schemas.openxmlformats.org/officeDocument/2006/relationships/slideLayout" Target="../slideLayouts/slideLayout539.xml"/><Relationship Id="rId3" Type="http://schemas.openxmlformats.org/officeDocument/2006/relationships/slideLayout" Target="../slideLayouts/slideLayout540.xml"/><Relationship Id="rId4" Type="http://schemas.openxmlformats.org/officeDocument/2006/relationships/slideLayout" Target="../slideLayouts/slideLayout541.xml"/><Relationship Id="rId5" Type="http://schemas.openxmlformats.org/officeDocument/2006/relationships/slideLayout" Target="../slideLayouts/slideLayout542.xml"/><Relationship Id="rId6" Type="http://schemas.openxmlformats.org/officeDocument/2006/relationships/slideLayout" Target="../slideLayouts/slideLayout543.xml"/><Relationship Id="rId7" Type="http://schemas.openxmlformats.org/officeDocument/2006/relationships/slideLayout" Target="../slideLayouts/slideLayout544.xml"/><Relationship Id="rId8" Type="http://schemas.openxmlformats.org/officeDocument/2006/relationships/slideLayout" Target="../slideLayouts/slideLayout545.xml"/><Relationship Id="rId9" Type="http://schemas.openxmlformats.org/officeDocument/2006/relationships/slideLayout" Target="../slideLayouts/slideLayout546.xml"/><Relationship Id="rId10" Type="http://schemas.openxmlformats.org/officeDocument/2006/relationships/slideLayout" Target="../slideLayouts/slideLayout547.xml"/></Relationships>
</file>

<file path=ppt/slideMasters/_rels/slideMaster51.xml.rels><?xml version="1.0" encoding="UTF-8" standalone="yes"?>
<Relationships xmlns="http://schemas.openxmlformats.org/package/2006/relationships"><Relationship Id="rId11" Type="http://schemas.openxmlformats.org/officeDocument/2006/relationships/slideLayout" Target="../slideLayouts/slideLayout560.xml"/><Relationship Id="rId12" Type="http://schemas.openxmlformats.org/officeDocument/2006/relationships/theme" Target="../theme/theme51.xml"/><Relationship Id="rId1" Type="http://schemas.openxmlformats.org/officeDocument/2006/relationships/slideLayout" Target="../slideLayouts/slideLayout550.xml"/><Relationship Id="rId2" Type="http://schemas.openxmlformats.org/officeDocument/2006/relationships/slideLayout" Target="../slideLayouts/slideLayout551.xml"/><Relationship Id="rId3" Type="http://schemas.openxmlformats.org/officeDocument/2006/relationships/slideLayout" Target="../slideLayouts/slideLayout552.xml"/><Relationship Id="rId4" Type="http://schemas.openxmlformats.org/officeDocument/2006/relationships/slideLayout" Target="../slideLayouts/slideLayout553.xml"/><Relationship Id="rId5" Type="http://schemas.openxmlformats.org/officeDocument/2006/relationships/slideLayout" Target="../slideLayouts/slideLayout554.xml"/><Relationship Id="rId6" Type="http://schemas.openxmlformats.org/officeDocument/2006/relationships/slideLayout" Target="../slideLayouts/slideLayout555.xml"/><Relationship Id="rId7" Type="http://schemas.openxmlformats.org/officeDocument/2006/relationships/slideLayout" Target="../slideLayouts/slideLayout556.xml"/><Relationship Id="rId8" Type="http://schemas.openxmlformats.org/officeDocument/2006/relationships/slideLayout" Target="../slideLayouts/slideLayout557.xml"/><Relationship Id="rId9" Type="http://schemas.openxmlformats.org/officeDocument/2006/relationships/slideLayout" Target="../slideLayouts/slideLayout558.xml"/><Relationship Id="rId10" Type="http://schemas.openxmlformats.org/officeDocument/2006/relationships/slideLayout" Target="../slideLayouts/slideLayout559.xml"/></Relationships>
</file>

<file path=ppt/slideMasters/_rels/slideMaster52.xml.rels><?xml version="1.0" encoding="UTF-8" standalone="yes"?>
<Relationships xmlns="http://schemas.openxmlformats.org/package/2006/relationships"><Relationship Id="rId11" Type="http://schemas.openxmlformats.org/officeDocument/2006/relationships/slideLayout" Target="../slideLayouts/slideLayout571.xml"/><Relationship Id="rId12" Type="http://schemas.openxmlformats.org/officeDocument/2006/relationships/slideLayout" Target="../slideLayouts/slideLayout572.xml"/><Relationship Id="rId13" Type="http://schemas.openxmlformats.org/officeDocument/2006/relationships/theme" Target="../theme/theme52.xml"/><Relationship Id="rId1" Type="http://schemas.openxmlformats.org/officeDocument/2006/relationships/slideLayout" Target="../slideLayouts/slideLayout561.xml"/><Relationship Id="rId2" Type="http://schemas.openxmlformats.org/officeDocument/2006/relationships/slideLayout" Target="../slideLayouts/slideLayout562.xml"/><Relationship Id="rId3" Type="http://schemas.openxmlformats.org/officeDocument/2006/relationships/slideLayout" Target="../slideLayouts/slideLayout563.xml"/><Relationship Id="rId4" Type="http://schemas.openxmlformats.org/officeDocument/2006/relationships/slideLayout" Target="../slideLayouts/slideLayout564.xml"/><Relationship Id="rId5" Type="http://schemas.openxmlformats.org/officeDocument/2006/relationships/slideLayout" Target="../slideLayouts/slideLayout565.xml"/><Relationship Id="rId6" Type="http://schemas.openxmlformats.org/officeDocument/2006/relationships/slideLayout" Target="../slideLayouts/slideLayout566.xml"/><Relationship Id="rId7" Type="http://schemas.openxmlformats.org/officeDocument/2006/relationships/slideLayout" Target="../slideLayouts/slideLayout567.xml"/><Relationship Id="rId8" Type="http://schemas.openxmlformats.org/officeDocument/2006/relationships/slideLayout" Target="../slideLayouts/slideLayout568.xml"/><Relationship Id="rId9" Type="http://schemas.openxmlformats.org/officeDocument/2006/relationships/slideLayout" Target="../slideLayouts/slideLayout569.xml"/><Relationship Id="rId10" Type="http://schemas.openxmlformats.org/officeDocument/2006/relationships/slideLayout" Target="../slideLayouts/slideLayout570.xml"/></Relationships>
</file>

<file path=ppt/slideMasters/_rels/slideMaster53.xml.rels><?xml version="1.0" encoding="UTF-8" standalone="yes"?>
<Relationships xmlns="http://schemas.openxmlformats.org/package/2006/relationships"><Relationship Id="rId11" Type="http://schemas.openxmlformats.org/officeDocument/2006/relationships/slideLayout" Target="../slideLayouts/slideLayout583.xml"/><Relationship Id="rId12" Type="http://schemas.openxmlformats.org/officeDocument/2006/relationships/theme" Target="../theme/theme53.xml"/><Relationship Id="rId1" Type="http://schemas.openxmlformats.org/officeDocument/2006/relationships/slideLayout" Target="../slideLayouts/slideLayout573.xml"/><Relationship Id="rId2" Type="http://schemas.openxmlformats.org/officeDocument/2006/relationships/slideLayout" Target="../slideLayouts/slideLayout574.xml"/><Relationship Id="rId3" Type="http://schemas.openxmlformats.org/officeDocument/2006/relationships/slideLayout" Target="../slideLayouts/slideLayout575.xml"/><Relationship Id="rId4" Type="http://schemas.openxmlformats.org/officeDocument/2006/relationships/slideLayout" Target="../slideLayouts/slideLayout576.xml"/><Relationship Id="rId5" Type="http://schemas.openxmlformats.org/officeDocument/2006/relationships/slideLayout" Target="../slideLayouts/slideLayout577.xml"/><Relationship Id="rId6" Type="http://schemas.openxmlformats.org/officeDocument/2006/relationships/slideLayout" Target="../slideLayouts/slideLayout578.xml"/><Relationship Id="rId7" Type="http://schemas.openxmlformats.org/officeDocument/2006/relationships/slideLayout" Target="../slideLayouts/slideLayout579.xml"/><Relationship Id="rId8" Type="http://schemas.openxmlformats.org/officeDocument/2006/relationships/slideLayout" Target="../slideLayouts/slideLayout580.xml"/><Relationship Id="rId9" Type="http://schemas.openxmlformats.org/officeDocument/2006/relationships/slideLayout" Target="../slideLayouts/slideLayout581.xml"/><Relationship Id="rId10" Type="http://schemas.openxmlformats.org/officeDocument/2006/relationships/slideLayout" Target="../slideLayouts/slideLayout582.xml"/></Relationships>
</file>

<file path=ppt/slideMasters/_rels/slideMaster54.xml.rels><?xml version="1.0" encoding="UTF-8" standalone="yes"?>
<Relationships xmlns="http://schemas.openxmlformats.org/package/2006/relationships"><Relationship Id="rId11" Type="http://schemas.openxmlformats.org/officeDocument/2006/relationships/slideLayout" Target="../slideLayouts/slideLayout594.xml"/><Relationship Id="rId12" Type="http://schemas.openxmlformats.org/officeDocument/2006/relationships/theme" Target="../theme/theme54.xml"/><Relationship Id="rId13" Type="http://schemas.openxmlformats.org/officeDocument/2006/relationships/image" Target="../media/image1.png"/><Relationship Id="rId1" Type="http://schemas.openxmlformats.org/officeDocument/2006/relationships/slideLayout" Target="../slideLayouts/slideLayout584.xml"/><Relationship Id="rId2" Type="http://schemas.openxmlformats.org/officeDocument/2006/relationships/slideLayout" Target="../slideLayouts/slideLayout585.xml"/><Relationship Id="rId3" Type="http://schemas.openxmlformats.org/officeDocument/2006/relationships/slideLayout" Target="../slideLayouts/slideLayout586.xml"/><Relationship Id="rId4" Type="http://schemas.openxmlformats.org/officeDocument/2006/relationships/slideLayout" Target="../slideLayouts/slideLayout587.xml"/><Relationship Id="rId5" Type="http://schemas.openxmlformats.org/officeDocument/2006/relationships/slideLayout" Target="../slideLayouts/slideLayout588.xml"/><Relationship Id="rId6" Type="http://schemas.openxmlformats.org/officeDocument/2006/relationships/slideLayout" Target="../slideLayouts/slideLayout589.xml"/><Relationship Id="rId7" Type="http://schemas.openxmlformats.org/officeDocument/2006/relationships/slideLayout" Target="../slideLayouts/slideLayout590.xml"/><Relationship Id="rId8" Type="http://schemas.openxmlformats.org/officeDocument/2006/relationships/slideLayout" Target="../slideLayouts/slideLayout591.xml"/><Relationship Id="rId9" Type="http://schemas.openxmlformats.org/officeDocument/2006/relationships/slideLayout" Target="../slideLayouts/slideLayout592.xml"/><Relationship Id="rId10" Type="http://schemas.openxmlformats.org/officeDocument/2006/relationships/slideLayout" Target="../slideLayouts/slideLayout593.xml"/></Relationships>
</file>

<file path=ppt/slideMasters/_rels/slideMaster55.xml.rels><?xml version="1.0" encoding="UTF-8" standalone="yes"?>
<Relationships xmlns="http://schemas.openxmlformats.org/package/2006/relationships"><Relationship Id="rId11" Type="http://schemas.openxmlformats.org/officeDocument/2006/relationships/slideLayout" Target="../slideLayouts/slideLayout605.xml"/><Relationship Id="rId12" Type="http://schemas.openxmlformats.org/officeDocument/2006/relationships/theme" Target="../theme/theme55.xml"/><Relationship Id="rId13" Type="http://schemas.openxmlformats.org/officeDocument/2006/relationships/image" Target="../media/image1.png"/><Relationship Id="rId1" Type="http://schemas.openxmlformats.org/officeDocument/2006/relationships/slideLayout" Target="../slideLayouts/slideLayout595.xml"/><Relationship Id="rId2" Type="http://schemas.openxmlformats.org/officeDocument/2006/relationships/slideLayout" Target="../slideLayouts/slideLayout596.xml"/><Relationship Id="rId3" Type="http://schemas.openxmlformats.org/officeDocument/2006/relationships/slideLayout" Target="../slideLayouts/slideLayout597.xml"/><Relationship Id="rId4" Type="http://schemas.openxmlformats.org/officeDocument/2006/relationships/slideLayout" Target="../slideLayouts/slideLayout598.xml"/><Relationship Id="rId5" Type="http://schemas.openxmlformats.org/officeDocument/2006/relationships/slideLayout" Target="../slideLayouts/slideLayout599.xml"/><Relationship Id="rId6" Type="http://schemas.openxmlformats.org/officeDocument/2006/relationships/slideLayout" Target="../slideLayouts/slideLayout600.xml"/><Relationship Id="rId7" Type="http://schemas.openxmlformats.org/officeDocument/2006/relationships/slideLayout" Target="../slideLayouts/slideLayout601.xml"/><Relationship Id="rId8" Type="http://schemas.openxmlformats.org/officeDocument/2006/relationships/slideLayout" Target="../slideLayouts/slideLayout602.xml"/><Relationship Id="rId9" Type="http://schemas.openxmlformats.org/officeDocument/2006/relationships/slideLayout" Target="../slideLayouts/slideLayout603.xml"/><Relationship Id="rId10" Type="http://schemas.openxmlformats.org/officeDocument/2006/relationships/slideLayout" Target="../slideLayouts/slideLayout604.xml"/></Relationships>
</file>

<file path=ppt/slideMasters/_rels/slideMaster56.xml.rels><?xml version="1.0" encoding="UTF-8" standalone="yes"?>
<Relationships xmlns="http://schemas.openxmlformats.org/package/2006/relationships"><Relationship Id="rId11" Type="http://schemas.openxmlformats.org/officeDocument/2006/relationships/slideLayout" Target="../slideLayouts/slideLayout616.xml"/><Relationship Id="rId12" Type="http://schemas.openxmlformats.org/officeDocument/2006/relationships/theme" Target="../theme/theme56.xml"/><Relationship Id="rId1" Type="http://schemas.openxmlformats.org/officeDocument/2006/relationships/slideLayout" Target="../slideLayouts/slideLayout606.xml"/><Relationship Id="rId2" Type="http://schemas.openxmlformats.org/officeDocument/2006/relationships/slideLayout" Target="../slideLayouts/slideLayout607.xml"/><Relationship Id="rId3" Type="http://schemas.openxmlformats.org/officeDocument/2006/relationships/slideLayout" Target="../slideLayouts/slideLayout608.xml"/><Relationship Id="rId4" Type="http://schemas.openxmlformats.org/officeDocument/2006/relationships/slideLayout" Target="../slideLayouts/slideLayout609.xml"/><Relationship Id="rId5" Type="http://schemas.openxmlformats.org/officeDocument/2006/relationships/slideLayout" Target="../slideLayouts/slideLayout610.xml"/><Relationship Id="rId6" Type="http://schemas.openxmlformats.org/officeDocument/2006/relationships/slideLayout" Target="../slideLayouts/slideLayout611.xml"/><Relationship Id="rId7" Type="http://schemas.openxmlformats.org/officeDocument/2006/relationships/slideLayout" Target="../slideLayouts/slideLayout612.xml"/><Relationship Id="rId8" Type="http://schemas.openxmlformats.org/officeDocument/2006/relationships/slideLayout" Target="../slideLayouts/slideLayout613.xml"/><Relationship Id="rId9" Type="http://schemas.openxmlformats.org/officeDocument/2006/relationships/slideLayout" Target="../slideLayouts/slideLayout614.xml"/><Relationship Id="rId10" Type="http://schemas.openxmlformats.org/officeDocument/2006/relationships/slideLayout" Target="../slideLayouts/slideLayout615.xml"/></Relationships>
</file>

<file path=ppt/slideMasters/_rels/slideMaster57.xml.rels><?xml version="1.0" encoding="UTF-8" standalone="yes"?>
<Relationships xmlns="http://schemas.openxmlformats.org/package/2006/relationships"><Relationship Id="rId11" Type="http://schemas.openxmlformats.org/officeDocument/2006/relationships/slideLayout" Target="../slideLayouts/slideLayout627.xml"/><Relationship Id="rId12" Type="http://schemas.openxmlformats.org/officeDocument/2006/relationships/theme" Target="../theme/theme57.xml"/><Relationship Id="rId13" Type="http://schemas.openxmlformats.org/officeDocument/2006/relationships/image" Target="../media/image1.png"/><Relationship Id="rId1" Type="http://schemas.openxmlformats.org/officeDocument/2006/relationships/slideLayout" Target="../slideLayouts/slideLayout617.xml"/><Relationship Id="rId2" Type="http://schemas.openxmlformats.org/officeDocument/2006/relationships/slideLayout" Target="../slideLayouts/slideLayout618.xml"/><Relationship Id="rId3" Type="http://schemas.openxmlformats.org/officeDocument/2006/relationships/slideLayout" Target="../slideLayouts/slideLayout619.xml"/><Relationship Id="rId4" Type="http://schemas.openxmlformats.org/officeDocument/2006/relationships/slideLayout" Target="../slideLayouts/slideLayout620.xml"/><Relationship Id="rId5" Type="http://schemas.openxmlformats.org/officeDocument/2006/relationships/slideLayout" Target="../slideLayouts/slideLayout621.xml"/><Relationship Id="rId6" Type="http://schemas.openxmlformats.org/officeDocument/2006/relationships/slideLayout" Target="../slideLayouts/slideLayout622.xml"/><Relationship Id="rId7" Type="http://schemas.openxmlformats.org/officeDocument/2006/relationships/slideLayout" Target="../slideLayouts/slideLayout623.xml"/><Relationship Id="rId8" Type="http://schemas.openxmlformats.org/officeDocument/2006/relationships/slideLayout" Target="../slideLayouts/slideLayout624.xml"/><Relationship Id="rId9" Type="http://schemas.openxmlformats.org/officeDocument/2006/relationships/slideLayout" Target="../slideLayouts/slideLayout625.xml"/><Relationship Id="rId10" Type="http://schemas.openxmlformats.org/officeDocument/2006/relationships/slideLayout" Target="../slideLayouts/slideLayout626.xml"/></Relationships>
</file>

<file path=ppt/slideMasters/_rels/slideMaster58.xml.rels><?xml version="1.0" encoding="UTF-8" standalone="yes"?>
<Relationships xmlns="http://schemas.openxmlformats.org/package/2006/relationships"><Relationship Id="rId11" Type="http://schemas.openxmlformats.org/officeDocument/2006/relationships/slideLayout" Target="../slideLayouts/slideLayout638.xml"/><Relationship Id="rId12" Type="http://schemas.openxmlformats.org/officeDocument/2006/relationships/theme" Target="../theme/theme58.xml"/><Relationship Id="rId1" Type="http://schemas.openxmlformats.org/officeDocument/2006/relationships/slideLayout" Target="../slideLayouts/slideLayout628.xml"/><Relationship Id="rId2" Type="http://schemas.openxmlformats.org/officeDocument/2006/relationships/slideLayout" Target="../slideLayouts/slideLayout629.xml"/><Relationship Id="rId3" Type="http://schemas.openxmlformats.org/officeDocument/2006/relationships/slideLayout" Target="../slideLayouts/slideLayout630.xml"/><Relationship Id="rId4" Type="http://schemas.openxmlformats.org/officeDocument/2006/relationships/slideLayout" Target="../slideLayouts/slideLayout631.xml"/><Relationship Id="rId5" Type="http://schemas.openxmlformats.org/officeDocument/2006/relationships/slideLayout" Target="../slideLayouts/slideLayout632.xml"/><Relationship Id="rId6" Type="http://schemas.openxmlformats.org/officeDocument/2006/relationships/slideLayout" Target="../slideLayouts/slideLayout633.xml"/><Relationship Id="rId7" Type="http://schemas.openxmlformats.org/officeDocument/2006/relationships/slideLayout" Target="../slideLayouts/slideLayout634.xml"/><Relationship Id="rId8" Type="http://schemas.openxmlformats.org/officeDocument/2006/relationships/slideLayout" Target="../slideLayouts/slideLayout635.xml"/><Relationship Id="rId9" Type="http://schemas.openxmlformats.org/officeDocument/2006/relationships/slideLayout" Target="../slideLayouts/slideLayout636.xml"/><Relationship Id="rId10" Type="http://schemas.openxmlformats.org/officeDocument/2006/relationships/slideLayout" Target="../slideLayouts/slideLayout637.xml"/></Relationships>
</file>

<file path=ppt/slideMasters/_rels/slideMaster59.xml.rels><?xml version="1.0" encoding="UTF-8" standalone="yes"?>
<Relationships xmlns="http://schemas.openxmlformats.org/package/2006/relationships"><Relationship Id="rId11" Type="http://schemas.openxmlformats.org/officeDocument/2006/relationships/slideLayout" Target="../slideLayouts/slideLayout649.xml"/><Relationship Id="rId12" Type="http://schemas.openxmlformats.org/officeDocument/2006/relationships/slideLayout" Target="../slideLayouts/slideLayout650.xml"/><Relationship Id="rId13" Type="http://schemas.openxmlformats.org/officeDocument/2006/relationships/theme" Target="../theme/theme59.xml"/><Relationship Id="rId14" Type="http://schemas.openxmlformats.org/officeDocument/2006/relationships/image" Target="../media/image1.png"/><Relationship Id="rId1" Type="http://schemas.openxmlformats.org/officeDocument/2006/relationships/slideLayout" Target="../slideLayouts/slideLayout639.xml"/><Relationship Id="rId2" Type="http://schemas.openxmlformats.org/officeDocument/2006/relationships/slideLayout" Target="../slideLayouts/slideLayout640.xml"/><Relationship Id="rId3" Type="http://schemas.openxmlformats.org/officeDocument/2006/relationships/slideLayout" Target="../slideLayouts/slideLayout641.xml"/><Relationship Id="rId4" Type="http://schemas.openxmlformats.org/officeDocument/2006/relationships/slideLayout" Target="../slideLayouts/slideLayout642.xml"/><Relationship Id="rId5" Type="http://schemas.openxmlformats.org/officeDocument/2006/relationships/slideLayout" Target="../slideLayouts/slideLayout643.xml"/><Relationship Id="rId6" Type="http://schemas.openxmlformats.org/officeDocument/2006/relationships/slideLayout" Target="../slideLayouts/slideLayout644.xml"/><Relationship Id="rId7" Type="http://schemas.openxmlformats.org/officeDocument/2006/relationships/slideLayout" Target="../slideLayouts/slideLayout645.xml"/><Relationship Id="rId8" Type="http://schemas.openxmlformats.org/officeDocument/2006/relationships/slideLayout" Target="../slideLayouts/slideLayout646.xml"/><Relationship Id="rId9" Type="http://schemas.openxmlformats.org/officeDocument/2006/relationships/slideLayout" Target="../slideLayouts/slideLayout647.xml"/><Relationship Id="rId10" Type="http://schemas.openxmlformats.org/officeDocument/2006/relationships/slideLayout" Target="../slideLayouts/slideLayout64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6.xml"/><Relationship Id="rId13" Type="http://schemas.openxmlformats.org/officeDocument/2006/relationships/image" Target="../media/image1.png"/><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_rels/slideMaster60.xml.rels><?xml version="1.0" encoding="UTF-8" standalone="yes"?>
<Relationships xmlns="http://schemas.openxmlformats.org/package/2006/relationships"><Relationship Id="rId11" Type="http://schemas.openxmlformats.org/officeDocument/2006/relationships/slideLayout" Target="../slideLayouts/slideLayout661.xml"/><Relationship Id="rId12" Type="http://schemas.openxmlformats.org/officeDocument/2006/relationships/theme" Target="../theme/theme60.xml"/><Relationship Id="rId13" Type="http://schemas.openxmlformats.org/officeDocument/2006/relationships/image" Target="../media/image1.png"/><Relationship Id="rId1" Type="http://schemas.openxmlformats.org/officeDocument/2006/relationships/slideLayout" Target="../slideLayouts/slideLayout651.xml"/><Relationship Id="rId2" Type="http://schemas.openxmlformats.org/officeDocument/2006/relationships/slideLayout" Target="../slideLayouts/slideLayout652.xml"/><Relationship Id="rId3" Type="http://schemas.openxmlformats.org/officeDocument/2006/relationships/slideLayout" Target="../slideLayouts/slideLayout653.xml"/><Relationship Id="rId4" Type="http://schemas.openxmlformats.org/officeDocument/2006/relationships/slideLayout" Target="../slideLayouts/slideLayout654.xml"/><Relationship Id="rId5" Type="http://schemas.openxmlformats.org/officeDocument/2006/relationships/slideLayout" Target="../slideLayouts/slideLayout655.xml"/><Relationship Id="rId6" Type="http://schemas.openxmlformats.org/officeDocument/2006/relationships/slideLayout" Target="../slideLayouts/slideLayout656.xml"/><Relationship Id="rId7" Type="http://schemas.openxmlformats.org/officeDocument/2006/relationships/slideLayout" Target="../slideLayouts/slideLayout657.xml"/><Relationship Id="rId8" Type="http://schemas.openxmlformats.org/officeDocument/2006/relationships/slideLayout" Target="../slideLayouts/slideLayout658.xml"/><Relationship Id="rId9" Type="http://schemas.openxmlformats.org/officeDocument/2006/relationships/slideLayout" Target="../slideLayouts/slideLayout659.xml"/><Relationship Id="rId10" Type="http://schemas.openxmlformats.org/officeDocument/2006/relationships/slideLayout" Target="../slideLayouts/slideLayout660.xml"/></Relationships>
</file>

<file path=ppt/slideMasters/_rels/slideMaster61.xml.rels><?xml version="1.0" encoding="UTF-8" standalone="yes"?>
<Relationships xmlns="http://schemas.openxmlformats.org/package/2006/relationships"><Relationship Id="rId11" Type="http://schemas.openxmlformats.org/officeDocument/2006/relationships/slideLayout" Target="../slideLayouts/slideLayout672.xml"/><Relationship Id="rId12" Type="http://schemas.openxmlformats.org/officeDocument/2006/relationships/theme" Target="../theme/theme61.xml"/><Relationship Id="rId1" Type="http://schemas.openxmlformats.org/officeDocument/2006/relationships/slideLayout" Target="../slideLayouts/slideLayout662.xml"/><Relationship Id="rId2" Type="http://schemas.openxmlformats.org/officeDocument/2006/relationships/slideLayout" Target="../slideLayouts/slideLayout663.xml"/><Relationship Id="rId3" Type="http://schemas.openxmlformats.org/officeDocument/2006/relationships/slideLayout" Target="../slideLayouts/slideLayout664.xml"/><Relationship Id="rId4" Type="http://schemas.openxmlformats.org/officeDocument/2006/relationships/slideLayout" Target="../slideLayouts/slideLayout665.xml"/><Relationship Id="rId5" Type="http://schemas.openxmlformats.org/officeDocument/2006/relationships/slideLayout" Target="../slideLayouts/slideLayout666.xml"/><Relationship Id="rId6" Type="http://schemas.openxmlformats.org/officeDocument/2006/relationships/slideLayout" Target="../slideLayouts/slideLayout667.xml"/><Relationship Id="rId7" Type="http://schemas.openxmlformats.org/officeDocument/2006/relationships/slideLayout" Target="../slideLayouts/slideLayout668.xml"/><Relationship Id="rId8" Type="http://schemas.openxmlformats.org/officeDocument/2006/relationships/slideLayout" Target="../slideLayouts/slideLayout669.xml"/><Relationship Id="rId9" Type="http://schemas.openxmlformats.org/officeDocument/2006/relationships/slideLayout" Target="../slideLayouts/slideLayout670.xml"/><Relationship Id="rId10" Type="http://schemas.openxmlformats.org/officeDocument/2006/relationships/slideLayout" Target="../slideLayouts/slideLayout671.xml"/></Relationships>
</file>

<file path=ppt/slideMasters/_rels/slideMaster62.xml.rels><?xml version="1.0" encoding="UTF-8" standalone="yes"?>
<Relationships xmlns="http://schemas.openxmlformats.org/package/2006/relationships"><Relationship Id="rId11" Type="http://schemas.openxmlformats.org/officeDocument/2006/relationships/slideLayout" Target="../slideLayouts/slideLayout683.xml"/><Relationship Id="rId12" Type="http://schemas.openxmlformats.org/officeDocument/2006/relationships/slideLayout" Target="../slideLayouts/slideLayout684.xml"/><Relationship Id="rId13" Type="http://schemas.openxmlformats.org/officeDocument/2006/relationships/theme" Target="../theme/theme62.xml"/><Relationship Id="rId14" Type="http://schemas.openxmlformats.org/officeDocument/2006/relationships/image" Target="../media/image1.png"/><Relationship Id="rId1" Type="http://schemas.openxmlformats.org/officeDocument/2006/relationships/slideLayout" Target="../slideLayouts/slideLayout673.xml"/><Relationship Id="rId2" Type="http://schemas.openxmlformats.org/officeDocument/2006/relationships/slideLayout" Target="../slideLayouts/slideLayout674.xml"/><Relationship Id="rId3" Type="http://schemas.openxmlformats.org/officeDocument/2006/relationships/slideLayout" Target="../slideLayouts/slideLayout675.xml"/><Relationship Id="rId4" Type="http://schemas.openxmlformats.org/officeDocument/2006/relationships/slideLayout" Target="../slideLayouts/slideLayout676.xml"/><Relationship Id="rId5" Type="http://schemas.openxmlformats.org/officeDocument/2006/relationships/slideLayout" Target="../slideLayouts/slideLayout677.xml"/><Relationship Id="rId6" Type="http://schemas.openxmlformats.org/officeDocument/2006/relationships/slideLayout" Target="../slideLayouts/slideLayout678.xml"/><Relationship Id="rId7" Type="http://schemas.openxmlformats.org/officeDocument/2006/relationships/slideLayout" Target="../slideLayouts/slideLayout679.xml"/><Relationship Id="rId8" Type="http://schemas.openxmlformats.org/officeDocument/2006/relationships/slideLayout" Target="../slideLayouts/slideLayout680.xml"/><Relationship Id="rId9" Type="http://schemas.openxmlformats.org/officeDocument/2006/relationships/slideLayout" Target="../slideLayouts/slideLayout681.xml"/><Relationship Id="rId10" Type="http://schemas.openxmlformats.org/officeDocument/2006/relationships/slideLayout" Target="../slideLayouts/slideLayout682.xml"/></Relationships>
</file>

<file path=ppt/slideMasters/_rels/slideMaster7.xml.rels><?xml version="1.0" encoding="UTF-8" standalone="yes"?>
<Relationships xmlns="http://schemas.openxmlformats.org/package/2006/relationships"><Relationship Id="rId11" Type="http://schemas.openxmlformats.org/officeDocument/2006/relationships/slideLayout" Target="../slideLayouts/slideLayout66.xml"/><Relationship Id="rId12" Type="http://schemas.openxmlformats.org/officeDocument/2006/relationships/theme" Target="../theme/theme7.xml"/><Relationship Id="rId13" Type="http://schemas.openxmlformats.org/officeDocument/2006/relationships/image" Target="../media/image1.png"/><Relationship Id="rId1" Type="http://schemas.openxmlformats.org/officeDocument/2006/relationships/slideLayout" Target="../slideLayouts/slideLayout56.xml"/><Relationship Id="rId2" Type="http://schemas.openxmlformats.org/officeDocument/2006/relationships/slideLayout" Target="../slideLayouts/slideLayout57.xml"/><Relationship Id="rId3" Type="http://schemas.openxmlformats.org/officeDocument/2006/relationships/slideLayout" Target="../slideLayouts/slideLayout58.xml"/><Relationship Id="rId4" Type="http://schemas.openxmlformats.org/officeDocument/2006/relationships/slideLayout" Target="../slideLayouts/slideLayout59.xml"/><Relationship Id="rId5" Type="http://schemas.openxmlformats.org/officeDocument/2006/relationships/slideLayout" Target="../slideLayouts/slideLayout60.xml"/><Relationship Id="rId6" Type="http://schemas.openxmlformats.org/officeDocument/2006/relationships/slideLayout" Target="../slideLayouts/slideLayout61.xml"/><Relationship Id="rId7" Type="http://schemas.openxmlformats.org/officeDocument/2006/relationships/slideLayout" Target="../slideLayouts/slideLayout62.xml"/><Relationship Id="rId8" Type="http://schemas.openxmlformats.org/officeDocument/2006/relationships/slideLayout" Target="../slideLayouts/slideLayout63.xml"/><Relationship Id="rId9" Type="http://schemas.openxmlformats.org/officeDocument/2006/relationships/slideLayout" Target="../slideLayouts/slideLayout64.xml"/><Relationship Id="rId10" Type="http://schemas.openxmlformats.org/officeDocument/2006/relationships/slideLayout" Target="../slideLayouts/slideLayout65.xml"/></Relationships>
</file>

<file path=ppt/slideMasters/_rels/slideMaster8.xml.rels><?xml version="1.0" encoding="UTF-8" standalone="yes"?>
<Relationships xmlns="http://schemas.openxmlformats.org/package/2006/relationships"><Relationship Id="rId11" Type="http://schemas.openxmlformats.org/officeDocument/2006/relationships/slideLayout" Target="../slideLayouts/slideLayout77.xml"/><Relationship Id="rId12" Type="http://schemas.openxmlformats.org/officeDocument/2006/relationships/theme" Target="../theme/theme8.xml"/><Relationship Id="rId13" Type="http://schemas.openxmlformats.org/officeDocument/2006/relationships/image" Target="../media/image1.png"/><Relationship Id="rId1" Type="http://schemas.openxmlformats.org/officeDocument/2006/relationships/slideLayout" Target="../slideLayouts/slideLayout67.xml"/><Relationship Id="rId2" Type="http://schemas.openxmlformats.org/officeDocument/2006/relationships/slideLayout" Target="../slideLayouts/slideLayout68.xml"/><Relationship Id="rId3" Type="http://schemas.openxmlformats.org/officeDocument/2006/relationships/slideLayout" Target="../slideLayouts/slideLayout69.xml"/><Relationship Id="rId4" Type="http://schemas.openxmlformats.org/officeDocument/2006/relationships/slideLayout" Target="../slideLayouts/slideLayout70.xml"/><Relationship Id="rId5" Type="http://schemas.openxmlformats.org/officeDocument/2006/relationships/slideLayout" Target="../slideLayouts/slideLayout71.xml"/><Relationship Id="rId6" Type="http://schemas.openxmlformats.org/officeDocument/2006/relationships/slideLayout" Target="../slideLayouts/slideLayout72.xml"/><Relationship Id="rId7" Type="http://schemas.openxmlformats.org/officeDocument/2006/relationships/slideLayout" Target="../slideLayouts/slideLayout73.xml"/><Relationship Id="rId8" Type="http://schemas.openxmlformats.org/officeDocument/2006/relationships/slideLayout" Target="../slideLayouts/slideLayout74.xml"/><Relationship Id="rId9" Type="http://schemas.openxmlformats.org/officeDocument/2006/relationships/slideLayout" Target="../slideLayouts/slideLayout75.xml"/><Relationship Id="rId10" Type="http://schemas.openxmlformats.org/officeDocument/2006/relationships/slideLayout" Target="../slideLayouts/slideLayout76.xml"/></Relationships>
</file>

<file path=ppt/slideMasters/_rels/slideMaster9.xml.rels><?xml version="1.0" encoding="UTF-8" standalone="yes"?>
<Relationships xmlns="http://schemas.openxmlformats.org/package/2006/relationships"><Relationship Id="rId11" Type="http://schemas.openxmlformats.org/officeDocument/2006/relationships/slideLayout" Target="../slideLayouts/slideLayout88.xml"/><Relationship Id="rId12" Type="http://schemas.openxmlformats.org/officeDocument/2006/relationships/slideLayout" Target="../slideLayouts/slideLayout89.xml"/><Relationship Id="rId13" Type="http://schemas.openxmlformats.org/officeDocument/2006/relationships/slideLayout" Target="../slideLayouts/slideLayout90.xml"/><Relationship Id="rId14" Type="http://schemas.openxmlformats.org/officeDocument/2006/relationships/slideLayout" Target="../slideLayouts/slideLayout91.xml"/><Relationship Id="rId15" Type="http://schemas.openxmlformats.org/officeDocument/2006/relationships/theme" Target="../theme/theme9.xml"/><Relationship Id="rId16" Type="http://schemas.openxmlformats.org/officeDocument/2006/relationships/image" Target="../media/image2.png"/><Relationship Id="rId17" Type="http://schemas.openxmlformats.org/officeDocument/2006/relationships/image" Target="../media/image3.png"/><Relationship Id="rId18" Type="http://schemas.openxmlformats.org/officeDocument/2006/relationships/image" Target="../media/image4.png"/><Relationship Id="rId19" Type="http://schemas.openxmlformats.org/officeDocument/2006/relationships/image" Target="../media/image5.emf"/><Relationship Id="rId1" Type="http://schemas.openxmlformats.org/officeDocument/2006/relationships/slideLayout" Target="../slideLayouts/slideLayout78.xml"/><Relationship Id="rId2" Type="http://schemas.openxmlformats.org/officeDocument/2006/relationships/slideLayout" Target="../slideLayouts/slideLayout79.xml"/><Relationship Id="rId3" Type="http://schemas.openxmlformats.org/officeDocument/2006/relationships/slideLayout" Target="../slideLayouts/slideLayout80.xml"/><Relationship Id="rId4" Type="http://schemas.openxmlformats.org/officeDocument/2006/relationships/slideLayout" Target="../slideLayouts/slideLayout81.xml"/><Relationship Id="rId5" Type="http://schemas.openxmlformats.org/officeDocument/2006/relationships/slideLayout" Target="../slideLayouts/slideLayout82.xml"/><Relationship Id="rId6" Type="http://schemas.openxmlformats.org/officeDocument/2006/relationships/slideLayout" Target="../slideLayouts/slideLayout83.xml"/><Relationship Id="rId7" Type="http://schemas.openxmlformats.org/officeDocument/2006/relationships/slideLayout" Target="../slideLayouts/slideLayout84.xml"/><Relationship Id="rId8" Type="http://schemas.openxmlformats.org/officeDocument/2006/relationships/slideLayout" Target="../slideLayouts/slideLayout85.xml"/><Relationship Id="rId9" Type="http://schemas.openxmlformats.org/officeDocument/2006/relationships/slideLayout" Target="../slideLayouts/slideLayout86.xml"/><Relationship Id="rId10" Type="http://schemas.openxmlformats.org/officeDocument/2006/relationships/slideLayout" Target="../slideLayouts/slideLayout8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pPr/>
              <a:t>‹#›</a:t>
            </a:fld>
            <a:endParaRPr lang="en-US" altLang="en-US"/>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169606243"/>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4484814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410205793"/>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8903695"/>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23517911"/>
      </p:ext>
    </p:extLst>
  </p:cSld>
  <p:clrMap bg1="lt1" tx1="dk1" bg2="lt2" tx2="dk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395245154"/>
      </p:ext>
    </p:extLst>
  </p:cSld>
  <p:clrMap bg1="lt1" tx1="dk1" bg2="lt2" tx2="dk2" accent1="accent1" accent2="accent2" accent3="accent3" accent4="accent4" accent5="accent5" accent6="accent6" hlink="hlink" folHlink="folHlink"/>
  <p:sldLayoutIdLst>
    <p:sldLayoutId id="2147484063" r:id="rId1"/>
    <p:sldLayoutId id="2147484064" r:id="rId2"/>
    <p:sldLayoutId id="2147484065" r:id="rId3"/>
    <p:sldLayoutId id="2147484066" r:id="rId4"/>
    <p:sldLayoutId id="2147484067" r:id="rId5"/>
    <p:sldLayoutId id="2147484068" r:id="rId6"/>
    <p:sldLayoutId id="2147484069" r:id="rId7"/>
    <p:sldLayoutId id="2147484070" r:id="rId8"/>
    <p:sldLayoutId id="2147484071" r:id="rId9"/>
    <p:sldLayoutId id="2147484072" r:id="rId10"/>
    <p:sldLayoutId id="21474840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55D46416-474E-184B-A5AD-7D0BC91A8C60}"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525344"/>
            <a:ext cx="1080120" cy="312522"/>
          </a:xfrm>
          <a:prstGeom prst="rect">
            <a:avLst/>
          </a:prstGeom>
        </p:spPr>
      </p:pic>
    </p:spTree>
    <p:extLst>
      <p:ext uri="{BB962C8B-B14F-4D97-AF65-F5344CB8AC3E}">
        <p14:creationId xmlns:p14="http://schemas.microsoft.com/office/powerpoint/2010/main" val="1194972499"/>
      </p:ext>
    </p:extLst>
  </p:cSld>
  <p:clrMap bg1="lt1" tx1="dk1" bg2="lt2" tx2="dk2" accent1="accent1" accent2="accent2" accent3="accent3" accent4="accent4" accent5="accent5" accent6="accent6" hlink="hlink" folHlink="folHlink"/>
  <p:sldLayoutIdLst>
    <p:sldLayoutId id="2147484075" r:id="rId1"/>
    <p:sldLayoutId id="2147484076" r:id="rId2"/>
    <p:sldLayoutId id="2147484077" r:id="rId3"/>
    <p:sldLayoutId id="2147484078" r:id="rId4"/>
    <p:sldLayoutId id="2147484079" r:id="rId5"/>
    <p:sldLayoutId id="2147484080" r:id="rId6"/>
    <p:sldLayoutId id="2147484081" r:id="rId7"/>
    <p:sldLayoutId id="2147484082" r:id="rId8"/>
    <p:sldLayoutId id="2147484083" r:id="rId9"/>
    <p:sldLayoutId id="2147484084" r:id="rId10"/>
    <p:sldLayoutId id="2147484085" r:id="rId11"/>
    <p:sldLayoutId id="2147484086"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00854"/>
            <a:ext cx="1080120" cy="312522"/>
          </a:xfrm>
          <a:prstGeom prst="rect">
            <a:avLst/>
          </a:prstGeom>
        </p:spPr>
      </p:pic>
    </p:spTree>
    <p:extLst>
      <p:ext uri="{BB962C8B-B14F-4D97-AF65-F5344CB8AC3E}">
        <p14:creationId xmlns:p14="http://schemas.microsoft.com/office/powerpoint/2010/main" val="4278721475"/>
      </p:ext>
    </p:extLst>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1941076515"/>
      </p:ext>
    </p:extLst>
  </p:cSld>
  <p:clrMap bg1="lt1" tx1="dk1" bg2="lt2" tx2="dk2" accent1="accent1" accent2="accent2" accent3="accent3" accent4="accent4" accent5="accent5" accent6="accent6" hlink="hlink" folHlink="folHlink"/>
  <p:sldLayoutIdLst>
    <p:sldLayoutId id="2147484100" r:id="rId1"/>
    <p:sldLayoutId id="2147484101" r:id="rId2"/>
    <p:sldLayoutId id="2147484102" r:id="rId3"/>
    <p:sldLayoutId id="2147484103" r:id="rId4"/>
    <p:sldLayoutId id="2147484104" r:id="rId5"/>
    <p:sldLayoutId id="2147484105" r:id="rId6"/>
    <p:sldLayoutId id="2147484106" r:id="rId7"/>
    <p:sldLayoutId id="2147484107" r:id="rId8"/>
    <p:sldLayoutId id="2147484108" r:id="rId9"/>
    <p:sldLayoutId id="2147484109" r:id="rId10"/>
    <p:sldLayoutId id="214748411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646761712"/>
      </p:ext>
    </p:extLst>
  </p:cSld>
  <p:clrMap bg1="lt1" tx1="dk1" bg2="lt2" tx2="dk2" accent1="accent1" accent2="accent2" accent3="accent3" accent4="accent4" accent5="accent5" accent6="accent6" hlink="hlink" folHlink="folHlink"/>
  <p:sldLayoutIdLst>
    <p:sldLayoutId id="2147484112" r:id="rId1"/>
    <p:sldLayoutId id="2147484113" r:id="rId2"/>
    <p:sldLayoutId id="2147484114" r:id="rId3"/>
    <p:sldLayoutId id="2147484115" r:id="rId4"/>
    <p:sldLayoutId id="2147484116" r:id="rId5"/>
    <p:sldLayoutId id="2147484117" r:id="rId6"/>
    <p:sldLayoutId id="2147484118" r:id="rId7"/>
    <p:sldLayoutId id="2147484119" r:id="rId8"/>
    <p:sldLayoutId id="2147484120" r:id="rId9"/>
    <p:sldLayoutId id="2147484121" r:id="rId10"/>
    <p:sldLayoutId id="214748412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endParaRPr>
          </a:p>
        </p:txBody>
      </p:sp>
      <p:pic>
        <p:nvPicPr>
          <p:cNvPr id="8" name="Picture 7" descr="safari.png"/>
          <p:cNvPicPr>
            <a:picLocks noChangeAspect="1"/>
          </p:cNvPicPr>
          <p:nvPr userDrawn="1"/>
        </p:nvPicPr>
        <p:blipFill>
          <a:blip r:embed="rId2" cstate="print"/>
          <a:stretch>
            <a:fillRect/>
          </a:stretch>
        </p:blipFill>
        <p:spPr>
          <a:xfrm>
            <a:off x="179512" y="6453336"/>
            <a:ext cx="1080120" cy="312522"/>
          </a:xfrm>
          <a:prstGeom prst="rect">
            <a:avLst/>
          </a:prstGeom>
        </p:spPr>
      </p:pic>
    </p:spTree>
  </p:cSld>
  <p:clrMap bg1="lt1" tx1="dk1" bg2="lt2" tx2="dk2" accent1="accent1" accent2="accent2" accent3="accent3" accent4="accent4" accent5="accent5" accent6="accent6" hlink="hlink" folHlink="folHlink"/>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tint val="75000"/>
                  </a:schemeClr>
                </a:solidFill>
              </a:defRPr>
            </a:lvl1pPr>
          </a:lstStyle>
          <a:p>
            <a:fld id="{8B363EBC-A636-4E4F-B313-DA526F248DF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005875532"/>
      </p:ext>
    </p:extLst>
  </p:cSld>
  <p:clrMap bg1="lt1" tx1="dk1" bg2="lt2" tx2="dk2" accent1="accent1" accent2="accent2" accent3="accent3" accent4="accent4" accent5="accent5" accent6="accent6" hlink="hlink" folHlink="folHlink"/>
  <p:sldLayoutIdLst>
    <p:sldLayoutId id="2147484124" r:id="rId1"/>
    <p:sldLayoutId id="2147484125" r:id="rId2"/>
    <p:sldLayoutId id="2147484126" r:id="rId3"/>
    <p:sldLayoutId id="2147484127" r:id="rId4"/>
    <p:sldLayoutId id="2147484128" r:id="rId5"/>
    <p:sldLayoutId id="2147484129" r:id="rId6"/>
    <p:sldLayoutId id="2147484130" r:id="rId7"/>
    <p:sldLayoutId id="2147484131" r:id="rId8"/>
    <p:sldLayoutId id="2147484132" r:id="rId9"/>
    <p:sldLayoutId id="2147484133" r:id="rId10"/>
    <p:sldLayoutId id="2147484134"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451334023"/>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A7361BF2-EEC8-BD44-B1FF-0E6EA04503FC}"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pic>
        <p:nvPicPr>
          <p:cNvPr id="8" name="Picture 7" descr="safari.png"/>
          <p:cNvPicPr>
            <a:picLocks noChangeAspect="1"/>
          </p:cNvPicPr>
          <p:nvPr userDrawn="1"/>
        </p:nvPicPr>
        <p:blipFill>
          <a:blip r:embed="rId14"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4219083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3532045670"/>
      </p:ext>
    </p:extLst>
  </p:cSld>
  <p:clrMap bg1="lt1" tx1="dk1" bg2="lt2" tx2="dk2" accent1="accent1" accent2="accent2" accent3="accent3" accent4="accent4" accent5="accent5" accent6="accent6" hlink="hlink" folHlink="folHlink"/>
  <p:sldLayoutIdLst>
    <p:sldLayoutId id="2147484246" r:id="rId1"/>
    <p:sldLayoutId id="2147484247" r:id="rId2"/>
    <p:sldLayoutId id="2147484248" r:id="rId3"/>
    <p:sldLayoutId id="2147484249" r:id="rId4"/>
    <p:sldLayoutId id="2147484250" r:id="rId5"/>
    <p:sldLayoutId id="2147484251" r:id="rId6"/>
    <p:sldLayoutId id="2147484252" r:id="rId7"/>
    <p:sldLayoutId id="2147484253" r:id="rId8"/>
    <p:sldLayoutId id="2147484254" r:id="rId9"/>
    <p:sldLayoutId id="2147484255" r:id="rId10"/>
    <p:sldLayoutId id="214748425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25" tIns="45713" rIns="91425" bIns="45713"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ctr">
              <a:defRPr sz="1200">
                <a:latin typeface="Garamond" pitchFamily="18" charset="0"/>
              </a:defRPr>
            </a:lvl1pPr>
          </a:lstStyle>
          <a:p>
            <a:pPr defTabSz="914259"/>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25" tIns="45713" rIns="91425" bIns="45713" numCol="1" anchor="b" anchorCtr="0" compatLnSpc="1">
            <a:prstTxWarp prst="textNoShape">
              <a:avLst/>
            </a:prstTxWarp>
          </a:bodyPr>
          <a:lstStyle>
            <a:lvl1pPr algn="r">
              <a:defRPr sz="1600">
                <a:latin typeface="Garamond" pitchFamily="18" charset="0"/>
              </a:defRPr>
            </a:lvl1pPr>
          </a:lstStyle>
          <a:p>
            <a:pPr defTabSz="914259"/>
            <a:fld id="{6F400BD0-49BF-48FC-8114-37C1D4F5AB3D}" type="slidenum">
              <a:rPr lang="en-US" altLang="en-US">
                <a:solidFill>
                  <a:srgbClr val="000000"/>
                </a:solidFill>
              </a:rPr>
              <a:pPr defTabSz="914259"/>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425" tIns="45713" rIns="91425" bIns="45713"/>
          <a:lstStyle/>
          <a:p>
            <a:pPr defTabSz="914259">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4174514676"/>
      </p:ext>
    </p:extLst>
  </p:cSld>
  <p:clrMap bg1="lt1" tx1="dk1" bg2="lt2" tx2="dk2" accent1="accent1" accent2="accent2" accent3="accent3" accent4="accent4" accent5="accent5" accent6="accent6" hlink="hlink" folHlink="folHlink"/>
  <p:sldLayoutIdLst>
    <p:sldLayoutId id="2147484282" r:id="rId1"/>
    <p:sldLayoutId id="2147484283" r:id="rId2"/>
    <p:sldLayoutId id="2147484284" r:id="rId3"/>
    <p:sldLayoutId id="2147484285" r:id="rId4"/>
    <p:sldLayoutId id="2147484286" r:id="rId5"/>
    <p:sldLayoutId id="2147484287" r:id="rId6"/>
    <p:sldLayoutId id="2147484288" r:id="rId7"/>
    <p:sldLayoutId id="2147484289" r:id="rId8"/>
    <p:sldLayoutId id="2147484290" r:id="rId9"/>
    <p:sldLayoutId id="2147484291" r:id="rId10"/>
    <p:sldLayoutId id="2147484292"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130" algn="l" rtl="0" fontAlgn="base">
        <a:spcBef>
          <a:spcPct val="0"/>
        </a:spcBef>
        <a:spcAft>
          <a:spcPct val="0"/>
        </a:spcAft>
        <a:defRPr sz="4000">
          <a:solidFill>
            <a:schemeClr val="tx2"/>
          </a:solidFill>
          <a:latin typeface="Garamond" pitchFamily="18" charset="0"/>
        </a:defRPr>
      </a:lvl6pPr>
      <a:lvl7pPr marL="914259" algn="l" rtl="0" fontAlgn="base">
        <a:spcBef>
          <a:spcPct val="0"/>
        </a:spcBef>
        <a:spcAft>
          <a:spcPct val="0"/>
        </a:spcAft>
        <a:defRPr sz="4000">
          <a:solidFill>
            <a:schemeClr val="tx2"/>
          </a:solidFill>
          <a:latin typeface="Garamond" pitchFamily="18" charset="0"/>
        </a:defRPr>
      </a:lvl7pPr>
      <a:lvl8pPr marL="1371390" algn="l" rtl="0" fontAlgn="base">
        <a:spcBef>
          <a:spcPct val="0"/>
        </a:spcBef>
        <a:spcAft>
          <a:spcPct val="0"/>
        </a:spcAft>
        <a:defRPr sz="4000">
          <a:solidFill>
            <a:schemeClr val="tx2"/>
          </a:solidFill>
          <a:latin typeface="Garamond" pitchFamily="18" charset="0"/>
        </a:defRPr>
      </a:lvl8pPr>
      <a:lvl9pPr marL="1828519" algn="l" rtl="0" fontAlgn="base">
        <a:spcBef>
          <a:spcPct val="0"/>
        </a:spcBef>
        <a:spcAft>
          <a:spcPct val="0"/>
        </a:spcAft>
        <a:defRPr sz="4000">
          <a:solidFill>
            <a:schemeClr val="tx2"/>
          </a:solidFill>
          <a:latin typeface="Garamond" pitchFamily="18" charset="0"/>
        </a:defRPr>
      </a:lvl9pPr>
    </p:titleStyle>
    <p:bodyStyle>
      <a:lvl1pPr marL="342848" indent="-342848"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822" indent="-32538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193" indent="-350784"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645" indent="-315865"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0905" indent="-339674"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036"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164"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295"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423" indent="-339674"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259" rtl="0" eaLnBrk="1" latinLnBrk="0" hangingPunct="1">
        <a:defRPr sz="1800" kern="1200">
          <a:solidFill>
            <a:schemeClr val="tx1"/>
          </a:solidFill>
          <a:latin typeface="+mn-lt"/>
          <a:ea typeface="+mn-ea"/>
          <a:cs typeface="+mn-cs"/>
        </a:defRPr>
      </a:lvl1pPr>
      <a:lvl2pPr marL="457130" algn="l" defTabSz="914259" rtl="0" eaLnBrk="1" latinLnBrk="0" hangingPunct="1">
        <a:defRPr sz="1800" kern="1200">
          <a:solidFill>
            <a:schemeClr val="tx1"/>
          </a:solidFill>
          <a:latin typeface="+mn-lt"/>
          <a:ea typeface="+mn-ea"/>
          <a:cs typeface="+mn-cs"/>
        </a:defRPr>
      </a:lvl2pPr>
      <a:lvl3pPr marL="914259" algn="l" defTabSz="914259" rtl="0" eaLnBrk="1" latinLnBrk="0" hangingPunct="1">
        <a:defRPr sz="1800" kern="1200">
          <a:solidFill>
            <a:schemeClr val="tx1"/>
          </a:solidFill>
          <a:latin typeface="+mn-lt"/>
          <a:ea typeface="+mn-ea"/>
          <a:cs typeface="+mn-cs"/>
        </a:defRPr>
      </a:lvl3pPr>
      <a:lvl4pPr marL="1371390" algn="l" defTabSz="914259" rtl="0" eaLnBrk="1" latinLnBrk="0" hangingPunct="1">
        <a:defRPr sz="1800" kern="1200">
          <a:solidFill>
            <a:schemeClr val="tx1"/>
          </a:solidFill>
          <a:latin typeface="+mn-lt"/>
          <a:ea typeface="+mn-ea"/>
          <a:cs typeface="+mn-cs"/>
        </a:defRPr>
      </a:lvl4pPr>
      <a:lvl5pPr marL="1828519" algn="l" defTabSz="914259" rtl="0" eaLnBrk="1" latinLnBrk="0" hangingPunct="1">
        <a:defRPr sz="1800" kern="1200">
          <a:solidFill>
            <a:schemeClr val="tx1"/>
          </a:solidFill>
          <a:latin typeface="+mn-lt"/>
          <a:ea typeface="+mn-ea"/>
          <a:cs typeface="+mn-cs"/>
        </a:defRPr>
      </a:lvl5pPr>
      <a:lvl6pPr marL="2285649" algn="l" defTabSz="914259" rtl="0" eaLnBrk="1" latinLnBrk="0" hangingPunct="1">
        <a:defRPr sz="1800" kern="1200">
          <a:solidFill>
            <a:schemeClr val="tx1"/>
          </a:solidFill>
          <a:latin typeface="+mn-lt"/>
          <a:ea typeface="+mn-ea"/>
          <a:cs typeface="+mn-cs"/>
        </a:defRPr>
      </a:lvl6pPr>
      <a:lvl7pPr marL="2742780" algn="l" defTabSz="914259" rtl="0" eaLnBrk="1" latinLnBrk="0" hangingPunct="1">
        <a:defRPr sz="1800" kern="1200">
          <a:solidFill>
            <a:schemeClr val="tx1"/>
          </a:solidFill>
          <a:latin typeface="+mn-lt"/>
          <a:ea typeface="+mn-ea"/>
          <a:cs typeface="+mn-cs"/>
        </a:defRPr>
      </a:lvl7pPr>
      <a:lvl8pPr marL="3199908" algn="l" defTabSz="914259" rtl="0" eaLnBrk="1" latinLnBrk="0" hangingPunct="1">
        <a:defRPr sz="1800" kern="1200">
          <a:solidFill>
            <a:schemeClr val="tx1"/>
          </a:solidFill>
          <a:latin typeface="+mn-lt"/>
          <a:ea typeface="+mn-ea"/>
          <a:cs typeface="+mn-cs"/>
        </a:defRPr>
      </a:lvl8pPr>
      <a:lvl9pPr marL="3657039" algn="l" defTabSz="914259"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56234506"/>
      </p:ext>
    </p:extLst>
  </p:cSld>
  <p:clrMap bg1="lt1" tx1="dk1" bg2="lt2" tx2="dk2" accent1="accent1" accent2="accent2" accent3="accent3" accent4="accent4" accent5="accent5" accent6="accent6" hlink="hlink" folHlink="folHlink"/>
  <p:sldLayoutIdLst>
    <p:sldLayoutId id="2147484307" r:id="rId1"/>
    <p:sldLayoutId id="2147484308" r:id="rId2"/>
    <p:sldLayoutId id="2147484309" r:id="rId3"/>
    <p:sldLayoutId id="2147484310" r:id="rId4"/>
    <p:sldLayoutId id="2147484311" r:id="rId5"/>
    <p:sldLayoutId id="2147484312" r:id="rId6"/>
    <p:sldLayoutId id="2147484313" r:id="rId7"/>
    <p:sldLayoutId id="2147484314" r:id="rId8"/>
    <p:sldLayoutId id="2147484315" r:id="rId9"/>
    <p:sldLayoutId id="2147484316" r:id="rId10"/>
    <p:sldLayoutId id="214748431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3000163661"/>
      </p:ext>
    </p:extLst>
  </p:cSld>
  <p:clrMap bg1="lt1" tx1="dk1" bg2="lt2" tx2="dk2" accent1="accent1" accent2="accent2" accent3="accent3" accent4="accent4" accent5="accent5" accent6="accent6" hlink="hlink" folHlink="folHlink"/>
  <p:sldLayoutIdLst>
    <p:sldLayoutId id="2147484343" r:id="rId1"/>
    <p:sldLayoutId id="2147484344" r:id="rId2"/>
    <p:sldLayoutId id="2147484345" r:id="rId3"/>
    <p:sldLayoutId id="2147484346" r:id="rId4"/>
    <p:sldLayoutId id="2147484347" r:id="rId5"/>
    <p:sldLayoutId id="2147484348" r:id="rId6"/>
    <p:sldLayoutId id="2147484349" r:id="rId7"/>
    <p:sldLayoutId id="2147484350" r:id="rId8"/>
    <p:sldLayoutId id="2147484351" r:id="rId9"/>
    <p:sldLayoutId id="2147484352" r:id="rId10"/>
    <p:sldLayoutId id="2147484353"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697489780"/>
      </p:ext>
    </p:extLst>
  </p:cSld>
  <p:clrMap bg1="lt1" tx1="dk1" bg2="lt2" tx2="dk2" accent1="accent1" accent2="accent2" accent3="accent3" accent4="accent4" accent5="accent5" accent6="accent6" hlink="hlink" folHlink="folHlink"/>
  <p:sldLayoutIdLst>
    <p:sldLayoutId id="2147484355" r:id="rId1"/>
    <p:sldLayoutId id="2147484356" r:id="rId2"/>
    <p:sldLayoutId id="2147484357" r:id="rId3"/>
    <p:sldLayoutId id="2147484358" r:id="rId4"/>
    <p:sldLayoutId id="2147484359" r:id="rId5"/>
    <p:sldLayoutId id="2147484360" r:id="rId6"/>
    <p:sldLayoutId id="2147484361" r:id="rId7"/>
    <p:sldLayoutId id="2147484362" r:id="rId8"/>
    <p:sldLayoutId id="2147484363" r:id="rId9"/>
    <p:sldLayoutId id="2147484364" r:id="rId10"/>
    <p:sldLayoutId id="214748436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36955337"/>
      </p:ext>
    </p:extLst>
  </p:cSld>
  <p:clrMap bg1="lt1" tx1="dk1" bg2="lt2" tx2="dk2" accent1="accent1" accent2="accent2" accent3="accent3" accent4="accent4" accent5="accent5" accent6="accent6" hlink="hlink" folHlink="folHlink"/>
  <p:sldLayoutIdLst>
    <p:sldLayoutId id="2147484367" r:id="rId1"/>
    <p:sldLayoutId id="2147484368" r:id="rId2"/>
    <p:sldLayoutId id="2147484369" r:id="rId3"/>
    <p:sldLayoutId id="2147484370" r:id="rId4"/>
    <p:sldLayoutId id="2147484371" r:id="rId5"/>
    <p:sldLayoutId id="2147484372" r:id="rId6"/>
    <p:sldLayoutId id="2147484373" r:id="rId7"/>
    <p:sldLayoutId id="2147484374" r:id="rId8"/>
    <p:sldLayoutId id="2147484375" r:id="rId9"/>
    <p:sldLayoutId id="2147484376" r:id="rId10"/>
    <p:sldLayoutId id="214748437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925046945"/>
      </p:ext>
    </p:extLst>
  </p:cSld>
  <p:clrMap bg1="lt1" tx1="dk1" bg2="lt2" tx2="dk2" accent1="accent1" accent2="accent2" accent3="accent3" accent4="accent4" accent5="accent5" accent6="accent6" hlink="hlink" folHlink="folHlink"/>
  <p:sldLayoutIdLst>
    <p:sldLayoutId id="2147484379" r:id="rId1"/>
    <p:sldLayoutId id="2147484380" r:id="rId2"/>
    <p:sldLayoutId id="2147484381" r:id="rId3"/>
    <p:sldLayoutId id="2147484382" r:id="rId4"/>
    <p:sldLayoutId id="2147484383" r:id="rId5"/>
    <p:sldLayoutId id="2147484384" r:id="rId6"/>
    <p:sldLayoutId id="2147484385" r:id="rId7"/>
    <p:sldLayoutId id="2147484386" r:id="rId8"/>
    <p:sldLayoutId id="2147484387" r:id="rId9"/>
    <p:sldLayoutId id="2147484388" r:id="rId10"/>
    <p:sldLayoutId id="214748438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48319655"/>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570183243"/>
      </p:ext>
    </p:extLst>
  </p:cSld>
  <p:clrMap bg1="lt1" tx1="dk1" bg2="lt2" tx2="dk2" accent1="accent1" accent2="accent2" accent3="accent3" accent4="accent4" accent5="accent5" accent6="accent6" hlink="hlink" folHlink="folHlink"/>
  <p:sldLayoutIdLst>
    <p:sldLayoutId id="2147484403" r:id="rId1"/>
    <p:sldLayoutId id="2147484404" r:id="rId2"/>
    <p:sldLayoutId id="2147484405" r:id="rId3"/>
    <p:sldLayoutId id="2147484406" r:id="rId4"/>
    <p:sldLayoutId id="2147484407" r:id="rId5"/>
    <p:sldLayoutId id="2147484408" r:id="rId6"/>
    <p:sldLayoutId id="2147484409" r:id="rId7"/>
    <p:sldLayoutId id="2147484410" r:id="rId8"/>
    <p:sldLayoutId id="2147484411" r:id="rId9"/>
    <p:sldLayoutId id="2147484412" r:id="rId10"/>
    <p:sldLayoutId id="214748441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262455760"/>
      </p:ext>
    </p:extLst>
  </p:cSld>
  <p:clrMap bg1="lt1" tx1="dk1" bg2="lt2" tx2="dk2" accent1="accent1" accent2="accent2" accent3="accent3" accent4="accent4" accent5="accent5" accent6="accent6" hlink="hlink" folHlink="folHlink"/>
  <p:sldLayoutIdLst>
    <p:sldLayoutId id="2147484415" r:id="rId1"/>
    <p:sldLayoutId id="2147484416" r:id="rId2"/>
    <p:sldLayoutId id="2147484417" r:id="rId3"/>
    <p:sldLayoutId id="2147484418" r:id="rId4"/>
    <p:sldLayoutId id="2147484419" r:id="rId5"/>
    <p:sldLayoutId id="2147484420" r:id="rId6"/>
    <p:sldLayoutId id="2147484421" r:id="rId7"/>
    <p:sldLayoutId id="2147484422" r:id="rId8"/>
    <p:sldLayoutId id="2147484423" r:id="rId9"/>
    <p:sldLayoutId id="2147484424" r:id="rId10"/>
    <p:sldLayoutId id="214748442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400800"/>
            <a:ext cx="2133600" cy="320675"/>
          </a:xfrm>
          <a:prstGeom prst="rect">
            <a:avLst/>
          </a:prstGeom>
        </p:spPr>
        <p:txBody>
          <a:bodyPr vert="horz" lIns="91440" tIns="45720" rIns="91440" bIns="45720" rtlCol="0" anchor="ctr"/>
          <a:lstStyle>
            <a:lvl1pPr algn="r">
              <a:defRPr sz="1200">
                <a:solidFill>
                  <a:schemeClr val="tx1"/>
                </a:solidFill>
              </a:defRPr>
            </a:lvl1pPr>
          </a:lstStyle>
          <a:p>
            <a:fld id="{8B363EBC-A636-4E4F-B313-DA526F248DF6}" type="slidenum">
              <a:rPr lang="en-US" smtClean="0">
                <a:solidFill>
                  <a:prstClr val="black"/>
                </a:solidFill>
                <a:latin typeface="Calibri"/>
              </a:rPr>
              <a:pPr/>
              <a:t>‹#›</a:t>
            </a:fld>
            <a:endParaRPr lang="en-US">
              <a:solidFill>
                <a:prstClr val="black"/>
              </a:solidFill>
              <a:latin typeface="Calibri"/>
            </a:endParaRPr>
          </a:p>
        </p:txBody>
      </p:sp>
    </p:spTree>
    <p:extLst>
      <p:ext uri="{BB962C8B-B14F-4D97-AF65-F5344CB8AC3E}">
        <p14:creationId xmlns:p14="http://schemas.microsoft.com/office/powerpoint/2010/main" val="2401808473"/>
      </p:ext>
    </p:extLst>
  </p:cSld>
  <p:clrMap bg1="lt1" tx1="dk1" bg2="lt2" tx2="dk2" accent1="accent1" accent2="accent2" accent3="accent3" accent4="accent4" accent5="accent5" accent6="accent6" hlink="hlink" folHlink="folHlink"/>
  <p:sldLayoutIdLst>
    <p:sldLayoutId id="2147484439" r:id="rId1"/>
    <p:sldLayoutId id="2147484440" r:id="rId2"/>
    <p:sldLayoutId id="2147484441" r:id="rId3"/>
    <p:sldLayoutId id="2147484442" r:id="rId4"/>
    <p:sldLayoutId id="2147484443" r:id="rId5"/>
    <p:sldLayoutId id="2147484444" r:id="rId6"/>
    <p:sldLayoutId id="2147484445" r:id="rId7"/>
    <p:sldLayoutId id="2147484446" r:id="rId8"/>
    <p:sldLayoutId id="2147484447" r:id="rId9"/>
    <p:sldLayoutId id="2147484448" r:id="rId10"/>
    <p:sldLayoutId id="2147484449"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494392997"/>
      </p:ext>
    </p:extLst>
  </p:cSld>
  <p:clrMap bg1="lt1" tx1="dk1" bg2="lt2" tx2="dk2" accent1="accent1" accent2="accent2" accent3="accent3" accent4="accent4" accent5="accent5" accent6="accent6" hlink="hlink" folHlink="folHlink"/>
  <p:sldLayoutIdLst>
    <p:sldLayoutId id="2147484451" r:id="rId1"/>
    <p:sldLayoutId id="2147484452" r:id="rId2"/>
    <p:sldLayoutId id="2147484453" r:id="rId3"/>
    <p:sldLayoutId id="2147484454" r:id="rId4"/>
    <p:sldLayoutId id="2147484455" r:id="rId5"/>
    <p:sldLayoutId id="2147484456" r:id="rId6"/>
    <p:sldLayoutId id="2147484457" r:id="rId7"/>
    <p:sldLayoutId id="2147484458" r:id="rId8"/>
    <p:sldLayoutId id="2147484459" r:id="rId9"/>
    <p:sldLayoutId id="2147484460" r:id="rId10"/>
    <p:sldLayoutId id="214748446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923615628"/>
      </p:ext>
    </p:extLst>
  </p:cSld>
  <p:clrMap bg1="lt1" tx1="dk1" bg2="lt2" tx2="dk2" accent1="accent1" accent2="accent2" accent3="accent3" accent4="accent4" accent5="accent5" accent6="accent6" hlink="hlink" folHlink="folHlink"/>
  <p:sldLayoutIdLst>
    <p:sldLayoutId id="2147484463" r:id="rId1"/>
    <p:sldLayoutId id="2147484464" r:id="rId2"/>
    <p:sldLayoutId id="2147484465" r:id="rId3"/>
    <p:sldLayoutId id="2147484466" r:id="rId4"/>
    <p:sldLayoutId id="2147484467" r:id="rId5"/>
    <p:sldLayoutId id="2147484468" r:id="rId6"/>
    <p:sldLayoutId id="2147484469" r:id="rId7"/>
    <p:sldLayoutId id="2147484470" r:id="rId8"/>
    <p:sldLayoutId id="2147484471" r:id="rId9"/>
    <p:sldLayoutId id="2147484472" r:id="rId10"/>
    <p:sldLayoutId id="214748447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836232708"/>
      </p:ext>
    </p:extLst>
  </p:cSld>
  <p:clrMap bg1="lt1" tx1="dk1" bg2="lt2" tx2="dk2" accent1="accent1" accent2="accent2" accent3="accent3" accent4="accent4" accent5="accent5" accent6="accent6" hlink="hlink" folHlink="folHlink"/>
  <p:sldLayoutIdLst>
    <p:sldLayoutId id="2147484475" r:id="rId1"/>
    <p:sldLayoutId id="2147484476" r:id="rId2"/>
    <p:sldLayoutId id="2147484477" r:id="rId3"/>
    <p:sldLayoutId id="2147484478" r:id="rId4"/>
    <p:sldLayoutId id="2147484479" r:id="rId5"/>
    <p:sldLayoutId id="2147484480" r:id="rId6"/>
    <p:sldLayoutId id="2147484481" r:id="rId7"/>
    <p:sldLayoutId id="2147484482" r:id="rId8"/>
    <p:sldLayoutId id="2147484483" r:id="rId9"/>
    <p:sldLayoutId id="2147484484" r:id="rId10"/>
    <p:sldLayoutId id="214748448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2386331085"/>
      </p:ext>
    </p:extLst>
  </p:cSld>
  <p:clrMap bg1="lt1" tx1="dk1" bg2="lt2" tx2="dk2" accent1="accent1" accent2="accent2" accent3="accent3" accent4="accent4" accent5="accent5" accent6="accent6" hlink="hlink" folHlink="folHlink"/>
  <p:sldLayoutIdLst>
    <p:sldLayoutId id="2147484487" r:id="rId1"/>
    <p:sldLayoutId id="2147484488" r:id="rId2"/>
    <p:sldLayoutId id="2147484489" r:id="rId3"/>
    <p:sldLayoutId id="2147484490" r:id="rId4"/>
    <p:sldLayoutId id="2147484491" r:id="rId5"/>
    <p:sldLayoutId id="2147484492" r:id="rId6"/>
    <p:sldLayoutId id="2147484493" r:id="rId7"/>
    <p:sldLayoutId id="2147484494" r:id="rId8"/>
    <p:sldLayoutId id="2147484495" r:id="rId9"/>
    <p:sldLayoutId id="2147484496" r:id="rId10"/>
    <p:sldLayoutId id="214748449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419100" y="196850"/>
            <a:ext cx="8077200" cy="558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title style</a:t>
            </a:r>
          </a:p>
        </p:txBody>
      </p:sp>
      <p:sp>
        <p:nvSpPr>
          <p:cNvPr id="2050" name="Rectangle 2"/>
          <p:cNvSpPr>
            <a:spLocks noGrp="1" noChangeArrowheads="1"/>
          </p:cNvSpPr>
          <p:nvPr>
            <p:ph type="body" idx="1"/>
          </p:nvPr>
        </p:nvSpPr>
        <p:spPr bwMode="auto">
          <a:xfrm>
            <a:off x="419100" y="1047750"/>
            <a:ext cx="8077200" cy="5175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txBody>
          <a:bodyPr vert="horz" wrap="square" lIns="25400" tIns="25400" rIns="25400" bIns="25400" numCol="1" anchor="t" anchorCtr="0" compatLnSpc="1">
            <a:prstTxWarp prst="textNoShape">
              <a:avLst/>
            </a:prstTxWarp>
          </a:bodyPr>
          <a:lstStyle/>
          <a:p>
            <a:pPr lvl="0"/>
            <a:r>
              <a:rPr lang="en-US">
                <a:sym typeface="Myriad Pro Bold Cond" charset="0"/>
              </a:rPr>
              <a:t>Click to edit Master text styles</a:t>
            </a:r>
          </a:p>
          <a:p>
            <a:pPr lvl="1"/>
            <a:r>
              <a:rPr lang="en-US">
                <a:sym typeface="Myriad Pro Bold Cond" charset="0"/>
              </a:rPr>
              <a:t>Second level</a:t>
            </a:r>
          </a:p>
          <a:p>
            <a:pPr lvl="2"/>
            <a:r>
              <a:rPr lang="en-US">
                <a:sym typeface="Myriad Pro Bold Cond" charset="0"/>
              </a:rPr>
              <a:t>Third level</a:t>
            </a:r>
          </a:p>
          <a:p>
            <a:pPr lvl="3"/>
            <a:r>
              <a:rPr lang="en-US">
                <a:sym typeface="Myriad Pro Bold Cond" charset="0"/>
              </a:rPr>
              <a:t>Fourth level</a:t>
            </a:r>
          </a:p>
          <a:p>
            <a:pPr lvl="4"/>
            <a:r>
              <a:rPr lang="en-US">
                <a:sym typeface="Myriad Pro Bold Cond" charset="0"/>
              </a:rPr>
              <a:t>Fifth level</a:t>
            </a:r>
          </a:p>
        </p:txBody>
      </p:sp>
    </p:spTree>
    <p:extLst>
      <p:ext uri="{BB962C8B-B14F-4D97-AF65-F5344CB8AC3E}">
        <p14:creationId xmlns:p14="http://schemas.microsoft.com/office/powerpoint/2010/main" val="3522116465"/>
      </p:ext>
    </p:extLst>
  </p:cSld>
  <p:clrMap bg1="lt1" tx1="dk1" bg2="lt2" tx2="dk2" accent1="accent1" accent2="accent2" accent3="accent3" accent4="accent4" accent5="accent5" accent6="accent6" hlink="hlink" folHlink="folHlink"/>
  <p:sldLayoutIdLst>
    <p:sldLayoutId id="2147484499" r:id="rId1"/>
    <p:sldLayoutId id="2147484500" r:id="rId2"/>
    <p:sldLayoutId id="2147484501" r:id="rId3"/>
    <p:sldLayoutId id="2147484502" r:id="rId4"/>
    <p:sldLayoutId id="2147484503" r:id="rId5"/>
    <p:sldLayoutId id="2147484504" r:id="rId6"/>
    <p:sldLayoutId id="2147484505" r:id="rId7"/>
    <p:sldLayoutId id="2147484506" r:id="rId8"/>
    <p:sldLayoutId id="2147484507" r:id="rId9"/>
    <p:sldLayoutId id="2147484508" r:id="rId10"/>
    <p:sldLayoutId id="2147484509" r:id="rId11"/>
  </p:sldLayoutIdLst>
  <p:transition xmlns:p14="http://schemas.microsoft.com/office/powerpoint/2010/main"/>
  <p:txStyles>
    <p:titleStyle>
      <a:lvl1pPr algn="l" rtl="0" fontAlgn="base">
        <a:spcBef>
          <a:spcPct val="0"/>
        </a:spcBef>
        <a:spcAft>
          <a:spcPct val="0"/>
        </a:spcAft>
        <a:defRPr sz="4200">
          <a:solidFill>
            <a:schemeClr val="tx1"/>
          </a:solidFill>
          <a:latin typeface="+mj-lt"/>
          <a:ea typeface="+mj-ea"/>
          <a:cs typeface="+mj-cs"/>
          <a:sym typeface="Myriad Pro Bold Cond" charset="0"/>
        </a:defRPr>
      </a:lvl1pPr>
      <a:lvl2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2pPr>
      <a:lvl3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3pPr>
      <a:lvl4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4pPr>
      <a:lvl5pPr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5pPr>
      <a:lvl6pPr marL="2286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6pPr>
      <a:lvl7pPr marL="4572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7pPr>
      <a:lvl8pPr marL="6858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8pPr>
      <a:lvl9pPr marL="914400" algn="l" rtl="0" fontAlgn="base">
        <a:spcBef>
          <a:spcPct val="0"/>
        </a:spcBef>
        <a:spcAft>
          <a:spcPct val="0"/>
        </a:spcAft>
        <a:defRPr sz="4200">
          <a:solidFill>
            <a:schemeClr val="tx1"/>
          </a:solidFill>
          <a:latin typeface="Myriad Pro Bold Cond" charset="0"/>
          <a:ea typeface="ヒラギノ角ゴ ProN W6" charset="0"/>
          <a:cs typeface="ヒラギノ角ゴ ProN W6" charset="0"/>
          <a:sym typeface="Myriad Pro Bold Cond" charset="0"/>
        </a:defRPr>
      </a:lvl9pPr>
    </p:titleStyle>
    <p:bodyStyle>
      <a:lvl1pPr marL="400050" indent="-400050" algn="l" rtl="0" fontAlgn="base">
        <a:spcBef>
          <a:spcPts val="700"/>
        </a:spcBef>
        <a:spcAft>
          <a:spcPct val="0"/>
        </a:spcAft>
        <a:buSzPct val="120000"/>
        <a:buFont typeface="Lucida Grande" charset="0"/>
        <a:buChar char="▪"/>
        <a:defRPr sz="2800">
          <a:solidFill>
            <a:schemeClr val="tx1"/>
          </a:solidFill>
          <a:latin typeface="+mn-lt"/>
          <a:ea typeface="+mn-ea"/>
          <a:cs typeface="+mn-cs"/>
          <a:sym typeface="Myriad Pro Bold Cond" charset="0"/>
        </a:defRPr>
      </a:lvl1pPr>
      <a:lvl2pPr marL="6921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2pPr>
      <a:lvl3pPr marL="10287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3pPr>
      <a:lvl4pPr marL="135890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4pPr>
      <a:lvl5pPr marL="16954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5pPr>
      <a:lvl6pPr marL="19240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6pPr>
      <a:lvl7pPr marL="21526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7pPr>
      <a:lvl8pPr marL="23812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8pPr>
      <a:lvl9pPr marL="2609850" indent="-317500" algn="l" rtl="0" fontAlgn="base">
        <a:spcBef>
          <a:spcPts val="700"/>
        </a:spcBef>
        <a:spcAft>
          <a:spcPct val="0"/>
        </a:spcAft>
        <a:buClr>
          <a:srgbClr val="000000"/>
        </a:buClr>
        <a:buSzPct val="129000"/>
        <a:buFont typeface="Myriad Pro Bold Cond" charset="0"/>
        <a:buChar char="-"/>
        <a:defRPr sz="2800">
          <a:solidFill>
            <a:schemeClr val="tx1"/>
          </a:solidFill>
          <a:latin typeface="+mn-lt"/>
          <a:ea typeface="+mn-ea"/>
          <a:cs typeface="+mn-cs"/>
          <a:sym typeface="Myriad Pro Bold Cond" charset="0"/>
        </a:defRPr>
      </a:lvl9pPr>
    </p:bodyStyle>
    <p:otherStyle>
      <a:defPPr>
        <a:defRPr lang="en-US"/>
      </a:defPPr>
      <a:lvl1pPr marL="0" algn="l" defTabSz="228600" rtl="0" eaLnBrk="1" latinLnBrk="0" hangingPunct="1">
        <a:defRPr sz="900" kern="1200">
          <a:solidFill>
            <a:schemeClr val="tx1"/>
          </a:solidFill>
          <a:latin typeface="+mn-lt"/>
          <a:ea typeface="+mn-ea"/>
          <a:cs typeface="+mn-cs"/>
        </a:defRPr>
      </a:lvl1pPr>
      <a:lvl2pPr marL="228600" algn="l" defTabSz="228600" rtl="0" eaLnBrk="1" latinLnBrk="0" hangingPunct="1">
        <a:defRPr sz="900" kern="1200">
          <a:solidFill>
            <a:schemeClr val="tx1"/>
          </a:solidFill>
          <a:latin typeface="+mn-lt"/>
          <a:ea typeface="+mn-ea"/>
          <a:cs typeface="+mn-cs"/>
        </a:defRPr>
      </a:lvl2pPr>
      <a:lvl3pPr marL="457200" algn="l" defTabSz="228600" rtl="0" eaLnBrk="1" latinLnBrk="0" hangingPunct="1">
        <a:defRPr sz="900" kern="1200">
          <a:solidFill>
            <a:schemeClr val="tx1"/>
          </a:solidFill>
          <a:latin typeface="+mn-lt"/>
          <a:ea typeface="+mn-ea"/>
          <a:cs typeface="+mn-cs"/>
        </a:defRPr>
      </a:lvl3pPr>
      <a:lvl4pPr marL="685800" algn="l" defTabSz="228600" rtl="0" eaLnBrk="1" latinLnBrk="0" hangingPunct="1">
        <a:defRPr sz="900" kern="1200">
          <a:solidFill>
            <a:schemeClr val="tx1"/>
          </a:solidFill>
          <a:latin typeface="+mn-lt"/>
          <a:ea typeface="+mn-ea"/>
          <a:cs typeface="+mn-cs"/>
        </a:defRPr>
      </a:lvl4pPr>
      <a:lvl5pPr marL="914400" algn="l" defTabSz="228600" rtl="0" eaLnBrk="1" latinLnBrk="0" hangingPunct="1">
        <a:defRPr sz="900" kern="1200">
          <a:solidFill>
            <a:schemeClr val="tx1"/>
          </a:solidFill>
          <a:latin typeface="+mn-lt"/>
          <a:ea typeface="+mn-ea"/>
          <a:cs typeface="+mn-cs"/>
        </a:defRPr>
      </a:lvl5pPr>
      <a:lvl6pPr marL="1143000" algn="l" defTabSz="228600" rtl="0" eaLnBrk="1" latinLnBrk="0" hangingPunct="1">
        <a:defRPr sz="900" kern="1200">
          <a:solidFill>
            <a:schemeClr val="tx1"/>
          </a:solidFill>
          <a:latin typeface="+mn-lt"/>
          <a:ea typeface="+mn-ea"/>
          <a:cs typeface="+mn-cs"/>
        </a:defRPr>
      </a:lvl6pPr>
      <a:lvl7pPr marL="1371600" algn="l" defTabSz="228600" rtl="0" eaLnBrk="1" latinLnBrk="0" hangingPunct="1">
        <a:defRPr sz="900" kern="1200">
          <a:solidFill>
            <a:schemeClr val="tx1"/>
          </a:solidFill>
          <a:latin typeface="+mn-lt"/>
          <a:ea typeface="+mn-ea"/>
          <a:cs typeface="+mn-cs"/>
        </a:defRPr>
      </a:lvl7pPr>
      <a:lvl8pPr marL="1600200" algn="l" defTabSz="228600" rtl="0" eaLnBrk="1" latinLnBrk="0" hangingPunct="1">
        <a:defRPr sz="900" kern="1200">
          <a:solidFill>
            <a:schemeClr val="tx1"/>
          </a:solidFill>
          <a:latin typeface="+mn-lt"/>
          <a:ea typeface="+mn-ea"/>
          <a:cs typeface="+mn-cs"/>
        </a:defRPr>
      </a:lvl8pPr>
      <a:lvl9pPr marL="1828800" algn="l" defTabSz="228600" rtl="0" eaLnBrk="1" latinLnBrk="0" hangingPunct="1">
        <a:defRPr sz="9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01E2B0-9580-443F-A6BA-B15F0931263F}"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3C8E0-6DD9-4302-9AA9-5177C785CB79}"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270186169"/>
      </p:ext>
    </p:extLst>
  </p:cSld>
  <p:clrMap bg1="lt1" tx1="dk1" bg2="lt2" tx2="dk2" accent1="accent1" accent2="accent2" accent3="accent3" accent4="accent4" accent5="accent5" accent6="accent6" hlink="hlink" folHlink="folHlink"/>
  <p:sldLayoutIdLst>
    <p:sldLayoutId id="2147484511" r:id="rId1"/>
    <p:sldLayoutId id="2147484512" r:id="rId2"/>
    <p:sldLayoutId id="2147484513" r:id="rId3"/>
    <p:sldLayoutId id="2147484514" r:id="rId4"/>
    <p:sldLayoutId id="2147484515" r:id="rId5"/>
    <p:sldLayoutId id="2147484516" r:id="rId6"/>
    <p:sldLayoutId id="2147484517" r:id="rId7"/>
    <p:sldLayoutId id="2147484518" r:id="rId8"/>
    <p:sldLayoutId id="2147484519" r:id="rId9"/>
    <p:sldLayoutId id="2147484520" r:id="rId10"/>
    <p:sldLayoutId id="214748452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091815299"/>
      </p:ext>
    </p:extLst>
  </p:cSld>
  <p:clrMap bg1="lt1" tx1="dk1" bg2="lt2" tx2="dk2" accent1="accent1" accent2="accent2" accent3="accent3" accent4="accent4" accent5="accent5" accent6="accent6" hlink="hlink" folHlink="folHlink"/>
  <p:sldLayoutIdLst>
    <p:sldLayoutId id="2147484535" r:id="rId1"/>
    <p:sldLayoutId id="2147484536" r:id="rId2"/>
    <p:sldLayoutId id="2147484537" r:id="rId3"/>
    <p:sldLayoutId id="2147484538" r:id="rId4"/>
    <p:sldLayoutId id="2147484539" r:id="rId5"/>
    <p:sldLayoutId id="2147484540" r:id="rId6"/>
    <p:sldLayoutId id="2147484541" r:id="rId7"/>
    <p:sldLayoutId id="2147484542" r:id="rId8"/>
    <p:sldLayoutId id="2147484543" r:id="rId9"/>
    <p:sldLayoutId id="2147484544" r:id="rId10"/>
    <p:sldLayoutId id="214748454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951778093"/>
      </p:ext>
    </p:extLst>
  </p:cSld>
  <p:clrMap bg1="lt1" tx1="dk1" bg2="lt2" tx2="dk2" accent1="accent1" accent2="accent2" accent3="accent3" accent4="accent4" accent5="accent5" accent6="accent6" hlink="hlink" folHlink="folHlink"/>
  <p:sldLayoutIdLst>
    <p:sldLayoutId id="2147483825" r:id="rId1"/>
    <p:sldLayoutId id="2147483826" r:id="rId2"/>
    <p:sldLayoutId id="2147483827" r:id="rId3"/>
    <p:sldLayoutId id="2147483828" r:id="rId4"/>
    <p:sldLayoutId id="2147483829" r:id="rId5"/>
    <p:sldLayoutId id="2147483830" r:id="rId6"/>
    <p:sldLayoutId id="2147483831" r:id="rId7"/>
    <p:sldLayoutId id="2147483832" r:id="rId8"/>
    <p:sldLayoutId id="2147483833" r:id="rId9"/>
    <p:sldLayoutId id="2147483834" r:id="rId10"/>
    <p:sldLayoutId id="214748383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367926"/>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363164"/>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500854"/>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572862"/>
            <a:ext cx="1080120" cy="312522"/>
          </a:xfrm>
          <a:prstGeom prst="rect">
            <a:avLst/>
          </a:prstGeom>
        </p:spPr>
      </p:pic>
    </p:spTree>
    <p:extLst>
      <p:ext uri="{BB962C8B-B14F-4D97-AF65-F5344CB8AC3E}">
        <p14:creationId xmlns:p14="http://schemas.microsoft.com/office/powerpoint/2010/main" val="1084451837"/>
      </p:ext>
    </p:extLst>
  </p:cSld>
  <p:clrMap bg1="lt1" tx1="dk1" bg2="lt2" tx2="dk2" accent1="accent1" accent2="accent2" accent3="accent3" accent4="accent4" accent5="accent5" accent6="accent6" hlink="hlink" folHlink="folHlink"/>
  <p:sldLayoutIdLst>
    <p:sldLayoutId id="2147484547" r:id="rId1"/>
    <p:sldLayoutId id="2147484548" r:id="rId2"/>
    <p:sldLayoutId id="2147484549" r:id="rId3"/>
    <p:sldLayoutId id="2147484550" r:id="rId4"/>
    <p:sldLayoutId id="2147484551" r:id="rId5"/>
    <p:sldLayoutId id="2147484552" r:id="rId6"/>
    <p:sldLayoutId id="2147484553" r:id="rId7"/>
    <p:sldLayoutId id="2147484554" r:id="rId8"/>
    <p:sldLayoutId id="2147484555" r:id="rId9"/>
    <p:sldLayoutId id="2147484556" r:id="rId10"/>
    <p:sldLayoutId id="214748455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75321066"/>
      </p:ext>
    </p:extLst>
  </p:cSld>
  <p:clrMap bg1="lt1" tx1="dk1" bg2="lt2" tx2="dk2" accent1="accent1" accent2="accent2" accent3="accent3" accent4="accent4" accent5="accent5" accent6="accent6" hlink="hlink" folHlink="folHlink"/>
  <p:sldLayoutIdLst>
    <p:sldLayoutId id="2147484559" r:id="rId1"/>
    <p:sldLayoutId id="2147484560" r:id="rId2"/>
    <p:sldLayoutId id="2147484561" r:id="rId3"/>
    <p:sldLayoutId id="2147484562" r:id="rId4"/>
    <p:sldLayoutId id="2147484563" r:id="rId5"/>
    <p:sldLayoutId id="2147484564" r:id="rId6"/>
    <p:sldLayoutId id="2147484565" r:id="rId7"/>
    <p:sldLayoutId id="2147484566" r:id="rId8"/>
    <p:sldLayoutId id="2147484567" r:id="rId9"/>
    <p:sldLayoutId id="2147484568" r:id="rId10"/>
    <p:sldLayoutId id="214748456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4800" y="76200"/>
            <a:ext cx="85344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04800" y="990600"/>
            <a:ext cx="8534400" cy="5365750"/>
          </a:xfrm>
          <a:prstGeom prst="rect">
            <a:avLst/>
          </a:prstGeom>
        </p:spPr>
        <p:txBody>
          <a:bodyPr vert="horz" lIns="91440" tIns="45720" rIns="91440" bIns="4572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400800"/>
            <a:ext cx="2133600" cy="320675"/>
          </a:xfrm>
          <a:prstGeom prst="rect">
            <a:avLst/>
          </a:prstGeom>
        </p:spPr>
        <p:txBody>
          <a:bodyPr vert="horz" lIns="91440" tIns="45720" rIns="91440" bIns="45720" rtlCol="0" anchor="ctr"/>
          <a:lstStyle>
            <a:lvl1pPr algn="l">
              <a:defRPr sz="1200">
                <a:solidFill>
                  <a:schemeClr val="tx1">
                    <a:tint val="75000"/>
                  </a:schemeClr>
                </a:solidFill>
              </a:defRPr>
            </a:lvl1pPr>
          </a:lstStyle>
          <a:p>
            <a:fld id="{57F65629-F741-454D-8A3F-49FD9C45B2E3}" type="datetime1">
              <a:rPr lang="en-US" smtClean="0">
                <a:solidFill>
                  <a:prstClr val="black">
                    <a:tint val="75000"/>
                  </a:prstClr>
                </a:solidFill>
                <a:latin typeface="Calibri"/>
              </a:rPr>
              <a:pPr/>
              <a:t>7/1/13</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400800"/>
            <a:ext cx="2895600" cy="3206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7" name="Slide Number Placeholder 3"/>
          <p:cNvSpPr txBox="1">
            <a:spLocks/>
          </p:cNvSpPr>
          <p:nvPr userDrawn="1"/>
        </p:nvSpPr>
        <p:spPr>
          <a:xfrm>
            <a:off x="8077200" y="6248400"/>
            <a:ext cx="1066800" cy="609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8B363EBC-A636-4E4F-B313-DA526F248DF6}" type="slidenum">
              <a:rPr lang="en-US" sz="2000" smtClean="0">
                <a:solidFill>
                  <a:prstClr val="black"/>
                </a:solidFill>
                <a:latin typeface="Calibri"/>
              </a:rPr>
              <a:pPr algn="ctr"/>
              <a:t>‹#›</a:t>
            </a:fld>
            <a:endParaRPr lang="en-US" sz="2000">
              <a:solidFill>
                <a:prstClr val="black"/>
              </a:solidFill>
              <a:latin typeface="Calibri"/>
            </a:endParaRPr>
          </a:p>
        </p:txBody>
      </p:sp>
    </p:spTree>
    <p:extLst>
      <p:ext uri="{BB962C8B-B14F-4D97-AF65-F5344CB8AC3E}">
        <p14:creationId xmlns:p14="http://schemas.microsoft.com/office/powerpoint/2010/main" val="1991637025"/>
      </p:ext>
    </p:extLst>
  </p:cSld>
  <p:clrMap bg1="lt1" tx1="dk1" bg2="lt2" tx2="dk2" accent1="accent1" accent2="accent2" accent3="accent3" accent4="accent4" accent5="accent5" accent6="accent6" hlink="hlink" folHlink="folHlink"/>
  <p:sldLayoutIdLst>
    <p:sldLayoutId id="2147484571" r:id="rId1"/>
    <p:sldLayoutId id="2147484572" r:id="rId2"/>
    <p:sldLayoutId id="2147484573" r:id="rId3"/>
    <p:sldLayoutId id="2147484574" r:id="rId4"/>
    <p:sldLayoutId id="2147484575" r:id="rId5"/>
    <p:sldLayoutId id="2147484576" r:id="rId6"/>
    <p:sldLayoutId id="2147484577" r:id="rId7"/>
    <p:sldLayoutId id="2147484578" r:id="rId8"/>
    <p:sldLayoutId id="2147484579" r:id="rId9"/>
    <p:sldLayoutId id="2147484580" r:id="rId10"/>
    <p:sldLayoutId id="2147484581" r:id="rId11"/>
  </p:sldLayoutIdLst>
  <p:timing>
    <p:tnLst>
      <p:par>
        <p:cTn xmlns:p14="http://schemas.microsoft.com/office/powerpoint/2010/main" id="1" dur="indefinite" restart="never" nodeType="tmRoot"/>
      </p:par>
    </p:tnLst>
  </p:timing>
  <p:hf hdr="0" ftr="0" dt="0"/>
  <p:txStyles>
    <p:titleStyle>
      <a:lvl1pPr algn="l"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561136409"/>
      </p:ext>
    </p:extLst>
  </p:cSld>
  <p:clrMap bg1="lt1" tx1="dk1" bg2="lt2" tx2="dk2" accent1="accent1" accent2="accent2" accent3="accent3" accent4="accent4" accent5="accent5" accent6="accent6" hlink="hlink" folHlink="folHlink"/>
  <p:sldLayoutIdLst>
    <p:sldLayoutId id="2147484631" r:id="rId1"/>
    <p:sldLayoutId id="2147484632" r:id="rId2"/>
    <p:sldLayoutId id="2147484633" r:id="rId3"/>
    <p:sldLayoutId id="2147484634" r:id="rId4"/>
    <p:sldLayoutId id="2147484635" r:id="rId5"/>
    <p:sldLayoutId id="2147484636" r:id="rId6"/>
    <p:sldLayoutId id="2147484637" r:id="rId7"/>
    <p:sldLayoutId id="2147484638" r:id="rId8"/>
    <p:sldLayoutId id="2147484639" r:id="rId9"/>
    <p:sldLayoutId id="2147484640" r:id="rId10"/>
    <p:sldLayoutId id="214748464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046060081"/>
      </p:ext>
    </p:extLst>
  </p:cSld>
  <p:clrMap bg1="lt1" tx1="dk1" bg2="lt2" tx2="dk2" accent1="accent1" accent2="accent2" accent3="accent3" accent4="accent4" accent5="accent5" accent6="accent6" hlink="hlink" folHlink="folHlink"/>
  <p:sldLayoutIdLst>
    <p:sldLayoutId id="2147484643" r:id="rId1"/>
    <p:sldLayoutId id="2147484644" r:id="rId2"/>
    <p:sldLayoutId id="2147484645" r:id="rId3"/>
    <p:sldLayoutId id="2147484646" r:id="rId4"/>
    <p:sldLayoutId id="2147484647" r:id="rId5"/>
    <p:sldLayoutId id="2147484648" r:id="rId6"/>
    <p:sldLayoutId id="2147484649" r:id="rId7"/>
    <p:sldLayoutId id="2147484650" r:id="rId8"/>
    <p:sldLayoutId id="2147484651" r:id="rId9"/>
    <p:sldLayoutId id="2147484652" r:id="rId10"/>
    <p:sldLayoutId id="214748465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pPr>
            <a:fld id="{964860F9-DD7C-AE47-98ED-AEBA17B0375F}" type="slidenum">
              <a:rPr lang="en-US" smtClean="0">
                <a:ea typeface="ＭＳ Ｐゴシック" charset="0"/>
                <a:cs typeface="Arial" charset="0"/>
              </a:rPr>
              <a:pPr fontAlgn="base">
                <a:spcBef>
                  <a:spcPct val="0"/>
                </a:spcBef>
                <a:spcAft>
                  <a:spcPct val="0"/>
                </a:spcAft>
              </a:pPr>
              <a:t>‹#›</a:t>
            </a:fld>
            <a:endParaRPr lang="en-US" smtClean="0">
              <a:ea typeface="ＭＳ Ｐゴシック" charset="0"/>
              <a:cs typeface="Arial" charset="0"/>
            </a:endParaRPr>
          </a:p>
        </p:txBody>
      </p:sp>
      <p:sp>
        <p:nvSpPr>
          <p:cNvPr id="100360" name="Line 1032"/>
          <p:cNvSpPr>
            <a:spLocks noChangeShapeType="1"/>
          </p:cNvSpPr>
          <p:nvPr/>
        </p:nvSpPr>
        <p:spPr bwMode="auto">
          <a:xfrm>
            <a:off x="228600" y="6481763"/>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
        <p:nvSpPr>
          <p:cNvPr id="10036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Arial" charset="0"/>
            </a:endParaRPr>
          </a:p>
        </p:txBody>
      </p:sp>
    </p:spTree>
    <p:extLst>
      <p:ext uri="{BB962C8B-B14F-4D97-AF65-F5344CB8AC3E}">
        <p14:creationId xmlns:p14="http://schemas.microsoft.com/office/powerpoint/2010/main" val="2593151358"/>
      </p:ext>
    </p:extLst>
  </p:cSld>
  <p:clrMap bg1="lt1" tx1="dk1" bg2="lt2" tx2="dk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 id="2147484674" r:id="rId8"/>
    <p:sldLayoutId id="2147484675" r:id="rId9"/>
    <p:sldLayoutId id="2147484676" r:id="rId10"/>
    <p:sldLayoutId id="2147484677" r:id="rId11"/>
    <p:sldLayoutId id="2147484678"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915600325"/>
      </p:ext>
    </p:extLst>
  </p:cSld>
  <p:clrMap bg1="lt1" tx1="dk1" bg2="lt2" tx2="dk2" accent1="accent1" accent2="accent2" accent3="accent3" accent4="accent4" accent5="accent5" accent6="accent6" hlink="hlink" folHlink="folHlink"/>
  <p:sldLayoutIdLst>
    <p:sldLayoutId id="2147484680" r:id="rId1"/>
    <p:sldLayoutId id="2147484681" r:id="rId2"/>
    <p:sldLayoutId id="2147484682" r:id="rId3"/>
    <p:sldLayoutId id="2147484683" r:id="rId4"/>
    <p:sldLayoutId id="2147484684" r:id="rId5"/>
    <p:sldLayoutId id="2147484685" r:id="rId6"/>
    <p:sldLayoutId id="2147484686" r:id="rId7"/>
    <p:sldLayoutId id="2147484687" r:id="rId8"/>
    <p:sldLayoutId id="2147484688" r:id="rId9"/>
    <p:sldLayoutId id="2147484689" r:id="rId10"/>
    <p:sldLayoutId id="2147484690"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9F7A0A7-95F6-0F44-A183-7F0D9CBFC97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06503302"/>
      </p:ext>
    </p:extLst>
  </p:cSld>
  <p:clrMap bg1="lt1" tx1="dk1" bg2="lt2" tx2="dk2" accent1="accent1" accent2="accent2" accent3="accent3" accent4="accent4" accent5="accent5" accent6="accent6" hlink="hlink" folHlink="folHlink"/>
  <p:sldLayoutIdLst>
    <p:sldLayoutId id="2147484692" r:id="rId1"/>
    <p:sldLayoutId id="2147484693" r:id="rId2"/>
    <p:sldLayoutId id="2147484694" r:id="rId3"/>
    <p:sldLayoutId id="2147484695" r:id="rId4"/>
    <p:sldLayoutId id="2147484696" r:id="rId5"/>
    <p:sldLayoutId id="2147484697" r:id="rId6"/>
    <p:sldLayoutId id="2147484698" r:id="rId7"/>
    <p:sldLayoutId id="2147484699" r:id="rId8"/>
    <p:sldLayoutId id="2147484700" r:id="rId9"/>
    <p:sldLayoutId id="2147484701" r:id="rId10"/>
    <p:sldLayoutId id="2147484702" r:id="rId11"/>
    <p:sldLayoutId id="2147484703"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5" charset="-128"/>
          <a:cs typeface="ＭＳ Ｐゴシック" pitchFamily="-105"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5" charset="-128"/>
          <a:cs typeface="ＭＳ Ｐゴシック" pitchFamily="-105"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5" charset="-128"/>
          <a:cs typeface="ＭＳ Ｐゴシック" pitchFamily="-105"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5"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5"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5"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5"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1"/>
            <a:ext cx="8610600" cy="106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369" tIns="45685" rIns="91369" bIns="45685"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1" y="6248400"/>
            <a:ext cx="2895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ctr">
              <a:defRPr sz="1200">
                <a:latin typeface="Garamond" pitchFamily="18" charset="0"/>
              </a:defRPr>
            </a:lvl1pPr>
          </a:lstStyle>
          <a:p>
            <a:pPr defTabSz="913696"/>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369" tIns="45685" rIns="91369" bIns="45685" numCol="1" anchor="b" anchorCtr="0" compatLnSpc="1">
            <a:prstTxWarp prst="textNoShape">
              <a:avLst/>
            </a:prstTxWarp>
          </a:bodyPr>
          <a:lstStyle>
            <a:lvl1pPr algn="r">
              <a:defRPr sz="1600">
                <a:latin typeface="Garamond" pitchFamily="18" charset="0"/>
              </a:defRPr>
            </a:lvl1pPr>
          </a:lstStyle>
          <a:p>
            <a:pPr defTabSz="913696"/>
            <a:fld id="{6F400BD0-49BF-48FC-8114-37C1D4F5AB3D}" type="slidenum">
              <a:rPr lang="en-US" altLang="en-US">
                <a:solidFill>
                  <a:srgbClr val="000000"/>
                </a:solidFill>
              </a:rPr>
              <a:pPr defTabSz="913696"/>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lIns="91369" tIns="45685" rIns="91369" bIns="45685"/>
          <a:lstStyle/>
          <a:p>
            <a:pPr defTabSz="913696">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3" y="6453336"/>
            <a:ext cx="1080120" cy="312522"/>
          </a:xfrm>
          <a:prstGeom prst="rect">
            <a:avLst/>
          </a:prstGeom>
        </p:spPr>
      </p:pic>
    </p:spTree>
    <p:extLst>
      <p:ext uri="{BB962C8B-B14F-4D97-AF65-F5344CB8AC3E}">
        <p14:creationId xmlns:p14="http://schemas.microsoft.com/office/powerpoint/2010/main" val="2828045625"/>
      </p:ext>
    </p:extLst>
  </p:cSld>
  <p:clrMap bg1="lt1" tx1="dk1" bg2="lt2" tx2="dk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6846" algn="l" rtl="0" fontAlgn="base">
        <a:spcBef>
          <a:spcPct val="0"/>
        </a:spcBef>
        <a:spcAft>
          <a:spcPct val="0"/>
        </a:spcAft>
        <a:defRPr sz="4000">
          <a:solidFill>
            <a:schemeClr val="tx2"/>
          </a:solidFill>
          <a:latin typeface="Garamond" pitchFamily="18" charset="0"/>
        </a:defRPr>
      </a:lvl6pPr>
      <a:lvl7pPr marL="913696" algn="l" rtl="0" fontAlgn="base">
        <a:spcBef>
          <a:spcPct val="0"/>
        </a:spcBef>
        <a:spcAft>
          <a:spcPct val="0"/>
        </a:spcAft>
        <a:defRPr sz="4000">
          <a:solidFill>
            <a:schemeClr val="tx2"/>
          </a:solidFill>
          <a:latin typeface="Garamond" pitchFamily="18" charset="0"/>
        </a:defRPr>
      </a:lvl7pPr>
      <a:lvl8pPr marL="1370550" algn="l" rtl="0" fontAlgn="base">
        <a:spcBef>
          <a:spcPct val="0"/>
        </a:spcBef>
        <a:spcAft>
          <a:spcPct val="0"/>
        </a:spcAft>
        <a:defRPr sz="4000">
          <a:solidFill>
            <a:schemeClr val="tx2"/>
          </a:solidFill>
          <a:latin typeface="Garamond" pitchFamily="18" charset="0"/>
        </a:defRPr>
      </a:lvl8pPr>
      <a:lvl9pPr marL="1827398" algn="l" rtl="0" fontAlgn="base">
        <a:spcBef>
          <a:spcPct val="0"/>
        </a:spcBef>
        <a:spcAft>
          <a:spcPct val="0"/>
        </a:spcAft>
        <a:defRPr sz="4000">
          <a:solidFill>
            <a:schemeClr val="tx2"/>
          </a:solidFill>
          <a:latin typeface="Garamond" pitchFamily="18" charset="0"/>
        </a:defRPr>
      </a:lvl9pPr>
    </p:titleStyle>
    <p:bodyStyle>
      <a:lvl1pPr marL="342640" indent="-34264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411" indent="-325189"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1568" indent="-35056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8821" indent="-31567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79873" indent="-339466"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6728"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3569"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0421"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7263" indent="-339466"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3696" rtl="0" eaLnBrk="1" latinLnBrk="0" hangingPunct="1">
        <a:defRPr sz="1800" kern="1200">
          <a:solidFill>
            <a:schemeClr val="tx1"/>
          </a:solidFill>
          <a:latin typeface="+mn-lt"/>
          <a:ea typeface="+mn-ea"/>
          <a:cs typeface="+mn-cs"/>
        </a:defRPr>
      </a:lvl1pPr>
      <a:lvl2pPr marL="456846" algn="l" defTabSz="913696" rtl="0" eaLnBrk="1" latinLnBrk="0" hangingPunct="1">
        <a:defRPr sz="1800" kern="1200">
          <a:solidFill>
            <a:schemeClr val="tx1"/>
          </a:solidFill>
          <a:latin typeface="+mn-lt"/>
          <a:ea typeface="+mn-ea"/>
          <a:cs typeface="+mn-cs"/>
        </a:defRPr>
      </a:lvl2pPr>
      <a:lvl3pPr marL="913696" algn="l" defTabSz="913696" rtl="0" eaLnBrk="1" latinLnBrk="0" hangingPunct="1">
        <a:defRPr sz="1800" kern="1200">
          <a:solidFill>
            <a:schemeClr val="tx1"/>
          </a:solidFill>
          <a:latin typeface="+mn-lt"/>
          <a:ea typeface="+mn-ea"/>
          <a:cs typeface="+mn-cs"/>
        </a:defRPr>
      </a:lvl3pPr>
      <a:lvl4pPr marL="1370550" algn="l" defTabSz="913696" rtl="0" eaLnBrk="1" latinLnBrk="0" hangingPunct="1">
        <a:defRPr sz="1800" kern="1200">
          <a:solidFill>
            <a:schemeClr val="tx1"/>
          </a:solidFill>
          <a:latin typeface="+mn-lt"/>
          <a:ea typeface="+mn-ea"/>
          <a:cs typeface="+mn-cs"/>
        </a:defRPr>
      </a:lvl4pPr>
      <a:lvl5pPr marL="1827398" algn="l" defTabSz="913696" rtl="0" eaLnBrk="1" latinLnBrk="0" hangingPunct="1">
        <a:defRPr sz="1800" kern="1200">
          <a:solidFill>
            <a:schemeClr val="tx1"/>
          </a:solidFill>
          <a:latin typeface="+mn-lt"/>
          <a:ea typeface="+mn-ea"/>
          <a:cs typeface="+mn-cs"/>
        </a:defRPr>
      </a:lvl5pPr>
      <a:lvl6pPr marL="2284245" algn="l" defTabSz="913696" rtl="0" eaLnBrk="1" latinLnBrk="0" hangingPunct="1">
        <a:defRPr sz="1800" kern="1200">
          <a:solidFill>
            <a:schemeClr val="tx1"/>
          </a:solidFill>
          <a:latin typeface="+mn-lt"/>
          <a:ea typeface="+mn-ea"/>
          <a:cs typeface="+mn-cs"/>
        </a:defRPr>
      </a:lvl6pPr>
      <a:lvl7pPr marL="2741098" algn="l" defTabSz="913696" rtl="0" eaLnBrk="1" latinLnBrk="0" hangingPunct="1">
        <a:defRPr sz="1800" kern="1200">
          <a:solidFill>
            <a:schemeClr val="tx1"/>
          </a:solidFill>
          <a:latin typeface="+mn-lt"/>
          <a:ea typeface="+mn-ea"/>
          <a:cs typeface="+mn-cs"/>
        </a:defRPr>
      </a:lvl7pPr>
      <a:lvl8pPr marL="3197941" algn="l" defTabSz="913696" rtl="0" eaLnBrk="1" latinLnBrk="0" hangingPunct="1">
        <a:defRPr sz="1800" kern="1200">
          <a:solidFill>
            <a:schemeClr val="tx1"/>
          </a:solidFill>
          <a:latin typeface="+mn-lt"/>
          <a:ea typeface="+mn-ea"/>
          <a:cs typeface="+mn-cs"/>
        </a:defRPr>
      </a:lvl8pPr>
      <a:lvl9pPr marL="3654795" algn="l" defTabSz="913696"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9DF91429-77CF-4443-9858-4275C45EE4FF}"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560242407"/>
      </p:ext>
    </p:extLst>
  </p:cSld>
  <p:clrMap bg1="lt1" tx1="dk1" bg2="lt2" tx2="dk2" accent1="accent1" accent2="accent2" accent3="accent3" accent4="accent4" accent5="accent5" accent6="accent6" hlink="hlink" folHlink="folHlink"/>
  <p:sldLayoutIdLst>
    <p:sldLayoutId id="2147484717" r:id="rId1"/>
    <p:sldLayoutId id="2147484718" r:id="rId2"/>
    <p:sldLayoutId id="2147484719" r:id="rId3"/>
    <p:sldLayoutId id="2147484720" r:id="rId4"/>
    <p:sldLayoutId id="2147484721" r:id="rId5"/>
    <p:sldLayoutId id="2147484722" r:id="rId6"/>
    <p:sldLayoutId id="2147484723" r:id="rId7"/>
    <p:sldLayoutId id="2147484724" r:id="rId8"/>
    <p:sldLayoutId id="2147484725" r:id="rId9"/>
    <p:sldLayoutId id="2147484726" r:id="rId10"/>
    <p:sldLayoutId id="2147484727" r:id="rId11"/>
    <p:sldLayoutId id="2147484728" r:id="rId12"/>
    <p:sldLayoutId id="2147484729" r:id="rId13"/>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952091940"/>
      </p:ext>
    </p:extLst>
  </p:cSld>
  <p:clrMap bg1="lt1" tx1="dk1" bg2="lt2" tx2="dk2" accent1="accent1" accent2="accent2" accent3="accent3" accent4="accent4" accent5="accent5" accent6="accent6" hlink="hlink" folHlink="folHlink"/>
  <p:sldLayoutIdLst>
    <p:sldLayoutId id="2147483837" r:id="rId1"/>
    <p:sldLayoutId id="2147483838" r:id="rId2"/>
    <p:sldLayoutId id="2147483839" r:id="rId3"/>
    <p:sldLayoutId id="2147483840" r:id="rId4"/>
    <p:sldLayoutId id="2147483841" r:id="rId5"/>
    <p:sldLayoutId id="2147483842" r:id="rId6"/>
    <p:sldLayoutId id="2147483843" r:id="rId7"/>
    <p:sldLayoutId id="2147483844" r:id="rId8"/>
    <p:sldLayoutId id="2147483845" r:id="rId9"/>
    <p:sldLayoutId id="2147483846" r:id="rId10"/>
    <p:sldLayoutId id="214748384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mj-lt"/>
                <a:ea typeface="+mn-ea"/>
                <a:cs typeface="+mn-cs"/>
              </a:defRPr>
            </a:lvl1pPr>
          </a:lstStyle>
          <a:p>
            <a:pPr fontAlgn="base">
              <a:spcBef>
                <a:spcPct val="0"/>
              </a:spcBef>
              <a:spcAft>
                <a:spcPct val="0"/>
              </a:spcAft>
              <a:defRPr/>
            </a:pPr>
            <a:endParaRPr lang="en-US" altLang="en-US">
              <a:latin typeface="Garamond"/>
            </a:endParaRPr>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cs typeface="Arial" charset="0"/>
              </a:defRPr>
            </a:lvl1pPr>
          </a:lstStyle>
          <a:p>
            <a:pPr fontAlgn="base">
              <a:spcBef>
                <a:spcPct val="0"/>
              </a:spcBef>
              <a:spcAft>
                <a:spcPct val="0"/>
              </a:spcAft>
              <a:defRPr/>
            </a:pPr>
            <a:fld id="{A22E6346-468B-3E4F-8804-5358276127F2}"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10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15201236"/>
      </p:ext>
    </p:extLst>
  </p:cSld>
  <p:clrMap bg1="lt1" tx1="dk1" bg2="lt2" tx2="dk2" accent1="accent1" accent2="accent2" accent3="accent3" accent4="accent4" accent5="accent5" accent6="accent6" hlink="hlink" folHlink="folHlink"/>
  <p:sldLayoutIdLst>
    <p:sldLayoutId id="2147484731" r:id="rId1"/>
    <p:sldLayoutId id="2147484732" r:id="rId2"/>
    <p:sldLayoutId id="2147484733" r:id="rId3"/>
    <p:sldLayoutId id="2147484734" r:id="rId4"/>
    <p:sldLayoutId id="2147484735" r:id="rId5"/>
    <p:sldLayoutId id="2147484736" r:id="rId6"/>
    <p:sldLayoutId id="2147484737" r:id="rId7"/>
    <p:sldLayoutId id="2147484738" r:id="rId8"/>
    <p:sldLayoutId id="2147484739" r:id="rId9"/>
    <p:sldLayoutId id="2147484740" r:id="rId10"/>
    <p:sldLayoutId id="2147484741" r:id="rId11"/>
    <p:sldLayoutId id="214748474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698"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9699"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fontAlgn="base">
              <a:spcBef>
                <a:spcPct val="0"/>
              </a:spcBef>
              <a:spcAft>
                <a:spcPct val="0"/>
              </a:spcAft>
              <a:defRPr/>
            </a:pPr>
            <a:fld id="{73330169-5DBF-8F45-A4DD-67FA506A6550}" type="datetimeFigureOut">
              <a:rPr lang="en-US">
                <a:ea typeface="ＭＳ Ｐゴシック" charset="0"/>
              </a:rPr>
              <a:pPr fontAlgn="base">
                <a:spcBef>
                  <a:spcPct val="0"/>
                </a:spcBef>
                <a:spcAft>
                  <a:spcPct val="0"/>
                </a:spcAft>
                <a:defRPr/>
              </a:pPr>
              <a:t>7/1/13</a:t>
            </a:fld>
            <a:endParaRPr lang="en-US">
              <a:ea typeface="ＭＳ Ｐゴシック"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Arial" charset="0"/>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fontAlgn="base">
              <a:spcBef>
                <a:spcPct val="0"/>
              </a:spcBef>
              <a:spcAft>
                <a:spcPct val="0"/>
              </a:spcAft>
              <a:defRPr/>
            </a:pPr>
            <a:fld id="{3187424B-719A-6E49-B550-E468413869F6}" type="slidenum">
              <a:rPr lang="en-US">
                <a:ea typeface="ＭＳ Ｐゴシック" charset="0"/>
              </a:rPr>
              <a:pPr fontAlgn="base">
                <a:spcBef>
                  <a:spcPct val="0"/>
                </a:spcBef>
                <a:spcAft>
                  <a:spcPct val="0"/>
                </a:spcAft>
                <a:defRPr/>
              </a:pPr>
              <a:t>‹#›</a:t>
            </a:fld>
            <a:endParaRPr lang="en-US">
              <a:ea typeface="ＭＳ Ｐゴシック" charset="0"/>
            </a:endParaRPr>
          </a:p>
        </p:txBody>
      </p:sp>
    </p:spTree>
    <p:extLst>
      <p:ext uri="{BB962C8B-B14F-4D97-AF65-F5344CB8AC3E}">
        <p14:creationId xmlns:p14="http://schemas.microsoft.com/office/powerpoint/2010/main" val="2896936240"/>
      </p:ext>
    </p:extLst>
  </p:cSld>
  <p:clrMap bg1="lt1" tx1="dk1" bg2="lt2" tx2="dk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Lst>
  <p:txStyles>
    <p:titleStyle>
      <a:lvl1pPr algn="ctr"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rtl="0" fontAlgn="base">
        <a:spcBef>
          <a:spcPct val="0"/>
        </a:spcBef>
        <a:spcAft>
          <a:spcPct val="0"/>
        </a:spcAft>
        <a:defRPr sz="4400">
          <a:solidFill>
            <a:schemeClr val="tx1"/>
          </a:solidFill>
          <a:latin typeface="Calibri" charset="0"/>
          <a:ea typeface="ＭＳ Ｐゴシック" charset="0"/>
        </a:defRPr>
      </a:lvl6pPr>
      <a:lvl7pPr marL="914400" algn="ctr" rtl="0" fontAlgn="base">
        <a:spcBef>
          <a:spcPct val="0"/>
        </a:spcBef>
        <a:spcAft>
          <a:spcPct val="0"/>
        </a:spcAft>
        <a:defRPr sz="4400">
          <a:solidFill>
            <a:schemeClr val="tx1"/>
          </a:solidFill>
          <a:latin typeface="Calibri" charset="0"/>
          <a:ea typeface="ＭＳ Ｐゴシック" charset="0"/>
        </a:defRPr>
      </a:lvl7pPr>
      <a:lvl8pPr marL="1371600" algn="ctr" rtl="0" fontAlgn="base">
        <a:spcBef>
          <a:spcPct val="0"/>
        </a:spcBef>
        <a:spcAft>
          <a:spcPct val="0"/>
        </a:spcAft>
        <a:defRPr sz="4400">
          <a:solidFill>
            <a:schemeClr val="tx1"/>
          </a:solidFill>
          <a:latin typeface="Calibri" charset="0"/>
          <a:ea typeface="ＭＳ Ｐゴシック" charset="0"/>
        </a:defRPr>
      </a:lvl8pPr>
      <a:lvl9pPr marL="1828800" algn="ctr" rtl="0" fontAlgn="base">
        <a:spcBef>
          <a:spcPct val="0"/>
        </a:spcBef>
        <a:spcAft>
          <a:spcPct val="0"/>
        </a:spcAft>
        <a:defRPr sz="4400">
          <a:solidFill>
            <a:schemeClr val="tx1"/>
          </a:solidFill>
          <a:latin typeface="Calibri" charset="0"/>
          <a:ea typeface="ＭＳ Ｐゴシック"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898525"/>
            <a:ext cx="8610600" cy="5235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a:ea typeface="+mn-ea"/>
                <a:cs typeface="+mn-cs"/>
              </a:defRPr>
            </a:lvl1pPr>
          </a:lstStyle>
          <a:p>
            <a:pPr fontAlgn="base">
              <a:spcBef>
                <a:spcPct val="0"/>
              </a:spcBef>
              <a:spcAft>
                <a:spcPct val="0"/>
              </a:spcAft>
              <a:defRPr/>
            </a:pPr>
            <a:endParaRPr lang="en-US" altLang="en-US"/>
          </a:p>
        </p:txBody>
      </p:sp>
      <p:sp>
        <p:nvSpPr>
          <p:cNvPr id="100358" name="Rectangle 1030"/>
          <p:cNvSpPr>
            <a:spLocks noGrp="1" noChangeArrowheads="1"/>
          </p:cNvSpPr>
          <p:nvPr>
            <p:ph type="sldNum" sz="quarter" idx="4"/>
          </p:nvPr>
        </p:nvSpPr>
        <p:spPr bwMode="auto">
          <a:xfrm>
            <a:off x="6777038" y="631825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smtClean="0">
                <a:solidFill>
                  <a:srgbClr val="000000"/>
                </a:solidFill>
                <a:latin typeface="Garamond" charset="0"/>
                <a:cs typeface="Arial" charset="0"/>
              </a:defRPr>
            </a:lvl1pPr>
          </a:lstStyle>
          <a:p>
            <a:pPr fontAlgn="base">
              <a:spcBef>
                <a:spcPct val="0"/>
              </a:spcBef>
              <a:spcAft>
                <a:spcPct val="0"/>
              </a:spcAft>
              <a:defRPr/>
            </a:pPr>
            <a:fld id="{281DCEFB-E015-AF45-8C3C-465E2AE7C920}" type="slidenum">
              <a:rPr lang="en-US">
                <a:ea typeface="ＭＳ Ｐゴシック" charset="0"/>
              </a:rPr>
              <a:pPr fontAlgn="base">
                <a:spcBef>
                  <a:spcPct val="0"/>
                </a:spcBef>
                <a:spcAft>
                  <a:spcPct val="0"/>
                </a:spcAft>
                <a:defRPr/>
              </a:pPr>
              <a:t>‹#›</a:t>
            </a:fld>
            <a:endParaRPr lang="en-US">
              <a:ea typeface="ＭＳ Ｐゴシック" charset="0"/>
            </a:endParaRPr>
          </a:p>
        </p:txBody>
      </p:sp>
      <p:sp>
        <p:nvSpPr>
          <p:cNvPr id="26630" name="Line 1032"/>
          <p:cNvSpPr>
            <a:spLocks noChangeShapeType="1"/>
          </p:cNvSpPr>
          <p:nvPr/>
        </p:nvSpPr>
        <p:spPr bwMode="auto">
          <a:xfrm>
            <a:off x="228600" y="6481763"/>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898525"/>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2843881398"/>
      </p:ext>
    </p:extLst>
  </p:cSld>
  <p:clrMap bg1="lt1" tx1="dk1" bg2="lt2" tx2="dk2" accent1="accent1" accent2="accent2" accent3="accent3" accent4="accent4" accent5="accent5" accent6="accent6" hlink="hlink" folHlink="folHlink"/>
  <p:sldLayoutIdLst>
    <p:sldLayoutId id="2147484756" r:id="rId1"/>
    <p:sldLayoutId id="2147484757" r:id="rId2"/>
    <p:sldLayoutId id="2147484758" r:id="rId3"/>
    <p:sldLayoutId id="2147484759" r:id="rId4"/>
    <p:sldLayoutId id="2147484760" r:id="rId5"/>
    <p:sldLayoutId id="2147484761" r:id="rId6"/>
    <p:sldLayoutId id="2147484762" r:id="rId7"/>
    <p:sldLayoutId id="2147484763" r:id="rId8"/>
    <p:sldLayoutId id="2147484764" r:id="rId9"/>
    <p:sldLayoutId id="2147484765" r:id="rId10"/>
    <p:sldLayoutId id="2147484766" r:id="rId11"/>
    <p:sldLayoutId id="2147484767"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7" charset="-128"/>
          <a:cs typeface="ＭＳ Ｐゴシック" pitchFamily="-107" charset="-128"/>
        </a:defRPr>
      </a:lvl1pPr>
      <a:lvl2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2pPr>
      <a:lvl3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3pPr>
      <a:lvl4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4pPr>
      <a:lvl5pPr algn="l" rtl="0" eaLnBrk="0" fontAlgn="base" hangingPunct="0">
        <a:spcBef>
          <a:spcPct val="0"/>
        </a:spcBef>
        <a:spcAft>
          <a:spcPct val="0"/>
        </a:spcAft>
        <a:defRPr sz="4000">
          <a:solidFill>
            <a:schemeClr val="tx2"/>
          </a:solidFill>
          <a:latin typeface="Garamond" pitchFamily="18" charset="0"/>
          <a:ea typeface="ＭＳ Ｐゴシック" pitchFamily="-107" charset="-128"/>
          <a:cs typeface="ＭＳ Ｐゴシック" pitchFamily="-107" charset="-128"/>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7" charset="-128"/>
          <a:cs typeface="ＭＳ Ｐゴシック" pitchFamily="-107"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128"/>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662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2662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2DDFB6AD-FE1B-B34C-B1D2-58136F130176}" type="slidenum">
              <a:rPr lang="en-US" altLang="en-US"/>
              <a:pPr>
                <a:defRPr/>
              </a:pPr>
              <a:t>‹#›</a:t>
            </a:fld>
            <a:endParaRPr lang="en-US" altLang="en-US"/>
          </a:p>
        </p:txBody>
      </p:sp>
      <p:sp>
        <p:nvSpPr>
          <p:cNvPr id="2663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63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124285788"/>
      </p:ext>
    </p:extLst>
  </p:cSld>
  <p:clrMap bg1="lt1" tx1="dk1" bg2="lt2" tx2="dk2" accent1="accent1" accent2="accent2" accent3="accent3" accent4="accent4" accent5="accent5" accent6="accent6" hlink="hlink" folHlink="folHlink"/>
  <p:sldLayoutIdLst>
    <p:sldLayoutId id="2147484769" r:id="rId1"/>
    <p:sldLayoutId id="2147484770" r:id="rId2"/>
    <p:sldLayoutId id="2147484771" r:id="rId3"/>
    <p:sldLayoutId id="2147484772" r:id="rId4"/>
    <p:sldLayoutId id="2147484773" r:id="rId5"/>
    <p:sldLayoutId id="2147484774" r:id="rId6"/>
    <p:sldLayoutId id="2147484775" r:id="rId7"/>
    <p:sldLayoutId id="2147484776" r:id="rId8"/>
    <p:sldLayoutId id="2147484777" r:id="rId9"/>
    <p:sldLayoutId id="2147484778" r:id="rId10"/>
    <p:sldLayoutId id="214748477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859609221"/>
      </p:ext>
    </p:extLst>
  </p:cSld>
  <p:clrMap bg1="lt1" tx1="dk1" bg2="lt2" tx2="dk2" accent1="accent1" accent2="accent2" accent3="accent3" accent4="accent4" accent5="accent5" accent6="accent6" hlink="hlink" folHlink="folHlink"/>
  <p:sldLayoutIdLst>
    <p:sldLayoutId id="2147484781" r:id="rId1"/>
    <p:sldLayoutId id="2147484782" r:id="rId2"/>
    <p:sldLayoutId id="2147484783" r:id="rId3"/>
    <p:sldLayoutId id="2147484784" r:id="rId4"/>
    <p:sldLayoutId id="2147484785" r:id="rId5"/>
    <p:sldLayoutId id="2147484786" r:id="rId6"/>
    <p:sldLayoutId id="2147484787" r:id="rId7"/>
    <p:sldLayoutId id="2147484788" r:id="rId8"/>
    <p:sldLayoutId id="2147484789" r:id="rId9"/>
    <p:sldLayoutId id="2147484790" r:id="rId10"/>
    <p:sldLayoutId id="214748479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1279272848"/>
      </p:ext>
    </p:extLst>
  </p:cSld>
  <p:clrMap bg1="lt1" tx1="dk1" bg2="lt2" tx2="dk2" accent1="accent1" accent2="accent2" accent3="accent3" accent4="accent4" accent5="accent5" accent6="accent6" hlink="hlink" folHlink="folHlink"/>
  <p:sldLayoutIdLst>
    <p:sldLayoutId id="2147484793" r:id="rId1"/>
    <p:sldLayoutId id="2147484794" r:id="rId2"/>
    <p:sldLayoutId id="2147484795" r:id="rId3"/>
    <p:sldLayoutId id="2147484796" r:id="rId4"/>
    <p:sldLayoutId id="2147484797" r:id="rId5"/>
    <p:sldLayoutId id="2147484798" r:id="rId6"/>
    <p:sldLayoutId id="2147484799" r:id="rId7"/>
    <p:sldLayoutId id="2147484800" r:id="rId8"/>
    <p:sldLayoutId id="2147484801" r:id="rId9"/>
    <p:sldLayoutId id="2147484802" r:id="rId10"/>
    <p:sldLayoutId id="214748480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endParaRPr lang="en-US" altLang="en-US" dirty="0" smtClean="0"/>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US" altLang="en-US" dirty="0" smtClean="0"/>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Tree>
    <p:extLst>
      <p:ext uri="{BB962C8B-B14F-4D97-AF65-F5344CB8AC3E}">
        <p14:creationId xmlns:p14="http://schemas.microsoft.com/office/powerpoint/2010/main" val="3395893746"/>
      </p:ext>
    </p:extLst>
  </p:cSld>
  <p:clrMap bg1="lt1" tx1="dk1" bg2="lt2" tx2="dk2" accent1="accent1" accent2="accent2" accent3="accent3" accent4="accent4" accent5="accent5" accent6="accent6" hlink="hlink" folHlink="folHlink"/>
  <p:sldLayoutIdLst>
    <p:sldLayoutId id="2147484805" r:id="rId1"/>
    <p:sldLayoutId id="2147484806" r:id="rId2"/>
    <p:sldLayoutId id="2147484807" r:id="rId3"/>
    <p:sldLayoutId id="2147484808" r:id="rId4"/>
    <p:sldLayoutId id="2147484809" r:id="rId5"/>
    <p:sldLayoutId id="2147484810" r:id="rId6"/>
    <p:sldLayoutId id="2147484811" r:id="rId7"/>
    <p:sldLayoutId id="2147484812" r:id="rId8"/>
    <p:sldLayoutId id="2147484813" r:id="rId9"/>
    <p:sldLayoutId id="2147484814" r:id="rId10"/>
    <p:sldLayoutId id="2147484815"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1" fontAlgn="base" hangingPunct="1">
        <a:spcBef>
          <a:spcPct val="0"/>
        </a:spcBef>
        <a:spcAft>
          <a:spcPct val="0"/>
        </a:spcAft>
        <a:defRPr sz="4000">
          <a:solidFill>
            <a:schemeClr val="tx2"/>
          </a:solidFill>
          <a:latin typeface="+mj-lt"/>
          <a:ea typeface="+mj-ea"/>
          <a:cs typeface="+mj-cs"/>
        </a:defRPr>
      </a:lvl1pPr>
      <a:lvl2pPr algn="l" rtl="0" eaLnBrk="1" fontAlgn="base" hangingPunct="1">
        <a:spcBef>
          <a:spcPct val="0"/>
        </a:spcBef>
        <a:spcAft>
          <a:spcPct val="0"/>
        </a:spcAft>
        <a:defRPr sz="4000">
          <a:solidFill>
            <a:schemeClr val="tx2"/>
          </a:solidFill>
          <a:latin typeface="Garamond" pitchFamily="18" charset="0"/>
        </a:defRPr>
      </a:lvl2pPr>
      <a:lvl3pPr algn="l" rtl="0" eaLnBrk="1" fontAlgn="base" hangingPunct="1">
        <a:spcBef>
          <a:spcPct val="0"/>
        </a:spcBef>
        <a:spcAft>
          <a:spcPct val="0"/>
        </a:spcAft>
        <a:defRPr sz="4000">
          <a:solidFill>
            <a:schemeClr val="tx2"/>
          </a:solidFill>
          <a:latin typeface="Garamond" pitchFamily="18" charset="0"/>
        </a:defRPr>
      </a:lvl3pPr>
      <a:lvl4pPr algn="l" rtl="0" eaLnBrk="1" fontAlgn="base" hangingPunct="1">
        <a:spcBef>
          <a:spcPct val="0"/>
        </a:spcBef>
        <a:spcAft>
          <a:spcPct val="0"/>
        </a:spcAft>
        <a:defRPr sz="4000">
          <a:solidFill>
            <a:schemeClr val="tx2"/>
          </a:solidFill>
          <a:latin typeface="Garamond" pitchFamily="18" charset="0"/>
        </a:defRPr>
      </a:lvl4pPr>
      <a:lvl5pPr algn="l" rtl="0" eaLnBrk="1" fontAlgn="base" hangingPunct="1">
        <a:spcBef>
          <a:spcPct val="0"/>
        </a:spcBef>
        <a:spcAft>
          <a:spcPct val="0"/>
        </a:spcAft>
        <a:defRPr sz="4000">
          <a:solidFill>
            <a:schemeClr val="tx2"/>
          </a:solidFill>
          <a:latin typeface="Garamond" pitchFamily="18" charset="0"/>
        </a:defRPr>
      </a:lvl5pPr>
      <a:lvl6pPr marL="457200" algn="l" rtl="0" eaLnBrk="1" fontAlgn="base" hangingPunct="1">
        <a:spcBef>
          <a:spcPct val="0"/>
        </a:spcBef>
        <a:spcAft>
          <a:spcPct val="0"/>
        </a:spcAft>
        <a:defRPr sz="4000">
          <a:solidFill>
            <a:schemeClr val="tx2"/>
          </a:solidFill>
          <a:latin typeface="Garamond" pitchFamily="18" charset="0"/>
        </a:defRPr>
      </a:lvl6pPr>
      <a:lvl7pPr marL="914400" algn="l" rtl="0" eaLnBrk="1" fontAlgn="base" hangingPunct="1">
        <a:spcBef>
          <a:spcPct val="0"/>
        </a:spcBef>
        <a:spcAft>
          <a:spcPct val="0"/>
        </a:spcAft>
        <a:defRPr sz="4000">
          <a:solidFill>
            <a:schemeClr val="tx2"/>
          </a:solidFill>
          <a:latin typeface="Garamond" pitchFamily="18" charset="0"/>
        </a:defRPr>
      </a:lvl7pPr>
      <a:lvl8pPr marL="1371600" algn="l" rtl="0" eaLnBrk="1" fontAlgn="base" hangingPunct="1">
        <a:spcBef>
          <a:spcPct val="0"/>
        </a:spcBef>
        <a:spcAft>
          <a:spcPct val="0"/>
        </a:spcAft>
        <a:defRPr sz="4000">
          <a:solidFill>
            <a:schemeClr val="tx2"/>
          </a:solidFill>
          <a:latin typeface="Garamond" pitchFamily="18" charset="0"/>
        </a:defRPr>
      </a:lvl8pPr>
      <a:lvl9pPr marL="1828800" algn="l" rtl="0" eaLnBrk="1" fontAlgn="base" hangingPunct="1">
        <a:spcBef>
          <a:spcPct val="0"/>
        </a:spcBef>
        <a:spcAft>
          <a:spcPct val="0"/>
        </a:spcAft>
        <a:defRPr sz="4000">
          <a:solidFill>
            <a:schemeClr val="tx2"/>
          </a:solidFill>
          <a:latin typeface="Garamond" pitchFamily="18" charset="0"/>
        </a:defRPr>
      </a:lvl9pPr>
    </p:titleStyle>
    <p:bodyStyle>
      <a:lvl1pPr marL="342900" indent="-342900" algn="l" rtl="0" eaLnBrk="1" fontAlgn="base" hangingPunct="1">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381328"/>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88975140"/>
      </p:ext>
    </p:extLst>
  </p:cSld>
  <p:clrMap bg1="lt1" tx1="dk1" bg2="lt2" tx2="dk2" accent1="accent1" accent2="accent2" accent3="accent3" accent4="accent4" accent5="accent5" accent6="accent6" hlink="hlink" folHlink="folHlink"/>
  <p:sldLayoutIdLst>
    <p:sldLayoutId id="2147484817" r:id="rId1"/>
    <p:sldLayoutId id="2147484818" r:id="rId2"/>
    <p:sldLayoutId id="2147484819" r:id="rId3"/>
    <p:sldLayoutId id="2147484820" r:id="rId4"/>
    <p:sldLayoutId id="2147484821" r:id="rId5"/>
    <p:sldLayoutId id="2147484822" r:id="rId6"/>
    <p:sldLayoutId id="2147484823" r:id="rId7"/>
    <p:sldLayoutId id="2147484824" r:id="rId8"/>
    <p:sldLayoutId id="2147484825" r:id="rId9"/>
    <p:sldLayoutId id="2147484826" r:id="rId10"/>
    <p:sldLayoutId id="2147484827"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9"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0"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41"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42"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latin typeface="+mj-lt"/>
                <a:ea typeface="+mn-ea"/>
                <a:cs typeface="+mn-cs"/>
              </a:defRPr>
            </a:lvl1pPr>
          </a:lstStyle>
          <a:p>
            <a:pPr fontAlgn="base">
              <a:spcBef>
                <a:spcPct val="0"/>
              </a:spcBef>
              <a:spcAft>
                <a:spcPct val="0"/>
              </a:spcAft>
              <a:defRPr/>
            </a:pPr>
            <a:r>
              <a:rPr lang="en-US">
                <a:solidFill>
                  <a:srgbClr val="000000"/>
                </a:solidFill>
                <a:latin typeface="Garamond"/>
              </a:rPr>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latin typeface="Garamond" charset="0"/>
              </a:defRPr>
            </a:lvl1pPr>
          </a:lstStyle>
          <a:p>
            <a:pPr fontAlgn="base">
              <a:spcBef>
                <a:spcPct val="0"/>
              </a:spcBef>
              <a:spcAft>
                <a:spcPct val="0"/>
              </a:spcAft>
              <a:defRPr/>
            </a:pPr>
            <a:fld id="{777C48D1-0A2D-6448-BAD7-D50BFB3AECB5}"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Tree>
    <p:extLst>
      <p:ext uri="{BB962C8B-B14F-4D97-AF65-F5344CB8AC3E}">
        <p14:creationId xmlns:p14="http://schemas.microsoft.com/office/powerpoint/2010/main" val="483198966"/>
      </p:ext>
    </p:extLst>
  </p:cSld>
  <p:clrMap bg1="lt1" tx1="dk1" bg2="lt2" tx2="dk2" accent1="accent1" accent2="accent2" accent3="accent3" accent4="accent4" accent5="accent5" accent6="accent6" hlink="hlink" folHlink="folHlink"/>
  <p:sldLayoutIdLst>
    <p:sldLayoutId id="2147484829" r:id="rId1"/>
    <p:sldLayoutId id="2147484830" r:id="rId2"/>
    <p:sldLayoutId id="2147484831" r:id="rId3"/>
    <p:sldLayoutId id="2147484832" r:id="rId4"/>
    <p:sldLayoutId id="2147484833" r:id="rId5"/>
    <p:sldLayoutId id="2147484834" r:id="rId6"/>
    <p:sldLayoutId id="2147484835" r:id="rId7"/>
    <p:sldLayoutId id="2147484836" r:id="rId8"/>
    <p:sldLayoutId id="2147484837" r:id="rId9"/>
    <p:sldLayoutId id="2147484838" r:id="rId10"/>
    <p:sldLayoutId id="214748483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charset="0"/>
              </a:defRPr>
            </a:lvl1pPr>
          </a:lstStyle>
          <a:p>
            <a:pPr fontAlgn="base">
              <a:spcBef>
                <a:spcPct val="0"/>
              </a:spcBef>
              <a:spcAft>
                <a:spcPct val="0"/>
              </a:spcAft>
              <a:defRPr/>
            </a:pPr>
            <a:endParaRPr lang="en-US">
              <a:solidFill>
                <a:srgbClr val="000000"/>
              </a:solidFill>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charset="0"/>
              </a:defRPr>
            </a:lvl1pPr>
          </a:lstStyle>
          <a:p>
            <a:pPr fontAlgn="base">
              <a:spcBef>
                <a:spcPct val="0"/>
              </a:spcBef>
              <a:spcAft>
                <a:spcPct val="0"/>
              </a:spcAft>
              <a:defRPr/>
            </a:pPr>
            <a:fld id="{EEEC5A93-40C1-004C-AC49-AA5A1C7A8159}" type="slidenum">
              <a:rPr lang="en-US">
                <a:solidFill>
                  <a:srgbClr val="000000"/>
                </a:solidFill>
                <a:ea typeface="ＭＳ Ｐゴシック" charset="0"/>
                <a:cs typeface="ＭＳ Ｐゴシック" charset="0"/>
              </a:rPr>
              <a:pPr fontAlgn="base">
                <a:spcBef>
                  <a:spcPct val="0"/>
                </a:spcBef>
                <a:spcAft>
                  <a:spcPct val="0"/>
                </a:spcAft>
                <a:defRPr/>
              </a:pPr>
              <a:t>‹#›</a:t>
            </a:fld>
            <a:endParaRPr lang="en-US">
              <a:solidFill>
                <a:srgbClr val="000000"/>
              </a:solidFill>
              <a:ea typeface="ＭＳ Ｐゴシック" charset="0"/>
              <a:cs typeface="ＭＳ Ｐゴシック" charset="0"/>
            </a:endParaRPr>
          </a:p>
        </p:txBody>
      </p:sp>
      <p:sp>
        <p:nvSpPr>
          <p:cNvPr id="1030"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031"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032"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649295"/>
      </p:ext>
    </p:extLst>
  </p:cSld>
  <p:clrMap bg1="lt1" tx1="dk1" bg2="lt2" tx2="dk2" accent1="accent1" accent2="accent2" accent3="accent3" accent4="accent4" accent5="accent5" accent6="accent6" hlink="hlink" folHlink="folHlink"/>
  <p:sldLayoutIdLst>
    <p:sldLayoutId id="2147484841" r:id="rId1"/>
    <p:sldLayoutId id="2147484842" r:id="rId2"/>
    <p:sldLayoutId id="2147484843" r:id="rId3"/>
    <p:sldLayoutId id="2147484844" r:id="rId4"/>
    <p:sldLayoutId id="2147484845" r:id="rId5"/>
    <p:sldLayoutId id="2147484846" r:id="rId6"/>
    <p:sldLayoutId id="2147484847" r:id="rId7"/>
    <p:sldLayoutId id="2147484848" r:id="rId8"/>
    <p:sldLayoutId id="2147484849" r:id="rId9"/>
    <p:sldLayoutId id="2147484850" r:id="rId10"/>
    <p:sldLayoutId id="2147484851" r:id="rId11"/>
    <p:sldLayoutId id="2147484852"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1888125"/>
      </p:ext>
    </p:extLst>
  </p:cSld>
  <p:clrMap bg1="lt1" tx1="dk1" bg2="lt2" tx2="dk2" accent1="accent1" accent2="accent2" accent3="accent3" accent4="accent4" accent5="accent5" accent6="accent6" hlink="hlink" folHlink="folHlink"/>
  <p:sldLayoutIdLst>
    <p:sldLayoutId id="2147483849" r:id="rId1"/>
    <p:sldLayoutId id="2147483850" r:id="rId2"/>
    <p:sldLayoutId id="2147483851" r:id="rId3"/>
    <p:sldLayoutId id="2147483852" r:id="rId4"/>
    <p:sldLayoutId id="2147483853" r:id="rId5"/>
    <p:sldLayoutId id="2147483854" r:id="rId6"/>
    <p:sldLayoutId id="2147483855" r:id="rId7"/>
    <p:sldLayoutId id="2147483856" r:id="rId8"/>
    <p:sldLayoutId id="2147483857" r:id="rId9"/>
    <p:sldLayoutId id="2147483858" r:id="rId10"/>
    <p:sldLayoutId id="2147483859"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69986"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9987"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fontAlgn="auto">
              <a:spcBef>
                <a:spcPts val="0"/>
              </a:spcBef>
              <a:spcAft>
                <a:spcPts val="0"/>
              </a:spcAft>
              <a:defRPr sz="1200">
                <a:solidFill>
                  <a:srgbClr val="000000"/>
                </a:solidFill>
                <a:latin typeface="Garamond" pitchFamily="18" charset="0"/>
                <a:ea typeface="+mn-ea"/>
                <a:cs typeface="+mn-cs"/>
              </a:defRPr>
            </a:lvl1pPr>
          </a:lstStyle>
          <a:p>
            <a:pPr>
              <a:defRPr/>
            </a:pPr>
            <a:endParaRPr lang="en-US" altLang="en-US"/>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fontAlgn="auto">
              <a:spcBef>
                <a:spcPts val="0"/>
              </a:spcBef>
              <a:spcAft>
                <a:spcPts val="0"/>
              </a:spcAft>
              <a:defRPr sz="1600">
                <a:solidFill>
                  <a:srgbClr val="000000"/>
                </a:solidFill>
                <a:latin typeface="Garamond" pitchFamily="18" charset="0"/>
                <a:ea typeface="+mn-ea"/>
                <a:cs typeface="+mn-cs"/>
              </a:defRPr>
            </a:lvl1pPr>
          </a:lstStyle>
          <a:p>
            <a:pPr>
              <a:defRPr/>
            </a:pPr>
            <a:fld id="{EFC36330-171D-874A-B302-CA3D70443983}" type="slidenum">
              <a:rPr lang="en-US" altLang="en-US"/>
              <a:pPr>
                <a:defRPr/>
              </a:pPr>
              <a:t>‹#›</a:t>
            </a:fld>
            <a:endParaRPr lang="en-US" altLang="en-US"/>
          </a:p>
        </p:txBody>
      </p:sp>
      <p:sp>
        <p:nvSpPr>
          <p:cNvPr id="169990" name="Line 1032"/>
          <p:cNvSpPr>
            <a:spLocks noChangeShapeType="1"/>
          </p:cNvSpPr>
          <p:nvPr/>
        </p:nvSpPr>
        <p:spPr bwMode="auto">
          <a:xfrm>
            <a:off x="228600" y="638175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69991" name="Line 1033"/>
          <p:cNvSpPr>
            <a:spLocks noChangeShapeType="1"/>
          </p:cNvSpPr>
          <p:nvPr/>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69992" name="Picture 7" descr="safari.pn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79388" y="6453188"/>
            <a:ext cx="1079500"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8581855"/>
      </p:ext>
    </p:extLst>
  </p:cSld>
  <p:clrMap bg1="lt1" tx1="dk1" bg2="lt2" tx2="dk2" accent1="accent1" accent2="accent2" accent3="accent3" accent4="accent4" accent5="accent5" accent6="accent6" hlink="hlink" folHlink="folHlink"/>
  <p:sldLayoutIdLst>
    <p:sldLayoutId id="2147484854" r:id="rId1"/>
    <p:sldLayoutId id="2147484855" r:id="rId2"/>
    <p:sldLayoutId id="2147484856" r:id="rId3"/>
    <p:sldLayoutId id="2147484857" r:id="rId4"/>
    <p:sldLayoutId id="2147484858" r:id="rId5"/>
    <p:sldLayoutId id="2147484859" r:id="rId6"/>
    <p:sldLayoutId id="2147484860" r:id="rId7"/>
    <p:sldLayoutId id="2147484861" r:id="rId8"/>
    <p:sldLayoutId id="2147484862" r:id="rId9"/>
    <p:sldLayoutId id="2147484863" r:id="rId10"/>
    <p:sldLayoutId id="2147484864"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2pPr>
      <a:lvl3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3pPr>
      <a:lvl4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4pPr>
      <a:lvl5pPr algn="l" rtl="0" eaLnBrk="0" fontAlgn="base" hangingPunct="0">
        <a:spcBef>
          <a:spcPct val="0"/>
        </a:spcBef>
        <a:spcAft>
          <a:spcPct val="0"/>
        </a:spcAft>
        <a:defRPr sz="4000">
          <a:solidFill>
            <a:schemeClr val="tx2"/>
          </a:solidFill>
          <a:latin typeface="Garamond" pitchFamily="18" charset="0"/>
          <a:ea typeface="ＭＳ Ｐゴシック" charset="0"/>
          <a:cs typeface="ＭＳ Ｐゴシック"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charset="0"/>
          <a:cs typeface="ＭＳ Ｐゴシック" charset="0"/>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charset="0"/>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charset="0"/>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charset="0"/>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charset="0"/>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95586" name="Freeform 7"/>
          <p:cNvSpPr>
            <a:spLocks noChangeArrowheads="1"/>
          </p:cNvSpPr>
          <p:nvPr/>
        </p:nvSpPr>
        <p:spPr bwMode="auto">
          <a:xfrm>
            <a:off x="457200" y="500063"/>
            <a:ext cx="8229600" cy="914400"/>
          </a:xfrm>
          <a:custGeom>
            <a:avLst/>
            <a:gdLst>
              <a:gd name="T0" fmla="*/ 0 w 1000"/>
              <a:gd name="T1" fmla="*/ 2147483647 h 1000"/>
              <a:gd name="T2" fmla="*/ 0 w 1000"/>
              <a:gd name="T3" fmla="*/ 0 h 1000"/>
              <a:gd name="T4" fmla="*/ 2147483647 w 1000"/>
              <a:gd name="T5" fmla="*/ 0 h 1000"/>
              <a:gd name="T6" fmla="*/ 0 60000 65536"/>
              <a:gd name="T7" fmla="*/ 0 60000 65536"/>
              <a:gd name="T8" fmla="*/ 0 60000 65536"/>
            </a:gdLst>
            <a:ahLst/>
            <a:cxnLst>
              <a:cxn ang="T6">
                <a:pos x="T0" y="T1"/>
              </a:cxn>
              <a:cxn ang="T7">
                <a:pos x="T2" y="T3"/>
              </a:cxn>
              <a:cxn ang="T8">
                <a:pos x="T4" y="T5"/>
              </a:cxn>
            </a:cxnLst>
            <a:rect l="0" t="0" r="r" b="b"/>
            <a:pathLst>
              <a:path w="1000" h="1000">
                <a:moveTo>
                  <a:pt x="0" y="1000"/>
                </a:moveTo>
                <a:lnTo>
                  <a:pt x="0" y="0"/>
                </a:lnTo>
                <a:lnTo>
                  <a:pt x="1000" y="0"/>
                </a:lnTo>
              </a:path>
            </a:pathLst>
          </a:custGeom>
          <a:noFill/>
          <a:ln w="25400" cap="flat" cmpd="sng">
            <a:solidFill>
              <a:schemeClr val="accent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7" name="Line 8"/>
          <p:cNvSpPr>
            <a:spLocks noChangeShapeType="1"/>
          </p:cNvSpPr>
          <p:nvPr/>
        </p:nvSpPr>
        <p:spPr bwMode="auto">
          <a:xfrm>
            <a:off x="457200" y="3371850"/>
            <a:ext cx="8229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8" name="Line 10"/>
          <p:cNvSpPr>
            <a:spLocks noChangeShapeType="1"/>
          </p:cNvSpPr>
          <p:nvPr userDrawn="1"/>
        </p:nvSpPr>
        <p:spPr bwMode="auto">
          <a:xfrm>
            <a:off x="8686800" y="2457450"/>
            <a:ext cx="0" cy="914400"/>
          </a:xfrm>
          <a:prstGeom prst="line">
            <a:avLst/>
          </a:prstGeom>
          <a:noFill/>
          <a:ln w="2540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95589" name="Rectangle 1026"/>
          <p:cNvSpPr>
            <a:spLocks noGrp="1" noChangeArrowheads="1"/>
          </p:cNvSpPr>
          <p:nvPr>
            <p:ph type="title"/>
          </p:nvPr>
        </p:nvSpPr>
        <p:spPr bwMode="auto">
          <a:xfrm>
            <a:off x="228600" y="152400"/>
            <a:ext cx="8610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95590" name="Rectangle 1027"/>
          <p:cNvSpPr>
            <a:spLocks noGrp="1" noChangeArrowheads="1"/>
          </p:cNvSpPr>
          <p:nvPr>
            <p:ph type="body" idx="1"/>
          </p:nvPr>
        </p:nvSpPr>
        <p:spPr bwMode="auto">
          <a:xfrm>
            <a:off x="228600" y="1371600"/>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4"/>
          <p:cNvSpPr>
            <a:spLocks noGrp="1" noChangeArrowheads="1"/>
          </p:cNvSpPr>
          <p:nvPr>
            <p:ph type="dt" sz="half" idx="2"/>
          </p:nvPr>
        </p:nvSpPr>
        <p:spPr bwMode="auto">
          <a:xfrm>
            <a:off x="457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defRPr sz="1200">
                <a:solidFill>
                  <a:srgbClr val="000000"/>
                </a:solidFill>
                <a:latin typeface="Garamond"/>
                <a:ea typeface="+mn-ea"/>
                <a:cs typeface="+mn-cs"/>
              </a:defRPr>
            </a:lvl1pPr>
          </a:lstStyle>
          <a:p>
            <a:pPr fontAlgn="base">
              <a:spcBef>
                <a:spcPct val="0"/>
              </a:spcBef>
              <a:spcAft>
                <a:spcPct val="0"/>
              </a:spcAft>
              <a:defRPr/>
            </a:pPr>
            <a:r>
              <a:rPr lang="en-US"/>
              <a:t>Efficient Runahead Execution</a:t>
            </a:r>
          </a:p>
        </p:txBody>
      </p:sp>
      <p:sp>
        <p:nvSpPr>
          <p:cNvPr id="12" name="Rectangle 5"/>
          <p:cNvSpPr>
            <a:spLocks noGrp="1" noChangeArrowheads="1"/>
          </p:cNvSpPr>
          <p:nvPr>
            <p:ph type="ftr" sz="quarter" idx="3"/>
          </p:nvPr>
        </p:nvSpPr>
        <p:spPr bwMode="auto">
          <a:xfrm>
            <a:off x="3124200" y="6243638"/>
            <a:ext cx="2895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3" name="Rectangle 6"/>
          <p:cNvSpPr>
            <a:spLocks noGrp="1" noChangeArrowheads="1"/>
          </p:cNvSpPr>
          <p:nvPr>
            <p:ph type="sldNum" sz="quarter" idx="4"/>
          </p:nvPr>
        </p:nvSpPr>
        <p:spPr bwMode="auto">
          <a:xfrm>
            <a:off x="6553200" y="6243638"/>
            <a:ext cx="2133600" cy="4572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r">
              <a:defRPr sz="1200">
                <a:solidFill>
                  <a:srgbClr val="000000"/>
                </a:solidFill>
                <a:latin typeface="Garamond" charset="0"/>
              </a:defRPr>
            </a:lvl1pPr>
          </a:lstStyle>
          <a:p>
            <a:pPr fontAlgn="base">
              <a:spcBef>
                <a:spcPct val="0"/>
              </a:spcBef>
              <a:spcAft>
                <a:spcPct val="0"/>
              </a:spcAft>
              <a:defRPr/>
            </a:pPr>
            <a:fld id="{4CAB802D-25DB-1149-B44D-EAC195EDF7D4}"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Tree>
    <p:extLst>
      <p:ext uri="{BB962C8B-B14F-4D97-AF65-F5344CB8AC3E}">
        <p14:creationId xmlns:p14="http://schemas.microsoft.com/office/powerpoint/2010/main" val="4092468080"/>
      </p:ext>
    </p:extLst>
  </p:cSld>
  <p:clrMap bg1="lt1" tx1="dk1" bg2="lt2" tx2="dk2" accent1="accent1" accent2="accent2" accent3="accent3" accent4="accent4" accent5="accent5" accent6="accent6" hlink="hlink" folHlink="folHlink"/>
  <p:sldLayoutIdLst>
    <p:sldLayoutId id="2147484866" r:id="rId1"/>
    <p:sldLayoutId id="2147484867" r:id="rId2"/>
    <p:sldLayoutId id="2147484868" r:id="rId3"/>
    <p:sldLayoutId id="2147484869" r:id="rId4"/>
    <p:sldLayoutId id="2147484870" r:id="rId5"/>
    <p:sldLayoutId id="2147484871" r:id="rId6"/>
    <p:sldLayoutId id="2147484872" r:id="rId7"/>
    <p:sldLayoutId id="2147484873" r:id="rId8"/>
    <p:sldLayoutId id="2147484874" r:id="rId9"/>
    <p:sldLayoutId id="2147484875" r:id="rId10"/>
    <p:sldLayoutId id="2147484876"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62" name="Rectangle 1026"/>
          <p:cNvSpPr>
            <a:spLocks noGrp="1" noChangeArrowheads="1"/>
          </p:cNvSpPr>
          <p:nvPr>
            <p:ph type="title"/>
          </p:nvPr>
        </p:nvSpPr>
        <p:spPr bwMode="auto">
          <a:xfrm>
            <a:off x="228600" y="152400"/>
            <a:ext cx="8610600" cy="88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3363" name="Rectangle 1027"/>
          <p:cNvSpPr>
            <a:spLocks noGrp="1" noChangeArrowheads="1"/>
          </p:cNvSpPr>
          <p:nvPr>
            <p:ph type="body" idx="1"/>
          </p:nvPr>
        </p:nvSpPr>
        <p:spPr bwMode="auto">
          <a:xfrm>
            <a:off x="228600" y="1095375"/>
            <a:ext cx="8610600" cy="515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Garamond" charset="0"/>
              </a:defRPr>
            </a:lvl1pPr>
          </a:lstStyle>
          <a:p>
            <a:pPr fontAlgn="base">
              <a:spcBef>
                <a:spcPct val="0"/>
              </a:spcBef>
              <a:spcAft>
                <a:spcPct val="0"/>
              </a:spcAft>
              <a:defRPr/>
            </a:pPr>
            <a:endParaRPr lang="en-US">
              <a:ea typeface="ＭＳ Ｐゴシック" charset="0"/>
              <a:cs typeface="ＭＳ Ｐゴシック" charset="0"/>
            </a:endParaRPr>
          </a:p>
        </p:txBody>
      </p:sp>
      <p:sp>
        <p:nvSpPr>
          <p:cNvPr id="100358" name="Rectangle 1030"/>
          <p:cNvSpPr>
            <a:spLocks noGrp="1" noChangeArrowheads="1"/>
          </p:cNvSpPr>
          <p:nvPr>
            <p:ph type="sldNum" sz="quarter" idx="4"/>
          </p:nvPr>
        </p:nvSpPr>
        <p:spPr bwMode="auto">
          <a:xfrm>
            <a:off x="6946900" y="6373813"/>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solidFill>
                  <a:srgbClr val="000000"/>
                </a:solidFill>
                <a:latin typeface="Garamond" charset="0"/>
              </a:defRPr>
            </a:lvl1pPr>
          </a:lstStyle>
          <a:p>
            <a:pPr fontAlgn="base">
              <a:spcBef>
                <a:spcPct val="0"/>
              </a:spcBef>
              <a:spcAft>
                <a:spcPct val="0"/>
              </a:spcAft>
              <a:defRPr/>
            </a:pPr>
            <a:fld id="{82B7CA05-D08B-324A-B21A-98259EFDA3FC}" type="slidenum">
              <a:rPr lang="en-US">
                <a:ea typeface="ＭＳ Ｐゴシック" charset="0"/>
                <a:cs typeface="ＭＳ Ｐゴシック" charset="0"/>
              </a:rPr>
              <a:pPr fontAlgn="base">
                <a:spcBef>
                  <a:spcPct val="0"/>
                </a:spcBef>
                <a:spcAft>
                  <a:spcPct val="0"/>
                </a:spcAft>
                <a:defRPr/>
              </a:pPr>
              <a:t>‹#›</a:t>
            </a:fld>
            <a:endParaRPr lang="en-US">
              <a:ea typeface="ＭＳ Ｐゴシック" charset="0"/>
              <a:cs typeface="ＭＳ Ｐゴシック" charset="0"/>
            </a:endParaRPr>
          </a:p>
        </p:txBody>
      </p:sp>
      <p:sp>
        <p:nvSpPr>
          <p:cNvPr id="143366" name="Line 1032"/>
          <p:cNvSpPr>
            <a:spLocks noChangeShapeType="1"/>
          </p:cNvSpPr>
          <p:nvPr/>
        </p:nvSpPr>
        <p:spPr bwMode="auto">
          <a:xfrm>
            <a:off x="228600" y="6446838"/>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3367" name="Line 1033"/>
          <p:cNvSpPr>
            <a:spLocks noChangeShapeType="1"/>
          </p:cNvSpPr>
          <p:nvPr userDrawn="1"/>
        </p:nvSpPr>
        <p:spPr bwMode="auto">
          <a:xfrm>
            <a:off x="228600" y="914400"/>
            <a:ext cx="86106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pic>
        <p:nvPicPr>
          <p:cNvPr id="143368" name="Picture 7" descr="safari.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80975" y="6602413"/>
            <a:ext cx="8477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23100842"/>
      </p:ext>
    </p:extLst>
  </p:cSld>
  <p:clrMap bg1="lt1" tx1="dk1" bg2="lt2" tx2="dk2" accent1="accent1" accent2="accent2" accent3="accent3" accent4="accent4" accent5="accent5" accent6="accent6" hlink="hlink" folHlink="folHlink"/>
  <p:sldLayoutIdLst>
    <p:sldLayoutId id="2147484878" r:id="rId1"/>
    <p:sldLayoutId id="2147484879" r:id="rId2"/>
    <p:sldLayoutId id="2147484880" r:id="rId3"/>
    <p:sldLayoutId id="2147484881" r:id="rId4"/>
    <p:sldLayoutId id="2147484882" r:id="rId5"/>
    <p:sldLayoutId id="2147484883" r:id="rId6"/>
    <p:sldLayoutId id="2147484884" r:id="rId7"/>
    <p:sldLayoutId id="2147484885" r:id="rId8"/>
    <p:sldLayoutId id="2147484886" r:id="rId9"/>
    <p:sldLayoutId id="2147484887" r:id="rId10"/>
    <p:sldLayoutId id="2147484888" r:id="rId11"/>
    <p:sldLayoutId id="2147484889" r:id="rId12"/>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2pPr>
      <a:lvl3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3pPr>
      <a:lvl4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4pPr>
      <a:lvl5pPr algn="l" rtl="0" eaLnBrk="0" fontAlgn="base" hangingPunct="0">
        <a:spcBef>
          <a:spcPct val="0"/>
        </a:spcBef>
        <a:spcAft>
          <a:spcPct val="0"/>
        </a:spcAft>
        <a:defRPr sz="4000">
          <a:solidFill>
            <a:schemeClr val="tx2"/>
          </a:solidFill>
          <a:latin typeface="Garamond" pitchFamily="-106" charset="0"/>
          <a:ea typeface="ＭＳ Ｐゴシック" pitchFamily="-106" charset="-128"/>
          <a:cs typeface="ＭＳ Ｐゴシック" pitchFamily="-106" charset="-128"/>
        </a:defRPr>
      </a:lvl5pPr>
      <a:lvl6pPr marL="457200" algn="l" rtl="0" fontAlgn="base">
        <a:spcBef>
          <a:spcPct val="0"/>
        </a:spcBef>
        <a:spcAft>
          <a:spcPct val="0"/>
        </a:spcAft>
        <a:defRPr sz="4000">
          <a:solidFill>
            <a:schemeClr val="tx2"/>
          </a:solidFill>
          <a:latin typeface="Garamond" pitchFamily="-106" charset="0"/>
        </a:defRPr>
      </a:lvl6pPr>
      <a:lvl7pPr marL="914400" algn="l" rtl="0" fontAlgn="base">
        <a:spcBef>
          <a:spcPct val="0"/>
        </a:spcBef>
        <a:spcAft>
          <a:spcPct val="0"/>
        </a:spcAft>
        <a:defRPr sz="4000">
          <a:solidFill>
            <a:schemeClr val="tx2"/>
          </a:solidFill>
          <a:latin typeface="Garamond" pitchFamily="-106" charset="0"/>
        </a:defRPr>
      </a:lvl7pPr>
      <a:lvl8pPr marL="1371600" algn="l" rtl="0" fontAlgn="base">
        <a:spcBef>
          <a:spcPct val="0"/>
        </a:spcBef>
        <a:spcAft>
          <a:spcPct val="0"/>
        </a:spcAft>
        <a:defRPr sz="4000">
          <a:solidFill>
            <a:schemeClr val="tx2"/>
          </a:solidFill>
          <a:latin typeface="Garamond" pitchFamily="-106" charset="0"/>
        </a:defRPr>
      </a:lvl8pPr>
      <a:lvl9pPr marL="1828800" algn="l" rtl="0" fontAlgn="base">
        <a:spcBef>
          <a:spcPct val="0"/>
        </a:spcBef>
        <a:spcAft>
          <a:spcPct val="0"/>
        </a:spcAft>
        <a:defRPr sz="4000">
          <a:solidFill>
            <a:schemeClr val="tx2"/>
          </a:solidFill>
          <a:latin typeface="Garamond" pitchFamily="-106" charset="0"/>
        </a:defRPr>
      </a:lvl9pPr>
    </p:titleStyle>
    <p:bodyStyle>
      <a:lvl1pPr marL="342900" indent="-342900" algn="l" rtl="0" eaLnBrk="0" fontAlgn="base" hangingPunct="0">
        <a:spcBef>
          <a:spcPct val="20000"/>
        </a:spcBef>
        <a:spcAft>
          <a:spcPct val="0"/>
        </a:spcAft>
        <a:buClr>
          <a:schemeClr val="accent1"/>
        </a:buClr>
        <a:buSzPct val="65000"/>
        <a:buFont typeface="Wingdings" charset="0"/>
        <a:buChar char="n"/>
        <a:defRPr sz="2400">
          <a:solidFill>
            <a:schemeClr val="tx1"/>
          </a:solidFill>
          <a:latin typeface="+mn-lt"/>
          <a:ea typeface="ＭＳ Ｐゴシック" pitchFamily="-106" charset="-128"/>
          <a:cs typeface="ＭＳ Ｐゴシック" pitchFamily="-106" charset="-128"/>
        </a:defRPr>
      </a:lvl1pPr>
      <a:lvl2pPr marL="669925" indent="-325438" algn="l" rtl="0" eaLnBrk="0" fontAlgn="base" hangingPunct="0">
        <a:spcBef>
          <a:spcPct val="20000"/>
        </a:spcBef>
        <a:spcAft>
          <a:spcPct val="0"/>
        </a:spcAft>
        <a:buClr>
          <a:schemeClr val="accent2"/>
        </a:buClr>
        <a:buSzPct val="60000"/>
        <a:buFont typeface="Wingdings" charset="0"/>
        <a:buChar char="q"/>
        <a:defRPr sz="2200">
          <a:solidFill>
            <a:schemeClr val="tx1"/>
          </a:solidFill>
          <a:latin typeface="+mn-lt"/>
          <a:ea typeface="ＭＳ Ｐゴシック" pitchFamily="-106" charset="-128"/>
        </a:defRPr>
      </a:lvl2pPr>
      <a:lvl3pPr marL="1022350" indent="-350838" algn="l" rtl="0" eaLnBrk="0" fontAlgn="base" hangingPunct="0">
        <a:spcBef>
          <a:spcPct val="20000"/>
        </a:spcBef>
        <a:spcAft>
          <a:spcPct val="0"/>
        </a:spcAft>
        <a:buClr>
          <a:schemeClr val="accent1"/>
        </a:buClr>
        <a:buSzPct val="65000"/>
        <a:buFont typeface="Wingdings" charset="0"/>
        <a:buChar char="n"/>
        <a:defRPr sz="2000">
          <a:solidFill>
            <a:schemeClr val="tx1"/>
          </a:solidFill>
          <a:latin typeface="+mn-lt"/>
          <a:ea typeface="ＭＳ Ｐゴシック" pitchFamily="-106" charset="-128"/>
        </a:defRPr>
      </a:lvl3pPr>
      <a:lvl4pPr marL="1339850" indent="-315913" algn="l" rtl="0" eaLnBrk="0" fontAlgn="base" hangingPunct="0">
        <a:spcBef>
          <a:spcPct val="20000"/>
        </a:spcBef>
        <a:spcAft>
          <a:spcPct val="0"/>
        </a:spcAft>
        <a:buClr>
          <a:schemeClr val="accent2"/>
        </a:buClr>
        <a:buSzPct val="70000"/>
        <a:buFont typeface="Wingdings" charset="0"/>
        <a:buChar char="q"/>
        <a:defRPr>
          <a:solidFill>
            <a:schemeClr val="tx1"/>
          </a:solidFill>
          <a:latin typeface="+mn-lt"/>
          <a:ea typeface="ＭＳ Ｐゴシック" pitchFamily="-106" charset="-128"/>
        </a:defRPr>
      </a:lvl4pPr>
      <a:lvl5pPr marL="1681163" indent="-339725" algn="l" rtl="0" eaLnBrk="0" fontAlgn="base" hangingPunct="0">
        <a:spcBef>
          <a:spcPct val="20000"/>
        </a:spcBef>
        <a:spcAft>
          <a:spcPct val="0"/>
        </a:spcAft>
        <a:buClr>
          <a:schemeClr val="accent1"/>
        </a:buClr>
        <a:buSzPct val="75000"/>
        <a:buFont typeface="Wingdings" charset="0"/>
        <a:buChar char="§"/>
        <a:defRPr sz="1600">
          <a:solidFill>
            <a:schemeClr val="tx1"/>
          </a:solidFill>
          <a:latin typeface="+mn-lt"/>
          <a:ea typeface="ＭＳ Ｐゴシック" pitchFamily="-106" charset="-128"/>
        </a:defRPr>
      </a:lvl5pPr>
      <a:lvl6pPr marL="21383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6pPr>
      <a:lvl7pPr marL="25955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7pPr>
      <a:lvl8pPr marL="30527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8pPr>
      <a:lvl9pPr marL="3509963" indent="-339725" algn="l" rtl="0" fontAlgn="base">
        <a:spcBef>
          <a:spcPct val="20000"/>
        </a:spcBef>
        <a:spcAft>
          <a:spcPct val="0"/>
        </a:spcAft>
        <a:buClr>
          <a:schemeClr val="accent1"/>
        </a:buClr>
        <a:buSzPct val="75000"/>
        <a:buFont typeface="Wingdings" pitchFamily="-106" charset="2"/>
        <a:buChar char="§"/>
        <a:defRPr sz="1600">
          <a:solidFill>
            <a:schemeClr val="tx1"/>
          </a:solidFill>
          <a:latin typeface="+mn-lt"/>
          <a:ea typeface="ＭＳ Ｐゴシック" pitchFamily="-10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106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5123" name="Rectangle 1027"/>
          <p:cNvSpPr>
            <a:spLocks noGrp="1" noChangeArrowheads="1"/>
          </p:cNvSpPr>
          <p:nvPr>
            <p:ph type="body" idx="1"/>
          </p:nvPr>
        </p:nvSpPr>
        <p:spPr bwMode="auto">
          <a:xfrm>
            <a:off x="228600" y="1371600"/>
            <a:ext cx="8610600" cy="4876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srgbClr val="000000"/>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srgbClr val="000000"/>
                </a:solidFill>
              </a:rPr>
              <a:pPr/>
              <a:t>‹#›</a:t>
            </a:fld>
            <a:endParaRPr lang="en-US" altLang="en-US">
              <a:solidFill>
                <a:srgbClr val="000000"/>
              </a:solidFill>
            </a:endParaRPr>
          </a:p>
        </p:txBody>
      </p:sp>
      <p:sp>
        <p:nvSpPr>
          <p:cNvPr id="100360" name="Line 1032"/>
          <p:cNvSpPr>
            <a:spLocks noChangeShapeType="1"/>
          </p:cNvSpPr>
          <p:nvPr/>
        </p:nvSpPr>
        <p:spPr bwMode="auto">
          <a:xfrm>
            <a:off x="228600" y="6248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sp>
        <p:nvSpPr>
          <p:cNvPr id="100361" name="Line 1033"/>
          <p:cNvSpPr>
            <a:spLocks noChangeShapeType="1"/>
          </p:cNvSpPr>
          <p:nvPr/>
        </p:nvSpPr>
        <p:spPr bwMode="auto">
          <a:xfrm>
            <a:off x="228600" y="914400"/>
            <a:ext cx="8610600" cy="0"/>
          </a:xfrm>
          <a:prstGeom prst="line">
            <a:avLst/>
          </a:prstGeom>
          <a:noFill/>
          <a:ln w="19050">
            <a:solidFill>
              <a:schemeClr val="accent1"/>
            </a:solidFill>
            <a:round/>
            <a:headEnd/>
            <a:tailEnd/>
          </a:ln>
          <a:effectLst/>
        </p:spPr>
        <p:txBody>
          <a:bodyPr/>
          <a:lstStyle/>
          <a:p>
            <a:pPr>
              <a:defRPr/>
            </a:pPr>
            <a:endParaRPr lang="en-US">
              <a:solidFill>
                <a:srgbClr val="000000"/>
              </a:solidFill>
              <a:latin typeface="Tahoma"/>
            </a:endParaRPr>
          </a:p>
        </p:txBody>
      </p:sp>
      <p:pic>
        <p:nvPicPr>
          <p:cNvPr id="8" name="Picture 7"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3910130626"/>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1026"/>
          <p:cNvSpPr>
            <a:spLocks noGrp="1" noChangeArrowheads="1"/>
          </p:cNvSpPr>
          <p:nvPr>
            <p:ph type="title"/>
          </p:nvPr>
        </p:nvSpPr>
        <p:spPr bwMode="auto">
          <a:xfrm>
            <a:off x="228600" y="152400"/>
            <a:ext cx="8610600" cy="7563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title style</a:t>
            </a:r>
          </a:p>
        </p:txBody>
      </p:sp>
      <p:sp>
        <p:nvSpPr>
          <p:cNvPr id="5123" name="Rectangle 1027"/>
          <p:cNvSpPr>
            <a:spLocks noGrp="1" noChangeArrowheads="1"/>
          </p:cNvSpPr>
          <p:nvPr>
            <p:ph type="body" idx="1"/>
          </p:nvPr>
        </p:nvSpPr>
        <p:spPr bwMode="auto">
          <a:xfrm>
            <a:off x="228600" y="908720"/>
            <a:ext cx="8610600" cy="53396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100357" name="Rectangle 1029"/>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latin typeface="Garamond" pitchFamily="18" charset="0"/>
              </a:defRPr>
            </a:lvl1pPr>
          </a:lstStyle>
          <a:p>
            <a:endParaRPr lang="en-US" altLang="en-US">
              <a:solidFill>
                <a:prstClr val="black"/>
              </a:solidFill>
            </a:endParaRPr>
          </a:p>
        </p:txBody>
      </p:sp>
      <p:sp>
        <p:nvSpPr>
          <p:cNvPr id="100358" name="Rectangle 1030"/>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600">
                <a:latin typeface="Garamond" pitchFamily="18" charset="0"/>
              </a:defRPr>
            </a:lvl1pPr>
          </a:lstStyle>
          <a:p>
            <a:fld id="{6F400BD0-49BF-48FC-8114-37C1D4F5AB3D}" type="slidenum">
              <a:rPr lang="en-US" altLang="en-US">
                <a:solidFill>
                  <a:prstClr val="black"/>
                </a:solidFill>
              </a:rPr>
              <a:pPr/>
              <a:t>‹#›</a:t>
            </a:fld>
            <a:endParaRPr lang="en-US" altLang="en-US">
              <a:solidFill>
                <a:prstClr val="black"/>
              </a:solidFill>
            </a:endParaRPr>
          </a:p>
        </p:txBody>
      </p:sp>
      <p:pic>
        <p:nvPicPr>
          <p:cNvPr id="6" name="Picture 5" descr="safari.png"/>
          <p:cNvPicPr>
            <a:picLocks noChangeAspect="1"/>
          </p:cNvPicPr>
          <p:nvPr userDrawn="1"/>
        </p:nvPicPr>
        <p:blipFill>
          <a:blip r:embed="rId13"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577287076"/>
      </p:ext>
    </p:extLst>
  </p:cSld>
  <p:clrMap bg1="lt1" tx1="dk1" bg2="lt2" tx2="dk2" accent1="accent1" accent2="accent2" accent3="accent3" accent4="accent4" accent5="accent5" accent6="accent6" hlink="hlink" folHlink="folHlink"/>
  <p:sldLayoutIdLst>
    <p:sldLayoutId id="2147483873" r:id="rId1"/>
    <p:sldLayoutId id="2147483874" r:id="rId2"/>
    <p:sldLayoutId id="2147483875" r:id="rId3"/>
    <p:sldLayoutId id="2147483876" r:id="rId4"/>
    <p:sldLayoutId id="2147483877" r:id="rId5"/>
    <p:sldLayoutId id="2147483878" r:id="rId6"/>
    <p:sldLayoutId id="2147483879" r:id="rId7"/>
    <p:sldLayoutId id="2147483880" r:id="rId8"/>
    <p:sldLayoutId id="2147483881" r:id="rId9"/>
    <p:sldLayoutId id="2147483882" r:id="rId10"/>
    <p:sldLayoutId id="2147483883" r:id="rId11"/>
  </p:sldLayoutIdLst>
  <p:transition xmlns:p14="http://schemas.microsoft.com/office/powerpoint/2010/main"/>
  <p:timing>
    <p:tnLst>
      <p:par>
        <p:cTn xmlns:p14="http://schemas.microsoft.com/office/powerpoint/2010/main" id="1" dur="indefinite" restart="never" nodeType="tmRoot"/>
      </p:par>
    </p:tnLst>
  </p:timing>
  <p:hf hdr="0" ftr="0" dt="0"/>
  <p:txStyles>
    <p:titleStyle>
      <a:lvl1pPr algn="l" rtl="0" eaLnBrk="0" fontAlgn="base" hangingPunct="0">
        <a:spcBef>
          <a:spcPct val="0"/>
        </a:spcBef>
        <a:spcAft>
          <a:spcPct val="0"/>
        </a:spcAft>
        <a:defRPr sz="4000">
          <a:solidFill>
            <a:schemeClr val="tx1"/>
          </a:solidFill>
          <a:latin typeface="Times New Roman"/>
          <a:ea typeface="+mj-ea"/>
          <a:cs typeface="Times New Roman"/>
        </a:defRPr>
      </a:lvl1pPr>
      <a:lvl2pPr algn="l" rtl="0" eaLnBrk="0" fontAlgn="base" hangingPunct="0">
        <a:spcBef>
          <a:spcPct val="0"/>
        </a:spcBef>
        <a:spcAft>
          <a:spcPct val="0"/>
        </a:spcAft>
        <a:defRPr sz="4000">
          <a:solidFill>
            <a:schemeClr val="tx2"/>
          </a:solidFill>
          <a:latin typeface="Garamond" pitchFamily="18" charset="0"/>
        </a:defRPr>
      </a:lvl2pPr>
      <a:lvl3pPr algn="l" rtl="0" eaLnBrk="0" fontAlgn="base" hangingPunct="0">
        <a:spcBef>
          <a:spcPct val="0"/>
        </a:spcBef>
        <a:spcAft>
          <a:spcPct val="0"/>
        </a:spcAft>
        <a:defRPr sz="4000">
          <a:solidFill>
            <a:schemeClr val="tx2"/>
          </a:solidFill>
          <a:latin typeface="Garamond" pitchFamily="18" charset="0"/>
        </a:defRPr>
      </a:lvl3pPr>
      <a:lvl4pPr algn="l" rtl="0" eaLnBrk="0" fontAlgn="base" hangingPunct="0">
        <a:spcBef>
          <a:spcPct val="0"/>
        </a:spcBef>
        <a:spcAft>
          <a:spcPct val="0"/>
        </a:spcAft>
        <a:defRPr sz="4000">
          <a:solidFill>
            <a:schemeClr val="tx2"/>
          </a:solidFill>
          <a:latin typeface="Garamond" pitchFamily="18" charset="0"/>
        </a:defRPr>
      </a:lvl4pPr>
      <a:lvl5pPr algn="l" rtl="0" eaLnBrk="0" fontAlgn="base" hangingPunct="0">
        <a:spcBef>
          <a:spcPct val="0"/>
        </a:spcBef>
        <a:spcAft>
          <a:spcPct val="0"/>
        </a:spcAft>
        <a:defRPr sz="4000">
          <a:solidFill>
            <a:schemeClr val="tx2"/>
          </a:solidFill>
          <a:latin typeface="Garamond" pitchFamily="18" charset="0"/>
        </a:defRPr>
      </a:lvl5pPr>
      <a:lvl6pPr marL="457200" algn="l" rtl="0" fontAlgn="base">
        <a:spcBef>
          <a:spcPct val="0"/>
        </a:spcBef>
        <a:spcAft>
          <a:spcPct val="0"/>
        </a:spcAft>
        <a:defRPr sz="4000">
          <a:solidFill>
            <a:schemeClr val="tx2"/>
          </a:solidFill>
          <a:latin typeface="Garamond" pitchFamily="18" charset="0"/>
        </a:defRPr>
      </a:lvl6pPr>
      <a:lvl7pPr marL="914400" algn="l" rtl="0" fontAlgn="base">
        <a:spcBef>
          <a:spcPct val="0"/>
        </a:spcBef>
        <a:spcAft>
          <a:spcPct val="0"/>
        </a:spcAft>
        <a:defRPr sz="4000">
          <a:solidFill>
            <a:schemeClr val="tx2"/>
          </a:solidFill>
          <a:latin typeface="Garamond" pitchFamily="18" charset="0"/>
        </a:defRPr>
      </a:lvl7pPr>
      <a:lvl8pPr marL="1371600" algn="l" rtl="0" fontAlgn="base">
        <a:spcBef>
          <a:spcPct val="0"/>
        </a:spcBef>
        <a:spcAft>
          <a:spcPct val="0"/>
        </a:spcAft>
        <a:defRPr sz="4000">
          <a:solidFill>
            <a:schemeClr val="tx2"/>
          </a:solidFill>
          <a:latin typeface="Garamond" pitchFamily="18" charset="0"/>
        </a:defRPr>
      </a:lvl8pPr>
      <a:lvl9pPr marL="1828800" algn="l" rtl="0" fontAlgn="base">
        <a:spcBef>
          <a:spcPct val="0"/>
        </a:spcBef>
        <a:spcAft>
          <a:spcPct val="0"/>
        </a:spcAft>
        <a:defRPr sz="4000">
          <a:solidFill>
            <a:schemeClr val="tx2"/>
          </a:solidFill>
          <a:latin typeface="Garamond" pitchFamily="18" charset="0"/>
        </a:defRPr>
      </a:lvl9pPr>
    </p:titleStyle>
    <p:bodyStyle>
      <a:lvl1pPr marL="342900" indent="-342900" algn="l" rtl="0" eaLnBrk="0" fontAlgn="base" hangingPunct="0">
        <a:spcBef>
          <a:spcPct val="20000"/>
        </a:spcBef>
        <a:spcAft>
          <a:spcPct val="0"/>
        </a:spcAft>
        <a:buClr>
          <a:schemeClr val="accent1"/>
        </a:buClr>
        <a:buSzPct val="65000"/>
        <a:buFont typeface="Wingdings" pitchFamily="2" charset="2"/>
        <a:buChar char="n"/>
        <a:defRPr sz="2400">
          <a:solidFill>
            <a:schemeClr val="tx1"/>
          </a:solidFill>
          <a:latin typeface="+mn-lt"/>
          <a:ea typeface="+mn-ea"/>
          <a:cs typeface="+mn-cs"/>
        </a:defRPr>
      </a:lvl1pPr>
      <a:lvl2pPr marL="669925" indent="-325438" algn="l" rtl="0" eaLnBrk="0" fontAlgn="base" hangingPunct="0">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0" fontAlgn="base" hangingPunct="0">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0" fontAlgn="base" hangingPunct="0">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0" fontAlgn="base" hangingPunct="0">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fontAlgn="base">
        <a:spcBef>
          <a:spcPct val="20000"/>
        </a:spcBef>
        <a:spcAft>
          <a:spcPct val="0"/>
        </a:spcAft>
        <a:buClr>
          <a:schemeClr val="accent1"/>
        </a:buClr>
        <a:buSzPct val="75000"/>
        <a:buFont typeface="Wingdings" pitchFamily="2" charset="2"/>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header.png"/>
          <p:cNvPicPr>
            <a:picLocks noChangeAspect="1"/>
          </p:cNvPicPr>
          <p:nvPr userDrawn="1"/>
        </p:nvPicPr>
        <p:blipFill>
          <a:blip r:embed="rId16"/>
          <a:stretch>
            <a:fillRect/>
          </a:stretch>
        </p:blipFill>
        <p:spPr>
          <a:xfrm>
            <a:off x="4053359" y="264849"/>
            <a:ext cx="5102012" cy="542508"/>
          </a:xfrm>
          <a:prstGeom prst="rect">
            <a:avLst/>
          </a:prstGeom>
        </p:spPr>
      </p:pic>
      <p:sp>
        <p:nvSpPr>
          <p:cNvPr id="8" name="Title Placeholder 1"/>
          <p:cNvSpPr>
            <a:spLocks noGrp="1"/>
          </p:cNvSpPr>
          <p:nvPr>
            <p:ph type="title"/>
          </p:nvPr>
        </p:nvSpPr>
        <p:spPr>
          <a:xfrm>
            <a:off x="299306" y="274638"/>
            <a:ext cx="8387494" cy="532719"/>
          </a:xfrm>
          <a:prstGeom prst="rect">
            <a:avLst/>
          </a:prstGeom>
        </p:spPr>
        <p:txBody>
          <a:bodyPr vert="horz" lIns="91440" tIns="45720" rIns="91440" bIns="45720" rtlCol="0" anchor="ctr">
            <a:noAutofit/>
          </a:bodyPr>
          <a:lstStyle/>
          <a:p>
            <a:r>
              <a:rPr lang="en-US" dirty="0" smtClean="0"/>
              <a:t>Click edit Master title style</a:t>
            </a:r>
            <a:endParaRPr lang="en-US" dirty="0"/>
          </a:p>
        </p:txBody>
      </p:sp>
      <p:pic>
        <p:nvPicPr>
          <p:cNvPr id="9" name="Picture 8" descr="footer.png"/>
          <p:cNvPicPr>
            <a:picLocks noChangeAspect="1"/>
          </p:cNvPicPr>
          <p:nvPr userDrawn="1"/>
        </p:nvPicPr>
        <p:blipFill>
          <a:blip r:embed="rId17"/>
          <a:stretch>
            <a:fillRect/>
          </a:stretch>
        </p:blipFill>
        <p:spPr>
          <a:xfrm>
            <a:off x="-27215" y="6267135"/>
            <a:ext cx="9189720" cy="611833"/>
          </a:xfrm>
          <a:prstGeom prst="rect">
            <a:avLst/>
          </a:prstGeom>
          <a:ln>
            <a:noFill/>
          </a:ln>
        </p:spPr>
      </p:pic>
      <p:pic>
        <p:nvPicPr>
          <p:cNvPr id="10" name="Picture 9" descr="ecelogorb.psd"/>
          <p:cNvPicPr>
            <a:picLocks noChangeAspect="1"/>
          </p:cNvPicPr>
          <p:nvPr userDrawn="1"/>
        </p:nvPicPr>
        <p:blipFill>
          <a:blip r:embed="rId18">
            <a:lum bright="-8000"/>
          </a:blip>
          <a:stretch>
            <a:fillRect/>
          </a:stretch>
        </p:blipFill>
        <p:spPr>
          <a:xfrm>
            <a:off x="193350" y="6294367"/>
            <a:ext cx="2563296" cy="512659"/>
          </a:xfrm>
          <a:prstGeom prst="rect">
            <a:avLst/>
          </a:prstGeom>
          <a:effectLst/>
        </p:spPr>
      </p:pic>
      <p:pic>
        <p:nvPicPr>
          <p:cNvPr id="11" name="Picture 10" descr="CMU_logo_horiz_black.eps"/>
          <p:cNvPicPr>
            <a:picLocks noChangeAspect="1"/>
          </p:cNvPicPr>
          <p:nvPr userDrawn="1"/>
        </p:nvPicPr>
        <p:blipFill>
          <a:blip r:embed="rId19"/>
          <a:stretch>
            <a:fillRect/>
          </a:stretch>
        </p:blipFill>
        <p:spPr>
          <a:xfrm>
            <a:off x="5263668" y="6393688"/>
            <a:ext cx="3714414" cy="337908"/>
          </a:xfrm>
          <a:prstGeom prst="rect">
            <a:avLst/>
          </a:prstGeom>
          <a:effectLst/>
        </p:spPr>
      </p:pic>
    </p:spTree>
    <p:extLst>
      <p:ext uri="{BB962C8B-B14F-4D97-AF65-F5344CB8AC3E}">
        <p14:creationId xmlns:p14="http://schemas.microsoft.com/office/powerpoint/2010/main" val="1092185447"/>
      </p:ext>
    </p:extLst>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 id="2147483921" r:id="rId12"/>
    <p:sldLayoutId id="2147483922" r:id="rId13"/>
    <p:sldLayoutId id="2147483923" r:id="rId14"/>
  </p:sldLayoutIdLst>
  <p:txStyles>
    <p:titleStyle>
      <a:lvl1pPr algn="l" defTabSz="457200" rtl="0" eaLnBrk="1" latinLnBrk="0" hangingPunct="1">
        <a:spcBef>
          <a:spcPct val="0"/>
        </a:spcBef>
        <a:buNone/>
        <a:defRPr sz="3600" kern="1200">
          <a:solidFill>
            <a:schemeClr val="tx1"/>
          </a:solidFill>
          <a:latin typeface="Arial"/>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47.png"/></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22.png"/></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573.xml"/><Relationship Id="rId2" Type="http://schemas.openxmlformats.org/officeDocument/2006/relationships/notesSlide" Target="../notesSlides/notesSlide1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57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9.wmf"/></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50.png"/></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51.png"/></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119.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52.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http://isca2008.cs.princeton.edu/" TargetMode="External"/><Relationship Id="rId4" Type="http://schemas.openxmlformats.org/officeDocument/2006/relationships/image" Target="../media/image53.png"/><Relationship Id="rId1" Type="http://schemas.openxmlformats.org/officeDocument/2006/relationships/slideLayout" Target="../slideLayouts/slideLayout526.xml"/><Relationship Id="rId2" Type="http://schemas.openxmlformats.org/officeDocument/2006/relationships/hyperlink" Target="http://users.ece.cmu.edu/~omutlu/pub/rlmc_isca08.pdf" TargetMode="Externa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54.png"/><Relationship Id="rId3" Type="http://schemas.openxmlformats.org/officeDocument/2006/relationships/image" Target="../media/image55.png"/></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4.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8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585.xml"/><Relationship Id="rId2" Type="http://schemas.openxmlformats.org/officeDocument/2006/relationships/image" Target="../media/image22.png"/></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585.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5.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16.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6.png"/></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7.png"/></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8.png"/></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59.png"/></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0.png"/><Relationship Id="rId3" Type="http://schemas.openxmlformats.org/officeDocument/2006/relationships/image" Target="../media/image61.png"/></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2.png"/></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3.png"/></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4.png"/></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6.png"/></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7.png"/></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8.png"/></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69.png"/></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0.png"/></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1.png"/></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2.emf"/></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notesSlide" Target="../notesSlides/notesSlide18.xml"/><Relationship Id="rId3" Type="http://schemas.openxmlformats.org/officeDocument/2006/relationships/image" Target="../media/image73.png"/></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4.png"/></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5.png"/></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6.png"/></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7.png"/></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596.xml"/><Relationship Id="rId2" Type="http://schemas.openxmlformats.org/officeDocument/2006/relationships/image" Target="../media/image78.png"/><Relationship Id="rId3" Type="http://schemas.openxmlformats.org/officeDocument/2006/relationships/hyperlink" Target="file://localhost/Users/omutlu/Documents/presentations/CMU/students/Jamie%20Liu/jamie_isca12_talk-backup.pdf" TargetMode="Externa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66.xml.rels><?xml version="1.0" encoding="UTF-8" standalone="yes"?>
<Relationships xmlns="http://schemas.openxmlformats.org/package/2006/relationships"><Relationship Id="rId3" Type="http://schemas.openxmlformats.org/officeDocument/2006/relationships/hyperlink" Target="http://users.ece.cmu.edu/~omutlu/pub/tldram_hpca13.pdf" TargetMode="External"/><Relationship Id="rId4" Type="http://schemas.openxmlformats.org/officeDocument/2006/relationships/hyperlink" Target="http://www.cs.utah.edu/~lizhang/HPCA19/" TargetMode="External"/><Relationship Id="rId5" Type="http://schemas.openxmlformats.org/officeDocument/2006/relationships/hyperlink" Target="http://users.ece.cmu.edu/~omutlu/pub/lee_hpca13_talk.pptx" TargetMode="External"/><Relationship Id="rId1" Type="http://schemas.openxmlformats.org/officeDocument/2006/relationships/slideLayout" Target="../slideLayouts/slideLayout595.xml"/><Relationship Id="rId2" Type="http://schemas.openxmlformats.org/officeDocument/2006/relationships/notesSlide" Target="../notesSlides/notesSlide19.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0.xml"/><Relationship Id="rId3" Type="http://schemas.openxmlformats.org/officeDocument/2006/relationships/chart" Target="../charts/chart1.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3.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4.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5.xml"/><Relationship Id="rId3" Type="http://schemas.openxmlformats.org/officeDocument/2006/relationships/chart" Target="../charts/char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6.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7.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8.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29.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0.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1.xml"/></Relationships>
</file>

<file path=ppt/slides/_rels/slide179.xml.rels><?xml version="1.0" encoding="UTF-8" standalone="yes"?>
<Relationships xmlns="http://schemas.openxmlformats.org/package/2006/relationships"><Relationship Id="rId3" Type="http://schemas.openxmlformats.org/officeDocument/2006/relationships/chart" Target="../charts/chart3.xml"/><Relationship Id="rId4" Type="http://schemas.openxmlformats.org/officeDocument/2006/relationships/chart" Target="../charts/chart4.xml"/><Relationship Id="rId1" Type="http://schemas.openxmlformats.org/officeDocument/2006/relationships/slideLayout" Target="../slideLayouts/slideLayout447.xml"/><Relationship Id="rId2" Type="http://schemas.openxmlformats.org/officeDocument/2006/relationships/notesSlide" Target="../notesSlides/notesSlide3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3.xml"/><Relationship Id="rId3" Type="http://schemas.openxmlformats.org/officeDocument/2006/relationships/chart" Target="../charts/chart5.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4.xml"/><Relationship Id="rId3" Type="http://schemas.openxmlformats.org/officeDocument/2006/relationships/chart" Target="../charts/chart6.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5.xml"/><Relationship Id="rId3" Type="http://schemas.openxmlformats.org/officeDocument/2006/relationships/chart" Target="../charts/chart7.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6.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7.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8.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39.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0.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1.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5.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3.xml"/></Relationships>
</file>

<file path=ppt/slides/_rels/slide191.xml.rels><?xml version="1.0" encoding="UTF-8" standalone="yes"?>
<Relationships xmlns="http://schemas.openxmlformats.org/package/2006/relationships"><Relationship Id="rId3" Type="http://schemas.openxmlformats.org/officeDocument/2006/relationships/chart" Target="../charts/chart8.xml"/><Relationship Id="rId4" Type="http://schemas.openxmlformats.org/officeDocument/2006/relationships/chart" Target="../charts/chart9.xml"/><Relationship Id="rId1" Type="http://schemas.openxmlformats.org/officeDocument/2006/relationships/slideLayout" Target="../slideLayouts/slideLayout447.xml"/><Relationship Id="rId2" Type="http://schemas.openxmlformats.org/officeDocument/2006/relationships/notesSlide" Target="../notesSlides/notesSlide44.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5.xml"/><Relationship Id="rId3" Type="http://schemas.openxmlformats.org/officeDocument/2006/relationships/chart" Target="../charts/chart10.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6.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47.xml"/><Relationship Id="rId2" Type="http://schemas.openxmlformats.org/officeDocument/2006/relationships/notesSlide" Target="../notesSlides/notesSlide47.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596.xml"/></Relationships>
</file>

<file path=ppt/slides/_rels/slide196.xml.rels><?xml version="1.0" encoding="UTF-8" standalone="yes"?>
<Relationships xmlns="http://schemas.openxmlformats.org/package/2006/relationships"><Relationship Id="rId3" Type="http://schemas.openxmlformats.org/officeDocument/2006/relationships/hyperlink" Target="http://users.ece.cmu.edu/~omutlu/pub/salp-dram_isca12.pdf" TargetMode="External"/><Relationship Id="rId4" Type="http://schemas.openxmlformats.org/officeDocument/2006/relationships/hyperlink" Target="http://isca2012.ittc.ku.edu/" TargetMode="External"/><Relationship Id="rId5" Type="http://schemas.openxmlformats.org/officeDocument/2006/relationships/hyperlink" Target="http://users.ece.cmu.edu/~omutlu/pub/kim_isca12_talk.pptx" TargetMode="External"/><Relationship Id="rId1" Type="http://schemas.openxmlformats.org/officeDocument/2006/relationships/slideLayout" Target="../slideLayouts/slideLayout595.xml"/><Relationship Id="rId2" Type="http://schemas.openxmlformats.org/officeDocument/2006/relationships/notesSlide" Target="../notesSlides/notesSlide48.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file://localhost/Users/omutlu/Documents/presentations/CMU/students/Yoongu%20Kim/SALP/ISCA12_SALP_w_backup_w_script-final.pptx" TargetMode="Externa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04.xml"/></Relationships>
</file>

<file path=ppt/slides/_rels/slide2.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159.xml"/><Relationship Id="rId2"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23.jpeg"/><Relationship Id="rId1" Type="http://schemas.openxmlformats.org/officeDocument/2006/relationships/slideLayout" Target="../slideLayouts/slideLayout526.xml"/><Relationship Id="rId2" Type="http://schemas.openxmlformats.org/officeDocument/2006/relationships/notesSlide" Target="../notesSlides/notesSlide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49.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0.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1.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4.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5.xml"/><Relationship Id="rId3" Type="http://schemas.openxmlformats.org/officeDocument/2006/relationships/image" Target="../media/image79.png"/></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6.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7.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8.xml"/><Relationship Id="rId3" Type="http://schemas.openxmlformats.org/officeDocument/2006/relationships/image" Target="../media/image79.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oleObject" Target="../embeddings/Microsoft_Excel_97_-_2004_Worksheet1.xls"/><Relationship Id="rId5" Type="http://schemas.openxmlformats.org/officeDocument/2006/relationships/image" Target="../media/image24.png"/><Relationship Id="rId1" Type="http://schemas.openxmlformats.org/officeDocument/2006/relationships/vmlDrawing" Target="../drawings/vmlDrawing1.vml"/><Relationship Id="rId2" Type="http://schemas.openxmlformats.org/officeDocument/2006/relationships/slideLayout" Target="../slideLayouts/slideLayout526.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notesSlide" Target="../notesSlides/notesSlide59.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0.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1.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37.xml"/><Relationship Id="rId2" Type="http://schemas.openxmlformats.org/officeDocument/2006/relationships/notesSlide" Target="../notesSlides/notesSlide62.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1.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2.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71.xml"/><Relationship Id="rId2" Type="http://schemas.openxmlformats.org/officeDocument/2006/relationships/chart" Target="../charts/chart13.xml"/><Relationship Id="rId3" Type="http://schemas.openxmlformats.org/officeDocument/2006/relationships/chart" Target="../charts/chart14.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 Id="rId3" Type="http://schemas.openxmlformats.org/officeDocument/2006/relationships/hyperlink" Target="http://users.ece.cmu.edu/~omutlu/pub/rowclone_CMU-CS-TR-13-108.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64.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92.xml"/><Relationship Id="rId2" Type="http://schemas.openxmlformats.org/officeDocument/2006/relationships/notesSlide" Target="../notesSlides/notesSlide65.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5.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40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403.xml"/><Relationship Id="rId2" Type="http://schemas.openxmlformats.org/officeDocument/2006/relationships/chart" Target="../charts/chart15.xml"/></Relationships>
</file>

<file path=ppt/slides/_rels/slide232.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39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469.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468.xml"/></Relationships>
</file>

<file path=ppt/slides/_rels/slide238.xml.rels><?xml version="1.0" encoding="UTF-8" standalone="yes"?>
<Relationships xmlns="http://schemas.openxmlformats.org/package/2006/relationships"><Relationship Id="rId3" Type="http://schemas.openxmlformats.org/officeDocument/2006/relationships/hyperlink" Target="http://www.ece.cmu.edu/~omutlu" TargetMode="External"/><Relationship Id="rId4" Type="http://schemas.openxmlformats.org/officeDocument/2006/relationships/hyperlink" Target="mailto:onur@cmu.edu" TargetMode="External"/><Relationship Id="rId5" Type="http://schemas.openxmlformats.org/officeDocument/2006/relationships/image" Target="../media/image8.jpeg"/><Relationship Id="rId6" Type="http://schemas.openxmlformats.org/officeDocument/2006/relationships/image" Target="../media/image1.png"/><Relationship Id="rId1" Type="http://schemas.openxmlformats.org/officeDocument/2006/relationships/slideLayout" Target="../slideLayouts/slideLayout617.xml"/><Relationship Id="rId2" Type="http://schemas.openxmlformats.org/officeDocument/2006/relationships/notesSlide" Target="../notesSlides/notesSlide66.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40.xml.rels><?xml version="1.0" encoding="UTF-8" standalone="yes"?>
<Relationships xmlns="http://schemas.openxmlformats.org/package/2006/relationships"><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memory-dvfs_icac11.pdf" TargetMode="External"/><Relationship Id="rId5" Type="http://schemas.openxmlformats.org/officeDocument/2006/relationships/hyperlink" Target="http://www.cis.fiu.edu/conferences/icac2011/" TargetMode="External"/><Relationship Id="rId6" Type="http://schemas.openxmlformats.org/officeDocument/2006/relationships/hyperlink" Target="http://users.ece.cmu.edu/~omutlu/pub/fallin_icac11_talk.pptx" TargetMode="External"/><Relationship Id="rId7" Type="http://schemas.openxmlformats.org/officeDocument/2006/relationships/hyperlink" Target="http://users.ece.cmu.edu/~omutlu/pub/fallin_icac11_talk.pdf" TargetMode="External"/><Relationship Id="rId8" Type="http://schemas.openxmlformats.org/officeDocument/2006/relationships/hyperlink" Target="http://users.ece.cmu.edu/~omutlu/pub/dram-retention-time-characterization_isca13.pdf" TargetMode="External"/><Relationship Id="rId9" Type="http://schemas.openxmlformats.org/officeDocument/2006/relationships/hyperlink" Target="http://isca2013.eew.technion.ac.il/" TargetMode="External"/><Relationship Id="rId10" Type="http://schemas.openxmlformats.org/officeDocument/2006/relationships/hyperlink" Target="http://users.ece.cmu.edu/~omutlu/pub/mutlu_isca13_talk.pptx" TargetMode="External"/><Relationship Id="rId11" Type="http://schemas.openxmlformats.org/officeDocument/2006/relationships/hyperlink" Target="http://users.ece.cmu.edu/~omutlu/pub/mutlu_isca13_talk.pdf" TargetMode="External"/><Relationship Id="rId1" Type="http://schemas.openxmlformats.org/officeDocument/2006/relationships/slideLayout" Target="../slideLayouts/slideLayout2.xml"/><Relationship Id="rId2" Type="http://schemas.openxmlformats.org/officeDocument/2006/relationships/hyperlink" Target="http://noggin.intel.com/content/paper-8-error-analysis-and-retention-aware-error-management-for-nand-flash-memory" TargetMode="External"/></Relationships>
</file>

<file path=ppt/slides/_rels/slide241.xml.rels><?xml version="1.0" encoding="UTF-8" standalone="yes"?>
<Relationships xmlns="http://schemas.openxmlformats.org/package/2006/relationships"><Relationship Id="rId1" Type="http://schemas.openxmlformats.org/officeDocument/2006/relationships/slideLayout" Target="../slideLayouts/slideLayout226.xml"/></Relationships>
</file>

<file path=ppt/slides/_rels/slide242.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606.xml"/><Relationship Id="rId2" Type="http://schemas.openxmlformats.org/officeDocument/2006/relationships/notesSlide" Target="../notesSlides/notesSlide67.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68.xml"/><Relationship Id="rId3" Type="http://schemas.openxmlformats.org/officeDocument/2006/relationships/chart" Target="../charts/chart16.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69.xml"/><Relationship Id="rId3" Type="http://schemas.openxmlformats.org/officeDocument/2006/relationships/chart" Target="../charts/chart17.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0.xml"/><Relationship Id="rId3" Type="http://schemas.openxmlformats.org/officeDocument/2006/relationships/chart" Target="../charts/chart18.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1.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2.xml"/></Relationships>
</file>

<file path=ppt/slides/_rels/slide24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3.xml"/></Relationships>
</file>

<file path=ppt/slides/_rels/slide24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6.xml"/></Relationships>
</file>

<file path=ppt/slides/_rels/slide25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5.xml"/></Relationships>
</file>

<file path=ppt/slides/_rels/slide25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6.xml"/></Relationships>
</file>

<file path=ppt/slides/_rels/slide25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7.xml"/></Relationships>
</file>

<file path=ppt/slides/_rels/slide25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8.xml"/></Relationships>
</file>

<file path=ppt/slides/_rels/slide25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79.xml"/><Relationship Id="rId3" Type="http://schemas.openxmlformats.org/officeDocument/2006/relationships/chart" Target="../charts/chart19.xml"/></Relationships>
</file>

<file path=ppt/slides/_rels/slide25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0.xml"/></Relationships>
</file>

<file path=ppt/slides/_rels/slide25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1.xml"/><Relationship Id="rId3" Type="http://schemas.openxmlformats.org/officeDocument/2006/relationships/chart" Target="../charts/chart20.xml"/></Relationships>
</file>

<file path=ppt/slides/_rels/slide257.xml.rels><?xml version="1.0" encoding="UTF-8" standalone="yes"?>
<Relationships xmlns="http://schemas.openxmlformats.org/package/2006/relationships"><Relationship Id="rId3" Type="http://schemas.openxmlformats.org/officeDocument/2006/relationships/chart" Target="../charts/chart21.xml"/><Relationship Id="rId4" Type="http://schemas.openxmlformats.org/officeDocument/2006/relationships/chart" Target="../charts/chart22.xml"/><Relationship Id="rId1" Type="http://schemas.openxmlformats.org/officeDocument/2006/relationships/slideLayout" Target="../slideLayouts/slideLayout607.xml"/><Relationship Id="rId2" Type="http://schemas.openxmlformats.org/officeDocument/2006/relationships/notesSlide" Target="../notesSlides/notesSlide82.xml"/></Relationships>
</file>

<file path=ppt/slides/_rels/slide25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3.xml"/></Relationships>
</file>

<file path=ppt/slides/_rels/slide25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4.xml"/><Relationship Id="rId3" Type="http://schemas.openxmlformats.org/officeDocument/2006/relationships/chart" Target="../charts/char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7.xml"/></Relationships>
</file>

<file path=ppt/slides/_rels/slide26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5.xml"/><Relationship Id="rId3" Type="http://schemas.openxmlformats.org/officeDocument/2006/relationships/chart" Target="../charts/chart24.xml"/></Relationships>
</file>

<file path=ppt/slides/_rels/slide26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6.xml"/></Relationships>
</file>

<file path=ppt/slides/_rels/slide262.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7.xml"/></Relationships>
</file>

<file path=ppt/slides/_rels/slide263.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8.xml"/></Relationships>
</file>

<file path=ppt/slides/_rels/slide264.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89.xml"/></Relationships>
</file>

<file path=ppt/slides/_rels/slide265.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0.xml"/><Relationship Id="rId3" Type="http://schemas.openxmlformats.org/officeDocument/2006/relationships/chart" Target="../charts/chart25.xml"/></Relationships>
</file>

<file path=ppt/slides/_rels/slide266.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1.xml"/><Relationship Id="rId3" Type="http://schemas.openxmlformats.org/officeDocument/2006/relationships/chart" Target="../charts/chart26.xml"/></Relationships>
</file>

<file path=ppt/slides/_rels/slide267.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chart" Target="../charts/chart27.xml"/></Relationships>
</file>

<file path=ppt/slides/_rels/slide268.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2.xml"/><Relationship Id="rId3" Type="http://schemas.openxmlformats.org/officeDocument/2006/relationships/chart" Target="../charts/chart28.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3.xml"/><Relationship Id="rId3" Type="http://schemas.openxmlformats.org/officeDocument/2006/relationships/chart" Target="../charts/char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270.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4.xml"/></Relationships>
</file>

<file path=ppt/slides/_rels/slide271.xml.rels><?xml version="1.0" encoding="UTF-8" standalone="yes"?>
<Relationships xmlns="http://schemas.openxmlformats.org/package/2006/relationships"><Relationship Id="rId1" Type="http://schemas.openxmlformats.org/officeDocument/2006/relationships/slideLayout" Target="../slideLayouts/slideLayout607.xml"/><Relationship Id="rId2" Type="http://schemas.openxmlformats.org/officeDocument/2006/relationships/notesSlide" Target="../notesSlides/notesSlide95.xml"/></Relationships>
</file>

<file path=ppt/slides/_rels/slide272.xml.rels><?xml version="1.0" encoding="UTF-8" standalone="yes"?>
<Relationships xmlns="http://schemas.openxmlformats.org/package/2006/relationships"><Relationship Id="rId3" Type="http://schemas.openxmlformats.org/officeDocument/2006/relationships/image" Target="../media/image80.png"/><Relationship Id="rId4" Type="http://schemas.openxmlformats.org/officeDocument/2006/relationships/image" Target="../media/image81.png"/><Relationship Id="rId1" Type="http://schemas.openxmlformats.org/officeDocument/2006/relationships/slideLayout" Target="../slideLayouts/slideLayout606.xml"/><Relationship Id="rId2" Type="http://schemas.openxmlformats.org/officeDocument/2006/relationships/notesSlide" Target="../notesSlides/notesSlide96.xml"/></Relationships>
</file>

<file path=ppt/slides/_rels/slide273.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628.xml"/><Relationship Id="rId2" Type="http://schemas.openxmlformats.org/officeDocument/2006/relationships/notesSlide" Target="../notesSlides/notesSlide97.xml"/></Relationships>
</file>

<file path=ppt/slides/_rels/slide274.xml.rels><?xml version="1.0" encoding="UTF-8" standalone="yes"?>
<Relationships xmlns="http://schemas.openxmlformats.org/package/2006/relationships"><Relationship Id="rId1" Type="http://schemas.openxmlformats.org/officeDocument/2006/relationships/slideLayout" Target="../slideLayouts/slideLayout674.xml"/></Relationships>
</file>

<file path=ppt/slides/_rels/slide275.xml.rels><?xml version="1.0" encoding="UTF-8" standalone="yes"?>
<Relationships xmlns="http://schemas.openxmlformats.org/package/2006/relationships"><Relationship Id="rId1" Type="http://schemas.openxmlformats.org/officeDocument/2006/relationships/slideLayout" Target="../slideLayouts/slideLayout674.xml"/></Relationships>
</file>

<file path=ppt/slides/_rels/slide276.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98.xml"/></Relationships>
</file>

<file path=ppt/slides/_rels/slide277.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99.xml"/></Relationships>
</file>

<file path=ppt/slides/_rels/slide278.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79.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56.png"/></Relationships>
</file>

<file path=ppt/slides/_rels/slide28.xml.rels><?xml version="1.0" encoding="UTF-8" standalone="yes"?>
<Relationships xmlns="http://schemas.openxmlformats.org/package/2006/relationships"><Relationship Id="rId3" Type="http://schemas.openxmlformats.org/officeDocument/2006/relationships/hyperlink" Target="http://www.microarch.org/micro43/" TargetMode="External"/><Relationship Id="rId4" Type="http://schemas.openxmlformats.org/officeDocument/2006/relationships/hyperlink" Target="http://users.ece.cmu.edu/~omutlu/pub/memory-channel-partitioning-micro11.pdf" TargetMode="External"/><Relationship Id="rId5" Type="http://schemas.openxmlformats.org/officeDocument/2006/relationships/hyperlink" Target="http://www.microarch.org/micro44/" TargetMode="External"/><Relationship Id="rId6" Type="http://schemas.openxmlformats.org/officeDocument/2006/relationships/hyperlink" Target="http://users.ece.cmu.edu/~omutlu/pub/subramanian_micro11_talk.pptx" TargetMode="External"/><Relationship Id="rId7" Type="http://schemas.openxmlformats.org/officeDocument/2006/relationships/hyperlink" Target="http://users.ece.cmu.edu/~omutlu/pub/staged-memory-scheduling_isca12.pdf" TargetMode="External"/><Relationship Id="rId8" Type="http://schemas.openxmlformats.org/officeDocument/2006/relationships/hyperlink" Target="http://isca2012.ittc.ku.edu/" TargetMode="External"/><Relationship Id="rId1" Type="http://schemas.openxmlformats.org/officeDocument/2006/relationships/slideLayout" Target="../slideLayouts/slideLayout526.xml"/><Relationship Id="rId2" Type="http://schemas.openxmlformats.org/officeDocument/2006/relationships/hyperlink" Target="http://users.ece.cmu.edu/~omutlu/pub/tcm_micro10.pdf" TargetMode="External"/></Relationships>
</file>

<file path=ppt/slides/_rels/slide280.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57.png"/></Relationships>
</file>

<file path=ppt/slides/_rels/slide281.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82.xml.rels><?xml version="1.0" encoding="UTF-8" standalone="yes"?>
<Relationships xmlns="http://schemas.openxmlformats.org/package/2006/relationships"><Relationship Id="rId1" Type="http://schemas.openxmlformats.org/officeDocument/2006/relationships/slideLayout" Target="../slideLayouts/slideLayout652.xml"/><Relationship Id="rId2" Type="http://schemas.openxmlformats.org/officeDocument/2006/relationships/image" Target="../media/image60.png"/><Relationship Id="rId3" Type="http://schemas.openxmlformats.org/officeDocument/2006/relationships/image" Target="../media/image61.png"/></Relationships>
</file>

<file path=ppt/slides/_rels/slide283.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84.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0.xml"/></Relationships>
</file>

<file path=ppt/slides/_rels/slide285.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86.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2.png"/></Relationships>
</file>

<file path=ppt/slides/_rels/slide287.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1.xml"/><Relationship Id="rId3" Type="http://schemas.openxmlformats.org/officeDocument/2006/relationships/image" Target="../media/image82.png"/></Relationships>
</file>

<file path=ppt/slides/_rels/slide288.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89.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25.xml"/><Relationship Id="rId2" Type="http://schemas.openxmlformats.org/officeDocument/2006/relationships/notesSlide" Target="../notesSlides/notesSlide8.xml"/></Relationships>
</file>

<file path=ppt/slides/_rels/slide290.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2.xml"/></Relationships>
</file>

<file path=ppt/slides/_rels/slide291.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3.xml"/></Relationships>
</file>

<file path=ppt/slides/_rels/slide292.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93.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4.xml"/><Relationship Id="rId3" Type="http://schemas.openxmlformats.org/officeDocument/2006/relationships/image" Target="../media/image83.emf"/></Relationships>
</file>

<file path=ppt/slides/_rels/slide294.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95.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296.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5.xml"/></Relationships>
</file>

<file path=ppt/slides/_rels/slide297.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4.emf"/></Relationships>
</file>

<file path=ppt/slides/_rels/slide298.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5.emf"/></Relationships>
</file>

<file path=ppt/slides/_rels/slide299.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5.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9.xml"/><Relationship Id="rId2" Type="http://schemas.openxmlformats.org/officeDocument/2006/relationships/image" Target="../media/image12.png"/><Relationship Id="rId3" Type="http://schemas.openxmlformats.org/officeDocument/2006/relationships/image" Target="../media/image9.jpeg"/></Relationships>
</file>

<file path=ppt/slides/_rels/slide30.xml.rels><?xml version="1.0" encoding="UTF-8" standalone="yes"?>
<Relationships xmlns="http://schemas.openxmlformats.org/package/2006/relationships"><Relationship Id="rId3" Type="http://schemas.openxmlformats.org/officeDocument/2006/relationships/hyperlink" Target="http://www.ewh.ieee.org/soc/eds/imw/" TargetMode="External"/><Relationship Id="rId4" Type="http://schemas.openxmlformats.org/officeDocument/2006/relationships/hyperlink" Target="http://users.ece.cmu.edu/~omutlu/pub/mutlu_memory-scaling_imw13_invited-talk.pptx" TargetMode="External"/><Relationship Id="rId5" Type="http://schemas.openxmlformats.org/officeDocument/2006/relationships/hyperlink" Target="http://users.ece.cmu.edu/~omutlu/pub/mutlu_memory-scaling_imw13_invited-talk.pdf" TargetMode="External"/><Relationship Id="rId1" Type="http://schemas.openxmlformats.org/officeDocument/2006/relationships/slideLayout" Target="../slideLayouts/slideLayout526.xml"/><Relationship Id="rId2" Type="http://schemas.openxmlformats.org/officeDocument/2006/relationships/hyperlink" Target="http://users.ece.cmu.edu/~omutlu/pub/memory-scaling_imw13.pdf" TargetMode="External"/></Relationships>
</file>

<file path=ppt/slides/_rels/slide300.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6.emf"/></Relationships>
</file>

<file path=ppt/slides/_rels/slide301.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6.xml"/></Relationships>
</file>

<file path=ppt/slides/_rels/slide302.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03.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04.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7.emf"/></Relationships>
</file>

<file path=ppt/slides/_rels/slide305.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8.emf"/></Relationships>
</file>

<file path=ppt/slides/_rels/slide306.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89.emf"/></Relationships>
</file>

<file path=ppt/slides/_rels/slide307.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08.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09.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0.emf"/><Relationship Id="rId3" Type="http://schemas.openxmlformats.org/officeDocument/2006/relationships/image" Target="../media/image87.emf"/></Relationships>
</file>

<file path=ppt/slides/_rels/slide31.xml.rels><?xml version="1.0" encoding="UTF-8" standalone="yes"?>
<Relationships xmlns="http://schemas.openxmlformats.org/package/2006/relationships"><Relationship Id="rId3" Type="http://schemas.openxmlformats.org/officeDocument/2006/relationships/hyperlink" Target="http://www.youtube.com/watch?v=ZLCy3pG7Rc0&amp;list=PL5PHm2jkkXmidJOd59REog9jDnPDTG6IJ&amp;index=25" TargetMode="External"/><Relationship Id="rId4" Type="http://schemas.openxmlformats.org/officeDocument/2006/relationships/hyperlink" Target="http://www.youtube.com/watch?v=ZSotvL3WXmA&amp;list=PL5PHm2jkkXmidJOd59REog9jDnPDTG6IJ&amp;index=26" TargetMode="External"/><Relationship Id="rId5" Type="http://schemas.openxmlformats.org/officeDocument/2006/relationships/hyperlink" Target="http://www.youtube.com/watch?v=1xe2w3_NzmI&amp;list=PL5PHm2jkkXmidJOd59REog9jDnPDTG6IJ&amp;index=27" TargetMode="External"/><Relationship Id="rId6" Type="http://schemas.openxmlformats.org/officeDocument/2006/relationships/hyperlink" Target="http://www.youtube.com/watch?v=LzfOghMKyA0&amp;list=PL5PHm2jkkXmidJOd59REog9jDnPDTG6IJ&amp;index=35" TargetMode="External"/><Relationship Id="rId7" Type="http://schemas.openxmlformats.org/officeDocument/2006/relationships/hyperlink" Target="http://www.youtube.com/watch?v=U-VZKMgItDM&amp;list=PL5PHm2jkkXmidJOd59REog9jDnPDTG6IJ&amp;index=32" TargetMode="External"/><Relationship Id="rId1" Type="http://schemas.openxmlformats.org/officeDocument/2006/relationships/slideLayout" Target="../slideLayouts/slideLayout526.xml"/><Relationship Id="rId2" Type="http://schemas.openxmlformats.org/officeDocument/2006/relationships/hyperlink" Target="http://www.youtube.com/watch?v=JBdfZ5i21cs&amp;list=PL5PHm2jkkXmidJOd59REog9jDnPDTG6IJ&amp;index=22" TargetMode="External"/></Relationships>
</file>

<file path=ppt/slides/_rels/slide310.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11.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12.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7.xml"/></Relationships>
</file>

<file path=ppt/slides/_rels/slide313.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14.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8.xml"/><Relationship Id="rId3" Type="http://schemas.openxmlformats.org/officeDocument/2006/relationships/image" Target="../media/image91.emf"/></Relationships>
</file>

<file path=ppt/slides/_rels/slide315.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16.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2.emf"/></Relationships>
</file>

<file path=ppt/slides/_rels/slide317.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3.emf"/></Relationships>
</file>

<file path=ppt/slides/_rels/slide318.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4.emf"/></Relationships>
</file>

<file path=ppt/slides/_rels/slide319.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20.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21.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5.emf"/></Relationships>
</file>

<file path=ppt/slides/_rels/slide322.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6.emf"/></Relationships>
</file>

<file path=ppt/slides/_rels/slide323.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image" Target="../media/image97.emf"/></Relationships>
</file>

<file path=ppt/slides/_rels/slide324.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25.xml.rels><?xml version="1.0" encoding="UTF-8" standalone="yes"?>
<Relationships xmlns="http://schemas.openxmlformats.org/package/2006/relationships"><Relationship Id="rId1" Type="http://schemas.openxmlformats.org/officeDocument/2006/relationships/slideLayout" Target="../slideLayouts/slideLayout640.xml"/><Relationship Id="rId2" Type="http://schemas.openxmlformats.org/officeDocument/2006/relationships/notesSlide" Target="../notesSlides/notesSlide109.xml"/></Relationships>
</file>

<file path=ppt/slides/_rels/slide326.xml.rels><?xml version="1.0" encoding="UTF-8" standalone="yes"?>
<Relationships xmlns="http://schemas.openxmlformats.org/package/2006/relationships"><Relationship Id="rId1" Type="http://schemas.openxmlformats.org/officeDocument/2006/relationships/slideLayout" Target="../slideLayouts/slideLayout640.xml"/></Relationships>
</file>

<file path=ppt/slides/_rels/slide327.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1.png"/><Relationship Id="rId1" Type="http://schemas.openxmlformats.org/officeDocument/2006/relationships/slideLayout" Target="../slideLayouts/slideLayout662.xml"/><Relationship Id="rId2" Type="http://schemas.openxmlformats.org/officeDocument/2006/relationships/notesSlide" Target="../notesSlides/notesSlide110.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36.xml.rels><?xml version="1.0" encoding="UTF-8" standalone="yes"?>
<Relationships xmlns="http://schemas.openxmlformats.org/package/2006/relationships"><Relationship Id="rId11" Type="http://schemas.openxmlformats.org/officeDocument/2006/relationships/hyperlink" Target="http://users.ece.cmu.edu/~omutlu/pub/flash-error-patterns_date12.pdf" TargetMode="External"/><Relationship Id="rId12" Type="http://schemas.openxmlformats.org/officeDocument/2006/relationships/hyperlink" Target="http://users.ece.cmu.edu/~omutlu/pub/cai_date12_talk.ppt" TargetMode="External"/><Relationship Id="rId1" Type="http://schemas.openxmlformats.org/officeDocument/2006/relationships/slideLayout" Target="../slideLayouts/slideLayout526.xml"/><Relationship Id="rId2" Type="http://schemas.openxmlformats.org/officeDocument/2006/relationships/hyperlink" Target="http://noggin.intel.com/content/paper-8-error-analysis-and-retention-aware-error-management-for-nand-flash-memory" TargetMode="External"/><Relationship Id="rId3" Type="http://schemas.openxmlformats.org/officeDocument/2006/relationships/hyperlink" Target="http://noggin.intel.com/technology-journal/2013/171/memory-resiliency" TargetMode="External"/><Relationship Id="rId4" Type="http://schemas.openxmlformats.org/officeDocument/2006/relationships/hyperlink" Target="http://users.ece.cmu.edu/~omutlu/pub/flash-memory-voltage-characterization_date13.pdf" TargetMode="External"/><Relationship Id="rId5" Type="http://schemas.openxmlformats.org/officeDocument/2006/relationships/hyperlink" Target="http://www.date-conference.com/" TargetMode="External"/><Relationship Id="rId6" Type="http://schemas.openxmlformats.org/officeDocument/2006/relationships/hyperlink" Target="http://users.ece.cmu.edu/~omutlu/pub/cai_date13_talk.ppt" TargetMode="External"/><Relationship Id="rId7" Type="http://schemas.openxmlformats.org/officeDocument/2006/relationships/hyperlink" Target="http://users.ece.cmu.edu/~omutlu/pub/flash-correct-and-refresh_iccd12.pdf" TargetMode="External"/><Relationship Id="rId8" Type="http://schemas.openxmlformats.org/officeDocument/2006/relationships/hyperlink" Target="http://www.iccd-conf.com/" TargetMode="External"/><Relationship Id="rId9" Type="http://schemas.openxmlformats.org/officeDocument/2006/relationships/hyperlink" Target="http://users.ece.cmu.edu/~omutlu/pub/mutlu_iccd12_talk.ppt" TargetMode="External"/><Relationship Id="rId10" Type="http://schemas.openxmlformats.org/officeDocument/2006/relationships/hyperlink" Target="http://users.ece.cmu.edu/~omutlu/pub/mutlu_iccd12_talk.pdf" TargetMode="External"/></Relationships>
</file>

<file path=ppt/slides/_rels/slide37.xml.rels><?xml version="1.0" encoding="UTF-8" standalone="yes"?>
<Relationships xmlns="http://schemas.openxmlformats.org/package/2006/relationships"><Relationship Id="rId3" Type="http://schemas.openxmlformats.org/officeDocument/2006/relationships/hyperlink" Target="http://www.ece.cmu.edu/~ece447/s13/doku.php" TargetMode="External"/><Relationship Id="rId4" Type="http://schemas.openxmlformats.org/officeDocument/2006/relationships/hyperlink" Target="http://www.ece.cmu.edu/~ece740/f11/doku.php" TargetMode="External"/><Relationship Id="rId5" Type="http://schemas.openxmlformats.org/officeDocument/2006/relationships/hyperlink" Target="http://www.ece.cmu.edu/~ece742/doku.php" TargetMode="External"/><Relationship Id="rId6" Type="http://schemas.openxmlformats.org/officeDocument/2006/relationships/hyperlink" Target="http://users.ece.cmu.edu/~omutlu/projects.htm" TargetMode="External"/><Relationship Id="rId7" Type="http://schemas.openxmlformats.org/officeDocument/2006/relationships/hyperlink" Target="http://scholar.google.com/citations?user=7XyGUGkAAAAJ&amp;hl=en" TargetMode="External"/><Relationship Id="rId1" Type="http://schemas.openxmlformats.org/officeDocument/2006/relationships/slideLayout" Target="../slideLayouts/slideLayout503.xml"/><Relationship Id="rId2" Type="http://schemas.openxmlformats.org/officeDocument/2006/relationships/hyperlink" Target="http://www.youtube.com/playlist?list=PL5PHm2jkkXmidJOd59REog9jDnPDTG6IJ"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0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10.jpeg"/><Relationship Id="rId3" Type="http://schemas.openxmlformats.org/officeDocument/2006/relationships/image" Target="../media/image23.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notesSlide" Target="../notesSlides/notesSlide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62.xml"/><Relationship Id="rId2" Type="http://schemas.openxmlformats.org/officeDocument/2006/relationships/image" Target="../media/image2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6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6.png"/></Relationships>
</file>

<file path=ppt/slides/_rels/slide51.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png"/><Relationship Id="rId1" Type="http://schemas.openxmlformats.org/officeDocument/2006/relationships/slideLayout" Target="../slideLayouts/slideLayout480.xml"/><Relationship Id="rId2" Type="http://schemas.openxmlformats.org/officeDocument/2006/relationships/image" Target="../media/image27.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526.xml"/><Relationship Id="rId2" Type="http://schemas.openxmlformats.org/officeDocument/2006/relationships/image" Target="../media/image3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2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1.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2.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jpeg"/><Relationship Id="rId5" Type="http://schemas.openxmlformats.org/officeDocument/2006/relationships/image" Target="../media/image16.jpeg"/><Relationship Id="rId6" Type="http://schemas.openxmlformats.org/officeDocument/2006/relationships/image" Target="../media/image17.jpeg"/><Relationship Id="rId7" Type="http://schemas.openxmlformats.org/officeDocument/2006/relationships/image" Target="../media/image18.png"/><Relationship Id="rId8" Type="http://schemas.openxmlformats.org/officeDocument/2006/relationships/image" Target="../media/image10.jpeg"/><Relationship Id="rId9" Type="http://schemas.openxmlformats.org/officeDocument/2006/relationships/image" Target="../media/image19.png"/><Relationship Id="rId1" Type="http://schemas.openxmlformats.org/officeDocument/2006/relationships/slideLayout" Target="../slideLayouts/slideLayout492.xml"/><Relationship Id="rId2" Type="http://schemas.openxmlformats.org/officeDocument/2006/relationships/image" Target="../media/image13.jpe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33.emf"/><Relationship Id="rId1" Type="http://schemas.openxmlformats.org/officeDocument/2006/relationships/vmlDrawing" Target="../drawings/vmlDrawing2.vml"/><Relationship Id="rId2" Type="http://schemas.openxmlformats.org/officeDocument/2006/relationships/slideLayout" Target="../slideLayouts/slideLayout53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4.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5.pn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4.png"/></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6.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7.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538.xml"/><Relationship Id="rId2" Type="http://schemas.openxmlformats.org/officeDocument/2006/relationships/notesSlide" Target="../notesSlides/notesSlide1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38.jpeg"/><Relationship Id="rId3" Type="http://schemas.openxmlformats.org/officeDocument/2006/relationships/image" Target="../media/image3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80.xml"/><Relationship Id="rId2" Type="http://schemas.openxmlformats.org/officeDocument/2006/relationships/image" Target="../media/image20.png"/><Relationship Id="rId3" Type="http://schemas.openxmlformats.org/officeDocument/2006/relationships/image" Target="../media/image21.wmf"/></Relationships>
</file>

<file path=ppt/slides/_rels/slide80.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539.xml"/><Relationship Id="rId2" Type="http://schemas.openxmlformats.org/officeDocument/2006/relationships/image" Target="../media/image38.jpeg"/></Relationships>
</file>

<file path=ppt/slides/_rels/slide81.xml.rels><?xml version="1.0" encoding="UTF-8" standalone="yes"?>
<Relationships xmlns="http://schemas.openxmlformats.org/package/2006/relationships"><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1" Type="http://schemas.openxmlformats.org/officeDocument/2006/relationships/slideLayout" Target="../slideLayouts/slideLayout539.xml"/><Relationship Id="rId2" Type="http://schemas.openxmlformats.org/officeDocument/2006/relationships/image" Target="../media/image38.jpeg"/></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87.xml.rels><?xml version="1.0" encoding="UTF-8" standalone="yes"?>
<Relationships xmlns="http://schemas.openxmlformats.org/package/2006/relationships"><Relationship Id="rId3" Type="http://schemas.openxmlformats.org/officeDocument/2006/relationships/image" Target="../media/image44.jpeg"/><Relationship Id="rId4" Type="http://schemas.openxmlformats.org/officeDocument/2006/relationships/image" Target="../media/image45.jpeg"/><Relationship Id="rId1" Type="http://schemas.openxmlformats.org/officeDocument/2006/relationships/slideLayout" Target="../slideLayouts/slideLayout551.xml"/><Relationship Id="rId2" Type="http://schemas.openxmlformats.org/officeDocument/2006/relationships/image" Target="../media/image43.jpe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25.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55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39.xml"/><Relationship Id="rId2" Type="http://schemas.openxmlformats.org/officeDocument/2006/relationships/image" Target="../media/image46.png"/></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53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2378425031"/>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(IV)</a:t>
            </a:r>
          </a:p>
        </p:txBody>
      </p:sp>
      <p:sp>
        <p:nvSpPr>
          <p:cNvPr id="28675"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7F7F7F"/>
              </a:solidFill>
              <a:latin typeface="Tahoma" charset="0"/>
              <a:ea typeface="ＭＳ Ｐゴシック" charset="0"/>
              <a:cs typeface="ＭＳ Ｐゴシック" charset="0"/>
            </a:endParaRPr>
          </a:p>
          <a:p>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lvl="1"/>
            <a:r>
              <a:rPr lang="en-US" dirty="0">
                <a:latin typeface="Tahoma" charset="0"/>
                <a:ea typeface="ＭＳ Ｐゴシック" charset="0"/>
              </a:rPr>
              <a:t>ITRS projects </a:t>
            </a:r>
            <a:r>
              <a:rPr lang="en-US" dirty="0">
                <a:solidFill>
                  <a:srgbClr val="FF0000"/>
                </a:solidFill>
                <a:latin typeface="Tahoma" charset="0"/>
                <a:ea typeface="ＭＳ Ｐゴシック" charset="0"/>
              </a:rPr>
              <a:t>DRAM will not scale easily below </a:t>
            </a:r>
            <a:r>
              <a:rPr lang="en-US" dirty="0" smtClean="0">
                <a:solidFill>
                  <a:srgbClr val="FF0000"/>
                </a:solidFill>
                <a:latin typeface="Tahoma" charset="0"/>
                <a:ea typeface="ＭＳ Ｐゴシック" charset="0"/>
              </a:rPr>
              <a:t>X nm </a:t>
            </a:r>
            <a:endParaRPr lang="en-US" dirty="0">
              <a:solidFill>
                <a:srgbClr val="FF0000"/>
              </a:solidFill>
              <a:latin typeface="Tahoma" charset="0"/>
              <a:ea typeface="ＭＳ Ｐゴシック" charset="0"/>
            </a:endParaRPr>
          </a:p>
          <a:p>
            <a:pPr lvl="1"/>
            <a:r>
              <a:rPr lang="en-US" dirty="0">
                <a:latin typeface="Tahoma" charset="0"/>
                <a:ea typeface="ＭＳ Ｐゴシック" charset="0"/>
              </a:rPr>
              <a:t>Scaling has provided many benefits: </a:t>
            </a:r>
          </a:p>
          <a:p>
            <a:pPr lvl="2"/>
            <a:r>
              <a:rPr lang="en-US" dirty="0">
                <a:solidFill>
                  <a:srgbClr val="FF0000"/>
                </a:solidFill>
                <a:latin typeface="Tahoma" charset="0"/>
                <a:ea typeface="ＭＳ Ｐゴシック" charset="0"/>
              </a:rPr>
              <a:t>higher </a:t>
            </a:r>
            <a:r>
              <a:rPr lang="en-US" dirty="0" smtClean="0">
                <a:solidFill>
                  <a:srgbClr val="FF0000"/>
                </a:solidFill>
                <a:latin typeface="Tahoma" charset="0"/>
                <a:ea typeface="ＭＳ Ｐゴシック" charset="0"/>
              </a:rPr>
              <a:t>capacity</a:t>
            </a:r>
            <a:r>
              <a:rPr lang="en-US" dirty="0">
                <a:solidFill>
                  <a:srgbClr val="FF0000"/>
                </a:solidFill>
                <a:latin typeface="Tahoma" charset="0"/>
                <a:ea typeface="ＭＳ Ｐゴシック" charset="0"/>
              </a:rPr>
              <a:t> </a:t>
            </a:r>
            <a:r>
              <a:rPr lang="en-US" dirty="0" smtClean="0">
                <a:solidFill>
                  <a:srgbClr val="FF0000"/>
                </a:solidFill>
                <a:latin typeface="Tahoma" charset="0"/>
                <a:ea typeface="ＭＳ Ｐゴシック" charset="0"/>
              </a:rPr>
              <a:t>(density), </a:t>
            </a:r>
            <a:r>
              <a:rPr lang="en-US" dirty="0">
                <a:solidFill>
                  <a:srgbClr val="FF0000"/>
                </a:solidFill>
                <a:latin typeface="Tahoma" charset="0"/>
                <a:ea typeface="ＭＳ Ｐゴシック" charset="0"/>
              </a:rPr>
              <a:t>lower cost, lower energy</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867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ABE99A2B-29DD-5A4F-B100-24CE86C78EE3}" type="slidenum">
              <a:rPr lang="en-US" sz="1600">
                <a:solidFill>
                  <a:srgbClr val="000000"/>
                </a:solidFill>
                <a:latin typeface="Garamond" charset="0"/>
              </a:rPr>
              <a:pPr eaLnBrk="1" hangingPunct="1"/>
              <a:t>10</a:t>
            </a:fld>
            <a:endParaRPr lang="en-US" sz="1600" dirty="0">
              <a:solidFill>
                <a:srgbClr val="000000"/>
              </a:solidFill>
              <a:latin typeface="Garamond" charset="0"/>
            </a:endParaRPr>
          </a:p>
        </p:txBody>
      </p:sp>
    </p:spTree>
    <p:extLst>
      <p:ext uri="{BB962C8B-B14F-4D97-AF65-F5344CB8AC3E}">
        <p14:creationId xmlns:p14="http://schemas.microsoft.com/office/powerpoint/2010/main" val="40041793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Title 1"/>
          <p:cNvSpPr>
            <a:spLocks noGrp="1"/>
          </p:cNvSpPr>
          <p:nvPr>
            <p:ph type="title"/>
          </p:nvPr>
        </p:nvSpPr>
        <p:spPr/>
        <p:txBody>
          <a:bodyPr/>
          <a:lstStyle/>
          <a:p>
            <a:r>
              <a:rPr lang="en-US">
                <a:latin typeface="Garamond" charset="0"/>
              </a:rPr>
              <a:t>Address Mapping (Multiple Channels)</a:t>
            </a:r>
          </a:p>
        </p:txBody>
      </p:sp>
      <p:sp>
        <p:nvSpPr>
          <p:cNvPr id="3" name="Content Placeholder 2"/>
          <p:cNvSpPr>
            <a:spLocks noGrp="1"/>
          </p:cNvSpPr>
          <p:nvPr>
            <p:ph idx="1"/>
          </p:nvPr>
        </p:nvSpPr>
        <p:spPr>
          <a:xfrm>
            <a:off x="228600" y="1136650"/>
            <a:ext cx="8610600" cy="5192713"/>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Where are consecutive cache blocks?</a:t>
            </a:r>
          </a:p>
        </p:txBody>
      </p:sp>
      <p:sp>
        <p:nvSpPr>
          <p:cNvPr id="1300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59EEBF2-B904-6541-953F-2D2C45964927}" type="slidenum">
              <a:rPr lang="en-US" sz="1600">
                <a:solidFill>
                  <a:srgbClr val="000000"/>
                </a:solidFill>
                <a:latin typeface="Garamond" charset="0"/>
                <a:cs typeface="Arial" charset="0"/>
              </a:rPr>
              <a:pPr eaLnBrk="1" hangingPunct="1"/>
              <a:t>100</a:t>
            </a:fld>
            <a:endParaRPr lang="en-US" sz="1600">
              <a:solidFill>
                <a:srgbClr val="000000"/>
              </a:solidFill>
              <a:latin typeface="Garamond" charset="0"/>
              <a:cs typeface="Arial" charset="0"/>
            </a:endParaRPr>
          </a:p>
        </p:txBody>
      </p:sp>
      <p:sp>
        <p:nvSpPr>
          <p:cNvPr id="130052" name="TextBox 4"/>
          <p:cNvSpPr txBox="1">
            <a:spLocks noChangeArrowheads="1"/>
          </p:cNvSpPr>
          <p:nvPr/>
        </p:nvSpPr>
        <p:spPr bwMode="auto">
          <a:xfrm>
            <a:off x="4556125" y="100171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3" name="TextBox 5"/>
          <p:cNvSpPr txBox="1">
            <a:spLocks noChangeArrowheads="1"/>
          </p:cNvSpPr>
          <p:nvPr/>
        </p:nvSpPr>
        <p:spPr bwMode="auto">
          <a:xfrm>
            <a:off x="3333750" y="100171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4" name="TextBox 6"/>
          <p:cNvSpPr txBox="1">
            <a:spLocks noChangeArrowheads="1"/>
          </p:cNvSpPr>
          <p:nvPr/>
        </p:nvSpPr>
        <p:spPr bwMode="auto">
          <a:xfrm>
            <a:off x="557213" y="1001713"/>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55" name="TextBox 7"/>
          <p:cNvSpPr txBox="1">
            <a:spLocks noChangeArrowheads="1"/>
          </p:cNvSpPr>
          <p:nvPr/>
        </p:nvSpPr>
        <p:spPr bwMode="auto">
          <a:xfrm>
            <a:off x="6975475" y="100171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56" name="TextBox 12"/>
          <p:cNvSpPr txBox="1">
            <a:spLocks noChangeArrowheads="1"/>
          </p:cNvSpPr>
          <p:nvPr/>
        </p:nvSpPr>
        <p:spPr bwMode="auto">
          <a:xfrm>
            <a:off x="333375" y="100171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57" name="TextBox 13"/>
          <p:cNvSpPr txBox="1">
            <a:spLocks noChangeArrowheads="1"/>
          </p:cNvSpPr>
          <p:nvPr/>
        </p:nvSpPr>
        <p:spPr bwMode="auto">
          <a:xfrm>
            <a:off x="4556125" y="149860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58" name="TextBox 14"/>
          <p:cNvSpPr txBox="1">
            <a:spLocks noChangeArrowheads="1"/>
          </p:cNvSpPr>
          <p:nvPr/>
        </p:nvSpPr>
        <p:spPr bwMode="auto">
          <a:xfrm>
            <a:off x="3333750" y="149860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59" name="TextBox 15"/>
          <p:cNvSpPr txBox="1">
            <a:spLocks noChangeArrowheads="1"/>
          </p:cNvSpPr>
          <p:nvPr/>
        </p:nvSpPr>
        <p:spPr bwMode="auto">
          <a:xfrm>
            <a:off x="333375" y="149860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0" name="TextBox 16"/>
          <p:cNvSpPr txBox="1">
            <a:spLocks noChangeArrowheads="1"/>
          </p:cNvSpPr>
          <p:nvPr/>
        </p:nvSpPr>
        <p:spPr bwMode="auto">
          <a:xfrm>
            <a:off x="6975475" y="149860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1" name="TextBox 17"/>
          <p:cNvSpPr txBox="1">
            <a:spLocks noChangeArrowheads="1"/>
          </p:cNvSpPr>
          <p:nvPr/>
        </p:nvSpPr>
        <p:spPr bwMode="auto">
          <a:xfrm>
            <a:off x="3109913" y="149860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2" name="TextBox 18"/>
          <p:cNvSpPr txBox="1">
            <a:spLocks noChangeArrowheads="1"/>
          </p:cNvSpPr>
          <p:nvPr/>
        </p:nvSpPr>
        <p:spPr bwMode="auto">
          <a:xfrm>
            <a:off x="4556125" y="199707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3" name="TextBox 19"/>
          <p:cNvSpPr txBox="1">
            <a:spLocks noChangeArrowheads="1"/>
          </p:cNvSpPr>
          <p:nvPr/>
        </p:nvSpPr>
        <p:spPr bwMode="auto">
          <a:xfrm>
            <a:off x="3109913" y="19970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4" name="TextBox 20"/>
          <p:cNvSpPr txBox="1">
            <a:spLocks noChangeArrowheads="1"/>
          </p:cNvSpPr>
          <p:nvPr/>
        </p:nvSpPr>
        <p:spPr bwMode="auto">
          <a:xfrm>
            <a:off x="333375" y="19970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65" name="TextBox 21"/>
          <p:cNvSpPr txBox="1">
            <a:spLocks noChangeArrowheads="1"/>
          </p:cNvSpPr>
          <p:nvPr/>
        </p:nvSpPr>
        <p:spPr bwMode="auto">
          <a:xfrm>
            <a:off x="6975475" y="19970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66" name="TextBox 22"/>
          <p:cNvSpPr txBox="1">
            <a:spLocks noChangeArrowheads="1"/>
          </p:cNvSpPr>
          <p:nvPr/>
        </p:nvSpPr>
        <p:spPr bwMode="auto">
          <a:xfrm>
            <a:off x="4332288" y="19970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130067" name="TextBox 23"/>
          <p:cNvSpPr txBox="1">
            <a:spLocks noChangeArrowheads="1"/>
          </p:cNvSpPr>
          <p:nvPr/>
        </p:nvSpPr>
        <p:spPr bwMode="auto">
          <a:xfrm>
            <a:off x="4332288" y="2457450"/>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0068" name="TextBox 24"/>
          <p:cNvSpPr txBox="1">
            <a:spLocks noChangeArrowheads="1"/>
          </p:cNvSpPr>
          <p:nvPr/>
        </p:nvSpPr>
        <p:spPr bwMode="auto">
          <a:xfrm>
            <a:off x="3109913" y="2457450"/>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0069" name="TextBox 25"/>
          <p:cNvSpPr txBox="1">
            <a:spLocks noChangeArrowheads="1"/>
          </p:cNvSpPr>
          <p:nvPr/>
        </p:nvSpPr>
        <p:spPr bwMode="auto">
          <a:xfrm>
            <a:off x="333375" y="2457450"/>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0070" name="TextBox 26"/>
          <p:cNvSpPr txBox="1">
            <a:spLocks noChangeArrowheads="1"/>
          </p:cNvSpPr>
          <p:nvPr/>
        </p:nvSpPr>
        <p:spPr bwMode="auto">
          <a:xfrm>
            <a:off x="6975475" y="2457450"/>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0071" name="TextBox 27"/>
          <p:cNvSpPr txBox="1">
            <a:spLocks noChangeArrowheads="1"/>
          </p:cNvSpPr>
          <p:nvPr/>
        </p:nvSpPr>
        <p:spPr bwMode="auto">
          <a:xfrm>
            <a:off x="6751638" y="2457450"/>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29" name="TextBox 28"/>
          <p:cNvSpPr txBox="1">
            <a:spLocks noChangeArrowheads="1"/>
          </p:cNvSpPr>
          <p:nvPr/>
        </p:nvSpPr>
        <p:spPr bwMode="auto">
          <a:xfrm>
            <a:off x="5929313" y="3443288"/>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0" name="TextBox 29"/>
          <p:cNvSpPr txBox="1">
            <a:spLocks noChangeArrowheads="1"/>
          </p:cNvSpPr>
          <p:nvPr/>
        </p:nvSpPr>
        <p:spPr bwMode="auto">
          <a:xfrm>
            <a:off x="3333750" y="3443288"/>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1" name="TextBox 30"/>
          <p:cNvSpPr txBox="1">
            <a:spLocks noChangeArrowheads="1"/>
          </p:cNvSpPr>
          <p:nvPr/>
        </p:nvSpPr>
        <p:spPr bwMode="auto">
          <a:xfrm>
            <a:off x="557213" y="3443288"/>
            <a:ext cx="27765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32" name="TextBox 31"/>
          <p:cNvSpPr txBox="1">
            <a:spLocks noChangeArrowheads="1"/>
          </p:cNvSpPr>
          <p:nvPr/>
        </p:nvSpPr>
        <p:spPr bwMode="auto">
          <a:xfrm>
            <a:off x="6975475" y="3443288"/>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33" name="TextBox 32"/>
          <p:cNvSpPr txBox="1">
            <a:spLocks noChangeArrowheads="1"/>
          </p:cNvSpPr>
          <p:nvPr/>
        </p:nvSpPr>
        <p:spPr bwMode="auto">
          <a:xfrm>
            <a:off x="4708525" y="3443288"/>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34" name="TextBox 33"/>
          <p:cNvSpPr txBox="1">
            <a:spLocks noChangeArrowheads="1"/>
          </p:cNvSpPr>
          <p:nvPr/>
        </p:nvSpPr>
        <p:spPr bwMode="auto">
          <a:xfrm>
            <a:off x="6170613" y="3751263"/>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35" name="TextBox 34"/>
          <p:cNvSpPr txBox="1">
            <a:spLocks noChangeArrowheads="1"/>
          </p:cNvSpPr>
          <p:nvPr/>
        </p:nvSpPr>
        <p:spPr bwMode="auto">
          <a:xfrm>
            <a:off x="3803650" y="3765550"/>
            <a:ext cx="5508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36" name="TextBox 35"/>
          <p:cNvSpPr txBox="1">
            <a:spLocks noChangeArrowheads="1"/>
          </p:cNvSpPr>
          <p:nvPr/>
        </p:nvSpPr>
        <p:spPr bwMode="auto">
          <a:xfrm>
            <a:off x="333375" y="3443288"/>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37" name="TextBox 36"/>
          <p:cNvSpPr txBox="1">
            <a:spLocks noChangeArrowheads="1"/>
          </p:cNvSpPr>
          <p:nvPr/>
        </p:nvSpPr>
        <p:spPr bwMode="auto">
          <a:xfrm>
            <a:off x="5929313" y="4041775"/>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38" name="TextBox 37"/>
          <p:cNvSpPr txBox="1">
            <a:spLocks noChangeArrowheads="1"/>
          </p:cNvSpPr>
          <p:nvPr/>
        </p:nvSpPr>
        <p:spPr bwMode="auto">
          <a:xfrm>
            <a:off x="3333750" y="40417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39" name="TextBox 38"/>
          <p:cNvSpPr txBox="1">
            <a:spLocks noChangeArrowheads="1"/>
          </p:cNvSpPr>
          <p:nvPr/>
        </p:nvSpPr>
        <p:spPr bwMode="auto">
          <a:xfrm>
            <a:off x="333375" y="4041775"/>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0" name="TextBox 39"/>
          <p:cNvSpPr txBox="1">
            <a:spLocks noChangeArrowheads="1"/>
          </p:cNvSpPr>
          <p:nvPr/>
        </p:nvSpPr>
        <p:spPr bwMode="auto">
          <a:xfrm>
            <a:off x="6973888" y="404177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1" name="TextBox 40"/>
          <p:cNvSpPr txBox="1">
            <a:spLocks noChangeArrowheads="1"/>
          </p:cNvSpPr>
          <p:nvPr/>
        </p:nvSpPr>
        <p:spPr bwMode="auto">
          <a:xfrm>
            <a:off x="4708525" y="4041775"/>
            <a:ext cx="12207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42" name="TextBox 41"/>
          <p:cNvSpPr txBox="1">
            <a:spLocks noChangeArrowheads="1"/>
          </p:cNvSpPr>
          <p:nvPr/>
        </p:nvSpPr>
        <p:spPr bwMode="auto">
          <a:xfrm>
            <a:off x="6170613" y="43497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43" name="TextBox 42"/>
          <p:cNvSpPr txBox="1">
            <a:spLocks noChangeArrowheads="1"/>
          </p:cNvSpPr>
          <p:nvPr/>
        </p:nvSpPr>
        <p:spPr bwMode="auto">
          <a:xfrm>
            <a:off x="3802063" y="43640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44" name="TextBox 43"/>
          <p:cNvSpPr txBox="1">
            <a:spLocks noChangeArrowheads="1"/>
          </p:cNvSpPr>
          <p:nvPr/>
        </p:nvSpPr>
        <p:spPr bwMode="auto">
          <a:xfrm>
            <a:off x="3109913" y="40417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45" name="TextBox 44"/>
          <p:cNvSpPr txBox="1">
            <a:spLocks noChangeArrowheads="1"/>
          </p:cNvSpPr>
          <p:nvPr/>
        </p:nvSpPr>
        <p:spPr bwMode="auto">
          <a:xfrm>
            <a:off x="5929313" y="4625975"/>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46" name="TextBox 45"/>
          <p:cNvSpPr txBox="1">
            <a:spLocks noChangeArrowheads="1"/>
          </p:cNvSpPr>
          <p:nvPr/>
        </p:nvSpPr>
        <p:spPr bwMode="auto">
          <a:xfrm>
            <a:off x="3116263" y="4625975"/>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47" name="TextBox 46"/>
          <p:cNvSpPr txBox="1">
            <a:spLocks noChangeArrowheads="1"/>
          </p:cNvSpPr>
          <p:nvPr/>
        </p:nvSpPr>
        <p:spPr bwMode="auto">
          <a:xfrm>
            <a:off x="333375" y="462597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48" name="TextBox 47"/>
          <p:cNvSpPr txBox="1">
            <a:spLocks noChangeArrowheads="1"/>
          </p:cNvSpPr>
          <p:nvPr/>
        </p:nvSpPr>
        <p:spPr bwMode="auto">
          <a:xfrm>
            <a:off x="6975475" y="4625975"/>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49" name="TextBox 48"/>
          <p:cNvSpPr txBox="1">
            <a:spLocks noChangeArrowheads="1"/>
          </p:cNvSpPr>
          <p:nvPr/>
        </p:nvSpPr>
        <p:spPr bwMode="auto">
          <a:xfrm>
            <a:off x="4708525" y="4625975"/>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0" name="TextBox 49"/>
          <p:cNvSpPr txBox="1">
            <a:spLocks noChangeArrowheads="1"/>
          </p:cNvSpPr>
          <p:nvPr/>
        </p:nvSpPr>
        <p:spPr bwMode="auto">
          <a:xfrm>
            <a:off x="6170613" y="4933950"/>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1" name="TextBox 50"/>
          <p:cNvSpPr txBox="1">
            <a:spLocks noChangeArrowheads="1"/>
          </p:cNvSpPr>
          <p:nvPr/>
        </p:nvSpPr>
        <p:spPr bwMode="auto">
          <a:xfrm>
            <a:off x="3586163" y="4946650"/>
            <a:ext cx="5508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52" name="TextBox 51"/>
          <p:cNvSpPr txBox="1">
            <a:spLocks noChangeArrowheads="1"/>
          </p:cNvSpPr>
          <p:nvPr/>
        </p:nvSpPr>
        <p:spPr bwMode="auto">
          <a:xfrm>
            <a:off x="4484688" y="4625975"/>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53" name="TextBox 52"/>
          <p:cNvSpPr txBox="1">
            <a:spLocks noChangeArrowheads="1"/>
          </p:cNvSpPr>
          <p:nvPr/>
        </p:nvSpPr>
        <p:spPr bwMode="auto">
          <a:xfrm>
            <a:off x="5929313" y="5224463"/>
            <a:ext cx="1046162"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54" name="TextBox 53"/>
          <p:cNvSpPr txBox="1">
            <a:spLocks noChangeArrowheads="1"/>
          </p:cNvSpPr>
          <p:nvPr/>
        </p:nvSpPr>
        <p:spPr bwMode="auto">
          <a:xfrm>
            <a:off x="3116263" y="52244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55" name="TextBox 54"/>
          <p:cNvSpPr txBox="1">
            <a:spLocks noChangeArrowheads="1"/>
          </p:cNvSpPr>
          <p:nvPr/>
        </p:nvSpPr>
        <p:spPr bwMode="auto">
          <a:xfrm>
            <a:off x="333375" y="52244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56" name="TextBox 55"/>
          <p:cNvSpPr txBox="1">
            <a:spLocks noChangeArrowheads="1"/>
          </p:cNvSpPr>
          <p:nvPr/>
        </p:nvSpPr>
        <p:spPr bwMode="auto">
          <a:xfrm>
            <a:off x="6975475" y="5224463"/>
            <a:ext cx="166528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57" name="TextBox 56"/>
          <p:cNvSpPr txBox="1">
            <a:spLocks noChangeArrowheads="1"/>
          </p:cNvSpPr>
          <p:nvPr/>
        </p:nvSpPr>
        <p:spPr bwMode="auto">
          <a:xfrm>
            <a:off x="4484688" y="52244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58" name="TextBox 57"/>
          <p:cNvSpPr txBox="1">
            <a:spLocks noChangeArrowheads="1"/>
          </p:cNvSpPr>
          <p:nvPr/>
        </p:nvSpPr>
        <p:spPr bwMode="auto">
          <a:xfrm>
            <a:off x="6170613" y="55324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59" name="TextBox 58"/>
          <p:cNvSpPr txBox="1">
            <a:spLocks noChangeArrowheads="1"/>
          </p:cNvSpPr>
          <p:nvPr/>
        </p:nvSpPr>
        <p:spPr bwMode="auto">
          <a:xfrm>
            <a:off x="3586163" y="5545138"/>
            <a:ext cx="550862"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0" name="TextBox 59"/>
          <p:cNvSpPr txBox="1">
            <a:spLocks noChangeArrowheads="1"/>
          </p:cNvSpPr>
          <p:nvPr/>
        </p:nvSpPr>
        <p:spPr bwMode="auto">
          <a:xfrm>
            <a:off x="5705475" y="5224463"/>
            <a:ext cx="2238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
        <p:nvSpPr>
          <p:cNvPr id="61" name="TextBox 60"/>
          <p:cNvSpPr txBox="1">
            <a:spLocks noChangeArrowheads="1"/>
          </p:cNvSpPr>
          <p:nvPr/>
        </p:nvSpPr>
        <p:spPr bwMode="auto">
          <a:xfrm>
            <a:off x="5702300" y="5808663"/>
            <a:ext cx="10445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62" name="TextBox 61"/>
          <p:cNvSpPr txBox="1">
            <a:spLocks noChangeArrowheads="1"/>
          </p:cNvSpPr>
          <p:nvPr/>
        </p:nvSpPr>
        <p:spPr bwMode="auto">
          <a:xfrm>
            <a:off x="3108325" y="5808663"/>
            <a:ext cx="13747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63" name="TextBox 62"/>
          <p:cNvSpPr txBox="1">
            <a:spLocks noChangeArrowheads="1"/>
          </p:cNvSpPr>
          <p:nvPr/>
        </p:nvSpPr>
        <p:spPr bwMode="auto">
          <a:xfrm>
            <a:off x="327025" y="5808663"/>
            <a:ext cx="2776538"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64" name="TextBox 63"/>
          <p:cNvSpPr txBox="1">
            <a:spLocks noChangeArrowheads="1"/>
          </p:cNvSpPr>
          <p:nvPr/>
        </p:nvSpPr>
        <p:spPr bwMode="auto">
          <a:xfrm>
            <a:off x="6967538" y="5808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65" name="TextBox 64"/>
          <p:cNvSpPr txBox="1">
            <a:spLocks noChangeArrowheads="1"/>
          </p:cNvSpPr>
          <p:nvPr/>
        </p:nvSpPr>
        <p:spPr bwMode="auto">
          <a:xfrm>
            <a:off x="4476750" y="5808663"/>
            <a:ext cx="12223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66" name="TextBox 65"/>
          <p:cNvSpPr txBox="1">
            <a:spLocks noChangeArrowheads="1"/>
          </p:cNvSpPr>
          <p:nvPr/>
        </p:nvSpPr>
        <p:spPr bwMode="auto">
          <a:xfrm>
            <a:off x="5946775" y="6116638"/>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67" name="TextBox 66"/>
          <p:cNvSpPr txBox="1">
            <a:spLocks noChangeArrowheads="1"/>
          </p:cNvSpPr>
          <p:nvPr/>
        </p:nvSpPr>
        <p:spPr bwMode="auto">
          <a:xfrm>
            <a:off x="3578225" y="6130925"/>
            <a:ext cx="5524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
        <p:nvSpPr>
          <p:cNvPr id="68" name="TextBox 67"/>
          <p:cNvSpPr txBox="1">
            <a:spLocks noChangeArrowheads="1"/>
          </p:cNvSpPr>
          <p:nvPr/>
        </p:nvSpPr>
        <p:spPr bwMode="auto">
          <a:xfrm>
            <a:off x="6757988" y="5808663"/>
            <a:ext cx="22383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a:t>
            </a:r>
          </a:p>
        </p:txBody>
      </p:sp>
    </p:spTree>
    <p:extLst>
      <p:ext uri="{BB962C8B-B14F-4D97-AF65-F5344CB8AC3E}">
        <p14:creationId xmlns:p14="http://schemas.microsoft.com/office/powerpoint/2010/main" val="29122000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4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6"/>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9"/>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0"/>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51"/>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3"/>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5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55"/>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6"/>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58"/>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59"/>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60"/>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61"/>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62"/>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63"/>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64"/>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65"/>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66"/>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67"/>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animBg="1"/>
      <p:bldP spid="33" grpId="0" animBg="1"/>
      <p:bldP spid="34" grpId="0"/>
      <p:bldP spid="35" grpId="0"/>
      <p:bldP spid="36" grpId="0" animBg="1"/>
      <p:bldP spid="37" grpId="0" animBg="1"/>
      <p:bldP spid="38" grpId="0" animBg="1"/>
      <p:bldP spid="39" grpId="0" animBg="1"/>
      <p:bldP spid="40" grpId="0" animBg="1"/>
      <p:bldP spid="41" grpId="0" animBg="1"/>
      <p:bldP spid="42" grpId="0"/>
      <p:bldP spid="43" grpId="0"/>
      <p:bldP spid="44" grpId="0" animBg="1"/>
      <p:bldP spid="45" grpId="0" animBg="1"/>
      <p:bldP spid="46" grpId="0" animBg="1"/>
      <p:bldP spid="47" grpId="0" animBg="1"/>
      <p:bldP spid="48" grpId="0" animBg="1"/>
      <p:bldP spid="49" grpId="0" animBg="1"/>
      <p:bldP spid="50" grpId="0"/>
      <p:bldP spid="51" grpId="0"/>
      <p:bldP spid="52" grpId="0" animBg="1"/>
      <p:bldP spid="53" grpId="0" animBg="1"/>
      <p:bldP spid="54" grpId="0" animBg="1"/>
      <p:bldP spid="55" grpId="0" animBg="1"/>
      <p:bldP spid="56" grpId="0" animBg="1"/>
      <p:bldP spid="57" grpId="0" animBg="1"/>
      <p:bldP spid="58" grpId="0"/>
      <p:bldP spid="59" grpId="0"/>
      <p:bldP spid="60" grpId="0" animBg="1"/>
      <p:bldP spid="61" grpId="0" animBg="1"/>
      <p:bldP spid="62" grpId="0" animBg="1"/>
      <p:bldP spid="63" grpId="0" animBg="1"/>
      <p:bldP spid="64" grpId="0" animBg="1"/>
      <p:bldP spid="65" grpId="0" animBg="1"/>
      <p:bldP spid="66" grpId="0"/>
      <p:bldP spid="67" grpId="0"/>
      <p:bldP spid="68" grpId="0" animBg="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Title 1"/>
          <p:cNvSpPr>
            <a:spLocks noGrp="1"/>
          </p:cNvSpPr>
          <p:nvPr>
            <p:ph type="title"/>
          </p:nvPr>
        </p:nvSpPr>
        <p:spPr/>
        <p:txBody>
          <a:bodyPr/>
          <a:lstStyle/>
          <a:p>
            <a:r>
              <a:rPr lang="en-US" sz="3800">
                <a:latin typeface="Garamond" charset="0"/>
              </a:rPr>
              <a:t>Interaction with Virtual</a:t>
            </a:r>
            <a:r>
              <a:rPr lang="en-US" sz="3800">
                <a:latin typeface="Garamond" charset="0"/>
                <a:sym typeface="Wingdings" charset="0"/>
              </a:rPr>
              <a:t>Physical Mapping</a:t>
            </a:r>
            <a:endParaRPr lang="en-US" sz="3800">
              <a:latin typeface="Garamond" charset="0"/>
            </a:endParaRPr>
          </a:p>
        </p:txBody>
      </p:sp>
      <p:sp>
        <p:nvSpPr>
          <p:cNvPr id="131074" name="Content Placeholder 2"/>
          <p:cNvSpPr>
            <a:spLocks noGrp="1"/>
          </p:cNvSpPr>
          <p:nvPr>
            <p:ph idx="1"/>
          </p:nvPr>
        </p:nvSpPr>
        <p:spPr>
          <a:xfrm>
            <a:off x="228600" y="996950"/>
            <a:ext cx="8915400" cy="5194300"/>
          </a:xfrm>
        </p:spPr>
        <p:txBody>
          <a:bodyPr/>
          <a:lstStyle/>
          <a:p>
            <a:r>
              <a:rPr lang="en-US">
                <a:latin typeface="Tahoma" charset="0"/>
              </a:rPr>
              <a:t>Operating System influences where an address maps to in DRAM</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Operating system can control which bank/channel/rank a virtual page is mapped to. </a:t>
            </a:r>
          </a:p>
          <a:p>
            <a:endParaRPr lang="en-US">
              <a:latin typeface="Tahoma" charset="0"/>
            </a:endParaRPr>
          </a:p>
          <a:p>
            <a:r>
              <a:rPr lang="en-US">
                <a:latin typeface="Tahoma" charset="0"/>
              </a:rPr>
              <a:t>It can perform page coloring to minimize bank conflicts</a:t>
            </a:r>
          </a:p>
          <a:p>
            <a:r>
              <a:rPr lang="en-US">
                <a:latin typeface="Tahoma" charset="0"/>
              </a:rPr>
              <a:t>Or to minimize inter-application interference</a:t>
            </a:r>
          </a:p>
          <a:p>
            <a:endParaRPr lang="en-US">
              <a:latin typeface="Tahoma" charset="0"/>
            </a:endParaRPr>
          </a:p>
          <a:p>
            <a:endParaRPr lang="en-US">
              <a:latin typeface="Tahoma" charset="0"/>
            </a:endParaRPr>
          </a:p>
        </p:txBody>
      </p:sp>
      <p:sp>
        <p:nvSpPr>
          <p:cNvPr id="1310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639509F-4713-E34D-8700-D1CDB0E7BD74}" type="slidenum">
              <a:rPr lang="en-US" sz="1600">
                <a:solidFill>
                  <a:srgbClr val="000000"/>
                </a:solidFill>
                <a:latin typeface="Garamond" charset="0"/>
                <a:cs typeface="Arial" charset="0"/>
              </a:rPr>
              <a:pPr eaLnBrk="1" hangingPunct="1"/>
              <a:t>101</a:t>
            </a:fld>
            <a:endParaRPr lang="en-US" sz="1600">
              <a:solidFill>
                <a:srgbClr val="000000"/>
              </a:solidFill>
              <a:latin typeface="Garamond" charset="0"/>
              <a:cs typeface="Arial" charset="0"/>
            </a:endParaRPr>
          </a:p>
        </p:txBody>
      </p:sp>
      <p:sp>
        <p:nvSpPr>
          <p:cNvPr id="131076" name="TextBox 4"/>
          <p:cNvSpPr txBox="1">
            <a:spLocks noChangeArrowheads="1"/>
          </p:cNvSpPr>
          <p:nvPr/>
        </p:nvSpPr>
        <p:spPr bwMode="auto">
          <a:xfrm>
            <a:off x="4513263" y="2944813"/>
            <a:ext cx="2419350"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31077" name="TextBox 5"/>
          <p:cNvSpPr txBox="1">
            <a:spLocks noChangeArrowheads="1"/>
          </p:cNvSpPr>
          <p:nvPr/>
        </p:nvSpPr>
        <p:spPr bwMode="auto">
          <a:xfrm>
            <a:off x="3290888" y="2944813"/>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31078" name="TextBox 6"/>
          <p:cNvSpPr txBox="1">
            <a:spLocks noChangeArrowheads="1"/>
          </p:cNvSpPr>
          <p:nvPr/>
        </p:nvSpPr>
        <p:spPr bwMode="auto">
          <a:xfrm>
            <a:off x="514350" y="2944813"/>
            <a:ext cx="2776538"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31079" name="TextBox 7"/>
          <p:cNvSpPr txBox="1">
            <a:spLocks noChangeArrowheads="1"/>
          </p:cNvSpPr>
          <p:nvPr/>
        </p:nvSpPr>
        <p:spPr bwMode="auto">
          <a:xfrm>
            <a:off x="6932613" y="2944813"/>
            <a:ext cx="16652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31080" name="TextBox 8"/>
          <p:cNvSpPr txBox="1">
            <a:spLocks noChangeArrowheads="1"/>
          </p:cNvSpPr>
          <p:nvPr/>
        </p:nvSpPr>
        <p:spPr bwMode="auto">
          <a:xfrm>
            <a:off x="5197475" y="2566988"/>
            <a:ext cx="34004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1" name="TextBox 9"/>
          <p:cNvSpPr txBox="1">
            <a:spLocks noChangeArrowheads="1"/>
          </p:cNvSpPr>
          <p:nvPr/>
        </p:nvSpPr>
        <p:spPr bwMode="auto">
          <a:xfrm>
            <a:off x="514350" y="2565400"/>
            <a:ext cx="468630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Physical Frame number (19 bits)</a:t>
            </a:r>
          </a:p>
        </p:txBody>
      </p:sp>
      <p:sp>
        <p:nvSpPr>
          <p:cNvPr id="131082" name="TextBox 10"/>
          <p:cNvSpPr txBox="1">
            <a:spLocks noChangeArrowheads="1"/>
          </p:cNvSpPr>
          <p:nvPr/>
        </p:nvSpPr>
        <p:spPr bwMode="auto">
          <a:xfrm>
            <a:off x="5187950" y="1908175"/>
            <a:ext cx="3400425" cy="306388"/>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Page offset (12 bits)</a:t>
            </a:r>
          </a:p>
        </p:txBody>
      </p:sp>
      <p:sp>
        <p:nvSpPr>
          <p:cNvPr id="131083" name="TextBox 11"/>
          <p:cNvSpPr txBox="1">
            <a:spLocks noChangeArrowheads="1"/>
          </p:cNvSpPr>
          <p:nvPr/>
        </p:nvSpPr>
        <p:spPr bwMode="auto">
          <a:xfrm>
            <a:off x="87313" y="1906588"/>
            <a:ext cx="51022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Virtual Page number (52 bits)</a:t>
            </a:r>
          </a:p>
        </p:txBody>
      </p:sp>
      <p:cxnSp>
        <p:nvCxnSpPr>
          <p:cNvPr id="131084" name="Straight Arrow Connector 12"/>
          <p:cNvCxnSpPr>
            <a:cxnSpLocks noChangeShapeType="1"/>
          </p:cNvCxnSpPr>
          <p:nvPr/>
        </p:nvCxnSpPr>
        <p:spPr bwMode="auto">
          <a:xfrm rot="5400000">
            <a:off x="2620963" y="2389188"/>
            <a:ext cx="350837" cy="1587"/>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31085" name="Straight Connector 13"/>
          <p:cNvCxnSpPr>
            <a:cxnSpLocks noChangeShapeType="1"/>
          </p:cNvCxnSpPr>
          <p:nvPr/>
        </p:nvCxnSpPr>
        <p:spPr bwMode="auto">
          <a:xfrm rot="5400000" flipH="1" flipV="1">
            <a:off x="3840957" y="2578894"/>
            <a:ext cx="1344612"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31086" name="Straight Connector 14"/>
          <p:cNvCxnSpPr>
            <a:cxnSpLocks noChangeShapeType="1"/>
          </p:cNvCxnSpPr>
          <p:nvPr/>
        </p:nvCxnSpPr>
        <p:spPr bwMode="auto">
          <a:xfrm rot="5400000" flipH="1" flipV="1">
            <a:off x="2617788" y="2566988"/>
            <a:ext cx="1346200" cy="0"/>
          </a:xfrm>
          <a:prstGeom prst="line">
            <a:avLst/>
          </a:prstGeom>
          <a:noFill/>
          <a:ln w="9525">
            <a:solidFill>
              <a:schemeClr val="tx1"/>
            </a:solidFill>
            <a:prstDash val="sysDash"/>
            <a:round/>
            <a:headEnd/>
            <a:tailEnd/>
          </a:ln>
          <a:extLst>
            <a:ext uri="{909E8E84-426E-40dd-AFC4-6F175D3DCCD1}">
              <a14:hiddenFill xmlns:a14="http://schemas.microsoft.com/office/drawing/2010/main">
                <a:noFill/>
              </a14:hiddenFill>
            </a:ext>
          </a:extLst>
        </p:spPr>
      </p:cxnSp>
      <p:sp>
        <p:nvSpPr>
          <p:cNvPr id="131087" name="TextBox 15"/>
          <p:cNvSpPr txBox="1">
            <a:spLocks noChangeArrowheads="1"/>
          </p:cNvSpPr>
          <p:nvPr/>
        </p:nvSpPr>
        <p:spPr bwMode="auto">
          <a:xfrm>
            <a:off x="8688388" y="1893888"/>
            <a:ext cx="4746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VA</a:t>
            </a:r>
          </a:p>
        </p:txBody>
      </p:sp>
      <p:sp>
        <p:nvSpPr>
          <p:cNvPr id="131088" name="TextBox 16"/>
          <p:cNvSpPr txBox="1">
            <a:spLocks noChangeArrowheads="1"/>
          </p:cNvSpPr>
          <p:nvPr/>
        </p:nvSpPr>
        <p:spPr bwMode="auto">
          <a:xfrm>
            <a:off x="8691563" y="2520950"/>
            <a:ext cx="47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
        <p:nvSpPr>
          <p:cNvPr id="131089" name="TextBox 17"/>
          <p:cNvSpPr txBox="1">
            <a:spLocks noChangeArrowheads="1"/>
          </p:cNvSpPr>
          <p:nvPr/>
        </p:nvSpPr>
        <p:spPr bwMode="auto">
          <a:xfrm>
            <a:off x="8675688" y="2898775"/>
            <a:ext cx="474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PA</a:t>
            </a:r>
          </a:p>
        </p:txBody>
      </p:sp>
    </p:spTree>
    <p:extLst>
      <p:ext uri="{BB962C8B-B14F-4D97-AF65-F5344CB8AC3E}">
        <p14:creationId xmlns:p14="http://schemas.microsoft.com/office/powerpoint/2010/main" val="35387979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Title 1"/>
          <p:cNvSpPr>
            <a:spLocks noGrp="1"/>
          </p:cNvSpPr>
          <p:nvPr>
            <p:ph type="title"/>
          </p:nvPr>
        </p:nvSpPr>
        <p:spPr/>
        <p:txBody>
          <a:bodyPr/>
          <a:lstStyle/>
          <a:p>
            <a:r>
              <a:rPr lang="en-US">
                <a:latin typeface="Garamond" charset="0"/>
              </a:rPr>
              <a:t>DRAM Refresh (I)</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DRAM capacitor charge leaks over time</a:t>
            </a:r>
          </a:p>
          <a:p>
            <a:r>
              <a:rPr lang="en-US">
                <a:latin typeface="Tahoma" charset="0"/>
              </a:rPr>
              <a:t>The memory controller needs to read each row periodically to restore the charge</a:t>
            </a:r>
          </a:p>
          <a:p>
            <a:pPr lvl="1"/>
            <a:r>
              <a:rPr lang="en-US">
                <a:latin typeface="Tahoma" charset="0"/>
                <a:ea typeface="ＭＳ Ｐゴシック" charset="0"/>
              </a:rPr>
              <a:t>Activate + precharge each row every N ms</a:t>
            </a:r>
          </a:p>
          <a:p>
            <a:pPr lvl="1"/>
            <a:r>
              <a:rPr lang="en-US">
                <a:latin typeface="Tahoma" charset="0"/>
                <a:ea typeface="ＭＳ Ｐゴシック" charset="0"/>
              </a:rPr>
              <a:t>Typical N = 64 ms</a:t>
            </a:r>
          </a:p>
          <a:p>
            <a:r>
              <a:rPr lang="en-US">
                <a:latin typeface="Tahoma" charset="0"/>
              </a:rPr>
              <a:t>Implications on performance?</a:t>
            </a:r>
          </a:p>
          <a:p>
            <a:pPr lvl="1">
              <a:buFont typeface="Wingdings" charset="0"/>
              <a:buNone/>
            </a:pPr>
            <a:r>
              <a:rPr lang="en-US">
                <a:latin typeface="Tahoma" charset="0"/>
                <a:ea typeface="ＭＳ Ｐゴシック" charset="0"/>
              </a:rPr>
              <a:t>-- DRAM bank unavailable while refreshed</a:t>
            </a:r>
          </a:p>
          <a:p>
            <a:pPr lvl="1">
              <a:buFont typeface="Wingdings" charset="0"/>
              <a:buNone/>
            </a:pPr>
            <a:r>
              <a:rPr lang="en-US">
                <a:latin typeface="Tahoma" charset="0"/>
                <a:ea typeface="ＭＳ Ｐゴシック" charset="0"/>
              </a:rPr>
              <a:t>-- Long pause times: If we refresh all rows in burst, every 64ms the DRAM will be unavailable until refresh ends</a:t>
            </a:r>
          </a:p>
          <a:p>
            <a:r>
              <a:rPr lang="en-US">
                <a:solidFill>
                  <a:srgbClr val="0000FF"/>
                </a:solidFill>
                <a:latin typeface="Tahoma" charset="0"/>
              </a:rPr>
              <a:t>Burst refresh</a:t>
            </a:r>
            <a:r>
              <a:rPr lang="en-US">
                <a:latin typeface="Tahoma" charset="0"/>
              </a:rPr>
              <a:t>: All rows refreshed immediately after one another</a:t>
            </a:r>
          </a:p>
          <a:p>
            <a:r>
              <a:rPr lang="en-US">
                <a:solidFill>
                  <a:srgbClr val="0000FF"/>
                </a:solidFill>
                <a:latin typeface="Tahoma" charset="0"/>
              </a:rPr>
              <a:t>Distributed refresh</a:t>
            </a:r>
            <a:r>
              <a:rPr lang="en-US">
                <a:latin typeface="Tahoma" charset="0"/>
              </a:rPr>
              <a:t>: Each row refreshed at a different time, at regular intervals</a:t>
            </a:r>
          </a:p>
          <a:p>
            <a:endParaRPr lang="en-US">
              <a:latin typeface="Tahoma" charset="0"/>
            </a:endParaRPr>
          </a:p>
          <a:p>
            <a:endParaRPr lang="en-US">
              <a:latin typeface="Tahoma" charset="0"/>
            </a:endParaRPr>
          </a:p>
          <a:p>
            <a:pPr lvl="1"/>
            <a:endParaRPr lang="en-US">
              <a:latin typeface="Tahoma" charset="0"/>
              <a:ea typeface="ＭＳ Ｐゴシック" charset="0"/>
            </a:endParaRPr>
          </a:p>
          <a:p>
            <a:endParaRPr lang="en-US">
              <a:latin typeface="Tahoma" charset="0"/>
            </a:endParaRPr>
          </a:p>
        </p:txBody>
      </p:sp>
      <p:sp>
        <p:nvSpPr>
          <p:cNvPr id="106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6825C47-2605-534C-9672-E99D798633E8}" type="slidenum">
              <a:rPr lang="en-US" sz="1600">
                <a:solidFill>
                  <a:srgbClr val="000000"/>
                </a:solidFill>
                <a:latin typeface="Garamond" charset="0"/>
                <a:cs typeface="Arial" charset="0"/>
              </a:rPr>
              <a:pPr eaLnBrk="1" hangingPunct="1"/>
              <a:t>102</a:t>
            </a:fld>
            <a:endParaRPr lang="en-US" sz="1600">
              <a:solidFill>
                <a:srgbClr val="000000"/>
              </a:solidFill>
              <a:latin typeface="Garamond" charset="0"/>
              <a:cs typeface="Arial"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516216" y="2060847"/>
            <a:ext cx="2016224" cy="1732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02118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Refresh (II)</a:t>
            </a:r>
          </a:p>
        </p:txBody>
      </p:sp>
      <p:sp>
        <p:nvSpPr>
          <p:cNvPr id="3"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solidFill>
                  <a:srgbClr val="0000FF"/>
                </a:solidFill>
                <a:latin typeface="Tahoma" charset="0"/>
              </a:rPr>
              <a:t>Distributed refresh eliminates long pause times</a:t>
            </a:r>
          </a:p>
          <a:p>
            <a:r>
              <a:rPr lang="en-US">
                <a:latin typeface="Tahoma" charset="0"/>
              </a:rPr>
              <a:t>How else we can reduce the effect of refresh on performance?</a:t>
            </a:r>
          </a:p>
          <a:p>
            <a:pPr lvl="1"/>
            <a:r>
              <a:rPr lang="en-US">
                <a:latin typeface="Tahoma" charset="0"/>
                <a:ea typeface="ＭＳ Ｐゴシック" charset="0"/>
              </a:rPr>
              <a:t>Can we reduce the number of refreshes?</a:t>
            </a: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D9CBDF-83F9-D14C-B378-18EE874920BD}" type="slidenum">
              <a:rPr lang="en-US" sz="1600">
                <a:solidFill>
                  <a:srgbClr val="000000"/>
                </a:solidFill>
                <a:latin typeface="Garamond" charset="0"/>
                <a:cs typeface="Arial" charset="0"/>
              </a:rPr>
              <a:pPr eaLnBrk="1" hangingPunct="1"/>
              <a:t>103</a:t>
            </a:fld>
            <a:endParaRPr lang="en-US" sz="1600">
              <a:solidFill>
                <a:srgbClr val="000000"/>
              </a:solidFill>
              <a:latin typeface="Garamond" charset="0"/>
              <a:cs typeface="Arial" charset="0"/>
            </a:endParaRPr>
          </a:p>
        </p:txBody>
      </p:sp>
      <p:pic>
        <p:nvPicPr>
          <p:cNvPr id="1075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8" y="1336675"/>
            <a:ext cx="7572375" cy="2409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4957130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dirty="0" smtClean="0">
                <a:latin typeface="Tahoma" charset="0"/>
              </a:rPr>
              <a:t>Downsides of refresh</a:t>
            </a:r>
          </a:p>
          <a:p>
            <a:pPr marL="0" indent="0">
              <a:buNone/>
            </a:pPr>
            <a:r>
              <a:rPr lang="en-US" sz="2200" dirty="0">
                <a:latin typeface="Tahoma" charset="0"/>
                <a:ea typeface="ＭＳ Ｐゴシック" charset="0"/>
              </a:rPr>
              <a:t>    -- </a:t>
            </a:r>
            <a:r>
              <a:rPr lang="en-US" sz="2200" dirty="0">
                <a:solidFill>
                  <a:srgbClr val="0000FF"/>
                </a:solidFill>
                <a:latin typeface="Tahoma" charset="0"/>
                <a:ea typeface="ＭＳ Ｐゴシック" charset="0"/>
              </a:rPr>
              <a:t>Energy consumption</a:t>
            </a:r>
            <a:r>
              <a:rPr lang="en-US" sz="2200" dirty="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933056"/>
            <a:ext cx="2808312" cy="2413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1138" name="Title 1"/>
          <p:cNvSpPr>
            <a:spLocks noGrp="1"/>
          </p:cNvSpPr>
          <p:nvPr>
            <p:ph type="title"/>
          </p:nvPr>
        </p:nvSpPr>
        <p:spPr/>
        <p:txBody>
          <a:bodyPr/>
          <a:lstStyle/>
          <a:p>
            <a:r>
              <a:rPr lang="en-US" dirty="0" smtClean="0">
                <a:latin typeface="Garamond" charset="0"/>
              </a:rPr>
              <a:t>Downsides of DRAM Refresh</a:t>
            </a:r>
            <a:endParaRPr lang="en-US" dirty="0">
              <a:latin typeface="Garamond"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494" indent="-285575" eaLnBrk="0" hangingPunct="0">
              <a:defRPr>
                <a:solidFill>
                  <a:schemeClr val="tx1"/>
                </a:solidFill>
                <a:latin typeface="Arial" charset="0"/>
                <a:ea typeface="ＭＳ Ｐゴシック" charset="0"/>
              </a:defRPr>
            </a:lvl2pPr>
            <a:lvl3pPr marL="1142294" indent="-228458" eaLnBrk="0" hangingPunct="0">
              <a:defRPr>
                <a:solidFill>
                  <a:schemeClr val="tx1"/>
                </a:solidFill>
                <a:latin typeface="Arial" charset="0"/>
                <a:ea typeface="ＭＳ Ｐゴシック" charset="0"/>
              </a:defRPr>
            </a:lvl3pPr>
            <a:lvl4pPr marL="1599216" indent="-228458" eaLnBrk="0" hangingPunct="0">
              <a:defRPr>
                <a:solidFill>
                  <a:schemeClr val="tx1"/>
                </a:solidFill>
                <a:latin typeface="Arial" charset="0"/>
                <a:ea typeface="ＭＳ Ｐゴシック" charset="0"/>
              </a:defRPr>
            </a:lvl4pPr>
            <a:lvl5pPr marL="2056140" indent="-228458" eaLnBrk="0" hangingPunct="0">
              <a:defRPr>
                <a:solidFill>
                  <a:schemeClr val="tx1"/>
                </a:solidFill>
                <a:latin typeface="Arial" charset="0"/>
                <a:ea typeface="ＭＳ Ｐゴシック" charset="0"/>
              </a:defRPr>
            </a:lvl5pPr>
            <a:lvl6pPr marL="2513059" indent="-228458" eaLnBrk="0" fontAlgn="base" hangingPunct="0">
              <a:spcBef>
                <a:spcPct val="0"/>
              </a:spcBef>
              <a:spcAft>
                <a:spcPct val="0"/>
              </a:spcAft>
              <a:defRPr>
                <a:solidFill>
                  <a:schemeClr val="tx1"/>
                </a:solidFill>
                <a:latin typeface="Arial" charset="0"/>
                <a:ea typeface="ＭＳ Ｐゴシック" charset="0"/>
              </a:defRPr>
            </a:lvl6pPr>
            <a:lvl7pPr marL="2969976" indent="-228458" eaLnBrk="0" fontAlgn="base" hangingPunct="0">
              <a:spcBef>
                <a:spcPct val="0"/>
              </a:spcBef>
              <a:spcAft>
                <a:spcPct val="0"/>
              </a:spcAft>
              <a:defRPr>
                <a:solidFill>
                  <a:schemeClr val="tx1"/>
                </a:solidFill>
                <a:latin typeface="Arial" charset="0"/>
                <a:ea typeface="ＭＳ Ｐゴシック" charset="0"/>
              </a:defRPr>
            </a:lvl7pPr>
            <a:lvl8pPr marL="3426897" indent="-228458" eaLnBrk="0" fontAlgn="base" hangingPunct="0">
              <a:spcBef>
                <a:spcPct val="0"/>
              </a:spcBef>
              <a:spcAft>
                <a:spcPct val="0"/>
              </a:spcAft>
              <a:defRPr>
                <a:solidFill>
                  <a:schemeClr val="tx1"/>
                </a:solidFill>
                <a:latin typeface="Arial" charset="0"/>
                <a:ea typeface="ＭＳ Ｐゴシック" charset="0"/>
              </a:defRPr>
            </a:lvl8pPr>
            <a:lvl9pPr marL="3883813" indent="-228458"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104</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64469283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4"/>
          <p:cNvSpPr>
            <a:spLocks noGrp="1" noChangeArrowheads="1"/>
          </p:cNvSpPr>
          <p:nvPr>
            <p:ph type="ctrTitle"/>
          </p:nvPr>
        </p:nvSpPr>
        <p:spPr>
          <a:xfrm>
            <a:off x="366713" y="1768475"/>
            <a:ext cx="8428037" cy="822325"/>
          </a:xfrm>
        </p:spPr>
        <p:txBody>
          <a:bodyPr/>
          <a:lstStyle/>
          <a:p>
            <a:pPr algn="ctr" eaLnBrk="1" hangingPunct="1"/>
            <a:r>
              <a:rPr lang="en-US" sz="4000">
                <a:latin typeface="Garamond" charset="0"/>
              </a:rPr>
              <a:t>Memory Controllers</a:t>
            </a:r>
          </a:p>
        </p:txBody>
      </p:sp>
      <p:sp>
        <p:nvSpPr>
          <p:cNvPr id="89090"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450678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Title 1"/>
          <p:cNvSpPr>
            <a:spLocks noGrp="1"/>
          </p:cNvSpPr>
          <p:nvPr>
            <p:ph type="title"/>
          </p:nvPr>
        </p:nvSpPr>
        <p:spPr/>
        <p:txBody>
          <a:bodyPr/>
          <a:lstStyle/>
          <a:p>
            <a:r>
              <a:rPr lang="en-US">
                <a:latin typeface="Garamond" charset="0"/>
              </a:rPr>
              <a:t>DRAM versus Other Types of Memories</a:t>
            </a:r>
          </a:p>
        </p:txBody>
      </p:sp>
      <p:sp>
        <p:nvSpPr>
          <p:cNvPr id="3" name="Content Placeholder 2"/>
          <p:cNvSpPr>
            <a:spLocks noGrp="1"/>
          </p:cNvSpPr>
          <p:nvPr>
            <p:ph idx="1"/>
          </p:nvPr>
        </p:nvSpPr>
        <p:spPr/>
        <p:txBody>
          <a:bodyPr/>
          <a:lstStyle/>
          <a:p>
            <a:r>
              <a:rPr lang="en-US">
                <a:latin typeface="Tahoma" charset="0"/>
              </a:rPr>
              <a:t>Long latency memories have similar characteristics that need to be controlled.</a:t>
            </a:r>
          </a:p>
          <a:p>
            <a:endParaRPr lang="en-US">
              <a:latin typeface="Tahoma" charset="0"/>
            </a:endParaRPr>
          </a:p>
          <a:p>
            <a:r>
              <a:rPr lang="en-US">
                <a:latin typeface="Tahoma" charset="0"/>
              </a:rPr>
              <a:t>The following discussion will use DRAM as an example, but many issues are similar in the design of controllers for other types of memories</a:t>
            </a:r>
          </a:p>
          <a:p>
            <a:pPr lvl="1"/>
            <a:r>
              <a:rPr lang="en-US">
                <a:latin typeface="Tahoma" charset="0"/>
              </a:rPr>
              <a:t>Flash memory</a:t>
            </a:r>
          </a:p>
          <a:p>
            <a:pPr lvl="1"/>
            <a:r>
              <a:rPr lang="en-US">
                <a:latin typeface="Tahoma" charset="0"/>
              </a:rPr>
              <a:t>Other emerging memory technologies</a:t>
            </a:r>
          </a:p>
          <a:p>
            <a:pPr lvl="2"/>
            <a:r>
              <a:rPr lang="en-US">
                <a:latin typeface="Tahoma" charset="0"/>
              </a:rPr>
              <a:t>Phase Change Memory</a:t>
            </a:r>
          </a:p>
          <a:p>
            <a:pPr lvl="2"/>
            <a:r>
              <a:rPr lang="en-US">
                <a:latin typeface="Tahoma" charset="0"/>
              </a:rPr>
              <a:t>Spin-Transfer Torque Magnetic Memory</a:t>
            </a:r>
          </a:p>
          <a:p>
            <a:pPr lvl="1"/>
            <a:endParaRPr lang="en-US">
              <a:latin typeface="Tahoma" charset="0"/>
            </a:endParaRPr>
          </a:p>
        </p:txBody>
      </p:sp>
      <p:sp>
        <p:nvSpPr>
          <p:cNvPr id="1525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37FE32-E030-AB45-9B9A-18D79D9C767B}" type="slidenum">
              <a:rPr lang="en-US" sz="1600">
                <a:solidFill>
                  <a:srgbClr val="000000"/>
                </a:solidFill>
                <a:latin typeface="Garamond" charset="0"/>
              </a:rPr>
              <a:pPr eaLnBrk="1" hangingPunct="1"/>
              <a:t>106</a:t>
            </a:fld>
            <a:endParaRPr lang="en-US" sz="1600">
              <a:solidFill>
                <a:srgbClr val="000000"/>
              </a:solidFill>
              <a:latin typeface="Garamond" charset="0"/>
            </a:endParaRPr>
          </a:p>
        </p:txBody>
      </p:sp>
    </p:spTree>
    <p:extLst>
      <p:ext uri="{BB962C8B-B14F-4D97-AF65-F5344CB8AC3E}">
        <p14:creationId xmlns:p14="http://schemas.microsoft.com/office/powerpoint/2010/main" val="301202384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7" name="Title 1"/>
          <p:cNvSpPr>
            <a:spLocks noGrp="1"/>
          </p:cNvSpPr>
          <p:nvPr>
            <p:ph type="title"/>
          </p:nvPr>
        </p:nvSpPr>
        <p:spPr/>
        <p:txBody>
          <a:bodyPr/>
          <a:lstStyle/>
          <a:p>
            <a:r>
              <a:rPr lang="en-US">
                <a:latin typeface="Garamond" charset="0"/>
              </a:rPr>
              <a:t>DRAM Controller: Functions</a:t>
            </a:r>
          </a:p>
        </p:txBody>
      </p:sp>
      <p:sp>
        <p:nvSpPr>
          <p:cNvPr id="140290"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Ensure correct operation </a:t>
            </a:r>
            <a:r>
              <a:rPr lang="en-US">
                <a:latin typeface="Tahoma" charset="0"/>
              </a:rPr>
              <a:t>of DRAM (refresh and timing)</a:t>
            </a:r>
          </a:p>
          <a:p>
            <a:endParaRPr lang="en-US">
              <a:latin typeface="Tahoma" charset="0"/>
            </a:endParaRPr>
          </a:p>
          <a:p>
            <a:r>
              <a:rPr lang="en-US">
                <a:solidFill>
                  <a:srgbClr val="0000FF"/>
                </a:solidFill>
                <a:latin typeface="Tahoma" charset="0"/>
              </a:rPr>
              <a:t>Service DRAM requests while obeying timing constraints of DRAM chips</a:t>
            </a:r>
          </a:p>
          <a:p>
            <a:pPr lvl="1"/>
            <a:r>
              <a:rPr lang="en-US">
                <a:latin typeface="Tahoma" charset="0"/>
                <a:ea typeface="ＭＳ Ｐゴシック" charset="0"/>
              </a:rPr>
              <a:t>Constraints: resource conflicts (bank, bus, channel), minimum write-to-read delays</a:t>
            </a:r>
          </a:p>
          <a:p>
            <a:pPr lvl="1"/>
            <a:r>
              <a:rPr lang="en-US">
                <a:solidFill>
                  <a:srgbClr val="0000FF"/>
                </a:solidFill>
                <a:latin typeface="Tahoma" charset="0"/>
                <a:ea typeface="ＭＳ Ｐゴシック" charset="0"/>
              </a:rPr>
              <a:t>Translate requests to DRAM command sequences</a:t>
            </a:r>
          </a:p>
          <a:p>
            <a:endParaRPr lang="en-US">
              <a:solidFill>
                <a:srgbClr val="0033CC"/>
              </a:solidFill>
              <a:latin typeface="Tahoma" charset="0"/>
            </a:endParaRPr>
          </a:p>
          <a:p>
            <a:r>
              <a:rPr lang="en-US">
                <a:solidFill>
                  <a:srgbClr val="0000FF"/>
                </a:solidFill>
                <a:latin typeface="Tahoma" charset="0"/>
              </a:rPr>
              <a:t>Buffer and schedule requests to improve performance</a:t>
            </a:r>
          </a:p>
          <a:p>
            <a:pPr lvl="1"/>
            <a:r>
              <a:rPr lang="en-US">
                <a:latin typeface="Tahoma" charset="0"/>
                <a:ea typeface="ＭＳ Ｐゴシック" charset="0"/>
              </a:rPr>
              <a:t>Reordering, row-buffer, bank, rank, bus management</a:t>
            </a:r>
          </a:p>
          <a:p>
            <a:endParaRPr lang="en-US">
              <a:latin typeface="Tahoma" charset="0"/>
            </a:endParaRPr>
          </a:p>
          <a:p>
            <a:r>
              <a:rPr lang="en-US">
                <a:solidFill>
                  <a:srgbClr val="0000FF"/>
                </a:solidFill>
                <a:latin typeface="Tahoma" charset="0"/>
              </a:rPr>
              <a:t>Manage power consumption and thermals in DRAM</a:t>
            </a:r>
          </a:p>
          <a:p>
            <a:pPr lvl="1"/>
            <a:r>
              <a:rPr lang="en-US">
                <a:latin typeface="Tahoma" charset="0"/>
                <a:ea typeface="ＭＳ Ｐゴシック" charset="0"/>
              </a:rPr>
              <a:t>Turn on/off DRAM chips, manage power modes</a:t>
            </a:r>
          </a:p>
          <a:p>
            <a:pPr lvl="2"/>
            <a:endParaRPr lang="en-US">
              <a:latin typeface="Tahoma" charset="0"/>
              <a:ea typeface="ＭＳ Ｐゴシック" charset="0"/>
            </a:endParaRPr>
          </a:p>
        </p:txBody>
      </p:sp>
      <p:sp>
        <p:nvSpPr>
          <p:cNvPr id="91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2686E4E-B6CE-A34B-8BE8-A3C7D6401A59}" type="slidenum">
              <a:rPr lang="en-US" sz="1600">
                <a:solidFill>
                  <a:srgbClr val="000000"/>
                </a:solidFill>
                <a:latin typeface="Garamond" charset="0"/>
                <a:cs typeface="Arial" charset="0"/>
              </a:rPr>
              <a:pPr eaLnBrk="1" hangingPunct="1"/>
              <a:t>107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15249618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029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40290">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290">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290">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40290">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0290">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140290">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402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Controller: Where to Place</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In chipset</a:t>
            </a:r>
          </a:p>
          <a:p>
            <a:pPr lvl="1">
              <a:buFont typeface="Wingdings" charset="0"/>
              <a:buNone/>
            </a:pPr>
            <a:r>
              <a:rPr lang="en-US">
                <a:latin typeface="Tahoma" charset="0"/>
                <a:ea typeface="ＭＳ Ｐゴシック" charset="0"/>
              </a:rPr>
              <a:t>+ More flexibility to plug different DRAM types into the system</a:t>
            </a:r>
          </a:p>
          <a:p>
            <a:pPr>
              <a:buFont typeface="Wingdings" charset="0"/>
              <a:buNone/>
            </a:pPr>
            <a:r>
              <a:rPr lang="en-US">
                <a:latin typeface="Tahoma" charset="0"/>
              </a:rPr>
              <a:t>    + Less power density in the CPU chip</a:t>
            </a:r>
          </a:p>
          <a:p>
            <a:pPr>
              <a:buFont typeface="Wingdings" charset="0"/>
              <a:buNone/>
            </a:pPr>
            <a:endParaRPr lang="en-US">
              <a:latin typeface="Tahoma" charset="0"/>
            </a:endParaRPr>
          </a:p>
          <a:p>
            <a:r>
              <a:rPr lang="en-US">
                <a:latin typeface="Tahoma" charset="0"/>
              </a:rPr>
              <a:t>On CPU chip</a:t>
            </a:r>
          </a:p>
          <a:p>
            <a:pPr lvl="1">
              <a:buFont typeface="Wingdings" charset="0"/>
              <a:buNone/>
            </a:pPr>
            <a:r>
              <a:rPr lang="en-US">
                <a:latin typeface="Tahoma" charset="0"/>
                <a:ea typeface="ＭＳ Ｐゴシック" charset="0"/>
              </a:rPr>
              <a:t>+ Reduced latency for main memory access</a:t>
            </a:r>
          </a:p>
          <a:p>
            <a:pPr lvl="1">
              <a:buFont typeface="Wingdings" charset="0"/>
              <a:buNone/>
            </a:pPr>
            <a:r>
              <a:rPr lang="en-US">
                <a:latin typeface="Tahoma" charset="0"/>
                <a:ea typeface="ＭＳ Ｐゴシック" charset="0"/>
              </a:rPr>
              <a:t>+ Higher bandwidth between cores and controller</a:t>
            </a:r>
          </a:p>
          <a:p>
            <a:pPr lvl="2"/>
            <a:r>
              <a:rPr lang="en-US">
                <a:latin typeface="Tahoma" charset="0"/>
                <a:ea typeface="ＭＳ Ｐゴシック" charset="0"/>
              </a:rPr>
              <a:t>More information can be communicated (e.g. request</a:t>
            </a:r>
            <a:r>
              <a:rPr lang="ja-JP" altLang="en-US">
                <a:latin typeface="Tahoma" charset="0"/>
                <a:ea typeface="ＭＳ Ｐゴシック" charset="0"/>
              </a:rPr>
              <a:t>’</a:t>
            </a:r>
            <a:r>
              <a:rPr lang="en-US" altLang="ja-JP">
                <a:latin typeface="Tahoma" charset="0"/>
                <a:ea typeface="ＭＳ Ｐゴシック" charset="0"/>
              </a:rPr>
              <a:t>s importance in the processing core)</a:t>
            </a:r>
          </a:p>
          <a:p>
            <a:pPr lvl="3"/>
            <a:endParaRPr lang="en-US">
              <a:latin typeface="Tahoma" charset="0"/>
              <a:ea typeface="ＭＳ Ｐゴシック" charset="0"/>
            </a:endParaRPr>
          </a:p>
          <a:p>
            <a:endParaRPr lang="en-US">
              <a:latin typeface="Tahoma" charset="0"/>
            </a:endParaRP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9C60B6A-0D48-7843-B933-AC8F1C056169}" type="slidenum">
              <a:rPr lang="en-US" sz="1600">
                <a:solidFill>
                  <a:srgbClr val="000000"/>
                </a:solidFill>
                <a:latin typeface="Garamond" charset="0"/>
                <a:cs typeface="Arial" charset="0"/>
              </a:rPr>
              <a:pPr eaLnBrk="1" hangingPunct="1"/>
              <a:t>108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1979527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DRAM Controller (II)</a:t>
            </a:r>
          </a:p>
        </p:txBody>
      </p:sp>
      <p:sp>
        <p:nvSpPr>
          <p:cNvPr id="9318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31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1B918B-C977-554C-BEF1-0A45BAF503F8}" type="slidenum">
              <a:rPr lang="en-US" sz="1600">
                <a:solidFill>
                  <a:srgbClr val="000000"/>
                </a:solidFill>
                <a:latin typeface="Garamond" charset="0"/>
                <a:cs typeface="Arial" charset="0"/>
              </a:rPr>
              <a:pPr eaLnBrk="1" hangingPunct="1"/>
              <a:t>109</a:t>
            </a:fld>
            <a:endParaRPr lang="en-US" sz="1600">
              <a:solidFill>
                <a:srgbClr val="000000"/>
              </a:solidFill>
              <a:latin typeface="Garamond" charset="0"/>
              <a:cs typeface="Arial" charset="0"/>
            </a:endParaRPr>
          </a:p>
        </p:txBody>
      </p:sp>
      <p:pic>
        <p:nvPicPr>
          <p:cNvPr id="9318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286000"/>
            <a:ext cx="8153400" cy="260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644066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11</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9385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9155F93-7693-5B40-8E2A-F412E3EBEF27}" type="slidenum">
              <a:rPr lang="en-US" sz="1600">
                <a:solidFill>
                  <a:srgbClr val="000000"/>
                </a:solidFill>
                <a:latin typeface="Garamond" charset="0"/>
                <a:cs typeface="Arial" charset="0"/>
              </a:rPr>
              <a:pPr eaLnBrk="1" hangingPunct="1"/>
              <a:t>110</a:t>
            </a:fld>
            <a:endParaRPr lang="en-US" sz="1600">
              <a:solidFill>
                <a:srgbClr val="000000"/>
              </a:solidFill>
              <a:latin typeface="Garamond" charset="0"/>
              <a:cs typeface="Arial" charset="0"/>
            </a:endParaRPr>
          </a:p>
        </p:txBody>
      </p:sp>
      <p:sp>
        <p:nvSpPr>
          <p:cNvPr id="94210" name="Rectangle 2"/>
          <p:cNvSpPr>
            <a:spLocks noGrp="1" noChangeArrowheads="1"/>
          </p:cNvSpPr>
          <p:nvPr>
            <p:ph type="title"/>
          </p:nvPr>
        </p:nvSpPr>
        <p:spPr/>
        <p:txBody>
          <a:bodyPr/>
          <a:lstStyle/>
          <a:p>
            <a:r>
              <a:rPr lang="en-US">
                <a:latin typeface="Garamond" charset="0"/>
              </a:rPr>
              <a:t>A Modern DRAM Controller</a:t>
            </a:r>
          </a:p>
        </p:txBody>
      </p:sp>
      <p:pic>
        <p:nvPicPr>
          <p:cNvPr id="942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35075" y="1273175"/>
            <a:ext cx="6673850" cy="480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2541990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Scheduling Policies (I)</a:t>
            </a:r>
          </a:p>
        </p:txBody>
      </p:sp>
      <p:sp>
        <p:nvSpPr>
          <p:cNvPr id="3" name="Content Placeholder 2"/>
          <p:cNvSpPr>
            <a:spLocks noGrp="1"/>
          </p:cNvSpPr>
          <p:nvPr>
            <p:ph idx="1"/>
          </p:nvPr>
        </p:nvSpPr>
        <p:spPr>
          <a:xfrm>
            <a:off x="228600" y="996950"/>
            <a:ext cx="8915400" cy="5194300"/>
          </a:xfrm>
        </p:spPr>
        <p:txBody>
          <a:bodyPr/>
          <a:lstStyle/>
          <a:p>
            <a:r>
              <a:rPr lang="en-US">
                <a:solidFill>
                  <a:srgbClr val="0000FF"/>
                </a:solidFill>
                <a:latin typeface="Tahoma" charset="0"/>
              </a:rPr>
              <a:t>FCFS</a:t>
            </a:r>
            <a:r>
              <a:rPr lang="en-US">
                <a:latin typeface="Tahoma" charset="0"/>
              </a:rPr>
              <a:t> (first come first served)</a:t>
            </a:r>
          </a:p>
          <a:p>
            <a:pPr lvl="1"/>
            <a:r>
              <a:rPr lang="en-US">
                <a:latin typeface="Tahoma" charset="0"/>
                <a:ea typeface="ＭＳ Ｐゴシック" charset="0"/>
              </a:rPr>
              <a:t>Oldest request first</a:t>
            </a:r>
          </a:p>
          <a:p>
            <a:endParaRPr lang="en-US">
              <a:latin typeface="Tahoma" charset="0"/>
            </a:endParaRPr>
          </a:p>
          <a:p>
            <a:r>
              <a:rPr lang="en-US">
                <a:solidFill>
                  <a:srgbClr val="0000FF"/>
                </a:solidFill>
                <a:latin typeface="Tahoma" charset="0"/>
              </a:rPr>
              <a:t>FR-FCFS </a:t>
            </a:r>
            <a:r>
              <a:rPr lang="en-US">
                <a:latin typeface="Tahoma" charset="0"/>
              </a:rPr>
              <a:t>(first ready, first come first served)</a:t>
            </a:r>
          </a:p>
          <a:p>
            <a:pPr lvl="1">
              <a:buFont typeface="Wingdings" charset="0"/>
              <a:buNone/>
            </a:pPr>
            <a:r>
              <a:rPr lang="en-US">
                <a:latin typeface="Tahoma" charset="0"/>
                <a:ea typeface="ＭＳ Ｐゴシック" charset="0"/>
              </a:rPr>
              <a:t>1. Row-hit first</a:t>
            </a:r>
          </a:p>
          <a:p>
            <a:pPr lvl="1">
              <a:buFont typeface="Wingdings" charset="0"/>
              <a:buNone/>
            </a:pPr>
            <a:r>
              <a:rPr lang="en-US">
                <a:latin typeface="Tahoma" charset="0"/>
                <a:ea typeface="ＭＳ Ｐゴシック" charset="0"/>
              </a:rPr>
              <a:t>2. Oldest first</a:t>
            </a:r>
          </a:p>
          <a:p>
            <a:pPr lvl="1">
              <a:buFont typeface="Wingdings" charset="0"/>
              <a:buNone/>
            </a:pPr>
            <a:r>
              <a:rPr lang="en-US">
                <a:latin typeface="Tahoma" charset="0"/>
                <a:ea typeface="ＭＳ Ｐゴシック" charset="0"/>
              </a:rPr>
              <a:t>Goal: Maximize row buffer hit rate </a:t>
            </a:r>
            <a:r>
              <a:rPr lang="en-US">
                <a:latin typeface="Tahoma" charset="0"/>
                <a:ea typeface="ＭＳ Ｐゴシック" charset="0"/>
                <a:sym typeface="Wingdings" charset="0"/>
              </a:rPr>
              <a:t> </a:t>
            </a:r>
            <a:r>
              <a:rPr lang="en-US">
                <a:solidFill>
                  <a:srgbClr val="0000FF"/>
                </a:solidFill>
                <a:latin typeface="Tahoma" charset="0"/>
                <a:ea typeface="ＭＳ Ｐゴシック" charset="0"/>
                <a:sym typeface="Wingdings" charset="0"/>
              </a:rPr>
              <a:t>maximize DRAM throughput</a:t>
            </a:r>
            <a:endParaRPr lang="en-US">
              <a:solidFill>
                <a:srgbClr val="0000FF"/>
              </a:solidFill>
              <a:latin typeface="Tahoma" charset="0"/>
              <a:ea typeface="ＭＳ Ｐゴシック" charset="0"/>
            </a:endParaRPr>
          </a:p>
          <a:p>
            <a:pPr lvl="1">
              <a:buFont typeface="Wingdings" charset="0"/>
              <a:buNone/>
            </a:pPr>
            <a:endParaRPr lang="en-US">
              <a:latin typeface="Tahoma" charset="0"/>
              <a:ea typeface="ＭＳ Ｐゴシック" charset="0"/>
            </a:endParaRPr>
          </a:p>
          <a:p>
            <a:pPr lvl="1"/>
            <a:r>
              <a:rPr lang="en-US">
                <a:latin typeface="Tahoma" charset="0"/>
                <a:ea typeface="ＭＳ Ｐゴシック" charset="0"/>
              </a:rPr>
              <a:t>Actually, scheduling is done at the </a:t>
            </a:r>
            <a:r>
              <a:rPr lang="en-US">
                <a:solidFill>
                  <a:srgbClr val="0000FF"/>
                </a:solidFill>
                <a:latin typeface="Tahoma" charset="0"/>
                <a:ea typeface="ＭＳ Ｐゴシック" charset="0"/>
              </a:rPr>
              <a:t>command level</a:t>
            </a:r>
          </a:p>
          <a:p>
            <a:pPr lvl="2"/>
            <a:r>
              <a:rPr lang="en-US">
                <a:latin typeface="Tahoma" charset="0"/>
                <a:ea typeface="ＭＳ Ｐゴシック" charset="0"/>
              </a:rPr>
              <a:t>Column commands (read/write) prioritized over row commands (activate/precharge)</a:t>
            </a:r>
          </a:p>
          <a:p>
            <a:pPr lvl="2"/>
            <a:r>
              <a:rPr lang="en-US">
                <a:latin typeface="Tahoma" charset="0"/>
                <a:ea typeface="ＭＳ Ｐゴシック" charset="0"/>
              </a:rPr>
              <a:t>Within each group, older commands prioritized over younger ones</a:t>
            </a:r>
          </a:p>
          <a:p>
            <a:pPr lvl="2"/>
            <a:endParaRPr lang="en-US">
              <a:latin typeface="Tahoma" charset="0"/>
              <a:ea typeface="ＭＳ Ｐゴシック" charset="0"/>
            </a:endParaRPr>
          </a:p>
          <a:p>
            <a:pPr lvl="1">
              <a:buFont typeface="Wingdings" charset="0"/>
              <a:buNone/>
            </a:pPr>
            <a:endParaRPr lang="en-US">
              <a:latin typeface="Tahoma" charset="0"/>
              <a:ea typeface="ＭＳ Ｐゴシック" charset="0"/>
            </a:endParaRPr>
          </a:p>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3A757B1-8578-AC4E-8377-2F7EB84F7BD0}" type="slidenum">
              <a:rPr lang="en-US" sz="1600">
                <a:solidFill>
                  <a:srgbClr val="000000"/>
                </a:solidFill>
                <a:latin typeface="Garamond" charset="0"/>
                <a:cs typeface="Arial" charset="0"/>
              </a:rPr>
              <a:pPr eaLnBrk="1" hangingPunct="1"/>
              <a:t>111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6364152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DRAM Scheduling Policies (II)</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A scheduling policy is essentially a prioritization order</a:t>
            </a:r>
          </a:p>
          <a:p>
            <a:endParaRPr lang="en-US">
              <a:latin typeface="Tahoma" charset="0"/>
            </a:endParaRPr>
          </a:p>
          <a:p>
            <a:r>
              <a:rPr lang="en-US">
                <a:latin typeface="Tahoma" charset="0"/>
              </a:rPr>
              <a:t>Prioritization can be based on</a:t>
            </a:r>
          </a:p>
          <a:p>
            <a:pPr lvl="1"/>
            <a:r>
              <a:rPr lang="en-US">
                <a:latin typeface="Tahoma" charset="0"/>
                <a:ea typeface="ＭＳ Ｐゴシック" charset="0"/>
              </a:rPr>
              <a:t>Request age</a:t>
            </a:r>
          </a:p>
          <a:p>
            <a:pPr lvl="1"/>
            <a:r>
              <a:rPr lang="en-US">
                <a:latin typeface="Tahoma" charset="0"/>
                <a:ea typeface="ＭＳ Ｐゴシック" charset="0"/>
              </a:rPr>
              <a:t>Row buffer hit/miss status</a:t>
            </a:r>
          </a:p>
          <a:p>
            <a:pPr lvl="1"/>
            <a:r>
              <a:rPr lang="en-US">
                <a:latin typeface="Tahoma" charset="0"/>
                <a:ea typeface="ＭＳ Ｐゴシック" charset="0"/>
              </a:rPr>
              <a:t>Request type (prefetch, read, write)</a:t>
            </a:r>
          </a:p>
          <a:p>
            <a:pPr lvl="1"/>
            <a:r>
              <a:rPr lang="en-US">
                <a:latin typeface="Tahoma" charset="0"/>
                <a:ea typeface="ＭＳ Ｐゴシック" charset="0"/>
              </a:rPr>
              <a:t>Requestor type (load miss or store miss)</a:t>
            </a:r>
          </a:p>
          <a:p>
            <a:pPr lvl="1"/>
            <a:r>
              <a:rPr lang="en-US">
                <a:latin typeface="Tahoma" charset="0"/>
                <a:ea typeface="ＭＳ Ｐゴシック" charset="0"/>
              </a:rPr>
              <a:t>Request criticality</a:t>
            </a:r>
          </a:p>
          <a:p>
            <a:pPr lvl="2"/>
            <a:r>
              <a:rPr lang="en-US">
                <a:latin typeface="Tahoma" charset="0"/>
                <a:ea typeface="ＭＳ Ｐゴシック" charset="0"/>
              </a:rPr>
              <a:t>Oldest miss in the core?</a:t>
            </a:r>
          </a:p>
          <a:p>
            <a:pPr lvl="2"/>
            <a:r>
              <a:rPr lang="en-US">
                <a:latin typeface="Tahoma" charset="0"/>
                <a:ea typeface="ＭＳ Ｐゴシック" charset="0"/>
              </a:rPr>
              <a:t>How many instructions in core are dependent on it?</a:t>
            </a:r>
          </a:p>
          <a:p>
            <a:pPr lvl="2"/>
            <a:endParaRPr lang="en-US">
              <a:latin typeface="Tahoma" charset="0"/>
              <a:ea typeface="ＭＳ Ｐゴシック" charset="0"/>
            </a:endParaRPr>
          </a:p>
          <a:p>
            <a:pPr lvl="2"/>
            <a:endParaRPr lang="en-US">
              <a:latin typeface="Tahoma" charset="0"/>
              <a:ea typeface="ＭＳ Ｐゴシック"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F0765E5-DDD7-F149-AFCE-4B8ADD3322A7}" type="slidenum">
              <a:rPr lang="en-US" sz="1600">
                <a:solidFill>
                  <a:srgbClr val="000000"/>
                </a:solidFill>
                <a:latin typeface="Garamond" charset="0"/>
                <a:cs typeface="Arial" charset="0"/>
              </a:rPr>
              <a:pPr eaLnBrk="1" hangingPunct="1"/>
              <a:t>112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51795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Row Buffer Management Policies</a:t>
            </a:r>
          </a:p>
        </p:txBody>
      </p:sp>
      <p:sp>
        <p:nvSpPr>
          <p:cNvPr id="50179" name="Content Placeholder 2"/>
          <p:cNvSpPr>
            <a:spLocks noGrp="1"/>
          </p:cNvSpPr>
          <p:nvPr>
            <p:ph idx="1"/>
          </p:nvPr>
        </p:nvSpPr>
        <p:spPr>
          <a:xfrm>
            <a:off x="228600" y="996950"/>
            <a:ext cx="8610600" cy="5194300"/>
          </a:xfrm>
        </p:spPr>
        <p:txBody>
          <a:bodyPr/>
          <a:lstStyle/>
          <a:p>
            <a:r>
              <a:rPr lang="en-US">
                <a:latin typeface="Tahoma" charset="0"/>
              </a:rPr>
              <a:t>Open row</a:t>
            </a:r>
          </a:p>
          <a:p>
            <a:pPr lvl="1"/>
            <a:r>
              <a:rPr lang="en-US" sz="1800">
                <a:latin typeface="Tahoma" charset="0"/>
                <a:ea typeface="ＭＳ Ｐゴシック" charset="0"/>
              </a:rPr>
              <a:t>Keep the row open after an access</a:t>
            </a:r>
          </a:p>
          <a:p>
            <a:pPr lvl="1">
              <a:buFont typeface="Wingdings" charset="0"/>
              <a:buNone/>
            </a:pPr>
            <a:r>
              <a:rPr lang="en-US" sz="1800">
                <a:latin typeface="Tahoma" charset="0"/>
                <a:ea typeface="ＭＳ Ｐゴシック" charset="0"/>
              </a:rPr>
              <a:t>+ Next access might need the same row </a:t>
            </a:r>
            <a:r>
              <a:rPr lang="en-US" sz="1800">
                <a:latin typeface="Tahoma" charset="0"/>
                <a:ea typeface="ＭＳ Ｐゴシック" charset="0"/>
                <a:sym typeface="Wingdings" charset="0"/>
              </a:rPr>
              <a:t> row hit</a:t>
            </a:r>
          </a:p>
          <a:p>
            <a:pPr lvl="1">
              <a:buFont typeface="Wingdings" charset="0"/>
              <a:buNone/>
            </a:pPr>
            <a:r>
              <a:rPr lang="en-US" sz="1800">
                <a:latin typeface="Tahoma" charset="0"/>
                <a:ea typeface="ＭＳ Ｐゴシック" charset="0"/>
                <a:sym typeface="Wingdings" charset="0"/>
              </a:rPr>
              <a:t>-- Next access might need a different row  row conflict, wasted energy</a:t>
            </a:r>
            <a:endParaRPr lang="en-US" sz="1800">
              <a:latin typeface="Tahoma" charset="0"/>
              <a:ea typeface="ＭＳ Ｐゴシック" charset="0"/>
            </a:endParaRPr>
          </a:p>
          <a:p>
            <a:pPr lvl="1"/>
            <a:endParaRPr lang="en-US">
              <a:latin typeface="Tahoma" charset="0"/>
              <a:ea typeface="ＭＳ Ｐゴシック" charset="0"/>
            </a:endParaRPr>
          </a:p>
          <a:p>
            <a:r>
              <a:rPr lang="en-US">
                <a:latin typeface="Tahoma" charset="0"/>
              </a:rPr>
              <a:t>Closed row</a:t>
            </a:r>
          </a:p>
          <a:p>
            <a:pPr lvl="1"/>
            <a:r>
              <a:rPr lang="en-US" sz="1800">
                <a:latin typeface="Tahoma" charset="0"/>
                <a:ea typeface="ＭＳ Ｐゴシック" charset="0"/>
              </a:rPr>
              <a:t>Close the row after an access (if no other requests already in the request buffer need the same row)</a:t>
            </a:r>
            <a:endParaRPr lang="en-US" sz="1600">
              <a:latin typeface="Tahoma" charset="0"/>
              <a:ea typeface="ＭＳ Ｐゴシック" charset="0"/>
            </a:endParaRPr>
          </a:p>
          <a:p>
            <a:pPr lvl="1">
              <a:buFont typeface="Wingdings" charset="0"/>
              <a:buNone/>
            </a:pPr>
            <a:r>
              <a:rPr lang="en-US" sz="1800">
                <a:latin typeface="Tahoma" charset="0"/>
                <a:ea typeface="ＭＳ Ｐゴシック" charset="0"/>
              </a:rPr>
              <a:t>+ Next access might need a different row </a:t>
            </a:r>
            <a:r>
              <a:rPr lang="en-US" sz="1800">
                <a:latin typeface="Tahoma" charset="0"/>
                <a:ea typeface="ＭＳ Ｐゴシック" charset="0"/>
                <a:sym typeface="Wingdings" charset="0"/>
              </a:rPr>
              <a:t> avoid a row conflict</a:t>
            </a:r>
          </a:p>
          <a:p>
            <a:pPr lvl="1">
              <a:buFont typeface="Wingdings" charset="0"/>
              <a:buNone/>
            </a:pPr>
            <a:r>
              <a:rPr lang="en-US" sz="1800">
                <a:latin typeface="Tahoma" charset="0"/>
                <a:ea typeface="ＭＳ Ｐゴシック" charset="0"/>
                <a:sym typeface="Wingdings" charset="0"/>
              </a:rPr>
              <a:t>-- Next access might need the same row  extra activate latency</a:t>
            </a:r>
          </a:p>
          <a:p>
            <a:pPr lvl="1">
              <a:buFont typeface="Wingdings" charset="0"/>
              <a:buNone/>
            </a:pPr>
            <a:endParaRPr lang="en-US">
              <a:latin typeface="Tahoma" charset="0"/>
              <a:ea typeface="ＭＳ Ｐゴシック" charset="0"/>
              <a:sym typeface="Wingdings" charset="0"/>
            </a:endParaRPr>
          </a:p>
          <a:p>
            <a:r>
              <a:rPr lang="en-US">
                <a:latin typeface="Tahoma" charset="0"/>
                <a:sym typeface="Wingdings" charset="0"/>
              </a:rPr>
              <a:t>Adaptive policies</a:t>
            </a:r>
          </a:p>
          <a:p>
            <a:pPr lvl="1"/>
            <a:r>
              <a:rPr lang="en-US">
                <a:latin typeface="Tahoma" charset="0"/>
                <a:ea typeface="ＭＳ Ｐゴシック" charset="0"/>
                <a:sym typeface="Wingdings" charset="0"/>
              </a:rPr>
              <a:t>Predict whether or not the next access to the bank will be to the same row</a:t>
            </a:r>
            <a:endParaRPr lang="en-US">
              <a:latin typeface="Tahoma" charset="0"/>
              <a:ea typeface="ＭＳ Ｐゴシック"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07F5B7-C131-FD49-B58A-55F96869452A}" type="slidenum">
              <a:rPr lang="en-US" sz="1600">
                <a:solidFill>
                  <a:srgbClr val="000000"/>
                </a:solidFill>
                <a:latin typeface="Garamond" charset="0"/>
                <a:cs typeface="Arial" charset="0"/>
              </a:rPr>
              <a:pPr eaLnBrk="1" hangingPunct="1"/>
              <a:t>113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576872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0179">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01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0179">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0179">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0179">
                                            <p:txEl>
                                              <p:pRg st="7" end="7"/>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0179">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0179">
                                            <p:txEl>
                                              <p:pRg st="10" end="10"/>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017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Open vs. Closed Row Policies</a:t>
            </a:r>
          </a:p>
        </p:txBody>
      </p:sp>
      <p:graphicFrame>
        <p:nvGraphicFramePr>
          <p:cNvPr id="5" name="Content Placeholder 4"/>
          <p:cNvGraphicFramePr>
            <a:graphicFrameLocks noGrp="1"/>
          </p:cNvGraphicFramePr>
          <p:nvPr>
            <p:ph idx="1"/>
          </p:nvPr>
        </p:nvGraphicFramePr>
        <p:xfrm>
          <a:off x="228600" y="1420813"/>
          <a:ext cx="8610600" cy="4668956"/>
        </p:xfrm>
        <a:graphic>
          <a:graphicData uri="http://schemas.openxmlformats.org/drawingml/2006/table">
            <a:tbl>
              <a:tblPr/>
              <a:tblGrid>
                <a:gridCol w="2152650"/>
                <a:gridCol w="2152650"/>
                <a:gridCol w="2152650"/>
                <a:gridCol w="2152650"/>
              </a:tblGrid>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Policy</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First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Tahoma" charset="0"/>
                          <a:ea typeface="Arial" charset="0"/>
                          <a:cs typeface="Arial" charset="0"/>
                        </a:rPr>
                        <a:t>Commands needed for next access</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3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 </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Open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conflict)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Precharge + Activate Row 1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in request buffer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hit)</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Read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r h="91435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 – access not in request buffer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0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6EFE7"/>
                    </a:solidFill>
                  </a:tcPr>
                </a:tc>
              </a:tr>
              <a:tr h="64004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Closed row</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0</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Row 1 (row closed)</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Tahoma" charset="0"/>
                          <a:ea typeface="Arial" charset="0"/>
                          <a:cs typeface="Arial" charset="0"/>
                        </a:rPr>
                        <a:t>Activate Row 1 + Read + </a:t>
                      </a:r>
                      <a:r>
                        <a:rPr kumimoji="0" lang="en-US" sz="1800" b="0" i="0" u="none" strike="noStrike" cap="none" normalizeH="0" baseline="0">
                          <a:ln>
                            <a:noFill/>
                          </a:ln>
                          <a:solidFill>
                            <a:srgbClr val="404040"/>
                          </a:solidFill>
                          <a:effectLst/>
                          <a:latin typeface="Tahoma" charset="0"/>
                          <a:ea typeface="Arial" charset="0"/>
                          <a:cs typeface="Arial" charset="0"/>
                        </a:rPr>
                        <a:t>Precharge</a:t>
                      </a:r>
                    </a:p>
                  </a:txBody>
                  <a:tcPr marT="45709" marB="45709"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DECB"/>
                    </a:solidFill>
                  </a:tcPr>
                </a:tc>
              </a:tr>
            </a:tbl>
          </a:graphicData>
        </a:graphic>
      </p:graphicFrame>
      <p:sp>
        <p:nvSpPr>
          <p:cNvPr id="983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6D8639E-3A54-7D4A-90B0-63014AD9B552}" type="slidenum">
              <a:rPr lang="en-US" sz="1600">
                <a:solidFill>
                  <a:srgbClr val="000000"/>
                </a:solidFill>
                <a:latin typeface="Garamond" charset="0"/>
                <a:cs typeface="Arial" charset="0"/>
              </a:rPr>
              <a:pPr eaLnBrk="1" hangingPunct="1"/>
              <a:t>114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110708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sz="3400">
                <a:latin typeface="Garamond" charset="0"/>
              </a:rPr>
              <a:t>Why are DRAM Controllers Difficult to Design?</a:t>
            </a:r>
          </a:p>
        </p:txBody>
      </p:sp>
      <p:sp>
        <p:nvSpPr>
          <p:cNvPr id="148482" name="Content Placeholder 2"/>
          <p:cNvSpPr>
            <a:spLocks noGrp="1"/>
          </p:cNvSpPr>
          <p:nvPr>
            <p:ph idx="1"/>
          </p:nvPr>
        </p:nvSpPr>
        <p:spPr>
          <a:xfrm>
            <a:off x="228600" y="996950"/>
            <a:ext cx="8610600" cy="5194300"/>
          </a:xfrm>
        </p:spPr>
        <p:txBody>
          <a:bodyPr/>
          <a:lstStyle/>
          <a:p>
            <a:r>
              <a:rPr lang="en-US">
                <a:latin typeface="Tahoma" charset="0"/>
              </a:rPr>
              <a:t>Need to obey </a:t>
            </a:r>
            <a:r>
              <a:rPr lang="en-US">
                <a:solidFill>
                  <a:srgbClr val="0000FF"/>
                </a:solidFill>
                <a:latin typeface="Tahoma" charset="0"/>
              </a:rPr>
              <a:t>DRAM timing constraints </a:t>
            </a:r>
            <a:r>
              <a:rPr lang="en-US">
                <a:latin typeface="Tahoma" charset="0"/>
              </a:rPr>
              <a:t>for correctness</a:t>
            </a:r>
          </a:p>
          <a:p>
            <a:pPr lvl="1"/>
            <a:r>
              <a:rPr lang="en-US">
                <a:latin typeface="Tahoma" charset="0"/>
                <a:ea typeface="ＭＳ Ｐゴシック" charset="0"/>
              </a:rPr>
              <a:t>There are many (50+) timing constraints in DRAM</a:t>
            </a:r>
          </a:p>
          <a:p>
            <a:pPr lvl="1"/>
            <a:r>
              <a:rPr lang="en-US">
                <a:latin typeface="Tahoma" charset="0"/>
                <a:ea typeface="ＭＳ Ｐゴシック" charset="0"/>
              </a:rPr>
              <a:t>tWTR: Minimum number of cycles to wait before issuing a read command after a write command is issued</a:t>
            </a:r>
          </a:p>
          <a:p>
            <a:pPr lvl="1"/>
            <a:r>
              <a:rPr lang="en-US">
                <a:latin typeface="Tahoma" charset="0"/>
                <a:ea typeface="ＭＳ Ｐゴシック" charset="0"/>
              </a:rPr>
              <a:t>tRC: Minimum number of cycles between the issuing of two consecutive activate commands to the same bank</a:t>
            </a:r>
          </a:p>
          <a:p>
            <a:pPr lvl="1"/>
            <a:r>
              <a:rPr lang="en-US">
                <a:latin typeface="Tahoma" charset="0"/>
                <a:ea typeface="ＭＳ Ｐゴシック" charset="0"/>
              </a:rPr>
              <a:t>…</a:t>
            </a:r>
          </a:p>
          <a:p>
            <a:r>
              <a:rPr lang="en-US">
                <a:latin typeface="Tahoma" charset="0"/>
              </a:rPr>
              <a:t>Need to </a:t>
            </a:r>
            <a:r>
              <a:rPr lang="en-US">
                <a:solidFill>
                  <a:srgbClr val="0000FF"/>
                </a:solidFill>
                <a:latin typeface="Tahoma" charset="0"/>
              </a:rPr>
              <a:t>keep track of many resources </a:t>
            </a:r>
            <a:r>
              <a:rPr lang="en-US">
                <a:latin typeface="Tahoma" charset="0"/>
              </a:rPr>
              <a:t>to prevent conflicts</a:t>
            </a:r>
          </a:p>
          <a:p>
            <a:pPr lvl="1"/>
            <a:r>
              <a:rPr lang="en-US">
                <a:latin typeface="Tahoma" charset="0"/>
                <a:ea typeface="ＭＳ Ｐゴシック" charset="0"/>
              </a:rPr>
              <a:t>Channels, banks, ranks, data bus, address bus, row buffers</a:t>
            </a:r>
          </a:p>
          <a:p>
            <a:r>
              <a:rPr lang="en-US">
                <a:latin typeface="Tahoma" charset="0"/>
              </a:rPr>
              <a:t>Need to handle </a:t>
            </a:r>
            <a:r>
              <a:rPr lang="en-US">
                <a:solidFill>
                  <a:srgbClr val="0000FF"/>
                </a:solidFill>
                <a:latin typeface="Tahoma" charset="0"/>
              </a:rPr>
              <a:t>DRAM refresh</a:t>
            </a:r>
          </a:p>
          <a:p>
            <a:r>
              <a:rPr lang="en-US">
                <a:latin typeface="Tahoma" charset="0"/>
              </a:rPr>
              <a:t>Need to optimize for performance </a:t>
            </a:r>
            <a:r>
              <a:rPr lang="en-US" sz="1800">
                <a:latin typeface="Tahoma" charset="0"/>
              </a:rPr>
              <a:t>(in the presence of constraints)</a:t>
            </a:r>
          </a:p>
          <a:p>
            <a:pPr lvl="1"/>
            <a:r>
              <a:rPr lang="en-US">
                <a:latin typeface="Tahoma" charset="0"/>
                <a:ea typeface="ＭＳ Ｐゴシック" charset="0"/>
              </a:rPr>
              <a:t>Reordering is not simple</a:t>
            </a:r>
          </a:p>
          <a:p>
            <a:pPr lvl="1"/>
            <a:r>
              <a:rPr lang="en-US">
                <a:latin typeface="Tahoma" charset="0"/>
                <a:ea typeface="ＭＳ Ｐゴシック" charset="0"/>
              </a:rPr>
              <a:t>Predicting the future?</a:t>
            </a:r>
          </a:p>
          <a:p>
            <a:pPr lvl="2"/>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41036FD-DF00-1D41-9417-4E997F1D54F2}" type="slidenum">
              <a:rPr lang="en-US" sz="1600">
                <a:solidFill>
                  <a:srgbClr val="000000"/>
                </a:solidFill>
                <a:latin typeface="Garamond" charset="0"/>
                <a:cs typeface="Arial" charset="0"/>
              </a:rPr>
              <a:pPr eaLnBrk="1" hangingPunct="1"/>
              <a:t>115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9413245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848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4848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8482">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8482">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48482">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48482">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48482">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48482">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8482">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848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sz="3400">
                <a:solidFill>
                  <a:srgbClr val="006633"/>
                </a:solidFill>
                <a:latin typeface="Garamond" charset="0"/>
              </a:rPr>
              <a:t>Many DRAM Timing Constraints</a:t>
            </a:r>
            <a:endParaRPr lang="en-US">
              <a:latin typeface="Garamond" charset="0"/>
            </a:endParaRPr>
          </a:p>
        </p:txBody>
      </p:sp>
      <p:sp>
        <p:nvSpPr>
          <p:cNvPr id="100354"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sz="2000">
                <a:latin typeface="Tahoma" charset="0"/>
              </a:rPr>
              <a:t>From Lee et al., </a:t>
            </a:r>
            <a:r>
              <a:rPr lang="ja-JP" altLang="en-US" sz="2000">
                <a:latin typeface="Tahoma" charset="0"/>
              </a:rPr>
              <a:t>“</a:t>
            </a:r>
            <a:r>
              <a:rPr lang="en-US" altLang="ja-JP" sz="2000">
                <a:solidFill>
                  <a:srgbClr val="0000FF"/>
                </a:solidFill>
                <a:latin typeface="Tahoma" charset="0"/>
              </a:rPr>
              <a:t>DRAM-Aware Last-Level Cache Writeback: Reducing Write-Caused Interference in Memory Systems</a:t>
            </a:r>
            <a:r>
              <a:rPr lang="en-US" altLang="ja-JP" sz="2000">
                <a:latin typeface="Tahoma" charset="0"/>
              </a:rPr>
              <a:t>,</a:t>
            </a:r>
            <a:r>
              <a:rPr lang="ja-JP" altLang="en-US" sz="2000">
                <a:latin typeface="Tahoma" charset="0"/>
              </a:rPr>
              <a:t>”</a:t>
            </a:r>
            <a:r>
              <a:rPr lang="en-US" altLang="ja-JP" sz="2000">
                <a:latin typeface="Tahoma" charset="0"/>
              </a:rPr>
              <a:t> HPS Technical Report, April 2010.</a:t>
            </a:r>
            <a:endParaRPr lang="en-US" sz="2000">
              <a:latin typeface="Tahoma"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C416D8-BCBB-8041-9FE7-ECE4D443510A}" type="slidenum">
              <a:rPr lang="en-US" sz="1600">
                <a:solidFill>
                  <a:srgbClr val="000000"/>
                </a:solidFill>
                <a:latin typeface="Garamond" charset="0"/>
                <a:cs typeface="Arial" charset="0"/>
              </a:rPr>
              <a:pPr eaLnBrk="1" hangingPunct="1"/>
              <a:t>116</a:t>
            </a:fld>
            <a:endParaRPr lang="en-US" sz="1600">
              <a:solidFill>
                <a:srgbClr val="000000"/>
              </a:solidFill>
              <a:latin typeface="Garamond" charset="0"/>
              <a:cs typeface="Arial" charset="0"/>
            </a:endParaRPr>
          </a:p>
        </p:txBody>
      </p:sp>
      <p:pic>
        <p:nvPicPr>
          <p:cNvPr id="100356"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677988"/>
            <a:ext cx="9186863"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728758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1" name="Title 1"/>
          <p:cNvSpPr>
            <a:spLocks noGrp="1"/>
          </p:cNvSpPr>
          <p:nvPr>
            <p:ph type="title"/>
          </p:nvPr>
        </p:nvSpPr>
        <p:spPr/>
        <p:txBody>
          <a:bodyPr/>
          <a:lstStyle/>
          <a:p>
            <a:r>
              <a:rPr lang="en-US">
                <a:latin typeface="Garamond" charset="0"/>
              </a:rPr>
              <a:t>More on DRAM Operation</a:t>
            </a:r>
          </a:p>
        </p:txBody>
      </p:sp>
      <p:sp>
        <p:nvSpPr>
          <p:cNvPr id="153602" name="Content Placeholder 2"/>
          <p:cNvSpPr>
            <a:spLocks noGrp="1"/>
          </p:cNvSpPr>
          <p:nvPr>
            <p:ph idx="1"/>
          </p:nvPr>
        </p:nvSpPr>
        <p:spPr>
          <a:xfrm>
            <a:off x="228600" y="996950"/>
            <a:ext cx="8610600" cy="5194300"/>
          </a:xfrm>
        </p:spPr>
        <p:txBody>
          <a:bodyPr/>
          <a:lstStyle/>
          <a:p>
            <a:r>
              <a:rPr lang="en-US">
                <a:latin typeface="Tahoma" charset="0"/>
              </a:rPr>
              <a:t>Kim et al., “</a:t>
            </a:r>
            <a:r>
              <a:rPr lang="en-US" altLang="ja-JP">
                <a:solidFill>
                  <a:srgbClr val="0000FF"/>
                </a:solidFill>
                <a:latin typeface="Tahoma" charset="0"/>
              </a:rPr>
              <a:t>A Case for Exploiting Subarray-Level Parallelism (SALP) in DRAM</a:t>
            </a:r>
            <a:r>
              <a:rPr lang="en-US" altLang="ja-JP">
                <a:latin typeface="Tahoma" charset="0"/>
              </a:rPr>
              <a:t>,</a:t>
            </a:r>
            <a:r>
              <a:rPr lang="en-US">
                <a:latin typeface="Tahoma" charset="0"/>
              </a:rPr>
              <a:t>”</a:t>
            </a:r>
            <a:r>
              <a:rPr lang="en-US" altLang="ja-JP">
                <a:latin typeface="Tahoma" charset="0"/>
              </a:rPr>
              <a:t> ISCA 2012.</a:t>
            </a:r>
          </a:p>
          <a:p>
            <a:r>
              <a:rPr lang="en-US">
                <a:latin typeface="Tahoma" charset="0"/>
              </a:rPr>
              <a:t>Lee et al., “</a:t>
            </a:r>
            <a:r>
              <a:rPr lang="en-US" altLang="ja-JP">
                <a:solidFill>
                  <a:srgbClr val="0000FF"/>
                </a:solidFill>
                <a:latin typeface="Tahoma" charset="0"/>
              </a:rPr>
              <a:t>Tiered-Latency DRAM: A Low Latency and Low Cost DRAM Architecture</a:t>
            </a:r>
            <a:r>
              <a:rPr lang="en-US" altLang="ja-JP">
                <a:latin typeface="Tahoma" charset="0"/>
              </a:rPr>
              <a:t>,</a:t>
            </a:r>
            <a:r>
              <a:rPr lang="en-US">
                <a:latin typeface="Tahoma" charset="0"/>
              </a:rPr>
              <a:t>”</a:t>
            </a:r>
            <a:r>
              <a:rPr lang="en-US" altLang="ja-JP">
                <a:latin typeface="Tahoma" charset="0"/>
              </a:rPr>
              <a:t> HPCA 2013.</a:t>
            </a:r>
            <a:endParaRPr lang="en-US">
              <a:latin typeface="Tahoma" charset="0"/>
            </a:endParaRPr>
          </a:p>
        </p:txBody>
      </p:sp>
      <p:sp>
        <p:nvSpPr>
          <p:cNvPr id="153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08B3E27-5D4F-FA40-B496-EABCBE23577F}" type="slidenum">
              <a:rPr lang="en-US" sz="1600">
                <a:solidFill>
                  <a:srgbClr val="000000"/>
                </a:solidFill>
                <a:latin typeface="Garamond" charset="0"/>
                <a:cs typeface="Arial" charset="0"/>
              </a:rPr>
              <a:pPr eaLnBrk="1" hangingPunct="1"/>
              <a:t>117</a:t>
            </a:fld>
            <a:endParaRPr lang="en-US" sz="1600">
              <a:solidFill>
                <a:srgbClr val="000000"/>
              </a:solidFill>
              <a:latin typeface="Garamond" charset="0"/>
              <a:cs typeface="Arial" charset="0"/>
            </a:endParaRPr>
          </a:p>
        </p:txBody>
      </p:sp>
      <p:pic>
        <p:nvPicPr>
          <p:cNvPr id="153604"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3276600"/>
            <a:ext cx="9144000" cy="294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28960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latin typeface="Garamond" charset="0"/>
            </a:endParaRPr>
          </a:p>
        </p:txBody>
      </p:sp>
      <p:sp>
        <p:nvSpPr>
          <p:cNvPr id="3" name="Content Placeholder 2"/>
          <p:cNvSpPr>
            <a:spLocks noGrp="1"/>
          </p:cNvSpPr>
          <p:nvPr>
            <p:ph idx="1"/>
          </p:nvPr>
        </p:nvSpPr>
        <p:spPr/>
        <p:txBody>
          <a:bodyPr/>
          <a:lstStyle/>
          <a:p>
            <a:r>
              <a:rPr lang="en-US" sz="2200" dirty="0" smtClean="0"/>
              <a:t>Problem: DRAM controllers difficult to design </a:t>
            </a:r>
            <a:r>
              <a:rPr lang="en-US" sz="2200" dirty="0" smtClean="0">
                <a:sym typeface="Wingdings"/>
              </a:rPr>
              <a:t> </a:t>
            </a:r>
            <a:r>
              <a:rPr lang="en-US" sz="2200" dirty="0" smtClean="0"/>
              <a:t>It is difficult for human designers to design a policy that can adapt itself very well to different workloads and different system conditions</a:t>
            </a:r>
          </a:p>
          <a:p>
            <a:endParaRPr lang="en-US" sz="2200" dirty="0"/>
          </a:p>
          <a:p>
            <a:r>
              <a:rPr lang="en-US" sz="2200" dirty="0" smtClean="0"/>
              <a:t>Idea: </a:t>
            </a:r>
            <a:r>
              <a:rPr lang="en-US" sz="2200" dirty="0" smtClean="0">
                <a:solidFill>
                  <a:srgbClr val="0000FF"/>
                </a:solidFill>
              </a:rPr>
              <a:t>Design a memory controller that adapts its scheduling policy decisions to workload behavior and system conditions using machine learning</a:t>
            </a:r>
            <a:r>
              <a:rPr lang="en-US" sz="2200" dirty="0" smtClean="0"/>
              <a:t>.</a:t>
            </a:r>
          </a:p>
          <a:p>
            <a:endParaRPr lang="en-US" sz="2200" dirty="0"/>
          </a:p>
          <a:p>
            <a:r>
              <a:rPr lang="en-US" sz="2200" dirty="0" smtClean="0"/>
              <a:t>Observation: </a:t>
            </a:r>
            <a:r>
              <a:rPr lang="en-US" sz="2200" dirty="0" smtClean="0">
                <a:solidFill>
                  <a:srgbClr val="0000FF"/>
                </a:solidFill>
              </a:rPr>
              <a:t>Reinforcement learning maps nicely to memory control.</a:t>
            </a:r>
          </a:p>
          <a:p>
            <a:endParaRPr lang="en-US" sz="2200" dirty="0"/>
          </a:p>
          <a:p>
            <a:r>
              <a:rPr lang="en-US" sz="2200" dirty="0" smtClean="0"/>
              <a:t>Design: Memory controller is a reinforcement learning agent that dynamically and continuously learns and employs the best scheduling policy.</a:t>
            </a:r>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118</a:t>
            </a:fld>
            <a:endParaRPr lang="en-US"/>
          </a:p>
        </p:txBody>
      </p:sp>
    </p:spTree>
    <p:extLst>
      <p:ext uri="{BB962C8B-B14F-4D97-AF65-F5344CB8AC3E}">
        <p14:creationId xmlns:p14="http://schemas.microsoft.com/office/powerpoint/2010/main" val="22112269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dirty="0" err="1" smtClean="0"/>
              <a:t>Engin</a:t>
            </a:r>
            <a:r>
              <a:rPr lang="en-US" dirty="0" smtClean="0"/>
              <a:t> </a:t>
            </a:r>
            <a:r>
              <a:rPr lang="en-US" dirty="0" err="1" smtClean="0"/>
              <a:t>Ipek</a:t>
            </a:r>
            <a:r>
              <a:rPr lang="en-US" dirty="0" smtClean="0"/>
              <a:t>, </a:t>
            </a:r>
            <a:r>
              <a:rPr lang="en-US" u="sng" dirty="0" smtClean="0"/>
              <a:t>Onur Mutlu</a:t>
            </a:r>
            <a:r>
              <a:rPr lang="en-US" dirty="0" smtClean="0"/>
              <a:t>, José F. </a:t>
            </a:r>
            <a:r>
              <a:rPr lang="en-US" dirty="0" err="1" smtClean="0"/>
              <a:t>Martínez</a:t>
            </a:r>
            <a:r>
              <a:rPr lang="en-US" dirty="0" smtClean="0"/>
              <a:t>, and Rich </a:t>
            </a:r>
            <a:r>
              <a:rPr lang="en-US" dirty="0" err="1" smtClean="0"/>
              <a:t>Caruana</a:t>
            </a:r>
            <a:r>
              <a:rPr lang="en-US" dirty="0" smtClean="0"/>
              <a:t>, </a:t>
            </a:r>
            <a:br>
              <a:rPr lang="en-US" dirty="0" smtClean="0"/>
            </a:br>
            <a:r>
              <a:rPr lang="en-US" b="1" dirty="0" smtClean="0">
                <a:hlinkClick r:id="rId2"/>
              </a:rPr>
              <a:t>"Self Optimizing Memory Controllers: A Reinforcement Learning Approach"</a:t>
            </a:r>
            <a:r>
              <a:rPr lang="en-US" dirty="0" smtClean="0"/>
              <a:t/>
            </a:r>
            <a:br>
              <a:rPr lang="en-US" dirty="0" smtClean="0"/>
            </a:br>
            <a:r>
              <a:rPr lang="en-US" i="1" dirty="0" smtClean="0"/>
              <a:t>Proceedings of the </a:t>
            </a:r>
            <a:r>
              <a:rPr lang="en-US" i="1" dirty="0" smtClean="0">
                <a:hlinkClick r:id="rId3"/>
              </a:rPr>
              <a:t>35th International Symposium on Computer Architecture</a:t>
            </a:r>
            <a:r>
              <a:rPr lang="en-US" i="1" dirty="0" smtClean="0"/>
              <a:t> (</a:t>
            </a:r>
            <a:r>
              <a:rPr lang="en-US" b="1" i="1" dirty="0" smtClean="0"/>
              <a:t>ISCA</a:t>
            </a:r>
            <a:r>
              <a:rPr lang="en-US" i="1" dirty="0" smtClean="0"/>
              <a:t>)</a:t>
            </a:r>
            <a:r>
              <a:rPr lang="en-US" dirty="0" smtClean="0"/>
              <a:t>, pages 39-50, Beijing, China, June 2008.</a:t>
            </a:r>
          </a:p>
          <a:p>
            <a:endParaRPr lang="en-US"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119</a:t>
            </a:fld>
            <a:endParaRPr lang="en-US"/>
          </a:p>
        </p:txBody>
      </p:sp>
      <p:pic>
        <p:nvPicPr>
          <p:cNvPr id="5" name="Picture 4"/>
          <p:cNvPicPr>
            <a:picLocks noChangeAspect="1"/>
          </p:cNvPicPr>
          <p:nvPr/>
        </p:nvPicPr>
        <p:blipFill>
          <a:blip r:embed="rId4"/>
          <a:stretch>
            <a:fillRect/>
          </a:stretch>
        </p:blipFill>
        <p:spPr>
          <a:xfrm>
            <a:off x="179512" y="980728"/>
            <a:ext cx="8724900" cy="5740400"/>
          </a:xfrm>
          <a:prstGeom prst="rect">
            <a:avLst/>
          </a:prstGeom>
        </p:spPr>
      </p:pic>
    </p:spTree>
    <p:extLst>
      <p:ext uri="{BB962C8B-B14F-4D97-AF65-F5344CB8AC3E}">
        <p14:creationId xmlns:p14="http://schemas.microsoft.com/office/powerpoint/2010/main" val="29404190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p>
          <a:p>
            <a:pPr lvl="1"/>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12</a:t>
            </a:fld>
            <a:endParaRPr lang="en-US">
              <a:solidFill>
                <a:srgbClr val="000000"/>
              </a:solidFill>
            </a:endParaRPr>
          </a:p>
        </p:txBody>
      </p:sp>
    </p:spTree>
    <p:extLst>
      <p:ext uri="{BB962C8B-B14F-4D97-AF65-F5344CB8AC3E}">
        <p14:creationId xmlns:p14="http://schemas.microsoft.com/office/powerpoint/2010/main" val="1499656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rPr>
              <a:t>Self-Optimizing DRAM Controllers</a:t>
            </a:r>
            <a:endParaRPr lang="en-US" dirty="0"/>
          </a:p>
        </p:txBody>
      </p:sp>
      <p:sp>
        <p:nvSpPr>
          <p:cNvPr id="3" name="Content Placeholder 2"/>
          <p:cNvSpPr>
            <a:spLocks noGrp="1"/>
          </p:cNvSpPr>
          <p:nvPr>
            <p:ph idx="1"/>
          </p:nvPr>
        </p:nvSpPr>
        <p:spPr/>
        <p:txBody>
          <a:bodyPr/>
          <a:lstStyle/>
          <a:p>
            <a:r>
              <a:rPr lang="en-US" sz="1800" dirty="0" err="1" smtClean="0"/>
              <a:t>Engin</a:t>
            </a:r>
            <a:r>
              <a:rPr lang="en-US" sz="1800" dirty="0" smtClean="0"/>
              <a:t> </a:t>
            </a:r>
            <a:r>
              <a:rPr lang="en-US" sz="1800" dirty="0" err="1" smtClean="0"/>
              <a:t>Ipek</a:t>
            </a:r>
            <a:r>
              <a:rPr lang="en-US" sz="1800" dirty="0" smtClean="0"/>
              <a:t>, </a:t>
            </a:r>
            <a:r>
              <a:rPr lang="en-US" sz="1800" u="sng" dirty="0" smtClean="0"/>
              <a:t>Onur Mutlu</a:t>
            </a:r>
            <a:r>
              <a:rPr lang="en-US" sz="1800" dirty="0" smtClean="0"/>
              <a:t>, José F. </a:t>
            </a:r>
            <a:r>
              <a:rPr lang="en-US" sz="1800" dirty="0" err="1" smtClean="0"/>
              <a:t>Martínez</a:t>
            </a:r>
            <a:r>
              <a:rPr lang="en-US" sz="1800" dirty="0" smtClean="0"/>
              <a:t>, and Rich </a:t>
            </a:r>
            <a:r>
              <a:rPr lang="en-US" sz="1800" dirty="0" err="1" smtClean="0"/>
              <a:t>Caruana</a:t>
            </a:r>
            <a:r>
              <a:rPr lang="en-US" sz="1800" dirty="0" smtClean="0"/>
              <a:t>, </a:t>
            </a:r>
            <a:br>
              <a:rPr lang="en-US" sz="1800" dirty="0" smtClean="0"/>
            </a:br>
            <a:r>
              <a:rPr lang="en-US" sz="1800" b="1" dirty="0" smtClean="0">
                <a:hlinkClick r:id="rId2"/>
              </a:rPr>
              <a:t>"Self Optimizing Memory Controllers: A Reinforcement Learning Approach"</a:t>
            </a:r>
            <a:r>
              <a:rPr lang="en-US" sz="1800" dirty="0" smtClean="0"/>
              <a:t/>
            </a:r>
            <a:br>
              <a:rPr lang="en-US" sz="1800" dirty="0" smtClean="0"/>
            </a:br>
            <a:r>
              <a:rPr lang="en-US" sz="1800" i="1" dirty="0" smtClean="0"/>
              <a:t>Proceedings of the </a:t>
            </a:r>
            <a:r>
              <a:rPr lang="en-US" sz="1800" i="1" dirty="0" smtClean="0">
                <a:hlinkClick r:id="rId3"/>
              </a:rPr>
              <a:t>35th International Symposium on Computer Architecture</a:t>
            </a:r>
            <a:r>
              <a:rPr lang="en-US" sz="1800" i="1" dirty="0" smtClean="0"/>
              <a:t> (</a:t>
            </a:r>
            <a:r>
              <a:rPr lang="en-US" sz="1800" b="1" i="1" dirty="0" smtClean="0"/>
              <a:t>ISCA</a:t>
            </a:r>
            <a:r>
              <a:rPr lang="en-US" sz="1800" i="1" dirty="0" smtClean="0"/>
              <a:t>)</a:t>
            </a:r>
            <a:r>
              <a:rPr lang="en-US" sz="1800" dirty="0" smtClean="0"/>
              <a:t>, pages 39-50, Beijing, China, June 2008.</a:t>
            </a:r>
          </a:p>
          <a:p>
            <a:endParaRPr lang="en-US" sz="1800" dirty="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120</a:t>
            </a:fld>
            <a:endParaRPr lang="en-US"/>
          </a:p>
        </p:txBody>
      </p:sp>
      <p:pic>
        <p:nvPicPr>
          <p:cNvPr id="6" name="Picture 5"/>
          <p:cNvPicPr>
            <a:picLocks noChangeAspect="1"/>
          </p:cNvPicPr>
          <p:nvPr/>
        </p:nvPicPr>
        <p:blipFill>
          <a:blip r:embed="rId4"/>
          <a:stretch>
            <a:fillRect/>
          </a:stretch>
        </p:blipFill>
        <p:spPr>
          <a:xfrm>
            <a:off x="395536" y="2507952"/>
            <a:ext cx="8255000" cy="4089400"/>
          </a:xfrm>
          <a:prstGeom prst="rect">
            <a:avLst/>
          </a:prstGeom>
        </p:spPr>
      </p:pic>
    </p:spTree>
    <p:extLst>
      <p:ext uri="{BB962C8B-B14F-4D97-AF65-F5344CB8AC3E}">
        <p14:creationId xmlns:p14="http://schemas.microsoft.com/office/powerpoint/2010/main" val="29657677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Results</a:t>
            </a:r>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121</a:t>
            </a:fld>
            <a:endParaRPr lang="en-US"/>
          </a:p>
        </p:txBody>
      </p:sp>
      <p:pic>
        <p:nvPicPr>
          <p:cNvPr id="5" name="Picture 4"/>
          <p:cNvPicPr>
            <a:picLocks noChangeAspect="1"/>
          </p:cNvPicPr>
          <p:nvPr/>
        </p:nvPicPr>
        <p:blipFill>
          <a:blip r:embed="rId2"/>
          <a:stretch>
            <a:fillRect/>
          </a:stretch>
        </p:blipFill>
        <p:spPr>
          <a:xfrm>
            <a:off x="7186" y="4077072"/>
            <a:ext cx="9144000" cy="1885020"/>
          </a:xfrm>
          <a:prstGeom prst="rect">
            <a:avLst/>
          </a:prstGeom>
        </p:spPr>
      </p:pic>
      <p:pic>
        <p:nvPicPr>
          <p:cNvPr id="6" name="Picture 5"/>
          <p:cNvPicPr>
            <a:picLocks noChangeAspect="1"/>
          </p:cNvPicPr>
          <p:nvPr/>
        </p:nvPicPr>
        <p:blipFill>
          <a:blip r:embed="rId3"/>
          <a:stretch>
            <a:fillRect/>
          </a:stretch>
        </p:blipFill>
        <p:spPr>
          <a:xfrm>
            <a:off x="99794" y="1124744"/>
            <a:ext cx="9073008" cy="2275423"/>
          </a:xfrm>
          <a:prstGeom prst="rect">
            <a:avLst/>
          </a:prstGeom>
        </p:spPr>
      </p:pic>
    </p:spTree>
    <p:extLst>
      <p:ext uri="{BB962C8B-B14F-4D97-AF65-F5344CB8AC3E}">
        <p14:creationId xmlns:p14="http://schemas.microsoft.com/office/powerpoint/2010/main" val="410162576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DRAM Power Management</a:t>
            </a:r>
          </a:p>
        </p:txBody>
      </p:sp>
      <p:sp>
        <p:nvSpPr>
          <p:cNvPr id="101378" name="Content Placeholder 2"/>
          <p:cNvSpPr>
            <a:spLocks noGrp="1"/>
          </p:cNvSpPr>
          <p:nvPr>
            <p:ph idx="1"/>
          </p:nvPr>
        </p:nvSpPr>
        <p:spPr>
          <a:xfrm>
            <a:off x="228600" y="996950"/>
            <a:ext cx="8610600" cy="5194300"/>
          </a:xfrm>
        </p:spPr>
        <p:txBody>
          <a:bodyPr/>
          <a:lstStyle/>
          <a:p>
            <a:r>
              <a:rPr lang="en-US">
                <a:latin typeface="Tahoma" charset="0"/>
              </a:rPr>
              <a:t>DRAM chips have power modes</a:t>
            </a:r>
          </a:p>
          <a:p>
            <a:r>
              <a:rPr lang="en-US">
                <a:latin typeface="Tahoma" charset="0"/>
              </a:rPr>
              <a:t>Idea: </a:t>
            </a:r>
            <a:r>
              <a:rPr lang="en-US">
                <a:solidFill>
                  <a:srgbClr val="0000FF"/>
                </a:solidFill>
                <a:latin typeface="Tahoma" charset="0"/>
              </a:rPr>
              <a:t>When not accessing a chip power it down</a:t>
            </a:r>
          </a:p>
          <a:p>
            <a:endParaRPr lang="en-US">
              <a:solidFill>
                <a:srgbClr val="0000FF"/>
              </a:solidFill>
              <a:latin typeface="Tahoma" charset="0"/>
            </a:endParaRPr>
          </a:p>
          <a:p>
            <a:r>
              <a:rPr lang="en-US">
                <a:latin typeface="Tahoma" charset="0"/>
              </a:rPr>
              <a:t>Power states</a:t>
            </a:r>
          </a:p>
          <a:p>
            <a:pPr lvl="1"/>
            <a:r>
              <a:rPr lang="en-US">
                <a:latin typeface="Tahoma" charset="0"/>
                <a:ea typeface="ＭＳ Ｐゴシック" charset="0"/>
              </a:rPr>
              <a:t>Active (highest power)</a:t>
            </a:r>
          </a:p>
          <a:p>
            <a:pPr lvl="1"/>
            <a:r>
              <a:rPr lang="en-US">
                <a:latin typeface="Tahoma" charset="0"/>
                <a:ea typeface="ＭＳ Ｐゴシック" charset="0"/>
              </a:rPr>
              <a:t>All banks idle</a:t>
            </a:r>
          </a:p>
          <a:p>
            <a:pPr lvl="1"/>
            <a:r>
              <a:rPr lang="en-US">
                <a:latin typeface="Tahoma" charset="0"/>
                <a:ea typeface="ＭＳ Ｐゴシック" charset="0"/>
              </a:rPr>
              <a:t>Power-down</a:t>
            </a:r>
          </a:p>
          <a:p>
            <a:pPr lvl="1"/>
            <a:r>
              <a:rPr lang="en-US">
                <a:latin typeface="Tahoma" charset="0"/>
                <a:ea typeface="ＭＳ Ｐゴシック" charset="0"/>
              </a:rPr>
              <a:t>Self-refresh (lowest power)</a:t>
            </a:r>
          </a:p>
          <a:p>
            <a:pPr lvl="1"/>
            <a:endParaRPr lang="en-US">
              <a:latin typeface="Tahoma" charset="0"/>
              <a:ea typeface="ＭＳ Ｐゴシック" charset="0"/>
            </a:endParaRPr>
          </a:p>
          <a:p>
            <a:r>
              <a:rPr lang="en-US">
                <a:latin typeface="Tahoma" charset="0"/>
              </a:rPr>
              <a:t>State transitions incur latency during which the chip cannot be accessed</a:t>
            </a:r>
          </a:p>
          <a:p>
            <a:endParaRPr lang="en-US">
              <a:latin typeface="Tahoma" charset="0"/>
            </a:endParaRPr>
          </a:p>
          <a:p>
            <a:endParaRPr lang="en-US">
              <a:latin typeface="Tahoma" charset="0"/>
            </a:endParaRPr>
          </a:p>
        </p:txBody>
      </p:sp>
      <p:sp>
        <p:nvSpPr>
          <p:cNvPr id="101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D4ECB3-5230-6C4B-8205-64B9DE21D764}" type="slidenum">
              <a:rPr lang="en-US" sz="1600">
                <a:solidFill>
                  <a:srgbClr val="000000"/>
                </a:solidFill>
                <a:latin typeface="Garamond" charset="0"/>
                <a:cs typeface="Arial" charset="0"/>
              </a:rPr>
              <a:pPr eaLnBrk="1" hangingPunct="1"/>
              <a:t>122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911974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814587"/>
            <a:ext cx="8428037" cy="822325"/>
          </a:xfrm>
        </p:spPr>
        <p:txBody>
          <a:bodyPr/>
          <a:lstStyle/>
          <a:p>
            <a:pPr algn="ctr" eaLnBrk="1" hangingPunct="1"/>
            <a:r>
              <a:rPr lang="en-US" sz="4000" dirty="0" smtClean="0">
                <a:latin typeface="Garamond" charset="0"/>
              </a:rPr>
              <a:t>Trends Affecting Main Memory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5180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FF"/>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124</a:t>
            </a:fld>
            <a:endParaRPr lang="en-US" sz="1600">
              <a:solidFill>
                <a:srgbClr val="000000"/>
              </a:solidFill>
              <a:latin typeface="Garamond" charset="0"/>
            </a:endParaRPr>
          </a:p>
        </p:txBody>
      </p:sp>
    </p:spTree>
    <p:extLst>
      <p:ext uri="{BB962C8B-B14F-4D97-AF65-F5344CB8AC3E}">
        <p14:creationId xmlns:p14="http://schemas.microsoft.com/office/powerpoint/2010/main" val="367126836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Technology Trends</a:t>
            </a:r>
          </a:p>
        </p:txBody>
      </p:sp>
      <p:sp>
        <p:nvSpPr>
          <p:cNvPr id="3" name="Content Placeholder 2"/>
          <p:cNvSpPr>
            <a:spLocks noGrp="1"/>
          </p:cNvSpPr>
          <p:nvPr>
            <p:ph idx="1"/>
          </p:nvPr>
        </p:nvSpPr>
        <p:spPr>
          <a:xfrm>
            <a:off x="228600" y="990600"/>
            <a:ext cx="8915400" cy="4800600"/>
          </a:xfrm>
        </p:spPr>
        <p:txBody>
          <a:bodyPr/>
          <a:lstStyle/>
          <a:p>
            <a:pPr eaLnBrk="1" hangingPunct="1"/>
            <a:r>
              <a:rPr lang="en-US" dirty="0">
                <a:solidFill>
                  <a:srgbClr val="0000FF"/>
                </a:solidFill>
                <a:latin typeface="Tahoma" charset="0"/>
                <a:ea typeface="ＭＳ Ｐゴシック" charset="0"/>
                <a:cs typeface="ＭＳ Ｐゴシック" charset="0"/>
              </a:rPr>
              <a:t>DRAM does not scale </a:t>
            </a:r>
            <a:r>
              <a:rPr lang="en-US" dirty="0">
                <a:latin typeface="Tahoma" charset="0"/>
                <a:ea typeface="ＭＳ Ｐゴシック" charset="0"/>
                <a:cs typeface="ＭＳ Ｐゴシック" charset="0"/>
              </a:rPr>
              <a:t>well beyond N </a:t>
            </a:r>
            <a:r>
              <a:rPr lang="en-US" dirty="0" smtClean="0">
                <a:latin typeface="Tahoma" charset="0"/>
                <a:ea typeface="ＭＳ Ｐゴシック" charset="0"/>
                <a:cs typeface="ＭＳ Ｐゴシック" charset="0"/>
              </a:rPr>
              <a:t>nm </a:t>
            </a:r>
            <a:r>
              <a:rPr lang="en-US" sz="2000" dirty="0">
                <a:latin typeface="Tahoma" charset="0"/>
                <a:ea typeface="ＭＳ Ｐゴシック" charset="0"/>
                <a:cs typeface="ＭＳ Ｐゴシック" charset="0"/>
              </a:rPr>
              <a:t>[ITRS 2009, 2010]</a:t>
            </a:r>
          </a:p>
          <a:p>
            <a:pPr lvl="1" eaLnBrk="1" hangingPunct="1"/>
            <a:r>
              <a:rPr lang="en-US" dirty="0">
                <a:latin typeface="Tahoma" charset="0"/>
                <a:ea typeface="ＭＳ Ｐゴシック" charset="0"/>
              </a:rPr>
              <a:t>Memory scaling benefits: density, capacity, cost</a:t>
            </a:r>
          </a:p>
          <a:p>
            <a:pPr eaLnBrk="1" hangingPunct="1">
              <a:buFont typeface="Wingdings" charset="0"/>
              <a:buNone/>
            </a:pPr>
            <a:endParaRPr lang="en-US" dirty="0">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Energy/power </a:t>
            </a:r>
            <a:r>
              <a:rPr lang="en-US" dirty="0">
                <a:latin typeface="Tahoma" charset="0"/>
                <a:ea typeface="ＭＳ Ｐゴシック" charset="0"/>
                <a:cs typeface="ＭＳ Ｐゴシック" charset="0"/>
              </a:rPr>
              <a:t>already key design limiters</a:t>
            </a:r>
          </a:p>
          <a:p>
            <a:pPr lvl="1" eaLnBrk="1" hangingPunct="1"/>
            <a:r>
              <a:rPr lang="en-US" dirty="0">
                <a:latin typeface="Tahoma" charset="0"/>
                <a:ea typeface="ＭＳ Ｐゴシック" charset="0"/>
              </a:rPr>
              <a:t>Memory hierarchy responsible for a large fraction of </a:t>
            </a:r>
            <a:r>
              <a:rPr lang="en-US" dirty="0" smtClean="0">
                <a:latin typeface="Tahoma" charset="0"/>
                <a:ea typeface="ＭＳ Ｐゴシック" charset="0"/>
              </a:rPr>
              <a:t>power</a:t>
            </a:r>
          </a:p>
          <a:p>
            <a:pPr lvl="2"/>
            <a:r>
              <a:rPr lang="en-US" dirty="0">
                <a:solidFill>
                  <a:srgbClr val="FF0000"/>
                </a:solidFill>
                <a:latin typeface="Tahoma" charset="0"/>
                <a:ea typeface="ＭＳ Ｐゴシック" charset="0"/>
              </a:rPr>
              <a:t>IBM servers: ~50% energy spent in off-chip memory hierarchy </a:t>
            </a:r>
            <a:r>
              <a:rPr lang="en-US" dirty="0">
                <a:latin typeface="Tahoma" charset="0"/>
                <a:ea typeface="ＭＳ Ｐゴシック" charset="0"/>
              </a:rPr>
              <a:t>[</a:t>
            </a:r>
            <a:r>
              <a:rPr lang="en-US" dirty="0" err="1" smtClean="0">
                <a:latin typeface="Tahoma" charset="0"/>
                <a:ea typeface="ＭＳ Ｐゴシック" charset="0"/>
              </a:rPr>
              <a:t>Lefurgy</a:t>
            </a:r>
            <a:r>
              <a:rPr lang="en-US" dirty="0" smtClean="0">
                <a:latin typeface="Tahoma" charset="0"/>
                <a:ea typeface="ＭＳ Ｐゴシック" charset="0"/>
              </a:rPr>
              <a:t>+, </a:t>
            </a:r>
            <a:r>
              <a:rPr lang="en-US" dirty="0">
                <a:latin typeface="Tahoma" charset="0"/>
                <a:ea typeface="ＭＳ Ｐゴシック" charset="0"/>
              </a:rPr>
              <a:t>IEEE Computer 2003]</a:t>
            </a:r>
          </a:p>
          <a:p>
            <a:pPr lvl="2"/>
            <a:r>
              <a:rPr lang="en-US" dirty="0">
                <a:solidFill>
                  <a:srgbClr val="FF0000"/>
                </a:solidFill>
                <a:latin typeface="Tahoma" charset="0"/>
                <a:ea typeface="ＭＳ Ｐゴシック" charset="0"/>
              </a:rPr>
              <a:t>DRAM consumes power when idle and needs periodic refresh</a:t>
            </a:r>
          </a:p>
          <a:p>
            <a:pPr marL="344435" lvl="1" indent="0" eaLnBrk="1" hangingPunct="1">
              <a:buNone/>
            </a:pPr>
            <a:endParaRPr lang="en-US" dirty="0">
              <a:latin typeface="Tahoma" charset="0"/>
              <a:ea typeface="ＭＳ Ｐゴシック" charset="0"/>
            </a:endParaRPr>
          </a:p>
          <a:p>
            <a:pPr eaLnBrk="1" hangingPunct="1"/>
            <a:r>
              <a:rPr lang="en-US" dirty="0">
                <a:solidFill>
                  <a:srgbClr val="0000FF"/>
                </a:solidFill>
                <a:latin typeface="Tahoma" charset="0"/>
                <a:ea typeface="ＭＳ Ｐゴシック" charset="0"/>
                <a:cs typeface="ＭＳ Ｐゴシック" charset="0"/>
              </a:rPr>
              <a:t>More transistors (cores) on chip </a:t>
            </a:r>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Pin </a:t>
            </a:r>
            <a:r>
              <a:rPr lang="en-US" dirty="0">
                <a:solidFill>
                  <a:srgbClr val="0000FF"/>
                </a:solidFill>
                <a:latin typeface="Tahoma" charset="0"/>
                <a:ea typeface="ＭＳ Ｐゴシック" charset="0"/>
                <a:cs typeface="ＭＳ Ｐゴシック" charset="0"/>
              </a:rPr>
              <a:t>bandwidth </a:t>
            </a:r>
            <a:r>
              <a:rPr lang="en-US" dirty="0">
                <a:latin typeface="Tahoma" charset="0"/>
                <a:ea typeface="ＭＳ Ｐゴシック" charset="0"/>
                <a:cs typeface="ＭＳ Ｐゴシック" charset="0"/>
              </a:rPr>
              <a:t>not increasing as fast as number of transistors</a:t>
            </a:r>
          </a:p>
          <a:p>
            <a:pPr lvl="1" eaLnBrk="1" hangingPunct="1"/>
            <a:r>
              <a:rPr lang="en-US" dirty="0">
                <a:latin typeface="Tahoma" charset="0"/>
                <a:ea typeface="ＭＳ Ｐゴシック" charset="0"/>
              </a:rPr>
              <a:t>Memory </a:t>
            </a:r>
            <a:r>
              <a:rPr lang="en-US" dirty="0" smtClean="0">
                <a:latin typeface="Tahoma" charset="0"/>
                <a:ea typeface="ＭＳ Ｐゴシック" charset="0"/>
              </a:rPr>
              <a:t>is the major </a:t>
            </a:r>
            <a:r>
              <a:rPr lang="en-US" dirty="0">
                <a:latin typeface="Tahoma" charset="0"/>
                <a:ea typeface="ＭＳ Ｐゴシック" charset="0"/>
              </a:rPr>
              <a:t>shared resource among cores</a:t>
            </a:r>
          </a:p>
          <a:p>
            <a:pPr lvl="1" eaLnBrk="1" hangingPunct="1"/>
            <a:r>
              <a:rPr lang="en-US" dirty="0">
                <a:latin typeface="Tahoma" charset="0"/>
                <a:ea typeface="ＭＳ Ｐゴシック" charset="0"/>
              </a:rPr>
              <a:t>More </a:t>
            </a:r>
            <a:r>
              <a:rPr lang="en-US" dirty="0" smtClean="0">
                <a:latin typeface="Tahoma" charset="0"/>
                <a:ea typeface="ＭＳ Ｐゴシック" charset="0"/>
              </a:rPr>
              <a:t>pressure </a:t>
            </a:r>
            <a:r>
              <a:rPr lang="en-US" dirty="0">
                <a:latin typeface="Tahoma" charset="0"/>
                <a:ea typeface="ＭＳ Ｐゴシック" charset="0"/>
              </a:rPr>
              <a:t>on the memory hierarchy</a:t>
            </a:r>
          </a:p>
          <a:p>
            <a:pPr lvl="1" eaLnBrk="1" hangingPunct="1"/>
            <a:endParaRPr lang="en-US" dirty="0">
              <a:latin typeface="Tahoma" charset="0"/>
              <a:ea typeface="ＭＳ Ｐゴシック" charset="0"/>
            </a:endParaRPr>
          </a:p>
          <a:p>
            <a:pPr lvl="1" eaLnBrk="1" hangingPunct="1"/>
            <a:endParaRPr lang="en-US" dirty="0">
              <a:latin typeface="Tahoma" charset="0"/>
              <a:ea typeface="ＭＳ Ｐゴシック" charset="0"/>
            </a:endParaRP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5A6893-02D2-3C4A-B145-65207F6AD1DB}" type="slidenum">
              <a:rPr lang="en-US" sz="1600">
                <a:solidFill>
                  <a:srgbClr val="000000"/>
                </a:solidFill>
                <a:latin typeface="Garamond" charset="0"/>
              </a:rPr>
              <a:pPr eaLnBrk="1" hangingPunct="1"/>
              <a:t>125</a:t>
            </a:fld>
            <a:endParaRPr lang="en-US" sz="1600">
              <a:solidFill>
                <a:srgbClr val="000000"/>
              </a:solidFill>
              <a:latin typeface="Garamond" charset="0"/>
            </a:endParaRPr>
          </a:p>
        </p:txBody>
      </p:sp>
    </p:spTree>
    <p:extLst>
      <p:ext uri="{BB962C8B-B14F-4D97-AF65-F5344CB8AC3E}">
        <p14:creationId xmlns:p14="http://schemas.microsoft.com/office/powerpoint/2010/main" val="30210491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Application Trends</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1000473"/>
            <a:ext cx="8807896" cy="4876800"/>
          </a:xfrm>
        </p:spPr>
        <p:txBody>
          <a:bodyPr/>
          <a:lstStyle/>
          <a:p>
            <a:pPr eaLnBrk="1" hangingPunct="1"/>
            <a:r>
              <a:rPr lang="en-US" dirty="0">
                <a:solidFill>
                  <a:srgbClr val="0000FF"/>
                </a:solidFill>
                <a:latin typeface="Tahoma" charset="0"/>
                <a:ea typeface="ＭＳ Ｐゴシック" charset="0"/>
                <a:cs typeface="ＭＳ Ｐゴシック" charset="0"/>
              </a:rPr>
              <a:t>Many different threads/applications/</a:t>
            </a:r>
            <a:r>
              <a:rPr lang="en-US" dirty="0" smtClean="0">
                <a:solidFill>
                  <a:srgbClr val="0000FF"/>
                </a:solidFill>
                <a:latin typeface="Tahoma" charset="0"/>
                <a:ea typeface="ＭＳ Ｐゴシック" charset="0"/>
                <a:cs typeface="ＭＳ Ｐゴシック" charset="0"/>
              </a:rPr>
              <a:t>virtual-machines (will) concurrently share </a:t>
            </a:r>
            <a:r>
              <a:rPr lang="en-US" dirty="0">
                <a:solidFill>
                  <a:srgbClr val="0000FF"/>
                </a:solidFill>
                <a:latin typeface="Tahoma" charset="0"/>
                <a:ea typeface="ＭＳ Ｐゴシック" charset="0"/>
                <a:cs typeface="ＭＳ Ｐゴシック" charset="0"/>
              </a:rPr>
              <a:t>the memory system</a:t>
            </a:r>
            <a:endParaRPr lang="en-US" sz="1200" dirty="0">
              <a:latin typeface="Tahoma" charset="0"/>
              <a:ea typeface="ＭＳ Ｐゴシック" charset="0"/>
              <a:cs typeface="ＭＳ Ｐゴシック" charset="0"/>
            </a:endParaRPr>
          </a:p>
          <a:p>
            <a:pPr lvl="1" eaLnBrk="1" hangingPunct="1"/>
            <a:r>
              <a:rPr lang="en-US" sz="2100" dirty="0">
                <a:solidFill>
                  <a:srgbClr val="FF0000"/>
                </a:solidFill>
                <a:latin typeface="Tahoma" charset="0"/>
                <a:ea typeface="ＭＳ Ｐゴシック" charset="0"/>
                <a:cs typeface="ＭＳ Ｐゴシック" charset="0"/>
              </a:rPr>
              <a:t>Cloud computing/servers</a:t>
            </a:r>
            <a:r>
              <a:rPr lang="en-US" sz="2100" dirty="0">
                <a:latin typeface="Tahoma" charset="0"/>
                <a:ea typeface="ＭＳ Ｐゴシック" charset="0"/>
                <a:cs typeface="ＭＳ Ｐゴシック" charset="0"/>
              </a:rPr>
              <a:t>: Many workloads consolidated on-chip to improve efficiency</a:t>
            </a:r>
          </a:p>
          <a:p>
            <a:pPr lvl="1" eaLnBrk="1" hangingPunct="1"/>
            <a:r>
              <a:rPr lang="en-US" sz="2100" dirty="0">
                <a:solidFill>
                  <a:srgbClr val="FF0000"/>
                </a:solidFill>
                <a:latin typeface="Tahoma" charset="0"/>
                <a:ea typeface="ＭＳ Ｐゴシック" charset="0"/>
                <a:cs typeface="ＭＳ Ｐゴシック" charset="0"/>
              </a:rPr>
              <a:t>GP-GPU, CPU+GPU, accelerators</a:t>
            </a:r>
            <a:r>
              <a:rPr lang="en-US" sz="2100" dirty="0">
                <a:latin typeface="Tahoma" charset="0"/>
                <a:ea typeface="ＭＳ Ｐゴシック" charset="0"/>
                <a:cs typeface="ＭＳ Ｐゴシック" charset="0"/>
              </a:rPr>
              <a:t>: Many threads from multiple applications</a:t>
            </a:r>
          </a:p>
          <a:p>
            <a:pPr lvl="1" eaLnBrk="1" hangingPunct="1"/>
            <a:r>
              <a:rPr lang="en-US" sz="2100" dirty="0">
                <a:solidFill>
                  <a:srgbClr val="FF0000"/>
                </a:solidFill>
                <a:latin typeface="Tahoma" charset="0"/>
                <a:ea typeface="ＭＳ Ｐゴシック" charset="0"/>
                <a:cs typeface="ＭＳ Ｐゴシック" charset="0"/>
              </a:rPr>
              <a:t>Mobile</a:t>
            </a:r>
            <a:r>
              <a:rPr lang="en-US" sz="2100" dirty="0">
                <a:latin typeface="Tahoma" charset="0"/>
                <a:ea typeface="ＭＳ Ｐゴシック" charset="0"/>
                <a:cs typeface="ＭＳ Ｐゴシック" charset="0"/>
              </a:rPr>
              <a:t>: Interactive + non-interactive consolidation</a:t>
            </a:r>
          </a:p>
          <a:p>
            <a:pPr eaLnBrk="1" hangingPunct="1"/>
            <a:endParaRPr lang="en-US" sz="2000" dirty="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Different </a:t>
            </a:r>
            <a:r>
              <a:rPr lang="en-US" dirty="0">
                <a:solidFill>
                  <a:srgbClr val="0000FF"/>
                </a:solidFill>
                <a:latin typeface="Tahoma" charset="0"/>
                <a:ea typeface="ＭＳ Ｐゴシック" charset="0"/>
                <a:cs typeface="ＭＳ Ｐゴシック" charset="0"/>
              </a:rPr>
              <a:t>applications with different requirements (SLAs)</a:t>
            </a:r>
          </a:p>
          <a:p>
            <a:pPr lvl="1" eaLnBrk="1" hangingPunct="1"/>
            <a:r>
              <a:rPr lang="en-US" sz="2100" dirty="0">
                <a:solidFill>
                  <a:srgbClr val="000000"/>
                </a:solidFill>
                <a:latin typeface="Tahoma" charset="0"/>
                <a:ea typeface="ＭＳ Ｐゴシック" charset="0"/>
              </a:rPr>
              <a:t>Some applications/threads require performance guarantees</a:t>
            </a:r>
          </a:p>
          <a:p>
            <a:pPr lvl="1" eaLnBrk="1" hangingPunct="1"/>
            <a:r>
              <a:rPr lang="en-US" sz="2100" dirty="0">
                <a:latin typeface="Tahoma" charset="0"/>
                <a:ea typeface="ＭＳ Ｐゴシック" charset="0"/>
              </a:rPr>
              <a:t>Modern hierarchies do not distinguish between applications</a:t>
            </a:r>
          </a:p>
          <a:p>
            <a:pPr eaLnBrk="1" hangingPunct="1"/>
            <a:endParaRPr lang="en-US" sz="2000" dirty="0">
              <a:solidFill>
                <a:srgbClr val="0000FF"/>
              </a:solidFill>
              <a:latin typeface="Tahoma" charset="0"/>
              <a:ea typeface="ＭＳ Ｐゴシック" charset="0"/>
            </a:endParaRPr>
          </a:p>
          <a:p>
            <a:pPr eaLnBrk="1" hangingPunct="1"/>
            <a:r>
              <a:rPr lang="en-US" dirty="0" smtClean="0">
                <a:solidFill>
                  <a:srgbClr val="0000FF"/>
                </a:solidFill>
                <a:latin typeface="Tahoma" charset="0"/>
                <a:ea typeface="ＭＳ Ｐゴシック" charset="0"/>
              </a:rPr>
              <a:t>Applications are increasingly data intensive</a:t>
            </a:r>
          </a:p>
          <a:p>
            <a:pPr lvl="1" eaLnBrk="1" hangingPunct="1"/>
            <a:r>
              <a:rPr lang="en-US" dirty="0" smtClean="0">
                <a:latin typeface="Tahoma" charset="0"/>
                <a:ea typeface="ＭＳ Ｐゴシック" charset="0"/>
              </a:rPr>
              <a:t>More demand for memory capacity and bandwidth</a:t>
            </a:r>
            <a:endParaRPr lang="en-US" dirty="0">
              <a:latin typeface="Tahoma" charset="0"/>
              <a:ea typeface="ＭＳ Ｐゴシック" charset="0"/>
            </a:endParaRPr>
          </a:p>
          <a:p>
            <a:pPr lvl="1" eaLnBrk="1" hangingPunct="1"/>
            <a:endParaRPr lang="en-US" dirty="0">
              <a:latin typeface="Tahoma" charset="0"/>
              <a:ea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68D2CE-2965-F545-96F9-1EA7D2D9DB01}" type="slidenum">
              <a:rPr lang="en-US" sz="1600">
                <a:solidFill>
                  <a:srgbClr val="000000"/>
                </a:solidFill>
                <a:latin typeface="Garamond" charset="0"/>
              </a:rPr>
              <a:pPr eaLnBrk="1" hangingPunct="1"/>
              <a:t>126</a:t>
            </a:fld>
            <a:endParaRPr lang="en-US" sz="1600">
              <a:solidFill>
                <a:srgbClr val="000000"/>
              </a:solidFill>
              <a:latin typeface="Garamond" charset="0"/>
            </a:endParaRPr>
          </a:p>
        </p:txBody>
      </p:sp>
    </p:spTree>
    <p:extLst>
      <p:ext uri="{BB962C8B-B14F-4D97-AF65-F5344CB8AC3E}">
        <p14:creationId xmlns:p14="http://schemas.microsoft.com/office/powerpoint/2010/main" val="19176933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Architecture/System </a:t>
            </a:r>
            <a:r>
              <a:rPr lang="en-US" dirty="0">
                <a:latin typeface="Garamond" charset="0"/>
                <a:ea typeface="ＭＳ Ｐゴシック" charset="0"/>
                <a:cs typeface="ＭＳ Ｐゴシック" charset="0"/>
              </a:rPr>
              <a:t>Trends</a:t>
            </a:r>
          </a:p>
        </p:txBody>
      </p:sp>
      <p:sp>
        <p:nvSpPr>
          <p:cNvPr id="3" name="Content Placeholder 2"/>
          <p:cNvSpPr>
            <a:spLocks noGrp="1"/>
          </p:cNvSpPr>
          <p:nvPr>
            <p:ph idx="1"/>
          </p:nvPr>
        </p:nvSpPr>
        <p:spPr>
          <a:xfrm>
            <a:off x="228600" y="980728"/>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Sharing of memory hierarchy</a:t>
            </a:r>
          </a:p>
          <a:p>
            <a:pPr eaLnBrk="1" hangingPunct="1"/>
            <a:endParaRPr lang="en-US" dirty="0" smtClean="0">
              <a:solidFill>
                <a:srgbClr val="0000FF"/>
              </a:solidFill>
              <a:latin typeface="Tahoma" charset="0"/>
              <a:ea typeface="ＭＳ Ｐゴシック" charset="0"/>
              <a:cs typeface="ＭＳ Ｐゴシック" charset="0"/>
            </a:endParaRPr>
          </a:p>
          <a:p>
            <a:pPr eaLnBrk="1" hangingPunct="1"/>
            <a:r>
              <a:rPr lang="en-US" dirty="0" smtClean="0">
                <a:solidFill>
                  <a:srgbClr val="0000FF"/>
                </a:solidFill>
                <a:latin typeface="Tahoma" charset="0"/>
                <a:ea typeface="ＭＳ Ｐゴシック" charset="0"/>
                <a:cs typeface="ＭＳ Ｐゴシック" charset="0"/>
              </a:rPr>
              <a:t>More </a:t>
            </a:r>
            <a:r>
              <a:rPr lang="en-US" dirty="0">
                <a:solidFill>
                  <a:srgbClr val="0000FF"/>
                </a:solidFill>
                <a:latin typeface="Tahoma" charset="0"/>
                <a:ea typeface="ＭＳ Ｐゴシック" charset="0"/>
                <a:cs typeface="ＭＳ Ｐゴシック" charset="0"/>
              </a:rPr>
              <a:t>cores and components</a:t>
            </a:r>
          </a:p>
          <a:p>
            <a:pPr lvl="1" eaLnBrk="1" hangingPunct="1"/>
            <a:r>
              <a:rPr lang="en-US" dirty="0">
                <a:latin typeface="Tahoma" charset="0"/>
                <a:ea typeface="ＭＳ Ｐゴシック" charset="0"/>
              </a:rPr>
              <a:t>More </a:t>
            </a:r>
            <a:r>
              <a:rPr lang="en-US" dirty="0" smtClean="0">
                <a:latin typeface="Tahoma" charset="0"/>
                <a:ea typeface="ＭＳ Ｐゴシック" charset="0"/>
              </a:rPr>
              <a:t>capacity and bandwidth demand from </a:t>
            </a:r>
            <a:r>
              <a:rPr lang="en-US" dirty="0">
                <a:latin typeface="Tahoma" charset="0"/>
                <a:ea typeface="ＭＳ Ｐゴシック" charset="0"/>
              </a:rPr>
              <a:t>memory </a:t>
            </a:r>
            <a:r>
              <a:rPr lang="en-US" dirty="0" smtClean="0">
                <a:latin typeface="Tahoma" charset="0"/>
                <a:ea typeface="ＭＳ Ｐゴシック" charset="0"/>
              </a:rPr>
              <a:t>hierarchy</a:t>
            </a:r>
            <a:endParaRPr lang="en-US" dirty="0">
              <a:solidFill>
                <a:srgbClr val="0000FF"/>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Asymmetric cores: </a:t>
            </a:r>
            <a:r>
              <a:rPr lang="en-US" dirty="0">
                <a:solidFill>
                  <a:srgbClr val="000000"/>
                </a:solidFill>
                <a:latin typeface="Tahoma" charset="0"/>
                <a:ea typeface="ＭＳ Ｐゴシック" charset="0"/>
                <a:cs typeface="ＭＳ Ｐゴシック" charset="0"/>
              </a:rPr>
              <a:t>Performance asymmetry, CPU+GPUs, accelerators, …</a:t>
            </a:r>
          </a:p>
          <a:p>
            <a:pPr lvl="1" eaLnBrk="1" hangingPunct="1"/>
            <a:r>
              <a:rPr lang="en-US" dirty="0">
                <a:solidFill>
                  <a:srgbClr val="000000"/>
                </a:solidFill>
                <a:latin typeface="Tahoma" charset="0"/>
                <a:ea typeface="ＭＳ Ｐゴシック" charset="0"/>
                <a:cs typeface="ＭＳ Ｐゴシック" charset="0"/>
              </a:rPr>
              <a:t>Motivated by energy efficiency and </a:t>
            </a:r>
            <a:r>
              <a:rPr lang="en-US" dirty="0" smtClean="0">
                <a:solidFill>
                  <a:srgbClr val="000000"/>
                </a:solidFill>
                <a:latin typeface="Tahoma" charset="0"/>
                <a:ea typeface="ＭＳ Ｐゴシック" charset="0"/>
                <a:cs typeface="ＭＳ Ｐゴシック" charset="0"/>
              </a:rPr>
              <a:t>Amdahl’s Law</a:t>
            </a:r>
            <a:endParaRPr lang="en-US" dirty="0">
              <a:solidFill>
                <a:srgbClr val="000000"/>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Different cores have different performance requirements</a:t>
            </a:r>
          </a:p>
          <a:p>
            <a:pPr lvl="1" eaLnBrk="1" hangingPunct="1"/>
            <a:r>
              <a:rPr lang="en-US" dirty="0">
                <a:latin typeface="Tahoma" charset="0"/>
                <a:ea typeface="ＭＳ Ｐゴシック" charset="0"/>
              </a:rPr>
              <a:t>Memory hierarchies do not distinguish between cores</a:t>
            </a:r>
          </a:p>
          <a:p>
            <a:pPr lvl="1" eaLnBrk="1" hangingPunct="1"/>
            <a:endParaRPr lang="en-US" dirty="0">
              <a:solidFill>
                <a:srgbClr val="000000"/>
              </a:solidFill>
              <a:latin typeface="Tahoma" charset="0"/>
              <a:ea typeface="ＭＳ Ｐゴシック" charset="0"/>
              <a:cs typeface="ＭＳ Ｐゴシック" charset="0"/>
            </a:endParaRPr>
          </a:p>
          <a:p>
            <a:pPr eaLnBrk="1" hangingPunct="1"/>
            <a:r>
              <a:rPr lang="en-US" dirty="0">
                <a:solidFill>
                  <a:srgbClr val="0000FF"/>
                </a:solidFill>
                <a:latin typeface="Tahoma" charset="0"/>
                <a:ea typeface="ＭＳ Ｐゴシック" charset="0"/>
                <a:cs typeface="ＭＳ Ｐゴシック" charset="0"/>
              </a:rPr>
              <a:t>Different goals for different systems/users</a:t>
            </a:r>
          </a:p>
          <a:p>
            <a:pPr lvl="1" eaLnBrk="1" hangingPunct="1"/>
            <a:r>
              <a:rPr lang="en-US" sz="2100" dirty="0">
                <a:latin typeface="Tahoma" charset="0"/>
                <a:ea typeface="ＭＳ Ｐゴシック" charset="0"/>
              </a:rPr>
              <a:t>System throughput, fairness, per-application performance</a:t>
            </a:r>
          </a:p>
          <a:p>
            <a:pPr lvl="1" eaLnBrk="1" hangingPunct="1"/>
            <a:r>
              <a:rPr lang="en-US" sz="2100" dirty="0">
                <a:latin typeface="Tahoma" charset="0"/>
                <a:ea typeface="ＭＳ Ｐゴシック" charset="0"/>
              </a:rPr>
              <a:t>Modern hierarchies are not flexible/configurable</a:t>
            </a:r>
          </a:p>
          <a:p>
            <a:pPr lvl="1"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a:solidFill>
                <a:srgbClr val="000000"/>
              </a:solidFill>
              <a:latin typeface="Tahoma" charset="0"/>
              <a:ea typeface="ＭＳ Ｐゴシック" charset="0"/>
              <a:cs typeface="ＭＳ Ｐゴシック" charset="0"/>
            </a:endParaRPr>
          </a:p>
          <a:p>
            <a:pPr lvl="1" eaLnBrk="1" hangingPunct="1"/>
            <a:endParaRPr lang="en-US" dirty="0">
              <a:solidFill>
                <a:srgbClr val="0000FF"/>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a:p>
            <a:pPr eaLnBrk="1" hangingPunct="1"/>
            <a:endParaRPr lang="en-US" dirty="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AB7C7B6-6D35-FE43-9C18-6AFFDCF9EA43}" type="slidenum">
              <a:rPr lang="en-US" sz="1600">
                <a:solidFill>
                  <a:srgbClr val="000000"/>
                </a:solidFill>
                <a:latin typeface="Garamond" charset="0"/>
              </a:rPr>
              <a:pPr eaLnBrk="1" hangingPunct="1"/>
              <a:t>127</a:t>
            </a:fld>
            <a:endParaRPr lang="en-US" sz="1600">
              <a:solidFill>
                <a:srgbClr val="000000"/>
              </a:solidFill>
              <a:latin typeface="Garamond" charset="0"/>
            </a:endParaRPr>
          </a:p>
        </p:txBody>
      </p:sp>
    </p:spTree>
    <p:extLst>
      <p:ext uri="{BB962C8B-B14F-4D97-AF65-F5344CB8AC3E}">
        <p14:creationId xmlns:p14="http://schemas.microsoft.com/office/powerpoint/2010/main" val="20030225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228600" y="152401"/>
            <a:ext cx="8915400" cy="1066800"/>
          </a:xfrm>
        </p:spPr>
        <p:txBody>
          <a:bodyPr/>
          <a:lstStyle/>
          <a:p>
            <a:r>
              <a:rPr lang="en-US" sz="3600" dirty="0">
                <a:latin typeface="Garamond" charset="0"/>
                <a:ea typeface="ＭＳ Ｐゴシック" charset="0"/>
                <a:cs typeface="ＭＳ Ｐゴシック" charset="0"/>
              </a:rPr>
              <a:t>Summary: Major Trends Affecting Memory</a:t>
            </a:r>
          </a:p>
        </p:txBody>
      </p:sp>
      <p:sp>
        <p:nvSpPr>
          <p:cNvPr id="3" name="Content Placeholder 2"/>
          <p:cNvSpPr>
            <a:spLocks noGrp="1"/>
          </p:cNvSpPr>
          <p:nvPr>
            <p:ph idx="1"/>
          </p:nvPr>
        </p:nvSpPr>
        <p:spPr>
          <a:xfrm>
            <a:off x="228600" y="1187029"/>
            <a:ext cx="8915400" cy="5194300"/>
          </a:xfrm>
        </p:spPr>
        <p:txBody>
          <a:bodyPr/>
          <a:lstStyle/>
          <a:p>
            <a:r>
              <a:rPr lang="en-US" dirty="0">
                <a:solidFill>
                  <a:srgbClr val="0000FF"/>
                </a:solidFill>
                <a:latin typeface="Tahoma" charset="0"/>
                <a:ea typeface="ＭＳ Ｐゴシック" charset="0"/>
                <a:cs typeface="ＭＳ Ｐゴシック" charset="0"/>
              </a:rPr>
              <a:t>Need for </a:t>
            </a:r>
            <a:r>
              <a:rPr lang="en-US" dirty="0" smtClean="0">
                <a:solidFill>
                  <a:srgbClr val="0000FF"/>
                </a:solidFill>
                <a:latin typeface="Tahoma" charset="0"/>
                <a:ea typeface="ＭＳ Ｐゴシック" charset="0"/>
                <a:cs typeface="ＭＳ Ｐゴシック" charset="0"/>
              </a:rPr>
              <a:t>memory </a:t>
            </a:r>
            <a:r>
              <a:rPr lang="en-US" dirty="0">
                <a:solidFill>
                  <a:srgbClr val="0000FF"/>
                </a:solidFill>
                <a:latin typeface="Tahoma" charset="0"/>
                <a:ea typeface="ＭＳ Ｐゴシック" charset="0"/>
                <a:cs typeface="ＭＳ Ｐゴシック" charset="0"/>
              </a:rPr>
              <a:t>capacity and bandwidth </a:t>
            </a:r>
            <a:r>
              <a:rPr lang="en-US" dirty="0" smtClean="0">
                <a:solidFill>
                  <a:srgbClr val="0000FF"/>
                </a:solidFill>
                <a:latin typeface="Tahoma" charset="0"/>
                <a:ea typeface="ＭＳ Ｐゴシック" charset="0"/>
                <a:cs typeface="ＭＳ Ｐゴシック" charset="0"/>
              </a:rPr>
              <a:t>increasing</a:t>
            </a:r>
          </a:p>
          <a:p>
            <a:endParaRPr lang="en-US" dirty="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New need for handling inter-core interference; providing fairness, QoS, predictability</a:t>
            </a:r>
          </a:p>
          <a:p>
            <a:endParaRPr lang="en-US" dirty="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Need for memory system flexibility increasing </a:t>
            </a:r>
            <a:endParaRPr lang="en-US" dirty="0">
              <a:latin typeface="Tahoma" charset="0"/>
              <a:ea typeface="ＭＳ Ｐゴシック" charset="0"/>
            </a:endParaRPr>
          </a:p>
          <a:p>
            <a:pPr marL="0" inden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t>
            </a:r>
            <a:r>
              <a:rPr lang="en-US" dirty="0" smtClean="0">
                <a:solidFill>
                  <a:srgbClr val="0000FF"/>
                </a:solidFill>
                <a:latin typeface="Tahoma" charset="0"/>
                <a:ea typeface="ＭＳ Ｐゴシック" charset="0"/>
                <a:cs typeface="ＭＳ Ｐゴシック" charset="0"/>
              </a:rPr>
              <a:t>emory energy/power is a key system design concern</a:t>
            </a:r>
          </a:p>
          <a:p>
            <a:pPr marL="0" indent="0">
              <a:buNone/>
            </a:pPr>
            <a:endParaRPr lang="en-US" dirty="0" smtClean="0">
              <a:solidFill>
                <a:srgbClr val="0000FF"/>
              </a:solidFill>
              <a:latin typeface="Tahoma" charset="0"/>
              <a:ea typeface="ＭＳ Ｐゴシック" charset="0"/>
              <a:cs typeface="ＭＳ Ｐゴシック" charset="0"/>
            </a:endParaRPr>
          </a:p>
          <a:p>
            <a:r>
              <a:rPr lang="en-US" dirty="0" smtClean="0">
                <a:solidFill>
                  <a:srgbClr val="0000FF"/>
                </a:solidFill>
                <a:latin typeface="Tahoma" charset="0"/>
                <a:ea typeface="ＭＳ Ｐゴシック" charset="0"/>
                <a:cs typeface="ＭＳ Ｐゴシック" charset="0"/>
              </a:rPr>
              <a:t>DRAM capacity, cost, energy are not </a:t>
            </a:r>
            <a:r>
              <a:rPr lang="en-US" dirty="0">
                <a:solidFill>
                  <a:srgbClr val="0000FF"/>
                </a:solidFill>
                <a:latin typeface="Tahoma" charset="0"/>
                <a:ea typeface="ＭＳ Ｐゴシック" charset="0"/>
                <a:cs typeface="ＭＳ Ｐゴシック" charset="0"/>
              </a:rPr>
              <a:t>scaling </a:t>
            </a:r>
            <a:r>
              <a:rPr lang="en-US" dirty="0" smtClean="0">
                <a:solidFill>
                  <a:srgbClr val="0000FF"/>
                </a:solidFill>
                <a:latin typeface="Tahoma" charset="0"/>
                <a:ea typeface="ＭＳ Ｐゴシック" charset="0"/>
                <a:cs typeface="ＭＳ Ｐゴシック" charset="0"/>
              </a:rPr>
              <a:t>well</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ABD33C1-2280-2E48-90A4-A97D170D15B3}" type="slidenum">
              <a:rPr lang="en-US" sz="1600">
                <a:solidFill>
                  <a:srgbClr val="000000"/>
                </a:solidFill>
                <a:latin typeface="Garamond" charset="0"/>
              </a:rPr>
              <a:pPr eaLnBrk="1" hangingPunct="1"/>
              <a:t>128</a:t>
            </a:fld>
            <a:endParaRPr lang="en-US" sz="1600">
              <a:solidFill>
                <a:srgbClr val="000000"/>
              </a:solidFill>
              <a:latin typeface="Garamond" charset="0"/>
            </a:endParaRPr>
          </a:p>
        </p:txBody>
      </p:sp>
    </p:spTree>
    <p:extLst>
      <p:ext uri="{BB962C8B-B14F-4D97-AF65-F5344CB8AC3E}">
        <p14:creationId xmlns:p14="http://schemas.microsoft.com/office/powerpoint/2010/main" val="23715215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228600" y="152401"/>
            <a:ext cx="8915400" cy="1066800"/>
          </a:xfrm>
        </p:spPr>
        <p:txBody>
          <a:bodyPr/>
          <a:lstStyle/>
          <a:p>
            <a:pPr eaLnBrk="1" hangingPunct="1"/>
            <a:r>
              <a:rPr lang="en-US" sz="3800" dirty="0"/>
              <a:t>Requirements from an Ideal Memory System</a:t>
            </a:r>
          </a:p>
        </p:txBody>
      </p:sp>
      <p:sp>
        <p:nvSpPr>
          <p:cNvPr id="25603" name="Content Placeholder 2"/>
          <p:cNvSpPr>
            <a:spLocks noGrp="1"/>
          </p:cNvSpPr>
          <p:nvPr>
            <p:ph idx="1"/>
          </p:nvPr>
        </p:nvSpPr>
        <p:spPr/>
        <p:txBody>
          <a:bodyPr/>
          <a:lstStyle/>
          <a:p>
            <a:pPr eaLnBrk="1" hangingPunct="1"/>
            <a:r>
              <a:rPr lang="en-US" dirty="0" smtClean="0"/>
              <a:t>Traditional</a:t>
            </a:r>
          </a:p>
          <a:p>
            <a:pPr lvl="1" eaLnBrk="1" hangingPunct="1"/>
            <a:r>
              <a:rPr lang="en-US" dirty="0" smtClean="0"/>
              <a:t>High system performance</a:t>
            </a:r>
          </a:p>
          <a:p>
            <a:pPr lvl="1" eaLnBrk="1" hangingPunct="1"/>
            <a:r>
              <a:rPr lang="en-US" dirty="0" smtClean="0"/>
              <a:t>Enough capacity</a:t>
            </a:r>
          </a:p>
          <a:p>
            <a:pPr lvl="1" eaLnBrk="1" hangingPunct="1"/>
            <a:r>
              <a:rPr lang="en-US" dirty="0" smtClean="0"/>
              <a:t>Low cost</a:t>
            </a:r>
          </a:p>
          <a:p>
            <a:pPr lvl="1" eaLnBrk="1" hangingPunct="1"/>
            <a:endParaRPr lang="en-US" dirty="0" smtClean="0"/>
          </a:p>
          <a:p>
            <a:pPr eaLnBrk="1" hangingPunct="1"/>
            <a:r>
              <a:rPr lang="en-US" dirty="0" smtClean="0"/>
              <a:t>New</a:t>
            </a:r>
          </a:p>
          <a:p>
            <a:pPr lvl="1" eaLnBrk="1" hangingPunct="1"/>
            <a:r>
              <a:rPr lang="en-US" dirty="0" smtClean="0">
                <a:solidFill>
                  <a:srgbClr val="FF0000"/>
                </a:solidFill>
              </a:rPr>
              <a:t>Technology scalability</a:t>
            </a:r>
          </a:p>
          <a:p>
            <a:pPr lvl="1" eaLnBrk="1" hangingPunct="1"/>
            <a:r>
              <a:rPr lang="en-US" dirty="0" smtClean="0">
                <a:solidFill>
                  <a:srgbClr val="FF0000"/>
                </a:solidFill>
              </a:rPr>
              <a:t>QoS and predictable performance</a:t>
            </a:r>
          </a:p>
          <a:p>
            <a:pPr lvl="1" eaLnBrk="1" hangingPunct="1"/>
            <a:r>
              <a:rPr lang="en-US" dirty="0" smtClean="0">
                <a:solidFill>
                  <a:srgbClr val="FF0000"/>
                </a:solidFill>
              </a:rPr>
              <a:t>Energy (and power, bandwidth) efficiency</a:t>
            </a:r>
          </a:p>
        </p:txBody>
      </p:sp>
      <p:sp>
        <p:nvSpPr>
          <p:cNvPr id="4" name="Slide Number Placeholder 3"/>
          <p:cNvSpPr>
            <a:spLocks noGrp="1"/>
          </p:cNvSpPr>
          <p:nvPr>
            <p:ph type="sldNum" sz="quarter" idx="11"/>
          </p:nvPr>
        </p:nvSpPr>
        <p:spPr/>
        <p:txBody>
          <a:bodyPr/>
          <a:lstStyle/>
          <a:p>
            <a:pPr>
              <a:defRPr/>
            </a:pPr>
            <a:fld id="{D2CAC758-9F26-0446-B806-47269E83C4B4}" type="slidenum">
              <a:rPr lang="en-US" smtClean="0">
                <a:solidFill>
                  <a:srgbClr val="000000"/>
                </a:solidFill>
              </a:rPr>
              <a:pPr>
                <a:defRPr/>
              </a:pPr>
              <a:t>129</a:t>
            </a:fld>
            <a:endParaRPr lang="en-US" smtClean="0">
              <a:solidFill>
                <a:srgbClr val="000000"/>
              </a:solidFill>
            </a:endParaRPr>
          </a:p>
        </p:txBody>
      </p:sp>
    </p:spTree>
    <p:extLst>
      <p:ext uri="{BB962C8B-B14F-4D97-AF65-F5344CB8AC3E}">
        <p14:creationId xmlns:p14="http://schemas.microsoft.com/office/powerpoint/2010/main" val="42675731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a:t>
            </a:fld>
            <a:endParaRPr lang="en-US" sz="1600" dirty="0">
              <a:solidFill>
                <a:srgbClr val="000000"/>
              </a:solidFill>
              <a:latin typeface="Garamond" charset="0"/>
            </a:endParaRPr>
          </a:p>
        </p:txBody>
      </p:sp>
    </p:spTree>
    <p:extLst>
      <p:ext uri="{BB962C8B-B14F-4D97-AF65-F5344CB8AC3E}">
        <p14:creationId xmlns:p14="http://schemas.microsoft.com/office/powerpoint/2010/main" val="85870072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Content Placeholder 2"/>
          <p:cNvSpPr>
            <a:spLocks noGrp="1"/>
          </p:cNvSpPr>
          <p:nvPr>
            <p:ph idx="1"/>
          </p:nvPr>
        </p:nvSpPr>
        <p:spPr>
          <a:xfrm>
            <a:off x="228600" y="1371600"/>
            <a:ext cx="8915400" cy="4876800"/>
          </a:xfrm>
        </p:spPr>
        <p:txBody>
          <a:bodyPr/>
          <a:lstStyle/>
          <a:p>
            <a:pPr eaLnBrk="1" hangingPunct="1"/>
            <a:r>
              <a:rPr lang="en-US" dirty="0" smtClean="0"/>
              <a:t>Traditional</a:t>
            </a:r>
          </a:p>
          <a:p>
            <a:pPr lvl="1" eaLnBrk="1" hangingPunct="1"/>
            <a:r>
              <a:rPr lang="en-US" dirty="0" smtClean="0">
                <a:solidFill>
                  <a:srgbClr val="FF0000"/>
                </a:solidFill>
              </a:rPr>
              <a:t>High system performance: </a:t>
            </a:r>
            <a:r>
              <a:rPr lang="en-US" dirty="0" smtClean="0">
                <a:solidFill>
                  <a:srgbClr val="0000FF"/>
                </a:solidFill>
              </a:rPr>
              <a:t>More parallelism, less interference</a:t>
            </a:r>
          </a:p>
          <a:p>
            <a:pPr lvl="1" eaLnBrk="1" hangingPunct="1"/>
            <a:r>
              <a:rPr lang="en-US" dirty="0" smtClean="0">
                <a:solidFill>
                  <a:srgbClr val="FF0000"/>
                </a:solidFill>
              </a:rPr>
              <a:t>Enough capacity: </a:t>
            </a:r>
            <a:r>
              <a:rPr lang="en-US" dirty="0" smtClean="0">
                <a:solidFill>
                  <a:srgbClr val="0000FF"/>
                </a:solidFill>
              </a:rPr>
              <a:t>New technologies and waste management </a:t>
            </a:r>
          </a:p>
          <a:p>
            <a:pPr lvl="1" eaLnBrk="1" hangingPunct="1"/>
            <a:r>
              <a:rPr lang="en-US" dirty="0" smtClean="0">
                <a:solidFill>
                  <a:srgbClr val="FF0000"/>
                </a:solidFill>
              </a:rPr>
              <a:t>Low cost: </a:t>
            </a:r>
            <a:r>
              <a:rPr lang="en-US" dirty="0" smtClean="0">
                <a:solidFill>
                  <a:srgbClr val="0000FF"/>
                </a:solidFill>
              </a:rPr>
              <a:t>New technologies and scaling DRAM</a:t>
            </a:r>
          </a:p>
          <a:p>
            <a:pPr lvl="1" eaLnBrk="1" hangingPunct="1"/>
            <a:endParaRPr lang="en-US" dirty="0" smtClean="0"/>
          </a:p>
          <a:p>
            <a:pPr eaLnBrk="1" hangingPunct="1"/>
            <a:r>
              <a:rPr lang="en-US" dirty="0" smtClean="0"/>
              <a:t>New</a:t>
            </a:r>
          </a:p>
          <a:p>
            <a:pPr lvl="1" eaLnBrk="1" hangingPunct="1"/>
            <a:r>
              <a:rPr lang="en-US" dirty="0" smtClean="0">
                <a:solidFill>
                  <a:srgbClr val="FF0000"/>
                </a:solidFill>
              </a:rPr>
              <a:t>Technology scalability</a:t>
            </a:r>
          </a:p>
          <a:p>
            <a:pPr lvl="2" eaLnBrk="1" hangingPunct="1"/>
            <a:r>
              <a:rPr lang="en-US" dirty="0" smtClean="0">
                <a:solidFill>
                  <a:srgbClr val="0000FF"/>
                </a:solidFill>
              </a:rPr>
              <a:t>New memory technologies can help? DRAM can scale?</a:t>
            </a:r>
          </a:p>
          <a:p>
            <a:pPr lvl="1" eaLnBrk="1" hangingPunct="1"/>
            <a:r>
              <a:rPr lang="en-US" dirty="0">
                <a:solidFill>
                  <a:srgbClr val="FF0000"/>
                </a:solidFill>
              </a:rPr>
              <a:t>QoS and predictable performance</a:t>
            </a:r>
          </a:p>
          <a:p>
            <a:pPr lvl="2" eaLnBrk="1" hangingPunct="1"/>
            <a:r>
              <a:rPr lang="en-US" dirty="0" smtClean="0">
                <a:solidFill>
                  <a:srgbClr val="0000FF"/>
                </a:solidFill>
              </a:rPr>
              <a:t>Hardware mechanisms to control interference and build QoS policies</a:t>
            </a:r>
          </a:p>
          <a:p>
            <a:pPr lvl="1" eaLnBrk="1" hangingPunct="1"/>
            <a:r>
              <a:rPr lang="en-US" dirty="0" smtClean="0">
                <a:solidFill>
                  <a:srgbClr val="FF0000"/>
                </a:solidFill>
              </a:rPr>
              <a:t>Energy (and power, bandwidth) efficiency</a:t>
            </a:r>
          </a:p>
          <a:p>
            <a:pPr lvl="2" eaLnBrk="1" hangingPunct="1"/>
            <a:r>
              <a:rPr lang="en-US" dirty="0" smtClean="0">
                <a:solidFill>
                  <a:srgbClr val="0000FF"/>
                </a:solidFill>
              </a:rPr>
              <a:t>Need to reduce waste and enable configurability </a:t>
            </a:r>
          </a:p>
        </p:txBody>
      </p:sp>
      <p:sp>
        <p:nvSpPr>
          <p:cNvPr id="4" name="Slide Number Placeholder 3"/>
          <p:cNvSpPr>
            <a:spLocks noGrp="1"/>
          </p:cNvSpPr>
          <p:nvPr>
            <p:ph type="sldNum" sz="quarter" idx="11"/>
          </p:nvPr>
        </p:nvSpPr>
        <p:spPr/>
        <p:txBody>
          <a:bodyPr/>
          <a:lstStyle/>
          <a:p>
            <a:pPr>
              <a:defRPr/>
            </a:pPr>
            <a:fld id="{B7521E37-FE4D-B243-8792-87740EC67FC0}" type="slidenum">
              <a:rPr lang="en-US" smtClean="0">
                <a:solidFill>
                  <a:srgbClr val="000000"/>
                </a:solidFill>
              </a:rPr>
              <a:pPr>
                <a:defRPr/>
              </a:pPr>
              <a:t>130</a:t>
            </a:fld>
            <a:endParaRPr lang="en-US" smtClean="0">
              <a:solidFill>
                <a:srgbClr val="000000"/>
              </a:solidFill>
            </a:endParaRPr>
          </a:p>
        </p:txBody>
      </p:sp>
      <p:sp>
        <p:nvSpPr>
          <p:cNvPr id="9" name="Title 1"/>
          <p:cNvSpPr>
            <a:spLocks noGrp="1"/>
          </p:cNvSpPr>
          <p:nvPr>
            <p:ph type="title"/>
          </p:nvPr>
        </p:nvSpPr>
        <p:spPr>
          <a:xfrm>
            <a:off x="228600" y="152401"/>
            <a:ext cx="8915400" cy="1066800"/>
          </a:xfrm>
        </p:spPr>
        <p:txBody>
          <a:bodyPr/>
          <a:lstStyle/>
          <a:p>
            <a:pPr eaLnBrk="1" hangingPunct="1"/>
            <a:r>
              <a:rPr lang="en-US" sz="3800" dirty="0"/>
              <a:t>Requirements from an Ideal Memory System</a:t>
            </a:r>
          </a:p>
        </p:txBody>
      </p:sp>
    </p:spTree>
    <p:extLst>
      <p:ext uri="{BB962C8B-B14F-4D97-AF65-F5344CB8AC3E}">
        <p14:creationId xmlns:p14="http://schemas.microsoft.com/office/powerpoint/2010/main" val="36255644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latin typeface="Tahoma" charset="0"/>
                <a:ea typeface="ＭＳ Ｐゴシック" charset="0"/>
                <a:cs typeface="ＭＳ Ｐゴシック" charset="0"/>
              </a:rPr>
              <a:t>Major Trends Affecting Main Memory</a:t>
            </a:r>
          </a:p>
          <a:p>
            <a:pPr eaLnBrk="1" hangingPunct="1"/>
            <a:r>
              <a:rPr lang="en-US" dirty="0" smtClean="0">
                <a:solidFill>
                  <a:srgbClr val="0000FF"/>
                </a:solidFill>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131</a:t>
            </a:fld>
            <a:endParaRPr lang="en-US" sz="1600">
              <a:solidFill>
                <a:srgbClr val="000000"/>
              </a:solidFill>
              <a:latin typeface="Garamond" charset="0"/>
            </a:endParaRPr>
          </a:p>
        </p:txBody>
      </p:sp>
    </p:spTree>
    <p:extLst>
      <p:ext uri="{BB962C8B-B14F-4D97-AF65-F5344CB8AC3E}">
        <p14:creationId xmlns:p14="http://schemas.microsoft.com/office/powerpoint/2010/main" val="26397523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atin typeface="Garamond" charset="0"/>
                <a:ea typeface="ＭＳ Ｐゴシック" charset="0"/>
                <a:cs typeface="ＭＳ Ｐゴシック" charset="0"/>
              </a:rPr>
              <a:t>The DRAM Scaling Problem</a:t>
            </a:r>
          </a:p>
        </p:txBody>
      </p:sp>
      <p:sp>
        <p:nvSpPr>
          <p:cNvPr id="3" name="Content Placeholder 2"/>
          <p:cNvSpPr>
            <a:spLocks noGrp="1"/>
          </p:cNvSpPr>
          <p:nvPr>
            <p:ph idx="1"/>
          </p:nvPr>
        </p:nvSpPr>
        <p:spPr>
          <a:xfrm>
            <a:off x="228600" y="996950"/>
            <a:ext cx="8610600" cy="5194300"/>
          </a:xfrm>
        </p:spPr>
        <p:txBody>
          <a:bodyPr/>
          <a:lstStyle/>
          <a:p>
            <a:r>
              <a:rPr lang="en-US" sz="2200">
                <a:solidFill>
                  <a:srgbClr val="0000FF"/>
                </a:solidFill>
                <a:latin typeface="Tahoma" charset="0"/>
                <a:ea typeface="ＭＳ Ｐゴシック" charset="0"/>
                <a:cs typeface="ＭＳ Ｐゴシック" charset="0"/>
              </a:rPr>
              <a:t>DRAM stores charge in a capacitor (charge-based memory)</a:t>
            </a:r>
            <a:endParaRPr lang="en-US" sz="2000">
              <a:solidFill>
                <a:srgbClr val="0000FF"/>
              </a:solidFill>
              <a:latin typeface="Tahoma" charset="0"/>
              <a:ea typeface="ＭＳ Ｐゴシック" charset="0"/>
              <a:cs typeface="ＭＳ Ｐゴシック" charset="0"/>
            </a:endParaRPr>
          </a:p>
          <a:p>
            <a:pPr lvl="1"/>
            <a:r>
              <a:rPr lang="en-US" sz="2000">
                <a:latin typeface="Tahoma" charset="0"/>
                <a:ea typeface="ＭＳ Ｐゴシック" charset="0"/>
              </a:rPr>
              <a:t>Capacitor must be large enough for reliable sensing</a:t>
            </a:r>
          </a:p>
          <a:p>
            <a:pPr lvl="1"/>
            <a:r>
              <a:rPr lang="en-US" sz="2000">
                <a:latin typeface="Tahoma" charset="0"/>
                <a:ea typeface="ＭＳ Ｐゴシック" charset="0"/>
              </a:rPr>
              <a:t>Access transistor should be large enough for low leakage and high retention time</a:t>
            </a:r>
          </a:p>
          <a:p>
            <a:pPr lvl="1"/>
            <a:r>
              <a:rPr lang="en-US" sz="2000">
                <a:latin typeface="Tahoma" charset="0"/>
                <a:ea typeface="ＭＳ Ｐゴシック" charset="0"/>
              </a:rPr>
              <a:t>Scaling beyond 40-35nm (2013) is challenging [ITRS, 2009]</a:t>
            </a: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pPr lvl="1"/>
            <a:endParaRPr lang="en-US" sz="2000">
              <a:latin typeface="Tahoma" charset="0"/>
              <a:ea typeface="ＭＳ Ｐゴシック" charset="0"/>
            </a:endParaRPr>
          </a:p>
          <a:p>
            <a:r>
              <a:rPr lang="en-US">
                <a:latin typeface="Tahoma" charset="0"/>
                <a:ea typeface="ＭＳ Ｐゴシック" charset="0"/>
                <a:cs typeface="ＭＳ Ｐゴシック" charset="0"/>
              </a:rPr>
              <a:t>DRAM </a:t>
            </a:r>
            <a:r>
              <a:rPr lang="en-US">
                <a:solidFill>
                  <a:srgbClr val="0000FF"/>
                </a:solidFill>
                <a:latin typeface="Tahoma" charset="0"/>
                <a:ea typeface="ＭＳ Ｐゴシック" charset="0"/>
                <a:cs typeface="ＭＳ Ｐゴシック" charset="0"/>
              </a:rPr>
              <a:t>capacity, cost, and energy/power hard to scale</a:t>
            </a:r>
          </a:p>
          <a:p>
            <a:pPr lvl="2">
              <a:buFont typeface="Wingdings" charset="0"/>
              <a:buNone/>
            </a:pPr>
            <a:endParaRPr lang="en-US" sz="1800">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970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5999534" indent="-35999534"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130" eaLnBrk="0" fontAlgn="base" hangingPunct="0">
              <a:spcBef>
                <a:spcPct val="0"/>
              </a:spcBef>
              <a:spcAft>
                <a:spcPct val="0"/>
              </a:spcAft>
              <a:defRPr sz="2400">
                <a:solidFill>
                  <a:schemeClr val="tx1"/>
                </a:solidFill>
                <a:latin typeface="Arial" charset="0"/>
                <a:ea typeface="Arial" charset="0"/>
                <a:cs typeface="Arial" charset="0"/>
              </a:defRPr>
            </a:lvl6pPr>
            <a:lvl7pPr marL="914259" eaLnBrk="0" fontAlgn="base" hangingPunct="0">
              <a:spcBef>
                <a:spcPct val="0"/>
              </a:spcBef>
              <a:spcAft>
                <a:spcPct val="0"/>
              </a:spcAft>
              <a:defRPr sz="2400">
                <a:solidFill>
                  <a:schemeClr val="tx1"/>
                </a:solidFill>
                <a:latin typeface="Arial" charset="0"/>
                <a:ea typeface="Arial" charset="0"/>
                <a:cs typeface="Arial" charset="0"/>
              </a:defRPr>
            </a:lvl7pPr>
            <a:lvl8pPr marL="1371390" eaLnBrk="0" fontAlgn="base" hangingPunct="0">
              <a:spcBef>
                <a:spcPct val="0"/>
              </a:spcBef>
              <a:spcAft>
                <a:spcPct val="0"/>
              </a:spcAft>
              <a:defRPr sz="2400">
                <a:solidFill>
                  <a:schemeClr val="tx1"/>
                </a:solidFill>
                <a:latin typeface="Arial" charset="0"/>
                <a:ea typeface="Arial" charset="0"/>
                <a:cs typeface="Arial" charset="0"/>
              </a:defRPr>
            </a:lvl8pPr>
            <a:lvl9pPr marL="1828519"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645EC618-0165-BC45-84E6-E864E9DC06EC}" type="slidenum">
              <a:rPr lang="en-US" sz="1600">
                <a:solidFill>
                  <a:srgbClr val="000000"/>
                </a:solidFill>
                <a:latin typeface="Garamond" charset="0"/>
              </a:rPr>
              <a:pPr eaLnBrk="1" hangingPunct="1"/>
              <a:t>132</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667001" y="2789238"/>
            <a:ext cx="3581400" cy="307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579346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Garamond" charset="0"/>
                <a:ea typeface="ＭＳ Ｐゴシック" charset="0"/>
                <a:cs typeface="ＭＳ Ｐゴシック" charset="0"/>
              </a:rPr>
              <a:t>Solutions to the </a:t>
            </a:r>
            <a:r>
              <a:rPr lang="en-US" dirty="0">
                <a:latin typeface="Garamond" charset="0"/>
                <a:ea typeface="ＭＳ Ｐゴシック" charset="0"/>
                <a:cs typeface="ＭＳ Ｐゴシック" charset="0"/>
              </a:rPr>
              <a:t>DRAM Scaling Problem</a:t>
            </a:r>
            <a:endParaRPr lang="en-US" dirty="0"/>
          </a:p>
        </p:txBody>
      </p:sp>
      <p:sp>
        <p:nvSpPr>
          <p:cNvPr id="3" name="Content Placeholder 2"/>
          <p:cNvSpPr>
            <a:spLocks noGrp="1"/>
          </p:cNvSpPr>
          <p:nvPr>
            <p:ph idx="1"/>
          </p:nvPr>
        </p:nvSpPr>
        <p:spPr/>
        <p:txBody>
          <a:bodyPr/>
          <a:lstStyle/>
          <a:p>
            <a:r>
              <a:rPr lang="en-US" dirty="0" smtClean="0"/>
              <a:t>Two potential solutions</a:t>
            </a:r>
          </a:p>
          <a:p>
            <a:pPr lvl="1"/>
            <a:r>
              <a:rPr lang="en-US" dirty="0" smtClean="0"/>
              <a:t>Tolerate DRAM (by taking a fresh look at it)</a:t>
            </a:r>
          </a:p>
          <a:p>
            <a:pPr lvl="1"/>
            <a:r>
              <a:rPr lang="en-US" dirty="0" smtClean="0"/>
              <a:t>Enable emerging memory technologies to eliminate/minimize DRAM</a:t>
            </a:r>
          </a:p>
          <a:p>
            <a:pPr lvl="1"/>
            <a:endParaRPr lang="en-US" dirty="0"/>
          </a:p>
          <a:p>
            <a:r>
              <a:rPr lang="en-US" dirty="0" smtClean="0"/>
              <a:t>Do both</a:t>
            </a:r>
          </a:p>
          <a:p>
            <a:pPr lvl="1"/>
            <a:r>
              <a:rPr lang="en-US" dirty="0" smtClean="0"/>
              <a:t>Hybrid memory systems</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133</a:t>
            </a:fld>
            <a:endParaRPr lang="en-US">
              <a:solidFill>
                <a:srgbClr val="000000"/>
              </a:solidFill>
            </a:endParaRPr>
          </a:p>
        </p:txBody>
      </p:sp>
    </p:spTree>
    <p:extLst>
      <p:ext uri="{BB962C8B-B14F-4D97-AF65-F5344CB8AC3E}">
        <p14:creationId xmlns:p14="http://schemas.microsoft.com/office/powerpoint/2010/main" val="1699093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8915400" cy="1066800"/>
          </a:xfrm>
        </p:spPr>
        <p:txBody>
          <a:bodyPr/>
          <a:lstStyle/>
          <a:p>
            <a:r>
              <a:rPr lang="en-US" dirty="0" smtClean="0">
                <a:latin typeface="Garamond" charset="0"/>
                <a:ea typeface="ＭＳ Ｐゴシック" charset="0"/>
                <a:cs typeface="ＭＳ Ｐゴシック" charset="0"/>
              </a:rPr>
              <a:t>Solution 1: Tolerate DRAM</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107504" y="897632"/>
            <a:ext cx="9036496" cy="5339680"/>
          </a:xfrm>
        </p:spPr>
        <p:txBody>
          <a:bodyPr/>
          <a:lstStyle/>
          <a:p>
            <a:pPr eaLnBrk="1" hangingPunct="1"/>
            <a:r>
              <a:rPr lang="en-US" dirty="0" smtClean="0">
                <a:solidFill>
                  <a:srgbClr val="000000"/>
                </a:solidFill>
                <a:latin typeface="Tahoma" charset="0"/>
                <a:ea typeface="ＭＳ Ｐゴシック" charset="0"/>
                <a:cs typeface="ＭＳ Ｐゴシック" charset="0"/>
              </a:rPr>
              <a:t>Overcome DRAM shortcomings with</a:t>
            </a:r>
          </a:p>
          <a:p>
            <a:pPr lvl="1" eaLnBrk="1" hangingPunct="1"/>
            <a:r>
              <a:rPr lang="en-US" dirty="0" smtClean="0">
                <a:solidFill>
                  <a:srgbClr val="000000"/>
                </a:solidFill>
                <a:latin typeface="Tahoma" charset="0"/>
                <a:ea typeface="ＭＳ Ｐゴシック" charset="0"/>
                <a:cs typeface="ＭＳ Ｐゴシック" charset="0"/>
              </a:rPr>
              <a:t>System-DRAM co-design</a:t>
            </a:r>
          </a:p>
          <a:p>
            <a:pPr lvl="1" eaLnBrk="1" hangingPunct="1"/>
            <a:r>
              <a:rPr lang="en-US" dirty="0" smtClean="0">
                <a:solidFill>
                  <a:srgbClr val="000000"/>
                </a:solidFill>
                <a:latin typeface="Tahoma" charset="0"/>
                <a:ea typeface="ＭＳ Ｐゴシック" charset="0"/>
                <a:cs typeface="ＭＳ Ｐゴシック" charset="0"/>
              </a:rPr>
              <a:t>Novel DRAM architectures, interface, functions</a:t>
            </a:r>
          </a:p>
          <a:p>
            <a:pPr lvl="1" eaLnBrk="1" hangingPunct="1"/>
            <a:r>
              <a:rPr lang="en-US" dirty="0" smtClean="0">
                <a:solidFill>
                  <a:srgbClr val="000000"/>
                </a:solidFill>
                <a:latin typeface="Tahoma" charset="0"/>
                <a:ea typeface="ＭＳ Ｐゴシック" charset="0"/>
                <a:cs typeface="ＭＳ Ｐゴシック" charset="0"/>
              </a:rPr>
              <a:t>Better waste management (efficient utilization)</a:t>
            </a:r>
          </a:p>
          <a:p>
            <a:pPr lvl="1" eaLnBrk="1" hangingPunct="1"/>
            <a:endParaRPr lang="en-US" sz="900" dirty="0">
              <a:solidFill>
                <a:srgbClr val="000000"/>
              </a:solidFill>
              <a:latin typeface="Tahoma" charset="0"/>
              <a:ea typeface="ＭＳ Ｐゴシック" charset="0"/>
              <a:cs typeface="ＭＳ Ｐゴシック" charset="0"/>
            </a:endParaRPr>
          </a:p>
          <a:p>
            <a:pPr eaLnBrk="1" hangingPunct="1"/>
            <a:r>
              <a:rPr lang="en-US" dirty="0" smtClean="0">
                <a:solidFill>
                  <a:srgbClr val="000000"/>
                </a:solidFill>
                <a:latin typeface="Tahoma" charset="0"/>
                <a:ea typeface="ＭＳ Ｐゴシック" charset="0"/>
                <a:cs typeface="ＭＳ Ｐゴシック" charset="0"/>
              </a:rPr>
              <a:t>Key issues to tackle</a:t>
            </a:r>
          </a:p>
          <a:p>
            <a:pPr lvl="1" eaLnBrk="1" hangingPunct="1"/>
            <a:r>
              <a:rPr lang="en-US" dirty="0" smtClean="0">
                <a:solidFill>
                  <a:srgbClr val="FF0000"/>
                </a:solidFill>
                <a:latin typeface="Tahoma" charset="0"/>
                <a:ea typeface="ＭＳ Ｐゴシック" charset="0"/>
                <a:cs typeface="ＭＳ Ｐゴシック" charset="0"/>
              </a:rPr>
              <a:t>Reduce refresh energy</a:t>
            </a:r>
          </a:p>
          <a:p>
            <a:pPr lvl="1" eaLnBrk="1" hangingPunct="1"/>
            <a:r>
              <a:rPr lang="en-US" dirty="0" smtClean="0">
                <a:solidFill>
                  <a:srgbClr val="FF0000"/>
                </a:solidFill>
                <a:latin typeface="Tahoma" charset="0"/>
                <a:ea typeface="ＭＳ Ｐゴシック" charset="0"/>
                <a:cs typeface="ＭＳ Ｐゴシック" charset="0"/>
              </a:rPr>
              <a:t>Improve bandwidth and latency</a:t>
            </a:r>
          </a:p>
          <a:p>
            <a:pPr lvl="1" eaLnBrk="1" hangingPunct="1"/>
            <a:r>
              <a:rPr lang="en-US" dirty="0" smtClean="0">
                <a:solidFill>
                  <a:srgbClr val="FF0000"/>
                </a:solidFill>
                <a:latin typeface="Tahoma" charset="0"/>
                <a:ea typeface="ＭＳ Ｐゴシック" charset="0"/>
                <a:cs typeface="ＭＳ Ｐゴシック" charset="0"/>
              </a:rPr>
              <a:t>Reduce waste</a:t>
            </a:r>
          </a:p>
          <a:p>
            <a:pPr lvl="1" eaLnBrk="1" hangingPunct="1">
              <a:buClr>
                <a:srgbClr val="3B812F"/>
              </a:buClr>
            </a:pPr>
            <a:r>
              <a:rPr lang="en-US" dirty="0" smtClean="0">
                <a:solidFill>
                  <a:srgbClr val="FF0000"/>
                </a:solidFill>
                <a:latin typeface="Tahoma" charset="0"/>
                <a:ea typeface="ＭＳ Ｐゴシック" charset="0"/>
                <a:cs typeface="ＭＳ Ｐゴシック" charset="0"/>
              </a:rPr>
              <a:t>Enable reliability at low cost</a:t>
            </a:r>
          </a:p>
          <a:p>
            <a:pPr lvl="1" eaLnBrk="1" hangingPunct="1">
              <a:buClr>
                <a:srgbClr val="3B812F"/>
              </a:buClr>
            </a:pPr>
            <a:endParaRPr lang="en-US" sz="1000" dirty="0">
              <a:solidFill>
                <a:srgbClr val="000000"/>
              </a:solidFill>
              <a:latin typeface="Tahoma" charset="0"/>
              <a:ea typeface="ＭＳ Ｐゴシック" charset="0"/>
              <a:cs typeface="ＭＳ Ｐゴシック" charset="0"/>
            </a:endParaRPr>
          </a:p>
          <a:p>
            <a:pPr eaLnBrk="1" hangingPunct="1"/>
            <a:r>
              <a:rPr lang="en-US" sz="1600" dirty="0">
                <a:solidFill>
                  <a:srgbClr val="000000"/>
                </a:solidFill>
                <a:latin typeface="Tahoma" charset="0"/>
                <a:ea typeface="ＭＳ Ｐゴシック" charset="0"/>
                <a:cs typeface="ＭＳ Ｐゴシック" charset="0"/>
              </a:rPr>
              <a:t>Liu, Jaiyen, Veras, Mutlu, “</a:t>
            </a:r>
            <a:r>
              <a:rPr lang="en-US" sz="1600" dirty="0">
                <a:solidFill>
                  <a:srgbClr val="0000FF"/>
                </a:solidFill>
                <a:latin typeface="Tahoma" charset="0"/>
                <a:ea typeface="ＭＳ Ｐゴシック" charset="0"/>
                <a:cs typeface="ＭＳ Ｐゴシック" charset="0"/>
              </a:rPr>
              <a:t>RAIDR: Retention-Aware Intelligent DRAM Refresh</a:t>
            </a:r>
            <a:r>
              <a:rPr lang="en-US" sz="1600" dirty="0">
                <a:solidFill>
                  <a:srgbClr val="000000"/>
                </a:solidFill>
                <a:latin typeface="Tahoma" charset="0"/>
                <a:ea typeface="ＭＳ Ｐゴシック" charset="0"/>
                <a:cs typeface="ＭＳ Ｐゴシック" charset="0"/>
              </a:rPr>
              <a:t>,” ISCA 2012.</a:t>
            </a:r>
          </a:p>
          <a:p>
            <a:pPr eaLnBrk="1" hangingPunct="1"/>
            <a:r>
              <a:rPr lang="en-US" sz="1600" dirty="0">
                <a:solidFill>
                  <a:srgbClr val="000000"/>
                </a:solidFill>
                <a:latin typeface="Tahoma" charset="0"/>
                <a:ea typeface="ＭＳ Ｐゴシック" charset="0"/>
                <a:cs typeface="ＭＳ Ｐゴシック" charset="0"/>
              </a:rPr>
              <a:t>Kim, Seshadri, </a:t>
            </a:r>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 Case for Exploiting Subarray-Level Parallelism in DRAM</a:t>
            </a:r>
            <a:r>
              <a:rPr lang="en-US" sz="1600" dirty="0">
                <a:solidFill>
                  <a:srgbClr val="000000"/>
                </a:solidFill>
                <a:latin typeface="Tahoma" charset="0"/>
                <a:ea typeface="ＭＳ Ｐゴシック" charset="0"/>
                <a:cs typeface="ＭＳ Ｐゴシック" charset="0"/>
              </a:rPr>
              <a:t>,” ISCA 2012</a:t>
            </a:r>
            <a:r>
              <a:rPr lang="en-US" sz="1600" dirty="0" smtClean="0">
                <a:solidFill>
                  <a:srgbClr val="000000"/>
                </a:solidFill>
                <a:latin typeface="Tahoma" charset="0"/>
                <a:ea typeface="ＭＳ Ｐゴシック" charset="0"/>
                <a:cs typeface="ＭＳ Ｐゴシック" charset="0"/>
              </a:rPr>
              <a:t>.</a:t>
            </a:r>
          </a:p>
          <a:p>
            <a:pPr eaLnBrk="1" hangingPunct="1"/>
            <a:r>
              <a:rPr lang="en-US" sz="1600" dirty="0" smtClean="0">
                <a:solidFill>
                  <a:srgbClr val="000000"/>
                </a:solidFill>
                <a:latin typeface="Tahoma" charset="0"/>
                <a:ea typeface="ＭＳ Ｐゴシック" charset="0"/>
                <a:cs typeface="ＭＳ Ｐゴシック" charset="0"/>
              </a:rPr>
              <a:t>Lee</a:t>
            </a:r>
            <a:r>
              <a:rPr lang="en-US" sz="1600" dirty="0">
                <a:solidFill>
                  <a:srgbClr val="000000"/>
                </a:solidFill>
                <a:latin typeface="Tahoma" charset="0"/>
                <a:ea typeface="ＭＳ Ｐゴシック" charset="0"/>
                <a:cs typeface="ＭＳ Ｐゴシック" charset="0"/>
              </a:rPr>
              <a:t>+</a:t>
            </a:r>
            <a:r>
              <a:rPr lang="en-US" sz="1600" dirty="0" smtClean="0">
                <a:solidFill>
                  <a:srgbClr val="000000"/>
                </a:solidFill>
                <a:latin typeface="Tahoma" charset="0"/>
                <a:ea typeface="ＭＳ Ｐゴシック" charset="0"/>
                <a:cs typeface="ＭＳ Ｐゴシック" charset="0"/>
              </a:rPr>
              <a:t>, </a:t>
            </a:r>
            <a:r>
              <a:rPr 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Tiered-Latency DRAM: A Low Latency and Low Cost DRAM </a:t>
            </a:r>
            <a:r>
              <a:rPr lang="en-US" sz="1600" dirty="0" smtClean="0">
                <a:solidFill>
                  <a:srgbClr val="0000FF"/>
                </a:solidFill>
                <a:latin typeface="Tahoma" charset="0"/>
                <a:ea typeface="ＭＳ Ｐゴシック" charset="0"/>
                <a:cs typeface="ＭＳ Ｐゴシック" charset="0"/>
              </a:rPr>
              <a:t>Architecture</a:t>
            </a:r>
            <a:r>
              <a:rPr lang="en-US" sz="1600" dirty="0" smtClean="0">
                <a:solidFill>
                  <a:srgbClr val="000000"/>
                </a:solidFill>
                <a:latin typeface="Tahoma" charset="0"/>
                <a:ea typeface="ＭＳ Ｐゴシック" charset="0"/>
                <a:cs typeface="ＭＳ Ｐゴシック" charset="0"/>
              </a:rPr>
              <a:t>,” HPCA 2013.</a:t>
            </a:r>
          </a:p>
          <a:p>
            <a:pPr eaLnBrk="1" hangingPunct="1"/>
            <a:r>
              <a:rPr lang="en-US" sz="1600" dirty="0" smtClean="0">
                <a:solidFill>
                  <a:srgbClr val="000000"/>
                </a:solidFill>
                <a:latin typeface="Tahoma" charset="0"/>
                <a:ea typeface="ＭＳ Ｐゴシック" charset="0"/>
                <a:cs typeface="ＭＳ Ｐゴシック" charset="0"/>
              </a:rPr>
              <a:t>Liu+, “</a:t>
            </a:r>
            <a:r>
              <a:rPr lang="en-US" sz="1600" dirty="0">
                <a:solidFill>
                  <a:srgbClr val="0000FF"/>
                </a:solidFill>
                <a:latin typeface="Tahoma" charset="0"/>
                <a:ea typeface="ＭＳ Ｐゴシック" charset="0"/>
                <a:cs typeface="ＭＳ Ｐゴシック" charset="0"/>
              </a:rPr>
              <a:t>An Experimental Study of Data Retention Behavior in Modern DRAM </a:t>
            </a:r>
            <a:r>
              <a:rPr lang="en-US" sz="1600" dirty="0" smtClean="0">
                <a:solidFill>
                  <a:srgbClr val="0000FF"/>
                </a:solidFill>
                <a:latin typeface="Tahoma" charset="0"/>
                <a:ea typeface="ＭＳ Ｐゴシック" charset="0"/>
                <a:cs typeface="ＭＳ Ｐゴシック" charset="0"/>
              </a:rPr>
              <a:t>Devices</a:t>
            </a:r>
            <a:r>
              <a:rPr lang="en-US" sz="1600" dirty="0" smtClean="0">
                <a:solidFill>
                  <a:srgbClr val="000000"/>
                </a:solidFill>
                <a:latin typeface="Tahoma" charset="0"/>
                <a:ea typeface="ＭＳ Ｐゴシック" charset="0"/>
                <a:cs typeface="ＭＳ Ｐゴシック" charset="0"/>
              </a:rPr>
              <a:t>” ISCA’13.</a:t>
            </a:r>
            <a:endParaRPr lang="en-US" sz="1600" dirty="0">
              <a:solidFill>
                <a:srgbClr val="000000"/>
              </a:solidFill>
              <a:latin typeface="Tahoma" charset="0"/>
              <a:ea typeface="ＭＳ Ｐゴシック" charset="0"/>
              <a:cs typeface="ＭＳ Ｐゴシック" charset="0"/>
            </a:endParaRPr>
          </a:p>
          <a:p>
            <a:pPr eaLnBrk="1" hangingPunct="1"/>
            <a:r>
              <a:rPr lang="en-US" sz="1600" dirty="0" smtClean="0"/>
              <a:t>Seshadri+, “</a:t>
            </a:r>
            <a:r>
              <a:rPr lang="en-US" sz="1600" dirty="0" err="1">
                <a:solidFill>
                  <a:srgbClr val="0000FF"/>
                </a:solidFill>
              </a:rPr>
              <a:t>RowClone</a:t>
            </a:r>
            <a:r>
              <a:rPr lang="en-US" sz="1600" dirty="0">
                <a:solidFill>
                  <a:srgbClr val="0000FF"/>
                </a:solidFill>
              </a:rPr>
              <a:t>: Fast and Efficient In-DRAM Copy and Initialization of Bulk Data</a:t>
            </a:r>
            <a:r>
              <a:rPr lang="en-US" sz="1600" dirty="0"/>
              <a:t>,</a:t>
            </a:r>
            <a:r>
              <a:rPr lang="en-US" sz="1600" dirty="0" smtClean="0"/>
              <a:t>” 2013.</a:t>
            </a:r>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134</a:t>
            </a:fld>
            <a:endParaRPr lang="en-US" sz="1600" dirty="0">
              <a:solidFill>
                <a:srgbClr val="000000"/>
              </a:solidFill>
              <a:latin typeface="Garamond" charset="0"/>
            </a:endParaRPr>
          </a:p>
        </p:txBody>
      </p:sp>
    </p:spTree>
    <p:extLst>
      <p:ext uri="{BB962C8B-B14F-4D97-AF65-F5344CB8AC3E}">
        <p14:creationId xmlns:p14="http://schemas.microsoft.com/office/powerpoint/2010/main" val="25945561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67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67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67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867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8675">
                                            <p:txEl>
                                              <p:pRg st="9" end="9"/>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11" end="11"/>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2" end="1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8675">
                                            <p:txEl>
                                              <p:pRg st="13" end="13"/>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8675">
                                            <p:txEl>
                                              <p:pRg st="14" end="1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8675">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Tolerating DRAM:</a:t>
            </a:r>
            <a:br>
              <a:rPr lang="en-US" sz="4000" dirty="0" smtClean="0">
                <a:latin typeface="Garamond" charset="0"/>
              </a:rPr>
            </a:br>
            <a:r>
              <a:rPr lang="en-US" sz="4000" dirty="0" smtClean="0">
                <a:latin typeface="Garamond" charset="0"/>
              </a:rPr>
              <a:t>System-DRAM Co-Design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5180549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RAIDR: Reducing Refresh Impact</a:t>
            </a:r>
          </a:p>
          <a:p>
            <a:pPr eaLnBrk="1" hangingPunct="1"/>
            <a:r>
              <a:rPr lang="en-US" dirty="0" smtClean="0">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136</a:t>
            </a:fld>
            <a:endParaRPr lang="en-US" sz="1600">
              <a:latin typeface="Garamond" charset="0"/>
            </a:endParaRPr>
          </a:p>
        </p:txBody>
      </p:sp>
    </p:spTree>
    <p:extLst>
      <p:ext uri="{BB962C8B-B14F-4D97-AF65-F5344CB8AC3E}">
        <p14:creationId xmlns:p14="http://schemas.microsoft.com/office/powerpoint/2010/main" val="10230309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RAIDR: Reducing </a:t>
            </a:r>
            <a:br>
              <a:rPr lang="en-US" sz="4000" dirty="0" smtClean="0">
                <a:latin typeface="Garamond" charset="0"/>
              </a:rPr>
            </a:br>
            <a:r>
              <a:rPr lang="en-US" sz="4000" dirty="0" smtClean="0">
                <a:latin typeface="Garamond" charset="0"/>
              </a:rPr>
              <a:t>DRAM Refresh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914553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dirty="0">
                <a:latin typeface="Garamond" charset="0"/>
              </a:rPr>
              <a:t>DRAM </a:t>
            </a:r>
            <a:r>
              <a:rPr lang="en-US" dirty="0" smtClean="0">
                <a:latin typeface="Garamond" charset="0"/>
              </a:rPr>
              <a:t>Refresh</a:t>
            </a:r>
            <a:endParaRPr lang="en-US" dirty="0">
              <a:latin typeface="Garamond" charset="0"/>
            </a:endParaRP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DRAM capacitor charge leaks over time</a:t>
            </a:r>
          </a:p>
          <a:p>
            <a:endParaRPr lang="en-US" dirty="0" smtClean="0">
              <a:latin typeface="Tahoma" charset="0"/>
            </a:endParaRPr>
          </a:p>
          <a:p>
            <a:r>
              <a:rPr lang="en-US" dirty="0" smtClean="0">
                <a:latin typeface="Tahoma" charset="0"/>
              </a:rPr>
              <a:t>The </a:t>
            </a:r>
            <a:r>
              <a:rPr lang="en-US" dirty="0">
                <a:latin typeface="Tahoma" charset="0"/>
              </a:rPr>
              <a:t>memory controller needs to </a:t>
            </a:r>
            <a:r>
              <a:rPr lang="en-US" dirty="0" smtClean="0">
                <a:latin typeface="Tahoma" charset="0"/>
              </a:rPr>
              <a:t>refresh each </a:t>
            </a:r>
            <a:r>
              <a:rPr lang="en-US" dirty="0">
                <a:latin typeface="Tahoma" charset="0"/>
              </a:rPr>
              <a:t>row periodically to restore </a:t>
            </a:r>
            <a:r>
              <a:rPr lang="en-US" dirty="0" smtClean="0">
                <a:latin typeface="Tahoma" charset="0"/>
              </a:rPr>
              <a:t>charge</a:t>
            </a:r>
            <a:endParaRPr lang="en-US" dirty="0">
              <a:latin typeface="Tahoma" charset="0"/>
            </a:endParaRPr>
          </a:p>
          <a:p>
            <a:pPr lvl="1"/>
            <a:r>
              <a:rPr lang="en-US" dirty="0">
                <a:latin typeface="Tahoma" charset="0"/>
                <a:ea typeface="ＭＳ Ｐゴシック" charset="0"/>
              </a:rPr>
              <a:t>Activate + </a:t>
            </a:r>
            <a:r>
              <a:rPr lang="en-US" dirty="0" err="1">
                <a:latin typeface="Tahoma" charset="0"/>
                <a:ea typeface="ＭＳ Ｐゴシック" charset="0"/>
              </a:rPr>
              <a:t>precharge</a:t>
            </a:r>
            <a:r>
              <a:rPr lang="en-US" dirty="0">
                <a:latin typeface="Tahoma" charset="0"/>
                <a:ea typeface="ＭＳ Ｐゴシック" charset="0"/>
              </a:rPr>
              <a:t> each row every N </a:t>
            </a:r>
            <a:r>
              <a:rPr lang="en-US" dirty="0" err="1">
                <a:latin typeface="Tahoma" charset="0"/>
                <a:ea typeface="ＭＳ Ｐゴシック" charset="0"/>
              </a:rPr>
              <a:t>ms</a:t>
            </a:r>
            <a:endParaRPr lang="en-US" dirty="0">
              <a:latin typeface="Tahoma" charset="0"/>
              <a:ea typeface="ＭＳ Ｐゴシック" charset="0"/>
            </a:endParaRPr>
          </a:p>
          <a:p>
            <a:pPr lvl="1"/>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endParaRPr lang="en-US" dirty="0">
              <a:latin typeface="Tahoma" charset="0"/>
              <a:ea typeface="ＭＳ Ｐゴシック" charset="0"/>
            </a:endParaRPr>
          </a:p>
          <a:p>
            <a:r>
              <a:rPr lang="en-US" dirty="0" smtClean="0">
                <a:latin typeface="Tahoma" charset="0"/>
              </a:rPr>
              <a:t>Downsides of refresh</a:t>
            </a:r>
          </a:p>
          <a:p>
            <a:pPr marL="0" indent="0">
              <a:buNone/>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None/>
            </a:pPr>
            <a:r>
              <a:rPr lang="en-US" dirty="0" smtClean="0">
                <a:latin typeface="Tahoma" charset="0"/>
                <a:ea typeface="ＭＳ Ｐゴシック" charset="0"/>
              </a:rPr>
              <a:t>-- </a:t>
            </a:r>
            <a:r>
              <a:rPr lang="en-US" dirty="0">
                <a:solidFill>
                  <a:srgbClr val="0000FF"/>
                </a:solidFill>
                <a:latin typeface="Tahoma" charset="0"/>
              </a:rPr>
              <a:t>Refresh rate limits DRAM density scaling </a:t>
            </a:r>
          </a:p>
          <a:p>
            <a:pPr lvl="1">
              <a:buFont typeface="Wingdings" charset="0"/>
              <a:buNone/>
            </a:pPr>
            <a:endParaRPr lang="en-US" dirty="0">
              <a:latin typeface="Tahoma" charset="0"/>
            </a:endParaRPr>
          </a:p>
          <a:p>
            <a:endParaRPr lang="en-US" dirty="0">
              <a:latin typeface="Tahoma" charset="0"/>
            </a:endParaRPr>
          </a:p>
          <a:p>
            <a:pPr lvl="1"/>
            <a:endParaRPr lang="en-US" dirty="0">
              <a:latin typeface="Tahoma" charset="0"/>
              <a:ea typeface="ＭＳ Ｐゴシック" charset="0"/>
            </a:endParaRPr>
          </a:p>
          <a:p>
            <a:endParaRPr lang="en-US" dirty="0">
              <a:latin typeface="Tahoma" charset="0"/>
            </a:endParaRPr>
          </a:p>
        </p:txBody>
      </p:sp>
      <p:sp>
        <p:nvSpPr>
          <p:cNvPr id="9114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7AAABF4E-AD47-7B46-972B-7FE6F07FB6A2}" type="slidenum">
              <a:rPr lang="en-US">
                <a:solidFill>
                  <a:srgbClr val="000000"/>
                </a:solidFill>
                <a:latin typeface="Garamond" charset="0"/>
                <a:cs typeface="Arial" charset="0"/>
              </a:rPr>
              <a:pPr eaLnBrk="1" hangingPunct="1"/>
              <a:t>138</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3597074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9" end="9"/>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dirty="0" smtClean="0">
                <a:latin typeface="Garamond" charset="0"/>
              </a:rPr>
              <a:t>Refresh Today: Auto Refresh</a:t>
            </a:r>
            <a:endParaRPr lang="en-US" dirty="0">
              <a:latin typeface="Garamond" charset="0"/>
            </a:endParaRPr>
          </a:p>
        </p:txBody>
      </p:sp>
      <p:sp>
        <p:nvSpPr>
          <p:cNvPr id="4" name="Slide Number Placeholder 3"/>
          <p:cNvSpPr>
            <a:spLocks noGrp="1"/>
          </p:cNvSpPr>
          <p:nvPr>
            <p:ph type="sldNum" sz="quarter" idx="11"/>
          </p:nvPr>
        </p:nvSpPr>
        <p:spPr/>
        <p:txBody>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EFF3CC74-56D5-CB41-BAF3-FF115739830F}" type="slidenum">
              <a:rPr lang="en-US">
                <a:solidFill>
                  <a:srgbClr val="000000"/>
                </a:solidFill>
                <a:latin typeface="Garamond" charset="0"/>
              </a:rPr>
              <a:pPr eaLnBrk="1" hangingPunct="1"/>
              <a:t>139</a:t>
            </a:fld>
            <a:endParaRPr lang="en-US">
              <a:solidFill>
                <a:srgbClr val="000000"/>
              </a:solidFill>
              <a:latin typeface="Garamond" charset="0"/>
            </a:endParaRPr>
          </a:p>
        </p:txBody>
      </p:sp>
      <p:sp>
        <p:nvSpPr>
          <p:cNvPr id="9220" name="Rectangle 4"/>
          <p:cNvSpPr>
            <a:spLocks noChangeArrowheads="1"/>
          </p:cNvSpPr>
          <p:nvPr/>
        </p:nvSpPr>
        <p:spPr bwMode="auto">
          <a:xfrm>
            <a:off x="612775"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1" name="Rectangle 63"/>
          <p:cNvSpPr>
            <a:spLocks noChangeArrowheads="1"/>
          </p:cNvSpPr>
          <p:nvPr/>
        </p:nvSpPr>
        <p:spPr bwMode="auto">
          <a:xfrm>
            <a:off x="612775"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22" name="Text Box 69"/>
          <p:cNvSpPr txBox="1">
            <a:spLocks noChangeArrowheads="1"/>
          </p:cNvSpPr>
          <p:nvPr/>
        </p:nvSpPr>
        <p:spPr bwMode="auto">
          <a:xfrm>
            <a:off x="842963" y="927100"/>
            <a:ext cx="1085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Columns</a:t>
            </a:r>
          </a:p>
        </p:txBody>
      </p:sp>
      <p:sp>
        <p:nvSpPr>
          <p:cNvPr id="9223" name="Text Box 70"/>
          <p:cNvSpPr txBox="1">
            <a:spLocks noChangeArrowheads="1"/>
          </p:cNvSpPr>
          <p:nvPr/>
        </p:nvSpPr>
        <p:spPr bwMode="auto">
          <a:xfrm rot="5400000">
            <a:off x="2010569" y="2267744"/>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Rows</a:t>
            </a:r>
          </a:p>
        </p:txBody>
      </p:sp>
      <p:sp>
        <p:nvSpPr>
          <p:cNvPr id="9224" name="Line 13"/>
          <p:cNvSpPr>
            <a:spLocks noChangeShapeType="1"/>
          </p:cNvSpPr>
          <p:nvPr/>
        </p:nvSpPr>
        <p:spPr bwMode="auto">
          <a:xfrm>
            <a:off x="1412875"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5" name="Line 5"/>
          <p:cNvSpPr>
            <a:spLocks noChangeShapeType="1"/>
          </p:cNvSpPr>
          <p:nvPr/>
        </p:nvSpPr>
        <p:spPr bwMode="auto">
          <a:xfrm>
            <a:off x="611188" y="15557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6" name="Line 6"/>
          <p:cNvSpPr>
            <a:spLocks noChangeShapeType="1"/>
          </p:cNvSpPr>
          <p:nvPr/>
        </p:nvSpPr>
        <p:spPr bwMode="auto">
          <a:xfrm>
            <a:off x="611188" y="18430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7" name="Line 7"/>
          <p:cNvSpPr>
            <a:spLocks noChangeShapeType="1"/>
          </p:cNvSpPr>
          <p:nvPr/>
        </p:nvSpPr>
        <p:spPr bwMode="auto">
          <a:xfrm>
            <a:off x="611188" y="21320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8" name="Line 8"/>
          <p:cNvSpPr>
            <a:spLocks noChangeShapeType="1"/>
          </p:cNvSpPr>
          <p:nvPr/>
        </p:nvSpPr>
        <p:spPr bwMode="auto">
          <a:xfrm>
            <a:off x="611188" y="24193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29" name="Line 9"/>
          <p:cNvSpPr>
            <a:spLocks noChangeShapeType="1"/>
          </p:cNvSpPr>
          <p:nvPr/>
        </p:nvSpPr>
        <p:spPr bwMode="auto">
          <a:xfrm>
            <a:off x="611188" y="27066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0" name="Line 10"/>
          <p:cNvSpPr>
            <a:spLocks noChangeShapeType="1"/>
          </p:cNvSpPr>
          <p:nvPr/>
        </p:nvSpPr>
        <p:spPr bwMode="auto">
          <a:xfrm>
            <a:off x="611188" y="299561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1" name="Line 20"/>
          <p:cNvSpPr>
            <a:spLocks noChangeShapeType="1"/>
          </p:cNvSpPr>
          <p:nvPr/>
        </p:nvSpPr>
        <p:spPr bwMode="auto">
          <a:xfrm>
            <a:off x="84137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2" name="Line 21"/>
          <p:cNvSpPr>
            <a:spLocks noChangeShapeType="1"/>
          </p:cNvSpPr>
          <p:nvPr/>
        </p:nvSpPr>
        <p:spPr bwMode="auto">
          <a:xfrm>
            <a:off x="107156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3" name="Line 22"/>
          <p:cNvSpPr>
            <a:spLocks noChangeShapeType="1"/>
          </p:cNvSpPr>
          <p:nvPr/>
        </p:nvSpPr>
        <p:spPr bwMode="auto">
          <a:xfrm>
            <a:off x="1303338"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4" name="Line 23"/>
          <p:cNvSpPr>
            <a:spLocks noChangeShapeType="1"/>
          </p:cNvSpPr>
          <p:nvPr/>
        </p:nvSpPr>
        <p:spPr bwMode="auto">
          <a:xfrm>
            <a:off x="1533525"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5" name="Line 24"/>
          <p:cNvSpPr>
            <a:spLocks noChangeShapeType="1"/>
          </p:cNvSpPr>
          <p:nvPr/>
        </p:nvSpPr>
        <p:spPr bwMode="auto">
          <a:xfrm>
            <a:off x="1763713"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6" name="Line 25"/>
          <p:cNvSpPr>
            <a:spLocks noChangeShapeType="1"/>
          </p:cNvSpPr>
          <p:nvPr/>
        </p:nvSpPr>
        <p:spPr bwMode="auto">
          <a:xfrm>
            <a:off x="1993900" y="1266825"/>
            <a:ext cx="0" cy="2246313"/>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7" name="Line 26"/>
          <p:cNvSpPr>
            <a:spLocks noChangeShapeType="1"/>
          </p:cNvSpPr>
          <p:nvPr/>
        </p:nvSpPr>
        <p:spPr bwMode="auto">
          <a:xfrm>
            <a:off x="611188" y="32607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38" name="Text Box 14"/>
          <p:cNvSpPr txBox="1">
            <a:spLocks noChangeArrowheads="1"/>
          </p:cNvSpPr>
          <p:nvPr/>
        </p:nvSpPr>
        <p:spPr bwMode="auto">
          <a:xfrm>
            <a:off x="804863" y="3857625"/>
            <a:ext cx="1314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Row Buffer</a:t>
            </a:r>
          </a:p>
        </p:txBody>
      </p:sp>
      <p:sp>
        <p:nvSpPr>
          <p:cNvPr id="9239" name="Rectangle 23"/>
          <p:cNvSpPr>
            <a:spLocks noChangeArrowheads="1"/>
          </p:cNvSpPr>
          <p:nvPr/>
        </p:nvSpPr>
        <p:spPr bwMode="auto">
          <a:xfrm>
            <a:off x="2687638" y="12731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0" name="Rectangle 63"/>
          <p:cNvSpPr>
            <a:spLocks noChangeArrowheads="1"/>
          </p:cNvSpPr>
          <p:nvPr/>
        </p:nvSpPr>
        <p:spPr bwMode="auto">
          <a:xfrm>
            <a:off x="2687638" y="38909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1" name="Line 13"/>
          <p:cNvSpPr>
            <a:spLocks noChangeShapeType="1"/>
          </p:cNvSpPr>
          <p:nvPr/>
        </p:nvSpPr>
        <p:spPr bwMode="auto">
          <a:xfrm>
            <a:off x="3487738" y="3527425"/>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2" name="Rectangle 42"/>
          <p:cNvSpPr>
            <a:spLocks noChangeArrowheads="1"/>
          </p:cNvSpPr>
          <p:nvPr/>
        </p:nvSpPr>
        <p:spPr bwMode="auto">
          <a:xfrm>
            <a:off x="4802188" y="126841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3" name="Rectangle 63"/>
          <p:cNvSpPr>
            <a:spLocks noChangeArrowheads="1"/>
          </p:cNvSpPr>
          <p:nvPr/>
        </p:nvSpPr>
        <p:spPr bwMode="auto">
          <a:xfrm>
            <a:off x="4802188" y="3886200"/>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4" name="Line 13"/>
          <p:cNvSpPr>
            <a:spLocks noChangeShapeType="1"/>
          </p:cNvSpPr>
          <p:nvPr/>
        </p:nvSpPr>
        <p:spPr bwMode="auto">
          <a:xfrm>
            <a:off x="5602288" y="3522663"/>
            <a:ext cx="0" cy="365125"/>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5" name="Rectangle 61"/>
          <p:cNvSpPr>
            <a:spLocks noChangeArrowheads="1"/>
          </p:cNvSpPr>
          <p:nvPr/>
        </p:nvSpPr>
        <p:spPr bwMode="auto">
          <a:xfrm>
            <a:off x="6842125" y="1260475"/>
            <a:ext cx="1612900" cy="2246313"/>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6" name="Rectangle 63"/>
          <p:cNvSpPr>
            <a:spLocks noChangeArrowheads="1"/>
          </p:cNvSpPr>
          <p:nvPr/>
        </p:nvSpPr>
        <p:spPr bwMode="auto">
          <a:xfrm>
            <a:off x="6842125" y="3878263"/>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47" name="Line 13"/>
          <p:cNvSpPr>
            <a:spLocks noChangeShapeType="1"/>
          </p:cNvSpPr>
          <p:nvPr/>
        </p:nvSpPr>
        <p:spPr bwMode="auto">
          <a:xfrm>
            <a:off x="7642225" y="3514725"/>
            <a:ext cx="0" cy="36671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8" name="Line 13"/>
          <p:cNvSpPr>
            <a:spLocks noChangeShapeType="1"/>
          </p:cNvSpPr>
          <p:nvPr/>
        </p:nvSpPr>
        <p:spPr bwMode="auto">
          <a:xfrm>
            <a:off x="1428750"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49" name="Line 13"/>
          <p:cNvSpPr>
            <a:spLocks noChangeShapeType="1"/>
          </p:cNvSpPr>
          <p:nvPr/>
        </p:nvSpPr>
        <p:spPr bwMode="auto">
          <a:xfrm>
            <a:off x="3503613" y="4178300"/>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0" name="Line 13"/>
          <p:cNvSpPr>
            <a:spLocks noChangeShapeType="1"/>
          </p:cNvSpPr>
          <p:nvPr/>
        </p:nvSpPr>
        <p:spPr bwMode="auto">
          <a:xfrm>
            <a:off x="5618163" y="417353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1" name="Line 13"/>
          <p:cNvSpPr>
            <a:spLocks noChangeShapeType="1"/>
          </p:cNvSpPr>
          <p:nvPr/>
        </p:nvSpPr>
        <p:spPr bwMode="auto">
          <a:xfrm>
            <a:off x="7658100" y="41671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2" name="Line 40"/>
          <p:cNvSpPr>
            <a:spLocks noChangeShapeType="1"/>
          </p:cNvSpPr>
          <p:nvPr/>
        </p:nvSpPr>
        <p:spPr bwMode="auto">
          <a:xfrm>
            <a:off x="1371600" y="4738688"/>
            <a:ext cx="6308725"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3" name="Line 13"/>
          <p:cNvSpPr>
            <a:spLocks noChangeShapeType="1"/>
          </p:cNvSpPr>
          <p:nvPr/>
        </p:nvSpPr>
        <p:spPr bwMode="auto">
          <a:xfrm>
            <a:off x="4629150" y="4738688"/>
            <a:ext cx="0" cy="576262"/>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solidFill>
                <a:srgbClr val="000000"/>
              </a:solidFill>
              <a:latin typeface="Tahoma"/>
            </a:endParaRPr>
          </a:p>
        </p:txBody>
      </p:sp>
      <p:sp>
        <p:nvSpPr>
          <p:cNvPr id="9254" name="Rectangle 63"/>
          <p:cNvSpPr>
            <a:spLocks noChangeArrowheads="1"/>
          </p:cNvSpPr>
          <p:nvPr/>
        </p:nvSpPr>
        <p:spPr bwMode="auto">
          <a:xfrm>
            <a:off x="2686050" y="5314950"/>
            <a:ext cx="3714750" cy="6286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solidFill>
                <a:srgbClr val="000000"/>
              </a:solidFill>
              <a:latin typeface="Tahoma"/>
            </a:endParaRPr>
          </a:p>
        </p:txBody>
      </p:sp>
      <p:sp>
        <p:nvSpPr>
          <p:cNvPr id="9255" name="Text Box 14"/>
          <p:cNvSpPr txBox="1">
            <a:spLocks noChangeArrowheads="1"/>
          </p:cNvSpPr>
          <p:nvPr/>
        </p:nvSpPr>
        <p:spPr bwMode="auto">
          <a:xfrm>
            <a:off x="3371850" y="5429250"/>
            <a:ext cx="25050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CONTROLLER</a:t>
            </a:r>
          </a:p>
        </p:txBody>
      </p:sp>
      <p:sp>
        <p:nvSpPr>
          <p:cNvPr id="9256" name="Text Box 14"/>
          <p:cNvSpPr txBox="1">
            <a:spLocks noChangeArrowheads="1"/>
          </p:cNvSpPr>
          <p:nvPr/>
        </p:nvSpPr>
        <p:spPr bwMode="auto">
          <a:xfrm>
            <a:off x="7658100" y="4514850"/>
            <a:ext cx="13255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FF0000"/>
                </a:solidFill>
              </a:rPr>
              <a:t>DRAM Bus</a:t>
            </a:r>
          </a:p>
        </p:txBody>
      </p:sp>
      <p:sp>
        <p:nvSpPr>
          <p:cNvPr id="9257" name="Text Box 14"/>
          <p:cNvSpPr txBox="1">
            <a:spLocks noChangeArrowheads="1"/>
          </p:cNvSpPr>
          <p:nvPr/>
        </p:nvSpPr>
        <p:spPr bwMode="auto">
          <a:xfrm>
            <a:off x="914400" y="2087563"/>
            <a:ext cx="1004888"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0</a:t>
            </a:r>
          </a:p>
        </p:txBody>
      </p:sp>
      <p:sp>
        <p:nvSpPr>
          <p:cNvPr id="9258" name="Text Box 14"/>
          <p:cNvSpPr txBox="1">
            <a:spLocks noChangeArrowheads="1"/>
          </p:cNvSpPr>
          <p:nvPr/>
        </p:nvSpPr>
        <p:spPr bwMode="auto">
          <a:xfrm>
            <a:off x="3028950" y="2114550"/>
            <a:ext cx="1004888" cy="36988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1</a:t>
            </a:r>
          </a:p>
        </p:txBody>
      </p:sp>
      <p:sp>
        <p:nvSpPr>
          <p:cNvPr id="9259" name="Text Box 14"/>
          <p:cNvSpPr txBox="1">
            <a:spLocks noChangeArrowheads="1"/>
          </p:cNvSpPr>
          <p:nvPr/>
        </p:nvSpPr>
        <p:spPr bwMode="auto">
          <a:xfrm>
            <a:off x="51101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2</a:t>
            </a:r>
          </a:p>
        </p:txBody>
      </p:sp>
      <p:sp>
        <p:nvSpPr>
          <p:cNvPr id="9260" name="Text Box 14"/>
          <p:cNvSpPr txBox="1">
            <a:spLocks noChangeArrowheads="1"/>
          </p:cNvSpPr>
          <p:nvPr/>
        </p:nvSpPr>
        <p:spPr bwMode="auto">
          <a:xfrm>
            <a:off x="7167563" y="2144713"/>
            <a:ext cx="1004887" cy="3698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a:solidFill>
                  <a:srgbClr val="0000FF"/>
                </a:solidFill>
              </a:rPr>
              <a:t>BANK 3</a:t>
            </a:r>
          </a:p>
        </p:txBody>
      </p:sp>
      <p:sp>
        <p:nvSpPr>
          <p:cNvPr id="46" name="TextBox 45"/>
          <p:cNvSpPr txBox="1"/>
          <p:nvPr/>
        </p:nvSpPr>
        <p:spPr>
          <a:xfrm>
            <a:off x="179512" y="5445224"/>
            <a:ext cx="3384376" cy="923330"/>
          </a:xfrm>
          <a:prstGeom prst="rect">
            <a:avLst/>
          </a:prstGeom>
          <a:noFill/>
        </p:spPr>
        <p:txBody>
          <a:bodyPr wrap="square">
            <a:spAutoFit/>
          </a:bodyPr>
          <a:lstStyle/>
          <a:p>
            <a:pPr>
              <a:defRPr/>
            </a:pPr>
            <a:r>
              <a:rPr lang="en-US" dirty="0" smtClean="0">
                <a:solidFill>
                  <a:srgbClr val="006633">
                    <a:lumMod val="75000"/>
                  </a:srgbClr>
                </a:solidFill>
                <a:latin typeface="Tahoma"/>
              </a:rPr>
              <a:t>A batch of rows are </a:t>
            </a:r>
          </a:p>
          <a:p>
            <a:pPr>
              <a:defRPr/>
            </a:pPr>
            <a:r>
              <a:rPr lang="en-US" dirty="0" smtClean="0">
                <a:solidFill>
                  <a:srgbClr val="006633">
                    <a:lumMod val="75000"/>
                  </a:srgbClr>
                </a:solidFill>
                <a:latin typeface="Tahoma"/>
              </a:rPr>
              <a:t>periodically refreshed</a:t>
            </a:r>
          </a:p>
          <a:p>
            <a:pPr>
              <a:defRPr/>
            </a:pPr>
            <a:r>
              <a:rPr lang="en-US" dirty="0" smtClean="0">
                <a:solidFill>
                  <a:srgbClr val="006633">
                    <a:lumMod val="75000"/>
                  </a:srgbClr>
                </a:solidFill>
                <a:latin typeface="Tahoma"/>
              </a:rPr>
              <a:t>via the auto-refresh command</a:t>
            </a:r>
            <a:endParaRPr lang="en-US" dirty="0">
              <a:solidFill>
                <a:srgbClr val="006633">
                  <a:lumMod val="75000"/>
                </a:srgbClr>
              </a:solidFill>
              <a:latin typeface="Tahoma"/>
            </a:endParaRPr>
          </a:p>
        </p:txBody>
      </p:sp>
    </p:spTree>
    <p:extLst>
      <p:ext uri="{BB962C8B-B14F-4D97-AF65-F5344CB8AC3E}">
        <p14:creationId xmlns:p14="http://schemas.microsoft.com/office/powerpoint/2010/main" val="370533570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228600" y="152401"/>
            <a:ext cx="9167936" cy="1066800"/>
          </a:xfrm>
        </p:spPr>
        <p:txBody>
          <a:bodyPr/>
          <a:lstStyle/>
          <a:p>
            <a:r>
              <a:rPr lang="en-US" dirty="0" smtClean="0">
                <a:latin typeface="Garamond" charset="0"/>
                <a:ea typeface="ＭＳ Ｐゴシック" charset="0"/>
                <a:cs typeface="ＭＳ Ｐゴシック" charset="0"/>
              </a:rPr>
              <a:t>Solution 2: Emerging Memory Technologies</a:t>
            </a:r>
            <a:endParaRPr lang="en-US" dirty="0">
              <a:latin typeface="Garamond" charset="0"/>
              <a:ea typeface="ＭＳ Ｐゴシック" charset="0"/>
              <a:cs typeface="ＭＳ Ｐゴシック" charset="0"/>
            </a:endParaRPr>
          </a:p>
        </p:txBody>
      </p:sp>
      <p:sp>
        <p:nvSpPr>
          <p:cNvPr id="28675" name="Content Placeholder 2"/>
          <p:cNvSpPr>
            <a:spLocks noGrp="1"/>
          </p:cNvSpPr>
          <p:nvPr>
            <p:ph idx="1"/>
          </p:nvPr>
        </p:nvSpPr>
        <p:spPr>
          <a:xfrm>
            <a:off x="228600" y="1052736"/>
            <a:ext cx="8663880" cy="5020816"/>
          </a:xfrm>
        </p:spPr>
        <p:txBody>
          <a:bodyPr/>
          <a:lstStyle/>
          <a:p>
            <a:pPr eaLnBrk="1" hangingPunct="1"/>
            <a:r>
              <a:rPr lang="en-US" dirty="0" smtClean="0">
                <a:solidFill>
                  <a:srgbClr val="0000FF"/>
                </a:solidFill>
                <a:latin typeface="Tahoma" charset="0"/>
                <a:ea typeface="ＭＳ Ｐゴシック" charset="0"/>
                <a:cs typeface="ＭＳ Ｐゴシック" charset="0"/>
              </a:rPr>
              <a:t>Some </a:t>
            </a:r>
            <a:r>
              <a:rPr lang="en-US" dirty="0">
                <a:solidFill>
                  <a:srgbClr val="0000FF"/>
                </a:solidFill>
                <a:latin typeface="Tahoma" charset="0"/>
                <a:ea typeface="ＭＳ Ｐゴシック" charset="0"/>
                <a:cs typeface="ＭＳ Ｐゴシック" charset="0"/>
              </a:rPr>
              <a:t>emerging resistive memory technologies </a:t>
            </a:r>
            <a:r>
              <a:rPr lang="en-US" dirty="0" smtClean="0">
                <a:solidFill>
                  <a:srgbClr val="0000FF"/>
                </a:solidFill>
                <a:latin typeface="Tahoma" charset="0"/>
                <a:ea typeface="ＭＳ Ｐゴシック" charset="0"/>
                <a:cs typeface="ＭＳ Ｐゴシック" charset="0"/>
              </a:rPr>
              <a:t>seem more </a:t>
            </a:r>
            <a:r>
              <a:rPr lang="en-US" dirty="0">
                <a:solidFill>
                  <a:srgbClr val="0000FF"/>
                </a:solidFill>
                <a:latin typeface="Tahoma" charset="0"/>
                <a:ea typeface="ＭＳ Ｐゴシック" charset="0"/>
                <a:cs typeface="ＭＳ Ｐゴシック" charset="0"/>
              </a:rPr>
              <a:t>scalable than </a:t>
            </a:r>
            <a:r>
              <a:rPr lang="en-US" dirty="0" smtClean="0">
                <a:solidFill>
                  <a:srgbClr val="0000FF"/>
                </a:solidFill>
                <a:latin typeface="Tahoma" charset="0"/>
                <a:ea typeface="ＭＳ Ｐゴシック" charset="0"/>
                <a:cs typeface="ＭＳ Ｐゴシック" charset="0"/>
              </a:rPr>
              <a:t>DRAM (and they are non-volatile)</a:t>
            </a:r>
          </a:p>
          <a:p>
            <a:pPr eaLnBrk="1" hangingPunct="1"/>
            <a:r>
              <a:rPr lang="en-US" dirty="0" smtClean="0">
                <a:solidFill>
                  <a:srgbClr val="000000"/>
                </a:solidFill>
                <a:latin typeface="Tahoma" charset="0"/>
                <a:ea typeface="ＭＳ Ｐゴシック" charset="0"/>
                <a:cs typeface="ＭＳ Ｐゴシック" charset="0"/>
              </a:rPr>
              <a:t>Example: Phase </a:t>
            </a:r>
            <a:r>
              <a:rPr lang="en-US" dirty="0">
                <a:solidFill>
                  <a:srgbClr val="000000"/>
                </a:solidFill>
                <a:latin typeface="Tahoma" charset="0"/>
                <a:ea typeface="ＭＳ Ｐゴシック" charset="0"/>
                <a:cs typeface="ＭＳ Ｐゴシック" charset="0"/>
              </a:rPr>
              <a:t>Change Memory</a:t>
            </a:r>
          </a:p>
          <a:p>
            <a:pPr lvl="1"/>
            <a:r>
              <a:rPr lang="en-US" dirty="0" smtClean="0">
                <a:latin typeface="Tahoma" charset="0"/>
                <a:ea typeface="ＭＳ Ｐゴシック" charset="0"/>
              </a:rPr>
              <a:t>Expected </a:t>
            </a:r>
            <a:r>
              <a:rPr lang="en-US" dirty="0">
                <a:latin typeface="Tahoma" charset="0"/>
                <a:ea typeface="ＭＳ Ｐゴシック" charset="0"/>
              </a:rPr>
              <a:t>to scale to 9nm (2022 [ITRS])</a:t>
            </a:r>
          </a:p>
          <a:p>
            <a:pPr lvl="1"/>
            <a:r>
              <a:rPr lang="en-US" dirty="0" smtClean="0">
                <a:latin typeface="Tahoma" charset="0"/>
                <a:ea typeface="ＭＳ Ｐゴシック" charset="0"/>
              </a:rPr>
              <a:t>Expected to be denser than DRAM: can store multiple bits/cell</a:t>
            </a:r>
          </a:p>
          <a:p>
            <a:endParaRPr lang="en-US" sz="1800" dirty="0">
              <a:latin typeface="Tahoma" charset="0"/>
              <a:ea typeface="ＭＳ Ｐゴシック" charset="0"/>
            </a:endParaRPr>
          </a:p>
          <a:p>
            <a:r>
              <a:rPr lang="en-US" dirty="0" smtClean="0">
                <a:latin typeface="Tahoma" charset="0"/>
                <a:ea typeface="ＭＳ Ｐゴシック" charset="0"/>
              </a:rPr>
              <a:t>But, emerging technologies have shortcomings as well</a:t>
            </a:r>
            <a:endParaRPr lang="en-US" dirty="0">
              <a:latin typeface="Tahoma" charset="0"/>
              <a:ea typeface="ＭＳ Ｐゴシック" charset="0"/>
            </a:endParaRPr>
          </a:p>
          <a:p>
            <a:pPr lvl="1"/>
            <a:r>
              <a:rPr lang="en-US" dirty="0">
                <a:solidFill>
                  <a:srgbClr val="FF0000"/>
                </a:solidFill>
                <a:latin typeface="Tahoma" charset="0"/>
                <a:ea typeface="ＭＳ Ｐゴシック" charset="0"/>
              </a:rPr>
              <a:t>Can they be enabled to replace/augment/surpass DRAM?</a:t>
            </a:r>
            <a:endParaRPr lang="en-US" dirty="0">
              <a:latin typeface="Tahoma" charset="0"/>
              <a:ea typeface="ＭＳ Ｐゴシック" charset="0"/>
            </a:endParaRPr>
          </a:p>
          <a:p>
            <a:pPr lvl="1" eaLnBrk="1" hangingPunct="1"/>
            <a:endParaRPr lang="en-US" sz="1600" dirty="0">
              <a:solidFill>
                <a:srgbClr val="000000"/>
              </a:solidFill>
              <a:latin typeface="Tahoma" charset="0"/>
              <a:ea typeface="ＭＳ Ｐゴシック" charset="0"/>
              <a:cs typeface="ＭＳ Ｐゴシック" charset="0"/>
            </a:endParaRPr>
          </a:p>
          <a:p>
            <a:pPr lvl="0">
              <a:buClr>
                <a:srgbClr val="CC9900"/>
              </a:buClr>
              <a:buFont typeface="Wingdings" charset="0"/>
              <a:buChar char="n"/>
            </a:pPr>
            <a:r>
              <a:rPr lang="en-US" sz="1600" dirty="0">
                <a:solidFill>
                  <a:srgbClr val="000000"/>
                </a:solidFill>
                <a:latin typeface="Tahoma" charset="0"/>
                <a:ea typeface="ＭＳ Ｐゴシック" charset="0"/>
                <a:cs typeface="ＭＳ Ｐゴシック" charset="0"/>
              </a:rPr>
              <a:t>Lee, </a:t>
            </a:r>
            <a:r>
              <a:rPr lang="en-US" sz="1600" dirty="0" err="1">
                <a:solidFill>
                  <a:srgbClr val="000000"/>
                </a:solidFill>
                <a:latin typeface="Tahoma" charset="0"/>
                <a:ea typeface="ＭＳ Ｐゴシック" charset="0"/>
                <a:cs typeface="ＭＳ Ｐゴシック" charset="0"/>
              </a:rPr>
              <a:t>Ipek</a:t>
            </a:r>
            <a:r>
              <a:rPr lang="en-US" sz="1600" dirty="0">
                <a:solidFill>
                  <a:srgbClr val="000000"/>
                </a:solidFill>
                <a:latin typeface="Tahoma" charset="0"/>
                <a:ea typeface="ＭＳ Ｐゴシック" charset="0"/>
                <a:cs typeface="ＭＳ Ｐゴシック" charset="0"/>
              </a:rPr>
              <a:t>, Mutlu, Burger, </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FF"/>
                </a:solidFill>
                <a:latin typeface="Tahoma" charset="0"/>
                <a:ea typeface="ＭＳ Ｐゴシック" charset="0"/>
                <a:cs typeface="ＭＳ Ｐゴシック" charset="0"/>
              </a:rPr>
              <a:t>Architecting Phase Change Memory as a Scalable DRAM Alternative</a:t>
            </a:r>
            <a:r>
              <a:rPr lang="en-US" sz="1600" dirty="0">
                <a:solidFill>
                  <a:srgbClr val="000000"/>
                </a:solidFill>
                <a:latin typeface="Tahoma" charset="0"/>
                <a:ea typeface="ＭＳ Ｐゴシック" charset="0"/>
                <a:cs typeface="ＭＳ Ｐゴシック" charset="0"/>
              </a:rPr>
              <a:t>,</a:t>
            </a:r>
            <a:r>
              <a:rPr lang="ja-JP" altLang="en-US" sz="1600" dirty="0">
                <a:solidFill>
                  <a:srgbClr val="000000"/>
                </a:solidFill>
                <a:latin typeface="Tahoma" charset="0"/>
                <a:ea typeface="ＭＳ Ｐゴシック" charset="0"/>
                <a:cs typeface="ＭＳ Ｐゴシック" charset="0"/>
              </a:rPr>
              <a:t>”</a:t>
            </a:r>
            <a:r>
              <a:rPr lang="en-US" sz="1600" dirty="0">
                <a:solidFill>
                  <a:srgbClr val="000000"/>
                </a:solidFill>
                <a:latin typeface="Tahoma" charset="0"/>
                <a:ea typeface="ＭＳ Ｐゴシック" charset="0"/>
                <a:cs typeface="ＭＳ Ｐゴシック" charset="0"/>
              </a:rPr>
              <a:t> ISCA 2009, CACM 2010, Top Picks 2010.</a:t>
            </a:r>
          </a:p>
          <a:p>
            <a:pPr>
              <a:buClr>
                <a:srgbClr val="CC9900"/>
              </a:buClr>
              <a:buFont typeface="Wingdings" charset="0"/>
              <a:buChar char="n"/>
            </a:pPr>
            <a:r>
              <a:rPr lang="en-US" sz="1600" dirty="0"/>
              <a:t>Meza, Chang, Yoon, </a:t>
            </a:r>
            <a:r>
              <a:rPr lang="en-US" sz="1600" dirty="0" smtClean="0"/>
              <a:t>Mutlu, </a:t>
            </a:r>
            <a:r>
              <a:rPr lang="en-US" sz="1600" dirty="0" err="1" smtClean="0"/>
              <a:t>Ranganathan</a:t>
            </a:r>
            <a:r>
              <a:rPr lang="en-US" sz="1600" dirty="0" smtClean="0"/>
              <a:t>, </a:t>
            </a:r>
            <a:r>
              <a:rPr lang="en-US" sz="1600" dirty="0"/>
              <a:t>“</a:t>
            </a:r>
            <a:r>
              <a:rPr lang="en-US" sz="1600" dirty="0">
                <a:solidFill>
                  <a:srgbClr val="0000FF"/>
                </a:solidFill>
              </a:rPr>
              <a:t>Enabling Efficient and Scalable Hybrid Memories</a:t>
            </a:r>
            <a:r>
              <a:rPr lang="en-US" sz="1600" dirty="0"/>
              <a:t>,” IEEE Comp. Arch. Letters 2012.</a:t>
            </a:r>
          </a:p>
          <a:p>
            <a:pPr>
              <a:buClr>
                <a:srgbClr val="CC9900"/>
              </a:buClr>
              <a:buFont typeface="Wingdings" charset="0"/>
              <a:buChar char="n"/>
            </a:pPr>
            <a:r>
              <a:rPr lang="en-US" sz="1600" dirty="0" smtClean="0"/>
              <a:t>Yoon, Meza et al., </a:t>
            </a:r>
            <a:r>
              <a:rPr lang="en-US" sz="1600" dirty="0"/>
              <a:t>“</a:t>
            </a:r>
            <a:r>
              <a:rPr lang="en-US" sz="1600" dirty="0">
                <a:solidFill>
                  <a:srgbClr val="0000FF"/>
                </a:solidFill>
              </a:rPr>
              <a:t>Row Buffer </a:t>
            </a:r>
            <a:r>
              <a:rPr lang="en-US" sz="1600" dirty="0" smtClean="0">
                <a:solidFill>
                  <a:srgbClr val="0000FF"/>
                </a:solidFill>
              </a:rPr>
              <a:t>Locality</a:t>
            </a:r>
            <a:r>
              <a:rPr lang="en-US" sz="1600" dirty="0">
                <a:solidFill>
                  <a:srgbClr val="0000FF"/>
                </a:solidFill>
              </a:rPr>
              <a:t> </a:t>
            </a:r>
            <a:r>
              <a:rPr lang="en-US" sz="1600" dirty="0" smtClean="0">
                <a:solidFill>
                  <a:srgbClr val="0000FF"/>
                </a:solidFill>
              </a:rPr>
              <a:t>Aware Caching Policies for </a:t>
            </a:r>
            <a:r>
              <a:rPr lang="en-US" sz="1600" dirty="0">
                <a:solidFill>
                  <a:srgbClr val="0000FF"/>
                </a:solidFill>
              </a:rPr>
              <a:t>Hybrid Memories</a:t>
            </a:r>
            <a:r>
              <a:rPr lang="en-US" sz="1600" dirty="0"/>
              <a:t>,” </a:t>
            </a:r>
            <a:r>
              <a:rPr lang="en-US" sz="1600" dirty="0" smtClean="0"/>
              <a:t>ICCD 2012 Best Paper Award.</a:t>
            </a:r>
            <a:endParaRPr lang="en-US" sz="1600" dirty="0"/>
          </a:p>
          <a:p>
            <a:pPr>
              <a:buClr>
                <a:srgbClr val="CC9900"/>
              </a:buClr>
              <a:buFont typeface="Wingdings" charset="0"/>
              <a:buChar char="n"/>
            </a:pPr>
            <a:endParaRPr lang="en-US" sz="2000" dirty="0"/>
          </a:p>
          <a:p>
            <a:pPr lvl="0">
              <a:buClr>
                <a:srgbClr val="CC9900"/>
              </a:buClr>
              <a:buFont typeface="Wingdings" charset="0"/>
              <a:buChar char="n"/>
            </a:pPr>
            <a:endParaRPr lang="en-US" sz="2000" dirty="0">
              <a:solidFill>
                <a:srgbClr val="000000"/>
              </a:solidFill>
              <a:latin typeface="Tahoma" charset="0"/>
              <a:ea typeface="ＭＳ Ｐゴシック" charset="0"/>
              <a:cs typeface="ＭＳ Ｐゴシック" charset="0"/>
            </a:endParaRPr>
          </a:p>
          <a:p>
            <a:pPr eaLnBrk="1" hangingPunct="1"/>
            <a:endParaRPr lang="en-US" dirty="0">
              <a:solidFill>
                <a:srgbClr val="0000FF"/>
              </a:solidFill>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5999534" indent="-35999534"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130" eaLnBrk="0" fontAlgn="base" hangingPunct="0">
              <a:spcBef>
                <a:spcPct val="0"/>
              </a:spcBef>
              <a:spcAft>
                <a:spcPct val="0"/>
              </a:spcAft>
              <a:defRPr sz="2400">
                <a:solidFill>
                  <a:schemeClr val="tx1"/>
                </a:solidFill>
                <a:latin typeface="Arial" charset="0"/>
                <a:ea typeface="ＭＳ Ｐゴシック" charset="0"/>
              </a:defRPr>
            </a:lvl6pPr>
            <a:lvl7pPr marL="914259" eaLnBrk="0" fontAlgn="base" hangingPunct="0">
              <a:spcBef>
                <a:spcPct val="0"/>
              </a:spcBef>
              <a:spcAft>
                <a:spcPct val="0"/>
              </a:spcAft>
              <a:defRPr sz="2400">
                <a:solidFill>
                  <a:schemeClr val="tx1"/>
                </a:solidFill>
                <a:latin typeface="Arial" charset="0"/>
                <a:ea typeface="ＭＳ Ｐゴシック" charset="0"/>
              </a:defRPr>
            </a:lvl7pPr>
            <a:lvl8pPr marL="1371390" eaLnBrk="0" fontAlgn="base" hangingPunct="0">
              <a:spcBef>
                <a:spcPct val="0"/>
              </a:spcBef>
              <a:spcAft>
                <a:spcPct val="0"/>
              </a:spcAft>
              <a:defRPr sz="2400">
                <a:solidFill>
                  <a:schemeClr val="tx1"/>
                </a:solidFill>
                <a:latin typeface="Arial" charset="0"/>
                <a:ea typeface="ＭＳ Ｐゴシック" charset="0"/>
              </a:defRPr>
            </a:lvl8pPr>
            <a:lvl9pPr marL="1828519"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4E44939-9186-2D4D-AFEC-3982F1727CB1}" type="slidenum">
              <a:rPr lang="en-US" sz="1600">
                <a:solidFill>
                  <a:srgbClr val="000000"/>
                </a:solidFill>
                <a:latin typeface="Garamond" charset="0"/>
              </a:rPr>
              <a:pPr eaLnBrk="1" hangingPunct="1"/>
              <a:t>14</a:t>
            </a:fld>
            <a:endParaRPr lang="en-US" sz="1600">
              <a:solidFill>
                <a:srgbClr val="000000"/>
              </a:solidFill>
              <a:latin typeface="Garamond" charset="0"/>
            </a:endParaRPr>
          </a:p>
        </p:txBody>
      </p:sp>
    </p:spTree>
    <p:extLst>
      <p:ext uri="{BB962C8B-B14F-4D97-AF65-F5344CB8AC3E}">
        <p14:creationId xmlns:p14="http://schemas.microsoft.com/office/powerpoint/2010/main" val="161192238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8675">
                                            <p:txEl>
                                              <p:pRg st="8" end="8"/>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8675">
                                            <p:txEl>
                                              <p:pRg st="9" end="9"/>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Refresh Overhead: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140</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867872" cy="5340662"/>
          </a:xfrm>
          <a:prstGeom prst="rect">
            <a:avLst/>
          </a:prstGeom>
        </p:spPr>
      </p:pic>
      <p:sp>
        <p:nvSpPr>
          <p:cNvPr id="6" name="2"/>
          <p:cNvSpPr txBox="1"/>
          <p:nvPr/>
        </p:nvSpPr>
        <p:spPr>
          <a:xfrm>
            <a:off x="2555776" y="4747210"/>
            <a:ext cx="1143000" cy="553998"/>
          </a:xfrm>
          <a:prstGeom prst="rect">
            <a:avLst/>
          </a:prstGeom>
          <a:noFill/>
        </p:spPr>
        <p:txBody>
          <a:bodyPr wrap="square" rtlCol="0">
            <a:spAutoFit/>
          </a:bodyPr>
          <a:lstStyle/>
          <a:p>
            <a:pPr algn="ctr"/>
            <a:r>
              <a:rPr lang="en-US" sz="3000" b="1" dirty="0">
                <a:solidFill>
                  <a:prstClr val="black">
                    <a:lumMod val="75000"/>
                    <a:lumOff val="25000"/>
                  </a:prstClr>
                </a:solidFill>
                <a:latin typeface="Calibri"/>
              </a:rPr>
              <a:t>8</a:t>
            </a:r>
            <a:r>
              <a:rPr lang="en-US" sz="3000" b="1" dirty="0" smtClean="0">
                <a:solidFill>
                  <a:prstClr val="black">
                    <a:lumMod val="75000"/>
                    <a:lumOff val="25000"/>
                  </a:prstClr>
                </a:solidFill>
                <a:latin typeface="Calibri"/>
              </a:rPr>
              <a:t>%</a:t>
            </a:r>
            <a:endParaRPr lang="en-US" sz="3000" b="1" dirty="0">
              <a:solidFill>
                <a:prstClr val="black">
                  <a:lumMod val="75000"/>
                  <a:lumOff val="25000"/>
                </a:prstClr>
              </a:solidFill>
              <a:latin typeface="Calibri"/>
            </a:endParaRPr>
          </a:p>
        </p:txBody>
      </p:sp>
      <p:sp>
        <p:nvSpPr>
          <p:cNvPr id="7"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46%</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26636990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Refresh Overhead: </a:t>
            </a:r>
            <a:r>
              <a:rPr lang="en-US" dirty="0" smtClean="0"/>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141</a:t>
            </a:fld>
            <a:endParaRPr lang="en-US" altLang="en-US">
              <a:solidFill>
                <a:srgbClr val="000000"/>
              </a:solidFill>
            </a:endParaRPr>
          </a:p>
        </p:txBody>
      </p:sp>
      <p:pic>
        <p:nvPicPr>
          <p:cNvPr id="3" name="Picture 2"/>
          <p:cNvPicPr>
            <a:picLocks noChangeAspect="1"/>
          </p:cNvPicPr>
          <p:nvPr/>
        </p:nvPicPr>
        <p:blipFill>
          <a:blip r:embed="rId2"/>
          <a:stretch>
            <a:fillRect/>
          </a:stretch>
        </p:blipFill>
        <p:spPr>
          <a:xfrm>
            <a:off x="755576" y="980728"/>
            <a:ext cx="6929244" cy="5400600"/>
          </a:xfrm>
          <a:prstGeom prst="rect">
            <a:avLst/>
          </a:prstGeom>
        </p:spPr>
      </p:pic>
      <p:sp>
        <p:nvSpPr>
          <p:cNvPr id="7" name="2"/>
          <p:cNvSpPr txBox="1"/>
          <p:nvPr/>
        </p:nvSpPr>
        <p:spPr>
          <a:xfrm>
            <a:off x="2555776" y="4509120"/>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15%</a:t>
            </a:r>
            <a:endParaRPr lang="en-US" sz="3000" b="1" dirty="0">
              <a:solidFill>
                <a:prstClr val="black">
                  <a:lumMod val="75000"/>
                  <a:lumOff val="25000"/>
                </a:prstClr>
              </a:solidFill>
              <a:latin typeface="Calibri"/>
            </a:endParaRPr>
          </a:p>
        </p:txBody>
      </p:sp>
      <p:sp>
        <p:nvSpPr>
          <p:cNvPr id="8" name="2"/>
          <p:cNvSpPr txBox="1"/>
          <p:nvPr/>
        </p:nvSpPr>
        <p:spPr>
          <a:xfrm>
            <a:off x="6444208" y="2996952"/>
            <a:ext cx="1143000" cy="553998"/>
          </a:xfrm>
          <a:prstGeom prst="rect">
            <a:avLst/>
          </a:prstGeom>
          <a:noFill/>
        </p:spPr>
        <p:txBody>
          <a:bodyPr wrap="square" rtlCol="0">
            <a:spAutoFit/>
          </a:bodyPr>
          <a:lstStyle/>
          <a:p>
            <a:pPr algn="ctr"/>
            <a:r>
              <a:rPr lang="en-US" sz="3000" b="1" dirty="0" smtClean="0">
                <a:solidFill>
                  <a:prstClr val="black">
                    <a:lumMod val="75000"/>
                    <a:lumOff val="25000"/>
                  </a:prstClr>
                </a:solidFill>
                <a:latin typeface="Calibri"/>
              </a:rPr>
              <a:t>47%</a:t>
            </a:r>
            <a:endParaRPr lang="en-US" sz="3000" b="1" dirty="0">
              <a:solidFill>
                <a:prstClr val="black">
                  <a:lumMod val="75000"/>
                  <a:lumOff val="25000"/>
                </a:prstClr>
              </a:solidFill>
              <a:latin typeface="Calibri"/>
            </a:endParaRPr>
          </a:p>
        </p:txBody>
      </p:sp>
    </p:spTree>
    <p:extLst>
      <p:ext uri="{BB962C8B-B14F-4D97-AF65-F5344CB8AC3E}">
        <p14:creationId xmlns:p14="http://schemas.microsoft.com/office/powerpoint/2010/main" val="38559864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with Conventional Refresh</a:t>
            </a:r>
            <a:endParaRPr lang="en-US" dirty="0"/>
          </a:p>
        </p:txBody>
      </p:sp>
      <p:sp>
        <p:nvSpPr>
          <p:cNvPr id="3" name="Content Placeholder 2"/>
          <p:cNvSpPr>
            <a:spLocks noGrp="1"/>
          </p:cNvSpPr>
          <p:nvPr>
            <p:ph idx="1"/>
          </p:nvPr>
        </p:nvSpPr>
        <p:spPr>
          <a:xfrm>
            <a:off x="251520" y="1052736"/>
            <a:ext cx="8606637" cy="5040560"/>
          </a:xfrm>
        </p:spPr>
        <p:txBody>
          <a:bodyPr/>
          <a:lstStyle/>
          <a:p>
            <a:r>
              <a:rPr lang="en-US" sz="2200" dirty="0" smtClean="0"/>
              <a:t>Today: Every </a:t>
            </a:r>
            <a:r>
              <a:rPr lang="en-US" sz="2200" dirty="0"/>
              <a:t>row is refreshed </a:t>
            </a:r>
            <a:r>
              <a:rPr lang="en-US" sz="2200" dirty="0" smtClean="0"/>
              <a:t>at the same rate</a:t>
            </a:r>
            <a:endParaRPr lang="en-US" sz="1400" dirty="0" smtClean="0"/>
          </a:p>
          <a:p>
            <a:endParaRPr lang="en-US" sz="2200" dirty="0" smtClean="0"/>
          </a:p>
          <a:p>
            <a:endParaRPr lang="en-US" sz="2200" dirty="0"/>
          </a:p>
          <a:p>
            <a:endParaRPr lang="en-US" sz="2200" dirty="0" smtClean="0"/>
          </a:p>
          <a:p>
            <a:endParaRPr lang="en-US" sz="2200" dirty="0"/>
          </a:p>
          <a:p>
            <a:endParaRPr lang="en-US" sz="2200" dirty="0" smtClean="0"/>
          </a:p>
          <a:p>
            <a:endParaRPr lang="en-US" sz="2200" dirty="0"/>
          </a:p>
          <a:p>
            <a:endParaRPr lang="en-US" sz="2200" dirty="0" smtClean="0"/>
          </a:p>
          <a:p>
            <a:endParaRPr lang="en-US" sz="2200" dirty="0" smtClean="0"/>
          </a:p>
          <a:p>
            <a:endParaRPr lang="en-US" sz="2200" dirty="0"/>
          </a:p>
          <a:p>
            <a:r>
              <a:rPr lang="en-US" sz="2200" dirty="0" smtClean="0"/>
              <a:t>Observation: </a:t>
            </a:r>
            <a:r>
              <a:rPr lang="en-US" sz="2200" dirty="0" smtClean="0">
                <a:solidFill>
                  <a:srgbClr val="0000FF"/>
                </a:solidFill>
              </a:rPr>
              <a:t>Most rows can be refreshed much less often without losing data </a:t>
            </a:r>
            <a:r>
              <a:rPr lang="en-US" sz="2000" dirty="0" smtClean="0">
                <a:solidFill>
                  <a:schemeClr val="accent6">
                    <a:lumMod val="75000"/>
                  </a:schemeClr>
                </a:solidFill>
              </a:rPr>
              <a:t>[Kim+, EDL’09]</a:t>
            </a:r>
            <a:endParaRPr lang="en-US" sz="1400" dirty="0" smtClean="0"/>
          </a:p>
          <a:p>
            <a:r>
              <a:rPr lang="en-US" sz="2200" dirty="0" smtClean="0"/>
              <a:t>Problem: </a:t>
            </a:r>
            <a:r>
              <a:rPr lang="en-US" sz="2200" dirty="0" smtClean="0">
                <a:solidFill>
                  <a:srgbClr val="FF0000"/>
                </a:solidFill>
              </a:rPr>
              <a:t>No support in DRAM for different refresh rates per row</a:t>
            </a:r>
            <a:endParaRPr lang="en-US" sz="2200" dirty="0">
              <a:solidFill>
                <a:srgbClr val="FF0000"/>
              </a:solidFill>
            </a:endParaRP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142</a:t>
            </a:fld>
            <a:endParaRPr lang="en-US">
              <a:solidFill>
                <a:srgbClr val="000000"/>
              </a:solidFill>
            </a:endParaRPr>
          </a:p>
        </p:txBody>
      </p:sp>
      <p:pic>
        <p:nvPicPr>
          <p:cNvPr id="7" name="Picture 6"/>
          <p:cNvPicPr>
            <a:picLocks noChangeAspect="1"/>
          </p:cNvPicPr>
          <p:nvPr/>
        </p:nvPicPr>
        <p:blipFill>
          <a:blip r:embed="rId2"/>
          <a:stretch>
            <a:fillRect/>
          </a:stretch>
        </p:blipFill>
        <p:spPr>
          <a:xfrm>
            <a:off x="1259632" y="1556792"/>
            <a:ext cx="6192688" cy="3356911"/>
          </a:xfrm>
          <a:prstGeom prst="rect">
            <a:avLst/>
          </a:prstGeom>
        </p:spPr>
      </p:pic>
    </p:spTree>
    <p:extLst>
      <p:ext uri="{BB962C8B-B14F-4D97-AF65-F5344CB8AC3E}">
        <p14:creationId xmlns:p14="http://schemas.microsoft.com/office/powerpoint/2010/main" val="344392411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p:cNvSpPr>
            <a:spLocks noGrp="1"/>
          </p:cNvSpPr>
          <p:nvPr>
            <p:ph type="title"/>
          </p:nvPr>
        </p:nvSpPr>
        <p:spPr/>
        <p:txBody>
          <a:bodyPr/>
          <a:lstStyle/>
          <a:p>
            <a:r>
              <a:rPr lang="en-US" dirty="0">
                <a:latin typeface="Garamond" charset="0"/>
              </a:rPr>
              <a:t>Retention Time of DRAM </a:t>
            </a:r>
            <a:r>
              <a:rPr lang="en-US" dirty="0" smtClean="0">
                <a:latin typeface="Garamond" charset="0"/>
              </a:rPr>
              <a:t>Rows</a:t>
            </a:r>
            <a:endParaRPr lang="en-US" dirty="0">
              <a:latin typeface="Garamond" charset="0"/>
            </a:endParaRPr>
          </a:p>
        </p:txBody>
      </p:sp>
      <p:sp>
        <p:nvSpPr>
          <p:cNvPr id="94211" name="Content Placeholder 2"/>
          <p:cNvSpPr>
            <a:spLocks noGrp="1"/>
          </p:cNvSpPr>
          <p:nvPr>
            <p:ph idx="1"/>
          </p:nvPr>
        </p:nvSpPr>
        <p:spPr>
          <a:xfrm>
            <a:off x="228600" y="996950"/>
            <a:ext cx="8807896" cy="5194300"/>
          </a:xfrm>
        </p:spPr>
        <p:txBody>
          <a:bodyPr/>
          <a:lstStyle/>
          <a:p>
            <a:r>
              <a:rPr lang="en-US" dirty="0" smtClean="0">
                <a:latin typeface="Tahoma" charset="0"/>
              </a:rPr>
              <a:t>Observation: </a:t>
            </a:r>
            <a:r>
              <a:rPr lang="en-US" dirty="0" smtClean="0">
                <a:solidFill>
                  <a:srgbClr val="0000FF"/>
                </a:solidFill>
                <a:latin typeface="Tahoma" charset="0"/>
              </a:rPr>
              <a:t>Only very few rows need to be refreshed at the worst-case rate</a:t>
            </a: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endParaRPr lang="en-US" dirty="0" smtClean="0">
              <a:solidFill>
                <a:srgbClr val="0000FF"/>
              </a:solidFill>
              <a:latin typeface="Tahoma" charset="0"/>
            </a:endParaRPr>
          </a:p>
          <a:p>
            <a:endParaRPr lang="en-US" dirty="0">
              <a:solidFill>
                <a:srgbClr val="0000FF"/>
              </a:solidFill>
              <a:latin typeface="Tahoma" charset="0"/>
            </a:endParaRPr>
          </a:p>
          <a:p>
            <a:r>
              <a:rPr lang="en-US" dirty="0" smtClean="0">
                <a:solidFill>
                  <a:srgbClr val="FF0000"/>
                </a:solidFill>
                <a:latin typeface="Tahoma" charset="0"/>
              </a:rPr>
              <a:t>Can we exploit this to reduce refresh operations at low cost?</a:t>
            </a:r>
          </a:p>
        </p:txBody>
      </p:sp>
      <p:sp>
        <p:nvSpPr>
          <p:cNvPr id="942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A54E7F4B-6CB8-DD46-83C7-F23CA62D6DC5}" type="slidenum">
              <a:rPr lang="en-US">
                <a:solidFill>
                  <a:srgbClr val="000000"/>
                </a:solidFill>
                <a:latin typeface="Garamond" charset="0"/>
                <a:cs typeface="Arial" charset="0"/>
              </a:rPr>
              <a:pPr eaLnBrk="1" hangingPunct="1"/>
              <a:t>143</a:t>
            </a:fld>
            <a:endParaRPr lang="en-US">
              <a:solidFill>
                <a:srgbClr val="000000"/>
              </a:solidFill>
              <a:latin typeface="Garamond" charset="0"/>
              <a:cs typeface="Arial" charset="0"/>
            </a:endParaRPr>
          </a:p>
        </p:txBody>
      </p:sp>
      <p:pic>
        <p:nvPicPr>
          <p:cNvPr id="3" name="Picture 2"/>
          <p:cNvPicPr>
            <a:picLocks noChangeAspect="1"/>
          </p:cNvPicPr>
          <p:nvPr/>
        </p:nvPicPr>
        <p:blipFill>
          <a:blip r:embed="rId2"/>
          <a:stretch>
            <a:fillRect/>
          </a:stretch>
        </p:blipFill>
        <p:spPr>
          <a:xfrm>
            <a:off x="1115616" y="1844824"/>
            <a:ext cx="6696744" cy="3621257"/>
          </a:xfrm>
          <a:prstGeom prst="rect">
            <a:avLst/>
          </a:prstGeom>
        </p:spPr>
      </p:pic>
    </p:spTree>
    <p:extLst>
      <p:ext uri="{BB962C8B-B14F-4D97-AF65-F5344CB8AC3E}">
        <p14:creationId xmlns:p14="http://schemas.microsoft.com/office/powerpoint/2010/main" val="368427817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42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Title 1"/>
          <p:cNvSpPr>
            <a:spLocks noGrp="1"/>
          </p:cNvSpPr>
          <p:nvPr>
            <p:ph type="title"/>
          </p:nvPr>
        </p:nvSpPr>
        <p:spPr/>
        <p:txBody>
          <a:bodyPr/>
          <a:lstStyle/>
          <a:p>
            <a:r>
              <a:rPr lang="en-US">
                <a:latin typeface="Garamond" charset="0"/>
              </a:rPr>
              <a:t>Reducing DRAM Refresh Operations</a:t>
            </a:r>
          </a:p>
        </p:txBody>
      </p:sp>
      <p:sp>
        <p:nvSpPr>
          <p:cNvPr id="3" name="Content Placeholder 2"/>
          <p:cNvSpPr>
            <a:spLocks noGrp="1"/>
          </p:cNvSpPr>
          <p:nvPr>
            <p:ph idx="1"/>
          </p:nvPr>
        </p:nvSpPr>
        <p:spPr>
          <a:xfrm>
            <a:off x="121096" y="996950"/>
            <a:ext cx="8699376" cy="5194300"/>
          </a:xfrm>
        </p:spPr>
        <p:txBody>
          <a:bodyPr/>
          <a:lstStyle/>
          <a:p>
            <a:r>
              <a:rPr lang="en-US" dirty="0">
                <a:solidFill>
                  <a:srgbClr val="FF0000"/>
                </a:solidFill>
                <a:latin typeface="Tahoma" charset="0"/>
              </a:rPr>
              <a:t>Idea: </a:t>
            </a:r>
            <a:r>
              <a:rPr lang="en-US" dirty="0">
                <a:latin typeface="Tahoma" charset="0"/>
              </a:rPr>
              <a:t>I</a:t>
            </a:r>
            <a:r>
              <a:rPr lang="en-US" dirty="0" smtClean="0">
                <a:latin typeface="Tahoma" charset="0"/>
              </a:rPr>
              <a:t>dentify </a:t>
            </a:r>
            <a:r>
              <a:rPr lang="en-US" dirty="0">
                <a:latin typeface="Tahoma" charset="0"/>
              </a:rPr>
              <a:t>the retention time of different </a:t>
            </a:r>
            <a:r>
              <a:rPr lang="en-US" dirty="0" smtClean="0">
                <a:latin typeface="Tahoma" charset="0"/>
              </a:rPr>
              <a:t>rows</a:t>
            </a:r>
            <a:r>
              <a:rPr lang="en-US" dirty="0">
                <a:latin typeface="Tahoma" charset="0"/>
              </a:rPr>
              <a:t> </a:t>
            </a:r>
            <a:r>
              <a:rPr lang="en-US" dirty="0" smtClean="0">
                <a:latin typeface="Tahoma" charset="0"/>
              </a:rPr>
              <a:t>and refresh </a:t>
            </a:r>
            <a:r>
              <a:rPr lang="en-US" dirty="0">
                <a:latin typeface="Tahoma" charset="0"/>
              </a:rPr>
              <a:t>each row at the frequency it </a:t>
            </a:r>
            <a:r>
              <a:rPr lang="en-US" dirty="0" smtClean="0">
                <a:latin typeface="Tahoma" charset="0"/>
              </a:rPr>
              <a:t>needs </a:t>
            </a:r>
            <a:r>
              <a:rPr lang="en-US" dirty="0">
                <a:latin typeface="Tahoma" charset="0"/>
              </a:rPr>
              <a:t>to be refreshed</a:t>
            </a:r>
          </a:p>
          <a:p>
            <a:endParaRPr lang="en-US" sz="1000" dirty="0">
              <a:latin typeface="Tahoma" charset="0"/>
            </a:endParaRPr>
          </a:p>
          <a:p>
            <a:r>
              <a:rPr lang="en-US" dirty="0" smtClean="0">
                <a:solidFill>
                  <a:srgbClr val="FF0000"/>
                </a:solidFill>
                <a:latin typeface="Tahoma" charset="0"/>
              </a:rPr>
              <a:t>(Cost-conscious) Idea: </a:t>
            </a:r>
            <a:r>
              <a:rPr lang="en-US" dirty="0" smtClean="0">
                <a:solidFill>
                  <a:srgbClr val="0000FF"/>
                </a:solidFill>
                <a:latin typeface="Tahoma" charset="0"/>
              </a:rPr>
              <a:t>Bin </a:t>
            </a:r>
            <a:r>
              <a:rPr lang="en-US" dirty="0">
                <a:solidFill>
                  <a:srgbClr val="0000FF"/>
                </a:solidFill>
                <a:latin typeface="Tahoma" charset="0"/>
              </a:rPr>
              <a:t>the rows according to their minimum retention times </a:t>
            </a:r>
            <a:r>
              <a:rPr lang="en-US" dirty="0">
                <a:latin typeface="Tahoma" charset="0"/>
              </a:rPr>
              <a:t>and </a:t>
            </a:r>
            <a:r>
              <a:rPr lang="en-US" dirty="0" smtClean="0">
                <a:latin typeface="Tahoma" charset="0"/>
              </a:rPr>
              <a:t>refresh </a:t>
            </a:r>
            <a:r>
              <a:rPr lang="en-US" dirty="0">
                <a:latin typeface="Tahoma" charset="0"/>
              </a:rPr>
              <a:t>rows in each bin at the </a:t>
            </a:r>
            <a:r>
              <a:rPr lang="en-US" dirty="0" smtClean="0">
                <a:latin typeface="Tahoma" charset="0"/>
              </a:rPr>
              <a:t>refresh rate specified </a:t>
            </a:r>
            <a:r>
              <a:rPr lang="en-US" dirty="0">
                <a:latin typeface="Tahoma" charset="0"/>
              </a:rPr>
              <a:t>for the bin</a:t>
            </a:r>
          </a:p>
          <a:p>
            <a:pPr lvl="1"/>
            <a:r>
              <a:rPr lang="en-US" dirty="0">
                <a:latin typeface="Tahoma" charset="0"/>
                <a:ea typeface="ＭＳ Ｐゴシック" charset="0"/>
              </a:rPr>
              <a:t>e.g., a bin for 64-128ms, another for 128-256ms, …</a:t>
            </a:r>
          </a:p>
          <a:p>
            <a:pPr lvl="1"/>
            <a:endParaRPr lang="en-US" sz="1000" dirty="0">
              <a:latin typeface="Tahoma" charset="0"/>
              <a:ea typeface="ＭＳ Ｐゴシック" charset="0"/>
            </a:endParaRPr>
          </a:p>
          <a:p>
            <a:r>
              <a:rPr lang="en-US" dirty="0">
                <a:solidFill>
                  <a:srgbClr val="FF0000"/>
                </a:solidFill>
                <a:latin typeface="Tahoma" charset="0"/>
              </a:rPr>
              <a:t>Observation: </a:t>
            </a:r>
            <a:r>
              <a:rPr lang="en-US" dirty="0">
                <a:solidFill>
                  <a:srgbClr val="0000FF"/>
                </a:solidFill>
                <a:latin typeface="Tahoma" charset="0"/>
              </a:rPr>
              <a:t>Only very few rows need to be refreshed very frequently</a:t>
            </a:r>
            <a:r>
              <a:rPr lang="en-US" dirty="0">
                <a:latin typeface="Tahoma" charset="0"/>
              </a:rPr>
              <a:t> [</a:t>
            </a:r>
            <a:r>
              <a:rPr lang="en-US" dirty="0" smtClean="0">
                <a:latin typeface="Tahoma" charset="0"/>
              </a:rPr>
              <a:t>64-128ms</a:t>
            </a:r>
            <a:r>
              <a:rPr lang="en-US" dirty="0">
                <a:latin typeface="Tahoma" charset="0"/>
              </a:rPr>
              <a:t>]</a:t>
            </a:r>
            <a:r>
              <a:rPr lang="en-US" dirty="0" smtClean="0">
                <a:latin typeface="Tahoma" charset="0"/>
              </a:rPr>
              <a:t> </a:t>
            </a:r>
            <a:r>
              <a:rPr lang="en-US" dirty="0" smtClean="0">
                <a:latin typeface="Tahoma" charset="0"/>
                <a:sym typeface="Wingdings" charset="0"/>
              </a:rPr>
              <a:t> </a:t>
            </a:r>
            <a:r>
              <a:rPr lang="en-US" dirty="0">
                <a:latin typeface="Tahoma" charset="0"/>
                <a:sym typeface="Wingdings" charset="0"/>
              </a:rPr>
              <a:t>Have only a few bins  </a:t>
            </a:r>
            <a:r>
              <a:rPr lang="en-US" dirty="0" smtClean="0">
                <a:latin typeface="Tahoma" charset="0"/>
                <a:sym typeface="Wingdings" charset="0"/>
              </a:rPr>
              <a:t>Low </a:t>
            </a:r>
            <a:r>
              <a:rPr lang="en-US" dirty="0">
                <a:latin typeface="Tahoma" charset="0"/>
                <a:sym typeface="Wingdings" charset="0"/>
              </a:rPr>
              <a:t>HW overhead </a:t>
            </a:r>
            <a:r>
              <a:rPr lang="en-US" dirty="0" smtClean="0">
                <a:latin typeface="Tahoma" charset="0"/>
                <a:sym typeface="Wingdings" charset="0"/>
              </a:rPr>
              <a:t>to achieve large reductions in refresh operations</a:t>
            </a:r>
          </a:p>
          <a:p>
            <a:endParaRPr lang="en-US" sz="1000" dirty="0" smtClean="0">
              <a:latin typeface="Tahoma" charset="0"/>
            </a:endParaRPr>
          </a:p>
          <a:p>
            <a:endParaRPr lang="en-US" sz="1000" dirty="0">
              <a:latin typeface="Tahoma" charset="0"/>
            </a:endParaRPr>
          </a:p>
          <a:p>
            <a:r>
              <a:rPr lang="en-US" sz="1900" dirty="0">
                <a:latin typeface="Tahoma" charset="0"/>
              </a:rPr>
              <a:t>Liu et al., “</a:t>
            </a:r>
            <a:r>
              <a:rPr lang="en-US" altLang="ja-JP" sz="1900" dirty="0">
                <a:solidFill>
                  <a:srgbClr val="0000FF"/>
                </a:solidFill>
                <a:latin typeface="Tahoma" charset="0"/>
              </a:rPr>
              <a:t>RAIDR: Retention-Aware Intelligent DRAM Refresh</a:t>
            </a:r>
            <a:r>
              <a:rPr lang="en-US" altLang="ja-JP" sz="1900" dirty="0">
                <a:latin typeface="Tahoma" charset="0"/>
              </a:rPr>
              <a:t>,</a:t>
            </a:r>
            <a:r>
              <a:rPr lang="en-US" sz="1900" dirty="0">
                <a:latin typeface="Tahoma" charset="0"/>
              </a:rPr>
              <a:t>”</a:t>
            </a:r>
            <a:r>
              <a:rPr lang="en-US" altLang="ja-JP" sz="1900" dirty="0">
                <a:latin typeface="Tahoma" charset="0"/>
              </a:rPr>
              <a:t> ISCA 2012.</a:t>
            </a: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latin typeface="Tahoma" charset="0"/>
            </a:endParaRPr>
          </a:p>
        </p:txBody>
      </p:sp>
      <p:sp>
        <p:nvSpPr>
          <p:cNvPr id="9523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CA06A365-B83D-3F45-A529-32FB7C27DE2D}" type="slidenum">
              <a:rPr lang="en-US">
                <a:solidFill>
                  <a:srgbClr val="000000"/>
                </a:solidFill>
                <a:latin typeface="Garamond" charset="0"/>
                <a:cs typeface="Arial" charset="0"/>
              </a:rPr>
              <a:pPr eaLnBrk="1" hangingPunct="1"/>
              <a:t>144</a:t>
            </a:fld>
            <a:endParaRPr lang="en-US">
              <a:solidFill>
                <a:srgbClr val="000000"/>
              </a:solidFill>
              <a:latin typeface="Garamond" charset="0"/>
              <a:cs typeface="Arial" charset="0"/>
            </a:endParaRPr>
          </a:p>
        </p:txBody>
      </p:sp>
    </p:spTree>
    <p:extLst>
      <p:ext uri="{BB962C8B-B14F-4D97-AF65-F5344CB8AC3E}">
        <p14:creationId xmlns:p14="http://schemas.microsoft.com/office/powerpoint/2010/main" val="101434047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736"/>
            <a:ext cx="8610600" cy="5195664"/>
          </a:xfrm>
        </p:spPr>
        <p:txBody>
          <a:bodyPr/>
          <a:lstStyle/>
          <a:p>
            <a:pPr marL="0" indent="0">
              <a:buNone/>
            </a:pPr>
            <a:r>
              <a:rPr lang="en-US" dirty="0" smtClean="0">
                <a:solidFill>
                  <a:srgbClr val="FF0000"/>
                </a:solidFill>
              </a:rPr>
              <a:t>1. Profiling: </a:t>
            </a:r>
            <a:r>
              <a:rPr lang="en-US" dirty="0" smtClean="0">
                <a:solidFill>
                  <a:srgbClr val="0000FF"/>
                </a:solidFill>
              </a:rPr>
              <a:t>Profile </a:t>
            </a:r>
            <a:r>
              <a:rPr lang="en-US" dirty="0">
                <a:solidFill>
                  <a:srgbClr val="0000FF"/>
                </a:solidFill>
              </a:rPr>
              <a:t>the retention time of all DRAM </a:t>
            </a:r>
            <a:r>
              <a:rPr lang="en-US" dirty="0" smtClean="0">
                <a:solidFill>
                  <a:srgbClr val="0000FF"/>
                </a:solidFill>
              </a:rPr>
              <a:t>rows</a:t>
            </a:r>
          </a:p>
          <a:p>
            <a:pPr marL="0" indent="0">
              <a:buNone/>
            </a:pPr>
            <a:r>
              <a:rPr lang="en-US" dirty="0" smtClean="0">
                <a:solidFill>
                  <a:srgbClr val="0000FF"/>
                </a:solidFill>
              </a:rPr>
              <a:t>    </a:t>
            </a:r>
            <a:r>
              <a:rPr lang="en-US" dirty="0" smtClean="0">
                <a:solidFill>
                  <a:srgbClr val="000000"/>
                </a:solidFill>
                <a:sym typeface="Wingdings"/>
              </a:rPr>
              <a:t> can be done at DRAM design time or dynamically</a:t>
            </a:r>
            <a:r>
              <a:rPr lang="en-US" dirty="0" smtClean="0">
                <a:solidFill>
                  <a:srgbClr val="0000FF"/>
                </a:solidFill>
              </a:rPr>
              <a:t>	</a:t>
            </a:r>
          </a:p>
          <a:p>
            <a:pPr marL="0" indent="0">
              <a:buNone/>
            </a:pPr>
            <a:endParaRPr lang="en-US" dirty="0" smtClean="0">
              <a:solidFill>
                <a:srgbClr val="0000FF"/>
              </a:solidFill>
            </a:endParaRPr>
          </a:p>
          <a:p>
            <a:pPr marL="0" indent="0">
              <a:buNone/>
            </a:pPr>
            <a:endParaRPr lang="en-US" dirty="0">
              <a:solidFill>
                <a:srgbClr val="0000FF"/>
              </a:solidFill>
            </a:endParaRPr>
          </a:p>
          <a:p>
            <a:pPr marL="0" indent="0">
              <a:buNone/>
            </a:pPr>
            <a:r>
              <a:rPr lang="en-US" dirty="0">
                <a:solidFill>
                  <a:srgbClr val="FF0000"/>
                </a:solidFill>
              </a:rPr>
              <a:t>2. </a:t>
            </a:r>
            <a:r>
              <a:rPr lang="en-US" dirty="0" smtClean="0">
                <a:solidFill>
                  <a:srgbClr val="FF0000"/>
                </a:solidFill>
              </a:rPr>
              <a:t>Binning: </a:t>
            </a:r>
            <a:r>
              <a:rPr lang="en-US" dirty="0" smtClean="0">
                <a:solidFill>
                  <a:srgbClr val="0000FF"/>
                </a:solidFill>
              </a:rPr>
              <a:t>Store </a:t>
            </a:r>
            <a:r>
              <a:rPr lang="en-US" dirty="0">
                <a:solidFill>
                  <a:srgbClr val="0000FF"/>
                </a:solidFill>
              </a:rPr>
              <a:t>rows into bins by retention time</a:t>
            </a:r>
          </a:p>
          <a:p>
            <a:pPr marL="0" indent="0">
              <a:buNone/>
            </a:pPr>
            <a:r>
              <a:rPr lang="en-US" dirty="0" smtClean="0">
                <a:solidFill>
                  <a:srgbClr val="0000FF"/>
                </a:solidFill>
              </a:rPr>
              <a:t>   </a:t>
            </a:r>
            <a:r>
              <a:rPr lang="en-US" dirty="0" smtClean="0">
                <a:sym typeface="Wingdings"/>
              </a:rPr>
              <a:t> u</a:t>
            </a:r>
            <a:r>
              <a:rPr lang="en-US" dirty="0" smtClean="0"/>
              <a:t>se Bloom Filters for efficient and scalable storage</a:t>
            </a: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endParaRPr lang="en-US" dirty="0" smtClean="0">
              <a:solidFill>
                <a:srgbClr val="0000FF"/>
              </a:solidFill>
            </a:endParaRPr>
          </a:p>
          <a:p>
            <a:pPr marL="0" indent="0">
              <a:buNone/>
            </a:pPr>
            <a:r>
              <a:rPr lang="en-US" dirty="0" smtClean="0">
                <a:solidFill>
                  <a:srgbClr val="FF0000"/>
                </a:solidFill>
              </a:rPr>
              <a:t>3</a:t>
            </a:r>
            <a:r>
              <a:rPr lang="en-US" dirty="0">
                <a:solidFill>
                  <a:srgbClr val="FF0000"/>
                </a:solidFill>
              </a:rPr>
              <a:t>. </a:t>
            </a:r>
            <a:r>
              <a:rPr lang="en-US" dirty="0" smtClean="0">
                <a:solidFill>
                  <a:srgbClr val="FF0000"/>
                </a:solidFill>
              </a:rPr>
              <a:t>Refreshing: </a:t>
            </a:r>
            <a:r>
              <a:rPr lang="en-US" dirty="0" smtClean="0">
                <a:solidFill>
                  <a:srgbClr val="0000FF"/>
                </a:solidFill>
              </a:rPr>
              <a:t>Memory </a:t>
            </a:r>
            <a:r>
              <a:rPr lang="en-US" dirty="0">
                <a:solidFill>
                  <a:srgbClr val="0000FF"/>
                </a:solidFill>
              </a:rPr>
              <a:t>controller refreshes rows in </a:t>
            </a:r>
            <a:r>
              <a:rPr lang="en-US" dirty="0" smtClean="0">
                <a:solidFill>
                  <a:srgbClr val="0000FF"/>
                </a:solidFill>
              </a:rPr>
              <a:t>different </a:t>
            </a:r>
            <a:r>
              <a:rPr lang="en-US" dirty="0">
                <a:solidFill>
                  <a:srgbClr val="0000FF"/>
                </a:solidFill>
              </a:rPr>
              <a:t>bins </a:t>
            </a:r>
            <a:r>
              <a:rPr lang="en-US" dirty="0" smtClean="0">
                <a:solidFill>
                  <a:srgbClr val="0000FF"/>
                </a:solidFill>
              </a:rPr>
              <a:t>at different rates</a:t>
            </a:r>
          </a:p>
          <a:p>
            <a:pPr marL="0" indent="0">
              <a:buNone/>
            </a:pPr>
            <a:r>
              <a:rPr lang="en-US" dirty="0"/>
              <a:t> </a:t>
            </a:r>
            <a:r>
              <a:rPr lang="en-US" dirty="0" smtClean="0"/>
              <a:t>  </a:t>
            </a:r>
            <a:r>
              <a:rPr lang="en-US" dirty="0" smtClean="0">
                <a:sym typeface="Wingdings"/>
              </a:rPr>
              <a:t> probe Bloom Filters to determine refresh rate of a row</a:t>
            </a:r>
            <a:endParaRPr lang="en-US" dirty="0"/>
          </a:p>
        </p:txBody>
      </p:sp>
      <p:pic>
        <p:nvPicPr>
          <p:cNvPr id="6" name="Picture 5"/>
          <p:cNvPicPr>
            <a:picLocks noChangeAspect="1"/>
          </p:cNvPicPr>
          <p:nvPr/>
        </p:nvPicPr>
        <p:blipFill>
          <a:blip r:embed="rId2"/>
          <a:stretch>
            <a:fillRect/>
          </a:stretch>
        </p:blipFill>
        <p:spPr>
          <a:xfrm>
            <a:off x="0" y="2053744"/>
            <a:ext cx="9144000" cy="2671400"/>
          </a:xfrm>
          <a:prstGeom prst="rect">
            <a:avLst/>
          </a:prstGeom>
        </p:spPr>
      </p:pic>
      <p:sp>
        <p:nvSpPr>
          <p:cNvPr id="2" name="Title 1"/>
          <p:cNvSpPr>
            <a:spLocks noGrp="1"/>
          </p:cNvSpPr>
          <p:nvPr>
            <p:ph type="title"/>
          </p:nvPr>
        </p:nvSpPr>
        <p:spPr/>
        <p:txBody>
          <a:bodyPr/>
          <a:lstStyle/>
          <a:p>
            <a:r>
              <a:rPr lang="en-US" dirty="0" smtClean="0"/>
              <a:t>RAIDR: Mechanism</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145</a:t>
            </a:fld>
            <a:endParaRPr lang="en-US" altLang="en-US">
              <a:solidFill>
                <a:srgbClr val="000000"/>
              </a:solidFill>
            </a:endParaRPr>
          </a:p>
        </p:txBody>
      </p:sp>
      <p:pic>
        <p:nvPicPr>
          <p:cNvPr id="5" name="Picture 4"/>
          <p:cNvPicPr>
            <a:picLocks noChangeAspect="1"/>
          </p:cNvPicPr>
          <p:nvPr/>
        </p:nvPicPr>
        <p:blipFill>
          <a:blip r:embed="rId3"/>
          <a:stretch>
            <a:fillRect/>
          </a:stretch>
        </p:blipFill>
        <p:spPr>
          <a:xfrm>
            <a:off x="0" y="1144459"/>
            <a:ext cx="9144000" cy="4372773"/>
          </a:xfrm>
          <a:prstGeom prst="rect">
            <a:avLst/>
          </a:prstGeom>
        </p:spPr>
      </p:pic>
      <p:sp>
        <p:nvSpPr>
          <p:cNvPr id="7" name="TextBox 6"/>
          <p:cNvSpPr txBox="1"/>
          <p:nvPr/>
        </p:nvSpPr>
        <p:spPr>
          <a:xfrm>
            <a:off x="539552" y="3717032"/>
            <a:ext cx="7525344"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1.25KB storage in controller for 32GB DRAM memory</a:t>
            </a:r>
            <a:endParaRPr lang="en-US" sz="2400" dirty="0">
              <a:solidFill>
                <a:srgbClr val="FF0000"/>
              </a:solidFill>
              <a:latin typeface="Tahoma"/>
            </a:endParaRPr>
          </a:p>
        </p:txBody>
      </p:sp>
    </p:spTree>
    <p:extLst>
      <p:ext uri="{BB962C8B-B14F-4D97-AF65-F5344CB8AC3E}">
        <p14:creationId xmlns:p14="http://schemas.microsoft.com/office/powerpoint/2010/main" val="26449558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6"/>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 Profiling</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146</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1181100"/>
            <a:ext cx="9144000" cy="4482790"/>
          </a:xfrm>
          <a:prstGeom prst="rect">
            <a:avLst/>
          </a:prstGeom>
        </p:spPr>
      </p:pic>
    </p:spTree>
    <p:extLst>
      <p:ext uri="{BB962C8B-B14F-4D97-AF65-F5344CB8AC3E}">
        <p14:creationId xmlns:p14="http://schemas.microsoft.com/office/powerpoint/2010/main" val="30703960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 Binning</a:t>
            </a:r>
            <a:endParaRPr lang="en-US" dirty="0"/>
          </a:p>
        </p:txBody>
      </p:sp>
      <p:sp>
        <p:nvSpPr>
          <p:cNvPr id="3" name="Content Placeholder 2"/>
          <p:cNvSpPr>
            <a:spLocks noGrp="1"/>
          </p:cNvSpPr>
          <p:nvPr>
            <p:ph idx="1"/>
          </p:nvPr>
        </p:nvSpPr>
        <p:spPr>
          <a:xfrm>
            <a:off x="228600" y="1124744"/>
            <a:ext cx="8610600" cy="5123656"/>
          </a:xfrm>
        </p:spPr>
        <p:txBody>
          <a:bodyPr/>
          <a:lstStyle/>
          <a:p>
            <a:r>
              <a:rPr lang="en-US" dirty="0">
                <a:solidFill>
                  <a:srgbClr val="0000FF"/>
                </a:solidFill>
              </a:rPr>
              <a:t>How to efficiently and </a:t>
            </a:r>
            <a:r>
              <a:rPr lang="en-US" dirty="0" err="1">
                <a:solidFill>
                  <a:srgbClr val="0000FF"/>
                </a:solidFill>
              </a:rPr>
              <a:t>scalably</a:t>
            </a:r>
            <a:r>
              <a:rPr lang="en-US" dirty="0">
                <a:solidFill>
                  <a:srgbClr val="0000FF"/>
                </a:solidFill>
              </a:rPr>
              <a:t> store rows into retention time bins?</a:t>
            </a:r>
          </a:p>
          <a:p>
            <a:pPr marL="342900" lvl="1" indent="-342900">
              <a:buClr>
                <a:schemeClr val="accent1"/>
              </a:buClr>
              <a:buSzPct val="65000"/>
              <a:buFont typeface="Wingdings" pitchFamily="2" charset="2"/>
              <a:buChar char="n"/>
            </a:pPr>
            <a:r>
              <a:rPr lang="en-US" dirty="0"/>
              <a:t>Use Hardware Bloom Filters [Bloom, CACM 1970]</a:t>
            </a:r>
          </a:p>
          <a:p>
            <a:endParaRPr lang="en-US" dirty="0" smtClean="0"/>
          </a:p>
          <a:p>
            <a:endParaRPr lang="en-US" dirty="0" smtClean="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147</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28561" y="2420888"/>
            <a:ext cx="9144000" cy="3849097"/>
          </a:xfrm>
          <a:prstGeom prst="rect">
            <a:avLst/>
          </a:prstGeom>
        </p:spPr>
      </p:pic>
    </p:spTree>
    <p:extLst>
      <p:ext uri="{BB962C8B-B14F-4D97-AF65-F5344CB8AC3E}">
        <p14:creationId xmlns:p14="http://schemas.microsoft.com/office/powerpoint/2010/main" val="95301320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Bloom Filter Operation Example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148</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316275"/>
            <a:ext cx="9144000" cy="4065053"/>
          </a:xfrm>
          <a:prstGeom prst="rect">
            <a:avLst/>
          </a:prstGeom>
        </p:spPr>
      </p:pic>
    </p:spTree>
    <p:extLst>
      <p:ext uri="{BB962C8B-B14F-4D97-AF65-F5344CB8AC3E}">
        <p14:creationId xmlns:p14="http://schemas.microsoft.com/office/powerpoint/2010/main" val="6079185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149</a:t>
            </a:fld>
            <a:endParaRPr lang="en-US" altLang="en-US">
              <a:solidFill>
                <a:srgbClr val="000000"/>
              </a:solidFill>
            </a:endParaRPr>
          </a:p>
        </p:txBody>
      </p:sp>
      <p:pic>
        <p:nvPicPr>
          <p:cNvPr id="7" name="Picture 6"/>
          <p:cNvPicPr>
            <a:picLocks noChangeAspect="1"/>
          </p:cNvPicPr>
          <p:nvPr/>
        </p:nvPicPr>
        <p:blipFill>
          <a:blip r:embed="rId2"/>
          <a:stretch>
            <a:fillRect/>
          </a:stretch>
        </p:blipFill>
        <p:spPr>
          <a:xfrm>
            <a:off x="0" y="2478989"/>
            <a:ext cx="9144000" cy="3902339"/>
          </a:xfrm>
          <a:prstGeom prst="rect">
            <a:avLst/>
          </a:prstGeom>
        </p:spPr>
      </p:pic>
    </p:spTree>
    <p:extLst>
      <p:ext uri="{BB962C8B-B14F-4D97-AF65-F5344CB8AC3E}">
        <p14:creationId xmlns:p14="http://schemas.microsoft.com/office/powerpoint/2010/main" val="3155178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Hybrid Memory </a:t>
            </a:r>
            <a:r>
              <a:rPr lang="en-US" dirty="0"/>
              <a:t>Systems</a:t>
            </a:r>
          </a:p>
        </p:txBody>
      </p:sp>
      <p:sp>
        <p:nvSpPr>
          <p:cNvPr id="3" name="Content Placeholder 2"/>
          <p:cNvSpPr>
            <a:spLocks noGrp="1"/>
          </p:cNvSpPr>
          <p:nvPr>
            <p:ph idx="1"/>
          </p:nvPr>
        </p:nvSpPr>
        <p:spPr>
          <a:xfrm>
            <a:off x="228600" y="1124744"/>
            <a:ext cx="8610600" cy="4807737"/>
          </a:xfrm>
        </p:spPr>
        <p:txBody>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a:p>
          <a:p>
            <a:endParaRPr lang="en-US" dirty="0" smtClean="0"/>
          </a:p>
          <a:p>
            <a:pPr marL="0" indent="0">
              <a:buNone/>
            </a:pPr>
            <a:endParaRPr lang="en-US" dirty="0" smtClean="0"/>
          </a:p>
          <a:p>
            <a:pPr marL="0" indent="0">
              <a:buNone/>
            </a:pPr>
            <a:r>
              <a:rPr lang="en-US" sz="1600" dirty="0" smtClean="0"/>
              <a:t>Meza</a:t>
            </a:r>
            <a:r>
              <a:rPr lang="en-US" sz="1600" dirty="0"/>
              <a:t>+</a:t>
            </a:r>
            <a:r>
              <a:rPr lang="en-US" sz="1600" dirty="0" smtClean="0"/>
              <a:t>, “</a:t>
            </a:r>
            <a:r>
              <a:rPr lang="en-US" sz="1600" dirty="0" smtClean="0">
                <a:solidFill>
                  <a:srgbClr val="0000FF"/>
                </a:solidFill>
              </a:rPr>
              <a:t>Enabling Efficient and Scalable Hybrid Memories</a:t>
            </a:r>
            <a:r>
              <a:rPr lang="en-US" sz="1600" dirty="0" smtClean="0"/>
              <a:t>,” IEEE Comp. Arch. Letters, 2012.</a:t>
            </a:r>
          </a:p>
          <a:p>
            <a:pPr marL="0" indent="0">
              <a:buNone/>
            </a:pPr>
            <a:r>
              <a:rPr lang="en-US" sz="1600" dirty="0"/>
              <a:t>Yoon, Meza et al., “</a:t>
            </a:r>
            <a:r>
              <a:rPr lang="en-US" sz="1600" dirty="0">
                <a:solidFill>
                  <a:srgbClr val="0000FF"/>
                </a:solidFill>
              </a:rPr>
              <a:t>Row Buffer Locality Aware Caching Policies for Hybrid Memories</a:t>
            </a:r>
            <a:r>
              <a:rPr lang="en-US" sz="1600" dirty="0"/>
              <a:t>,” ICCD 2012 Best Paper Award.</a:t>
            </a:r>
          </a:p>
          <a:p>
            <a:pPr marL="0" indent="0">
              <a:buNone/>
            </a:pPr>
            <a:endParaRPr lang="en-US" sz="1600" dirty="0" smtClean="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Rectangle 3"/>
          <p:cNvSpPr/>
          <p:nvPr/>
        </p:nvSpPr>
        <p:spPr>
          <a:xfrm>
            <a:off x="3000210" y="1052736"/>
            <a:ext cx="1512168" cy="151216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dirty="0" smtClean="0">
                <a:solidFill>
                  <a:srgbClr val="FFFFFF"/>
                </a:solidFill>
                <a:latin typeface="Tahoma"/>
              </a:rPr>
              <a:t>CPU</a:t>
            </a:r>
            <a:endParaRPr lang="en-US" sz="2400" dirty="0">
              <a:solidFill>
                <a:srgbClr val="FFFFFF"/>
              </a:solidFill>
              <a:latin typeface="Tahoma"/>
            </a:endParaRPr>
          </a:p>
        </p:txBody>
      </p:sp>
      <p:sp>
        <p:nvSpPr>
          <p:cNvPr id="5" name="Rectangle 4"/>
          <p:cNvSpPr/>
          <p:nvPr/>
        </p:nvSpPr>
        <p:spPr>
          <a:xfrm>
            <a:off x="3000210" y="2047067"/>
            <a:ext cx="792087" cy="504056"/>
          </a:xfrm>
          <a:prstGeom prst="rect">
            <a:avLst/>
          </a:prstGeom>
          <a:solidFill>
            <a:schemeClr val="accent6">
              <a:lumMod val="20000"/>
              <a:lumOff val="80000"/>
            </a:schemeClr>
          </a:solidFill>
          <a:ln>
            <a:solidFill>
              <a:schemeClr val="accent6">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000000"/>
                </a:solidFill>
                <a:latin typeface="Tahoma"/>
              </a:rPr>
              <a:t>DRAMCtrl</a:t>
            </a:r>
            <a:endParaRPr lang="en-US" dirty="0">
              <a:solidFill>
                <a:srgbClr val="000000"/>
              </a:solidFill>
              <a:latin typeface="Tahoma"/>
            </a:endParaRPr>
          </a:p>
        </p:txBody>
      </p:sp>
      <p:cxnSp>
        <p:nvCxnSpPr>
          <p:cNvPr id="6" name="Straight Connector 5"/>
          <p:cNvCxnSpPr/>
          <p:nvPr/>
        </p:nvCxnSpPr>
        <p:spPr>
          <a:xfrm>
            <a:off x="3440385" y="2601190"/>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p:cNvCxnSpPr/>
          <p:nvPr/>
        </p:nvCxnSpPr>
        <p:spPr>
          <a:xfrm flipH="1">
            <a:off x="3144226" y="3140968"/>
            <a:ext cx="296159"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8" name="Rectangle 7"/>
          <p:cNvSpPr/>
          <p:nvPr/>
        </p:nvSpPr>
        <p:spPr>
          <a:xfrm>
            <a:off x="1403648" y="2744642"/>
            <a:ext cx="1740577"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6633">
                    <a:lumMod val="75000"/>
                  </a:srgbClr>
                </a:solidFill>
                <a:latin typeface="Tahoma"/>
              </a:rPr>
              <a:t>Fast, </a:t>
            </a:r>
            <a:r>
              <a:rPr lang="en-US" b="1" dirty="0" smtClean="0">
                <a:solidFill>
                  <a:srgbClr val="006633">
                    <a:lumMod val="75000"/>
                  </a:srgbClr>
                </a:solidFill>
                <a:latin typeface="Tahoma"/>
              </a:rPr>
              <a:t>durable</a:t>
            </a:r>
          </a:p>
          <a:p>
            <a:pPr algn="ctr"/>
            <a:r>
              <a:rPr lang="en-US" dirty="0" smtClean="0">
                <a:solidFill>
                  <a:srgbClr val="8C0000"/>
                </a:solidFill>
                <a:latin typeface="Tahoma"/>
              </a:rPr>
              <a:t>Small, </a:t>
            </a:r>
          </a:p>
          <a:p>
            <a:pPr algn="ctr"/>
            <a:r>
              <a:rPr lang="en-US" dirty="0" smtClean="0">
                <a:solidFill>
                  <a:srgbClr val="8C0000"/>
                </a:solidFill>
                <a:latin typeface="Tahoma"/>
              </a:rPr>
              <a:t>leaky, volatile, </a:t>
            </a:r>
          </a:p>
          <a:p>
            <a:pPr algn="ctr"/>
            <a:r>
              <a:rPr lang="en-US" dirty="0" smtClean="0">
                <a:solidFill>
                  <a:srgbClr val="8C0000"/>
                </a:solidFill>
                <a:latin typeface="Tahoma"/>
              </a:rPr>
              <a:t>high-cost</a:t>
            </a:r>
            <a:endParaRPr lang="en-US" dirty="0">
              <a:solidFill>
                <a:srgbClr val="8C0000"/>
              </a:solidFill>
              <a:latin typeface="Tahoma"/>
            </a:endParaRPr>
          </a:p>
        </p:txBody>
      </p:sp>
      <p:sp>
        <p:nvSpPr>
          <p:cNvPr id="9" name="Rectangle 8"/>
          <p:cNvSpPr/>
          <p:nvPr/>
        </p:nvSpPr>
        <p:spPr>
          <a:xfrm>
            <a:off x="4440369" y="2744642"/>
            <a:ext cx="4070409" cy="11558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4D26"/>
                </a:solidFill>
                <a:latin typeface="Tahoma"/>
              </a:rPr>
              <a:t>Large, non-volatile, </a:t>
            </a:r>
            <a:r>
              <a:rPr lang="en-US" dirty="0">
                <a:solidFill>
                  <a:srgbClr val="004D26"/>
                </a:solidFill>
                <a:latin typeface="Tahoma"/>
              </a:rPr>
              <a:t>low</a:t>
            </a:r>
            <a:r>
              <a:rPr lang="en-US" dirty="0" smtClean="0">
                <a:solidFill>
                  <a:srgbClr val="004D26"/>
                </a:solidFill>
                <a:latin typeface="Tahoma"/>
              </a:rPr>
              <a:t>-cost</a:t>
            </a:r>
          </a:p>
          <a:p>
            <a:pPr algn="ctr"/>
            <a:r>
              <a:rPr lang="en-US" dirty="0" smtClean="0">
                <a:solidFill>
                  <a:srgbClr val="8C0000"/>
                </a:solidFill>
                <a:latin typeface="Tahoma"/>
              </a:rPr>
              <a:t>Slow, </a:t>
            </a:r>
            <a:r>
              <a:rPr lang="en-US" b="1" dirty="0" smtClean="0">
                <a:solidFill>
                  <a:srgbClr val="8C0000"/>
                </a:solidFill>
                <a:latin typeface="Tahoma"/>
              </a:rPr>
              <a:t>wears out, </a:t>
            </a:r>
            <a:r>
              <a:rPr lang="en-US" dirty="0" smtClean="0">
                <a:solidFill>
                  <a:srgbClr val="8C0000"/>
                </a:solidFill>
                <a:latin typeface="Tahoma"/>
              </a:rPr>
              <a:t>high active energy</a:t>
            </a:r>
            <a:endParaRPr lang="en-US" dirty="0">
              <a:solidFill>
                <a:srgbClr val="8C0000"/>
              </a:solidFill>
              <a:latin typeface="Tahoma"/>
            </a:endParaRPr>
          </a:p>
        </p:txBody>
      </p:sp>
      <p:cxnSp>
        <p:nvCxnSpPr>
          <p:cNvPr id="10" name="Straight Connector 9"/>
          <p:cNvCxnSpPr/>
          <p:nvPr/>
        </p:nvCxnSpPr>
        <p:spPr>
          <a:xfrm flipH="1">
            <a:off x="4113004" y="3140968"/>
            <a:ext cx="327366" cy="0"/>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1" name="Rectangle 10"/>
          <p:cNvSpPr/>
          <p:nvPr/>
        </p:nvSpPr>
        <p:spPr>
          <a:xfrm>
            <a:off x="3792298" y="2045549"/>
            <a:ext cx="735381" cy="504056"/>
          </a:xfrm>
          <a:prstGeom prst="rect">
            <a:avLst/>
          </a:prstGeom>
          <a:solidFill>
            <a:schemeClr val="accent6">
              <a:lumMod val="40000"/>
              <a:lumOff val="60000"/>
            </a:schemeClr>
          </a:solidFill>
          <a:ln>
            <a:solidFill>
              <a:schemeClr val="accent6">
                <a:lumMod val="40000"/>
                <a:lumOff val="6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en-US" dirty="0" smtClean="0">
                <a:solidFill>
                  <a:srgbClr val="303030"/>
                </a:solidFill>
                <a:latin typeface="Tahoma"/>
              </a:rPr>
              <a:t>PCM Ctrl</a:t>
            </a:r>
            <a:endParaRPr lang="en-US" dirty="0">
              <a:solidFill>
                <a:srgbClr val="303030"/>
              </a:solidFill>
              <a:latin typeface="Tahoma"/>
            </a:endParaRPr>
          </a:p>
        </p:txBody>
      </p:sp>
      <p:cxnSp>
        <p:nvCxnSpPr>
          <p:cNvPr id="12" name="Straight Connector 11"/>
          <p:cNvCxnSpPr/>
          <p:nvPr/>
        </p:nvCxnSpPr>
        <p:spPr>
          <a:xfrm>
            <a:off x="4113004" y="2564904"/>
            <a:ext cx="0" cy="539778"/>
          </a:xfrm>
          <a:prstGeom prst="line">
            <a:avLst/>
          </a:prstGeom>
          <a:ln w="76200"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13" name="TextBox 12"/>
          <p:cNvSpPr txBox="1"/>
          <p:nvPr/>
        </p:nvSpPr>
        <p:spPr>
          <a:xfrm>
            <a:off x="1844847" y="2353804"/>
            <a:ext cx="782937" cy="369332"/>
          </a:xfrm>
          <a:prstGeom prst="rect">
            <a:avLst/>
          </a:prstGeom>
          <a:noFill/>
        </p:spPr>
        <p:txBody>
          <a:bodyPr wrap="none" rtlCol="0">
            <a:spAutoFit/>
          </a:bodyPr>
          <a:lstStyle/>
          <a:p>
            <a:r>
              <a:rPr lang="en-US" dirty="0" smtClean="0">
                <a:solidFill>
                  <a:srgbClr val="303030"/>
                </a:solidFill>
                <a:latin typeface="Tahoma"/>
              </a:rPr>
              <a:t>DRAM</a:t>
            </a:r>
            <a:endParaRPr lang="en-US" dirty="0">
              <a:solidFill>
                <a:srgbClr val="303030"/>
              </a:solidFill>
              <a:latin typeface="Tahoma"/>
            </a:endParaRPr>
          </a:p>
        </p:txBody>
      </p:sp>
      <p:sp>
        <p:nvSpPr>
          <p:cNvPr id="14" name="TextBox 13"/>
          <p:cNvSpPr txBox="1"/>
          <p:nvPr/>
        </p:nvSpPr>
        <p:spPr>
          <a:xfrm>
            <a:off x="4876146" y="2364939"/>
            <a:ext cx="3471323" cy="369332"/>
          </a:xfrm>
          <a:prstGeom prst="rect">
            <a:avLst/>
          </a:prstGeom>
          <a:noFill/>
        </p:spPr>
        <p:txBody>
          <a:bodyPr wrap="none" rtlCol="0">
            <a:spAutoFit/>
          </a:bodyPr>
          <a:lstStyle/>
          <a:p>
            <a:r>
              <a:rPr lang="en-US" dirty="0" smtClean="0">
                <a:solidFill>
                  <a:srgbClr val="303030"/>
                </a:solidFill>
                <a:latin typeface="Tahoma"/>
              </a:rPr>
              <a:t>Phase Change Memory (or Tech. X)</a:t>
            </a:r>
            <a:endParaRPr lang="en-US" dirty="0">
              <a:solidFill>
                <a:srgbClr val="303030"/>
              </a:solidFill>
              <a:latin typeface="Tahoma"/>
            </a:endParaRPr>
          </a:p>
        </p:txBody>
      </p:sp>
      <p:sp>
        <p:nvSpPr>
          <p:cNvPr id="15" name="TextBox 14"/>
          <p:cNvSpPr txBox="1"/>
          <p:nvPr/>
        </p:nvSpPr>
        <p:spPr>
          <a:xfrm>
            <a:off x="459985" y="4365104"/>
            <a:ext cx="8161209" cy="830997"/>
          </a:xfrm>
          <a:prstGeom prst="rect">
            <a:avLst/>
          </a:prstGeom>
          <a:noFill/>
        </p:spPr>
        <p:txBody>
          <a:bodyPr wrap="none" rtlCol="0">
            <a:spAutoFit/>
          </a:bodyPr>
          <a:lstStyle/>
          <a:p>
            <a:pPr algn="ctr"/>
            <a:r>
              <a:rPr lang="en-US" sz="2400" dirty="0" smtClean="0">
                <a:solidFill>
                  <a:srgbClr val="000000"/>
                </a:solidFill>
                <a:latin typeface="Tahoma"/>
              </a:rPr>
              <a:t>Hardware/software manage data allocation and movement </a:t>
            </a:r>
            <a:endParaRPr lang="en-US" sz="2400" dirty="0">
              <a:solidFill>
                <a:srgbClr val="000000"/>
              </a:solidFill>
              <a:latin typeface="Tahoma"/>
            </a:endParaRPr>
          </a:p>
          <a:p>
            <a:pPr algn="ctr"/>
            <a:r>
              <a:rPr lang="en-US" sz="2400" dirty="0">
                <a:solidFill>
                  <a:srgbClr val="008000"/>
                </a:solidFill>
                <a:latin typeface="Tahoma"/>
              </a:rPr>
              <a:t>t</a:t>
            </a:r>
            <a:r>
              <a:rPr lang="en-US" sz="2400" dirty="0" smtClean="0">
                <a:solidFill>
                  <a:srgbClr val="008000"/>
                </a:solidFill>
                <a:latin typeface="Tahoma"/>
              </a:rPr>
              <a:t>o achieve the best of multiple technologies</a:t>
            </a:r>
          </a:p>
        </p:txBody>
      </p:sp>
      <p:sp>
        <p:nvSpPr>
          <p:cNvPr id="16" name="AutoShape 25"/>
          <p:cNvSpPr>
            <a:spLocks noChangeArrowheads="1"/>
          </p:cNvSpPr>
          <p:nvPr/>
        </p:nvSpPr>
        <p:spPr bwMode="auto">
          <a:xfrm>
            <a:off x="1199169" y="1905287"/>
            <a:ext cx="2557463"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7" name="AutoShape 25"/>
          <p:cNvSpPr>
            <a:spLocks noChangeArrowheads="1"/>
          </p:cNvSpPr>
          <p:nvPr/>
        </p:nvSpPr>
        <p:spPr bwMode="auto">
          <a:xfrm>
            <a:off x="3923928" y="1916832"/>
            <a:ext cx="4968552" cy="2231901"/>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Tree>
    <p:extLst>
      <p:ext uri="{BB962C8B-B14F-4D97-AF65-F5344CB8AC3E}">
        <p14:creationId xmlns:p14="http://schemas.microsoft.com/office/powerpoint/2010/main" val="39600677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150</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2699846"/>
            <a:ext cx="9144000" cy="3609474"/>
          </a:xfrm>
          <a:prstGeom prst="rect">
            <a:avLst/>
          </a:prstGeom>
        </p:spPr>
      </p:pic>
    </p:spTree>
    <p:extLst>
      <p:ext uri="{BB962C8B-B14F-4D97-AF65-F5344CB8AC3E}">
        <p14:creationId xmlns:p14="http://schemas.microsoft.com/office/powerpoint/2010/main" val="35319512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Bloom Filter Operation Example</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151</a:t>
            </a:fld>
            <a:endParaRPr lang="en-US" altLang="en-US">
              <a:solidFill>
                <a:srgbClr val="000000"/>
              </a:solidFill>
            </a:endParaRPr>
          </a:p>
        </p:txBody>
      </p:sp>
      <p:pic>
        <p:nvPicPr>
          <p:cNvPr id="6" name="Picture 5"/>
          <p:cNvPicPr>
            <a:picLocks noChangeAspect="1"/>
          </p:cNvPicPr>
          <p:nvPr/>
        </p:nvPicPr>
        <p:blipFill>
          <a:blip r:embed="rId2"/>
          <a:stretch>
            <a:fillRect/>
          </a:stretch>
        </p:blipFill>
        <p:spPr>
          <a:xfrm>
            <a:off x="0" y="2332253"/>
            <a:ext cx="9144000" cy="4049075"/>
          </a:xfrm>
          <a:prstGeom prst="rect">
            <a:avLst/>
          </a:prstGeom>
        </p:spPr>
      </p:pic>
    </p:spTree>
    <p:extLst>
      <p:ext uri="{BB962C8B-B14F-4D97-AF65-F5344CB8AC3E}">
        <p14:creationId xmlns:p14="http://schemas.microsoft.com/office/powerpoint/2010/main" val="67814373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Bloom Filters as Bins</a:t>
            </a:r>
            <a:endParaRPr lang="en-US" dirty="0"/>
          </a:p>
        </p:txBody>
      </p:sp>
      <p:sp>
        <p:nvSpPr>
          <p:cNvPr id="3" name="Content Placeholder 2"/>
          <p:cNvSpPr>
            <a:spLocks noGrp="1"/>
          </p:cNvSpPr>
          <p:nvPr>
            <p:ph idx="1"/>
          </p:nvPr>
        </p:nvSpPr>
        <p:spPr>
          <a:xfrm>
            <a:off x="228600" y="980728"/>
            <a:ext cx="8610600" cy="5267672"/>
          </a:xfrm>
        </p:spPr>
        <p:txBody>
          <a:bodyPr/>
          <a:lstStyle/>
          <a:p>
            <a:r>
              <a:rPr lang="en-US" dirty="0">
                <a:solidFill>
                  <a:srgbClr val="FF0000"/>
                </a:solidFill>
              </a:rPr>
              <a:t>False positives: </a:t>
            </a:r>
            <a:r>
              <a:rPr lang="en-US" dirty="0"/>
              <a:t>a row may be declared present in the Bloom filter even if it was never inserted</a:t>
            </a:r>
          </a:p>
          <a:p>
            <a:pPr lvl="1"/>
            <a:r>
              <a:rPr lang="en-US" dirty="0">
                <a:solidFill>
                  <a:srgbClr val="0000FF"/>
                </a:solidFill>
              </a:rPr>
              <a:t>Not a problem: </a:t>
            </a:r>
            <a:r>
              <a:rPr lang="en-US" dirty="0" smtClean="0"/>
              <a:t>Refresh </a:t>
            </a:r>
            <a:r>
              <a:rPr lang="en-US" dirty="0"/>
              <a:t>some rows more frequently than needed</a:t>
            </a:r>
          </a:p>
          <a:p>
            <a:pPr lvl="1"/>
            <a:endParaRPr lang="en-US" dirty="0"/>
          </a:p>
          <a:p>
            <a:r>
              <a:rPr lang="en-US" dirty="0">
                <a:solidFill>
                  <a:srgbClr val="0000FF"/>
                </a:solidFill>
              </a:rPr>
              <a:t>No false negatives: </a:t>
            </a:r>
            <a:r>
              <a:rPr lang="en-US" dirty="0"/>
              <a:t>rows are never refreshed less frequently than needed (no correctness problems)</a:t>
            </a:r>
          </a:p>
          <a:p>
            <a:endParaRPr lang="en-US" dirty="0" smtClean="0"/>
          </a:p>
          <a:p>
            <a:r>
              <a:rPr lang="en-US" dirty="0" smtClean="0">
                <a:solidFill>
                  <a:srgbClr val="0000FF"/>
                </a:solidFill>
              </a:rPr>
              <a:t>Scalable</a:t>
            </a:r>
            <a:r>
              <a:rPr lang="en-US" dirty="0">
                <a:solidFill>
                  <a:srgbClr val="0000FF"/>
                </a:solidFill>
              </a:rPr>
              <a:t>: </a:t>
            </a:r>
            <a:r>
              <a:rPr lang="en-US" dirty="0"/>
              <a:t>a Bloom filter never overflows (unlike a fixed-size table</a:t>
            </a:r>
            <a:r>
              <a:rPr lang="en-US" dirty="0" smtClean="0"/>
              <a:t>)</a:t>
            </a:r>
          </a:p>
          <a:p>
            <a:endParaRPr lang="en-US" dirty="0"/>
          </a:p>
          <a:p>
            <a:r>
              <a:rPr lang="en-US" dirty="0" smtClean="0">
                <a:solidFill>
                  <a:srgbClr val="0000FF"/>
                </a:solidFill>
              </a:rPr>
              <a:t>Efficient:</a:t>
            </a:r>
            <a:r>
              <a:rPr lang="en-US" dirty="0" smtClean="0"/>
              <a:t> No need to store info on a per-row basis; simple hardware </a:t>
            </a:r>
            <a:r>
              <a:rPr lang="en-US" dirty="0" smtClean="0">
                <a:sym typeface="Wingdings"/>
              </a:rPr>
              <a:t> 1.25 KB for 2 filters for 32 GB DRAM system</a:t>
            </a:r>
            <a:endParaRPr lang="en-US" dirty="0"/>
          </a:p>
          <a:p>
            <a:endParaRPr lang="en-US" dirty="0"/>
          </a:p>
          <a:p>
            <a:endParaRPr lang="en-US" dirty="0" smtClean="0"/>
          </a:p>
          <a:p>
            <a:pPr lvl="1"/>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152</a:t>
            </a:fld>
            <a:endParaRPr lang="en-US" altLang="en-US">
              <a:solidFill>
                <a:srgbClr val="000000"/>
              </a:solidFill>
            </a:endParaRPr>
          </a:p>
        </p:txBody>
      </p:sp>
    </p:spTree>
    <p:extLst>
      <p:ext uri="{BB962C8B-B14F-4D97-AF65-F5344CB8AC3E}">
        <p14:creationId xmlns:p14="http://schemas.microsoft.com/office/powerpoint/2010/main" val="4156403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 Refreshing (RAIDR Refresh Controller)</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153</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971600" y="1628800"/>
            <a:ext cx="6986488" cy="3730845"/>
          </a:xfrm>
          <a:prstGeom prst="rect">
            <a:avLst/>
          </a:prstGeom>
        </p:spPr>
      </p:pic>
    </p:spTree>
    <p:extLst>
      <p:ext uri="{BB962C8B-B14F-4D97-AF65-F5344CB8AC3E}">
        <p14:creationId xmlns:p14="http://schemas.microsoft.com/office/powerpoint/2010/main" val="16888733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 Refreshing (RAIDR Refresh Controller)</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154</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422400"/>
            <a:ext cx="9144000" cy="3988037"/>
          </a:xfrm>
          <a:prstGeom prst="rect">
            <a:avLst/>
          </a:prstGeom>
        </p:spPr>
      </p:pic>
      <p:sp>
        <p:nvSpPr>
          <p:cNvPr id="6" name="Rectangle 5"/>
          <p:cNvSpPr/>
          <p:nvPr/>
        </p:nvSpPr>
        <p:spPr>
          <a:xfrm>
            <a:off x="179512" y="5939988"/>
            <a:ext cx="8208912" cy="369332"/>
          </a:xfrm>
          <a:prstGeom prst="rect">
            <a:avLst/>
          </a:prstGeom>
        </p:spPr>
        <p:txBody>
          <a:bodyPr wrap="square">
            <a:spAutoFit/>
          </a:bodyPr>
          <a:lstStyle/>
          <a:p>
            <a:r>
              <a:rPr lang="en-US" dirty="0">
                <a:solidFill>
                  <a:srgbClr val="000000"/>
                </a:solidFill>
                <a:latin typeface="Tahoma" charset="0"/>
              </a:rPr>
              <a:t>Liu et al., “</a:t>
            </a:r>
            <a:r>
              <a:rPr lang="en-US" altLang="ja-JP" dirty="0">
                <a:solidFill>
                  <a:srgbClr val="0000FF"/>
                </a:solidFill>
                <a:latin typeface="Tahoma" charset="0"/>
              </a:rPr>
              <a:t>RAIDR: Retention-Aware Intelligent DRAM Refresh</a:t>
            </a:r>
            <a:r>
              <a:rPr lang="en-US" altLang="ja-JP" dirty="0">
                <a:solidFill>
                  <a:srgbClr val="000000"/>
                </a:solidFill>
                <a:latin typeface="Tahoma" charset="0"/>
              </a:rPr>
              <a:t>,</a:t>
            </a:r>
            <a:r>
              <a:rPr lang="en-US" dirty="0">
                <a:solidFill>
                  <a:srgbClr val="000000"/>
                </a:solidFill>
                <a:latin typeface="Tahoma" charset="0"/>
              </a:rPr>
              <a:t>”</a:t>
            </a:r>
            <a:r>
              <a:rPr lang="en-US" altLang="ja-JP" dirty="0">
                <a:solidFill>
                  <a:srgbClr val="000000"/>
                </a:solidFill>
                <a:latin typeface="Tahoma" charset="0"/>
              </a:rPr>
              <a:t> ISCA 2012.</a:t>
            </a:r>
            <a:endParaRPr lang="en-US" dirty="0">
              <a:solidFill>
                <a:srgbClr val="000000"/>
              </a:solidFill>
              <a:latin typeface="Tahoma"/>
            </a:endParaRPr>
          </a:p>
        </p:txBody>
      </p:sp>
    </p:spTree>
    <p:extLst>
      <p:ext uri="{BB962C8B-B14F-4D97-AF65-F5344CB8AC3E}">
        <p14:creationId xmlns:p14="http://schemas.microsoft.com/office/powerpoint/2010/main" val="394186125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Tolerating Temperature Changes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155</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0" y="1358900"/>
            <a:ext cx="9144000" cy="4128920"/>
          </a:xfrm>
          <a:prstGeom prst="rect">
            <a:avLst/>
          </a:prstGeom>
        </p:spPr>
      </p:pic>
    </p:spTree>
    <p:extLst>
      <p:ext uri="{BB962C8B-B14F-4D97-AF65-F5344CB8AC3E}">
        <p14:creationId xmlns:p14="http://schemas.microsoft.com/office/powerpoint/2010/main" val="29892442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Baseline Design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156</a:t>
            </a:fld>
            <a:endParaRPr lang="en-US" altLang="en-US">
              <a:solidFill>
                <a:srgbClr val="000000"/>
              </a:solidFill>
            </a:endParaRPr>
          </a:p>
        </p:txBody>
      </p:sp>
      <p:pic>
        <p:nvPicPr>
          <p:cNvPr id="10" name="Picture 9" descr="raidr_baseline.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
        <p:nvSpPr>
          <p:cNvPr id="11" name="TextBox 10"/>
          <p:cNvSpPr txBox="1"/>
          <p:nvPr/>
        </p:nvSpPr>
        <p:spPr>
          <a:xfrm>
            <a:off x="251520" y="5157192"/>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FF0000"/>
                </a:solidFill>
                <a:latin typeface="Tahoma"/>
              </a:rPr>
              <a:t>Refresh control is in DRAM in today’s auto-refresh systems</a:t>
            </a:r>
            <a:endParaRPr lang="en-US" sz="2400" dirty="0">
              <a:solidFill>
                <a:srgbClr val="FF0000"/>
              </a:solidFill>
              <a:latin typeface="Tahoma"/>
            </a:endParaRPr>
          </a:p>
        </p:txBody>
      </p:sp>
      <p:sp>
        <p:nvSpPr>
          <p:cNvPr id="13" name="TextBox 12"/>
          <p:cNvSpPr txBox="1"/>
          <p:nvPr/>
        </p:nvSpPr>
        <p:spPr>
          <a:xfrm>
            <a:off x="251520" y="5618857"/>
            <a:ext cx="8640960" cy="461665"/>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r>
              <a:rPr lang="en-US" sz="2400" dirty="0" smtClean="0">
                <a:solidFill>
                  <a:srgbClr val="0000FF"/>
                </a:solidFill>
                <a:latin typeface="Tahoma"/>
              </a:rPr>
              <a:t>RAIDR can be </a:t>
            </a:r>
            <a:r>
              <a:rPr lang="en-US" sz="2400" dirty="0">
                <a:solidFill>
                  <a:srgbClr val="0000FF"/>
                </a:solidFill>
                <a:latin typeface="Tahoma"/>
              </a:rPr>
              <a:t>implemented in either the </a:t>
            </a:r>
            <a:r>
              <a:rPr lang="en-US" sz="2400" dirty="0" smtClean="0">
                <a:solidFill>
                  <a:srgbClr val="0000FF"/>
                </a:solidFill>
                <a:latin typeface="Tahoma"/>
              </a:rPr>
              <a:t>controller or DRAM</a:t>
            </a:r>
            <a:endParaRPr lang="en-US" sz="2400" dirty="0">
              <a:solidFill>
                <a:srgbClr val="0000FF"/>
              </a:solidFill>
              <a:latin typeface="Tahoma"/>
            </a:endParaRPr>
          </a:p>
        </p:txBody>
      </p:sp>
    </p:spTree>
    <p:extLst>
      <p:ext uri="{BB962C8B-B14F-4D97-AF65-F5344CB8AC3E}">
        <p14:creationId xmlns:p14="http://schemas.microsoft.com/office/powerpoint/2010/main" val="41786516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Memory Controller: Option 1</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157</a:t>
            </a:fld>
            <a:endParaRPr lang="en-US" altLang="en-US">
              <a:solidFill>
                <a:srgbClr val="000000"/>
              </a:solidFill>
            </a:endParaRPr>
          </a:p>
        </p:txBody>
      </p:sp>
      <p:pic>
        <p:nvPicPr>
          <p:cNvPr id="10" name="Picture 9" descr="raidr_mc.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96752"/>
            <a:ext cx="9144000" cy="3685953"/>
          </a:xfrm>
          <a:prstGeom prst="rect">
            <a:avLst/>
          </a:prstGeom>
        </p:spPr>
      </p:pic>
      <p:sp>
        <p:nvSpPr>
          <p:cNvPr id="11" name="TextBox 10"/>
          <p:cNvSpPr txBox="1"/>
          <p:nvPr/>
        </p:nvSpPr>
        <p:spPr>
          <a:xfrm>
            <a:off x="251520" y="5085184"/>
            <a:ext cx="8640960"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controller:</a:t>
            </a:r>
          </a:p>
          <a:p>
            <a:r>
              <a:rPr lang="en-US" sz="2400" dirty="0" smtClean="0">
                <a:solidFill>
                  <a:srgbClr val="0000FF"/>
                </a:solidFill>
                <a:latin typeface="Tahoma"/>
              </a:rPr>
              <a:t>1.25 KB Bloom Filters, 3 counters, additional commands    issued for per-row refresh </a:t>
            </a:r>
            <a:r>
              <a:rPr lang="en-US" sz="2400" dirty="0" smtClean="0">
                <a:solidFill>
                  <a:srgbClr val="FF0000"/>
                </a:solidFill>
                <a:latin typeface="Tahoma"/>
              </a:rPr>
              <a:t>(all accounted for in evaluations)</a:t>
            </a:r>
            <a:endParaRPr lang="en-US" sz="2400" dirty="0">
              <a:solidFill>
                <a:srgbClr val="FF0000"/>
              </a:solidFill>
              <a:latin typeface="Tahoma"/>
            </a:endParaRPr>
          </a:p>
        </p:txBody>
      </p:sp>
    </p:spTree>
    <p:extLst>
      <p:ext uri="{BB962C8B-B14F-4D97-AF65-F5344CB8AC3E}">
        <p14:creationId xmlns:p14="http://schemas.microsoft.com/office/powerpoint/2010/main" val="27803732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in DRAM Chip: Option 2</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158</a:t>
            </a:fld>
            <a:endParaRPr lang="en-US" altLang="en-US">
              <a:solidFill>
                <a:srgbClr val="000000"/>
              </a:solidFill>
            </a:endParaRPr>
          </a:p>
        </p:txBody>
      </p:sp>
      <p:sp>
        <p:nvSpPr>
          <p:cNvPr id="8" name="TextBox 7"/>
          <p:cNvSpPr txBox="1"/>
          <p:nvPr/>
        </p:nvSpPr>
        <p:spPr>
          <a:xfrm>
            <a:off x="35496" y="5085184"/>
            <a:ext cx="9036496" cy="1200328"/>
          </a:xfrm>
          <a:prstGeom prst="rect">
            <a:avLst/>
          </a:prstGeom>
          <a:solidFill>
            <a:sysClr val="window" lastClr="FFFFFF"/>
          </a:solidFill>
          <a:ln w="25400" cap="flat" cmpd="sng" algn="ctr">
            <a:solidFill>
              <a:srgbClr val="0000FF"/>
            </a:solidFill>
            <a:prstDash val="solid"/>
          </a:ln>
          <a:effectLst/>
        </p:spPr>
        <p:txBody>
          <a:bodyPr wrap="square" rtlCol="0">
            <a:spAutoFit/>
          </a:bodyPr>
          <a:lstStyle/>
          <a:p>
            <a:pPr algn="ctr"/>
            <a:r>
              <a:rPr lang="en-US" sz="2400" dirty="0" smtClean="0">
                <a:solidFill>
                  <a:srgbClr val="000000"/>
                </a:solidFill>
                <a:latin typeface="Tahoma"/>
              </a:rPr>
              <a:t>Overhead of RAIDR in DRAM chip:</a:t>
            </a:r>
          </a:p>
          <a:p>
            <a:pPr algn="ctr"/>
            <a:r>
              <a:rPr lang="en-US" sz="2400" dirty="0" smtClean="0">
                <a:solidFill>
                  <a:srgbClr val="0000FF"/>
                </a:solidFill>
                <a:latin typeface="Tahoma"/>
              </a:rPr>
              <a:t>Per-chip overhead: 20B Bloom Filters, 1 counter (4 </a:t>
            </a:r>
            <a:r>
              <a:rPr lang="en-US" sz="2400" dirty="0" err="1" smtClean="0">
                <a:solidFill>
                  <a:srgbClr val="0000FF"/>
                </a:solidFill>
                <a:latin typeface="Tahoma"/>
              </a:rPr>
              <a:t>Gbit</a:t>
            </a:r>
            <a:r>
              <a:rPr lang="en-US" sz="2400" dirty="0" smtClean="0">
                <a:solidFill>
                  <a:srgbClr val="0000FF"/>
                </a:solidFill>
                <a:latin typeface="Tahoma"/>
              </a:rPr>
              <a:t> chip)</a:t>
            </a:r>
          </a:p>
          <a:p>
            <a:pPr algn="ctr"/>
            <a:r>
              <a:rPr lang="en-US" sz="2400" dirty="0" smtClean="0">
                <a:solidFill>
                  <a:srgbClr val="0000FF"/>
                </a:solidFill>
                <a:latin typeface="Tahoma"/>
              </a:rPr>
              <a:t>Total overhead: 1.25KB Bloom Filters, 64 counters (32 GB DRAM)</a:t>
            </a:r>
            <a:endParaRPr lang="en-US" sz="2400" dirty="0">
              <a:solidFill>
                <a:srgbClr val="FF0000"/>
              </a:solidFill>
              <a:latin typeface="Tahoma"/>
            </a:endParaRPr>
          </a:p>
        </p:txBody>
      </p:sp>
      <p:pic>
        <p:nvPicPr>
          <p:cNvPr id="9" name="Picture 8" descr="raidr_dram 2.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96752"/>
            <a:ext cx="9144000" cy="3680283"/>
          </a:xfrm>
          <a:prstGeom prst="rect">
            <a:avLst/>
          </a:prstGeom>
        </p:spPr>
      </p:pic>
    </p:spTree>
    <p:extLst>
      <p:ext uri="{BB962C8B-B14F-4D97-AF65-F5344CB8AC3E}">
        <p14:creationId xmlns:p14="http://schemas.microsoft.com/office/powerpoint/2010/main" val="6844948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Results</a:t>
            </a:r>
            <a:endParaRPr lang="en-US" dirty="0"/>
          </a:p>
        </p:txBody>
      </p:sp>
      <p:sp>
        <p:nvSpPr>
          <p:cNvPr id="3" name="Content Placeholder 2"/>
          <p:cNvSpPr>
            <a:spLocks noGrp="1"/>
          </p:cNvSpPr>
          <p:nvPr>
            <p:ph idx="1"/>
          </p:nvPr>
        </p:nvSpPr>
        <p:spPr>
          <a:xfrm>
            <a:off x="228600" y="997527"/>
            <a:ext cx="8915400" cy="5193723"/>
          </a:xfrm>
        </p:spPr>
        <p:txBody>
          <a:bodyPr/>
          <a:lstStyle/>
          <a:p>
            <a:r>
              <a:rPr lang="en-US" dirty="0" smtClean="0"/>
              <a:t>Baseline:</a:t>
            </a:r>
          </a:p>
          <a:p>
            <a:pPr lvl="1"/>
            <a:r>
              <a:rPr lang="en-US" dirty="0" smtClean="0"/>
              <a:t>32 </a:t>
            </a:r>
            <a:r>
              <a:rPr lang="en-US" dirty="0"/>
              <a:t>GB </a:t>
            </a:r>
            <a:r>
              <a:rPr lang="en-US" dirty="0" smtClean="0"/>
              <a:t>DDR3 DRAM system (8 cores, 512KB cache/core)</a:t>
            </a:r>
            <a:endParaRPr lang="en-US" dirty="0"/>
          </a:p>
          <a:p>
            <a:pPr lvl="1"/>
            <a:r>
              <a:rPr lang="en-US" dirty="0" smtClean="0"/>
              <a:t>64ms refresh interval for all rows</a:t>
            </a:r>
          </a:p>
          <a:p>
            <a:endParaRPr lang="en-US" sz="1600" dirty="0" smtClean="0"/>
          </a:p>
          <a:p>
            <a:r>
              <a:rPr lang="en-US" dirty="0" smtClean="0"/>
              <a:t>RAIDR: </a:t>
            </a:r>
          </a:p>
          <a:p>
            <a:pPr lvl="1"/>
            <a:r>
              <a:rPr lang="en-US" dirty="0" smtClean="0"/>
              <a:t>64</a:t>
            </a:r>
            <a:r>
              <a:rPr lang="en-US" dirty="0"/>
              <a:t>–</a:t>
            </a:r>
            <a:r>
              <a:rPr lang="en-US" dirty="0" smtClean="0"/>
              <a:t>128ms </a:t>
            </a:r>
            <a:r>
              <a:rPr lang="en-US" dirty="0"/>
              <a:t>retention range: 256 B Bloom filter, 10 hash functions</a:t>
            </a:r>
          </a:p>
          <a:p>
            <a:pPr lvl="1"/>
            <a:r>
              <a:rPr lang="en-US" dirty="0"/>
              <a:t>128–</a:t>
            </a:r>
            <a:r>
              <a:rPr lang="en-US" dirty="0" smtClean="0"/>
              <a:t>256ms </a:t>
            </a:r>
            <a:r>
              <a:rPr lang="en-US" dirty="0"/>
              <a:t>retention range: 1 KB Bloom filter, 6 hash functions</a:t>
            </a:r>
          </a:p>
          <a:p>
            <a:pPr lvl="1"/>
            <a:r>
              <a:rPr lang="en-US" dirty="0"/>
              <a:t>Default refresh interval: 256 </a:t>
            </a:r>
            <a:r>
              <a:rPr lang="en-US" dirty="0" err="1" smtClean="0"/>
              <a:t>ms</a:t>
            </a:r>
            <a:endParaRPr lang="en-US" dirty="0" smtClean="0"/>
          </a:p>
          <a:p>
            <a:pPr lvl="1"/>
            <a:endParaRPr lang="en-US" sz="1600" dirty="0"/>
          </a:p>
          <a:p>
            <a:r>
              <a:rPr lang="en-US" dirty="0" smtClean="0"/>
              <a:t>Results</a:t>
            </a:r>
            <a:r>
              <a:rPr lang="en-US" dirty="0"/>
              <a:t> </a:t>
            </a:r>
            <a:r>
              <a:rPr lang="en-US" dirty="0" smtClean="0"/>
              <a:t>on SPEC </a:t>
            </a:r>
            <a:r>
              <a:rPr lang="en-US" dirty="0"/>
              <a:t>CPU2006, TPC-C, TPC-H benchmarks</a:t>
            </a:r>
            <a:endParaRPr lang="en-US" dirty="0" smtClean="0"/>
          </a:p>
          <a:p>
            <a:pPr lvl="1"/>
            <a:r>
              <a:rPr lang="en-US" dirty="0" smtClean="0">
                <a:solidFill>
                  <a:srgbClr val="0000FF"/>
                </a:solidFill>
              </a:rPr>
              <a:t>74.6% refresh reduction</a:t>
            </a:r>
          </a:p>
          <a:p>
            <a:pPr lvl="1"/>
            <a:r>
              <a:rPr lang="en-US" dirty="0" smtClean="0">
                <a:solidFill>
                  <a:srgbClr val="0000FF"/>
                </a:solidFill>
              </a:rPr>
              <a:t>~16%/20% DRAM dynamic/idle power reduction</a:t>
            </a:r>
          </a:p>
          <a:p>
            <a:pPr lvl="1"/>
            <a:r>
              <a:rPr lang="en-US" dirty="0" smtClean="0">
                <a:solidFill>
                  <a:srgbClr val="0000FF"/>
                </a:solidFill>
              </a:rPr>
              <a:t>~9% performance improvement </a:t>
            </a:r>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159</a:t>
            </a:fld>
            <a:endParaRPr lang="en-US">
              <a:solidFill>
                <a:srgbClr val="000000"/>
              </a:solidFill>
            </a:endParaRPr>
          </a:p>
        </p:txBody>
      </p:sp>
    </p:spTree>
    <p:extLst>
      <p:ext uri="{BB962C8B-B14F-4D97-AF65-F5344CB8AC3E}">
        <p14:creationId xmlns:p14="http://schemas.microsoft.com/office/powerpoint/2010/main" val="2006743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79500"/>
            <a:ext cx="8801100" cy="5046663"/>
          </a:xfrm>
        </p:spPr>
        <p:txBody>
          <a:bodyPr/>
          <a:lstStyle/>
          <a:p>
            <a:r>
              <a:rPr lang="en-US" dirty="0">
                <a:latin typeface="Tahoma" charset="0"/>
              </a:rPr>
              <a:t>Problem: Memory interference is uncontrolled </a:t>
            </a:r>
            <a:r>
              <a:rPr lang="en-US" dirty="0">
                <a:latin typeface="Tahoma" charset="0"/>
                <a:sym typeface="Wingdings" charset="0"/>
              </a:rPr>
              <a:t> uncontrollable, </a:t>
            </a:r>
            <a:r>
              <a:rPr lang="en-US" dirty="0" smtClean="0">
                <a:latin typeface="Tahoma" charset="0"/>
                <a:sym typeface="Wingdings" charset="0"/>
              </a:rPr>
              <a:t>unpredictable, vulnerable </a:t>
            </a:r>
            <a:r>
              <a:rPr lang="en-US" dirty="0">
                <a:latin typeface="Tahoma" charset="0"/>
                <a:sym typeface="Wingdings" charset="0"/>
              </a:rPr>
              <a:t>system</a:t>
            </a:r>
            <a:endParaRPr lang="en-US" dirty="0">
              <a:latin typeface="Tahoma" charset="0"/>
            </a:endParaRPr>
          </a:p>
          <a:p>
            <a:endParaRPr lang="en-US" sz="1800" dirty="0">
              <a:latin typeface="Tahoma" charset="0"/>
            </a:endParaRPr>
          </a:p>
          <a:p>
            <a:r>
              <a:rPr lang="en-US" dirty="0">
                <a:latin typeface="Tahoma" charset="0"/>
              </a:rPr>
              <a:t>Goal: We need to control it </a:t>
            </a:r>
            <a:r>
              <a:rPr lang="en-US" dirty="0">
                <a:latin typeface="Tahoma" charset="0"/>
                <a:sym typeface="Wingdings" charset="0"/>
              </a:rPr>
              <a:t> Design a QoS-aware system </a:t>
            </a:r>
          </a:p>
          <a:p>
            <a:endParaRPr lang="en-US" sz="1800" dirty="0">
              <a:latin typeface="Tahoma" charset="0"/>
              <a:sym typeface="Wingdings" charset="0"/>
            </a:endParaRPr>
          </a:p>
          <a:p>
            <a:r>
              <a:rPr lang="en-US" dirty="0">
                <a:latin typeface="Tahoma" charset="0"/>
                <a:sym typeface="Wingdings" charset="0"/>
              </a:rPr>
              <a:t>Solution: </a:t>
            </a:r>
            <a:r>
              <a:rPr lang="en-US" dirty="0">
                <a:solidFill>
                  <a:srgbClr val="0000FF"/>
                </a:solidFill>
                <a:latin typeface="Tahoma" charset="0"/>
                <a:sym typeface="Wingdings" charset="0"/>
              </a:rPr>
              <a:t>Hardware/software cooperative </a:t>
            </a:r>
            <a:r>
              <a:rPr lang="en-US" dirty="0" smtClean="0">
                <a:solidFill>
                  <a:srgbClr val="0000FF"/>
                </a:solidFill>
                <a:latin typeface="Tahoma" charset="0"/>
                <a:sym typeface="Wingdings" charset="0"/>
              </a:rPr>
              <a:t>memory QoS</a:t>
            </a:r>
            <a:endParaRPr lang="en-US" dirty="0">
              <a:solidFill>
                <a:srgbClr val="0000FF"/>
              </a:solidFill>
              <a:latin typeface="Tahoma" charset="0"/>
              <a:sym typeface="Wingdings" charset="0"/>
            </a:endParaRPr>
          </a:p>
          <a:p>
            <a:pPr lvl="1"/>
            <a:r>
              <a:rPr lang="en-US" dirty="0">
                <a:latin typeface="Tahoma" charset="0"/>
                <a:ea typeface="ＭＳ Ｐゴシック" charset="0"/>
                <a:sym typeface="Wingdings" charset="0"/>
              </a:rPr>
              <a:t>Hardware </a:t>
            </a:r>
            <a:r>
              <a:rPr lang="en-US" dirty="0" smtClean="0">
                <a:latin typeface="Tahoma" charset="0"/>
                <a:ea typeface="ＭＳ Ｐゴシック" charset="0"/>
                <a:sym typeface="Wingdings" charset="0"/>
              </a:rPr>
              <a:t>designed </a:t>
            </a:r>
            <a:r>
              <a:rPr lang="en-US" dirty="0">
                <a:latin typeface="Tahoma" charset="0"/>
                <a:ea typeface="ＭＳ Ｐゴシック" charset="0"/>
                <a:sym typeface="Wingdings" charset="0"/>
              </a:rPr>
              <a:t>to provide a configurable fairness substrate </a:t>
            </a:r>
          </a:p>
          <a:p>
            <a:pPr lvl="2"/>
            <a:r>
              <a:rPr lang="en-US" sz="1800" dirty="0">
                <a:latin typeface="Tahoma" charset="0"/>
                <a:ea typeface="ＭＳ Ｐゴシック" charset="0"/>
                <a:sym typeface="Wingdings" charset="0"/>
              </a:rPr>
              <a:t>Application-aware memory scheduling, partitioning, throttling</a:t>
            </a:r>
          </a:p>
          <a:p>
            <a:pPr lvl="1"/>
            <a:r>
              <a:rPr lang="en-US" dirty="0">
                <a:latin typeface="Tahoma" charset="0"/>
                <a:ea typeface="ＭＳ Ｐゴシック" charset="0"/>
                <a:sym typeface="Wingdings" charset="0"/>
              </a:rPr>
              <a:t>Software designed to configure the resources to satisfy different QoS </a:t>
            </a:r>
            <a:r>
              <a:rPr lang="en-US" dirty="0" smtClean="0">
                <a:latin typeface="Tahoma" charset="0"/>
                <a:ea typeface="ＭＳ Ｐゴシック" charset="0"/>
                <a:sym typeface="Wingdings" charset="0"/>
              </a:rPr>
              <a:t>goals</a:t>
            </a:r>
          </a:p>
          <a:p>
            <a:pPr lvl="1"/>
            <a:endParaRPr lang="en-US" dirty="0">
              <a:latin typeface="Tahoma" charset="0"/>
              <a:ea typeface="ＭＳ Ｐゴシック" charset="0"/>
              <a:sym typeface="Wingdings" charset="0"/>
            </a:endParaRPr>
          </a:p>
          <a:p>
            <a:pPr lvl="1"/>
            <a:r>
              <a:rPr lang="en-US" dirty="0">
                <a:latin typeface="Tahoma" charset="0"/>
                <a:ea typeface="ＭＳ Ｐゴシック" charset="0"/>
                <a:sym typeface="Wingdings" charset="0"/>
              </a:rPr>
              <a:t>E.g., </a:t>
            </a:r>
            <a:r>
              <a:rPr lang="en-US" dirty="0">
                <a:solidFill>
                  <a:srgbClr val="0000FF"/>
                </a:solidFill>
                <a:latin typeface="Tahoma" charset="0"/>
                <a:ea typeface="ＭＳ Ｐゴシック" charset="0"/>
                <a:sym typeface="Wingdings" charset="0"/>
              </a:rPr>
              <a:t>fair, programmable memory </a:t>
            </a:r>
            <a:r>
              <a:rPr lang="en-US" dirty="0" smtClean="0">
                <a:solidFill>
                  <a:srgbClr val="0000FF"/>
                </a:solidFill>
                <a:latin typeface="Tahoma" charset="0"/>
                <a:ea typeface="ＭＳ Ｐゴシック" charset="0"/>
                <a:sym typeface="Wingdings" charset="0"/>
              </a:rPr>
              <a:t>controllers and on-chip networks </a:t>
            </a:r>
            <a:r>
              <a:rPr lang="en-US" dirty="0">
                <a:solidFill>
                  <a:srgbClr val="0000FF"/>
                </a:solidFill>
                <a:latin typeface="Tahoma" charset="0"/>
                <a:ea typeface="ＭＳ Ｐゴシック" charset="0"/>
                <a:sym typeface="Wingdings" charset="0"/>
              </a:rPr>
              <a:t>provide QoS and predictable performance </a:t>
            </a:r>
            <a:endParaRPr lang="en-US" dirty="0" smtClean="0">
              <a:solidFill>
                <a:srgbClr val="0000FF"/>
              </a:solidFill>
              <a:latin typeface="Tahoma" charset="0"/>
              <a:ea typeface="ＭＳ Ｐゴシック" charset="0"/>
              <a:sym typeface="Wingdings" charset="0"/>
            </a:endParaRPr>
          </a:p>
          <a:p>
            <a:pPr marL="344487" lvl="1" indent="0">
              <a:buNone/>
            </a:pPr>
            <a:r>
              <a:rPr lang="en-US" sz="1600" b="1" dirty="0">
                <a:solidFill>
                  <a:srgbClr val="2C6123"/>
                </a:solidFill>
                <a:latin typeface="Tahoma" charset="0"/>
                <a:ea typeface="ＭＳ Ｐゴシック" charset="0"/>
                <a:sym typeface="Wingdings" charset="0"/>
              </a:rPr>
              <a:t> </a:t>
            </a:r>
            <a:r>
              <a:rPr lang="en-US" sz="1600" b="1" dirty="0" smtClean="0">
                <a:solidFill>
                  <a:srgbClr val="2C6123"/>
                </a:solidFill>
                <a:latin typeface="Tahoma" charset="0"/>
                <a:ea typeface="ＭＳ Ｐゴシック" charset="0"/>
                <a:sym typeface="Wingdings" charset="0"/>
              </a:rPr>
              <a:t>     [</a:t>
            </a:r>
            <a:r>
              <a:rPr lang="en-US" sz="1600" b="1" dirty="0">
                <a:solidFill>
                  <a:srgbClr val="2C6123"/>
                </a:solidFill>
                <a:latin typeface="Tahoma" charset="0"/>
                <a:ea typeface="ＭＳ Ｐゴシック" charset="0"/>
                <a:sym typeface="Wingdings" charset="0"/>
              </a:rPr>
              <a:t>2007-</a:t>
            </a:r>
            <a:r>
              <a:rPr lang="en-US" sz="1600" b="1" dirty="0" smtClean="0">
                <a:solidFill>
                  <a:srgbClr val="2C6123"/>
                </a:solidFill>
                <a:latin typeface="Tahoma" charset="0"/>
                <a:ea typeface="ＭＳ Ｐゴシック" charset="0"/>
                <a:sym typeface="Wingdings" charset="0"/>
              </a:rPr>
              <a:t>2012, </a:t>
            </a:r>
            <a:r>
              <a:rPr lang="en-US" sz="1600" b="1" dirty="0">
                <a:solidFill>
                  <a:srgbClr val="2C6123"/>
                </a:solidFill>
                <a:latin typeface="Tahoma" charset="0"/>
                <a:ea typeface="ＭＳ Ｐゴシック" charset="0"/>
                <a:sym typeface="Wingdings" charset="0"/>
              </a:rPr>
              <a:t>Top Picks’</a:t>
            </a:r>
            <a:r>
              <a:rPr lang="en-US" sz="1600" b="1" dirty="0" smtClean="0">
                <a:solidFill>
                  <a:srgbClr val="2C6123"/>
                </a:solidFill>
                <a:latin typeface="Tahoma" charset="0"/>
                <a:ea typeface="ＭＳ Ｐゴシック" charset="0"/>
                <a:sym typeface="Wingdings" charset="0"/>
              </a:rPr>
              <a:t>09,’11a,’11b,’12]</a:t>
            </a:r>
            <a:endParaRPr lang="en-US" sz="1600" b="1" dirty="0">
              <a:solidFill>
                <a:srgbClr val="2C6123"/>
              </a:solidFill>
              <a:latin typeface="Tahoma" charset="0"/>
              <a:ea typeface="ＭＳ Ｐゴシック" charset="0"/>
              <a:sym typeface="Wingdings" charset="0"/>
            </a:endParaRPr>
          </a:p>
          <a:p>
            <a:endParaRPr lang="en-US" dirty="0">
              <a:latin typeface="Tahoma" charset="0"/>
              <a:sym typeface="Wingdings" charset="0"/>
            </a:endParaRPr>
          </a:p>
          <a:p>
            <a:endParaRPr lang="en-US" dirty="0">
              <a:latin typeface="Tahoma" charset="0"/>
            </a:endParaRPr>
          </a:p>
        </p:txBody>
      </p:sp>
      <p:sp>
        <p:nvSpPr>
          <p:cNvPr id="20482" name="Title 3"/>
          <p:cNvSpPr>
            <a:spLocks noGrp="1"/>
          </p:cNvSpPr>
          <p:nvPr>
            <p:ph type="title"/>
          </p:nvPr>
        </p:nvSpPr>
        <p:spPr>
          <a:xfrm>
            <a:off x="228600" y="152400"/>
            <a:ext cx="8915400" cy="1066800"/>
          </a:xfrm>
        </p:spPr>
        <p:txBody>
          <a:bodyPr/>
          <a:lstStyle/>
          <a:p>
            <a:r>
              <a:rPr lang="en-US" dirty="0" smtClean="0">
                <a:latin typeface="Garamond" charset="0"/>
              </a:rPr>
              <a:t>An Orthogonal Issue: Memory Interference</a:t>
            </a:r>
            <a:endParaRPr lang="en-US" dirty="0">
              <a:latin typeface="Garamond" charset="0"/>
            </a:endParaRPr>
          </a:p>
        </p:txBody>
      </p:sp>
    </p:spTree>
    <p:extLst>
      <p:ext uri="{BB962C8B-B14F-4D97-AF65-F5344CB8AC3E}">
        <p14:creationId xmlns:p14="http://schemas.microsoft.com/office/powerpoint/2010/main" val="111872999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Refresh Reduction</a:t>
            </a:r>
            <a:endParaRPr lang="en-US" dirty="0"/>
          </a:p>
        </p:txBody>
      </p:sp>
      <p:sp>
        <p:nvSpPr>
          <p:cNvPr id="4" name="Slide Number Placeholder 3"/>
          <p:cNvSpPr>
            <a:spLocks noGrp="1"/>
          </p:cNvSpPr>
          <p:nvPr>
            <p:ph type="sldNum" sz="quarter" idx="11"/>
          </p:nvPr>
        </p:nvSpPr>
        <p:spPr/>
        <p:txBody>
          <a:bodyPr/>
          <a:lstStyle/>
          <a:p>
            <a:fld id="{27F28456-B93E-5440-A8F9-7EDDF5DA4557}" type="slidenum">
              <a:rPr lang="en-US" smtClean="0">
                <a:solidFill>
                  <a:srgbClr val="000000"/>
                </a:solidFill>
              </a:rPr>
              <a:pPr/>
              <a:t>160</a:t>
            </a:fld>
            <a:endParaRPr lang="en-US">
              <a:solidFill>
                <a:srgbClr val="000000"/>
              </a:solidFill>
            </a:endParaRPr>
          </a:p>
        </p:txBody>
      </p:sp>
      <p:pic>
        <p:nvPicPr>
          <p:cNvPr id="6" name="Picture 5"/>
          <p:cNvPicPr>
            <a:picLocks noChangeAspect="1"/>
          </p:cNvPicPr>
          <p:nvPr/>
        </p:nvPicPr>
        <p:blipFill>
          <a:blip r:embed="rId2"/>
          <a:stretch>
            <a:fillRect/>
          </a:stretch>
        </p:blipFill>
        <p:spPr>
          <a:xfrm>
            <a:off x="1043608" y="1203920"/>
            <a:ext cx="6235700" cy="5105400"/>
          </a:xfrm>
          <a:prstGeom prst="rect">
            <a:avLst/>
          </a:prstGeom>
        </p:spPr>
      </p:pic>
      <p:sp>
        <p:nvSpPr>
          <p:cNvPr id="3" name="Rectangle 2"/>
          <p:cNvSpPr/>
          <p:nvPr/>
        </p:nvSpPr>
        <p:spPr>
          <a:xfrm>
            <a:off x="2987824" y="1124744"/>
            <a:ext cx="2927379" cy="369332"/>
          </a:xfrm>
          <a:prstGeom prst="rect">
            <a:avLst/>
          </a:prstGeom>
        </p:spPr>
        <p:txBody>
          <a:bodyPr wrap="none">
            <a:spAutoFit/>
          </a:bodyPr>
          <a:lstStyle/>
          <a:p>
            <a:r>
              <a:rPr lang="en-US" dirty="0">
                <a:solidFill>
                  <a:srgbClr val="000000"/>
                </a:solidFill>
                <a:latin typeface="Tahoma"/>
              </a:rPr>
              <a:t>32 GB DDR3 DRAM system </a:t>
            </a:r>
          </a:p>
        </p:txBody>
      </p:sp>
    </p:spTree>
    <p:extLst>
      <p:ext uri="{BB962C8B-B14F-4D97-AF65-F5344CB8AC3E}">
        <p14:creationId xmlns:p14="http://schemas.microsoft.com/office/powerpoint/2010/main" val="15710148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Performance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161</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187624" y="956228"/>
            <a:ext cx="6480720" cy="4921044"/>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performance benefits increase with workload’s memory intensity</a:t>
            </a:r>
            <a:endParaRPr lang="en-US" dirty="0">
              <a:solidFill>
                <a:srgbClr val="0000FF"/>
              </a:solidFill>
              <a:latin typeface="Tahoma"/>
            </a:endParaRPr>
          </a:p>
        </p:txBody>
      </p:sp>
    </p:spTree>
    <p:extLst>
      <p:ext uri="{BB962C8B-B14F-4D97-AF65-F5344CB8AC3E}">
        <p14:creationId xmlns:p14="http://schemas.microsoft.com/office/powerpoint/2010/main" val="27781625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RAIDR: DRAM Energy Efficiency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162</a:t>
            </a:fld>
            <a:endParaRPr lang="en-US" altLang="en-US">
              <a:solidFill>
                <a:srgbClr val="000000"/>
              </a:solidFill>
            </a:endParaRPr>
          </a:p>
        </p:txBody>
      </p:sp>
      <p:pic>
        <p:nvPicPr>
          <p:cNvPr id="5" name="Picture 4"/>
          <p:cNvPicPr>
            <a:picLocks noChangeAspect="1"/>
          </p:cNvPicPr>
          <p:nvPr/>
        </p:nvPicPr>
        <p:blipFill>
          <a:blip r:embed="rId2"/>
          <a:stretch>
            <a:fillRect/>
          </a:stretch>
        </p:blipFill>
        <p:spPr>
          <a:xfrm>
            <a:off x="1025004" y="928060"/>
            <a:ext cx="6643340" cy="5093228"/>
          </a:xfrm>
          <a:prstGeom prst="rect">
            <a:avLst/>
          </a:prstGeom>
        </p:spPr>
      </p:pic>
      <p:sp>
        <p:nvSpPr>
          <p:cNvPr id="6" name="Rectangle 5"/>
          <p:cNvSpPr/>
          <p:nvPr/>
        </p:nvSpPr>
        <p:spPr>
          <a:xfrm>
            <a:off x="125760" y="5949280"/>
            <a:ext cx="7974632" cy="369332"/>
          </a:xfrm>
          <a:prstGeom prst="rect">
            <a:avLst/>
          </a:prstGeom>
        </p:spPr>
        <p:txBody>
          <a:bodyPr wrap="square">
            <a:spAutoFit/>
          </a:bodyPr>
          <a:lstStyle/>
          <a:p>
            <a:r>
              <a:rPr lang="en-US" dirty="0" smtClean="0">
                <a:solidFill>
                  <a:srgbClr val="0000FF"/>
                </a:solidFill>
                <a:latin typeface="Tahoma" charset="0"/>
              </a:rPr>
              <a:t>RAIDR energy benefits increase with memory idleness</a:t>
            </a:r>
            <a:endParaRPr lang="en-US" dirty="0">
              <a:solidFill>
                <a:srgbClr val="0000FF"/>
              </a:solidFill>
              <a:latin typeface="Tahoma"/>
            </a:endParaRPr>
          </a:p>
        </p:txBody>
      </p:sp>
    </p:spTree>
    <p:extLst>
      <p:ext uri="{BB962C8B-B14F-4D97-AF65-F5344CB8AC3E}">
        <p14:creationId xmlns:p14="http://schemas.microsoft.com/office/powerpoint/2010/main" val="30742156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DRAM Device Capacity Scaling: Performance</a:t>
            </a:r>
            <a:endParaRPr lang="en-US" sz="36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163</a:t>
            </a:fld>
            <a:endParaRPr lang="en-US" altLang="en-US">
              <a:solidFill>
                <a:srgbClr val="000000"/>
              </a:solidFill>
            </a:endParaRPr>
          </a:p>
        </p:txBody>
      </p:sp>
      <p:sp>
        <p:nvSpPr>
          <p:cNvPr id="3" name="Rectangle 2"/>
          <p:cNvSpPr/>
          <p:nvPr/>
        </p:nvSpPr>
        <p:spPr>
          <a:xfrm>
            <a:off x="125760" y="5949280"/>
            <a:ext cx="7326560" cy="369332"/>
          </a:xfrm>
          <a:prstGeom prst="rect">
            <a:avLst/>
          </a:prstGeom>
        </p:spPr>
        <p:txBody>
          <a:bodyPr wrap="square">
            <a:spAutoFit/>
          </a:bodyPr>
          <a:lstStyle/>
          <a:p>
            <a:r>
              <a:rPr lang="en-US" dirty="0" smtClean="0">
                <a:solidFill>
                  <a:srgbClr val="0000FF"/>
                </a:solidFill>
                <a:latin typeface="Tahoma" charset="0"/>
              </a:rPr>
              <a:t>RAIDR performance benefits increase with DRAM chip capacity</a:t>
            </a:r>
            <a:endParaRPr lang="en-US" dirty="0">
              <a:solidFill>
                <a:srgbClr val="0000FF"/>
              </a:solidFill>
              <a:latin typeface="Tahoma"/>
            </a:endParaRPr>
          </a:p>
        </p:txBody>
      </p:sp>
      <p:pic>
        <p:nvPicPr>
          <p:cNvPr id="6" name="Picture 5"/>
          <p:cNvPicPr>
            <a:picLocks noChangeAspect="1"/>
          </p:cNvPicPr>
          <p:nvPr/>
        </p:nvPicPr>
        <p:blipFill>
          <a:blip r:embed="rId2"/>
          <a:stretch>
            <a:fillRect/>
          </a:stretch>
        </p:blipFill>
        <p:spPr>
          <a:xfrm>
            <a:off x="1020688" y="1052736"/>
            <a:ext cx="6575648" cy="4871564"/>
          </a:xfrm>
          <a:prstGeom prst="rect">
            <a:avLst/>
          </a:prstGeom>
        </p:spPr>
      </p:pic>
    </p:spTree>
    <p:extLst>
      <p:ext uri="{BB962C8B-B14F-4D97-AF65-F5344CB8AC3E}">
        <p14:creationId xmlns:p14="http://schemas.microsoft.com/office/powerpoint/2010/main" val="3478951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rgbClr val="006633"/>
                </a:solidFill>
              </a:rPr>
              <a:t>DRAM Device Capacity Scaling: </a:t>
            </a:r>
            <a:r>
              <a:rPr lang="en-US" sz="3600" dirty="0" smtClean="0">
                <a:solidFill>
                  <a:srgbClr val="006633"/>
                </a:solidFill>
              </a:rPr>
              <a:t>Energy</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164</a:t>
            </a:fld>
            <a:endParaRPr lang="en-US" altLang="en-US">
              <a:solidFill>
                <a:srgbClr val="000000"/>
              </a:solidFill>
            </a:endParaRPr>
          </a:p>
        </p:txBody>
      </p:sp>
      <p:sp>
        <p:nvSpPr>
          <p:cNvPr id="6" name="Rectangle 5"/>
          <p:cNvSpPr/>
          <p:nvPr/>
        </p:nvSpPr>
        <p:spPr>
          <a:xfrm>
            <a:off x="125760" y="5949280"/>
            <a:ext cx="6102424" cy="369332"/>
          </a:xfrm>
          <a:prstGeom prst="rect">
            <a:avLst/>
          </a:prstGeom>
        </p:spPr>
        <p:txBody>
          <a:bodyPr wrap="square">
            <a:spAutoFit/>
          </a:bodyPr>
          <a:lstStyle/>
          <a:p>
            <a:r>
              <a:rPr lang="en-US" dirty="0" smtClean="0">
                <a:solidFill>
                  <a:srgbClr val="0000FF"/>
                </a:solidFill>
                <a:latin typeface="Tahoma" charset="0"/>
              </a:rPr>
              <a:t>RAIDR energy benefits increase with DRAM chip capacity</a:t>
            </a:r>
            <a:endParaRPr lang="en-US" dirty="0">
              <a:solidFill>
                <a:srgbClr val="0000FF"/>
              </a:solidFill>
              <a:latin typeface="Tahoma"/>
            </a:endParaRPr>
          </a:p>
        </p:txBody>
      </p:sp>
      <p:pic>
        <p:nvPicPr>
          <p:cNvPr id="3" name="Picture 2"/>
          <p:cNvPicPr>
            <a:picLocks noChangeAspect="1"/>
          </p:cNvPicPr>
          <p:nvPr/>
        </p:nvPicPr>
        <p:blipFill>
          <a:blip r:embed="rId2"/>
          <a:stretch>
            <a:fillRect/>
          </a:stretch>
        </p:blipFill>
        <p:spPr>
          <a:xfrm>
            <a:off x="755576" y="1052736"/>
            <a:ext cx="6840760" cy="4894516"/>
          </a:xfrm>
          <a:prstGeom prst="rect">
            <a:avLst/>
          </a:prstGeom>
        </p:spPr>
      </p:pic>
      <p:sp>
        <p:nvSpPr>
          <p:cNvPr id="7" name="Rectangle 6"/>
          <p:cNvSpPr/>
          <p:nvPr/>
        </p:nvSpPr>
        <p:spPr>
          <a:xfrm>
            <a:off x="7596336" y="5949280"/>
            <a:ext cx="1485240" cy="369332"/>
          </a:xfrm>
          <a:prstGeom prst="rect">
            <a:avLst/>
          </a:prstGeom>
        </p:spPr>
        <p:txBody>
          <a:bodyPr wrap="none">
            <a:spAutoFit/>
          </a:bodyPr>
          <a:lstStyle/>
          <a:p>
            <a:r>
              <a:rPr lang="en-US" dirty="0">
                <a:solidFill>
                  <a:srgbClr val="000000"/>
                </a:solidFill>
                <a:latin typeface="Tahoma"/>
                <a:hlinkClick r:id="rId3" action="ppaction://hlinkfile"/>
              </a:rPr>
              <a:t>RAIDR slides</a:t>
            </a:r>
            <a:endParaRPr lang="en-US" dirty="0">
              <a:solidFill>
                <a:srgbClr val="000000"/>
              </a:solidFill>
              <a:latin typeface="Tahoma"/>
            </a:endParaRPr>
          </a:p>
        </p:txBody>
      </p:sp>
    </p:spTree>
    <p:extLst>
      <p:ext uri="{BB962C8B-B14F-4D97-AF65-F5344CB8AC3E}">
        <p14:creationId xmlns:p14="http://schemas.microsoft.com/office/powerpoint/2010/main" val="40683442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FF"/>
                </a:solidFill>
                <a:latin typeface="Tahoma" charset="0"/>
                <a:ea typeface="ＭＳ Ｐゴシック" charset="0"/>
                <a:cs typeface="ＭＳ Ｐゴシック" charset="0"/>
              </a:rPr>
              <a:t>TL-DRAM: Reducing DRAM Latency</a:t>
            </a:r>
          </a:p>
          <a:p>
            <a:pPr eaLnBrk="1" hangingPunct="1"/>
            <a:r>
              <a:rPr lang="en-US" dirty="0">
                <a:solidFill>
                  <a:srgbClr val="000000"/>
                </a:solidFill>
                <a:latin typeface="Tahoma" charset="0"/>
                <a:ea typeface="ＭＳ Ｐゴシック" charset="0"/>
                <a:cs typeface="ＭＳ Ｐゴシック" charset="0"/>
              </a:rPr>
              <a:t>SALP: </a:t>
            </a:r>
            <a:r>
              <a:rPr lang="en-US" dirty="0" smtClean="0">
                <a:solidFill>
                  <a:srgbClr val="000000"/>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165</a:t>
            </a:fld>
            <a:endParaRPr lang="en-US" sz="1600">
              <a:latin typeface="Garamond" charset="0"/>
            </a:endParaRPr>
          </a:p>
        </p:txBody>
      </p:sp>
    </p:spTree>
    <p:extLst>
      <p:ext uri="{BB962C8B-B14F-4D97-AF65-F5344CB8AC3E}">
        <p14:creationId xmlns:p14="http://schemas.microsoft.com/office/powerpoint/2010/main" val="7368745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Tiered-Latency DRAM: </a:t>
            </a:r>
            <a:br>
              <a:rPr lang="en-US" sz="4000" dirty="0" smtClean="0">
                <a:latin typeface="Garamond" charset="0"/>
              </a:rPr>
            </a:br>
            <a:r>
              <a:rPr lang="en-US" sz="4000" dirty="0" smtClean="0">
                <a:latin typeface="Garamond" charset="0"/>
              </a:rPr>
              <a:t>Reducing DRAM Latency</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a:p>
            <a:pPr eaLnBrk="1" hangingPunct="1">
              <a:buFont typeface="Wingdings" charset="0"/>
              <a:buNone/>
            </a:pPr>
            <a:endParaRPr lang="en-US" dirty="0">
              <a:latin typeface="Tahoma" charset="0"/>
            </a:endParaRPr>
          </a:p>
        </p:txBody>
      </p:sp>
      <p:sp>
        <p:nvSpPr>
          <p:cNvPr id="2" name="TextBox 1"/>
          <p:cNvSpPr txBox="1"/>
          <p:nvPr/>
        </p:nvSpPr>
        <p:spPr>
          <a:xfrm>
            <a:off x="107504" y="4295998"/>
            <a:ext cx="8802610" cy="1077218"/>
          </a:xfrm>
          <a:prstGeom prst="rect">
            <a:avLst/>
          </a:prstGeom>
          <a:noFill/>
        </p:spPr>
        <p:txBody>
          <a:bodyPr wrap="none" rtlCol="0">
            <a:spAutoFit/>
          </a:bodyPr>
          <a:lstStyle/>
          <a:p>
            <a:pPr algn="ctr"/>
            <a:r>
              <a:rPr lang="en-US" sz="1600" dirty="0"/>
              <a:t>Donghyuk Lee, </a:t>
            </a:r>
            <a:r>
              <a:rPr lang="en-US" sz="1600" dirty="0" err="1"/>
              <a:t>Yoongu</a:t>
            </a:r>
            <a:r>
              <a:rPr lang="en-US" sz="1600" dirty="0"/>
              <a:t> Kim, Vivek Seshadri, Jamie Liu, Lavanya Subramanian, and </a:t>
            </a:r>
            <a:r>
              <a:rPr lang="en-US" sz="1600" u="sng" dirty="0"/>
              <a:t>Onur Mutlu</a:t>
            </a:r>
            <a:r>
              <a:rPr lang="en-US" sz="1600" dirty="0"/>
              <a:t>,</a:t>
            </a:r>
            <a:br>
              <a:rPr lang="en-US" sz="1600" dirty="0"/>
            </a:br>
            <a:r>
              <a:rPr lang="en-US" sz="1600" b="1" dirty="0">
                <a:hlinkClick r:id="rId3"/>
              </a:rPr>
              <a:t>"Tiered-Latency DRAM: A Low Latency and Low Cost DRAM Architecture"</a:t>
            </a:r>
            <a:r>
              <a:rPr lang="en-US" sz="1600" dirty="0"/>
              <a:t> </a:t>
            </a:r>
            <a:br>
              <a:rPr lang="en-US" sz="1600" dirty="0"/>
            </a:br>
            <a:r>
              <a:rPr lang="en-US" sz="1600" i="1" dirty="0" smtClean="0">
                <a:hlinkClick r:id="rId4"/>
              </a:rPr>
              <a:t>19th </a:t>
            </a:r>
            <a:r>
              <a:rPr lang="en-US" sz="1600" i="1" dirty="0">
                <a:hlinkClick r:id="rId4"/>
              </a:rPr>
              <a:t>International Symposium on High-Performance Computer Architecture</a:t>
            </a:r>
            <a:r>
              <a:rPr lang="en-US" sz="1600" i="1" dirty="0"/>
              <a:t> (</a:t>
            </a:r>
            <a:r>
              <a:rPr lang="en-US" sz="1600" b="1" i="1" dirty="0"/>
              <a:t>HPCA</a:t>
            </a:r>
            <a:r>
              <a:rPr lang="en-US" sz="1600" i="1" dirty="0"/>
              <a:t>)</a:t>
            </a:r>
            <a:r>
              <a:rPr lang="en-US" sz="1600" dirty="0"/>
              <a:t>, </a:t>
            </a:r>
            <a:endParaRPr lang="en-US" sz="1600" dirty="0" smtClean="0"/>
          </a:p>
          <a:p>
            <a:pPr algn="ctr"/>
            <a:r>
              <a:rPr lang="en-US" sz="1600" dirty="0" smtClean="0"/>
              <a:t>Shenzhen</a:t>
            </a:r>
            <a:r>
              <a:rPr lang="en-US" sz="1600" dirty="0"/>
              <a:t>, China, February 2013. </a:t>
            </a:r>
            <a:r>
              <a:rPr lang="en-US" sz="1600" dirty="0">
                <a:hlinkClick r:id="rId5"/>
              </a:rPr>
              <a:t>Slides (pptx)</a:t>
            </a:r>
            <a:endParaRPr lang="en-US" sz="1600" dirty="0"/>
          </a:p>
        </p:txBody>
      </p:sp>
    </p:spTree>
    <p:extLst>
      <p:ext uri="{BB962C8B-B14F-4D97-AF65-F5344CB8AC3E}">
        <p14:creationId xmlns:p14="http://schemas.microsoft.com/office/powerpoint/2010/main" val="40962502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
          <p:cNvSpPr txBox="1">
            <a:spLocks/>
          </p:cNvSpPr>
          <p:nvPr/>
        </p:nvSpPr>
        <p:spPr>
          <a:xfrm>
            <a:off x="0" y="0"/>
            <a:ext cx="9144000" cy="83820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4000" b="1" kern="1200">
                <a:solidFill>
                  <a:schemeClr val="tx1"/>
                </a:solidFill>
                <a:latin typeface="+mj-lt"/>
                <a:ea typeface="+mj-ea"/>
                <a:cs typeface="+mj-cs"/>
              </a:defRPr>
            </a:lvl1pPr>
          </a:lstStyle>
          <a:p>
            <a:r>
              <a:rPr lang="en-US" dirty="0" smtClean="0">
                <a:solidFill>
                  <a:prstClr val="black"/>
                </a:solidFill>
                <a:latin typeface="Calibri"/>
              </a:rPr>
              <a:t>   Historical DRAM Latency-Capacity Trend</a:t>
            </a:r>
            <a:endParaRPr lang="en-US" dirty="0">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3299592911"/>
              </p:ext>
            </p:extLst>
          </p:nvPr>
        </p:nvGraphicFramePr>
        <p:xfrm>
          <a:off x="304800" y="885825"/>
          <a:ext cx="84582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Box 1"/>
          <p:cNvSpPr txBox="1"/>
          <p:nvPr/>
        </p:nvSpPr>
        <p:spPr>
          <a:xfrm>
            <a:off x="6248400" y="1600200"/>
            <a:ext cx="1123950" cy="646331"/>
          </a:xfrm>
          <a:prstGeom prst="rect">
            <a:avLst/>
          </a:prstGeom>
          <a:noFill/>
        </p:spPr>
        <p:txBody>
          <a:bodyPr wrap="square" rtlCol="0">
            <a:spAutoFit/>
          </a:bodyPr>
          <a:lstStyle/>
          <a:p>
            <a:pPr algn="ctr"/>
            <a:r>
              <a:rPr lang="en-US" sz="3600" b="1" dirty="0" smtClean="0">
                <a:solidFill>
                  <a:srgbClr val="4F81BD"/>
                </a:solidFill>
                <a:latin typeface="Calibri"/>
              </a:rPr>
              <a:t>16X</a:t>
            </a:r>
            <a:endParaRPr lang="en-US" sz="3600" b="1" dirty="0">
              <a:solidFill>
                <a:srgbClr val="4F81BD"/>
              </a:solidFill>
              <a:latin typeface="Calibri"/>
            </a:endParaRPr>
          </a:p>
        </p:txBody>
      </p:sp>
      <p:sp>
        <p:nvSpPr>
          <p:cNvPr id="9" name="TextBox 8"/>
          <p:cNvSpPr txBox="1"/>
          <p:nvPr/>
        </p:nvSpPr>
        <p:spPr>
          <a:xfrm>
            <a:off x="6248400" y="3276600"/>
            <a:ext cx="1123950" cy="646331"/>
          </a:xfrm>
          <a:prstGeom prst="rect">
            <a:avLst/>
          </a:prstGeom>
          <a:noFill/>
        </p:spPr>
        <p:txBody>
          <a:bodyPr wrap="square" rtlCol="0">
            <a:spAutoFit/>
          </a:bodyPr>
          <a:lstStyle/>
          <a:p>
            <a:pPr algn="ctr"/>
            <a:r>
              <a:rPr lang="en-US" sz="3600" b="1" smtClean="0">
                <a:solidFill>
                  <a:srgbClr val="C0504D"/>
                </a:solidFill>
                <a:latin typeface="Calibri"/>
              </a:rPr>
              <a:t>-20%</a:t>
            </a:r>
            <a:endParaRPr lang="en-US" sz="3600" b="1">
              <a:solidFill>
                <a:srgbClr val="C0504D"/>
              </a:solidFill>
              <a:latin typeface="Calibri"/>
            </a:endParaRPr>
          </a:p>
        </p:txBody>
      </p:sp>
      <p:sp>
        <p:nvSpPr>
          <p:cNvPr id="3" name="TextBox 2"/>
          <p:cNvSpPr txBox="1"/>
          <p:nvPr/>
        </p:nvSpPr>
        <p:spPr>
          <a:xfrm>
            <a:off x="304800" y="5715000"/>
            <a:ext cx="8534400" cy="584775"/>
          </a:xfrm>
          <a:prstGeom prst="rect">
            <a:avLst/>
          </a:prstGeom>
          <a:noFill/>
        </p:spPr>
        <p:txBody>
          <a:bodyPr wrap="square" rtlCol="0">
            <a:spAutoFit/>
          </a:bodyPr>
          <a:lstStyle/>
          <a:p>
            <a:r>
              <a:rPr lang="en-US" sz="3200" i="1" smtClean="0">
                <a:solidFill>
                  <a:srgbClr val="FF0000"/>
                </a:solidFill>
                <a:latin typeface="Calibri"/>
              </a:rPr>
              <a:t>DRAM latency continues to be a critical bottleneck</a:t>
            </a:r>
            <a:endParaRPr lang="en-US" sz="3200" i="1">
              <a:solidFill>
                <a:srgbClr val="FF0000"/>
              </a:solidFill>
              <a:latin typeface="Calibri"/>
            </a:endParaRPr>
          </a:p>
        </p:txBody>
      </p:sp>
    </p:spTree>
    <p:extLst>
      <p:ext uri="{BB962C8B-B14F-4D97-AF65-F5344CB8AC3E}">
        <p14:creationId xmlns:p14="http://schemas.microsoft.com/office/powerpoint/2010/main" val="358671516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graphicEl>
                                              <a:chart seriesIdx="-3" categoryIdx="-3" bldStep="gridLegend"/>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chart seriesIdx="0" categoryIdx="-4" bldStep="series"/>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chart seriesIdx="1" categoryIdx="-4" bldStep="series"/>
                                            </p:graphic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2" grpId="0"/>
      <p:bldP spid="9" grpId="0"/>
      <p:bldP spid="3" grpId="0"/>
    </p:bld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838200"/>
          </a:xfrm>
        </p:spPr>
        <p:txBody>
          <a:bodyPr>
            <a:normAutofit/>
          </a:bodyPr>
          <a:lstStyle/>
          <a:p>
            <a:r>
              <a:rPr lang="en-US" dirty="0" smtClean="0"/>
              <a:t>   What Causes the Long Latency?</a:t>
            </a:r>
            <a:endParaRPr lang="en-US" dirty="0"/>
          </a:p>
        </p:txBody>
      </p:sp>
      <p:sp>
        <p:nvSpPr>
          <p:cNvPr id="490" name="Rectangle 489"/>
          <p:cNvSpPr/>
          <p:nvPr/>
        </p:nvSpPr>
        <p:spPr>
          <a:xfrm>
            <a:off x="457198" y="761998"/>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73" name="Straight Connector 72"/>
          <p:cNvCxnSpPr/>
          <p:nvPr/>
        </p:nvCxnSpPr>
        <p:spPr>
          <a:xfrm>
            <a:off x="381003" y="4648198"/>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flipV="1">
            <a:off x="1828800" y="4114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3" name="Rectangle 82"/>
          <p:cNvSpPr/>
          <p:nvPr/>
        </p:nvSpPr>
        <p:spPr>
          <a:xfrm>
            <a:off x="304803"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0" name="Rectangle 19"/>
          <p:cNvSpPr/>
          <p:nvPr/>
        </p:nvSpPr>
        <p:spPr>
          <a:xfrm rot="10800000" flipV="1">
            <a:off x="533395" y="3428998"/>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 name="Straight Connector 21"/>
          <p:cNvCxnSpPr/>
          <p:nvPr/>
        </p:nvCxnSpPr>
        <p:spPr>
          <a:xfrm flipV="1">
            <a:off x="1752604" y="2971798"/>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24" name="Rectangle 23"/>
          <p:cNvSpPr/>
          <p:nvPr/>
        </p:nvSpPr>
        <p:spPr>
          <a:xfrm>
            <a:off x="533404" y="3428997"/>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75" name="Rectangle 74"/>
          <p:cNvSpPr/>
          <p:nvPr/>
        </p:nvSpPr>
        <p:spPr>
          <a:xfrm rot="10800000" flipV="1">
            <a:off x="457199" y="1219198"/>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77" name="Straight Connector 76"/>
          <p:cNvCxnSpPr/>
          <p:nvPr/>
        </p:nvCxnSpPr>
        <p:spPr>
          <a:xfrm flipV="1">
            <a:off x="381010" y="4648198"/>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304800" y="4190998"/>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81" name="Rectangle 80"/>
          <p:cNvSpPr/>
          <p:nvPr/>
        </p:nvSpPr>
        <p:spPr>
          <a:xfrm rot="10800000" flipV="1">
            <a:off x="533402" y="3429000"/>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82" name="Straight Connector 81"/>
          <p:cNvCxnSpPr/>
          <p:nvPr/>
        </p:nvCxnSpPr>
        <p:spPr>
          <a:xfrm flipV="1">
            <a:off x="1828798" y="3002280"/>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84" name="Rectangle 83"/>
          <p:cNvSpPr/>
          <p:nvPr/>
        </p:nvSpPr>
        <p:spPr>
          <a:xfrm>
            <a:off x="533411" y="3428999"/>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44" name="Rectangle 43"/>
          <p:cNvSpPr/>
          <p:nvPr/>
        </p:nvSpPr>
        <p:spPr>
          <a:xfrm rot="10800000" flipV="1">
            <a:off x="533399" y="1295400"/>
            <a:ext cx="2666999" cy="1676399"/>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 name="Rectangle 44"/>
          <p:cNvSpPr/>
          <p:nvPr/>
        </p:nvSpPr>
        <p:spPr>
          <a:xfrm>
            <a:off x="533412" y="1295400"/>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54" name="Rectangle 53"/>
          <p:cNvSpPr/>
          <p:nvPr/>
        </p:nvSpPr>
        <p:spPr>
          <a:xfrm rot="10800000" flipV="1">
            <a:off x="533400" y="1523998"/>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5" name="Rectangle 54"/>
          <p:cNvSpPr/>
          <p:nvPr/>
        </p:nvSpPr>
        <p:spPr>
          <a:xfrm>
            <a:off x="533399" y="1523998"/>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56" name="Rectangle 55"/>
          <p:cNvSpPr/>
          <p:nvPr/>
        </p:nvSpPr>
        <p:spPr>
          <a:xfrm rot="10800000" flipV="1">
            <a:off x="533411" y="15239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8" name="Rectangle 57"/>
          <p:cNvSpPr/>
          <p:nvPr/>
        </p:nvSpPr>
        <p:spPr>
          <a:xfrm rot="10800000" flipV="1">
            <a:off x="609612" y="14477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59" name="Rectangle 58"/>
          <p:cNvSpPr/>
          <p:nvPr/>
        </p:nvSpPr>
        <p:spPr>
          <a:xfrm rot="10800000" flipV="1">
            <a:off x="685812" y="13715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0" name="Rectangle 59"/>
          <p:cNvSpPr/>
          <p:nvPr/>
        </p:nvSpPr>
        <p:spPr>
          <a:xfrm rot="10800000" flipV="1">
            <a:off x="762012" y="1295398"/>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2" name="Rectangle 61"/>
          <p:cNvSpPr/>
          <p:nvPr/>
        </p:nvSpPr>
        <p:spPr>
          <a:xfrm>
            <a:off x="762011" y="1295398"/>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63" name="Rectangle 62"/>
          <p:cNvSpPr/>
          <p:nvPr/>
        </p:nvSpPr>
        <p:spPr>
          <a:xfrm rot="10800000" flipV="1">
            <a:off x="838213" y="1368744"/>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64" name="Rectangle 63"/>
          <p:cNvSpPr/>
          <p:nvPr/>
        </p:nvSpPr>
        <p:spPr>
          <a:xfrm rot="10800000" flipV="1">
            <a:off x="838213" y="2273620"/>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65" name="Rectangle 64"/>
          <p:cNvSpPr/>
          <p:nvPr/>
        </p:nvSpPr>
        <p:spPr>
          <a:xfrm>
            <a:off x="838214" y="1359219"/>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66" name="Rectangle 65"/>
          <p:cNvSpPr/>
          <p:nvPr/>
        </p:nvSpPr>
        <p:spPr>
          <a:xfrm rot="10800000" flipV="1">
            <a:off x="838213" y="1806894"/>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3124195" y="762000"/>
            <a:ext cx="5410217" cy="2346009"/>
            <a:chOff x="2743183" y="762000"/>
            <a:chExt cx="5410217" cy="2346009"/>
          </a:xfrm>
        </p:grpSpPr>
        <p:sp>
          <p:nvSpPr>
            <p:cNvPr id="167" name="Rectangle 166"/>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cxnSp>
          <p:nvCxnSpPr>
            <p:cNvPr id="71" name="Straight Arrow Connector 70"/>
            <p:cNvCxnSpPr/>
            <p:nvPr/>
          </p:nvCxnSpPr>
          <p:spPr>
            <a:xfrm flipH="1">
              <a:off x="2743192" y="1150620"/>
              <a:ext cx="2019912" cy="656274"/>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flipH="1" flipV="1">
              <a:off x="2743183" y="2209798"/>
              <a:ext cx="2019921" cy="89821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70" name="Straight Arrow Connector 169"/>
            <p:cNvCxnSpPr/>
            <p:nvPr/>
          </p:nvCxnSpPr>
          <p:spPr>
            <a:xfrm flipV="1">
              <a:off x="7802880"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flipV="1">
              <a:off x="73456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4" name="Straight Arrow Connector 173"/>
            <p:cNvCxnSpPr/>
            <p:nvPr/>
          </p:nvCxnSpPr>
          <p:spPr>
            <a:xfrm flipV="1">
              <a:off x="68884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flipV="1">
              <a:off x="64312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59740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551688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Oval 182"/>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4" name="Oval 183"/>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9" name="Straight Arrow Connector 188"/>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Oval 190"/>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3" name="Oval 192"/>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Oval 193"/>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5" name="Oval 194"/>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7" name="Straight Arrow Connector 196"/>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0" name="Oval 199"/>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Oval 200"/>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2" name="Oval 201"/>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3" name="Oval 202"/>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7" name="Group 6"/>
          <p:cNvGrpSpPr/>
          <p:nvPr/>
        </p:nvGrpSpPr>
        <p:grpSpPr>
          <a:xfrm>
            <a:off x="5231005" y="1295398"/>
            <a:ext cx="365760" cy="1280160"/>
            <a:chOff x="4842961" y="1304926"/>
            <a:chExt cx="365760" cy="1280160"/>
          </a:xfrm>
        </p:grpSpPr>
        <p:sp>
          <p:nvSpPr>
            <p:cNvPr id="85" name="Rectangle 84"/>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6" name="Rectangle 85"/>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87" name="Rectangle 86"/>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sp>
        <p:nvSpPr>
          <p:cNvPr id="90" name="Rectangle 89"/>
          <p:cNvSpPr/>
          <p:nvPr/>
        </p:nvSpPr>
        <p:spPr>
          <a:xfrm>
            <a:off x="5219700" y="373611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3" name="Rectangle 112"/>
          <p:cNvSpPr/>
          <p:nvPr/>
        </p:nvSpPr>
        <p:spPr>
          <a:xfrm>
            <a:off x="7570097"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7" name="Rectangle 126"/>
          <p:cNvSpPr/>
          <p:nvPr/>
        </p:nvSpPr>
        <p:spPr>
          <a:xfrm rot="16200000">
            <a:off x="3955938" y="457785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31" name="Rectangle 130"/>
          <p:cNvSpPr/>
          <p:nvPr/>
        </p:nvSpPr>
        <p:spPr>
          <a:xfrm>
            <a:off x="5424031" y="6248398"/>
            <a:ext cx="251981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nvGrpSpPr>
          <p:cNvPr id="116" name="Group 115"/>
          <p:cNvGrpSpPr/>
          <p:nvPr/>
        </p:nvGrpSpPr>
        <p:grpSpPr>
          <a:xfrm>
            <a:off x="5715952" y="2667000"/>
            <a:ext cx="2649379" cy="365760"/>
            <a:chOff x="5335795" y="2667000"/>
            <a:chExt cx="2649379" cy="365760"/>
          </a:xfrm>
        </p:grpSpPr>
        <p:sp>
          <p:nvSpPr>
            <p:cNvPr id="117" name="Rectangle 116"/>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9" name="Rectangle 118"/>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0" name="Rectangle 119"/>
            <p:cNvSpPr/>
            <p:nvPr/>
          </p:nvSpPr>
          <p:spPr>
            <a:xfrm>
              <a:off x="62501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1" name="Rectangle 120"/>
            <p:cNvSpPr/>
            <p:nvPr/>
          </p:nvSpPr>
          <p:spPr>
            <a:xfrm>
              <a:off x="57929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Rectangle 121"/>
            <p:cNvSpPr/>
            <p:nvPr/>
          </p:nvSpPr>
          <p:spPr>
            <a:xfrm>
              <a:off x="5335795"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3" name="Rectangle 122"/>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24" name="Group 123"/>
          <p:cNvGrpSpPr/>
          <p:nvPr/>
        </p:nvGrpSpPr>
        <p:grpSpPr>
          <a:xfrm>
            <a:off x="7391400" y="2406118"/>
            <a:ext cx="1306430" cy="1872102"/>
            <a:chOff x="6999370" y="2406118"/>
            <a:chExt cx="1306430" cy="1872102"/>
          </a:xfrm>
        </p:grpSpPr>
        <p:cxnSp>
          <p:nvCxnSpPr>
            <p:cNvPr id="125" name="Straight Arrow Connector 124"/>
            <p:cNvCxnSpPr/>
            <p:nvPr/>
          </p:nvCxnSpPr>
          <p:spPr>
            <a:xfrm flipH="1" flipV="1">
              <a:off x="7807058" y="2406118"/>
              <a:ext cx="498742" cy="517150"/>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6999370" y="2928599"/>
              <a:ext cx="1306430" cy="134962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5143500" y="3276600"/>
            <a:ext cx="3390900" cy="2764633"/>
            <a:chOff x="4762500" y="3352798"/>
            <a:chExt cx="3390900" cy="2764633"/>
          </a:xfrm>
        </p:grpSpPr>
        <p:sp>
          <p:nvSpPr>
            <p:cNvPr id="129" name="Oval 128"/>
            <p:cNvSpPr/>
            <p:nvPr/>
          </p:nvSpPr>
          <p:spPr>
            <a:xfrm>
              <a:off x="5247406" y="4054782"/>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30" name="Straight Arrow Connector 129"/>
            <p:cNvCxnSpPr/>
            <p:nvPr/>
          </p:nvCxnSpPr>
          <p:spPr>
            <a:xfrm flipH="1">
              <a:off x="5204460" y="3990046"/>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rot="16200000">
              <a:off x="4888143" y="4916389"/>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33" name="Rectangle 132"/>
            <p:cNvSpPr/>
            <p:nvPr/>
          </p:nvSpPr>
          <p:spPr>
            <a:xfrm>
              <a:off x="6009406" y="4680991"/>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34" name="Rectangle 133"/>
            <p:cNvSpPr/>
            <p:nvPr/>
          </p:nvSpPr>
          <p:spPr>
            <a:xfrm>
              <a:off x="6009406" y="4854207"/>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prstClr val="black"/>
                  </a:solidFill>
                  <a:latin typeface="Calibri"/>
                </a:rPr>
                <a:t>transistor</a:t>
              </a:r>
              <a:endParaRPr lang="en-US" sz="2000" dirty="0">
                <a:solidFill>
                  <a:prstClr val="black"/>
                </a:solidFill>
                <a:latin typeface="Calibri"/>
              </a:endParaRPr>
            </a:p>
          </p:txBody>
        </p:sp>
        <p:sp>
          <p:nvSpPr>
            <p:cNvPr id="135" name="Rectangle 134"/>
            <p:cNvSpPr/>
            <p:nvPr/>
          </p:nvSpPr>
          <p:spPr>
            <a:xfrm>
              <a:off x="5095006" y="3688587"/>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err="1" smtClean="0">
                  <a:solidFill>
                    <a:prstClr val="black"/>
                  </a:solidFill>
                  <a:latin typeface="Calibri"/>
                </a:rPr>
                <a:t>wordline</a:t>
              </a:r>
              <a:endParaRPr lang="en-US" sz="2000" dirty="0">
                <a:solidFill>
                  <a:prstClr val="black"/>
                </a:solidFill>
                <a:latin typeface="Calibri"/>
              </a:endParaRPr>
            </a:p>
          </p:txBody>
        </p:sp>
        <p:sp>
          <p:nvSpPr>
            <p:cNvPr id="136" name="Rectangle 135"/>
            <p:cNvSpPr/>
            <p:nvPr/>
          </p:nvSpPr>
          <p:spPr>
            <a:xfrm rot="16200000">
              <a:off x="6686928" y="5085299"/>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37" name="Straight Arrow Connector 136"/>
            <p:cNvCxnSpPr/>
            <p:nvPr/>
          </p:nvCxnSpPr>
          <p:spPr>
            <a:xfrm flipV="1">
              <a:off x="7358146" y="3852107"/>
              <a:ext cx="0" cy="20914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8" name="Straight Arrow Connector 137"/>
            <p:cNvCxnSpPr/>
            <p:nvPr/>
          </p:nvCxnSpPr>
          <p:spPr>
            <a:xfrm flipV="1">
              <a:off x="6628641" y="4287276"/>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9" name="Straight Arrow Connector 138"/>
            <p:cNvCxnSpPr/>
            <p:nvPr/>
          </p:nvCxnSpPr>
          <p:spPr>
            <a:xfrm flipH="1">
              <a:off x="6408128" y="4430639"/>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0" name="Straight Arrow Connector 139"/>
            <p:cNvCxnSpPr/>
            <p:nvPr/>
          </p:nvCxnSpPr>
          <p:spPr>
            <a:xfrm flipH="1" flipV="1">
              <a:off x="6847606"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1" name="Straight Arrow Connector 140"/>
            <p:cNvCxnSpPr/>
            <p:nvPr/>
          </p:nvCxnSpPr>
          <p:spPr>
            <a:xfrm flipH="1">
              <a:off x="6408128" y="4528591"/>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2" name="Straight Arrow Connector 141"/>
            <p:cNvCxnSpPr/>
            <p:nvPr/>
          </p:nvCxnSpPr>
          <p:spPr>
            <a:xfrm>
              <a:off x="6847606" y="4757191"/>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a:off x="6238006" y="4757191"/>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p:nvPr/>
          </p:nvCxnSpPr>
          <p:spPr>
            <a:xfrm flipH="1" flipV="1">
              <a:off x="6408127" y="4528591"/>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5" name="Straight Arrow Connector 144"/>
            <p:cNvCxnSpPr/>
            <p:nvPr/>
          </p:nvCxnSpPr>
          <p:spPr>
            <a:xfrm>
              <a:off x="6627868" y="3990046"/>
              <a:ext cx="774" cy="3185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6" name="Straight Arrow Connector 145"/>
            <p:cNvCxnSpPr/>
            <p:nvPr/>
          </p:nvCxnSpPr>
          <p:spPr>
            <a:xfrm flipH="1">
              <a:off x="7017727" y="4757191"/>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47" name="Elbow Connector 146"/>
            <p:cNvCxnSpPr/>
            <p:nvPr/>
          </p:nvCxnSpPr>
          <p:spPr>
            <a:xfrm rot="10800000" flipV="1">
              <a:off x="5857006" y="4759573"/>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148" name="Straight Arrow Connector 147"/>
            <p:cNvCxnSpPr/>
            <p:nvPr/>
          </p:nvCxnSpPr>
          <p:spPr>
            <a:xfrm>
              <a:off x="5857005" y="5467564"/>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149" name="Straight Arrow Connector 148"/>
            <p:cNvCxnSpPr/>
            <p:nvPr/>
          </p:nvCxnSpPr>
          <p:spPr>
            <a:xfrm flipV="1">
              <a:off x="5857005" y="4985791"/>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flipH="1">
              <a:off x="5628407" y="5352915"/>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1" name="Straight Arrow Connector 150"/>
            <p:cNvCxnSpPr/>
            <p:nvPr/>
          </p:nvCxnSpPr>
          <p:spPr>
            <a:xfrm flipH="1">
              <a:off x="5628407" y="5119391"/>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52" name="Straight Arrow Connector 151"/>
            <p:cNvCxnSpPr/>
            <p:nvPr/>
          </p:nvCxnSpPr>
          <p:spPr>
            <a:xfrm flipV="1">
              <a:off x="5857005" y="5352916"/>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3" name="Rectangle 152"/>
            <p:cNvSpPr/>
            <p:nvPr/>
          </p:nvSpPr>
          <p:spPr>
            <a:xfrm>
              <a:off x="4762500" y="3352798"/>
              <a:ext cx="33909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c</a:t>
              </a:r>
              <a:r>
                <a:rPr lang="en-US" sz="2800" b="1" i="1" dirty="0" smtClean="0">
                  <a:solidFill>
                    <a:prstClr val="black"/>
                  </a:solidFill>
                  <a:latin typeface="Calibri"/>
                </a:rPr>
                <a:t>ell</a:t>
              </a:r>
              <a:endParaRPr lang="en-US" sz="2800" b="1" i="1" dirty="0">
                <a:solidFill>
                  <a:prstClr val="black"/>
                </a:solidFill>
                <a:latin typeface="Calibri"/>
              </a:endParaRPr>
            </a:p>
          </p:txBody>
        </p:sp>
      </p:grpSp>
    </p:spTree>
    <p:extLst>
      <p:ext uri="{BB962C8B-B14F-4D97-AF65-F5344CB8AC3E}">
        <p14:creationId xmlns:p14="http://schemas.microsoft.com/office/powerpoint/2010/main" val="89454289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9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4"/>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5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6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56"/>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6"/>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128"/>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4"/>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7"/>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90"/>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6"/>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113"/>
                                        </p:tgtEl>
                                        <p:attrNameLst>
                                          <p:attrName>style.visibility</p:attrName>
                                        </p:attrNameLst>
                                      </p:cBhvr>
                                      <p:to>
                                        <p:strVal val="visible"/>
                                      </p:to>
                                    </p:set>
                                  </p:childTnLst>
                                </p:cTn>
                              </p:par>
                              <p:par>
                                <p:cTn id="73" presetID="1" presetClass="entr" presetSubtype="0" fill="hold" grpId="0" nodeType="withEffect">
                                  <p:stCondLst>
                                    <p:cond delay="0"/>
                                  </p:stCondLst>
                                  <p:childTnLst>
                                    <p:set>
                                      <p:cBhvr>
                                        <p:cTn id="74" dur="1" fill="hold">
                                          <p:stCondLst>
                                            <p:cond delay="0"/>
                                          </p:stCondLst>
                                        </p:cTn>
                                        <p:tgtEl>
                                          <p:spTgt spid="1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0" grpId="0"/>
      <p:bldP spid="83" grpId="0"/>
      <p:bldP spid="20" grpId="0" animBg="1"/>
      <p:bldP spid="24" grpId="0"/>
      <p:bldP spid="44" grpId="0" animBg="1"/>
      <p:bldP spid="45" grpId="0"/>
      <p:bldP spid="54" grpId="0" animBg="1"/>
      <p:bldP spid="55" grpId="0"/>
      <p:bldP spid="56" grpId="0" animBg="1"/>
      <p:bldP spid="58" grpId="0" animBg="1"/>
      <p:bldP spid="59" grpId="0" animBg="1"/>
      <p:bldP spid="60" grpId="0" animBg="1"/>
      <p:bldP spid="62" grpId="0"/>
      <p:bldP spid="63" grpId="0" animBg="1"/>
      <p:bldP spid="64" grpId="0" animBg="1"/>
      <p:bldP spid="65" grpId="0"/>
      <p:bldP spid="66" grpId="0" animBg="1"/>
      <p:bldP spid="90" grpId="0" animBg="1"/>
      <p:bldP spid="113" grpId="0" animBg="1"/>
      <p:bldP spid="127" grpId="0"/>
      <p:bldP spid="131" grpId="0"/>
    </p:bldLst>
  </p:timing>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9" name="Group 118"/>
          <p:cNvGrpSpPr/>
          <p:nvPr/>
        </p:nvGrpSpPr>
        <p:grpSpPr>
          <a:xfrm>
            <a:off x="301752" y="758952"/>
            <a:ext cx="2971798" cy="3886202"/>
            <a:chOff x="304800" y="762000"/>
            <a:chExt cx="2971798" cy="3886202"/>
          </a:xfrm>
        </p:grpSpPr>
        <p:sp>
          <p:nvSpPr>
            <p:cNvPr id="120" name="Rectangle 119"/>
            <p:cNvSpPr/>
            <p:nvPr/>
          </p:nvSpPr>
          <p:spPr>
            <a:xfrm>
              <a:off x="457198" y="762000"/>
              <a:ext cx="2819400"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DRAM Chip</a:t>
              </a:r>
              <a:endParaRPr lang="en-US" sz="2800" b="1" i="1" dirty="0">
                <a:solidFill>
                  <a:prstClr val="black"/>
                </a:solidFill>
                <a:latin typeface="Calibri"/>
              </a:endParaRPr>
            </a:p>
          </p:txBody>
        </p:sp>
        <p:cxnSp>
          <p:nvCxnSpPr>
            <p:cNvPr id="121" name="Straight Connector 120"/>
            <p:cNvCxnSpPr/>
            <p:nvPr/>
          </p:nvCxnSpPr>
          <p:spPr>
            <a:xfrm>
              <a:off x="381003" y="46482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flipV="1">
              <a:off x="1828800" y="4114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3" name="Rectangle 122"/>
            <p:cNvSpPr/>
            <p:nvPr/>
          </p:nvSpPr>
          <p:spPr>
            <a:xfrm>
              <a:off x="304803"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24" name="Rectangle 123"/>
            <p:cNvSpPr/>
            <p:nvPr/>
          </p:nvSpPr>
          <p:spPr>
            <a:xfrm rot="10800000" flipV="1">
              <a:off x="533395" y="34290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5" name="Straight Connector 124"/>
            <p:cNvCxnSpPr/>
            <p:nvPr/>
          </p:nvCxnSpPr>
          <p:spPr>
            <a:xfrm flipV="1">
              <a:off x="1752604" y="29718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26" name="Rectangle 125"/>
            <p:cNvSpPr/>
            <p:nvPr/>
          </p:nvSpPr>
          <p:spPr>
            <a:xfrm>
              <a:off x="533404" y="34289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127" name="Rectangle 126"/>
            <p:cNvSpPr/>
            <p:nvPr/>
          </p:nvSpPr>
          <p:spPr>
            <a:xfrm rot="10800000" flipV="1">
              <a:off x="457199" y="1219200"/>
              <a:ext cx="2819398" cy="2895602"/>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28" name="Straight Connector 127"/>
            <p:cNvCxnSpPr/>
            <p:nvPr/>
          </p:nvCxnSpPr>
          <p:spPr>
            <a:xfrm flipV="1">
              <a:off x="381010" y="4648200"/>
              <a:ext cx="2895588" cy="2"/>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304800" y="4191000"/>
              <a:ext cx="1371603"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130" name="Rectangle 129"/>
            <p:cNvSpPr/>
            <p:nvPr/>
          </p:nvSpPr>
          <p:spPr>
            <a:xfrm rot="10800000" flipV="1">
              <a:off x="533402" y="3429002"/>
              <a:ext cx="2666998"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131" name="Straight Connector 130"/>
            <p:cNvCxnSpPr/>
            <p:nvPr/>
          </p:nvCxnSpPr>
          <p:spPr>
            <a:xfrm flipV="1">
              <a:off x="1828798" y="3002282"/>
              <a:ext cx="2" cy="42672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132" name="Rectangle 131"/>
            <p:cNvSpPr/>
            <p:nvPr/>
          </p:nvSpPr>
          <p:spPr>
            <a:xfrm>
              <a:off x="533411" y="3429001"/>
              <a:ext cx="2666989" cy="5334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I/O</a:t>
              </a:r>
              <a:endParaRPr lang="en-US" sz="2800" b="1" i="1" dirty="0">
                <a:solidFill>
                  <a:prstClr val="black"/>
                </a:solidFill>
                <a:latin typeface="Calibri"/>
              </a:endParaRPr>
            </a:p>
          </p:txBody>
        </p:sp>
        <p:sp>
          <p:nvSpPr>
            <p:cNvPr id="134" name="Rectangle 133"/>
            <p:cNvSpPr/>
            <p:nvPr/>
          </p:nvSpPr>
          <p:spPr>
            <a:xfrm>
              <a:off x="533412" y="1295402"/>
              <a:ext cx="2666986" cy="4572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 array</a:t>
              </a:r>
              <a:endParaRPr lang="en-US" sz="2800" b="1" i="1" dirty="0">
                <a:solidFill>
                  <a:prstClr val="black"/>
                </a:solidFill>
                <a:latin typeface="Calibri"/>
              </a:endParaRPr>
            </a:p>
          </p:txBody>
        </p:sp>
        <p:sp>
          <p:nvSpPr>
            <p:cNvPr id="136" name="Rectangle 135"/>
            <p:cNvSpPr/>
            <p:nvPr/>
          </p:nvSpPr>
          <p:spPr>
            <a:xfrm rot="10800000" flipV="1">
              <a:off x="533400" y="1524000"/>
              <a:ext cx="2438404"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7" name="Rectangle 136"/>
            <p:cNvSpPr/>
            <p:nvPr/>
          </p:nvSpPr>
          <p:spPr>
            <a:xfrm>
              <a:off x="533399" y="1524000"/>
              <a:ext cx="2438405" cy="6096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ell array</a:t>
              </a:r>
              <a:endParaRPr lang="en-US" sz="2800" b="1" i="1">
                <a:solidFill>
                  <a:prstClr val="black"/>
                </a:solidFill>
                <a:latin typeface="Calibri"/>
              </a:endParaRPr>
            </a:p>
          </p:txBody>
        </p:sp>
        <p:sp>
          <p:nvSpPr>
            <p:cNvPr id="138" name="Rectangle 137"/>
            <p:cNvSpPr/>
            <p:nvPr/>
          </p:nvSpPr>
          <p:spPr>
            <a:xfrm rot="10800000" flipV="1">
              <a:off x="533411" y="15240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Rectangle 138"/>
            <p:cNvSpPr/>
            <p:nvPr/>
          </p:nvSpPr>
          <p:spPr>
            <a:xfrm rot="10800000" flipV="1">
              <a:off x="609612" y="14478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0" name="Rectangle 139"/>
            <p:cNvSpPr/>
            <p:nvPr/>
          </p:nvSpPr>
          <p:spPr>
            <a:xfrm rot="10800000" flipV="1">
              <a:off x="685812" y="13716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1" name="Rectangle 140"/>
            <p:cNvSpPr/>
            <p:nvPr/>
          </p:nvSpPr>
          <p:spPr>
            <a:xfrm rot="10800000" flipV="1">
              <a:off x="762012" y="1295400"/>
              <a:ext cx="2438388"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2" name="Rectangle 141"/>
            <p:cNvSpPr/>
            <p:nvPr/>
          </p:nvSpPr>
          <p:spPr>
            <a:xfrm>
              <a:off x="762011" y="1295400"/>
              <a:ext cx="243838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banks</a:t>
              </a:r>
              <a:endParaRPr lang="en-US" sz="2800" b="1" i="1" dirty="0">
                <a:solidFill>
                  <a:prstClr val="black"/>
                </a:solidFill>
                <a:latin typeface="Calibri"/>
              </a:endParaRPr>
            </a:p>
          </p:txBody>
        </p:sp>
        <p:sp>
          <p:nvSpPr>
            <p:cNvPr id="143" name="Rectangle 142"/>
            <p:cNvSpPr/>
            <p:nvPr/>
          </p:nvSpPr>
          <p:spPr>
            <a:xfrm rot="10800000" flipV="1">
              <a:off x="838213" y="1368746"/>
              <a:ext cx="2285982" cy="37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44" name="Rectangle 143"/>
            <p:cNvSpPr/>
            <p:nvPr/>
          </p:nvSpPr>
          <p:spPr>
            <a:xfrm rot="10800000" flipV="1">
              <a:off x="838213" y="2273622"/>
              <a:ext cx="2285982" cy="411476"/>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5" name="Rectangle 144"/>
            <p:cNvSpPr/>
            <p:nvPr/>
          </p:nvSpPr>
          <p:spPr>
            <a:xfrm>
              <a:off x="838214" y="1359221"/>
              <a:ext cx="228598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sp>
          <p:nvSpPr>
            <p:cNvPr id="146" name="Rectangle 145"/>
            <p:cNvSpPr/>
            <p:nvPr/>
          </p:nvSpPr>
          <p:spPr>
            <a:xfrm rot="10800000" flipV="1">
              <a:off x="838213" y="1806896"/>
              <a:ext cx="2285982" cy="411477"/>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47" name="Group 146"/>
          <p:cNvGrpSpPr/>
          <p:nvPr/>
        </p:nvGrpSpPr>
        <p:grpSpPr>
          <a:xfrm>
            <a:off x="3121147" y="762000"/>
            <a:ext cx="5413253" cy="2346009"/>
            <a:chOff x="2740159" y="762000"/>
            <a:chExt cx="5413253" cy="2346009"/>
          </a:xfrm>
        </p:grpSpPr>
        <p:grpSp>
          <p:nvGrpSpPr>
            <p:cNvPr id="148" name="Group 147"/>
            <p:cNvGrpSpPr/>
            <p:nvPr/>
          </p:nvGrpSpPr>
          <p:grpSpPr>
            <a:xfrm>
              <a:off x="2740159" y="762000"/>
              <a:ext cx="5413253" cy="2346009"/>
              <a:chOff x="2740147" y="762000"/>
              <a:chExt cx="5413253" cy="2346009"/>
            </a:xfrm>
          </p:grpSpPr>
          <p:sp>
            <p:nvSpPr>
              <p:cNvPr id="160" name="Rectangle 159"/>
              <p:cNvSpPr/>
              <p:nvPr/>
            </p:nvSpPr>
            <p:spPr>
              <a:xfrm rot="10800000" flipV="1">
                <a:off x="4762500" y="1150621"/>
                <a:ext cx="3390296" cy="1957388"/>
              </a:xfrm>
              <a:prstGeom prst="rect">
                <a:avLst/>
              </a:prstGeom>
              <a:solidFill>
                <a:schemeClr val="bg1">
                  <a:lumMod val="9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a:solidFill>
                    <a:prstClr val="black"/>
                  </a:solidFill>
                  <a:latin typeface="Calibri"/>
                </a:endParaRPr>
              </a:p>
            </p:txBody>
          </p:sp>
          <p:sp>
            <p:nvSpPr>
              <p:cNvPr id="163" name="Rectangle 162"/>
              <p:cNvSpPr/>
              <p:nvPr/>
            </p:nvSpPr>
            <p:spPr>
              <a:xfrm>
                <a:off x="4770138" y="762000"/>
                <a:ext cx="338326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err="1">
                    <a:solidFill>
                      <a:prstClr val="black"/>
                    </a:solidFill>
                    <a:latin typeface="Calibri"/>
                  </a:rPr>
                  <a:t>s</a:t>
                </a:r>
                <a:r>
                  <a:rPr lang="en-US" sz="2800" b="1" i="1" dirty="0" err="1" smtClean="0">
                    <a:solidFill>
                      <a:prstClr val="black"/>
                    </a:solidFill>
                    <a:latin typeface="Calibri"/>
                  </a:rPr>
                  <a:t>ubarray</a:t>
                </a:r>
                <a:endParaRPr lang="en-US" sz="2800" b="1" i="1" dirty="0">
                  <a:solidFill>
                    <a:prstClr val="black"/>
                  </a:solidFill>
                  <a:latin typeface="Calibri"/>
                </a:endParaRPr>
              </a:p>
            </p:txBody>
          </p:sp>
          <p:cxnSp>
            <p:nvCxnSpPr>
              <p:cNvPr id="164" name="Straight Arrow Connector 163"/>
              <p:cNvCxnSpPr/>
              <p:nvPr/>
            </p:nvCxnSpPr>
            <p:spPr>
              <a:xfrm flipV="1">
                <a:off x="7802165" y="1218298"/>
                <a:ext cx="0" cy="14487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73449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p:nvPr/>
            </p:nvCxnSpPr>
            <p:spPr>
              <a:xfrm flipV="1">
                <a:off x="68877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7" name="Straight Arrow Connector 166"/>
              <p:cNvCxnSpPr/>
              <p:nvPr/>
            </p:nvCxnSpPr>
            <p:spPr>
              <a:xfrm flipV="1">
                <a:off x="6430565"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flipV="1">
                <a:off x="59765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9" name="Straight Arrow Connector 168"/>
              <p:cNvCxnSpPr/>
              <p:nvPr/>
            </p:nvCxnSpPr>
            <p:spPr>
              <a:xfrm flipV="1">
                <a:off x="5519340" y="1217396"/>
                <a:ext cx="0" cy="14496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flipH="1">
                <a:off x="5208721" y="14878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Oval 170"/>
              <p:cNvSpPr/>
              <p:nvPr/>
            </p:nvSpPr>
            <p:spPr>
              <a:xfrm>
                <a:off x="7624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71669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7097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2525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7953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338177" y="13088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7" name="Straight Arrow Connector 176"/>
              <p:cNvCxnSpPr/>
              <p:nvPr/>
            </p:nvCxnSpPr>
            <p:spPr>
              <a:xfrm flipH="1">
                <a:off x="5208721" y="19450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8" name="Oval 177"/>
              <p:cNvSpPr/>
              <p:nvPr/>
            </p:nvSpPr>
            <p:spPr>
              <a:xfrm>
                <a:off x="7624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71669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67097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62525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57953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338177" y="17660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flipH="1">
                <a:off x="5208721" y="2402206"/>
                <a:ext cx="28678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5" name="Oval 184"/>
              <p:cNvSpPr/>
              <p:nvPr/>
            </p:nvSpPr>
            <p:spPr>
              <a:xfrm>
                <a:off x="7624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71669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7" name="Oval 186"/>
              <p:cNvSpPr/>
              <p:nvPr/>
            </p:nvSpPr>
            <p:spPr>
              <a:xfrm>
                <a:off x="67097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8" name="Oval 187"/>
              <p:cNvSpPr/>
              <p:nvPr/>
            </p:nvSpPr>
            <p:spPr>
              <a:xfrm>
                <a:off x="62525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9" name="Oval 188"/>
              <p:cNvSpPr/>
              <p:nvPr/>
            </p:nvSpPr>
            <p:spPr>
              <a:xfrm>
                <a:off x="57953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0" name="Oval 189"/>
              <p:cNvSpPr/>
              <p:nvPr/>
            </p:nvSpPr>
            <p:spPr>
              <a:xfrm>
                <a:off x="5338177" y="2223236"/>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1" name="Straight Arrow Connector 160"/>
              <p:cNvCxnSpPr/>
              <p:nvPr/>
            </p:nvCxnSpPr>
            <p:spPr>
              <a:xfrm flipH="1">
                <a:off x="2743200" y="1150620"/>
                <a:ext cx="2019904" cy="653228"/>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62" name="Straight Arrow Connector 161"/>
              <p:cNvCxnSpPr/>
              <p:nvPr/>
            </p:nvCxnSpPr>
            <p:spPr>
              <a:xfrm flipH="1" flipV="1">
                <a:off x="2740147" y="2223236"/>
                <a:ext cx="2022957" cy="884772"/>
              </a:xfrm>
              <a:prstGeom prst="straightConnector1">
                <a:avLst/>
              </a:prstGeom>
              <a:ln w="127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149" name="Group 148"/>
            <p:cNvGrpSpPr/>
            <p:nvPr/>
          </p:nvGrpSpPr>
          <p:grpSpPr>
            <a:xfrm>
              <a:off x="5333425" y="2667000"/>
              <a:ext cx="2651761" cy="365760"/>
              <a:chOff x="5333413" y="2667000"/>
              <a:chExt cx="2651761" cy="365760"/>
            </a:xfrm>
          </p:grpSpPr>
          <p:sp>
            <p:nvSpPr>
              <p:cNvPr id="154" name="Rectangle 153"/>
              <p:cNvSpPr/>
              <p:nvPr/>
            </p:nvSpPr>
            <p:spPr>
              <a:xfrm>
                <a:off x="71622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5" name="Rectangle 154"/>
              <p:cNvSpPr/>
              <p:nvPr/>
            </p:nvSpPr>
            <p:spPr>
              <a:xfrm>
                <a:off x="67050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6" name="Rectangle 155"/>
              <p:cNvSpPr/>
              <p:nvPr/>
            </p:nvSpPr>
            <p:spPr>
              <a:xfrm>
                <a:off x="62478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7" name="Rectangle 156"/>
              <p:cNvSpPr/>
              <p:nvPr/>
            </p:nvSpPr>
            <p:spPr>
              <a:xfrm>
                <a:off x="57906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8" name="Rectangle 157"/>
              <p:cNvSpPr/>
              <p:nvPr/>
            </p:nvSpPr>
            <p:spPr>
              <a:xfrm>
                <a:off x="5333413" y="2667000"/>
                <a:ext cx="372905"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9" name="Rectangle 158"/>
              <p:cNvSpPr/>
              <p:nvPr/>
            </p:nvSpPr>
            <p:spPr>
              <a:xfrm>
                <a:off x="7619414" y="2667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50" name="Group 149"/>
            <p:cNvGrpSpPr/>
            <p:nvPr/>
          </p:nvGrpSpPr>
          <p:grpSpPr>
            <a:xfrm>
              <a:off x="4842973" y="1295398"/>
              <a:ext cx="365760" cy="1280160"/>
              <a:chOff x="4842961" y="1304926"/>
              <a:chExt cx="365760" cy="1280160"/>
            </a:xfrm>
          </p:grpSpPr>
          <p:sp>
            <p:nvSpPr>
              <p:cNvPr id="151" name="Rectangle 150"/>
              <p:cNvSpPr/>
              <p:nvPr/>
            </p:nvSpPr>
            <p:spPr>
              <a:xfrm>
                <a:off x="4842961" y="13049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2" name="Rectangle 151"/>
              <p:cNvSpPr/>
              <p:nvPr/>
            </p:nvSpPr>
            <p:spPr>
              <a:xfrm>
                <a:off x="4842961" y="17621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53" name="Rectangle 152"/>
              <p:cNvSpPr/>
              <p:nvPr/>
            </p:nvSpPr>
            <p:spPr>
              <a:xfrm>
                <a:off x="4842961" y="2219326"/>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sp>
        <p:nvSpPr>
          <p:cNvPr id="2" name="Title 1"/>
          <p:cNvSpPr>
            <a:spLocks noGrp="1"/>
          </p:cNvSpPr>
          <p:nvPr>
            <p:ph type="title"/>
          </p:nvPr>
        </p:nvSpPr>
        <p:spPr>
          <a:xfrm>
            <a:off x="0" y="0"/>
            <a:ext cx="9067800" cy="838200"/>
          </a:xfrm>
        </p:spPr>
        <p:txBody>
          <a:bodyPr>
            <a:normAutofit/>
          </a:bodyPr>
          <a:lstStyle/>
          <a:p>
            <a:r>
              <a:rPr lang="en-US" dirty="0" smtClean="0"/>
              <a:t>   </a:t>
            </a:r>
            <a:r>
              <a:rPr lang="en-US" dirty="0"/>
              <a:t>What Causes the Long Latency?</a:t>
            </a:r>
          </a:p>
        </p:txBody>
      </p:sp>
      <p:sp>
        <p:nvSpPr>
          <p:cNvPr id="463" name="Rectangle 462"/>
          <p:cNvSpPr/>
          <p:nvPr/>
        </p:nvSpPr>
        <p:spPr>
          <a:xfrm>
            <a:off x="5715673" y="1303266"/>
            <a:ext cx="2659965"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5" name="Rectangle 464"/>
          <p:cNvSpPr/>
          <p:nvPr/>
        </p:nvSpPr>
        <p:spPr>
          <a:xfrm>
            <a:off x="838217" y="1804671"/>
            <a:ext cx="2285983" cy="411479"/>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466" name="Rectangle 465"/>
          <p:cNvSpPr/>
          <p:nvPr/>
        </p:nvSpPr>
        <p:spPr>
          <a:xfrm>
            <a:off x="1562106" y="1820548"/>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
        <p:nvSpPr>
          <p:cNvPr id="87" name="TextBox 86"/>
          <p:cNvSpPr txBox="1"/>
          <p:nvPr/>
        </p:nvSpPr>
        <p:spPr>
          <a:xfrm>
            <a:off x="304800" y="5105400"/>
            <a:ext cx="8534400" cy="584776"/>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b="1" i="1" dirty="0" err="1" smtClean="0">
                <a:solidFill>
                  <a:srgbClr val="FF0000"/>
                </a:solidFill>
                <a:latin typeface="Calibri"/>
              </a:rPr>
              <a:t>Subarray</a:t>
            </a:r>
            <a:r>
              <a:rPr lang="en-US" sz="3200" b="1" i="1" dirty="0" smtClean="0">
                <a:solidFill>
                  <a:srgbClr val="FF0000"/>
                </a:solidFill>
                <a:latin typeface="Calibri"/>
              </a:rPr>
              <a:t> Latency</a:t>
            </a:r>
            <a:r>
              <a:rPr lang="en-US" sz="3200" i="1" dirty="0" smtClean="0">
                <a:solidFill>
                  <a:prstClr val="black"/>
                </a:solidFill>
                <a:latin typeface="Calibri"/>
              </a:rPr>
              <a:t> + I/O Latency</a:t>
            </a:r>
          </a:p>
        </p:txBody>
      </p:sp>
      <p:sp>
        <p:nvSpPr>
          <p:cNvPr id="88" name="TextBox 87"/>
          <p:cNvSpPr txBox="1"/>
          <p:nvPr/>
        </p:nvSpPr>
        <p:spPr>
          <a:xfrm>
            <a:off x="304800" y="5105400"/>
            <a:ext cx="8534400" cy="584775"/>
          </a:xfrm>
          <a:prstGeom prst="rect">
            <a:avLst/>
          </a:prstGeom>
          <a:noFill/>
        </p:spPr>
        <p:txBody>
          <a:bodyPr wrap="square" rtlCol="0">
            <a:spAutoFit/>
          </a:bodyPr>
          <a:lstStyle/>
          <a:p>
            <a:r>
              <a:rPr lang="en-US" sz="3200" i="1" dirty="0" smtClean="0">
                <a:solidFill>
                  <a:prstClr val="black"/>
                </a:solidFill>
                <a:latin typeface="Calibri"/>
              </a:rPr>
              <a:t>DRAM Latency = </a:t>
            </a:r>
            <a:r>
              <a:rPr lang="en-US" sz="3200" i="1" dirty="0" err="1" smtClean="0">
                <a:solidFill>
                  <a:prstClr val="black"/>
                </a:solidFill>
                <a:latin typeface="Calibri"/>
              </a:rPr>
              <a:t>Subarray</a:t>
            </a:r>
            <a:r>
              <a:rPr lang="en-US" sz="3200" i="1" dirty="0" smtClean="0">
                <a:solidFill>
                  <a:prstClr val="black"/>
                </a:solidFill>
                <a:latin typeface="Calibri"/>
              </a:rPr>
              <a:t> Latency + </a:t>
            </a:r>
            <a:r>
              <a:rPr lang="en-US" sz="3200" i="1" dirty="0">
                <a:solidFill>
                  <a:prstClr val="black"/>
                </a:solidFill>
                <a:latin typeface="Calibri"/>
              </a:rPr>
              <a:t>I/</a:t>
            </a:r>
            <a:r>
              <a:rPr lang="en-US" sz="3200" i="1" dirty="0" smtClean="0">
                <a:solidFill>
                  <a:prstClr val="black"/>
                </a:solidFill>
                <a:latin typeface="Calibri"/>
              </a:rPr>
              <a:t>O Latency</a:t>
            </a:r>
          </a:p>
        </p:txBody>
      </p:sp>
      <p:grpSp>
        <p:nvGrpSpPr>
          <p:cNvPr id="89" name="Group 88"/>
          <p:cNvGrpSpPr/>
          <p:nvPr/>
        </p:nvGrpSpPr>
        <p:grpSpPr>
          <a:xfrm>
            <a:off x="3048000" y="5029200"/>
            <a:ext cx="5562600" cy="1676400"/>
            <a:chOff x="2895600" y="4724400"/>
            <a:chExt cx="5562600" cy="1676400"/>
          </a:xfrm>
        </p:grpSpPr>
        <p:sp>
          <p:nvSpPr>
            <p:cNvPr id="90" name="Oval 89"/>
            <p:cNvSpPr/>
            <p:nvPr/>
          </p:nvSpPr>
          <p:spPr>
            <a:xfrm>
              <a:off x="2895600" y="4724400"/>
              <a:ext cx="32004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91" name="Straight Arrow Connector 90"/>
            <p:cNvCxnSpPr/>
            <p:nvPr/>
          </p:nvCxnSpPr>
          <p:spPr>
            <a:xfrm>
              <a:off x="4503440" y="6019800"/>
              <a:ext cx="830560" cy="0"/>
            </a:xfrm>
            <a:prstGeom prst="straightConnector1">
              <a:avLst/>
            </a:prstGeom>
            <a:ln w="76200" cap="rnd">
              <a:solidFill>
                <a:srgbClr val="FF0000"/>
              </a:solidFill>
              <a:headEnd type="none" w="lg" len="med"/>
              <a:tailEnd type="arrow"/>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a:endCxn id="90" idx="4"/>
            </p:cNvCxnSpPr>
            <p:nvPr/>
          </p:nvCxnSpPr>
          <p:spPr>
            <a:xfrm flipV="1">
              <a:off x="4495795" y="5562600"/>
              <a:ext cx="5" cy="457200"/>
            </a:xfrm>
            <a:prstGeom prst="line">
              <a:avLst/>
            </a:prstGeom>
            <a:ln w="76200" cap="rnd">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93" name="TextBox 92"/>
            <p:cNvSpPr txBox="1"/>
            <p:nvPr/>
          </p:nvSpPr>
          <p:spPr>
            <a:xfrm>
              <a:off x="5486400" y="5692914"/>
              <a:ext cx="2971800" cy="707886"/>
            </a:xfrm>
            <a:prstGeom prst="rect">
              <a:avLst/>
            </a:prstGeom>
            <a:noFill/>
          </p:spPr>
          <p:txBody>
            <a:bodyPr wrap="square" rtlCol="0">
              <a:spAutoFit/>
            </a:bodyPr>
            <a:lstStyle/>
            <a:p>
              <a:r>
                <a:rPr lang="en-US" sz="4000" b="1" i="1" smtClean="0">
                  <a:solidFill>
                    <a:srgbClr val="FF0000"/>
                  </a:solidFill>
                  <a:latin typeface="Calibri"/>
                </a:rPr>
                <a:t>Dominant</a:t>
              </a:r>
            </a:p>
          </p:txBody>
        </p:sp>
      </p:grpSp>
      <p:sp>
        <p:nvSpPr>
          <p:cNvPr id="94" name="Left Arrow 93"/>
          <p:cNvSpPr/>
          <p:nvPr/>
        </p:nvSpPr>
        <p:spPr>
          <a:xfrm rot="16200000">
            <a:off x="3055144" y="1745458"/>
            <a:ext cx="1676399"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err="1" smtClean="0">
                <a:solidFill>
                  <a:prstClr val="white"/>
                </a:solidFill>
                <a:latin typeface="Calibri"/>
              </a:rPr>
              <a:t>Subarray</a:t>
            </a:r>
            <a:endParaRPr lang="en-US" sz="2600" b="1" dirty="0">
              <a:solidFill>
                <a:prstClr val="white"/>
              </a:solidFill>
              <a:latin typeface="Calibri"/>
            </a:endParaRPr>
          </a:p>
        </p:txBody>
      </p:sp>
      <p:sp>
        <p:nvSpPr>
          <p:cNvPr id="95" name="Left Arrow 94"/>
          <p:cNvSpPr/>
          <p:nvPr/>
        </p:nvSpPr>
        <p:spPr>
          <a:xfrm rot="16200000">
            <a:off x="3223418" y="3285333"/>
            <a:ext cx="133985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tIns="9144" bIns="91440" rtlCol="0" anchor="ctr"/>
          <a:lstStyle/>
          <a:p>
            <a:pPr algn="ctr"/>
            <a:r>
              <a:rPr lang="en-US" sz="2600" b="1" dirty="0" smtClean="0">
                <a:solidFill>
                  <a:prstClr val="white"/>
                </a:solidFill>
                <a:latin typeface="Calibri"/>
              </a:rPr>
              <a:t>I/O</a:t>
            </a:r>
            <a:endParaRPr lang="en-US" sz="2600" b="1" dirty="0">
              <a:solidFill>
                <a:prstClr val="white"/>
              </a:solidFill>
              <a:latin typeface="Calibri"/>
            </a:endParaRPr>
          </a:p>
        </p:txBody>
      </p:sp>
      <p:grpSp>
        <p:nvGrpSpPr>
          <p:cNvPr id="12" name="Group 11"/>
          <p:cNvGrpSpPr/>
          <p:nvPr/>
        </p:nvGrpSpPr>
        <p:grpSpPr>
          <a:xfrm>
            <a:off x="4544836" y="1444752"/>
            <a:ext cx="670559" cy="1666473"/>
            <a:chOff x="4544836" y="1441214"/>
            <a:chExt cx="670559" cy="2107471"/>
          </a:xfrm>
        </p:grpSpPr>
        <p:cxnSp>
          <p:nvCxnSpPr>
            <p:cNvPr id="96" name="Straight Arrow Connector 95"/>
            <p:cNvCxnSpPr/>
            <p:nvPr/>
          </p:nvCxnSpPr>
          <p:spPr>
            <a:xfrm flipV="1">
              <a:off x="4932531" y="1491496"/>
              <a:ext cx="0" cy="195796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flipH="1">
              <a:off x="4933368" y="1491492"/>
              <a:ext cx="282027" cy="1"/>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rot="16200000">
              <a:off x="3681602" y="2304448"/>
              <a:ext cx="2107471" cy="38100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a:t>
              </a:r>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sp>
        <p:nvSpPr>
          <p:cNvPr id="113" name="Rectangle 112"/>
          <p:cNvSpPr/>
          <p:nvPr/>
        </p:nvSpPr>
        <p:spPr>
          <a:xfrm>
            <a:off x="3267074" y="657220"/>
            <a:ext cx="2070327"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cxnSp>
        <p:nvCxnSpPr>
          <p:cNvPr id="114" name="Straight Arrow Connector 113"/>
          <p:cNvCxnSpPr/>
          <p:nvPr/>
        </p:nvCxnSpPr>
        <p:spPr>
          <a:xfrm flipH="1" flipV="1">
            <a:off x="5151138" y="987553"/>
            <a:ext cx="270944" cy="518161"/>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8" name="Rectangle 117"/>
          <p:cNvSpPr/>
          <p:nvPr/>
        </p:nvSpPr>
        <p:spPr>
          <a:xfrm rot="16200000">
            <a:off x="7512189" y="159371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33" name="Straight Arrow Connector 132"/>
          <p:cNvCxnSpPr/>
          <p:nvPr/>
        </p:nvCxnSpPr>
        <p:spPr>
          <a:xfrm>
            <a:off x="8183165" y="2848745"/>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4572000" y="3032760"/>
            <a:ext cx="3794173" cy="1515682"/>
            <a:chOff x="4572000" y="3032760"/>
            <a:chExt cx="3794173" cy="1515682"/>
          </a:xfrm>
        </p:grpSpPr>
        <p:grpSp>
          <p:nvGrpSpPr>
            <p:cNvPr id="19" name="Group 18"/>
            <p:cNvGrpSpPr/>
            <p:nvPr/>
          </p:nvGrpSpPr>
          <p:grpSpPr>
            <a:xfrm>
              <a:off x="4572000" y="3032760"/>
              <a:ext cx="3794173" cy="1351786"/>
              <a:chOff x="4572000" y="3032760"/>
              <a:chExt cx="3794173" cy="1351786"/>
            </a:xfrm>
          </p:grpSpPr>
          <p:cxnSp>
            <p:nvCxnSpPr>
              <p:cNvPr id="102" name="Straight Arrow Connector 101"/>
              <p:cNvCxnSpPr>
                <a:endCxn id="158" idx="2"/>
              </p:cNvCxnSpPr>
              <p:nvPr/>
            </p:nvCxnSpPr>
            <p:spPr>
              <a:xfrm flipV="1">
                <a:off x="5900865" y="3032760"/>
                <a:ext cx="1" cy="3931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3" name="Straight Arrow Connector 102"/>
              <p:cNvCxnSpPr>
                <a:endCxn id="157" idx="2"/>
              </p:cNvCxnSpPr>
              <p:nvPr/>
            </p:nvCxnSpPr>
            <p:spPr>
              <a:xfrm flipH="1" flipV="1">
                <a:off x="6354494" y="3032760"/>
                <a:ext cx="4763" cy="39624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7" name="Straight Arrow Connector 106"/>
              <p:cNvCxnSpPr>
                <a:endCxn id="156" idx="2"/>
              </p:cNvCxnSpPr>
              <p:nvPr/>
            </p:nvCxnSpPr>
            <p:spPr>
              <a:xfrm flipH="1" flipV="1">
                <a:off x="6811694" y="3032760"/>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2" name="Straight Arrow Connector 111"/>
              <p:cNvCxnSpPr/>
              <p:nvPr/>
            </p:nvCxnSpPr>
            <p:spPr>
              <a:xfrm flipH="1" flipV="1">
                <a:off x="7264131"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flipH="1" flipV="1">
                <a:off x="7723712" y="303409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flipH="1" flipV="1">
                <a:off x="8183294" y="3037613"/>
                <a:ext cx="4763" cy="393191"/>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 name="Trapezoid 3"/>
              <p:cNvSpPr/>
              <p:nvPr/>
            </p:nvSpPr>
            <p:spPr>
              <a:xfrm rot="10800000">
                <a:off x="5714999" y="3425954"/>
                <a:ext cx="2651174" cy="384046"/>
              </a:xfrm>
              <a:prstGeom prst="trapezoid">
                <a:avLst>
                  <a:gd name="adj" fmla="val 81424"/>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7" name="Rectangle 116"/>
              <p:cNvSpPr/>
              <p:nvPr/>
            </p:nvSpPr>
            <p:spPr>
              <a:xfrm>
                <a:off x="6019801" y="3425952"/>
                <a:ext cx="2057399" cy="323724"/>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mux</a:t>
                </a:r>
                <a:endParaRPr lang="en-US" sz="2800" b="1" i="1" dirty="0">
                  <a:solidFill>
                    <a:prstClr val="black"/>
                  </a:solidFill>
                  <a:latin typeface="Calibri"/>
                </a:endParaRPr>
              </a:p>
            </p:txBody>
          </p:sp>
          <p:grpSp>
            <p:nvGrpSpPr>
              <p:cNvPr id="18" name="Group 17"/>
              <p:cNvGrpSpPr/>
              <p:nvPr/>
            </p:nvGrpSpPr>
            <p:grpSpPr>
              <a:xfrm>
                <a:off x="4572000" y="3657599"/>
                <a:ext cx="1319811" cy="726947"/>
                <a:chOff x="4572000" y="3657599"/>
                <a:chExt cx="1319811" cy="726947"/>
              </a:xfrm>
            </p:grpSpPr>
            <p:sp>
              <p:nvSpPr>
                <p:cNvPr id="108" name="Rectangle 107"/>
                <p:cNvSpPr/>
                <p:nvPr/>
              </p:nvSpPr>
              <p:spPr>
                <a:xfrm>
                  <a:off x="4572000" y="3657600"/>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prstClr val="black"/>
                      </a:solidFill>
                      <a:latin typeface="Calibri"/>
                    </a:rPr>
                    <a:t>column</a:t>
                  </a:r>
                  <a:endParaRPr lang="en-US" sz="2800" b="1" i="1" dirty="0">
                    <a:solidFill>
                      <a:prstClr val="black"/>
                    </a:solidFill>
                    <a:latin typeface="Calibri"/>
                  </a:endParaRPr>
                </a:p>
              </p:txBody>
            </p:sp>
            <p:cxnSp>
              <p:nvCxnSpPr>
                <p:cNvPr id="135" name="Straight Arrow Connector 134"/>
                <p:cNvCxnSpPr/>
                <p:nvPr/>
              </p:nvCxnSpPr>
              <p:spPr>
                <a:xfrm flipH="1">
                  <a:off x="4648195" y="3657599"/>
                  <a:ext cx="1219207" cy="0"/>
                </a:xfrm>
                <a:prstGeom prst="straightConnector1">
                  <a:avLst/>
                </a:prstGeom>
                <a:ln w="25400" cap="rnd">
                  <a:solidFill>
                    <a:schemeClr val="tx1"/>
                  </a:solidFill>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4572001" y="4003544"/>
                  <a:ext cx="131981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err="1" smtClean="0">
                      <a:solidFill>
                        <a:prstClr val="black"/>
                      </a:solidFill>
                      <a:latin typeface="Calibri"/>
                    </a:rPr>
                    <a:t>addr</a:t>
                  </a:r>
                  <a:r>
                    <a:rPr lang="en-US" sz="2800" b="1" i="1" dirty="0" smtClean="0">
                      <a:solidFill>
                        <a:prstClr val="black"/>
                      </a:solidFill>
                      <a:latin typeface="Calibri"/>
                    </a:rPr>
                    <a:t>.</a:t>
                  </a:r>
                  <a:endParaRPr lang="en-US" sz="2800" b="1" i="1" dirty="0">
                    <a:solidFill>
                      <a:prstClr val="black"/>
                    </a:solidFill>
                    <a:latin typeface="Calibri"/>
                  </a:endParaRPr>
                </a:p>
              </p:txBody>
            </p:sp>
          </p:grpSp>
        </p:grpSp>
        <p:cxnSp>
          <p:nvCxnSpPr>
            <p:cNvPr id="109" name="Straight Arrow Connector 108"/>
            <p:cNvCxnSpPr>
              <a:endCxn id="4" idx="0"/>
            </p:cNvCxnSpPr>
            <p:nvPr/>
          </p:nvCxnSpPr>
          <p:spPr>
            <a:xfrm flipH="1" flipV="1">
              <a:off x="7040586" y="3810000"/>
              <a:ext cx="2535" cy="38919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flipV="1">
              <a:off x="7040585" y="4159250"/>
              <a:ext cx="3177" cy="389192"/>
            </a:xfrm>
            <a:prstGeom prst="straightConnector1">
              <a:avLst/>
            </a:prstGeom>
            <a:ln w="25400" cap="rnd">
              <a:solidFill>
                <a:schemeClr val="tx1"/>
              </a:solidFill>
              <a:prstDash val="sysDash"/>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461" name="Rectangle 460"/>
          <p:cNvSpPr/>
          <p:nvPr/>
        </p:nvSpPr>
        <p:spPr>
          <a:xfrm>
            <a:off x="6627583" y="1301750"/>
            <a:ext cx="838199" cy="379484"/>
          </a:xfrm>
          <a:prstGeom prst="rect">
            <a:avLst/>
          </a:prstGeom>
          <a:solidFill>
            <a:srgbClr val="FF0000"/>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i="1" dirty="0">
              <a:solidFill>
                <a:srgbClr val="FFFFFF"/>
              </a:solidFill>
              <a:latin typeface="Calibri"/>
            </a:endParaRPr>
          </a:p>
        </p:txBody>
      </p:sp>
    </p:spTree>
    <p:extLst>
      <p:ext uri="{BB962C8B-B14F-4D97-AF65-F5344CB8AC3E}">
        <p14:creationId xmlns:p14="http://schemas.microsoft.com/office/powerpoint/2010/main" val="123788498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63"/>
                                        </p:tgtEl>
                                        <p:attrNameLst>
                                          <p:attrName>style.visibility</p:attrName>
                                        </p:attrNameLst>
                                      </p:cBhvr>
                                      <p:to>
                                        <p:strVal val="visible"/>
                                      </p:to>
                                    </p:set>
                                    <p:animEffect transition="in" filter="fade">
                                      <p:cBhvr>
                                        <p:cTn id="15" dur="500"/>
                                        <p:tgtEl>
                                          <p:spTgt spid="463"/>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path" presetSubtype="0" accel="50000" decel="50000" fill="hold" grpId="1" nodeType="clickEffect">
                                  <p:stCondLst>
                                    <p:cond delay="0"/>
                                  </p:stCondLst>
                                  <p:childTnLst>
                                    <p:animMotion origin="layout" path="M -2.77778E-6 2.22222E-6 L -2.77778E-6 0.19768 " pathEditMode="relative" rAng="0" ptsTypes="AA">
                                      <p:cBhvr>
                                        <p:cTn id="19" dur="2000" fill="hold"/>
                                        <p:tgtEl>
                                          <p:spTgt spid="461"/>
                                        </p:tgtEl>
                                        <p:attrNameLst>
                                          <p:attrName>ppt_x</p:attrName>
                                          <p:attrName>ppt_y</p:attrName>
                                        </p:attrNameLst>
                                      </p:cBhvr>
                                      <p:rCtr x="0" y="9884"/>
                                    </p:animMotion>
                                  </p:childTnLst>
                                </p:cTn>
                              </p:par>
                              <p:par>
                                <p:cTn id="20" presetID="42" presetClass="path" presetSubtype="0" accel="50000" decel="50000" fill="hold" grpId="1" nodeType="withEffect">
                                  <p:stCondLst>
                                    <p:cond delay="0"/>
                                  </p:stCondLst>
                                  <p:childTnLst>
                                    <p:animMotion origin="layout" path="M 8.33333E-7 2.22222E-6 L 0.00017 0.19745 " pathEditMode="relative" rAng="0" ptsTypes="AA">
                                      <p:cBhvr>
                                        <p:cTn id="21" dur="2000" fill="hold"/>
                                        <p:tgtEl>
                                          <p:spTgt spid="463"/>
                                        </p:tgtEl>
                                        <p:attrNameLst>
                                          <p:attrName>ppt_x</p:attrName>
                                          <p:attrName>ppt_y</p:attrName>
                                        </p:attrNameLst>
                                      </p:cBhvr>
                                      <p:rCtr x="0" y="9861"/>
                                    </p:animMotion>
                                  </p:childTnLst>
                                </p:cTn>
                              </p:par>
                              <p:par>
                                <p:cTn id="22" presetID="10" presetClass="entr" presetSubtype="0" fill="hold" grpId="0" nodeType="withEffect">
                                  <p:stCondLst>
                                    <p:cond delay="0"/>
                                  </p:stCondLst>
                                  <p:childTnLst>
                                    <p:set>
                                      <p:cBhvr>
                                        <p:cTn id="23" dur="1" fill="hold">
                                          <p:stCondLst>
                                            <p:cond delay="0"/>
                                          </p:stCondLst>
                                        </p:cTn>
                                        <p:tgtEl>
                                          <p:spTgt spid="465"/>
                                        </p:tgtEl>
                                        <p:attrNameLst>
                                          <p:attrName>style.visibility</p:attrName>
                                        </p:attrNameLst>
                                      </p:cBhvr>
                                      <p:to>
                                        <p:strVal val="visible"/>
                                      </p:to>
                                    </p:set>
                                    <p:animEffect transition="in" filter="fade">
                                      <p:cBhvr>
                                        <p:cTn id="24" dur="2000"/>
                                        <p:tgtEl>
                                          <p:spTgt spid="46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66"/>
                                        </p:tgtEl>
                                        <p:attrNameLst>
                                          <p:attrName>style.visibility</p:attrName>
                                        </p:attrNameLst>
                                      </p:cBhvr>
                                      <p:to>
                                        <p:strVal val="visible"/>
                                      </p:to>
                                    </p:set>
                                    <p:animEffect transition="in" filter="fade">
                                      <p:cBhvr>
                                        <p:cTn id="27" dur="2000"/>
                                        <p:tgtEl>
                                          <p:spTgt spid="466"/>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94"/>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11"/>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50" presetClass="path" presetSubtype="0" accel="50000" decel="50000" fill="hold" grpId="1" nodeType="clickEffect">
                                  <p:stCondLst>
                                    <p:cond delay="0"/>
                                  </p:stCondLst>
                                  <p:childTnLst>
                                    <p:animMotion origin="layout" path="M 5E-6 3.33333E-6 L 5E-6 0.19305 C 5E-6 0.27963 -0.07362 0.38611 -0.13316 0.38611 L -0.26598 0.38611 " pathEditMode="relative" rAng="5400000" ptsTypes="FfFF">
                                      <p:cBhvr>
                                        <p:cTn id="39" dur="2000" fill="hold"/>
                                        <p:tgtEl>
                                          <p:spTgt spid="466"/>
                                        </p:tgtEl>
                                        <p:attrNameLst>
                                          <p:attrName>ppt_x</p:attrName>
                                          <p:attrName>ppt_y</p:attrName>
                                        </p:attrNameLst>
                                      </p:cBhvr>
                                      <p:rCtr x="-13299" y="19306"/>
                                    </p:animMotion>
                                  </p:childTnLst>
                                </p:cTn>
                              </p:par>
                              <p:par>
                                <p:cTn id="40" presetID="42" presetClass="path" presetSubtype="0" accel="50000" decel="50000" fill="hold" grpId="3" nodeType="withEffect">
                                  <p:stCondLst>
                                    <p:cond delay="0"/>
                                  </p:stCondLst>
                                  <p:childTnLst>
                                    <p:animMotion origin="layout" path="M 2.77778E-7 0.19792 L 2.77778E-7 0.46181 " pathEditMode="relative" rAng="0" ptsTypes="AA">
                                      <p:cBhvr>
                                        <p:cTn id="41" dur="1400" fill="hold"/>
                                        <p:tgtEl>
                                          <p:spTgt spid="461"/>
                                        </p:tgtEl>
                                        <p:attrNameLst>
                                          <p:attrName>ppt_x</p:attrName>
                                          <p:attrName>ppt_y</p:attrName>
                                        </p:attrNameLst>
                                      </p:cBhvr>
                                      <p:rCtr x="0" y="13194"/>
                                    </p:animMotion>
                                  </p:childTnLst>
                                </p:cTn>
                              </p:par>
                              <p:par>
                                <p:cTn id="42" presetID="10" presetClass="exit" presetSubtype="0" fill="hold" grpId="2" nodeType="withEffect">
                                  <p:stCondLst>
                                    <p:cond delay="900"/>
                                  </p:stCondLst>
                                  <p:childTnLst>
                                    <p:animEffect transition="out" filter="fade">
                                      <p:cBhvr>
                                        <p:cTn id="43" dur="1000"/>
                                        <p:tgtEl>
                                          <p:spTgt spid="461"/>
                                        </p:tgtEl>
                                      </p:cBhvr>
                                    </p:animEffect>
                                    <p:set>
                                      <p:cBhvr>
                                        <p:cTn id="44" dur="1" fill="hold">
                                          <p:stCondLst>
                                            <p:cond delay="999"/>
                                          </p:stCondLst>
                                        </p:cTn>
                                        <p:tgtEl>
                                          <p:spTgt spid="461"/>
                                        </p:tgtEl>
                                        <p:attrNameLst>
                                          <p:attrName>style.visibility</p:attrName>
                                        </p:attrNameLst>
                                      </p:cBhvr>
                                      <p:to>
                                        <p:strVal val="hidden"/>
                                      </p:to>
                                    </p:set>
                                  </p:childTnLst>
                                </p:cTn>
                              </p:par>
                            </p:childTnLst>
                          </p:cTn>
                        </p:par>
                        <p:par>
                          <p:cTn id="45" fill="hold">
                            <p:stCondLst>
                              <p:cond delay="2000"/>
                            </p:stCondLst>
                            <p:childTnLst>
                              <p:par>
                                <p:cTn id="46" presetID="10" presetClass="exit" presetSubtype="0" fill="hold" grpId="2" nodeType="afterEffect">
                                  <p:stCondLst>
                                    <p:cond delay="0"/>
                                  </p:stCondLst>
                                  <p:childTnLst>
                                    <p:animEffect transition="out" filter="fade">
                                      <p:cBhvr>
                                        <p:cTn id="47" dur="500"/>
                                        <p:tgtEl>
                                          <p:spTgt spid="463"/>
                                        </p:tgtEl>
                                      </p:cBhvr>
                                    </p:animEffect>
                                    <p:set>
                                      <p:cBhvr>
                                        <p:cTn id="48" dur="1" fill="hold">
                                          <p:stCondLst>
                                            <p:cond delay="499"/>
                                          </p:stCondLst>
                                        </p:cTn>
                                        <p:tgtEl>
                                          <p:spTgt spid="463"/>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465"/>
                                        </p:tgtEl>
                                      </p:cBhvr>
                                    </p:animEffect>
                                    <p:set>
                                      <p:cBhvr>
                                        <p:cTn id="51" dur="1" fill="hold">
                                          <p:stCondLst>
                                            <p:cond delay="499"/>
                                          </p:stCondLst>
                                        </p:cTn>
                                        <p:tgtEl>
                                          <p:spTgt spid="465"/>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9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88"/>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xit" presetSubtype="0" fill="hold" grpId="1" nodeType="clickEffect">
                                  <p:stCondLst>
                                    <p:cond delay="0"/>
                                  </p:stCondLst>
                                  <p:childTnLst>
                                    <p:set>
                                      <p:cBhvr>
                                        <p:cTn id="63" dur="1" fill="hold">
                                          <p:stCondLst>
                                            <p:cond delay="0"/>
                                          </p:stCondLst>
                                        </p:cTn>
                                        <p:tgtEl>
                                          <p:spTgt spid="88"/>
                                        </p:tgtEl>
                                        <p:attrNameLst>
                                          <p:attrName>style.visibility</p:attrName>
                                        </p:attrNameLst>
                                      </p:cBhvr>
                                      <p:to>
                                        <p:strVal val="hidden"/>
                                      </p:to>
                                    </p:set>
                                  </p:childTnLst>
                                </p:cTn>
                              </p:par>
                              <p:par>
                                <p:cTn id="64" presetID="1" presetClass="entr" presetSubtype="0" fill="hold" grpId="0" nodeType="withEffect">
                                  <p:stCondLst>
                                    <p:cond delay="0"/>
                                  </p:stCondLst>
                                  <p:childTnLst>
                                    <p:set>
                                      <p:cBhvr>
                                        <p:cTn id="65" dur="1" fill="hold">
                                          <p:stCondLst>
                                            <p:cond delay="0"/>
                                          </p:stCondLst>
                                        </p:cTn>
                                        <p:tgtEl>
                                          <p:spTgt spid="87"/>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3" grpId="0" animBg="1"/>
      <p:bldP spid="463" grpId="1" animBg="1"/>
      <p:bldP spid="463" grpId="2" animBg="1"/>
      <p:bldP spid="465" grpId="0" animBg="1"/>
      <p:bldP spid="465" grpId="1" animBg="1"/>
      <p:bldP spid="466" grpId="0" animBg="1"/>
      <p:bldP spid="466" grpId="1" animBg="1"/>
      <p:bldP spid="87" grpId="0"/>
      <p:bldP spid="88" grpId="0"/>
      <p:bldP spid="88" grpId="1"/>
      <p:bldP spid="94" grpId="0" animBg="1"/>
      <p:bldP spid="95" grpId="0" animBg="1"/>
      <p:bldP spid="461" grpId="0" animBg="1"/>
      <p:bldP spid="461" grpId="1" animBg="1"/>
      <p:bldP spid="461" grpId="2" animBg="1"/>
      <p:bldP spid="461" grpId="3"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FF"/>
                </a:solidFill>
                <a:latin typeface="Tahoma" charset="0"/>
                <a:ea typeface="ＭＳ Ｐゴシック" charset="0"/>
                <a:cs typeface="ＭＳ Ｐゴシック" charset="0"/>
              </a:rPr>
              <a:t>What Will You Learn in This Course</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17</a:t>
            </a:fld>
            <a:endParaRPr lang="en-US" sz="1600">
              <a:latin typeface="Garamond" charset="0"/>
            </a:endParaRPr>
          </a:p>
        </p:txBody>
      </p:sp>
    </p:spTree>
    <p:extLst>
      <p:ext uri="{BB962C8B-B14F-4D97-AF65-F5344CB8AC3E}">
        <p14:creationId xmlns:p14="http://schemas.microsoft.com/office/powerpoint/2010/main" val="287192799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Why is the </a:t>
            </a:r>
            <a:r>
              <a:rPr lang="en-US" dirty="0" err="1" smtClean="0"/>
              <a:t>Subarray</a:t>
            </a:r>
            <a:r>
              <a:rPr lang="en-US" dirty="0" smtClean="0"/>
              <a:t> </a:t>
            </a:r>
            <a:r>
              <a:rPr lang="en-US" dirty="0"/>
              <a:t>S</a:t>
            </a:r>
            <a:r>
              <a:rPr lang="en-US" dirty="0" smtClean="0"/>
              <a:t>o Slow?</a:t>
            </a:r>
            <a:endParaRPr lang="en-US" dirty="0"/>
          </a:p>
        </p:txBody>
      </p:sp>
      <p:sp>
        <p:nvSpPr>
          <p:cNvPr id="97" name="Rectangle 96"/>
          <p:cNvSpPr/>
          <p:nvPr/>
        </p:nvSpPr>
        <p:spPr>
          <a:xfrm>
            <a:off x="533400" y="990598"/>
            <a:ext cx="330985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dirty="0" err="1" smtClean="0">
                <a:solidFill>
                  <a:prstClr val="black"/>
                </a:solidFill>
                <a:latin typeface="Calibri"/>
              </a:rPr>
              <a:t>Subarray</a:t>
            </a:r>
            <a:endParaRPr lang="en-US" sz="3200" b="1" i="1" dirty="0">
              <a:solidFill>
                <a:prstClr val="black"/>
              </a:solidFill>
              <a:latin typeface="Calibri"/>
            </a:endParaRPr>
          </a:p>
        </p:txBody>
      </p:sp>
      <p:grpSp>
        <p:nvGrpSpPr>
          <p:cNvPr id="243" name="Group 242"/>
          <p:cNvGrpSpPr/>
          <p:nvPr/>
        </p:nvGrpSpPr>
        <p:grpSpPr>
          <a:xfrm>
            <a:off x="281942" y="1600204"/>
            <a:ext cx="3451858" cy="3200400"/>
            <a:chOff x="281942" y="1828802"/>
            <a:chExt cx="3451858" cy="3200400"/>
          </a:xfrm>
        </p:grpSpPr>
        <p:sp>
          <p:nvSpPr>
            <p:cNvPr id="200" name="Rectangle 199"/>
            <p:cNvSpPr/>
            <p:nvPr/>
          </p:nvSpPr>
          <p:spPr>
            <a:xfrm>
              <a:off x="30583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1" name="Straight Arrow Connector 200"/>
            <p:cNvCxnSpPr>
              <a:stCxn id="200" idx="0"/>
            </p:cNvCxnSpPr>
            <p:nvPr/>
          </p:nvCxnSpPr>
          <p:spPr>
            <a:xfrm flipV="1">
              <a:off x="32412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Rectangle 202"/>
            <p:cNvSpPr/>
            <p:nvPr/>
          </p:nvSpPr>
          <p:spPr>
            <a:xfrm>
              <a:off x="26011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4" name="Straight Arrow Connector 203"/>
            <p:cNvCxnSpPr>
              <a:stCxn id="203" idx="0"/>
            </p:cNvCxnSpPr>
            <p:nvPr/>
          </p:nvCxnSpPr>
          <p:spPr>
            <a:xfrm flipV="1">
              <a:off x="27840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Rectangle 205"/>
            <p:cNvSpPr/>
            <p:nvPr/>
          </p:nvSpPr>
          <p:spPr>
            <a:xfrm>
              <a:off x="21439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7" name="Straight Arrow Connector 206"/>
            <p:cNvCxnSpPr>
              <a:stCxn id="206" idx="0"/>
            </p:cNvCxnSpPr>
            <p:nvPr/>
          </p:nvCxnSpPr>
          <p:spPr>
            <a:xfrm flipV="1">
              <a:off x="23268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Rectangle 208"/>
            <p:cNvSpPr/>
            <p:nvPr/>
          </p:nvSpPr>
          <p:spPr>
            <a:xfrm>
              <a:off x="16867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0" name="Straight Arrow Connector 209"/>
            <p:cNvCxnSpPr>
              <a:stCxn id="209" idx="0"/>
            </p:cNvCxnSpPr>
            <p:nvPr/>
          </p:nvCxnSpPr>
          <p:spPr>
            <a:xfrm flipV="1">
              <a:off x="18696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Rectangle 211"/>
            <p:cNvSpPr/>
            <p:nvPr/>
          </p:nvSpPr>
          <p:spPr>
            <a:xfrm>
              <a:off x="1229593" y="4192806"/>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1412473" y="1828802"/>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a:endCxn id="216" idx="3"/>
            </p:cNvCxnSpPr>
            <p:nvPr/>
          </p:nvCxnSpPr>
          <p:spPr>
            <a:xfrm flipH="1">
              <a:off x="1104900" y="20992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739140" y="19163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0631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26059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1487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16915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234356" y="19202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104900" y="25564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739140" y="23735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0631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6059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1487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6915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234356" y="23774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a:endCxn id="259" idx="3"/>
            </p:cNvCxnSpPr>
            <p:nvPr/>
          </p:nvCxnSpPr>
          <p:spPr>
            <a:xfrm flipH="1">
              <a:off x="1104900" y="30136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9" name="Rectangle 258"/>
            <p:cNvSpPr/>
            <p:nvPr/>
          </p:nvSpPr>
          <p:spPr>
            <a:xfrm>
              <a:off x="739140" y="28307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1" name="Oval 260"/>
            <p:cNvSpPr/>
            <p:nvPr/>
          </p:nvSpPr>
          <p:spPr>
            <a:xfrm>
              <a:off x="30631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2" name="Oval 261"/>
            <p:cNvSpPr/>
            <p:nvPr/>
          </p:nvSpPr>
          <p:spPr>
            <a:xfrm>
              <a:off x="26059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21487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16915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1234356" y="28346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6" name="Straight Arrow Connector 265"/>
            <p:cNvCxnSpPr>
              <a:endCxn id="267" idx="3"/>
            </p:cNvCxnSpPr>
            <p:nvPr/>
          </p:nvCxnSpPr>
          <p:spPr>
            <a:xfrm flipH="1">
              <a:off x="1104900" y="34708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739140" y="32879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9" name="Oval 268"/>
            <p:cNvSpPr/>
            <p:nvPr/>
          </p:nvSpPr>
          <p:spPr>
            <a:xfrm>
              <a:off x="30631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0" name="Oval 269"/>
            <p:cNvSpPr/>
            <p:nvPr/>
          </p:nvSpPr>
          <p:spPr>
            <a:xfrm>
              <a:off x="26059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1" name="Oval 270"/>
            <p:cNvSpPr/>
            <p:nvPr/>
          </p:nvSpPr>
          <p:spPr>
            <a:xfrm>
              <a:off x="21487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2" name="Oval 271"/>
            <p:cNvSpPr/>
            <p:nvPr/>
          </p:nvSpPr>
          <p:spPr>
            <a:xfrm>
              <a:off x="16915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1234356" y="32918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4" name="Straight Arrow Connector 273"/>
            <p:cNvCxnSpPr>
              <a:endCxn id="275" idx="3"/>
            </p:cNvCxnSpPr>
            <p:nvPr/>
          </p:nvCxnSpPr>
          <p:spPr>
            <a:xfrm flipH="1">
              <a:off x="1104900" y="3928012"/>
              <a:ext cx="245364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5" name="Rectangle 274"/>
            <p:cNvSpPr/>
            <p:nvPr/>
          </p:nvSpPr>
          <p:spPr>
            <a:xfrm>
              <a:off x="739140" y="3745132"/>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0631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26059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1487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16915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1234356" y="3749042"/>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Rectangle 118"/>
            <p:cNvSpPr/>
            <p:nvPr/>
          </p:nvSpPr>
          <p:spPr>
            <a:xfrm rot="16200000">
              <a:off x="-624387" y="2827472"/>
              <a:ext cx="2193660" cy="38100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
          <p:nvSpPr>
            <p:cNvPr id="120" name="Rectangle 119"/>
            <p:cNvSpPr/>
            <p:nvPr/>
          </p:nvSpPr>
          <p:spPr>
            <a:xfrm>
              <a:off x="937176" y="4549142"/>
              <a:ext cx="2796624" cy="480060"/>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s</a:t>
              </a:r>
              <a:r>
                <a:rPr lang="en-US" sz="2800" b="1" i="1" dirty="0" smtClean="0">
                  <a:solidFill>
                    <a:prstClr val="black"/>
                  </a:solidFill>
                  <a:latin typeface="Calibri"/>
                </a:rPr>
                <a:t>ense amplifier</a:t>
              </a:r>
              <a:endParaRPr lang="en-US" sz="2800" b="1" i="1" dirty="0">
                <a:solidFill>
                  <a:prstClr val="black"/>
                </a:solidFill>
                <a:latin typeface="Calibri"/>
              </a:endParaRPr>
            </a:p>
          </p:txBody>
        </p:sp>
      </p:grpSp>
      <p:grpSp>
        <p:nvGrpSpPr>
          <p:cNvPr id="242" name="Group 241"/>
          <p:cNvGrpSpPr/>
          <p:nvPr/>
        </p:nvGrpSpPr>
        <p:grpSpPr>
          <a:xfrm>
            <a:off x="5501640" y="990598"/>
            <a:ext cx="2880359" cy="3337564"/>
            <a:chOff x="5501640" y="1219196"/>
            <a:chExt cx="2880359" cy="3337564"/>
          </a:xfrm>
        </p:grpSpPr>
        <p:sp>
          <p:nvSpPr>
            <p:cNvPr id="179" name="Oval 178"/>
            <p:cNvSpPr/>
            <p:nvPr/>
          </p:nvSpPr>
          <p:spPr>
            <a:xfrm>
              <a:off x="5910346" y="2144960"/>
              <a:ext cx="2052554" cy="2046040"/>
            </a:xfrm>
            <a:prstGeom prst="ellipse">
              <a:avLst/>
            </a:prstGeom>
            <a:solidFill>
              <a:schemeClr val="accent1">
                <a:lumMod val="20000"/>
                <a:lumOff val="80000"/>
              </a:schemeClr>
            </a:solidFill>
            <a:ln w="19050">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80" name="Rectangle 179"/>
            <p:cNvSpPr/>
            <p:nvPr/>
          </p:nvSpPr>
          <p:spPr>
            <a:xfrm>
              <a:off x="5501640" y="191636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1" name="Straight Arrow Connector 180"/>
            <p:cNvCxnSpPr>
              <a:endCxn id="180" idx="3"/>
            </p:cNvCxnSpPr>
            <p:nvPr/>
          </p:nvCxnSpPr>
          <p:spPr>
            <a:xfrm flipH="1">
              <a:off x="5867400" y="2099240"/>
              <a:ext cx="2286000"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3" name="Rectangle 182"/>
            <p:cNvSpPr/>
            <p:nvPr/>
          </p:nvSpPr>
          <p:spPr>
            <a:xfrm rot="16200000">
              <a:off x="5551083" y="3070878"/>
              <a:ext cx="1142999"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prstClr val="black"/>
                  </a:solidFill>
                  <a:latin typeface="Calibri"/>
                </a:rPr>
                <a:t>c</a:t>
              </a:r>
              <a:r>
                <a:rPr lang="en-US" sz="2000" dirty="0" smtClean="0">
                  <a:solidFill>
                    <a:prstClr val="black"/>
                  </a:solidFill>
                  <a:latin typeface="Calibri"/>
                </a:rPr>
                <a:t>apacitor</a:t>
              </a:r>
              <a:endParaRPr lang="en-US" sz="2000" dirty="0">
                <a:solidFill>
                  <a:prstClr val="black"/>
                </a:solidFill>
                <a:latin typeface="Calibri"/>
              </a:endParaRPr>
            </a:p>
          </p:txBody>
        </p:sp>
        <p:sp>
          <p:nvSpPr>
            <p:cNvPr id="184" name="Rectangle 183"/>
            <p:cNvSpPr/>
            <p:nvPr/>
          </p:nvSpPr>
          <p:spPr>
            <a:xfrm>
              <a:off x="6672346" y="2754560"/>
              <a:ext cx="1295400" cy="37549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a:solidFill>
                    <a:prstClr val="black"/>
                  </a:solidFill>
                  <a:latin typeface="Calibri"/>
                </a:rPr>
                <a:t>a</a:t>
              </a:r>
              <a:r>
                <a:rPr lang="en-US" sz="2000" smtClean="0">
                  <a:solidFill>
                    <a:prstClr val="black"/>
                  </a:solidFill>
                  <a:latin typeface="Calibri"/>
                </a:rPr>
                <a:t>ccess</a:t>
              </a:r>
              <a:endParaRPr lang="en-US" sz="2000">
                <a:solidFill>
                  <a:prstClr val="black"/>
                </a:solidFill>
                <a:latin typeface="Calibri"/>
              </a:endParaRPr>
            </a:p>
          </p:txBody>
        </p:sp>
        <p:sp>
          <p:nvSpPr>
            <p:cNvPr id="185" name="Rectangle 184"/>
            <p:cNvSpPr/>
            <p:nvPr/>
          </p:nvSpPr>
          <p:spPr>
            <a:xfrm>
              <a:off x="6672346" y="2889676"/>
              <a:ext cx="1279459" cy="43147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prstClr val="black"/>
                  </a:solidFill>
                  <a:latin typeface="Calibri"/>
                </a:rPr>
                <a:t>transistor</a:t>
              </a:r>
              <a:endParaRPr lang="en-US" sz="2000">
                <a:solidFill>
                  <a:prstClr val="black"/>
                </a:solidFill>
                <a:latin typeface="Calibri"/>
              </a:endParaRPr>
            </a:p>
          </p:txBody>
        </p:sp>
        <p:sp>
          <p:nvSpPr>
            <p:cNvPr id="186" name="Rectangle 185"/>
            <p:cNvSpPr/>
            <p:nvPr/>
          </p:nvSpPr>
          <p:spPr>
            <a:xfrm>
              <a:off x="5757946" y="1762156"/>
              <a:ext cx="2064789" cy="327041"/>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wordline</a:t>
              </a:r>
              <a:endParaRPr lang="en-US" sz="2000">
                <a:solidFill>
                  <a:prstClr val="black"/>
                </a:solidFill>
                <a:latin typeface="Calibri"/>
              </a:endParaRPr>
            </a:p>
          </p:txBody>
        </p:sp>
        <p:sp>
          <p:nvSpPr>
            <p:cNvPr id="187" name="Rectangle 186"/>
            <p:cNvSpPr/>
            <p:nvPr/>
          </p:nvSpPr>
          <p:spPr>
            <a:xfrm rot="16200000">
              <a:off x="7349868" y="3158868"/>
              <a:ext cx="1706594" cy="357669"/>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err="1" smtClean="0">
                  <a:solidFill>
                    <a:prstClr val="black"/>
                  </a:solidFill>
                  <a:latin typeface="Calibri"/>
                </a:rPr>
                <a:t>bitline</a:t>
              </a:r>
              <a:endParaRPr lang="en-US" sz="2000">
                <a:solidFill>
                  <a:prstClr val="black"/>
                </a:solidFill>
                <a:latin typeface="Calibri"/>
              </a:endParaRPr>
            </a:p>
          </p:txBody>
        </p:sp>
        <p:cxnSp>
          <p:nvCxnSpPr>
            <p:cNvPr id="188" name="Straight Arrow Connector 187"/>
            <p:cNvCxnSpPr/>
            <p:nvPr/>
          </p:nvCxnSpPr>
          <p:spPr>
            <a:xfrm flipV="1">
              <a:off x="8013466" y="1975763"/>
              <a:ext cx="0" cy="2291437"/>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291581" y="2360845"/>
              <a:ext cx="0" cy="137012"/>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H="1">
              <a:off x="7071068" y="2504208"/>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7510546"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H="1">
              <a:off x="7071068" y="2602160"/>
              <a:ext cx="439480"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a:off x="7510546" y="2830760"/>
              <a:ext cx="170121"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4" name="Straight Arrow Connector 193"/>
            <p:cNvCxnSpPr/>
            <p:nvPr/>
          </p:nvCxnSpPr>
          <p:spPr>
            <a:xfrm>
              <a:off x="6900946" y="2830760"/>
              <a:ext cx="170122"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5" name="Straight Arrow Connector 194"/>
            <p:cNvCxnSpPr/>
            <p:nvPr/>
          </p:nvCxnSpPr>
          <p:spPr>
            <a:xfrm flipH="1" flipV="1">
              <a:off x="7071067" y="2602160"/>
              <a:ext cx="1" cy="228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a:off x="7291581" y="2099240"/>
              <a:ext cx="1" cy="28296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H="1">
              <a:off x="7680667" y="2830760"/>
              <a:ext cx="33279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Elbow Connector 197"/>
            <p:cNvCxnSpPr/>
            <p:nvPr/>
          </p:nvCxnSpPr>
          <p:spPr>
            <a:xfrm rot="10800000" flipV="1">
              <a:off x="6519946" y="2833142"/>
              <a:ext cx="381001" cy="226217"/>
            </a:xfrm>
            <a:prstGeom prst="bentConnector3">
              <a:avLst>
                <a:gd name="adj1" fmla="val 100625"/>
              </a:avLst>
            </a:prstGeom>
            <a:ln w="25400">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17" name="Straight Arrow Connector 216"/>
            <p:cNvCxnSpPr/>
            <p:nvPr/>
          </p:nvCxnSpPr>
          <p:spPr>
            <a:xfrm>
              <a:off x="6519945" y="3541133"/>
              <a:ext cx="0" cy="280226"/>
            </a:xfrm>
            <a:prstGeom prst="straightConnector1">
              <a:avLst/>
            </a:prstGeom>
            <a:ln w="25400">
              <a:solidFill>
                <a:schemeClr val="tx1"/>
              </a:solidFill>
              <a:headEnd type="none" w="lg" len="med"/>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flipV="1">
              <a:off x="6519945" y="3059360"/>
              <a:ext cx="0" cy="1336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a:off x="6291347" y="3426484"/>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flipH="1">
              <a:off x="6291347" y="3192960"/>
              <a:ext cx="457198" cy="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V="1">
              <a:off x="6519945" y="3426485"/>
              <a:ext cx="0" cy="11464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2" name="Rectangle 221"/>
            <p:cNvSpPr/>
            <p:nvPr/>
          </p:nvSpPr>
          <p:spPr>
            <a:xfrm>
              <a:off x="7830586" y="41910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0" name="Rectangle 229"/>
            <p:cNvSpPr/>
            <p:nvPr/>
          </p:nvSpPr>
          <p:spPr>
            <a:xfrm>
              <a:off x="5501640" y="1219196"/>
              <a:ext cx="252269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grpSp>
      <p:grpSp>
        <p:nvGrpSpPr>
          <p:cNvPr id="240" name="Group 239"/>
          <p:cNvGrpSpPr/>
          <p:nvPr/>
        </p:nvGrpSpPr>
        <p:grpSpPr>
          <a:xfrm>
            <a:off x="5072146" y="3962402"/>
            <a:ext cx="3386053" cy="838200"/>
            <a:chOff x="5072146" y="4191000"/>
            <a:chExt cx="3386053" cy="838200"/>
          </a:xfrm>
        </p:grpSpPr>
        <p:sp>
          <p:nvSpPr>
            <p:cNvPr id="234" name="Rectangle 233"/>
            <p:cNvSpPr/>
            <p:nvPr/>
          </p:nvSpPr>
          <p:spPr>
            <a:xfrm>
              <a:off x="5072146" y="4495800"/>
              <a:ext cx="3386053" cy="5334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FF0000"/>
                  </a:solidFill>
                  <a:latin typeface="Calibri"/>
                </a:rPr>
                <a:t>large sense amplifier</a:t>
              </a:r>
            </a:p>
          </p:txBody>
        </p:sp>
        <p:sp>
          <p:nvSpPr>
            <p:cNvPr id="237" name="Rectangle 236"/>
            <p:cNvSpPr/>
            <p:nvPr/>
          </p:nvSpPr>
          <p:spPr>
            <a:xfrm>
              <a:off x="7833610" y="4191000"/>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grpSp>
        <p:nvGrpSpPr>
          <p:cNvPr id="133" name="Group 132"/>
          <p:cNvGrpSpPr/>
          <p:nvPr/>
        </p:nvGrpSpPr>
        <p:grpSpPr>
          <a:xfrm>
            <a:off x="3048000" y="1474386"/>
            <a:ext cx="1003835" cy="2855580"/>
            <a:chOff x="7338060" y="1622874"/>
            <a:chExt cx="1003835" cy="2855580"/>
          </a:xfrm>
        </p:grpSpPr>
        <p:sp>
          <p:nvSpPr>
            <p:cNvPr id="139" name="Rounded Rectangle 138"/>
            <p:cNvSpPr/>
            <p:nvPr/>
          </p:nvSpPr>
          <p:spPr>
            <a:xfrm rot="16200000">
              <a:off x="6824570" y="2669765"/>
              <a:ext cx="2564215" cy="470434"/>
            </a:xfrm>
            <a:prstGeom prst="roundRect">
              <a:avLst>
                <a:gd name="adj" fmla="val 12383"/>
              </a:avLst>
            </a:prstGeom>
            <a:no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i="1" dirty="0" err="1" smtClean="0">
                  <a:solidFill>
                    <a:srgbClr val="FF0000"/>
                  </a:solidFill>
                  <a:latin typeface="Calibri"/>
                  <a:cs typeface="Calibri"/>
                </a:rPr>
                <a:t>bitline</a:t>
              </a:r>
              <a:r>
                <a:rPr lang="en-US" sz="2400" b="1" i="1" dirty="0" smtClean="0">
                  <a:solidFill>
                    <a:srgbClr val="FF0000"/>
                  </a:solidFill>
                  <a:latin typeface="Calibri"/>
                  <a:cs typeface="Calibri"/>
                </a:rPr>
                <a:t>: 512 cells</a:t>
              </a:r>
              <a:endParaRPr lang="en-US" sz="2400" b="1" i="1" dirty="0">
                <a:solidFill>
                  <a:srgbClr val="FF0000"/>
                </a:solidFill>
                <a:latin typeface="Calibri"/>
                <a:cs typeface="Calibri"/>
              </a:endParaRPr>
            </a:p>
          </p:txBody>
        </p:sp>
        <p:cxnSp>
          <p:nvCxnSpPr>
            <p:cNvPr id="134" name="Straight Arrow Connector 133"/>
            <p:cNvCxnSpPr/>
            <p:nvPr/>
          </p:nvCxnSpPr>
          <p:spPr>
            <a:xfrm>
              <a:off x="7947657" y="1977290"/>
              <a:ext cx="0" cy="1981200"/>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H="1" flipV="1">
              <a:off x="7871460" y="189565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flipV="1">
              <a:off x="7871460" y="3958490"/>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51" name="Rectangle 150"/>
            <p:cNvSpPr/>
            <p:nvPr/>
          </p:nvSpPr>
          <p:spPr>
            <a:xfrm>
              <a:off x="7338060" y="4112694"/>
              <a:ext cx="365760" cy="365760"/>
            </a:xfrm>
            <a:prstGeom prst="rect">
              <a:avLst/>
            </a:prstGeom>
            <a:solidFill>
              <a:schemeClr val="accent2"/>
            </a:solidFill>
            <a:ln w="50800">
              <a:solidFill>
                <a:srgbClr val="FF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2" name="Straight Arrow Connector 151"/>
            <p:cNvCxnSpPr>
              <a:stCxn id="151" idx="0"/>
            </p:cNvCxnSpPr>
            <p:nvPr/>
          </p:nvCxnSpPr>
          <p:spPr>
            <a:xfrm flipV="1">
              <a:off x="7520940" y="1748692"/>
              <a:ext cx="4763" cy="2364002"/>
            </a:xfrm>
            <a:prstGeom prst="straightConnector1">
              <a:avLst/>
            </a:prstGeom>
            <a:ln w="50800" cap="rnd">
              <a:solidFill>
                <a:srgbClr val="FF0000"/>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Oval 153"/>
            <p:cNvSpPr/>
            <p:nvPr/>
          </p:nvSpPr>
          <p:spPr>
            <a:xfrm>
              <a:off x="7342823" y="18401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5" name="Oval 154"/>
            <p:cNvSpPr/>
            <p:nvPr/>
          </p:nvSpPr>
          <p:spPr>
            <a:xfrm>
              <a:off x="7342823" y="22973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Oval 155"/>
            <p:cNvSpPr/>
            <p:nvPr/>
          </p:nvSpPr>
          <p:spPr>
            <a:xfrm>
              <a:off x="7342823" y="27545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7" name="Oval 156"/>
            <p:cNvSpPr/>
            <p:nvPr/>
          </p:nvSpPr>
          <p:spPr>
            <a:xfrm>
              <a:off x="7342823" y="32117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8" name="Oval 157"/>
            <p:cNvSpPr/>
            <p:nvPr/>
          </p:nvSpPr>
          <p:spPr>
            <a:xfrm>
              <a:off x="7342823" y="3668930"/>
              <a:ext cx="365760" cy="365760"/>
            </a:xfrm>
            <a:prstGeom prst="ellipse">
              <a:avLst/>
            </a:prstGeom>
            <a:solidFill>
              <a:schemeClr val="bg1"/>
            </a:solidFill>
            <a:ln w="508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64" name="Group 63"/>
          <p:cNvGrpSpPr/>
          <p:nvPr/>
        </p:nvGrpSpPr>
        <p:grpSpPr>
          <a:xfrm>
            <a:off x="3253742" y="1295404"/>
            <a:ext cx="1242058" cy="565684"/>
            <a:chOff x="3253742" y="1524002"/>
            <a:chExt cx="1242058" cy="565684"/>
          </a:xfrm>
        </p:grpSpPr>
        <p:cxnSp>
          <p:nvCxnSpPr>
            <p:cNvPr id="249" name="Straight Arrow Connector 248"/>
            <p:cNvCxnSpPr/>
            <p:nvPr/>
          </p:nvCxnSpPr>
          <p:spPr>
            <a:xfrm flipH="1">
              <a:off x="3253742" y="1752602"/>
              <a:ext cx="474820" cy="33708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2" name="Rectangle 281"/>
            <p:cNvSpPr/>
            <p:nvPr/>
          </p:nvSpPr>
          <p:spPr>
            <a:xfrm>
              <a:off x="3657598" y="1524002"/>
              <a:ext cx="838202" cy="357964"/>
            </a:xfrm>
            <a:prstGeom prst="rect">
              <a:avLst/>
            </a:prstGeom>
            <a:no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cell</a:t>
              </a:r>
              <a:endParaRPr lang="en-US" sz="2800" b="1" i="1" dirty="0">
                <a:solidFill>
                  <a:prstClr val="black"/>
                </a:solidFill>
                <a:latin typeface="Calibri"/>
              </a:endParaRPr>
            </a:p>
          </p:txBody>
        </p:sp>
        <p:cxnSp>
          <p:nvCxnSpPr>
            <p:cNvPr id="287" name="Straight Arrow Connector 286"/>
            <p:cNvCxnSpPr/>
            <p:nvPr/>
          </p:nvCxnSpPr>
          <p:spPr>
            <a:xfrm flipH="1">
              <a:off x="3728562" y="1752602"/>
              <a:ext cx="81439"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88" name="Content Placeholder 2"/>
          <p:cNvSpPr txBox="1">
            <a:spLocks/>
          </p:cNvSpPr>
          <p:nvPr/>
        </p:nvSpPr>
        <p:spPr>
          <a:xfrm>
            <a:off x="381000" y="4953000"/>
            <a:ext cx="8305800" cy="1447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Long </a:t>
            </a:r>
            <a:r>
              <a:rPr lang="en-US" sz="3200" b="1" dirty="0" err="1">
                <a:solidFill>
                  <a:prstClr val="black"/>
                </a:solidFill>
                <a:latin typeface="Calibri"/>
              </a:rPr>
              <a:t>b</a:t>
            </a:r>
            <a:r>
              <a:rPr lang="en-US" sz="3200" b="1" dirty="0" err="1" smtClean="0">
                <a:solidFill>
                  <a:prstClr val="black"/>
                </a:solidFill>
                <a:latin typeface="Calibri"/>
              </a:rPr>
              <a:t>itline</a:t>
            </a:r>
            <a:endParaRPr lang="en-US" sz="3200" b="1" dirty="0" smtClean="0">
              <a:solidFill>
                <a:prstClr val="black"/>
              </a:solidFill>
              <a:latin typeface="Calibri"/>
            </a:endParaRPr>
          </a:p>
          <a:p>
            <a:pPr lvl="1">
              <a:lnSpc>
                <a:spcPct val="90000"/>
              </a:lnSpc>
            </a:pPr>
            <a:r>
              <a:rPr lang="en-US" sz="2800" b="1" dirty="0" smtClean="0">
                <a:solidFill>
                  <a:srgbClr val="006600"/>
                </a:solidFill>
                <a:latin typeface="Calibri"/>
              </a:rPr>
              <a:t>Amortizes sense amplifier cost </a:t>
            </a:r>
            <a:r>
              <a:rPr lang="en-US" sz="2800" b="1" dirty="0" smtClean="0">
                <a:solidFill>
                  <a:srgbClr val="006600"/>
                </a:solidFill>
                <a:latin typeface="Calibri"/>
                <a:sym typeface="Wingdings" pitchFamily="2" charset="2"/>
              </a:rPr>
              <a:t> Small area</a:t>
            </a:r>
          </a:p>
          <a:p>
            <a:pPr lvl="1">
              <a:lnSpc>
                <a:spcPct val="90000"/>
              </a:lnSpc>
            </a:pPr>
            <a:r>
              <a:rPr lang="en-US" sz="2800" b="1" dirty="0" smtClean="0">
                <a:solidFill>
                  <a:srgbClr val="FF0000"/>
                </a:solidFill>
                <a:latin typeface="Calibri"/>
                <a:sym typeface="Wingdings" pitchFamily="2" charset="2"/>
              </a:rPr>
              <a:t>Large </a:t>
            </a:r>
            <a:r>
              <a:rPr lang="en-US" sz="2800" b="1" dirty="0" err="1" smtClean="0">
                <a:solidFill>
                  <a:srgbClr val="FF0000"/>
                </a:solidFill>
                <a:latin typeface="Calibri"/>
                <a:sym typeface="Wingdings" pitchFamily="2" charset="2"/>
              </a:rPr>
              <a:t>bitline</a:t>
            </a:r>
            <a:r>
              <a:rPr lang="en-US" sz="2800" b="1" dirty="0" smtClean="0">
                <a:solidFill>
                  <a:srgbClr val="FF0000"/>
                </a:solidFill>
                <a:latin typeface="Calibri"/>
                <a:sym typeface="Wingdings" pitchFamily="2" charset="2"/>
              </a:rPr>
              <a:t> capacitance  High latency &amp; power</a:t>
            </a:r>
            <a:endParaRPr lang="en-US" sz="2800" dirty="0" smtClean="0">
              <a:solidFill>
                <a:srgbClr val="FF0000"/>
              </a:solidFill>
              <a:latin typeface="Calibri"/>
            </a:endParaRP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
        <p:nvSpPr>
          <p:cNvPr id="99" name="Rectangle 98"/>
          <p:cNvSpPr/>
          <p:nvPr/>
        </p:nvSpPr>
        <p:spPr>
          <a:xfrm rot="16200000">
            <a:off x="7330024" y="2902086"/>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smtClean="0">
                <a:solidFill>
                  <a:prstClr val="black"/>
                </a:solidFill>
                <a:latin typeface="Calibri"/>
              </a:rPr>
              <a:t>sense amplifier</a:t>
            </a:r>
            <a:endParaRPr lang="en-US" sz="2800" b="1" i="1" dirty="0">
              <a:solidFill>
                <a:prstClr val="black"/>
              </a:solidFill>
              <a:latin typeface="Calibri"/>
            </a:endParaRPr>
          </a:p>
        </p:txBody>
      </p:sp>
      <p:cxnSp>
        <p:nvCxnSpPr>
          <p:cNvPr id="100" name="Straight Arrow Connector 99"/>
          <p:cNvCxnSpPr/>
          <p:nvPr/>
        </p:nvCxnSpPr>
        <p:spPr>
          <a:xfrm>
            <a:off x="8001000" y="4157119"/>
            <a:ext cx="579835"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flipH="1">
            <a:off x="5181600" y="1874524"/>
            <a:ext cx="472082" cy="1135"/>
          </a:xfrm>
          <a:prstGeom prst="straightConnector1">
            <a:avLst/>
          </a:prstGeom>
          <a:ln w="12700" cap="rnd">
            <a:solidFill>
              <a:schemeClr val="tx1"/>
            </a:solidFill>
            <a:prstDash val="sysDash"/>
            <a:headEnd type="arrow"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5" name="Rectangle 104"/>
          <p:cNvSpPr/>
          <p:nvPr/>
        </p:nvSpPr>
        <p:spPr>
          <a:xfrm rot="16200000">
            <a:off x="3740286" y="2527162"/>
            <a:ext cx="2654025"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dirty="0">
                <a:solidFill>
                  <a:prstClr val="black"/>
                </a:solidFill>
                <a:latin typeface="Calibri"/>
              </a:rPr>
              <a:t>r</a:t>
            </a:r>
            <a:r>
              <a:rPr lang="en-US" sz="2800" b="1" i="1" dirty="0" smtClean="0">
                <a:solidFill>
                  <a:prstClr val="black"/>
                </a:solidFill>
                <a:latin typeface="Calibri"/>
              </a:rPr>
              <a:t>ow decoder</a:t>
            </a:r>
            <a:endParaRPr lang="en-US" sz="2800" b="1" i="1" dirty="0">
              <a:solidFill>
                <a:prstClr val="black"/>
              </a:solidFill>
              <a:latin typeface="Calibri"/>
            </a:endParaRPr>
          </a:p>
        </p:txBody>
      </p:sp>
    </p:spTree>
    <p:extLst>
      <p:ext uri="{BB962C8B-B14F-4D97-AF65-F5344CB8AC3E}">
        <p14:creationId xmlns:p14="http://schemas.microsoft.com/office/powerpoint/2010/main" val="265631494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88">
                                            <p:txEl>
                                              <p:pRg st="0" end="0"/>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88">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Trade-Off: Area (Die Size) vs. Latency</a:t>
            </a:r>
            <a:endParaRPr lang="en-US" dirty="0"/>
          </a:p>
        </p:txBody>
      </p:sp>
      <p:sp>
        <p:nvSpPr>
          <p:cNvPr id="5" name="Right Arrow 4"/>
          <p:cNvSpPr/>
          <p:nvPr/>
        </p:nvSpPr>
        <p:spPr>
          <a:xfrm>
            <a:off x="3238500" y="21640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Faster</a:t>
            </a:r>
            <a:endParaRPr lang="en-US" sz="4000" b="1" dirty="0">
              <a:solidFill>
                <a:prstClr val="white"/>
              </a:solidFill>
              <a:latin typeface="Calibri"/>
            </a:endParaRPr>
          </a:p>
        </p:txBody>
      </p:sp>
      <p:sp>
        <p:nvSpPr>
          <p:cNvPr id="97" name="Right Arrow 96"/>
          <p:cNvSpPr/>
          <p:nvPr/>
        </p:nvSpPr>
        <p:spPr>
          <a:xfrm flipH="1">
            <a:off x="3238500" y="3535680"/>
            <a:ext cx="2590800" cy="126492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4000" b="1" dirty="0" smtClean="0">
                <a:solidFill>
                  <a:prstClr val="white"/>
                </a:solidFill>
                <a:latin typeface="Calibri"/>
              </a:rPr>
              <a:t>Smaller</a:t>
            </a:r>
            <a:endParaRPr lang="en-US" sz="4000" b="1" dirty="0">
              <a:solidFill>
                <a:prstClr val="white"/>
              </a:solidFill>
              <a:latin typeface="Calibri"/>
            </a:endParaRPr>
          </a:p>
        </p:txBody>
      </p:sp>
      <p:grpSp>
        <p:nvGrpSpPr>
          <p:cNvPr id="15" name="Group 14"/>
          <p:cNvGrpSpPr/>
          <p:nvPr/>
        </p:nvGrpSpPr>
        <p:grpSpPr>
          <a:xfrm>
            <a:off x="5867400" y="1066800"/>
            <a:ext cx="2590800" cy="5105400"/>
            <a:chOff x="5867400" y="1066800"/>
            <a:chExt cx="2590800" cy="5105400"/>
          </a:xfrm>
        </p:grpSpPr>
        <p:sp>
          <p:nvSpPr>
            <p:cNvPr id="250" name="Rectangle 249"/>
            <p:cNvSpPr/>
            <p:nvPr/>
          </p:nvSpPr>
          <p:spPr>
            <a:xfrm>
              <a:off x="77066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1" name="Straight Arrow Connector 250"/>
            <p:cNvCxnSpPr>
              <a:stCxn id="250" idx="0"/>
            </p:cNvCxnSpPr>
            <p:nvPr/>
          </p:nvCxnSpPr>
          <p:spPr>
            <a:xfrm flipV="1">
              <a:off x="78895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3" name="Rectangle 252"/>
            <p:cNvSpPr/>
            <p:nvPr/>
          </p:nvSpPr>
          <p:spPr>
            <a:xfrm>
              <a:off x="72494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4" name="Straight Arrow Connector 253"/>
            <p:cNvCxnSpPr>
              <a:stCxn id="253" idx="0"/>
            </p:cNvCxnSpPr>
            <p:nvPr/>
          </p:nvCxnSpPr>
          <p:spPr>
            <a:xfrm flipV="1">
              <a:off x="74323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8" name="Rectangle 257"/>
            <p:cNvSpPr/>
            <p:nvPr/>
          </p:nvSpPr>
          <p:spPr>
            <a:xfrm>
              <a:off x="67922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9" name="Straight Arrow Connector 258"/>
            <p:cNvCxnSpPr>
              <a:stCxn id="258" idx="0"/>
            </p:cNvCxnSpPr>
            <p:nvPr/>
          </p:nvCxnSpPr>
          <p:spPr>
            <a:xfrm flipV="1">
              <a:off x="69751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1" name="Rectangle 260"/>
            <p:cNvSpPr/>
            <p:nvPr/>
          </p:nvSpPr>
          <p:spPr>
            <a:xfrm>
              <a:off x="6335077" y="3888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62" name="Straight Arrow Connector 261"/>
            <p:cNvCxnSpPr>
              <a:stCxn id="261" idx="0"/>
            </p:cNvCxnSpPr>
            <p:nvPr/>
          </p:nvCxnSpPr>
          <p:spPr>
            <a:xfrm flipV="1">
              <a:off x="6517957" y="3048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Oval 275"/>
            <p:cNvSpPr/>
            <p:nvPr/>
          </p:nvSpPr>
          <p:spPr>
            <a:xfrm>
              <a:off x="77114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72542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67970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6339840" y="3124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77114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72542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67970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3" name="Oval 282"/>
            <p:cNvSpPr/>
            <p:nvPr/>
          </p:nvSpPr>
          <p:spPr>
            <a:xfrm>
              <a:off x="6339840" y="3505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Rectangle 317"/>
            <p:cNvSpPr/>
            <p:nvPr/>
          </p:nvSpPr>
          <p:spPr>
            <a:xfrm>
              <a:off x="77066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19" name="Straight Arrow Connector 318"/>
            <p:cNvCxnSpPr>
              <a:stCxn id="318" idx="0"/>
            </p:cNvCxnSpPr>
            <p:nvPr/>
          </p:nvCxnSpPr>
          <p:spPr>
            <a:xfrm flipV="1">
              <a:off x="78895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0" name="Rectangle 319"/>
            <p:cNvSpPr/>
            <p:nvPr/>
          </p:nvSpPr>
          <p:spPr>
            <a:xfrm>
              <a:off x="72494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1" name="Straight Arrow Connector 320"/>
            <p:cNvCxnSpPr>
              <a:stCxn id="320" idx="0"/>
            </p:cNvCxnSpPr>
            <p:nvPr/>
          </p:nvCxnSpPr>
          <p:spPr>
            <a:xfrm flipV="1">
              <a:off x="74323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2" name="Rectangle 321"/>
            <p:cNvSpPr/>
            <p:nvPr/>
          </p:nvSpPr>
          <p:spPr>
            <a:xfrm>
              <a:off x="67922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4" name="Straight Arrow Connector 323"/>
            <p:cNvCxnSpPr>
              <a:stCxn id="322" idx="0"/>
            </p:cNvCxnSpPr>
            <p:nvPr/>
          </p:nvCxnSpPr>
          <p:spPr>
            <a:xfrm flipV="1">
              <a:off x="69751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5" name="Rectangle 324"/>
            <p:cNvSpPr/>
            <p:nvPr/>
          </p:nvSpPr>
          <p:spPr>
            <a:xfrm>
              <a:off x="6335077" y="22878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26" name="Straight Arrow Connector 325"/>
            <p:cNvCxnSpPr>
              <a:stCxn id="325" idx="0"/>
            </p:cNvCxnSpPr>
            <p:nvPr/>
          </p:nvCxnSpPr>
          <p:spPr>
            <a:xfrm flipV="1">
              <a:off x="6517957" y="14478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7" name="Oval 326"/>
            <p:cNvSpPr/>
            <p:nvPr/>
          </p:nvSpPr>
          <p:spPr>
            <a:xfrm>
              <a:off x="77114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72542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67970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6339840" y="1524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1" name="Oval 330"/>
            <p:cNvSpPr/>
            <p:nvPr/>
          </p:nvSpPr>
          <p:spPr>
            <a:xfrm>
              <a:off x="77114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72542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67970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6339840" y="19050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Rounded Rectangle 147"/>
            <p:cNvSpPr/>
            <p:nvPr/>
          </p:nvSpPr>
          <p:spPr>
            <a:xfrm>
              <a:off x="5867400" y="10668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Short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380" name="Rectangle 379"/>
            <p:cNvSpPr/>
            <p:nvPr/>
          </p:nvSpPr>
          <p:spPr>
            <a:xfrm>
              <a:off x="7696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1" name="Straight Arrow Connector 380"/>
            <p:cNvCxnSpPr>
              <a:stCxn id="380" idx="0"/>
            </p:cNvCxnSpPr>
            <p:nvPr/>
          </p:nvCxnSpPr>
          <p:spPr>
            <a:xfrm flipV="1">
              <a:off x="78790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2" name="Rectangle 381"/>
            <p:cNvSpPr/>
            <p:nvPr/>
          </p:nvSpPr>
          <p:spPr>
            <a:xfrm>
              <a:off x="72390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3" name="Straight Arrow Connector 382"/>
            <p:cNvCxnSpPr>
              <a:stCxn id="382" idx="0"/>
            </p:cNvCxnSpPr>
            <p:nvPr/>
          </p:nvCxnSpPr>
          <p:spPr>
            <a:xfrm flipV="1">
              <a:off x="74218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4" name="Rectangle 383"/>
            <p:cNvSpPr/>
            <p:nvPr/>
          </p:nvSpPr>
          <p:spPr>
            <a:xfrm>
              <a:off x="6781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5" name="Straight Arrow Connector 384"/>
            <p:cNvCxnSpPr>
              <a:stCxn id="384" idx="0"/>
            </p:cNvCxnSpPr>
            <p:nvPr/>
          </p:nvCxnSpPr>
          <p:spPr>
            <a:xfrm flipV="1">
              <a:off x="69646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6" name="Rectangle 385"/>
            <p:cNvSpPr/>
            <p:nvPr/>
          </p:nvSpPr>
          <p:spPr>
            <a:xfrm>
              <a:off x="6324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387" name="Straight Arrow Connector 386"/>
            <p:cNvCxnSpPr>
              <a:stCxn id="386" idx="0"/>
            </p:cNvCxnSpPr>
            <p:nvPr/>
          </p:nvCxnSpPr>
          <p:spPr>
            <a:xfrm flipV="1">
              <a:off x="6507480" y="4648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88" name="Oval 387"/>
            <p:cNvSpPr/>
            <p:nvPr/>
          </p:nvSpPr>
          <p:spPr>
            <a:xfrm>
              <a:off x="7700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9" name="Oval 388"/>
            <p:cNvSpPr/>
            <p:nvPr/>
          </p:nvSpPr>
          <p:spPr>
            <a:xfrm>
              <a:off x="72437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0" name="Oval 389"/>
            <p:cNvSpPr/>
            <p:nvPr/>
          </p:nvSpPr>
          <p:spPr>
            <a:xfrm>
              <a:off x="6786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1" name="Oval 390"/>
            <p:cNvSpPr/>
            <p:nvPr/>
          </p:nvSpPr>
          <p:spPr>
            <a:xfrm>
              <a:off x="6329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2" name="Oval 391"/>
            <p:cNvSpPr/>
            <p:nvPr/>
          </p:nvSpPr>
          <p:spPr>
            <a:xfrm>
              <a:off x="7700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3" name="Oval 392"/>
            <p:cNvSpPr/>
            <p:nvPr/>
          </p:nvSpPr>
          <p:spPr>
            <a:xfrm>
              <a:off x="72437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4" name="Oval 393"/>
            <p:cNvSpPr/>
            <p:nvPr/>
          </p:nvSpPr>
          <p:spPr>
            <a:xfrm>
              <a:off x="6786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5" name="Oval 394"/>
            <p:cNvSpPr/>
            <p:nvPr/>
          </p:nvSpPr>
          <p:spPr>
            <a:xfrm>
              <a:off x="6329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4" name="Group 13"/>
          <p:cNvGrpSpPr/>
          <p:nvPr/>
        </p:nvGrpSpPr>
        <p:grpSpPr>
          <a:xfrm>
            <a:off x="495300" y="1066800"/>
            <a:ext cx="2514600" cy="5105400"/>
            <a:chOff x="495300" y="1066800"/>
            <a:chExt cx="2514600" cy="5105400"/>
          </a:xfrm>
        </p:grpSpPr>
        <p:sp>
          <p:nvSpPr>
            <p:cNvPr id="131" name="Rounded Rectangle 130"/>
            <p:cNvSpPr/>
            <p:nvPr/>
          </p:nvSpPr>
          <p:spPr>
            <a:xfrm>
              <a:off x="495300" y="10668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80000"/>
                </a:lnSpc>
              </a:pPr>
              <a:r>
                <a:rPr lang="en-US" sz="3600" b="1" dirty="0" smtClean="0">
                  <a:solidFill>
                    <a:prstClr val="black"/>
                  </a:solidFill>
                  <a:latin typeface="Calibri"/>
                  <a:cs typeface="Calibri"/>
                </a:rPr>
                <a:t>Long </a:t>
              </a:r>
              <a:r>
                <a:rPr lang="en-US" sz="3600" b="1" dirty="0" err="1" smtClean="0">
                  <a:solidFill>
                    <a:prstClr val="black"/>
                  </a:solidFill>
                  <a:latin typeface="Calibri"/>
                  <a:cs typeface="Calibri"/>
                </a:rPr>
                <a:t>Bitline</a:t>
              </a:r>
              <a:endParaRPr lang="en-US" sz="3600" b="1" dirty="0" smtClean="0">
                <a:solidFill>
                  <a:prstClr val="black"/>
                </a:solidFill>
                <a:latin typeface="Calibri"/>
                <a:cs typeface="Calibri"/>
              </a:endParaRPr>
            </a:p>
            <a:p>
              <a:pPr algn="ctr">
                <a:lnSpc>
                  <a:spcPct val="80000"/>
                </a:lnSpc>
              </a:pPr>
              <a:endParaRPr lang="en-US" sz="3600" b="1" dirty="0" smtClean="0">
                <a:solidFill>
                  <a:prstClr val="black"/>
                </a:solidFill>
                <a:latin typeface="Calibri"/>
                <a:cs typeface="Calibri"/>
              </a:endParaRPr>
            </a:p>
          </p:txBody>
        </p:sp>
        <p:sp>
          <p:nvSpPr>
            <p:cNvPr id="183" name="Rectangle 182"/>
            <p:cNvSpPr/>
            <p:nvPr/>
          </p:nvSpPr>
          <p:spPr>
            <a:xfrm>
              <a:off x="22098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4" name="Straight Arrow Connector 183"/>
            <p:cNvCxnSpPr>
              <a:stCxn id="183" idx="0"/>
            </p:cNvCxnSpPr>
            <p:nvPr/>
          </p:nvCxnSpPr>
          <p:spPr>
            <a:xfrm flipV="1">
              <a:off x="23926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17526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7" name="Straight Arrow Connector 186"/>
            <p:cNvCxnSpPr>
              <a:stCxn id="186" idx="0"/>
            </p:cNvCxnSpPr>
            <p:nvPr/>
          </p:nvCxnSpPr>
          <p:spPr>
            <a:xfrm flipV="1">
              <a:off x="19354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9" name="Rectangle 188"/>
            <p:cNvSpPr/>
            <p:nvPr/>
          </p:nvSpPr>
          <p:spPr>
            <a:xfrm>
              <a:off x="12954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0" name="Straight Arrow Connector 189"/>
            <p:cNvCxnSpPr>
              <a:stCxn id="189" idx="0"/>
            </p:cNvCxnSpPr>
            <p:nvPr/>
          </p:nvCxnSpPr>
          <p:spPr>
            <a:xfrm flipV="1">
              <a:off x="14782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2" name="Rectangle 191"/>
            <p:cNvSpPr/>
            <p:nvPr/>
          </p:nvSpPr>
          <p:spPr>
            <a:xfrm>
              <a:off x="838200" y="5488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3" name="Straight Arrow Connector 192"/>
            <p:cNvCxnSpPr>
              <a:stCxn id="192" idx="0"/>
            </p:cNvCxnSpPr>
            <p:nvPr/>
          </p:nvCxnSpPr>
          <p:spPr>
            <a:xfrm flipV="1">
              <a:off x="1021080" y="31242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Oval 206"/>
            <p:cNvSpPr/>
            <p:nvPr/>
          </p:nvSpPr>
          <p:spPr>
            <a:xfrm>
              <a:off x="22145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8" name="Oval 207"/>
            <p:cNvSpPr/>
            <p:nvPr/>
          </p:nvSpPr>
          <p:spPr>
            <a:xfrm>
              <a:off x="17573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13001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Oval 209"/>
            <p:cNvSpPr/>
            <p:nvPr/>
          </p:nvSpPr>
          <p:spPr>
            <a:xfrm>
              <a:off x="842963"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22145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17573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13001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842963"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2145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7573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3001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842963" y="4724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2145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7573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3001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842963" y="5105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6" name="Oval 395"/>
            <p:cNvSpPr/>
            <p:nvPr/>
          </p:nvSpPr>
          <p:spPr>
            <a:xfrm>
              <a:off x="22098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7" name="Oval 396"/>
            <p:cNvSpPr/>
            <p:nvPr/>
          </p:nvSpPr>
          <p:spPr>
            <a:xfrm>
              <a:off x="17526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8" name="Oval 397"/>
            <p:cNvSpPr/>
            <p:nvPr/>
          </p:nvSpPr>
          <p:spPr>
            <a:xfrm>
              <a:off x="12954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99" name="Oval 398"/>
            <p:cNvSpPr/>
            <p:nvPr/>
          </p:nvSpPr>
          <p:spPr>
            <a:xfrm>
              <a:off x="838200" y="3215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0" name="Oval 399"/>
            <p:cNvSpPr/>
            <p:nvPr/>
          </p:nvSpPr>
          <p:spPr>
            <a:xfrm>
              <a:off x="22098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1" name="Oval 400"/>
            <p:cNvSpPr/>
            <p:nvPr/>
          </p:nvSpPr>
          <p:spPr>
            <a:xfrm>
              <a:off x="17526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2" name="Oval 401"/>
            <p:cNvSpPr/>
            <p:nvPr/>
          </p:nvSpPr>
          <p:spPr>
            <a:xfrm>
              <a:off x="12954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03" name="Oval 402"/>
            <p:cNvSpPr/>
            <p:nvPr/>
          </p:nvSpPr>
          <p:spPr>
            <a:xfrm>
              <a:off x="838200" y="359664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04" name="Content Placeholder 2"/>
          <p:cNvSpPr txBox="1">
            <a:spLocks/>
          </p:cNvSpPr>
          <p:nvPr/>
        </p:nvSpPr>
        <p:spPr>
          <a:xfrm>
            <a:off x="457200" y="4953000"/>
            <a:ext cx="8001000" cy="648602"/>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4000" b="1" dirty="0" smtClean="0">
                <a:solidFill>
                  <a:srgbClr val="FFFF00"/>
                </a:solidFill>
                <a:latin typeface="Calibri"/>
              </a:rPr>
              <a:t>Trade-Off: Area vs. Latency</a:t>
            </a:r>
          </a:p>
        </p:txBody>
      </p:sp>
    </p:spTree>
    <p:extLst>
      <p:ext uri="{BB962C8B-B14F-4D97-AF65-F5344CB8AC3E}">
        <p14:creationId xmlns:p14="http://schemas.microsoft.com/office/powerpoint/2010/main" val="424697989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7" grpId="0" animBg="1"/>
      <p:bldP spid="404" grpId="0" animBg="1"/>
    </p:bldLst>
  </p:timing>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t>
            </a:r>
            <a:r>
              <a:rPr lang="en-US" dirty="0"/>
              <a:t> </a:t>
            </a:r>
            <a:r>
              <a:rPr lang="en-US" dirty="0" smtClean="0"/>
              <a:t>Size)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3642758026"/>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dirty="0" smtClean="0">
                <a:solidFill>
                  <a:prstClr val="black"/>
                </a:solidFill>
                <a:latin typeface="Calibri"/>
              </a:rPr>
              <a:t>64</a:t>
            </a:r>
            <a:endParaRPr lang="en-US" sz="2800" b="1" dirty="0">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3581400" y="3124200"/>
            <a:ext cx="838200" cy="523220"/>
          </a:xfrm>
          <a:prstGeom prst="rect">
            <a:avLst/>
          </a:prstGeom>
          <a:noFill/>
        </p:spPr>
        <p:txBody>
          <a:bodyPr wrap="square" rtlCol="0">
            <a:spAutoFit/>
          </a:bodyPr>
          <a:lstStyle/>
          <a:p>
            <a:pPr algn="r"/>
            <a:r>
              <a:rPr lang="en-US" sz="2800" b="1" dirty="0" smtClean="0">
                <a:solidFill>
                  <a:srgbClr val="9BBB59">
                    <a:lumMod val="75000"/>
                  </a:srgbClr>
                </a:solidFill>
                <a:latin typeface="Calibri"/>
              </a:rPr>
              <a:t>128</a:t>
            </a:r>
            <a:endParaRPr lang="en-US" sz="2800" b="1" dirty="0">
              <a:solidFill>
                <a:srgbClr val="9BBB59">
                  <a:lumMod val="75000"/>
                </a:srgbClr>
              </a:solidFill>
              <a:latin typeface="Calibri"/>
            </a:endParaRPr>
          </a:p>
        </p:txBody>
      </p:sp>
      <p:sp>
        <p:nvSpPr>
          <p:cNvPr id="37" name="TextBox 36"/>
          <p:cNvSpPr txBox="1"/>
          <p:nvPr/>
        </p:nvSpPr>
        <p:spPr>
          <a:xfrm>
            <a:off x="4572000" y="36576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6019800" y="3757990"/>
            <a:ext cx="2895600" cy="523220"/>
          </a:xfrm>
          <a:prstGeom prst="rect">
            <a:avLst/>
          </a:prstGeom>
          <a:noFill/>
        </p:spPr>
        <p:txBody>
          <a:bodyPr wrap="square" rtlCol="0">
            <a:spAutoFit/>
          </a:bodyPr>
          <a:lstStyle/>
          <a:p>
            <a:pPr algn="ctr"/>
            <a:r>
              <a:rPr lang="en-US" sz="2800" b="1" dirty="0" smtClean="0">
                <a:solidFill>
                  <a:srgbClr val="C0504D"/>
                </a:solidFill>
                <a:latin typeface="Calibri"/>
              </a:rPr>
              <a:t>512 cells/</a:t>
            </a:r>
            <a:r>
              <a:rPr lang="en-US" sz="2800" b="1" dirty="0" err="1" smtClean="0">
                <a:solidFill>
                  <a:srgbClr val="C0504D"/>
                </a:solidFill>
                <a:latin typeface="Calibri"/>
              </a:rPr>
              <a:t>bitline</a:t>
            </a:r>
            <a:endParaRPr lang="en-US" sz="2800" b="1" dirty="0">
              <a:solidFill>
                <a:srgbClr val="C0504D"/>
              </a:solidFill>
              <a:latin typeface="Calibri"/>
            </a:endParaRPr>
          </a:p>
        </p:txBody>
      </p:sp>
      <p:sp>
        <p:nvSpPr>
          <p:cNvPr id="40" name="Rounded Rectangular Callout 39"/>
          <p:cNvSpPr/>
          <p:nvPr/>
        </p:nvSpPr>
        <p:spPr>
          <a:xfrm>
            <a:off x="6705600" y="2133600"/>
            <a:ext cx="1828800" cy="106105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Commodity DRAM</a:t>
            </a:r>
          </a:p>
          <a:p>
            <a:pPr algn="ctr"/>
            <a:r>
              <a:rPr lang="en-US" sz="2400" b="1" dirty="0" smtClean="0">
                <a:solidFill>
                  <a:prstClr val="white"/>
                </a:solidFill>
                <a:latin typeface="Calibri"/>
              </a:rPr>
              <a:t>Long </a:t>
            </a:r>
            <a:r>
              <a:rPr lang="en-US" sz="2400" b="1" dirty="0" err="1" smtClean="0">
                <a:solidFill>
                  <a:prstClr val="white"/>
                </a:solidFill>
                <a:latin typeface="Calibri"/>
              </a:rPr>
              <a:t>Bitline</a:t>
            </a:r>
            <a:endParaRPr lang="en-US" sz="2400" b="1" dirty="0" smtClean="0">
              <a:solidFill>
                <a:prstClr val="white"/>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2" name="Rounded Rectangular Callout 11"/>
          <p:cNvSpPr/>
          <p:nvPr/>
        </p:nvSpPr>
        <p:spPr>
          <a:xfrm>
            <a:off x="4495800" y="1905000"/>
            <a:ext cx="1981200" cy="838200"/>
          </a:xfrm>
          <a:prstGeom prst="wedgeRoundRectCallout">
            <a:avLst>
              <a:gd name="adj1" fmla="val -47531"/>
              <a:gd name="adj2" fmla="val 98151"/>
              <a:gd name="adj3" fmla="val 16667"/>
            </a:avLst>
          </a:prstGeom>
          <a:solidFill>
            <a:schemeClr val="accent3">
              <a:lumMod val="75000"/>
            </a:schemeClr>
          </a:solidFill>
          <a:ln>
            <a:solidFill>
              <a:schemeClr val="accent3">
                <a:lumMod val="50000"/>
              </a:schemeClr>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400" b="1" dirty="0" smtClean="0">
                <a:solidFill>
                  <a:prstClr val="white"/>
                </a:solidFill>
                <a:latin typeface="Calibri"/>
              </a:rPr>
              <a:t>Fancy DRAM</a:t>
            </a:r>
          </a:p>
          <a:p>
            <a:pPr algn="ctr"/>
            <a:r>
              <a:rPr lang="en-US" sz="2400" b="1" dirty="0" smtClean="0">
                <a:solidFill>
                  <a:prstClr val="white"/>
                </a:solidFill>
                <a:latin typeface="Calibri"/>
              </a:rPr>
              <a:t>Short </a:t>
            </a:r>
            <a:r>
              <a:rPr lang="en-US" sz="2400" b="1" dirty="0" err="1" smtClean="0">
                <a:solidFill>
                  <a:prstClr val="white"/>
                </a:solidFill>
                <a:latin typeface="Calibri"/>
              </a:rPr>
              <a:t>Bitline</a:t>
            </a:r>
            <a:endParaRPr lang="en-US" sz="2400" b="1" dirty="0">
              <a:solidFill>
                <a:prstClr val="white"/>
              </a:solidFill>
              <a:latin typeface="Calibri"/>
            </a:endParaRPr>
          </a:p>
        </p:txBody>
      </p:sp>
      <p:grpSp>
        <p:nvGrpSpPr>
          <p:cNvPr id="3" name="Group 2"/>
          <p:cNvGrpSpPr/>
          <p:nvPr/>
        </p:nvGrpSpPr>
        <p:grpSpPr>
          <a:xfrm>
            <a:off x="1760146" y="3533003"/>
            <a:ext cx="1530690" cy="1238005"/>
            <a:chOff x="1760146" y="3533003"/>
            <a:chExt cx="1530690" cy="1238005"/>
          </a:xfrm>
        </p:grpSpPr>
        <p:sp>
          <p:nvSpPr>
            <p:cNvPr id="13" name="Left Arrow 12"/>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15" name="TextBox 14"/>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11284865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500"/>
                                        <p:tgtEl>
                                          <p:spTgt spid="3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fade">
                                      <p:cBhvr>
                                        <p:cTn id="18" dur="500"/>
                                        <p:tgtEl>
                                          <p:spTgt spid="4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500"/>
                                        <p:tgtEl>
                                          <p:spTgt spid="37"/>
                                        </p:tgtEl>
                                      </p:cBhvr>
                                    </p:animEffect>
                                  </p:childTnLst>
                                </p:cTn>
                              </p:par>
                            </p:childTnLst>
                          </p:cTn>
                        </p:par>
                        <p:par>
                          <p:cTn id="24" fill="hold">
                            <p:stCondLst>
                              <p:cond delay="500"/>
                            </p:stCondLst>
                            <p:childTnLst>
                              <p:par>
                                <p:cTn id="25" presetID="10" presetClass="entr" presetSubtype="0" fill="hold" grpId="0" nodeType="after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10" presetClass="entr" presetSubtype="0" fill="hold" grpId="0" nodeType="after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fade">
                                      <p:cBhvr>
                                        <p:cTn id="31" dur="500"/>
                                        <p:tgtEl>
                                          <p:spTgt spid="24"/>
                                        </p:tgtEl>
                                      </p:cBhvr>
                                    </p:animEffect>
                                  </p:childTnLst>
                                </p:cTn>
                              </p:par>
                            </p:childTnLst>
                          </p:cTn>
                        </p:par>
                        <p:par>
                          <p:cTn id="32" fill="hold">
                            <p:stCondLst>
                              <p:cond delay="1500"/>
                            </p:stCondLst>
                            <p:childTnLst>
                              <p:par>
                                <p:cTn id="33" presetID="10" presetClass="entr" presetSubtype="0"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fade">
                                      <p:cBhvr>
                                        <p:cTn id="35" dur="500"/>
                                        <p:tgtEl>
                                          <p:spTgt spid="25"/>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500"/>
                                        <p:tgtEl>
                                          <p:spTgt spid="12"/>
                                        </p:tgtEl>
                                      </p:cBhvr>
                                    </p:animEffec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36" grpId="0"/>
      <p:bldP spid="37" grpId="0"/>
      <p:bldP spid="38" grpId="0"/>
      <p:bldP spid="40" grpId="0" animBg="1"/>
      <p:bldP spid="7" grpId="0" animBg="1"/>
      <p:bldP spid="41" grpId="0" animBg="1"/>
      <p:bldP spid="12" grpId="0" animBg="1"/>
    </p:bldLst>
  </p:timing>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2" name="Group 181"/>
          <p:cNvGrpSpPr/>
          <p:nvPr/>
        </p:nvGrpSpPr>
        <p:grpSpPr>
          <a:xfrm>
            <a:off x="5867400" y="914400"/>
            <a:ext cx="2590800" cy="5486400"/>
            <a:chOff x="5867400" y="762000"/>
            <a:chExt cx="2590800" cy="54864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7620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Short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grpSp>
      <p:sp>
        <p:nvSpPr>
          <p:cNvPr id="483"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smtClean="0">
                <a:solidFill>
                  <a:srgbClr val="008000"/>
                </a:solidFill>
                <a:latin typeface="Calibri"/>
              </a:rPr>
              <a:t>Low Latency </a:t>
            </a:r>
          </a:p>
        </p:txBody>
      </p:sp>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grpSp>
        <p:nvGrpSpPr>
          <p:cNvPr id="148" name="Group 147"/>
          <p:cNvGrpSpPr/>
          <p:nvPr/>
        </p:nvGrpSpPr>
        <p:grpSpPr>
          <a:xfrm>
            <a:off x="495300" y="914400"/>
            <a:ext cx="2514600" cy="5486400"/>
            <a:chOff x="495300" y="762000"/>
            <a:chExt cx="2514600" cy="5486400"/>
          </a:xfrm>
        </p:grpSpPr>
        <p:sp>
          <p:nvSpPr>
            <p:cNvPr id="149" name="Rounded Rectangle 148"/>
            <p:cNvSpPr/>
            <p:nvPr/>
          </p:nvSpPr>
          <p:spPr>
            <a:xfrm>
              <a:off x="495300" y="7620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black"/>
                  </a:solidFill>
                  <a:latin typeface="Calibri"/>
                  <a:cs typeface="Calibri"/>
                </a:rPr>
                <a:t>Long </a:t>
              </a:r>
              <a:r>
                <a:rPr lang="en-US" sz="3200" b="1" dirty="0" err="1" smtClean="0">
                  <a:solidFill>
                    <a:prstClr val="black"/>
                  </a:solidFill>
                  <a:latin typeface="Calibri"/>
                  <a:cs typeface="Calibri"/>
                </a:rPr>
                <a:t>Bitline</a:t>
              </a:r>
              <a:endParaRPr lang="en-US" sz="3200" b="1" dirty="0">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6154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74" name="Content Placeholder 2"/>
          <p:cNvSpPr txBox="1">
            <a:spLocks/>
          </p:cNvSpPr>
          <p:nvPr/>
        </p:nvSpPr>
        <p:spPr>
          <a:xfrm>
            <a:off x="58674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Short </a:t>
            </a:r>
            <a:r>
              <a:rPr lang="en-US" sz="3200" b="1" err="1" smtClean="0">
                <a:solidFill>
                  <a:srgbClr val="FFFF00"/>
                </a:solidFill>
                <a:latin typeface="Calibri"/>
                <a:cs typeface="Calibri"/>
              </a:rPr>
              <a:t>Bitline</a:t>
            </a:r>
            <a:endParaRPr lang="en-US" sz="3200" b="1">
              <a:solidFill>
                <a:srgbClr val="FFFF00"/>
              </a:solidFill>
              <a:latin typeface="Calibri"/>
              <a:cs typeface="Calibri"/>
            </a:endParaRP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grpSp>
        <p:nvGrpSpPr>
          <p:cNvPr id="3" name="Group 2"/>
          <p:cNvGrpSpPr/>
          <p:nvPr/>
        </p:nvGrpSpPr>
        <p:grpSpPr>
          <a:xfrm>
            <a:off x="838200" y="33528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432" name="Content Placeholder 2"/>
          <p:cNvSpPr txBox="1">
            <a:spLocks/>
          </p:cNvSpPr>
          <p:nvPr/>
        </p:nvSpPr>
        <p:spPr>
          <a:xfrm>
            <a:off x="457200"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3368676"/>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184" name="Group 183"/>
          <p:cNvGrpSpPr/>
          <p:nvPr/>
        </p:nvGrpSpPr>
        <p:grpSpPr>
          <a:xfrm>
            <a:off x="3946525" y="4953000"/>
            <a:ext cx="3756147" cy="1463675"/>
            <a:chOff x="3946525" y="4800600"/>
            <a:chExt cx="3756147" cy="1463675"/>
          </a:xfrm>
        </p:grpSpPr>
        <p:cxnSp>
          <p:nvCxnSpPr>
            <p:cNvPr id="186" name="Straight Arrow Connector 185"/>
            <p:cNvCxnSpPr/>
            <p:nvPr/>
          </p:nvCxnSpPr>
          <p:spPr>
            <a:xfrm flipH="1">
              <a:off x="5382876" y="4800600"/>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7" name="Straight Arrow Connector 186"/>
            <p:cNvCxnSpPr/>
            <p:nvPr/>
          </p:nvCxnSpPr>
          <p:spPr>
            <a:xfrm flipH="1">
              <a:off x="5374409" y="5555673"/>
              <a:ext cx="927100" cy="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5852006" y="4832351"/>
              <a:ext cx="1" cy="715009"/>
            </a:xfrm>
            <a:prstGeom prst="straightConnector1">
              <a:avLst/>
            </a:prstGeom>
            <a:ln w="50800">
              <a:solidFill>
                <a:srgbClr val="FF0000"/>
              </a:solidFill>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190" name="Content Placeholder 2"/>
            <p:cNvSpPr txBox="1">
              <a:spLocks/>
            </p:cNvSpPr>
            <p:nvPr/>
          </p:nvSpPr>
          <p:spPr>
            <a:xfrm>
              <a:off x="3946525" y="5654675"/>
              <a:ext cx="3756147" cy="6096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Short </a:t>
              </a:r>
              <a:r>
                <a:rPr lang="en-US" sz="3200" b="1" i="1" dirty="0" err="1" smtClean="0">
                  <a:solidFill>
                    <a:srgbClr val="FFFF66"/>
                  </a:solidFill>
                  <a:latin typeface="Calibri"/>
                </a:rPr>
                <a:t>Bitline</a:t>
              </a:r>
              <a:r>
                <a:rPr lang="en-US" sz="3200" b="1" i="1" dirty="0">
                  <a:solidFill>
                    <a:srgbClr val="FFFF66"/>
                  </a:solidFill>
                  <a:latin typeface="Calibri"/>
                </a:rPr>
                <a:t> </a:t>
              </a:r>
              <a:r>
                <a:rPr lang="en-US" sz="3200" b="1" i="1" dirty="0" smtClean="0">
                  <a:solidFill>
                    <a:srgbClr val="FFFF66"/>
                  </a:solidFill>
                  <a:latin typeface="Calibri"/>
                  <a:sym typeface="Wingdings"/>
                </a:rPr>
                <a:t> </a:t>
              </a:r>
              <a:r>
                <a:rPr lang="en-US" sz="3200" b="1" i="1" dirty="0" smtClean="0">
                  <a:solidFill>
                    <a:srgbClr val="FFFF66"/>
                  </a:solidFill>
                  <a:latin typeface="Calibri"/>
                </a:rPr>
                <a:t>Fast</a:t>
              </a:r>
            </a:p>
          </p:txBody>
        </p:sp>
      </p:grpSp>
      <p:grpSp>
        <p:nvGrpSpPr>
          <p:cNvPr id="19" name="Group 18"/>
          <p:cNvGrpSpPr/>
          <p:nvPr/>
        </p:nvGrpSpPr>
        <p:grpSpPr>
          <a:xfrm>
            <a:off x="182880" y="4404206"/>
            <a:ext cx="5303520" cy="1845998"/>
            <a:chOff x="182880" y="4251806"/>
            <a:chExt cx="5303520" cy="1845998"/>
          </a:xfrm>
        </p:grpSpPr>
        <p:sp>
          <p:nvSpPr>
            <p:cNvPr id="192" name="Oval 191"/>
            <p:cNvSpPr/>
            <p:nvPr/>
          </p:nvSpPr>
          <p:spPr>
            <a:xfrm>
              <a:off x="3352800" y="4251806"/>
              <a:ext cx="2133600"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grpSp>
          <p:nvGrpSpPr>
            <p:cNvPr id="18" name="Group 17"/>
            <p:cNvGrpSpPr/>
            <p:nvPr/>
          </p:nvGrpSpPr>
          <p:grpSpPr>
            <a:xfrm>
              <a:off x="182880" y="4594706"/>
              <a:ext cx="3169920" cy="1503098"/>
              <a:chOff x="182880" y="4594706"/>
              <a:chExt cx="3169920" cy="1503098"/>
            </a:xfrm>
          </p:grpSpPr>
          <p:cxnSp>
            <p:nvCxnSpPr>
              <p:cNvPr id="193" name="Straight Arrow Connector 192"/>
              <p:cNvCxnSpPr>
                <a:endCxn id="192" idx="2"/>
              </p:cNvCxnSpPr>
              <p:nvPr/>
            </p:nvCxnSpPr>
            <p:spPr>
              <a:xfrm flipV="1">
                <a:off x="2580323" y="4594706"/>
                <a:ext cx="772477" cy="556108"/>
              </a:xfrm>
              <a:prstGeom prst="straightConnector1">
                <a:avLst/>
              </a:prstGeom>
              <a:ln w="50800">
                <a:solidFill>
                  <a:srgbClr val="FF0000"/>
                </a:solidFill>
                <a:headEnd type="none" w="lg" len="med"/>
                <a:tailEnd type="arrow" w="lg" len="med"/>
              </a:ln>
            </p:spPr>
            <p:style>
              <a:lnRef idx="1">
                <a:schemeClr val="accent1"/>
              </a:lnRef>
              <a:fillRef idx="0">
                <a:schemeClr val="accent1"/>
              </a:fillRef>
              <a:effectRef idx="0">
                <a:schemeClr val="accent1"/>
              </a:effectRef>
              <a:fontRef idx="minor">
                <a:schemeClr val="tx1"/>
              </a:fontRef>
            </p:style>
          </p:cxnSp>
          <p:sp>
            <p:nvSpPr>
              <p:cNvPr id="199" name="Content Placeholder 2"/>
              <p:cNvSpPr txBox="1">
                <a:spLocks/>
              </p:cNvSpPr>
              <p:nvPr/>
            </p:nvSpPr>
            <p:spPr>
              <a:xfrm>
                <a:off x="182880" y="5031004"/>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Need Isolation</a:t>
                </a:r>
              </a:p>
            </p:txBody>
          </p:sp>
        </p:grpSp>
      </p:grpSp>
      <p:sp>
        <p:nvSpPr>
          <p:cNvPr id="207" name="Content Placeholder 2"/>
          <p:cNvSpPr txBox="1">
            <a:spLocks/>
          </p:cNvSpPr>
          <p:nvPr/>
        </p:nvSpPr>
        <p:spPr>
          <a:xfrm>
            <a:off x="2895600" y="5181600"/>
            <a:ext cx="2590800" cy="1066800"/>
          </a:xfrm>
          <a:prstGeom prst="rect">
            <a:avLst/>
          </a:prstGeom>
          <a:solidFill>
            <a:schemeClr val="tx1"/>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FF66"/>
                </a:solidFill>
                <a:latin typeface="Calibri"/>
              </a:rPr>
              <a:t>Add Isolation Transistor</a:t>
            </a:r>
            <a:r>
              <a:rPr lang="en-US" sz="3200" b="1" i="1" dirty="0">
                <a:solidFill>
                  <a:srgbClr val="FFFF66"/>
                </a:solidFill>
                <a:latin typeface="Calibri"/>
              </a:rPr>
              <a:t>s</a:t>
            </a:r>
            <a:endParaRPr lang="en-US" sz="3200" b="1" i="1" dirty="0" smtClean="0">
              <a:solidFill>
                <a:srgbClr val="FFFF66"/>
              </a:solidFill>
              <a:latin typeface="Calibri"/>
            </a:endParaRPr>
          </a:p>
        </p:txBody>
      </p:sp>
      <p:sp>
        <p:nvSpPr>
          <p:cNvPr id="200" name="Content Placeholder 2"/>
          <p:cNvSpPr txBox="1">
            <a:spLocks/>
          </p:cNvSpPr>
          <p:nvPr/>
        </p:nvSpPr>
        <p:spPr>
          <a:xfrm>
            <a:off x="457200"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sp>
        <p:nvSpPr>
          <p:cNvPr id="201" name="Content Placeholder 2"/>
          <p:cNvSpPr txBox="1">
            <a:spLocks/>
          </p:cNvSpPr>
          <p:nvPr/>
        </p:nvSpPr>
        <p:spPr>
          <a:xfrm>
            <a:off x="5867400" y="16002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2" name="Straight Arrow Connector 201"/>
          <p:cNvCxnSpPr/>
          <p:nvPr/>
        </p:nvCxnSpPr>
        <p:spPr>
          <a:xfrm flipV="1">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2707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V="1">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60020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654860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8"/>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grpId="0" nodeType="afterEffect">
                                  <p:stCondLst>
                                    <p:cond delay="0"/>
                                  </p:stCondLst>
                                  <p:childTnLst>
                                    <p:set>
                                      <p:cBhvr>
                                        <p:cTn id="13" dur="1" fill="hold">
                                          <p:stCondLst>
                                            <p:cond delay="0"/>
                                          </p:stCondLst>
                                        </p:cTn>
                                        <p:tgtEl>
                                          <p:spTgt spid="432"/>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200"/>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75"/>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483"/>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274"/>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201"/>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284"/>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42" presetClass="path" presetSubtype="0" accel="50000" decel="50000" fill="hold" nodeType="clickEffect">
                                  <p:stCondLst>
                                    <p:cond delay="0"/>
                                  </p:stCondLst>
                                  <p:childTnLst>
                                    <p:animMotion origin="layout" path="M 4.44444E-6 1.11111E-6 L 0.3 1.11111E-6 " pathEditMode="relative" rAng="0" ptsTypes="AA">
                                      <p:cBhvr>
                                        <p:cTn id="39" dur="1000" fill="hold"/>
                                        <p:tgtEl>
                                          <p:spTgt spid="3"/>
                                        </p:tgtEl>
                                        <p:attrNameLst>
                                          <p:attrName>ppt_x</p:attrName>
                                          <p:attrName>ppt_y</p:attrName>
                                        </p:attrNameLst>
                                      </p:cBhvr>
                                      <p:rCtr x="15000" y="0"/>
                                    </p:animMotion>
                                  </p:childTnLst>
                                </p:cTn>
                              </p:par>
                            </p:childTnLst>
                          </p:cTn>
                        </p:par>
                        <p:par>
                          <p:cTn id="40" fill="hold">
                            <p:stCondLst>
                              <p:cond delay="1000"/>
                            </p:stCondLst>
                            <p:childTnLst>
                              <p:par>
                                <p:cTn id="41" presetID="42" presetClass="path" presetSubtype="0" accel="50000" decel="50000" fill="hold" grpId="1" nodeType="afterEffect">
                                  <p:stCondLst>
                                    <p:cond delay="0"/>
                                  </p:stCondLst>
                                  <p:childTnLst>
                                    <p:animMotion origin="layout" path="M 0.00416 2.59259E-6 L 0.29583 2.59259E-6 " pathEditMode="relative" rAng="0" ptsTypes="AA">
                                      <p:cBhvr>
                                        <p:cTn id="42" dur="1000" fill="hold"/>
                                        <p:tgtEl>
                                          <p:spTgt spid="432"/>
                                        </p:tgtEl>
                                        <p:attrNameLst>
                                          <p:attrName>ppt_x</p:attrName>
                                          <p:attrName>ppt_y</p:attrName>
                                        </p:attrNameLst>
                                      </p:cBhvr>
                                      <p:rCtr x="14583" y="0"/>
                                    </p:animMotion>
                                  </p:childTnLst>
                                </p:cTn>
                              </p:par>
                              <p:par>
                                <p:cTn id="43" presetID="1" presetClass="entr" presetSubtype="0" fill="hold" nodeType="withEffect">
                                  <p:stCondLst>
                                    <p:cond delay="0"/>
                                  </p:stCondLst>
                                  <p:childTnLst>
                                    <p:set>
                                      <p:cBhvr>
                                        <p:cTn id="44" dur="1" fill="hold">
                                          <p:stCondLst>
                                            <p:cond delay="0"/>
                                          </p:stCondLst>
                                        </p:cTn>
                                        <p:tgtEl>
                                          <p:spTgt spid="43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57"/>
                                        </p:tgtEl>
                                        <p:attrNameLst>
                                          <p:attrName>style.visibility</p:attrName>
                                        </p:attrNameLst>
                                      </p:cBhvr>
                                      <p:to>
                                        <p:strVal val="visible"/>
                                      </p:to>
                                    </p:set>
                                  </p:childTnLst>
                                </p:cTn>
                              </p:par>
                              <p:par>
                                <p:cTn id="47" presetID="1" presetClass="exit" presetSubtype="0" fill="hold" nodeType="withEffect">
                                  <p:stCondLst>
                                    <p:cond delay="0"/>
                                  </p:stCondLst>
                                  <p:childTnLst>
                                    <p:set>
                                      <p:cBhvr>
                                        <p:cTn id="48" dur="1" fill="hold">
                                          <p:stCondLst>
                                            <p:cond delay="0"/>
                                          </p:stCondLst>
                                        </p:cTn>
                                        <p:tgtEl>
                                          <p:spTgt spid="3"/>
                                        </p:tgtEl>
                                        <p:attrNameLst>
                                          <p:attrName>style.visibility</p:attrName>
                                        </p:attrNameLst>
                                      </p:cBhvr>
                                      <p:to>
                                        <p:strVal val="hidden"/>
                                      </p:to>
                                    </p:set>
                                  </p:childTnLst>
                                </p:cTn>
                              </p:par>
                              <p:par>
                                <p:cTn id="49" presetID="1" presetClass="entr" presetSubtype="0" fill="hold" nodeType="withEffect">
                                  <p:stCondLst>
                                    <p:cond delay="0"/>
                                  </p:stCondLst>
                                  <p:childTnLst>
                                    <p:set>
                                      <p:cBhvr>
                                        <p:cTn id="50" dur="1" fill="hold">
                                          <p:stCondLst>
                                            <p:cond delay="0"/>
                                          </p:stCondLst>
                                        </p:cTn>
                                        <p:tgtEl>
                                          <p:spTgt spid="202"/>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08"/>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42" presetClass="path" presetSubtype="0" accel="50000" decel="50000" fill="hold" nodeType="clickEffect">
                                  <p:stCondLst>
                                    <p:cond delay="0"/>
                                  </p:stCondLst>
                                  <p:childTnLst>
                                    <p:animMotion origin="layout" path="M 2.5E-6 0.00046 L 2.5E-6 -0.05949 " pathEditMode="relative" rAng="0" ptsTypes="AA">
                                      <p:cBhvr>
                                        <p:cTn id="56" dur="1000" fill="hold"/>
                                        <p:tgtEl>
                                          <p:spTgt spid="433"/>
                                        </p:tgtEl>
                                        <p:attrNameLst>
                                          <p:attrName>ppt_x</p:attrName>
                                          <p:attrName>ppt_y</p:attrName>
                                        </p:attrNameLst>
                                      </p:cBhvr>
                                      <p:rCtr x="0" y="-3009"/>
                                    </p:animMotion>
                                  </p:childTnLst>
                                </p:cTn>
                              </p:par>
                            </p:childTnLst>
                          </p:cTn>
                        </p:par>
                        <p:par>
                          <p:cTn id="57" fill="hold">
                            <p:stCondLst>
                              <p:cond delay="1000"/>
                            </p:stCondLst>
                            <p:childTnLst>
                              <p:par>
                                <p:cTn id="58" presetID="42" presetClass="path" presetSubtype="0" accel="50000" decel="50000" fill="hold" grpId="1" nodeType="afterEffect">
                                  <p:stCondLst>
                                    <p:cond delay="0"/>
                                  </p:stCondLst>
                                  <p:childTnLst>
                                    <p:animMotion origin="layout" path="M 0.00209 1.48148E-6 L -0.29444 1.48148E-6 " pathEditMode="relative" rAng="0" ptsTypes="AA">
                                      <p:cBhvr>
                                        <p:cTn id="59" dur="1000" fill="hold"/>
                                        <p:tgtEl>
                                          <p:spTgt spid="274"/>
                                        </p:tgtEl>
                                        <p:attrNameLst>
                                          <p:attrName>ppt_x</p:attrName>
                                          <p:attrName>ppt_y</p:attrName>
                                        </p:attrNameLst>
                                      </p:cBhvr>
                                      <p:rCtr x="-14826" y="0"/>
                                    </p:animMotion>
                                  </p:childTnLst>
                                </p:cTn>
                              </p:par>
                              <p:par>
                                <p:cTn id="60" presetID="1" presetClass="entr" presetSubtype="0" fill="hold" nodeType="withEffect">
                                  <p:stCondLst>
                                    <p:cond delay="0"/>
                                  </p:stCondLst>
                                  <p:childTnLst>
                                    <p:set>
                                      <p:cBhvr>
                                        <p:cTn id="61" dur="1" fill="hold">
                                          <p:stCondLst>
                                            <p:cond delay="0"/>
                                          </p:stCondLst>
                                        </p:cTn>
                                        <p:tgtEl>
                                          <p:spTgt spid="209"/>
                                        </p:tgtEl>
                                        <p:attrNameLst>
                                          <p:attrName>style.visibility</p:attrName>
                                        </p:attrNameLst>
                                      </p:cBhvr>
                                      <p:to>
                                        <p:strVal val="visible"/>
                                      </p:to>
                                    </p:set>
                                  </p:childTnLst>
                                </p:cTn>
                              </p:par>
                              <p:par>
                                <p:cTn id="62" presetID="1" presetClass="entr" presetSubtype="0" fill="hold" nodeType="withEffect">
                                  <p:stCondLst>
                                    <p:cond delay="0"/>
                                  </p:stCondLst>
                                  <p:childTnLst>
                                    <p:set>
                                      <p:cBhvr>
                                        <p:cTn id="63" dur="1" fill="hold">
                                          <p:stCondLst>
                                            <p:cond delay="0"/>
                                          </p:stCondLst>
                                        </p:cTn>
                                        <p:tgtEl>
                                          <p:spTgt spid="210"/>
                                        </p:tgtEl>
                                        <p:attrNameLst>
                                          <p:attrName>style.visibility</p:attrName>
                                        </p:attrNameLst>
                                      </p:cBhvr>
                                      <p:to>
                                        <p:strVal val="visible"/>
                                      </p:to>
                                    </p:set>
                                  </p:childTnLst>
                                </p:cTn>
                              </p:par>
                            </p:childTnLst>
                          </p:cTn>
                        </p:par>
                        <p:par>
                          <p:cTn id="64" fill="hold">
                            <p:stCondLst>
                              <p:cond delay="2000"/>
                            </p:stCondLst>
                            <p:childTnLst>
                              <p:par>
                                <p:cTn id="65" presetID="1" presetClass="entr" presetSubtype="0" fill="hold" nodeType="afterEffect">
                                  <p:stCondLst>
                                    <p:cond delay="500"/>
                                  </p:stCondLst>
                                  <p:childTnLst>
                                    <p:set>
                                      <p:cBhvr>
                                        <p:cTn id="66" dur="1" fill="hold">
                                          <p:stCondLst>
                                            <p:cond delay="0"/>
                                          </p:stCondLst>
                                        </p:cTn>
                                        <p:tgtEl>
                                          <p:spTgt spid="18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nodeType="clickEffect">
                                  <p:stCondLst>
                                    <p:cond delay="0"/>
                                  </p:stCondLst>
                                  <p:childTnLst>
                                    <p:set>
                                      <p:cBhvr>
                                        <p:cTn id="70" dur="1" fill="hold">
                                          <p:stCondLst>
                                            <p:cond delay="0"/>
                                          </p:stCondLst>
                                        </p:cTn>
                                        <p:tgtEl>
                                          <p:spTgt spid="184"/>
                                        </p:tgtEl>
                                        <p:attrNameLst>
                                          <p:attrName>style.visibility</p:attrName>
                                        </p:attrNameLst>
                                      </p:cBhvr>
                                      <p:to>
                                        <p:strVal val="hidden"/>
                                      </p:to>
                                    </p:set>
                                  </p:childTnLst>
                                </p:cTn>
                              </p:par>
                              <p:par>
                                <p:cTn id="71" presetID="1" presetClass="entr" presetSubtype="0"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nodeType="clickEffect">
                                  <p:stCondLst>
                                    <p:cond delay="0"/>
                                  </p:stCondLst>
                                  <p:childTnLst>
                                    <p:set>
                                      <p:cBhvr>
                                        <p:cTn id="76" dur="1" fill="hold">
                                          <p:stCondLst>
                                            <p:cond delay="0"/>
                                          </p:stCondLst>
                                        </p:cTn>
                                        <p:tgtEl>
                                          <p:spTgt spid="470"/>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20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207"/>
                                        </p:tgtEl>
                                        <p:attrNameLst>
                                          <p:attrName>style.visibility</p:attrName>
                                        </p:attrNameLst>
                                      </p:cBhvr>
                                      <p:to>
                                        <p:strVal val="hidden"/>
                                      </p:to>
                                    </p:set>
                                  </p:childTnLst>
                                </p:cTn>
                              </p:par>
                              <p:par>
                                <p:cTn id="83" presetID="1" presetClass="exit" presetSubtype="0" fill="hold" nodeType="withEffect">
                                  <p:stCondLst>
                                    <p:cond delay="0"/>
                                  </p:stCondLst>
                                  <p:childTnLst>
                                    <p:set>
                                      <p:cBhvr>
                                        <p:cTn id="84" dur="1" fill="hold">
                                          <p:stCondLst>
                                            <p:cond delay="0"/>
                                          </p:stCondLst>
                                        </p:cTn>
                                        <p:tgtEl>
                                          <p:spTgt spid="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3" grpId="0" animBg="1"/>
      <p:bldP spid="268" grpId="0" animBg="1"/>
      <p:bldP spid="269" grpId="0" animBg="1"/>
      <p:bldP spid="274" grpId="0" animBg="1"/>
      <p:bldP spid="274" grpId="1" animBg="1"/>
      <p:bldP spid="275" grpId="0" animBg="1"/>
      <p:bldP spid="284" grpId="0" animBg="1"/>
      <p:bldP spid="432" grpId="0" animBg="1"/>
      <p:bldP spid="432" grpId="1" animBg="1"/>
      <p:bldP spid="207" grpId="0" animBg="1"/>
      <p:bldP spid="207" grpId="1" animBg="1"/>
      <p:bldP spid="200" grpId="0" animBg="1"/>
      <p:bldP spid="201" grpId="0" animBg="1"/>
    </p:bldLst>
  </p:timing>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0" name="Group 469"/>
          <p:cNvGrpSpPr/>
          <p:nvPr/>
        </p:nvGrpSpPr>
        <p:grpSpPr>
          <a:xfrm>
            <a:off x="3632200" y="4549508"/>
            <a:ext cx="1500615" cy="435242"/>
            <a:chOff x="6576585" y="3527158"/>
            <a:chExt cx="1500615" cy="435242"/>
          </a:xfrm>
        </p:grpSpPr>
        <p:cxnSp>
          <p:nvCxnSpPr>
            <p:cNvPr id="471" name="Straight Arrow Connector 470"/>
            <p:cNvCxnSpPr/>
            <p:nvPr/>
          </p:nvCxnSpPr>
          <p:spPr>
            <a:xfrm flipV="1">
              <a:off x="8077200" y="3527158"/>
              <a:ext cx="0" cy="93511"/>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2" name="Straight Arrow Connector 471"/>
            <p:cNvCxnSpPr/>
            <p:nvPr/>
          </p:nvCxnSpPr>
          <p:spPr>
            <a:xfrm flipV="1">
              <a:off x="7620000" y="3527425"/>
              <a:ext cx="3895"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3" name="Straight Arrow Connector 472"/>
            <p:cNvCxnSpPr/>
            <p:nvPr/>
          </p:nvCxnSpPr>
          <p:spPr>
            <a:xfrm flipV="1">
              <a:off x="71628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4" name="Straight Arrow Connector 473"/>
            <p:cNvCxnSpPr/>
            <p:nvPr/>
          </p:nvCxnSpPr>
          <p:spPr>
            <a:xfrm flipV="1">
              <a:off x="6705600" y="3527158"/>
              <a:ext cx="0" cy="93244"/>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5" name="Straight Arrow Connector 474"/>
            <p:cNvCxnSpPr/>
            <p:nvPr/>
          </p:nvCxnSpPr>
          <p:spPr>
            <a:xfrm flipH="1" flipV="1">
              <a:off x="80724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6" name="Straight Arrow Connector 475"/>
            <p:cNvCxnSpPr/>
            <p:nvPr/>
          </p:nvCxnSpPr>
          <p:spPr>
            <a:xfrm flipH="1" flipV="1">
              <a:off x="76152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7" name="Straight Arrow Connector 476"/>
            <p:cNvCxnSpPr/>
            <p:nvPr/>
          </p:nvCxnSpPr>
          <p:spPr>
            <a:xfrm flipH="1" flipV="1">
              <a:off x="71580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8" name="Straight Arrow Connector 477"/>
            <p:cNvCxnSpPr/>
            <p:nvPr/>
          </p:nvCxnSpPr>
          <p:spPr>
            <a:xfrm flipH="1" flipV="1">
              <a:off x="6700837" y="3886200"/>
              <a:ext cx="4763" cy="76200"/>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79" name="Straight Arrow Connector 478"/>
            <p:cNvCxnSpPr/>
            <p:nvPr/>
          </p:nvCxnSpPr>
          <p:spPr>
            <a:xfrm>
              <a:off x="657658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0" name="Straight Arrow Connector 479"/>
            <p:cNvCxnSpPr/>
            <p:nvPr/>
          </p:nvCxnSpPr>
          <p:spPr>
            <a:xfrm>
              <a:off x="70350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1" name="Straight Arrow Connector 480"/>
            <p:cNvCxnSpPr/>
            <p:nvPr/>
          </p:nvCxnSpPr>
          <p:spPr>
            <a:xfrm>
              <a:off x="7491730"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82" name="Straight Arrow Connector 481"/>
            <p:cNvCxnSpPr/>
            <p:nvPr/>
          </p:nvCxnSpPr>
          <p:spPr>
            <a:xfrm>
              <a:off x="7949455" y="3620402"/>
              <a:ext cx="121920" cy="265798"/>
            </a:xfrm>
            <a:prstGeom prst="straightConnector1">
              <a:avLst/>
            </a:prstGeom>
            <a:ln w="508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0" y="0"/>
            <a:ext cx="9144000" cy="838200"/>
          </a:xfrm>
        </p:spPr>
        <p:txBody>
          <a:bodyPr>
            <a:normAutofit/>
          </a:bodyPr>
          <a:lstStyle/>
          <a:p>
            <a:r>
              <a:rPr lang="en-US" smtClean="0"/>
              <a:t>   Approximating the Best of Both Worlds</a:t>
            </a:r>
            <a:endParaRPr lang="en-US"/>
          </a:p>
        </p:txBody>
      </p:sp>
      <p:sp>
        <p:nvSpPr>
          <p:cNvPr id="274" name="Content Placeholder 2"/>
          <p:cNvSpPr txBox="1">
            <a:spLocks/>
          </p:cNvSpPr>
          <p:nvPr/>
        </p:nvSpPr>
        <p:spPr>
          <a:xfrm>
            <a:off x="3173355" y="22707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84" name="Rounded Rectangle 283"/>
          <p:cNvSpPr/>
          <p:nvPr/>
        </p:nvSpPr>
        <p:spPr>
          <a:xfrm>
            <a:off x="3168650" y="9144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srgbClr val="FFFF00"/>
                </a:solidFill>
                <a:latin typeface="Calibri"/>
                <a:cs typeface="Calibri"/>
              </a:rPr>
              <a:t>Our Proposal</a:t>
            </a:r>
            <a:endParaRPr lang="en-US" sz="3200" b="1">
              <a:solidFill>
                <a:srgbClr val="FFFF00"/>
              </a:solidFill>
              <a:latin typeface="Calibri"/>
              <a:cs typeface="Calibri"/>
            </a:endParaRPr>
          </a:p>
        </p:txBody>
      </p:sp>
      <p:sp>
        <p:nvSpPr>
          <p:cNvPr id="432" name="Content Placeholder 2"/>
          <p:cNvSpPr txBox="1">
            <a:spLocks/>
          </p:cNvSpPr>
          <p:nvPr/>
        </p:nvSpPr>
        <p:spPr>
          <a:xfrm>
            <a:off x="3161828" y="1607897"/>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grpSp>
        <p:nvGrpSpPr>
          <p:cNvPr id="433" name="Group 432"/>
          <p:cNvGrpSpPr/>
          <p:nvPr/>
        </p:nvGrpSpPr>
        <p:grpSpPr>
          <a:xfrm>
            <a:off x="3579177" y="2961217"/>
            <a:ext cx="1742123" cy="1577974"/>
            <a:chOff x="6487477" y="1949184"/>
            <a:chExt cx="1742123" cy="1577974"/>
          </a:xfrm>
        </p:grpSpPr>
        <p:cxnSp>
          <p:nvCxnSpPr>
            <p:cNvPr id="453" name="Straight Arrow Connector 452"/>
            <p:cNvCxnSpPr/>
            <p:nvPr/>
          </p:nvCxnSpPr>
          <p:spPr>
            <a:xfrm flipV="1">
              <a:off x="80438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4" name="Straight Arrow Connector 453"/>
            <p:cNvCxnSpPr/>
            <p:nvPr/>
          </p:nvCxnSpPr>
          <p:spPr>
            <a:xfrm flipV="1">
              <a:off x="75866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5" name="Straight Arrow Connector 454"/>
            <p:cNvCxnSpPr/>
            <p:nvPr/>
          </p:nvCxnSpPr>
          <p:spPr>
            <a:xfrm flipH="1" flipV="1">
              <a:off x="7126715" y="1949184"/>
              <a:ext cx="2744" cy="86896"/>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456" name="Straight Arrow Connector 455"/>
            <p:cNvCxnSpPr/>
            <p:nvPr/>
          </p:nvCxnSpPr>
          <p:spPr>
            <a:xfrm flipV="1">
              <a:off x="6672259" y="1949184"/>
              <a:ext cx="0" cy="8689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34" name="Oval 433"/>
            <p:cNvSpPr/>
            <p:nvPr/>
          </p:nvSpPr>
          <p:spPr>
            <a:xfrm>
              <a:off x="78638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6" name="Oval 435"/>
            <p:cNvSpPr/>
            <p:nvPr/>
          </p:nvSpPr>
          <p:spPr>
            <a:xfrm>
              <a:off x="74066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37" name="Oval 436"/>
            <p:cNvSpPr/>
            <p:nvPr/>
          </p:nvSpPr>
          <p:spPr>
            <a:xfrm>
              <a:off x="69494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0" name="Oval 439"/>
            <p:cNvSpPr/>
            <p:nvPr/>
          </p:nvSpPr>
          <p:spPr>
            <a:xfrm>
              <a:off x="6492240" y="2399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1" name="Oval 440"/>
            <p:cNvSpPr/>
            <p:nvPr/>
          </p:nvSpPr>
          <p:spPr>
            <a:xfrm>
              <a:off x="78638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2" name="Oval 441"/>
            <p:cNvSpPr/>
            <p:nvPr/>
          </p:nvSpPr>
          <p:spPr>
            <a:xfrm>
              <a:off x="74066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3" name="Oval 442"/>
            <p:cNvSpPr/>
            <p:nvPr/>
          </p:nvSpPr>
          <p:spPr>
            <a:xfrm>
              <a:off x="69494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4" name="Oval 443"/>
            <p:cNvSpPr/>
            <p:nvPr/>
          </p:nvSpPr>
          <p:spPr>
            <a:xfrm>
              <a:off x="6492240" y="2780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5" name="Oval 444"/>
            <p:cNvSpPr/>
            <p:nvPr/>
          </p:nvSpPr>
          <p:spPr>
            <a:xfrm>
              <a:off x="78638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6" name="Oval 445"/>
            <p:cNvSpPr/>
            <p:nvPr/>
          </p:nvSpPr>
          <p:spPr>
            <a:xfrm>
              <a:off x="74066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7" name="Oval 446"/>
            <p:cNvSpPr/>
            <p:nvPr/>
          </p:nvSpPr>
          <p:spPr>
            <a:xfrm>
              <a:off x="69494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8" name="Oval 447"/>
            <p:cNvSpPr/>
            <p:nvPr/>
          </p:nvSpPr>
          <p:spPr>
            <a:xfrm>
              <a:off x="6492240" y="3161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49" name="Oval 448"/>
            <p:cNvSpPr/>
            <p:nvPr/>
          </p:nvSpPr>
          <p:spPr>
            <a:xfrm>
              <a:off x="78590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0" name="Oval 449"/>
            <p:cNvSpPr/>
            <p:nvPr/>
          </p:nvSpPr>
          <p:spPr>
            <a:xfrm>
              <a:off x="74018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1" name="Oval 450"/>
            <p:cNvSpPr/>
            <p:nvPr/>
          </p:nvSpPr>
          <p:spPr>
            <a:xfrm>
              <a:off x="69446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52" name="Oval 451"/>
            <p:cNvSpPr/>
            <p:nvPr/>
          </p:nvSpPr>
          <p:spPr>
            <a:xfrm>
              <a:off x="6487477" y="2018398"/>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57" name="Group 456"/>
          <p:cNvGrpSpPr/>
          <p:nvPr/>
        </p:nvGrpSpPr>
        <p:grpSpPr>
          <a:xfrm>
            <a:off x="3579177" y="4953000"/>
            <a:ext cx="1742123" cy="1447800"/>
            <a:chOff x="6487477" y="3962400"/>
            <a:chExt cx="1742123" cy="1447800"/>
          </a:xfrm>
        </p:grpSpPr>
        <p:sp>
          <p:nvSpPr>
            <p:cNvPr id="458" name="Rectangle 457"/>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59" name="Rectangle 458"/>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0" name="Rectangle 459"/>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1" name="Rectangle 460"/>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462" name="Oval 461"/>
            <p:cNvSpPr/>
            <p:nvPr/>
          </p:nvSpPr>
          <p:spPr>
            <a:xfrm>
              <a:off x="78638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3" name="Oval 462"/>
            <p:cNvSpPr/>
            <p:nvPr/>
          </p:nvSpPr>
          <p:spPr>
            <a:xfrm>
              <a:off x="74066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4" name="Oval 463"/>
            <p:cNvSpPr/>
            <p:nvPr/>
          </p:nvSpPr>
          <p:spPr>
            <a:xfrm>
              <a:off x="69494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5" name="Oval 464"/>
            <p:cNvSpPr/>
            <p:nvPr/>
          </p:nvSpPr>
          <p:spPr>
            <a:xfrm>
              <a:off x="6492240" y="3962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6" name="Oval 465"/>
            <p:cNvSpPr/>
            <p:nvPr/>
          </p:nvSpPr>
          <p:spPr>
            <a:xfrm>
              <a:off x="78638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7" name="Oval 466"/>
            <p:cNvSpPr/>
            <p:nvPr/>
          </p:nvSpPr>
          <p:spPr>
            <a:xfrm>
              <a:off x="74066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8" name="Oval 467"/>
            <p:cNvSpPr/>
            <p:nvPr/>
          </p:nvSpPr>
          <p:spPr>
            <a:xfrm>
              <a:off x="69494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469" name="Oval 468"/>
            <p:cNvSpPr/>
            <p:nvPr/>
          </p:nvSpPr>
          <p:spPr>
            <a:xfrm>
              <a:off x="6492240" y="4343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4" name="Group 3"/>
          <p:cNvGrpSpPr/>
          <p:nvPr/>
        </p:nvGrpSpPr>
        <p:grpSpPr>
          <a:xfrm>
            <a:off x="304800" y="914400"/>
            <a:ext cx="2863850" cy="5486400"/>
            <a:chOff x="304800" y="762000"/>
            <a:chExt cx="2863850" cy="5486400"/>
          </a:xfrm>
        </p:grpSpPr>
        <p:grpSp>
          <p:nvGrpSpPr>
            <p:cNvPr id="148" name="Group 147"/>
            <p:cNvGrpSpPr/>
            <p:nvPr/>
          </p:nvGrpSpPr>
          <p:grpSpPr>
            <a:xfrm>
              <a:off x="495300" y="914400"/>
              <a:ext cx="2514600" cy="5334000"/>
              <a:chOff x="495300" y="914400"/>
              <a:chExt cx="2514600" cy="5334000"/>
            </a:xfrm>
          </p:grpSpPr>
          <p:sp>
            <p:nvSpPr>
              <p:cNvPr id="149" name="Rounded Rectangle 148"/>
              <p:cNvSpPr/>
              <p:nvPr/>
            </p:nvSpPr>
            <p:spPr>
              <a:xfrm>
                <a:off x="495300" y="914400"/>
                <a:ext cx="25146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Long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sp>
            <p:nvSpPr>
              <p:cNvPr id="150" name="Rectangle 149"/>
              <p:cNvSpPr/>
              <p:nvPr/>
            </p:nvSpPr>
            <p:spPr>
              <a:xfrm>
                <a:off x="22098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1" name="Straight Arrow Connector 150"/>
              <p:cNvCxnSpPr>
                <a:stCxn id="150" idx="0"/>
              </p:cNvCxnSpPr>
              <p:nvPr/>
            </p:nvCxnSpPr>
            <p:spPr>
              <a:xfrm flipV="1">
                <a:off x="23926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2" name="Rectangle 151"/>
              <p:cNvSpPr/>
              <p:nvPr/>
            </p:nvSpPr>
            <p:spPr>
              <a:xfrm>
                <a:off x="17526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3" name="Straight Arrow Connector 152"/>
              <p:cNvCxnSpPr>
                <a:stCxn id="152" idx="0"/>
              </p:cNvCxnSpPr>
              <p:nvPr/>
            </p:nvCxnSpPr>
            <p:spPr>
              <a:xfrm flipV="1">
                <a:off x="19354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4" name="Rectangle 153"/>
              <p:cNvSpPr/>
              <p:nvPr/>
            </p:nvSpPr>
            <p:spPr>
              <a:xfrm>
                <a:off x="12954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5" name="Straight Arrow Connector 154"/>
              <p:cNvCxnSpPr>
                <a:stCxn id="154" idx="0"/>
              </p:cNvCxnSpPr>
              <p:nvPr/>
            </p:nvCxnSpPr>
            <p:spPr>
              <a:xfrm flipV="1">
                <a:off x="14782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6" name="Rectangle 155"/>
              <p:cNvSpPr/>
              <p:nvPr/>
            </p:nvSpPr>
            <p:spPr>
              <a:xfrm>
                <a:off x="83820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102108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2145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Oval 158"/>
              <p:cNvSpPr/>
              <p:nvPr/>
            </p:nvSpPr>
            <p:spPr>
              <a:xfrm>
                <a:off x="17573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0" name="Oval 159"/>
              <p:cNvSpPr/>
              <p:nvPr/>
            </p:nvSpPr>
            <p:spPr>
              <a:xfrm>
                <a:off x="13001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1" name="Oval 160"/>
              <p:cNvSpPr/>
              <p:nvPr/>
            </p:nvSpPr>
            <p:spPr>
              <a:xfrm>
                <a:off x="84296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Oval 161"/>
              <p:cNvSpPr/>
              <p:nvPr/>
            </p:nvSpPr>
            <p:spPr>
              <a:xfrm>
                <a:off x="22145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3" name="Oval 162"/>
              <p:cNvSpPr/>
              <p:nvPr/>
            </p:nvSpPr>
            <p:spPr>
              <a:xfrm>
                <a:off x="17573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4" name="Oval 163"/>
              <p:cNvSpPr/>
              <p:nvPr/>
            </p:nvSpPr>
            <p:spPr>
              <a:xfrm>
                <a:off x="13001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Oval 164"/>
              <p:cNvSpPr/>
              <p:nvPr/>
            </p:nvSpPr>
            <p:spPr>
              <a:xfrm>
                <a:off x="84296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6" name="Oval 165"/>
              <p:cNvSpPr/>
              <p:nvPr/>
            </p:nvSpPr>
            <p:spPr>
              <a:xfrm>
                <a:off x="22145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17573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13001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84296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0" name="Oval 169"/>
              <p:cNvSpPr/>
              <p:nvPr/>
            </p:nvSpPr>
            <p:spPr>
              <a:xfrm>
                <a:off x="22145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17573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13001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84296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22145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7573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3001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7" name="Oval 176"/>
              <p:cNvSpPr/>
              <p:nvPr/>
            </p:nvSpPr>
            <p:spPr>
              <a:xfrm>
                <a:off x="84296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8" name="Oval 177"/>
              <p:cNvSpPr/>
              <p:nvPr/>
            </p:nvSpPr>
            <p:spPr>
              <a:xfrm>
                <a:off x="22098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9" name="Oval 178"/>
              <p:cNvSpPr/>
              <p:nvPr/>
            </p:nvSpPr>
            <p:spPr>
              <a:xfrm>
                <a:off x="17526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0" name="Oval 179"/>
              <p:cNvSpPr/>
              <p:nvPr/>
            </p:nvSpPr>
            <p:spPr>
              <a:xfrm>
                <a:off x="12954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1" name="Oval 180"/>
              <p:cNvSpPr/>
              <p:nvPr/>
            </p:nvSpPr>
            <p:spPr>
              <a:xfrm>
                <a:off x="83820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68" name="Content Placeholder 2"/>
            <p:cNvSpPr txBox="1">
              <a:spLocks/>
            </p:cNvSpPr>
            <p:nvPr/>
          </p:nvSpPr>
          <p:spPr>
            <a:xfrm>
              <a:off x="457200" y="14630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Small Area </a:t>
              </a:r>
            </a:p>
          </p:txBody>
        </p:sp>
        <p:sp>
          <p:nvSpPr>
            <p:cNvPr id="269" name="Rounded Rectangle 268"/>
            <p:cNvSpPr/>
            <p:nvPr/>
          </p:nvSpPr>
          <p:spPr>
            <a:xfrm>
              <a:off x="4572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grpSp>
          <p:nvGrpSpPr>
            <p:cNvPr id="3" name="Group 2"/>
            <p:cNvGrpSpPr/>
            <p:nvPr/>
          </p:nvGrpSpPr>
          <p:grpSpPr>
            <a:xfrm>
              <a:off x="838200" y="3200400"/>
              <a:ext cx="1742123" cy="3048000"/>
              <a:chOff x="844550" y="3200400"/>
              <a:chExt cx="1742123" cy="3048000"/>
            </a:xfrm>
          </p:grpSpPr>
          <p:sp>
            <p:nvSpPr>
              <p:cNvPr id="287" name="Rectangle 286"/>
              <p:cNvSpPr/>
              <p:nvPr/>
            </p:nvSpPr>
            <p:spPr>
              <a:xfrm>
                <a:off x="22161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88" name="Straight Arrow Connector 287"/>
              <p:cNvCxnSpPr>
                <a:stCxn id="287" idx="0"/>
              </p:cNvCxnSpPr>
              <p:nvPr/>
            </p:nvCxnSpPr>
            <p:spPr>
              <a:xfrm flipV="1">
                <a:off x="23990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9" name="Rectangle 288"/>
              <p:cNvSpPr/>
              <p:nvPr/>
            </p:nvSpPr>
            <p:spPr>
              <a:xfrm>
                <a:off x="17589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0" name="Straight Arrow Connector 289"/>
              <p:cNvCxnSpPr>
                <a:stCxn id="289" idx="0"/>
              </p:cNvCxnSpPr>
              <p:nvPr/>
            </p:nvCxnSpPr>
            <p:spPr>
              <a:xfrm flipV="1">
                <a:off x="19418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1" name="Rectangle 290"/>
              <p:cNvSpPr/>
              <p:nvPr/>
            </p:nvSpPr>
            <p:spPr>
              <a:xfrm>
                <a:off x="13017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2" name="Straight Arrow Connector 291"/>
              <p:cNvCxnSpPr>
                <a:stCxn id="291" idx="0"/>
              </p:cNvCxnSpPr>
              <p:nvPr/>
            </p:nvCxnSpPr>
            <p:spPr>
              <a:xfrm flipV="1">
                <a:off x="14846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3" name="Rectangle 292"/>
              <p:cNvSpPr/>
              <p:nvPr/>
            </p:nvSpPr>
            <p:spPr>
              <a:xfrm>
                <a:off x="844550"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94" name="Straight Arrow Connector 293"/>
              <p:cNvCxnSpPr>
                <a:stCxn id="293" idx="0"/>
              </p:cNvCxnSpPr>
              <p:nvPr/>
            </p:nvCxnSpPr>
            <p:spPr>
              <a:xfrm flipV="1">
                <a:off x="1027430" y="3200400"/>
                <a:ext cx="0" cy="2364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5" name="Oval 294"/>
              <p:cNvSpPr/>
              <p:nvPr/>
            </p:nvSpPr>
            <p:spPr>
              <a:xfrm>
                <a:off x="22209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6" name="Oval 295"/>
              <p:cNvSpPr/>
              <p:nvPr/>
            </p:nvSpPr>
            <p:spPr>
              <a:xfrm>
                <a:off x="17637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3065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8" name="Oval 297"/>
              <p:cNvSpPr/>
              <p:nvPr/>
            </p:nvSpPr>
            <p:spPr>
              <a:xfrm>
                <a:off x="849313" y="3657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9" name="Oval 298"/>
              <p:cNvSpPr/>
              <p:nvPr/>
            </p:nvSpPr>
            <p:spPr>
              <a:xfrm>
                <a:off x="22209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0" name="Oval 299"/>
              <p:cNvSpPr/>
              <p:nvPr/>
            </p:nvSpPr>
            <p:spPr>
              <a:xfrm>
                <a:off x="17637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13065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849313" y="4038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2209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7637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3065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849313" y="4419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7" name="Oval 306"/>
              <p:cNvSpPr/>
              <p:nvPr/>
            </p:nvSpPr>
            <p:spPr>
              <a:xfrm>
                <a:off x="22209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8" name="Oval 307"/>
              <p:cNvSpPr/>
              <p:nvPr/>
            </p:nvSpPr>
            <p:spPr>
              <a:xfrm>
                <a:off x="17637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9" name="Oval 308"/>
              <p:cNvSpPr/>
              <p:nvPr/>
            </p:nvSpPr>
            <p:spPr>
              <a:xfrm>
                <a:off x="13065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849313"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2209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2" name="Oval 311"/>
              <p:cNvSpPr/>
              <p:nvPr/>
            </p:nvSpPr>
            <p:spPr>
              <a:xfrm>
                <a:off x="17637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3" name="Oval 312"/>
              <p:cNvSpPr/>
              <p:nvPr/>
            </p:nvSpPr>
            <p:spPr>
              <a:xfrm>
                <a:off x="13065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3" name="Oval 322"/>
              <p:cNvSpPr/>
              <p:nvPr/>
            </p:nvSpPr>
            <p:spPr>
              <a:xfrm>
                <a:off x="849313"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22161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17589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5" name="Oval 384"/>
              <p:cNvSpPr/>
              <p:nvPr/>
            </p:nvSpPr>
            <p:spPr>
              <a:xfrm>
                <a:off x="13017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86" name="Oval 385"/>
              <p:cNvSpPr/>
              <p:nvPr/>
            </p:nvSpPr>
            <p:spPr>
              <a:xfrm>
                <a:off x="844550" y="3276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00" name="Content Placeholder 2"/>
            <p:cNvSpPr txBox="1">
              <a:spLocks/>
            </p:cNvSpPr>
            <p:nvPr/>
          </p:nvSpPr>
          <p:spPr>
            <a:xfrm>
              <a:off x="457200" y="211836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High Latency</a:t>
              </a:r>
            </a:p>
          </p:txBody>
        </p:sp>
        <p:cxnSp>
          <p:nvCxnSpPr>
            <p:cNvPr id="202" name="Straight Arrow Connector 201"/>
            <p:cNvCxnSpPr/>
            <p:nvPr/>
          </p:nvCxnSpPr>
          <p:spPr>
            <a:xfrm flipV="1">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304800" y="211836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5746750" y="914400"/>
            <a:ext cx="2863850" cy="5486400"/>
            <a:chOff x="5746750" y="762000"/>
            <a:chExt cx="2863850" cy="5486400"/>
          </a:xfrm>
        </p:grpSpPr>
        <p:grpSp>
          <p:nvGrpSpPr>
            <p:cNvPr id="182" name="Group 181"/>
            <p:cNvGrpSpPr/>
            <p:nvPr/>
          </p:nvGrpSpPr>
          <p:grpSpPr>
            <a:xfrm>
              <a:off x="5867400" y="914400"/>
              <a:ext cx="2590800" cy="5334000"/>
              <a:chOff x="5867400" y="914400"/>
              <a:chExt cx="2590800" cy="5334000"/>
            </a:xfrm>
          </p:grpSpPr>
          <p:sp>
            <p:nvSpPr>
              <p:cNvPr id="185" name="Rectangle 184"/>
              <p:cNvSpPr/>
              <p:nvPr/>
            </p:nvSpPr>
            <p:spPr>
              <a:xfrm>
                <a:off x="77066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88" name="Straight Arrow Connector 187"/>
              <p:cNvCxnSpPr>
                <a:stCxn id="185" idx="0"/>
              </p:cNvCxnSpPr>
              <p:nvPr/>
            </p:nvCxnSpPr>
            <p:spPr>
              <a:xfrm flipV="1">
                <a:off x="78895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1" name="Rectangle 190"/>
              <p:cNvSpPr/>
              <p:nvPr/>
            </p:nvSpPr>
            <p:spPr>
              <a:xfrm>
                <a:off x="72494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4" name="Straight Arrow Connector 193"/>
              <p:cNvCxnSpPr>
                <a:stCxn id="191" idx="0"/>
              </p:cNvCxnSpPr>
              <p:nvPr/>
            </p:nvCxnSpPr>
            <p:spPr>
              <a:xfrm flipV="1">
                <a:off x="74323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67922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6" name="Straight Arrow Connector 195"/>
              <p:cNvCxnSpPr>
                <a:stCxn id="195" idx="0"/>
              </p:cNvCxnSpPr>
              <p:nvPr/>
            </p:nvCxnSpPr>
            <p:spPr>
              <a:xfrm flipV="1">
                <a:off x="69751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7" name="Rectangle 196"/>
              <p:cNvSpPr/>
              <p:nvPr/>
            </p:nvSpPr>
            <p:spPr>
              <a:xfrm>
                <a:off x="6335077" y="55644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6517957" y="47244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77114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Oval 203"/>
              <p:cNvSpPr/>
              <p:nvPr/>
            </p:nvSpPr>
            <p:spPr>
              <a:xfrm>
                <a:off x="72542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5" name="Oval 204"/>
              <p:cNvSpPr/>
              <p:nvPr/>
            </p:nvSpPr>
            <p:spPr>
              <a:xfrm>
                <a:off x="67970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6339840" y="4800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1" name="Oval 210"/>
              <p:cNvSpPr/>
              <p:nvPr/>
            </p:nvSpPr>
            <p:spPr>
              <a:xfrm>
                <a:off x="77114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72542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67970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4" name="Oval 213"/>
              <p:cNvSpPr/>
              <p:nvPr/>
            </p:nvSpPr>
            <p:spPr>
              <a:xfrm>
                <a:off x="6339840" y="51816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Rectangle 218"/>
              <p:cNvSpPr/>
              <p:nvPr/>
            </p:nvSpPr>
            <p:spPr>
              <a:xfrm>
                <a:off x="77066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0" name="Straight Arrow Connector 219"/>
              <p:cNvCxnSpPr>
                <a:stCxn id="219" idx="0"/>
              </p:cNvCxnSpPr>
              <p:nvPr/>
            </p:nvCxnSpPr>
            <p:spPr>
              <a:xfrm flipV="1">
                <a:off x="78895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1" name="Rectangle 220"/>
              <p:cNvSpPr/>
              <p:nvPr/>
            </p:nvSpPr>
            <p:spPr>
              <a:xfrm>
                <a:off x="72494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2" name="Straight Arrow Connector 221"/>
              <p:cNvCxnSpPr>
                <a:stCxn id="221" idx="0"/>
              </p:cNvCxnSpPr>
              <p:nvPr/>
            </p:nvCxnSpPr>
            <p:spPr>
              <a:xfrm flipV="1">
                <a:off x="74323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67922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28" name="Straight Arrow Connector 227"/>
              <p:cNvCxnSpPr>
                <a:stCxn id="227" idx="0"/>
              </p:cNvCxnSpPr>
              <p:nvPr/>
            </p:nvCxnSpPr>
            <p:spPr>
              <a:xfrm flipV="1">
                <a:off x="69751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9" name="Rectangle 228"/>
              <p:cNvSpPr/>
              <p:nvPr/>
            </p:nvSpPr>
            <p:spPr>
              <a:xfrm>
                <a:off x="6335077" y="3964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30" name="Straight Arrow Connector 229"/>
              <p:cNvCxnSpPr>
                <a:stCxn id="229" idx="0"/>
              </p:cNvCxnSpPr>
              <p:nvPr/>
            </p:nvCxnSpPr>
            <p:spPr>
              <a:xfrm flipV="1">
                <a:off x="6517957" y="31242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Oval 234"/>
              <p:cNvSpPr/>
              <p:nvPr/>
            </p:nvSpPr>
            <p:spPr>
              <a:xfrm>
                <a:off x="77114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72542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67970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6339840" y="3200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77114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72542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67970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6339840" y="35814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3" name="Rectangle 242"/>
              <p:cNvSpPr/>
              <p:nvPr/>
            </p:nvSpPr>
            <p:spPr>
              <a:xfrm>
                <a:off x="77066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4" name="Straight Arrow Connector 243"/>
              <p:cNvCxnSpPr>
                <a:stCxn id="243" idx="0"/>
              </p:cNvCxnSpPr>
              <p:nvPr/>
            </p:nvCxnSpPr>
            <p:spPr>
              <a:xfrm flipV="1">
                <a:off x="78895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5" name="Rectangle 244"/>
              <p:cNvSpPr/>
              <p:nvPr/>
            </p:nvSpPr>
            <p:spPr>
              <a:xfrm>
                <a:off x="72494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6" name="Straight Arrow Connector 245"/>
              <p:cNvCxnSpPr>
                <a:stCxn id="245" idx="0"/>
              </p:cNvCxnSpPr>
              <p:nvPr/>
            </p:nvCxnSpPr>
            <p:spPr>
              <a:xfrm flipV="1">
                <a:off x="74323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7" name="Rectangle 246"/>
              <p:cNvSpPr/>
              <p:nvPr/>
            </p:nvSpPr>
            <p:spPr>
              <a:xfrm>
                <a:off x="67922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8" name="Straight Arrow Connector 247"/>
              <p:cNvCxnSpPr>
                <a:stCxn id="247" idx="0"/>
              </p:cNvCxnSpPr>
              <p:nvPr/>
            </p:nvCxnSpPr>
            <p:spPr>
              <a:xfrm flipV="1">
                <a:off x="69751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6335077" y="23640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52" name="Straight Arrow Connector 251"/>
              <p:cNvCxnSpPr>
                <a:stCxn id="249" idx="0"/>
              </p:cNvCxnSpPr>
              <p:nvPr/>
            </p:nvCxnSpPr>
            <p:spPr>
              <a:xfrm flipV="1">
                <a:off x="6517957" y="1524000"/>
                <a:ext cx="0" cy="8400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Oval 254"/>
              <p:cNvSpPr/>
              <p:nvPr/>
            </p:nvSpPr>
            <p:spPr>
              <a:xfrm>
                <a:off x="77114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72542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67970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6339840" y="1600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3" name="Oval 262"/>
              <p:cNvSpPr/>
              <p:nvPr/>
            </p:nvSpPr>
            <p:spPr>
              <a:xfrm>
                <a:off x="77114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72542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67970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6339840" y="1981200"/>
                <a:ext cx="365760" cy="365760"/>
              </a:xfrm>
              <a:prstGeom prst="ellipse">
                <a:avLst/>
              </a:prstGeom>
              <a:solidFill>
                <a:schemeClr val="bg1"/>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Rounded Rectangle 266"/>
              <p:cNvSpPr/>
              <p:nvPr/>
            </p:nvSpPr>
            <p:spPr>
              <a:xfrm>
                <a:off x="5867400" y="914400"/>
                <a:ext cx="2590800" cy="609600"/>
              </a:xfrm>
              <a:prstGeom prst="roundRect">
                <a:avLst>
                  <a:gd name="adj" fmla="val 12383"/>
                </a:avLst>
              </a:prstGeom>
              <a:no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smtClean="0">
                    <a:solidFill>
                      <a:prstClr val="black"/>
                    </a:solidFill>
                    <a:latin typeface="Calibri"/>
                    <a:cs typeface="Calibri"/>
                  </a:rPr>
                  <a:t>Short </a:t>
                </a:r>
                <a:r>
                  <a:rPr lang="en-US" sz="3200" b="1" err="1" smtClean="0">
                    <a:solidFill>
                      <a:prstClr val="black"/>
                    </a:solidFill>
                    <a:latin typeface="Calibri"/>
                    <a:cs typeface="Calibri"/>
                  </a:rPr>
                  <a:t>Bitline</a:t>
                </a:r>
                <a:endParaRPr lang="en-US" sz="3200" b="1">
                  <a:solidFill>
                    <a:prstClr val="black"/>
                  </a:solidFill>
                  <a:latin typeface="Calibri"/>
                  <a:cs typeface="Calibri"/>
                </a:endParaRPr>
              </a:p>
            </p:txBody>
          </p:sp>
        </p:grpSp>
        <p:sp>
          <p:nvSpPr>
            <p:cNvPr id="483" name="Content Placeholder 2"/>
            <p:cNvSpPr txBox="1">
              <a:spLocks/>
            </p:cNvSpPr>
            <p:nvPr/>
          </p:nvSpPr>
          <p:spPr>
            <a:xfrm>
              <a:off x="5867400" y="212090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008000"/>
                  </a:solidFill>
                  <a:latin typeface="Calibri"/>
                </a:rPr>
                <a:t>Low Latency </a:t>
              </a:r>
            </a:p>
          </p:txBody>
        </p:sp>
        <p:sp>
          <p:nvSpPr>
            <p:cNvPr id="275" name="Rounded Rectangle 274"/>
            <p:cNvSpPr/>
            <p:nvPr/>
          </p:nvSpPr>
          <p:spPr>
            <a:xfrm>
              <a:off x="5867400" y="762000"/>
              <a:ext cx="2590800" cy="60960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Short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sp>
          <p:nvSpPr>
            <p:cNvPr id="201" name="Content Placeholder 2"/>
            <p:cNvSpPr txBox="1">
              <a:spLocks/>
            </p:cNvSpPr>
            <p:nvPr/>
          </p:nvSpPr>
          <p:spPr>
            <a:xfrm>
              <a:off x="5867400" y="1450340"/>
              <a:ext cx="25908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Font typeface="Arial" pitchFamily="34" charset="0"/>
                <a:buNone/>
              </a:pPr>
              <a:r>
                <a:rPr lang="en-US" sz="3200" b="1" i="1" dirty="0" smtClean="0">
                  <a:solidFill>
                    <a:srgbClr val="FF0000"/>
                  </a:solidFill>
                  <a:latin typeface="Calibri"/>
                </a:rPr>
                <a:t>Large Area</a:t>
              </a:r>
              <a:r>
                <a:rPr lang="en-US" sz="3200" b="1" i="1" dirty="0" smtClean="0">
                  <a:solidFill>
                    <a:srgbClr val="0000FF"/>
                  </a:solidFill>
                  <a:latin typeface="Calibri"/>
                </a:rPr>
                <a:t> </a:t>
              </a:r>
            </a:p>
          </p:txBody>
        </p:sp>
        <p:cxnSp>
          <p:nvCxnSpPr>
            <p:cNvPr id="209" name="Straight Arrow Connector 208"/>
            <p:cNvCxnSpPr/>
            <p:nvPr/>
          </p:nvCxnSpPr>
          <p:spPr>
            <a:xfrm flipV="1">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5746750" y="1450340"/>
              <a:ext cx="2863850" cy="548640"/>
            </a:xfrm>
            <a:prstGeom prst="straightConnector1">
              <a:avLst/>
            </a:prstGeom>
            <a:ln w="508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216" name="Rounded Rectangle 215"/>
          <p:cNvSpPr/>
          <p:nvPr/>
        </p:nvSpPr>
        <p:spPr>
          <a:xfrm>
            <a:off x="2473643" y="914400"/>
            <a:ext cx="4003357" cy="607060"/>
          </a:xfrm>
          <a:prstGeom prst="roundRect">
            <a:avLst>
              <a:gd name="adj" fmla="val 12383"/>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FFFF00"/>
                </a:solidFill>
                <a:latin typeface="Calibri"/>
                <a:cs typeface="Calibri"/>
              </a:rPr>
              <a:t>Tiered-Latency DRAM</a:t>
            </a:r>
          </a:p>
        </p:txBody>
      </p:sp>
      <p:grpSp>
        <p:nvGrpSpPr>
          <p:cNvPr id="20" name="Group 19"/>
          <p:cNvGrpSpPr/>
          <p:nvPr/>
        </p:nvGrpSpPr>
        <p:grpSpPr>
          <a:xfrm>
            <a:off x="5410200" y="4908550"/>
            <a:ext cx="2819400" cy="835660"/>
            <a:chOff x="5410200" y="4756150"/>
            <a:chExt cx="2819400" cy="835660"/>
          </a:xfrm>
        </p:grpSpPr>
        <p:sp>
          <p:nvSpPr>
            <p:cNvPr id="217" name="Rounded Rectangle 216"/>
            <p:cNvSpPr/>
            <p:nvPr/>
          </p:nvSpPr>
          <p:spPr>
            <a:xfrm>
              <a:off x="5638800" y="4861560"/>
              <a:ext cx="2590800" cy="612648"/>
            </a:xfrm>
            <a:prstGeom prst="roundRect">
              <a:avLst>
                <a:gd name="adj" fmla="val 30371"/>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Low Latency</a:t>
              </a:r>
              <a:endParaRPr lang="en-US" sz="3200" b="1" dirty="0">
                <a:solidFill>
                  <a:srgbClr val="FFFF00"/>
                </a:solidFill>
                <a:latin typeface="Calibri"/>
                <a:cs typeface="Calibri"/>
              </a:endParaRPr>
            </a:p>
          </p:txBody>
        </p:sp>
        <p:cxnSp>
          <p:nvCxnSpPr>
            <p:cNvPr id="218" name="Straight Arrow Connector 217"/>
            <p:cNvCxnSpPr/>
            <p:nvPr/>
          </p:nvCxnSpPr>
          <p:spPr>
            <a:xfrm>
              <a:off x="5410200" y="4756150"/>
              <a:ext cx="114723" cy="10541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3" name="Straight Arrow Connector 222"/>
            <p:cNvCxnSpPr/>
            <p:nvPr/>
          </p:nvCxnSpPr>
          <p:spPr>
            <a:xfrm flipV="1">
              <a:off x="5410200" y="5474208"/>
              <a:ext cx="114723" cy="11760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5524923" y="4861560"/>
              <a:ext cx="0" cy="61264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225" name="Group 224"/>
          <p:cNvGrpSpPr/>
          <p:nvPr/>
        </p:nvGrpSpPr>
        <p:grpSpPr>
          <a:xfrm>
            <a:off x="3581400" y="4953000"/>
            <a:ext cx="1742123" cy="1447800"/>
            <a:chOff x="6487477" y="3962400"/>
            <a:chExt cx="1742123" cy="1447800"/>
          </a:xfrm>
        </p:grpSpPr>
        <p:sp>
          <p:nvSpPr>
            <p:cNvPr id="226" name="Rectangle 225"/>
            <p:cNvSpPr/>
            <p:nvPr/>
          </p:nvSpPr>
          <p:spPr>
            <a:xfrm>
              <a:off x="78590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Rectangle 230"/>
            <p:cNvSpPr/>
            <p:nvPr/>
          </p:nvSpPr>
          <p:spPr>
            <a:xfrm>
              <a:off x="74018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2" name="Rectangle 231"/>
            <p:cNvSpPr/>
            <p:nvPr/>
          </p:nvSpPr>
          <p:spPr>
            <a:xfrm>
              <a:off x="69446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3" name="Rectangle 232"/>
            <p:cNvSpPr/>
            <p:nvPr/>
          </p:nvSpPr>
          <p:spPr>
            <a:xfrm>
              <a:off x="6487477" y="4726204"/>
              <a:ext cx="365760" cy="683996"/>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4" name="Oval 233"/>
            <p:cNvSpPr/>
            <p:nvPr/>
          </p:nvSpPr>
          <p:spPr>
            <a:xfrm>
              <a:off x="78638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74066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1" name="Oval 250"/>
            <p:cNvSpPr/>
            <p:nvPr/>
          </p:nvSpPr>
          <p:spPr>
            <a:xfrm>
              <a:off x="69494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6492240" y="3962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78638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74066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69494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6492240" y="434340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29" name="Group 28"/>
          <p:cNvGrpSpPr/>
          <p:nvPr/>
        </p:nvGrpSpPr>
        <p:grpSpPr>
          <a:xfrm>
            <a:off x="838200" y="3016425"/>
            <a:ext cx="2628598" cy="2683335"/>
            <a:chOff x="838200" y="2864025"/>
            <a:chExt cx="2628598" cy="2683335"/>
          </a:xfrm>
        </p:grpSpPr>
        <p:sp>
          <p:nvSpPr>
            <p:cNvPr id="270" name="Rounded Rectangle 269"/>
            <p:cNvSpPr/>
            <p:nvPr/>
          </p:nvSpPr>
          <p:spPr>
            <a:xfrm>
              <a:off x="838200" y="3384550"/>
              <a:ext cx="2399877" cy="1416050"/>
            </a:xfrm>
            <a:prstGeom prst="roundRect">
              <a:avLst>
                <a:gd name="adj" fmla="val 18840"/>
              </a:avLst>
            </a:prstGeom>
            <a:solidFill>
              <a:schemeClr val="tx1"/>
            </a:solidFill>
            <a:ln w="38100" cap="rnd">
              <a:noFill/>
              <a:prstDash val="solid"/>
            </a:ln>
          </p:spPr>
          <p:style>
            <a:lnRef idx="2">
              <a:schemeClr val="accent1">
                <a:shade val="50000"/>
              </a:schemeClr>
            </a:lnRef>
            <a:fillRef idx="1">
              <a:schemeClr val="accent1"/>
            </a:fillRef>
            <a:effectRef idx="0">
              <a:schemeClr val="accent1"/>
            </a:effectRef>
            <a:fontRef idx="minor">
              <a:schemeClr val="lt1"/>
            </a:fontRef>
          </p:style>
          <p:txBody>
            <a:bodyPr tIns="0" bIns="82296" rtlCol="0" anchor="ctr"/>
            <a:lstStyle/>
            <a:p>
              <a:pPr algn="ctr"/>
              <a:r>
                <a:rPr lang="en-US" sz="3200" b="1" dirty="0" smtClean="0">
                  <a:solidFill>
                    <a:srgbClr val="FFFF00"/>
                  </a:solidFill>
                  <a:latin typeface="Calibri"/>
                  <a:cs typeface="Calibri"/>
                </a:rPr>
                <a:t>Small area using long </a:t>
              </a:r>
              <a:r>
                <a:rPr lang="en-US" sz="3200" b="1" dirty="0" err="1" smtClean="0">
                  <a:solidFill>
                    <a:srgbClr val="FFFF00"/>
                  </a:solidFill>
                  <a:latin typeface="Calibri"/>
                  <a:cs typeface="Calibri"/>
                </a:rPr>
                <a:t>bitline</a:t>
              </a:r>
              <a:endParaRPr lang="en-US" sz="3200" b="1" dirty="0">
                <a:solidFill>
                  <a:srgbClr val="FFFF00"/>
                </a:solidFill>
                <a:latin typeface="Calibri"/>
                <a:cs typeface="Calibri"/>
              </a:endParaRPr>
            </a:p>
          </p:txBody>
        </p:sp>
        <p:cxnSp>
          <p:nvCxnSpPr>
            <p:cNvPr id="271" name="Straight Arrow Connector 270"/>
            <p:cNvCxnSpPr/>
            <p:nvPr/>
          </p:nvCxnSpPr>
          <p:spPr>
            <a:xfrm flipH="1">
              <a:off x="3352800" y="2864025"/>
              <a:ext cx="113998" cy="10777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H="1" flipV="1">
              <a:off x="3352800" y="5474208"/>
              <a:ext cx="113998" cy="73152"/>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p:nvPr/>
          </p:nvCxnSpPr>
          <p:spPr>
            <a:xfrm>
              <a:off x="3352800" y="2971800"/>
              <a:ext cx="0" cy="2502408"/>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561629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childTnLst>
                          </p:cTn>
                        </p:par>
                        <p:par>
                          <p:cTn id="11" fill="hold">
                            <p:stCondLst>
                              <p:cond delay="500"/>
                            </p:stCondLst>
                            <p:childTnLst>
                              <p:par>
                                <p:cTn id="12" presetID="1" presetClass="entr" presetSubtype="0" fill="hold" grpId="0" nodeType="afterEffect">
                                  <p:stCondLst>
                                    <p:cond delay="200"/>
                                  </p:stCondLst>
                                  <p:childTnLst>
                                    <p:set>
                                      <p:cBhvr>
                                        <p:cTn id="13" dur="1" fill="hold">
                                          <p:stCondLst>
                                            <p:cond delay="0"/>
                                          </p:stCondLst>
                                        </p:cTn>
                                        <p:tgtEl>
                                          <p:spTgt spid="216"/>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6" grpId="0" animBg="1"/>
    </p:bldLst>
  </p:timing>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5" name="Straight Arrow Connector 264"/>
          <p:cNvCxnSpPr/>
          <p:nvPr/>
        </p:nvCxnSpPr>
        <p:spPr>
          <a:xfrm flipV="1">
            <a:off x="3871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144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72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5000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428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85686" y="24384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0" y="0"/>
            <a:ext cx="9144000" cy="838200"/>
          </a:xfrm>
        </p:spPr>
        <p:txBody>
          <a:bodyPr>
            <a:normAutofit/>
          </a:bodyPr>
          <a:lstStyle/>
          <a:p>
            <a:r>
              <a:rPr lang="en-US" smtClean="0"/>
              <a:t>   Tiered-Latency DRAM</a:t>
            </a:r>
            <a:endParaRPr lang="en-US"/>
          </a:p>
        </p:txBody>
      </p:sp>
      <p:cxnSp>
        <p:nvCxnSpPr>
          <p:cNvPr id="199" name="Straight Arrow Connector 198"/>
          <p:cNvCxnSpPr>
            <a:endCxn id="201" idx="3"/>
          </p:cNvCxnSpPr>
          <p:nvPr/>
        </p:nvCxnSpPr>
        <p:spPr>
          <a:xfrm flipH="1">
            <a:off x="1280160" y="27754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0" name="Rectangle 199"/>
          <p:cNvSpPr/>
          <p:nvPr/>
        </p:nvSpPr>
        <p:spPr>
          <a:xfrm>
            <a:off x="3690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1" name="Rectangle 200"/>
          <p:cNvSpPr/>
          <p:nvPr/>
        </p:nvSpPr>
        <p:spPr>
          <a:xfrm>
            <a:off x="914400" y="25926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73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3" name="Oval 202"/>
          <p:cNvSpPr/>
          <p:nvPr/>
        </p:nvSpPr>
        <p:spPr>
          <a:xfrm>
            <a:off x="3695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4" name="Rectangle 203"/>
          <p:cNvSpPr/>
          <p:nvPr/>
        </p:nvSpPr>
        <p:spPr>
          <a:xfrm>
            <a:off x="32336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65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6" name="Oval 205"/>
          <p:cNvSpPr/>
          <p:nvPr/>
        </p:nvSpPr>
        <p:spPr>
          <a:xfrm>
            <a:off x="32384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7" name="Rectangle 206"/>
          <p:cNvSpPr/>
          <p:nvPr/>
        </p:nvSpPr>
        <p:spPr>
          <a:xfrm>
            <a:off x="27764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93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9" name="Oval 208"/>
          <p:cNvSpPr/>
          <p:nvPr/>
        </p:nvSpPr>
        <p:spPr>
          <a:xfrm>
            <a:off x="27812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0" name="Rectangle 209"/>
          <p:cNvSpPr/>
          <p:nvPr/>
        </p:nvSpPr>
        <p:spPr>
          <a:xfrm>
            <a:off x="23192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5021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2" name="Oval 211"/>
          <p:cNvSpPr/>
          <p:nvPr/>
        </p:nvSpPr>
        <p:spPr>
          <a:xfrm>
            <a:off x="23240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Rectangle 212"/>
          <p:cNvSpPr/>
          <p:nvPr/>
        </p:nvSpPr>
        <p:spPr>
          <a:xfrm>
            <a:off x="18620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449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Oval 214"/>
          <p:cNvSpPr/>
          <p:nvPr/>
        </p:nvSpPr>
        <p:spPr>
          <a:xfrm>
            <a:off x="18668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Rectangle 215"/>
          <p:cNvSpPr/>
          <p:nvPr/>
        </p:nvSpPr>
        <p:spPr>
          <a:xfrm>
            <a:off x="140485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773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8" name="Oval 217"/>
          <p:cNvSpPr/>
          <p:nvPr/>
        </p:nvSpPr>
        <p:spPr>
          <a:xfrm>
            <a:off x="1409616" y="25965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80160" y="3242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14400" y="3059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95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84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812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240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68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9616" y="30632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80160" y="3699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14400" y="3516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95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84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812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240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68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9616" y="35204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80160" y="4156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14400" y="3973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95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84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812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240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68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9616" y="3977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3" name="Straight Arrow Connector 242"/>
          <p:cNvCxnSpPr>
            <a:endCxn id="244" idx="3"/>
          </p:cNvCxnSpPr>
          <p:nvPr/>
        </p:nvCxnSpPr>
        <p:spPr>
          <a:xfrm flipH="1">
            <a:off x="128016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1440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95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84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812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240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68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961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8016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1440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95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84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812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240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68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961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636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3016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3016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979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4357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5023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95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67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7395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9600" y="50291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312" name="Straight Arrow Connector 311"/>
          <p:cNvCxnSpPr/>
          <p:nvPr/>
        </p:nvCxnSpPr>
        <p:spPr>
          <a:xfrm>
            <a:off x="4419598" y="26670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43400" y="25853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43400" y="42598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32832" y="32766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319" name="Rectangle 318"/>
          <p:cNvSpPr/>
          <p:nvPr/>
        </p:nvSpPr>
        <p:spPr>
          <a:xfrm>
            <a:off x="4419600" y="43433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dirty="0" smtClean="0"/>
              <a:t>Divide a </a:t>
            </a:r>
            <a:r>
              <a:rPr lang="en-US" sz="3200" dirty="0" err="1" smtClean="0"/>
              <a:t>bitline</a:t>
            </a:r>
            <a:r>
              <a:rPr lang="en-US" sz="3200" dirty="0" smtClean="0"/>
              <a:t> into two segments with an </a:t>
            </a:r>
            <a:r>
              <a:rPr lang="en-US" sz="3200" b="1" dirty="0" smtClean="0"/>
              <a:t>isolation transistor</a:t>
            </a:r>
          </a:p>
        </p:txBody>
      </p:sp>
      <p:sp>
        <p:nvSpPr>
          <p:cNvPr id="86" name="Rectangle 85"/>
          <p:cNvSpPr/>
          <p:nvPr/>
        </p:nvSpPr>
        <p:spPr>
          <a:xfrm>
            <a:off x="4419599" y="57149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Tree>
    <p:extLst>
      <p:ext uri="{BB962C8B-B14F-4D97-AF65-F5344CB8AC3E}">
        <p14:creationId xmlns:p14="http://schemas.microsoft.com/office/powerpoint/2010/main" val="15239984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6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63"/>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1"/>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12"/>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1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1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1" grpId="0"/>
      <p:bldP spid="315" grpId="0"/>
      <p:bldP spid="319" grpId="0"/>
    </p:bldLst>
  </p:timing>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908050" y="2438400"/>
            <a:ext cx="6254750" cy="1983004"/>
            <a:chOff x="908050" y="2438400"/>
            <a:chExt cx="6254750" cy="1983004"/>
          </a:xfrm>
        </p:grpSpPr>
        <p:cxnSp>
          <p:nvCxnSpPr>
            <p:cNvPr id="265" name="Straight Arrow Connector 264"/>
            <p:cNvCxnSpPr/>
            <p:nvPr/>
          </p:nvCxnSpPr>
          <p:spPr>
            <a:xfrm flipV="1">
              <a:off x="3865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6" name="Straight Arrow Connector 265"/>
            <p:cNvCxnSpPr/>
            <p:nvPr/>
          </p:nvCxnSpPr>
          <p:spPr>
            <a:xfrm flipV="1">
              <a:off x="34081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7" name="Straight Arrow Connector 266"/>
            <p:cNvCxnSpPr/>
            <p:nvPr/>
          </p:nvCxnSpPr>
          <p:spPr>
            <a:xfrm flipV="1">
              <a:off x="29509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8" name="Straight Arrow Connector 267"/>
            <p:cNvCxnSpPr/>
            <p:nvPr/>
          </p:nvCxnSpPr>
          <p:spPr>
            <a:xfrm flipV="1">
              <a:off x="24937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V="1">
              <a:off x="20365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1579336" y="2438400"/>
              <a:ext cx="0" cy="1983004"/>
            </a:xfrm>
            <a:prstGeom prst="straightConnector1">
              <a:avLst/>
            </a:prstGeom>
            <a:ln w="25400" cap="rnd">
              <a:solidFill>
                <a:schemeClr val="bg1">
                  <a:lumMod val="75000"/>
                </a:schemeClr>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a:endCxn id="201" idx="3"/>
            </p:cNvCxnSpPr>
            <p:nvPr/>
          </p:nvCxnSpPr>
          <p:spPr>
            <a:xfrm flipH="1">
              <a:off x="1273810" y="2775484"/>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1" name="Rectangle 200"/>
            <p:cNvSpPr/>
            <p:nvPr/>
          </p:nvSpPr>
          <p:spPr>
            <a:xfrm>
              <a:off x="908050" y="2592604"/>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03" name="Oval 202"/>
            <p:cNvSpPr/>
            <p:nvPr/>
          </p:nvSpPr>
          <p:spPr>
            <a:xfrm>
              <a:off x="3689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6" name="Oval 205"/>
            <p:cNvSpPr/>
            <p:nvPr/>
          </p:nvSpPr>
          <p:spPr>
            <a:xfrm>
              <a:off x="32320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9" name="Oval 208"/>
            <p:cNvSpPr/>
            <p:nvPr/>
          </p:nvSpPr>
          <p:spPr>
            <a:xfrm>
              <a:off x="27748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Oval 211"/>
            <p:cNvSpPr/>
            <p:nvPr/>
          </p:nvSpPr>
          <p:spPr>
            <a:xfrm>
              <a:off x="23176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Oval 214"/>
            <p:cNvSpPr/>
            <p:nvPr/>
          </p:nvSpPr>
          <p:spPr>
            <a:xfrm>
              <a:off x="18604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1403266" y="2596514"/>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9" name="Straight Arrow Connector 218"/>
            <p:cNvCxnSpPr>
              <a:endCxn id="220" idx="3"/>
            </p:cNvCxnSpPr>
            <p:nvPr/>
          </p:nvCxnSpPr>
          <p:spPr>
            <a:xfrm flipH="1">
              <a:off x="1273810" y="3242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0" name="Rectangle 219"/>
            <p:cNvSpPr/>
            <p:nvPr/>
          </p:nvSpPr>
          <p:spPr>
            <a:xfrm>
              <a:off x="908050" y="3059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1" name="Oval 220"/>
            <p:cNvSpPr/>
            <p:nvPr/>
          </p:nvSpPr>
          <p:spPr>
            <a:xfrm>
              <a:off x="3689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32320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7748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23176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8604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6" name="Oval 225"/>
            <p:cNvSpPr/>
            <p:nvPr/>
          </p:nvSpPr>
          <p:spPr>
            <a:xfrm>
              <a:off x="1403266" y="3063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7" name="Straight Arrow Connector 226"/>
            <p:cNvCxnSpPr>
              <a:endCxn id="228" idx="3"/>
            </p:cNvCxnSpPr>
            <p:nvPr/>
          </p:nvCxnSpPr>
          <p:spPr>
            <a:xfrm flipH="1">
              <a:off x="1273810" y="3699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8" name="Rectangle 227"/>
            <p:cNvSpPr/>
            <p:nvPr/>
          </p:nvSpPr>
          <p:spPr>
            <a:xfrm>
              <a:off x="908050" y="3516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9" name="Oval 228"/>
            <p:cNvSpPr/>
            <p:nvPr/>
          </p:nvSpPr>
          <p:spPr>
            <a:xfrm>
              <a:off x="3689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32320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7748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23176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8604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1403266" y="3520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5" name="Straight Arrow Connector 234"/>
            <p:cNvCxnSpPr>
              <a:endCxn id="236" idx="3"/>
            </p:cNvCxnSpPr>
            <p:nvPr/>
          </p:nvCxnSpPr>
          <p:spPr>
            <a:xfrm flipH="1">
              <a:off x="1273810" y="4156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6" name="Rectangle 235"/>
            <p:cNvSpPr/>
            <p:nvPr/>
          </p:nvSpPr>
          <p:spPr>
            <a:xfrm>
              <a:off x="908050" y="3973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7" name="Oval 236"/>
            <p:cNvSpPr/>
            <p:nvPr/>
          </p:nvSpPr>
          <p:spPr>
            <a:xfrm>
              <a:off x="3689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32320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7748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23176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8604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2" name="Oval 241"/>
            <p:cNvSpPr/>
            <p:nvPr/>
          </p:nvSpPr>
          <p:spPr>
            <a:xfrm>
              <a:off x="1403266" y="3977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12" name="Straight Arrow Connector 311"/>
            <p:cNvCxnSpPr/>
            <p:nvPr/>
          </p:nvCxnSpPr>
          <p:spPr>
            <a:xfrm>
              <a:off x="4413248" y="2667000"/>
              <a:ext cx="0" cy="1592892"/>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flipH="1" flipV="1">
              <a:off x="4337050" y="25853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314" name="Straight Arrow Connector 313"/>
            <p:cNvCxnSpPr/>
            <p:nvPr/>
          </p:nvCxnSpPr>
          <p:spPr>
            <a:xfrm flipV="1">
              <a:off x="4337050" y="4259892"/>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315" name="Rectangle 314"/>
            <p:cNvSpPr/>
            <p:nvPr/>
          </p:nvSpPr>
          <p:spPr>
            <a:xfrm>
              <a:off x="4426482" y="3276600"/>
              <a:ext cx="27363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Far Segment</a:t>
              </a:r>
              <a:endParaRPr lang="en-US" sz="3200" b="1" i="1">
                <a:solidFill>
                  <a:prstClr val="white">
                    <a:lumMod val="75000"/>
                  </a:prstClr>
                </a:solidFill>
                <a:latin typeface="Calibri"/>
              </a:endParaRPr>
            </a:p>
          </p:txBody>
        </p:sp>
      </p:grpSp>
      <p:grpSp>
        <p:nvGrpSpPr>
          <p:cNvPr id="3" name="Group 2"/>
          <p:cNvGrpSpPr/>
          <p:nvPr/>
        </p:nvGrpSpPr>
        <p:grpSpPr>
          <a:xfrm>
            <a:off x="908050" y="2438400"/>
            <a:ext cx="6407150" cy="1983004"/>
            <a:chOff x="914400" y="2590800"/>
            <a:chExt cx="6407150" cy="1983004"/>
          </a:xfrm>
        </p:grpSpPr>
        <p:cxnSp>
          <p:nvCxnSpPr>
            <p:cNvPr id="86" name="Straight Arrow Connector 85"/>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3"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3" name="Rectangle 92"/>
            <p:cNvSpPr/>
            <p:nvPr/>
          </p:nvSpPr>
          <p:spPr>
            <a:xfrm>
              <a:off x="914400" y="274500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94" name="Oval 93"/>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5" name="Oval 9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6" name="Oval 95"/>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7" name="Oval 9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8" name="Oval 97"/>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99" name="Oval 98"/>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0" name="Straight Arrow Connector 99"/>
            <p:cNvCxnSpPr>
              <a:endCxn id="101"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914400" y="32117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02" name="Oval 101"/>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3" name="Oval 102"/>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4" name="Oval 103"/>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5" name="Oval 104"/>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6" name="Oval 105"/>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07" name="Oval 106"/>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08" name="Straight Arrow Connector 107"/>
            <p:cNvCxnSpPr>
              <a:endCxn id="10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914400" y="36689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0" name="Oval 109"/>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1" name="Oval 110"/>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2" name="Oval 111"/>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3" name="Oval 112"/>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4" name="Oval 113"/>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5" name="Oval 114"/>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16" name="Straight Arrow Connector 115"/>
            <p:cNvCxnSpPr>
              <a:endCxn id="117"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7" name="Rectangle 116"/>
            <p:cNvSpPr/>
            <p:nvPr/>
          </p:nvSpPr>
          <p:spPr>
            <a:xfrm>
              <a:off x="914400" y="4126130"/>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118" name="Oval 117"/>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19" name="Oval 118"/>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0" name="Oval 119"/>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1" name="Oval 120"/>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2" name="Oval 121"/>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sp>
          <p:nvSpPr>
            <p:cNvPr id="123" name="Oval 12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3600">
                <a:solidFill>
                  <a:prstClr val="white"/>
                </a:solidFill>
                <a:latin typeface="Calibri"/>
              </a:endParaRPr>
            </a:p>
          </p:txBody>
        </p:sp>
        <p:cxnSp>
          <p:nvCxnSpPr>
            <p:cNvPr id="124" name="Straight Arrow Connector 123"/>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27" name="Rectangle 126"/>
            <p:cNvSpPr/>
            <p:nvPr/>
          </p:nvSpPr>
          <p:spPr>
            <a:xfrm>
              <a:off x="4432832" y="3429000"/>
              <a:ext cx="288871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Near Segment Access</a:t>
            </a:r>
            <a:endParaRPr lang="en-US"/>
          </a:p>
        </p:txBody>
      </p:sp>
      <p:sp>
        <p:nvSpPr>
          <p:cNvPr id="200" name="Rectangle 199"/>
          <p:cNvSpPr/>
          <p:nvPr/>
        </p:nvSpPr>
        <p:spPr>
          <a:xfrm>
            <a:off x="3684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0" idx="0"/>
          </p:cNvCxnSpPr>
          <p:nvPr/>
        </p:nvCxnSpPr>
        <p:spPr>
          <a:xfrm flipV="1">
            <a:off x="3867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4" name="Rectangle 203"/>
          <p:cNvSpPr/>
          <p:nvPr/>
        </p:nvSpPr>
        <p:spPr>
          <a:xfrm>
            <a:off x="32273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5" name="Straight Arrow Connector 204"/>
          <p:cNvCxnSpPr>
            <a:stCxn id="204" idx="0"/>
          </p:cNvCxnSpPr>
          <p:nvPr/>
        </p:nvCxnSpPr>
        <p:spPr>
          <a:xfrm flipV="1">
            <a:off x="34101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07" name="Rectangle 206"/>
          <p:cNvSpPr/>
          <p:nvPr/>
        </p:nvSpPr>
        <p:spPr>
          <a:xfrm>
            <a:off x="27701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8" name="Straight Arrow Connector 207"/>
          <p:cNvCxnSpPr>
            <a:stCxn id="207" idx="0"/>
          </p:cNvCxnSpPr>
          <p:nvPr/>
        </p:nvCxnSpPr>
        <p:spPr>
          <a:xfrm flipV="1">
            <a:off x="29529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0" name="Rectangle 209"/>
          <p:cNvSpPr/>
          <p:nvPr/>
        </p:nvSpPr>
        <p:spPr>
          <a:xfrm>
            <a:off x="23129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1" name="Straight Arrow Connector 210"/>
          <p:cNvCxnSpPr>
            <a:stCxn id="210" idx="0"/>
          </p:cNvCxnSpPr>
          <p:nvPr/>
        </p:nvCxnSpPr>
        <p:spPr>
          <a:xfrm flipV="1">
            <a:off x="24957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3" name="Rectangle 212"/>
          <p:cNvSpPr/>
          <p:nvPr/>
        </p:nvSpPr>
        <p:spPr>
          <a:xfrm>
            <a:off x="18557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4" name="Straight Arrow Connector 213"/>
          <p:cNvCxnSpPr>
            <a:stCxn id="213" idx="0"/>
          </p:cNvCxnSpPr>
          <p:nvPr/>
        </p:nvCxnSpPr>
        <p:spPr>
          <a:xfrm flipV="1">
            <a:off x="20385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6" name="Rectangle 215"/>
          <p:cNvSpPr/>
          <p:nvPr/>
        </p:nvSpPr>
        <p:spPr>
          <a:xfrm>
            <a:off x="1398503"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7" name="Straight Arrow Connector 216"/>
          <p:cNvCxnSpPr>
            <a:stCxn id="216" idx="0"/>
          </p:cNvCxnSpPr>
          <p:nvPr/>
        </p:nvCxnSpPr>
        <p:spPr>
          <a:xfrm flipV="1">
            <a:off x="1581383" y="47244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a:endCxn id="244" idx="3"/>
          </p:cNvCxnSpPr>
          <p:nvPr/>
        </p:nvCxnSpPr>
        <p:spPr>
          <a:xfrm flipH="1">
            <a:off x="1273810" y="4994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4" name="Rectangle 243"/>
          <p:cNvSpPr/>
          <p:nvPr/>
        </p:nvSpPr>
        <p:spPr>
          <a:xfrm>
            <a:off x="908050" y="4811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5" name="Oval 244"/>
          <p:cNvSpPr/>
          <p:nvPr/>
        </p:nvSpPr>
        <p:spPr>
          <a:xfrm>
            <a:off x="3689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32320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7748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23176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8604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0" name="Oval 249"/>
          <p:cNvSpPr/>
          <p:nvPr/>
        </p:nvSpPr>
        <p:spPr>
          <a:xfrm>
            <a:off x="1403266" y="48158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1" name="Straight Arrow Connector 250"/>
          <p:cNvCxnSpPr>
            <a:endCxn id="252" idx="3"/>
          </p:cNvCxnSpPr>
          <p:nvPr/>
        </p:nvCxnSpPr>
        <p:spPr>
          <a:xfrm flipH="1">
            <a:off x="1273810" y="5452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2" name="Rectangle 251"/>
          <p:cNvSpPr/>
          <p:nvPr/>
        </p:nvSpPr>
        <p:spPr>
          <a:xfrm>
            <a:off x="908050" y="5269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3689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32320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7748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3176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18604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403266" y="5273040"/>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p:nvPr/>
        </p:nvCxnSpPr>
        <p:spPr>
          <a:xfrm>
            <a:off x="4400016" y="48768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2" name="Straight Arrow Connector 261"/>
          <p:cNvCxnSpPr/>
          <p:nvPr/>
        </p:nvCxnSpPr>
        <p:spPr>
          <a:xfrm flipH="1" flipV="1">
            <a:off x="4323818" y="47951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3" name="Straight Arrow Connector 262"/>
          <p:cNvCxnSpPr/>
          <p:nvPr/>
        </p:nvCxnSpPr>
        <p:spPr>
          <a:xfrm flipV="1">
            <a:off x="4323818" y="55607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94" name="Straight Arrow Connector 293"/>
          <p:cNvCxnSpPr/>
          <p:nvPr/>
        </p:nvCxnSpPr>
        <p:spPr>
          <a:xfrm flipV="1">
            <a:off x="1573446" y="44214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V="1">
            <a:off x="2037221"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V="1">
            <a:off x="24960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V="1">
            <a:off x="29532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V="1">
            <a:off x="34104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p:nvPr/>
        </p:nvCxnSpPr>
        <p:spPr>
          <a:xfrm flipV="1">
            <a:off x="3867608" y="44196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1" name="Rectangle 310"/>
          <p:cNvSpPr/>
          <p:nvPr/>
        </p:nvSpPr>
        <p:spPr>
          <a:xfrm>
            <a:off x="4413250" y="5029198"/>
            <a:ext cx="366395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sp>
        <p:nvSpPr>
          <p:cNvPr id="319" name="Rectangle 318"/>
          <p:cNvSpPr/>
          <p:nvPr/>
        </p:nvSpPr>
        <p:spPr>
          <a:xfrm>
            <a:off x="4419600" y="4343400"/>
            <a:ext cx="3733800" cy="45176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320" name="Content Placeholder 2"/>
          <p:cNvSpPr>
            <a:spLocks noGrp="1"/>
          </p:cNvSpPr>
          <p:nvPr>
            <p:ph idx="1"/>
          </p:nvPr>
        </p:nvSpPr>
        <p:spPr>
          <a:xfrm>
            <a:off x="365760" y="914400"/>
            <a:ext cx="8610600" cy="1371600"/>
          </a:xfrm>
        </p:spPr>
        <p:txBody>
          <a:bodyPr/>
          <a:lstStyle/>
          <a:p>
            <a:pPr>
              <a:lnSpc>
                <a:spcPct val="90000"/>
              </a:lnSpc>
            </a:pPr>
            <a:r>
              <a:rPr lang="en-US" sz="3200" b="1" dirty="0" smtClean="0"/>
              <a:t>Turn </a:t>
            </a:r>
            <a:r>
              <a:rPr lang="en-US" sz="3200" b="1" i="1" dirty="0" smtClean="0">
                <a:solidFill>
                  <a:srgbClr val="FF0000"/>
                </a:solidFill>
              </a:rPr>
              <a:t>off</a:t>
            </a:r>
            <a:r>
              <a:rPr lang="en-US" sz="3200" b="1" dirty="0" smtClean="0"/>
              <a:t> the isolation transistor</a:t>
            </a:r>
            <a:endParaRPr lang="en-US" sz="3200" dirty="0" smtClean="0"/>
          </a:p>
        </p:txBody>
      </p:sp>
      <p:sp>
        <p:nvSpPr>
          <p:cNvPr id="129" name="Rectangle 128"/>
          <p:cNvSpPr/>
          <p:nvPr/>
        </p:nvSpPr>
        <p:spPr>
          <a:xfrm>
            <a:off x="4419600" y="4308230"/>
            <a:ext cx="441960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FF0000"/>
                </a:solidFill>
                <a:latin typeface="Calibri"/>
              </a:rPr>
              <a:t>off</a:t>
            </a:r>
            <a:r>
              <a:rPr lang="en-US" sz="3200" b="1" i="1" smtClean="0">
                <a:solidFill>
                  <a:prstClr val="black"/>
                </a:solidFill>
                <a:latin typeface="Calibri"/>
              </a:rPr>
              <a:t>)</a:t>
            </a:r>
            <a:endParaRPr lang="en-US" sz="3200" b="1" i="1">
              <a:solidFill>
                <a:prstClr val="black"/>
              </a:solidFill>
              <a:latin typeface="Calibri"/>
            </a:endParaRPr>
          </a:p>
        </p:txBody>
      </p:sp>
      <p:sp>
        <p:nvSpPr>
          <p:cNvPr id="130" name="Rectangle 129"/>
          <p:cNvSpPr/>
          <p:nvPr/>
        </p:nvSpPr>
        <p:spPr>
          <a:xfrm>
            <a:off x="4419600" y="5714998"/>
            <a:ext cx="41910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133" name="Content Placeholder 2"/>
          <p:cNvSpPr txBox="1">
            <a:spLocks/>
          </p:cNvSpPr>
          <p:nvPr/>
        </p:nvSpPr>
        <p:spPr>
          <a:xfrm>
            <a:off x="679450" y="281794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135" name="Content Placeholder 2"/>
          <p:cNvSpPr txBox="1">
            <a:spLocks/>
          </p:cNvSpPr>
          <p:nvPr/>
        </p:nvSpPr>
        <p:spPr>
          <a:xfrm>
            <a:off x="679450" y="3366588"/>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a:solidFill>
                  <a:prstClr val="black"/>
                </a:solidFill>
                <a:latin typeface="Calibri"/>
                <a:sym typeface="Wingdings" pitchFamily="2" charset="2"/>
              </a:rPr>
              <a:t> </a:t>
            </a:r>
            <a:r>
              <a:rPr lang="en-US" sz="3200" b="1" dirty="0" smtClean="0">
                <a:solidFill>
                  <a:prstClr val="black"/>
                </a:solidFill>
                <a:latin typeface="Calibri"/>
                <a:sym typeface="Wingdings" pitchFamily="2" charset="2"/>
              </a:rPr>
              <a:t>     </a:t>
            </a:r>
            <a:r>
              <a:rPr lang="en-US" sz="3200" b="1" dirty="0" smtClean="0">
                <a:solidFill>
                  <a:prstClr val="black"/>
                </a:solidFill>
                <a:latin typeface="Calibri"/>
              </a:rPr>
              <a:t>Low latency &amp; </a:t>
            </a:r>
            <a:r>
              <a:rPr lang="en-US" sz="3200" b="1" dirty="0">
                <a:solidFill>
                  <a:prstClr val="black"/>
                </a:solidFill>
                <a:latin typeface="Calibri"/>
              </a:rPr>
              <a:t>l</a:t>
            </a:r>
            <a:r>
              <a:rPr lang="en-US" sz="3200" b="1" dirty="0" smtClean="0">
                <a:solidFill>
                  <a:prstClr val="black"/>
                </a:solidFill>
                <a:latin typeface="Calibri"/>
              </a:rPr>
              <a:t>ow power</a:t>
            </a:r>
          </a:p>
        </p:txBody>
      </p:sp>
      <p:sp>
        <p:nvSpPr>
          <p:cNvPr id="134" name="Content Placeholder 2"/>
          <p:cNvSpPr txBox="1">
            <a:spLocks/>
          </p:cNvSpPr>
          <p:nvPr/>
        </p:nvSpPr>
        <p:spPr>
          <a:xfrm>
            <a:off x="685800" y="2270760"/>
            <a:ext cx="72453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Reduced </a:t>
            </a:r>
            <a:r>
              <a:rPr lang="en-US" sz="3200" b="1" dirty="0" err="1">
                <a:solidFill>
                  <a:prstClr val="black"/>
                </a:solidFill>
                <a:latin typeface="Calibri"/>
              </a:rPr>
              <a:t>b</a:t>
            </a:r>
            <a:r>
              <a:rPr lang="en-US" sz="3200" b="1" dirty="0" err="1" smtClean="0">
                <a:solidFill>
                  <a:prstClr val="black"/>
                </a:solidFill>
                <a:latin typeface="Calibri"/>
              </a:rPr>
              <a:t>itline</a:t>
            </a:r>
            <a:r>
              <a:rPr lang="en-US" sz="3200" b="1" dirty="0" smtClean="0">
                <a:solidFill>
                  <a:prstClr val="black"/>
                </a:solidFill>
                <a:latin typeface="Calibri"/>
              </a:rPr>
              <a:t> length</a:t>
            </a:r>
          </a:p>
        </p:txBody>
      </p:sp>
    </p:spTree>
    <p:extLst>
      <p:ext uri="{BB962C8B-B14F-4D97-AF65-F5344CB8AC3E}">
        <p14:creationId xmlns:p14="http://schemas.microsoft.com/office/powerpoint/2010/main" val="33123354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p:bldP spid="133" grpId="0" animBg="1"/>
      <p:bldP spid="135" grpId="0" animBg="1"/>
      <p:bldP spid="134" grpId="0" animBg="1"/>
    </p:bldLst>
  </p:timing>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901168" y="4724400"/>
            <a:ext cx="6795032" cy="992404"/>
            <a:chOff x="901168" y="4876800"/>
            <a:chExt cx="6795032" cy="992404"/>
          </a:xfrm>
        </p:grpSpPr>
        <p:cxnSp>
          <p:nvCxnSpPr>
            <p:cNvPr id="137" name="Straight Arrow Connector 136"/>
            <p:cNvCxnSpPr>
              <a:endCxn id="138" idx="3"/>
            </p:cNvCxnSpPr>
            <p:nvPr/>
          </p:nvCxnSpPr>
          <p:spPr>
            <a:xfrm flipH="1">
              <a:off x="1266928" y="51472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8" name="Rectangle 137"/>
            <p:cNvSpPr/>
            <p:nvPr/>
          </p:nvSpPr>
          <p:spPr>
            <a:xfrm>
              <a:off x="901168" y="49643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9" name="Oval 138"/>
            <p:cNvSpPr/>
            <p:nvPr/>
          </p:nvSpPr>
          <p:spPr>
            <a:xfrm>
              <a:off x="3682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0" name="Oval 139"/>
            <p:cNvSpPr/>
            <p:nvPr/>
          </p:nvSpPr>
          <p:spPr>
            <a:xfrm>
              <a:off x="32251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1" name="Oval 140"/>
            <p:cNvSpPr/>
            <p:nvPr/>
          </p:nvSpPr>
          <p:spPr>
            <a:xfrm>
              <a:off x="27679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2" name="Oval 141"/>
            <p:cNvSpPr/>
            <p:nvPr/>
          </p:nvSpPr>
          <p:spPr>
            <a:xfrm>
              <a:off x="23107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3" name="Oval 142"/>
            <p:cNvSpPr/>
            <p:nvPr/>
          </p:nvSpPr>
          <p:spPr>
            <a:xfrm>
              <a:off x="18535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4" name="Oval 143"/>
            <p:cNvSpPr/>
            <p:nvPr/>
          </p:nvSpPr>
          <p:spPr>
            <a:xfrm>
              <a:off x="1396384" y="49682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45" name="Straight Arrow Connector 144"/>
            <p:cNvCxnSpPr>
              <a:endCxn id="146" idx="3"/>
            </p:cNvCxnSpPr>
            <p:nvPr/>
          </p:nvCxnSpPr>
          <p:spPr>
            <a:xfrm flipH="1">
              <a:off x="1266928"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6" name="Rectangle 145"/>
            <p:cNvSpPr/>
            <p:nvPr/>
          </p:nvSpPr>
          <p:spPr>
            <a:xfrm>
              <a:off x="901168"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47" name="Oval 146"/>
            <p:cNvSpPr/>
            <p:nvPr/>
          </p:nvSpPr>
          <p:spPr>
            <a:xfrm>
              <a:off x="3682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8" name="Oval 147"/>
            <p:cNvSpPr/>
            <p:nvPr/>
          </p:nvSpPr>
          <p:spPr>
            <a:xfrm>
              <a:off x="32251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49" name="Oval 148"/>
            <p:cNvSpPr/>
            <p:nvPr/>
          </p:nvSpPr>
          <p:spPr>
            <a:xfrm>
              <a:off x="27679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0" name="Oval 149"/>
            <p:cNvSpPr/>
            <p:nvPr/>
          </p:nvSpPr>
          <p:spPr>
            <a:xfrm>
              <a:off x="23107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1" name="Oval 150"/>
            <p:cNvSpPr/>
            <p:nvPr/>
          </p:nvSpPr>
          <p:spPr>
            <a:xfrm>
              <a:off x="18535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2" name="Oval 151"/>
            <p:cNvSpPr/>
            <p:nvPr/>
          </p:nvSpPr>
          <p:spPr>
            <a:xfrm>
              <a:off x="1396384"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53" name="Straight Arrow Connector 152"/>
            <p:cNvCxnSpPr/>
            <p:nvPr/>
          </p:nvCxnSpPr>
          <p:spPr>
            <a:xfrm>
              <a:off x="4393134" y="5029200"/>
              <a:ext cx="0" cy="683929"/>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p:nvPr/>
          </p:nvCxnSpPr>
          <p:spPr>
            <a:xfrm flipH="1" flipV="1">
              <a:off x="4316936" y="4947563"/>
              <a:ext cx="76198" cy="81637"/>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5" name="Straight Arrow Connector 154"/>
            <p:cNvCxnSpPr/>
            <p:nvPr/>
          </p:nvCxnSpPr>
          <p:spPr>
            <a:xfrm flipV="1">
              <a:off x="4316936" y="5713129"/>
              <a:ext cx="76198" cy="83508"/>
            </a:xfrm>
            <a:prstGeom prst="straightConnector1">
              <a:avLst/>
            </a:prstGeom>
            <a:ln w="25400">
              <a:solidFill>
                <a:schemeClr val="bg1">
                  <a:lumMod val="75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2" name="Rectangle 161"/>
            <p:cNvSpPr/>
            <p:nvPr/>
          </p:nvSpPr>
          <p:spPr>
            <a:xfrm>
              <a:off x="4406368" y="5181598"/>
              <a:ext cx="3289832"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white">
                      <a:lumMod val="75000"/>
                    </a:prstClr>
                  </a:solidFill>
                  <a:latin typeface="Calibri"/>
                </a:rPr>
                <a:t>Near Segment</a:t>
              </a:r>
              <a:endParaRPr lang="en-US" sz="3200" b="1" i="1">
                <a:solidFill>
                  <a:prstClr val="white">
                    <a:lumMod val="75000"/>
                  </a:prstClr>
                </a:solidFill>
                <a:latin typeface="Calibri"/>
              </a:endParaRPr>
            </a:p>
          </p:txBody>
        </p:sp>
        <p:cxnSp>
          <p:nvCxnSpPr>
            <p:cNvPr id="177" name="Straight Arrow Connector 176"/>
            <p:cNvCxnSpPr/>
            <p:nvPr/>
          </p:nvCxnSpPr>
          <p:spPr>
            <a:xfrm flipV="1">
              <a:off x="3860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033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461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4889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317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74501"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5" name="Group 4"/>
          <p:cNvGrpSpPr/>
          <p:nvPr/>
        </p:nvGrpSpPr>
        <p:grpSpPr>
          <a:xfrm>
            <a:off x="902017" y="4724400"/>
            <a:ext cx="6565582" cy="992404"/>
            <a:chOff x="4572000" y="6234964"/>
            <a:chExt cx="6565582" cy="992404"/>
          </a:xfrm>
        </p:grpSpPr>
        <p:cxnSp>
          <p:nvCxnSpPr>
            <p:cNvPr id="188" name="Straight Arrow Connector 187"/>
            <p:cNvCxnSpPr/>
            <p:nvPr/>
          </p:nvCxnSpPr>
          <p:spPr>
            <a:xfrm flipV="1">
              <a:off x="7531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70741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66169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V="1">
              <a:off x="61597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2" name="Straight Arrow Connector 191"/>
            <p:cNvCxnSpPr/>
            <p:nvPr/>
          </p:nvCxnSpPr>
          <p:spPr>
            <a:xfrm flipV="1">
              <a:off x="57025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3" name="Straight Arrow Connector 192"/>
            <p:cNvCxnSpPr/>
            <p:nvPr/>
          </p:nvCxnSpPr>
          <p:spPr>
            <a:xfrm flipV="1">
              <a:off x="5245333" y="6234964"/>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8" name="Straight Arrow Connector 97"/>
            <p:cNvCxnSpPr>
              <a:endCxn id="101" idx="3"/>
            </p:cNvCxnSpPr>
            <p:nvPr/>
          </p:nvCxnSpPr>
          <p:spPr>
            <a:xfrm flipH="1">
              <a:off x="4937760" y="65053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01" name="Rectangle 100"/>
            <p:cNvSpPr/>
            <p:nvPr/>
          </p:nvSpPr>
          <p:spPr>
            <a:xfrm>
              <a:off x="4572000" y="63224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4" name="Oval 103"/>
            <p:cNvSpPr/>
            <p:nvPr/>
          </p:nvSpPr>
          <p:spPr>
            <a:xfrm>
              <a:off x="7353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7" name="Oval 106"/>
            <p:cNvSpPr/>
            <p:nvPr/>
          </p:nvSpPr>
          <p:spPr>
            <a:xfrm>
              <a:off x="68960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0" name="Oval 109"/>
            <p:cNvSpPr/>
            <p:nvPr/>
          </p:nvSpPr>
          <p:spPr>
            <a:xfrm>
              <a:off x="64388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7" name="Oval 166"/>
            <p:cNvSpPr/>
            <p:nvPr/>
          </p:nvSpPr>
          <p:spPr>
            <a:xfrm>
              <a:off x="59816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8" name="Oval 167"/>
            <p:cNvSpPr/>
            <p:nvPr/>
          </p:nvSpPr>
          <p:spPr>
            <a:xfrm>
              <a:off x="55244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9" name="Oval 168"/>
            <p:cNvSpPr/>
            <p:nvPr/>
          </p:nvSpPr>
          <p:spPr>
            <a:xfrm>
              <a:off x="5067216" y="63264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0" name="Straight Arrow Connector 169"/>
            <p:cNvCxnSpPr>
              <a:endCxn id="171" idx="3"/>
            </p:cNvCxnSpPr>
            <p:nvPr/>
          </p:nvCxnSpPr>
          <p:spPr>
            <a:xfrm flipH="1">
              <a:off x="4937760" y="696257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1" name="Rectangle 170"/>
            <p:cNvSpPr/>
            <p:nvPr/>
          </p:nvSpPr>
          <p:spPr>
            <a:xfrm>
              <a:off x="4572000" y="6779694"/>
              <a:ext cx="365760" cy="365760"/>
            </a:xfrm>
            <a:prstGeom prst="rect">
              <a:avLst/>
            </a:prstGeom>
            <a:solidFill>
              <a:schemeClr val="accent1">
                <a:lumMod val="60000"/>
                <a:lumOff val="4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2" name="Oval 171"/>
            <p:cNvSpPr/>
            <p:nvPr/>
          </p:nvSpPr>
          <p:spPr>
            <a:xfrm>
              <a:off x="7353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68960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4" name="Oval 173"/>
            <p:cNvSpPr/>
            <p:nvPr/>
          </p:nvSpPr>
          <p:spPr>
            <a:xfrm>
              <a:off x="64388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59816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55244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5067216" y="6783604"/>
              <a:ext cx="365760" cy="365760"/>
            </a:xfrm>
            <a:prstGeom prst="ellipse">
              <a:avLst/>
            </a:prstGeom>
            <a:solidFill>
              <a:schemeClr val="accent3">
                <a:lumMod val="75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84" name="Straight Arrow Connector 183"/>
            <p:cNvCxnSpPr/>
            <p:nvPr/>
          </p:nvCxnSpPr>
          <p:spPr>
            <a:xfrm>
              <a:off x="8063966" y="6387364"/>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5" name="Straight Arrow Connector 184"/>
            <p:cNvCxnSpPr/>
            <p:nvPr/>
          </p:nvCxnSpPr>
          <p:spPr>
            <a:xfrm flipH="1" flipV="1">
              <a:off x="7987768" y="6305727"/>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6" name="Straight Arrow Connector 185"/>
            <p:cNvCxnSpPr/>
            <p:nvPr/>
          </p:nvCxnSpPr>
          <p:spPr>
            <a:xfrm flipV="1">
              <a:off x="7987768" y="7071293"/>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7" name="Rectangle 186"/>
            <p:cNvSpPr/>
            <p:nvPr/>
          </p:nvSpPr>
          <p:spPr>
            <a:xfrm>
              <a:off x="8077199" y="6539762"/>
              <a:ext cx="3060383"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grpSp>
      <p:sp>
        <p:nvSpPr>
          <p:cNvPr id="2" name="Title 1"/>
          <p:cNvSpPr>
            <a:spLocks noGrp="1"/>
          </p:cNvSpPr>
          <p:nvPr>
            <p:ph type="title"/>
          </p:nvPr>
        </p:nvSpPr>
        <p:spPr>
          <a:xfrm>
            <a:off x="0" y="0"/>
            <a:ext cx="9144000" cy="838200"/>
          </a:xfrm>
        </p:spPr>
        <p:txBody>
          <a:bodyPr>
            <a:normAutofit/>
          </a:bodyPr>
          <a:lstStyle/>
          <a:p>
            <a:r>
              <a:rPr lang="en-US" smtClean="0"/>
              <a:t>   Far Segment Access</a:t>
            </a:r>
            <a:endParaRPr lang="en-US"/>
          </a:p>
        </p:txBody>
      </p:sp>
      <p:sp>
        <p:nvSpPr>
          <p:cNvPr id="320" name="Content Placeholder 2"/>
          <p:cNvSpPr>
            <a:spLocks noGrp="1"/>
          </p:cNvSpPr>
          <p:nvPr>
            <p:ph idx="1"/>
          </p:nvPr>
        </p:nvSpPr>
        <p:spPr>
          <a:xfrm>
            <a:off x="365760" y="914400"/>
            <a:ext cx="8610600" cy="1828800"/>
          </a:xfrm>
          <a:ln>
            <a:noFill/>
          </a:ln>
        </p:spPr>
        <p:txBody>
          <a:bodyPr/>
          <a:lstStyle/>
          <a:p>
            <a:pPr>
              <a:lnSpc>
                <a:spcPct val="90000"/>
              </a:lnSpc>
            </a:pPr>
            <a:r>
              <a:rPr lang="en-US" sz="3200" b="1" dirty="0" smtClean="0"/>
              <a:t>Turn </a:t>
            </a:r>
            <a:r>
              <a:rPr lang="en-US" sz="3200" b="1" i="1" dirty="0" smtClean="0">
                <a:solidFill>
                  <a:srgbClr val="0000FF"/>
                </a:solidFill>
              </a:rPr>
              <a:t>on</a:t>
            </a:r>
            <a:r>
              <a:rPr lang="en-US" sz="3200" b="1" dirty="0" smtClean="0"/>
              <a:t> the isolation transistor</a:t>
            </a:r>
            <a:endParaRPr lang="en-US" sz="3200" dirty="0" smtClean="0"/>
          </a:p>
        </p:txBody>
      </p:sp>
      <p:sp>
        <p:nvSpPr>
          <p:cNvPr id="93" name="Rectangle 92"/>
          <p:cNvSpPr/>
          <p:nvPr/>
        </p:nvSpPr>
        <p:spPr>
          <a:xfrm>
            <a:off x="3677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7" name="Rectangle 96"/>
          <p:cNvSpPr/>
          <p:nvPr/>
        </p:nvSpPr>
        <p:spPr>
          <a:xfrm>
            <a:off x="32204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0" name="Rectangle 99"/>
          <p:cNvSpPr/>
          <p:nvPr/>
        </p:nvSpPr>
        <p:spPr>
          <a:xfrm>
            <a:off x="27632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3" name="Rectangle 102"/>
          <p:cNvSpPr/>
          <p:nvPr/>
        </p:nvSpPr>
        <p:spPr>
          <a:xfrm>
            <a:off x="23060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6" name="Rectangle 105"/>
          <p:cNvSpPr/>
          <p:nvPr/>
        </p:nvSpPr>
        <p:spPr>
          <a:xfrm>
            <a:off x="18488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09" name="Rectangle 108"/>
          <p:cNvSpPr/>
          <p:nvPr/>
        </p:nvSpPr>
        <p:spPr>
          <a:xfrm>
            <a:off x="1391621" y="57168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6" name="Group 5"/>
          <p:cNvGrpSpPr/>
          <p:nvPr/>
        </p:nvGrpSpPr>
        <p:grpSpPr>
          <a:xfrm>
            <a:off x="1571327" y="4419600"/>
            <a:ext cx="2289399" cy="304800"/>
            <a:chOff x="1571327" y="4572000"/>
            <a:chExt cx="2289399" cy="304800"/>
          </a:xfrm>
        </p:grpSpPr>
        <p:cxnSp>
          <p:nvCxnSpPr>
            <p:cNvPr id="156" name="Straight Arrow Connector 155"/>
            <p:cNvCxnSpPr/>
            <p:nvPr/>
          </p:nvCxnSpPr>
          <p:spPr>
            <a:xfrm flipV="1">
              <a:off x="1571327" y="4572000"/>
              <a:ext cx="0" cy="304800"/>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p:nvPr/>
          </p:nvCxnSpPr>
          <p:spPr>
            <a:xfrm flipH="1" flipV="1">
              <a:off x="2029654" y="4573804"/>
              <a:ext cx="685"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p:nvPr/>
          </p:nvCxnSpPr>
          <p:spPr>
            <a:xfrm flipH="1" flipV="1">
              <a:off x="24868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flipH="1" flipV="1">
              <a:off x="29440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0" name="Straight Arrow Connector 159"/>
            <p:cNvCxnSpPr/>
            <p:nvPr/>
          </p:nvCxnSpPr>
          <p:spPr>
            <a:xfrm flipH="1" flipV="1">
              <a:off x="3401254" y="4573804"/>
              <a:ext cx="2272" cy="301192"/>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161" name="Straight Arrow Connector 160"/>
            <p:cNvCxnSpPr/>
            <p:nvPr/>
          </p:nvCxnSpPr>
          <p:spPr>
            <a:xfrm flipH="1" flipV="1">
              <a:off x="3860501" y="4572000"/>
              <a:ext cx="225" cy="302996"/>
            </a:xfrm>
            <a:prstGeom prst="straightConnector1">
              <a:avLst/>
            </a:prstGeom>
            <a:ln w="25400" cap="rnd">
              <a:solidFill>
                <a:srgbClr val="0000FF"/>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nvGrpSpPr>
          <p:cNvPr id="3" name="Group 2"/>
          <p:cNvGrpSpPr/>
          <p:nvPr/>
        </p:nvGrpSpPr>
        <p:grpSpPr>
          <a:xfrm>
            <a:off x="901168" y="2438400"/>
            <a:ext cx="6337832" cy="1983004"/>
            <a:chOff x="901168" y="2590800"/>
            <a:chExt cx="6337832" cy="1983004"/>
          </a:xfrm>
        </p:grpSpPr>
        <p:cxnSp>
          <p:nvCxnSpPr>
            <p:cNvPr id="86" name="Straight Arrow Connector 85"/>
            <p:cNvCxnSpPr/>
            <p:nvPr/>
          </p:nvCxnSpPr>
          <p:spPr>
            <a:xfrm flipV="1">
              <a:off x="3858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flipV="1">
              <a:off x="34012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flipV="1">
              <a:off x="29440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flipV="1">
              <a:off x="24868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0" name="Straight Arrow Connector 89"/>
            <p:cNvCxnSpPr/>
            <p:nvPr/>
          </p:nvCxnSpPr>
          <p:spPr>
            <a:xfrm flipV="1">
              <a:off x="20296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1" name="Straight Arrow Connector 90"/>
            <p:cNvCxnSpPr/>
            <p:nvPr/>
          </p:nvCxnSpPr>
          <p:spPr>
            <a:xfrm flipV="1">
              <a:off x="1572454"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endCxn id="94" idx="3"/>
            </p:cNvCxnSpPr>
            <p:nvPr/>
          </p:nvCxnSpPr>
          <p:spPr>
            <a:xfrm flipH="1">
              <a:off x="1266928"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94" name="Rectangle 93"/>
            <p:cNvSpPr/>
            <p:nvPr/>
          </p:nvSpPr>
          <p:spPr>
            <a:xfrm>
              <a:off x="901168"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96" name="Oval 95"/>
            <p:cNvSpPr/>
            <p:nvPr/>
          </p:nvSpPr>
          <p:spPr>
            <a:xfrm>
              <a:off x="3682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99" name="Oval 98"/>
            <p:cNvSpPr/>
            <p:nvPr/>
          </p:nvSpPr>
          <p:spPr>
            <a:xfrm>
              <a:off x="32251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2" name="Oval 101"/>
            <p:cNvSpPr/>
            <p:nvPr/>
          </p:nvSpPr>
          <p:spPr>
            <a:xfrm>
              <a:off x="27679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5" name="Oval 104"/>
            <p:cNvSpPr/>
            <p:nvPr/>
          </p:nvSpPr>
          <p:spPr>
            <a:xfrm>
              <a:off x="23107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08" name="Oval 107"/>
            <p:cNvSpPr/>
            <p:nvPr/>
          </p:nvSpPr>
          <p:spPr>
            <a:xfrm>
              <a:off x="18535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1" name="Oval 110"/>
            <p:cNvSpPr/>
            <p:nvPr/>
          </p:nvSpPr>
          <p:spPr>
            <a:xfrm>
              <a:off x="1396384"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12" name="Straight Arrow Connector 111"/>
            <p:cNvCxnSpPr>
              <a:endCxn id="113" idx="3"/>
            </p:cNvCxnSpPr>
            <p:nvPr/>
          </p:nvCxnSpPr>
          <p:spPr>
            <a:xfrm flipH="1">
              <a:off x="1266928"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13" name="Rectangle 112"/>
            <p:cNvSpPr/>
            <p:nvPr/>
          </p:nvSpPr>
          <p:spPr>
            <a:xfrm>
              <a:off x="901168"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14" name="Oval 113"/>
            <p:cNvSpPr/>
            <p:nvPr/>
          </p:nvSpPr>
          <p:spPr>
            <a:xfrm>
              <a:off x="3682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5" name="Oval 114"/>
            <p:cNvSpPr/>
            <p:nvPr/>
          </p:nvSpPr>
          <p:spPr>
            <a:xfrm>
              <a:off x="32251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6" name="Oval 115"/>
            <p:cNvSpPr/>
            <p:nvPr/>
          </p:nvSpPr>
          <p:spPr>
            <a:xfrm>
              <a:off x="27679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7" name="Oval 116"/>
            <p:cNvSpPr/>
            <p:nvPr/>
          </p:nvSpPr>
          <p:spPr>
            <a:xfrm>
              <a:off x="23107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8" name="Oval 117"/>
            <p:cNvSpPr/>
            <p:nvPr/>
          </p:nvSpPr>
          <p:spPr>
            <a:xfrm>
              <a:off x="18535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19" name="Oval 118"/>
            <p:cNvSpPr/>
            <p:nvPr/>
          </p:nvSpPr>
          <p:spPr>
            <a:xfrm>
              <a:off x="1396384"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0" name="Straight Arrow Connector 119"/>
            <p:cNvCxnSpPr>
              <a:endCxn id="121" idx="3"/>
            </p:cNvCxnSpPr>
            <p:nvPr/>
          </p:nvCxnSpPr>
          <p:spPr>
            <a:xfrm flipH="1">
              <a:off x="1266928"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1" name="Rectangle 120"/>
            <p:cNvSpPr/>
            <p:nvPr/>
          </p:nvSpPr>
          <p:spPr>
            <a:xfrm>
              <a:off x="901168"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22" name="Oval 121"/>
            <p:cNvSpPr/>
            <p:nvPr/>
          </p:nvSpPr>
          <p:spPr>
            <a:xfrm>
              <a:off x="3682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3" name="Oval 122"/>
            <p:cNvSpPr/>
            <p:nvPr/>
          </p:nvSpPr>
          <p:spPr>
            <a:xfrm>
              <a:off x="32251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4" name="Oval 123"/>
            <p:cNvSpPr/>
            <p:nvPr/>
          </p:nvSpPr>
          <p:spPr>
            <a:xfrm>
              <a:off x="27679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5" name="Oval 124"/>
            <p:cNvSpPr/>
            <p:nvPr/>
          </p:nvSpPr>
          <p:spPr>
            <a:xfrm>
              <a:off x="23107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6" name="Oval 125"/>
            <p:cNvSpPr/>
            <p:nvPr/>
          </p:nvSpPr>
          <p:spPr>
            <a:xfrm>
              <a:off x="18535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27" name="Oval 126"/>
            <p:cNvSpPr/>
            <p:nvPr/>
          </p:nvSpPr>
          <p:spPr>
            <a:xfrm>
              <a:off x="1396384"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28" name="Straight Arrow Connector 127"/>
            <p:cNvCxnSpPr>
              <a:endCxn id="129" idx="3"/>
            </p:cNvCxnSpPr>
            <p:nvPr/>
          </p:nvCxnSpPr>
          <p:spPr>
            <a:xfrm flipH="1">
              <a:off x="1266928"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29" name="Rectangle 128"/>
            <p:cNvSpPr/>
            <p:nvPr/>
          </p:nvSpPr>
          <p:spPr>
            <a:xfrm>
              <a:off x="901168"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0" name="Oval 129"/>
            <p:cNvSpPr/>
            <p:nvPr/>
          </p:nvSpPr>
          <p:spPr>
            <a:xfrm>
              <a:off x="3682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1" name="Oval 130"/>
            <p:cNvSpPr/>
            <p:nvPr/>
          </p:nvSpPr>
          <p:spPr>
            <a:xfrm>
              <a:off x="32251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2" name="Oval 131"/>
            <p:cNvSpPr/>
            <p:nvPr/>
          </p:nvSpPr>
          <p:spPr>
            <a:xfrm>
              <a:off x="27679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3" name="Oval 132"/>
            <p:cNvSpPr/>
            <p:nvPr/>
          </p:nvSpPr>
          <p:spPr>
            <a:xfrm>
              <a:off x="23107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5" name="Oval 134"/>
            <p:cNvSpPr/>
            <p:nvPr/>
          </p:nvSpPr>
          <p:spPr>
            <a:xfrm>
              <a:off x="18535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36" name="Oval 135"/>
            <p:cNvSpPr/>
            <p:nvPr/>
          </p:nvSpPr>
          <p:spPr>
            <a:xfrm>
              <a:off x="1396384"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3" name="Straight Arrow Connector 162"/>
            <p:cNvCxnSpPr/>
            <p:nvPr/>
          </p:nvCxnSpPr>
          <p:spPr>
            <a:xfrm>
              <a:off x="4406366"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4" name="Straight Arrow Connector 163"/>
            <p:cNvCxnSpPr/>
            <p:nvPr/>
          </p:nvCxnSpPr>
          <p:spPr>
            <a:xfrm flipH="1" flipV="1">
              <a:off x="4330168"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65" name="Straight Arrow Connector 164"/>
            <p:cNvCxnSpPr/>
            <p:nvPr/>
          </p:nvCxnSpPr>
          <p:spPr>
            <a:xfrm flipV="1">
              <a:off x="4330168"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66" name="Rectangle 165"/>
            <p:cNvSpPr/>
            <p:nvPr/>
          </p:nvSpPr>
          <p:spPr>
            <a:xfrm>
              <a:off x="4419600" y="3429000"/>
              <a:ext cx="2819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grpSp>
      <p:sp>
        <p:nvSpPr>
          <p:cNvPr id="85" name="Rectangle 84"/>
          <p:cNvSpPr/>
          <p:nvPr/>
        </p:nvSpPr>
        <p:spPr>
          <a:xfrm>
            <a:off x="4419600" y="4343399"/>
            <a:ext cx="3733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grpSp>
        <p:nvGrpSpPr>
          <p:cNvPr id="194" name="Group 193"/>
          <p:cNvGrpSpPr/>
          <p:nvPr/>
        </p:nvGrpSpPr>
        <p:grpSpPr>
          <a:xfrm>
            <a:off x="1570270" y="4419600"/>
            <a:ext cx="2439752" cy="304800"/>
            <a:chOff x="1725846" y="4724400"/>
            <a:chExt cx="2439752" cy="304800"/>
          </a:xfrm>
        </p:grpSpPr>
        <p:cxnSp>
          <p:nvCxnSpPr>
            <p:cNvPr id="195" name="Straight Arrow Connector 194"/>
            <p:cNvCxnSpPr/>
            <p:nvPr/>
          </p:nvCxnSpPr>
          <p:spPr>
            <a:xfrm flipV="1">
              <a:off x="1725846" y="4726204"/>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6" name="Straight Arrow Connector 195"/>
            <p:cNvCxnSpPr/>
            <p:nvPr/>
          </p:nvCxnSpPr>
          <p:spPr>
            <a:xfrm flipV="1">
              <a:off x="2189621"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7" name="Straight Arrow Connector 196"/>
            <p:cNvCxnSpPr/>
            <p:nvPr/>
          </p:nvCxnSpPr>
          <p:spPr>
            <a:xfrm flipV="1">
              <a:off x="26484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flipV="1">
              <a:off x="31056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9" name="Straight Arrow Connector 198"/>
            <p:cNvCxnSpPr/>
            <p:nvPr/>
          </p:nvCxnSpPr>
          <p:spPr>
            <a:xfrm flipV="1">
              <a:off x="35628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V="1">
              <a:off x="4020008" y="4724400"/>
              <a:ext cx="145590"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201" name="Rectangle 200"/>
          <p:cNvSpPr/>
          <p:nvPr/>
        </p:nvSpPr>
        <p:spPr>
          <a:xfrm>
            <a:off x="4419600" y="4306635"/>
            <a:ext cx="4556760" cy="45176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 (</a:t>
            </a:r>
            <a:r>
              <a:rPr lang="en-US" sz="4000" b="1" i="1" smtClean="0">
                <a:solidFill>
                  <a:srgbClr val="0000FF"/>
                </a:solidFill>
                <a:latin typeface="Calibri"/>
              </a:rPr>
              <a:t>on</a:t>
            </a:r>
            <a:r>
              <a:rPr lang="en-US" sz="3200" b="1" i="1" smtClean="0">
                <a:solidFill>
                  <a:prstClr val="black"/>
                </a:solidFill>
                <a:latin typeface="Calibri"/>
              </a:rPr>
              <a:t>)</a:t>
            </a:r>
            <a:endParaRPr lang="en-US" sz="3200" b="1" i="1">
              <a:solidFill>
                <a:prstClr val="black"/>
              </a:solidFill>
              <a:latin typeface="Calibri"/>
            </a:endParaRPr>
          </a:p>
        </p:txBody>
      </p:sp>
      <p:grpSp>
        <p:nvGrpSpPr>
          <p:cNvPr id="7" name="Group 6"/>
          <p:cNvGrpSpPr/>
          <p:nvPr/>
        </p:nvGrpSpPr>
        <p:grpSpPr>
          <a:xfrm>
            <a:off x="1508125" y="4422775"/>
            <a:ext cx="2438400" cy="304800"/>
            <a:chOff x="1498600" y="4584700"/>
            <a:chExt cx="2438400" cy="304800"/>
          </a:xfrm>
        </p:grpSpPr>
        <p:grpSp>
          <p:nvGrpSpPr>
            <p:cNvPr id="202" name="Group 201"/>
            <p:cNvGrpSpPr/>
            <p:nvPr/>
          </p:nvGrpSpPr>
          <p:grpSpPr>
            <a:xfrm>
              <a:off x="1498600" y="4599941"/>
              <a:ext cx="152400" cy="289559"/>
              <a:chOff x="7460457" y="4892041"/>
              <a:chExt cx="152400" cy="289559"/>
            </a:xfrm>
          </p:grpSpPr>
          <p:cxnSp>
            <p:nvCxnSpPr>
              <p:cNvPr id="203" name="Straight Arrow Connector 20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4" name="Straight Arrow Connector 20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5" name="Straight Arrow Connector 20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6" name="Straight Arrow Connector 20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7" name="Straight Arrow Connector 20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8" name="Straight Arrow Connector 20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09" name="Straight Arrow Connector 20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0" name="Straight Arrow Connector 20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1" name="Straight Arrow Connector 21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12" name="Group 211"/>
            <p:cNvGrpSpPr/>
            <p:nvPr/>
          </p:nvGrpSpPr>
          <p:grpSpPr>
            <a:xfrm>
              <a:off x="1955800" y="4584700"/>
              <a:ext cx="152400" cy="289559"/>
              <a:chOff x="7460457" y="4892041"/>
              <a:chExt cx="152400" cy="289559"/>
            </a:xfrm>
          </p:grpSpPr>
          <p:cxnSp>
            <p:nvCxnSpPr>
              <p:cNvPr id="213" name="Straight Arrow Connector 21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4" name="Straight Arrow Connector 21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5" name="Straight Arrow Connector 21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6" name="Straight Arrow Connector 21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7" name="Straight Arrow Connector 21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8" name="Straight Arrow Connector 21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19" name="Straight Arrow Connector 21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0" name="Straight Arrow Connector 21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1" name="Straight Arrow Connector 22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22" name="Group 221"/>
            <p:cNvGrpSpPr/>
            <p:nvPr/>
          </p:nvGrpSpPr>
          <p:grpSpPr>
            <a:xfrm>
              <a:off x="2413000" y="4599941"/>
              <a:ext cx="152400" cy="289559"/>
              <a:chOff x="7460457" y="4892041"/>
              <a:chExt cx="152400" cy="289559"/>
            </a:xfrm>
          </p:grpSpPr>
          <p:cxnSp>
            <p:nvCxnSpPr>
              <p:cNvPr id="223" name="Straight Arrow Connector 22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4" name="Straight Arrow Connector 22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5" name="Straight Arrow Connector 22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6" name="Straight Arrow Connector 22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7" name="Straight Arrow Connector 22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8" name="Straight Arrow Connector 22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29" name="Straight Arrow Connector 22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0" name="Straight Arrow Connector 22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1" name="Straight Arrow Connector 23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32" name="Group 231"/>
            <p:cNvGrpSpPr/>
            <p:nvPr/>
          </p:nvGrpSpPr>
          <p:grpSpPr>
            <a:xfrm>
              <a:off x="2870200" y="4584700"/>
              <a:ext cx="152400" cy="289559"/>
              <a:chOff x="7460457" y="4892041"/>
              <a:chExt cx="152400" cy="289559"/>
            </a:xfrm>
          </p:grpSpPr>
          <p:cxnSp>
            <p:nvCxnSpPr>
              <p:cNvPr id="233" name="Straight Arrow Connector 23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4" name="Straight Arrow Connector 23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5" name="Straight Arrow Connector 23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6" name="Straight Arrow Connector 23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7" name="Straight Arrow Connector 23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0" name="Straight Arrow Connector 23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1" name="Straight Arrow Connector 24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42" name="Group 241"/>
            <p:cNvGrpSpPr/>
            <p:nvPr/>
          </p:nvGrpSpPr>
          <p:grpSpPr>
            <a:xfrm>
              <a:off x="3327400" y="4599941"/>
              <a:ext cx="152400" cy="289559"/>
              <a:chOff x="7460457" y="4892041"/>
              <a:chExt cx="152400" cy="289559"/>
            </a:xfrm>
          </p:grpSpPr>
          <p:cxnSp>
            <p:nvCxnSpPr>
              <p:cNvPr id="243" name="Straight Arrow Connector 24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0" name="Straight Arrow Connector 24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1" name="Straight Arrow Connector 25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nvGrpSpPr>
            <p:cNvPr id="252" name="Group 251"/>
            <p:cNvGrpSpPr/>
            <p:nvPr/>
          </p:nvGrpSpPr>
          <p:grpSpPr>
            <a:xfrm>
              <a:off x="3784600" y="4584700"/>
              <a:ext cx="152400" cy="289559"/>
              <a:chOff x="7460457" y="4892041"/>
              <a:chExt cx="152400" cy="289559"/>
            </a:xfrm>
          </p:grpSpPr>
          <p:cxnSp>
            <p:nvCxnSpPr>
              <p:cNvPr id="253" name="Straight Arrow Connector 252"/>
              <p:cNvCxnSpPr/>
              <p:nvPr/>
            </p:nvCxnSpPr>
            <p:spPr>
              <a:xfrm flipH="1" flipV="1">
                <a:off x="7529287" y="4892041"/>
                <a:ext cx="83570" cy="46369"/>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4" name="Straight Arrow Connector 253"/>
              <p:cNvCxnSpPr/>
              <p:nvPr/>
            </p:nvCxnSpPr>
            <p:spPr>
              <a:xfrm>
                <a:off x="7460457" y="4938410"/>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5" name="Straight Arrow Connector 254"/>
              <p:cNvCxnSpPr/>
              <p:nvPr/>
            </p:nvCxnSpPr>
            <p:spPr>
              <a:xfrm flipH="1" flipV="1">
                <a:off x="7460457" y="4938410"/>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6" name="Straight Arrow Connector 255"/>
              <p:cNvCxnSpPr/>
              <p:nvPr/>
            </p:nvCxnSpPr>
            <p:spPr>
              <a:xfrm>
                <a:off x="7460457" y="5001174"/>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7" name="Straight Arrow Connector 256"/>
              <p:cNvCxnSpPr/>
              <p:nvPr/>
            </p:nvCxnSpPr>
            <p:spPr>
              <a:xfrm flipH="1" flipV="1">
                <a:off x="7460457" y="5003282"/>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8" name="Straight Arrow Connector 257"/>
              <p:cNvCxnSpPr/>
              <p:nvPr/>
            </p:nvCxnSpPr>
            <p:spPr>
              <a:xfrm>
                <a:off x="7460457" y="5068427"/>
                <a:ext cx="152400" cy="0"/>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7460457" y="5067577"/>
                <a:ext cx="152400" cy="62764"/>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a:off x="7460457" y="5130341"/>
                <a:ext cx="152400" cy="2381"/>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cxnSp>
            <p:nvCxnSpPr>
              <p:cNvPr id="261" name="Straight Arrow Connector 260"/>
              <p:cNvCxnSpPr/>
              <p:nvPr/>
            </p:nvCxnSpPr>
            <p:spPr>
              <a:xfrm flipH="1" flipV="1">
                <a:off x="7460457" y="5135103"/>
                <a:ext cx="70876" cy="46497"/>
              </a:xfrm>
              <a:prstGeom prst="straightConnector1">
                <a:avLst/>
              </a:prstGeom>
              <a:ln w="25400" cap="rnd">
                <a:solidFill>
                  <a:srgbClr val="0000FF"/>
                </a:solidFill>
                <a:headEnd type="none" w="med" len="med"/>
                <a:tailEnd type="none" w="med" len="med"/>
              </a:ln>
              <a:effectLst/>
            </p:spPr>
            <p:style>
              <a:lnRef idx="1">
                <a:schemeClr val="accent1"/>
              </a:lnRef>
              <a:fillRef idx="0">
                <a:schemeClr val="accent1"/>
              </a:fillRef>
              <a:effectRef idx="0">
                <a:schemeClr val="accent1"/>
              </a:effectRef>
              <a:fontRef idx="minor">
                <a:schemeClr val="tx1"/>
              </a:fontRef>
            </p:style>
          </p:cxnSp>
        </p:grpSp>
      </p:grpSp>
      <p:sp>
        <p:nvSpPr>
          <p:cNvPr id="262" name="Rectangle 261"/>
          <p:cNvSpPr/>
          <p:nvPr/>
        </p:nvSpPr>
        <p:spPr>
          <a:xfrm>
            <a:off x="4419600" y="5714998"/>
            <a:ext cx="39624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sp>
        <p:nvSpPr>
          <p:cNvPr id="263" name="Content Placeholder 2"/>
          <p:cNvSpPr txBox="1">
            <a:spLocks/>
          </p:cNvSpPr>
          <p:nvPr/>
        </p:nvSpPr>
        <p:spPr>
          <a:xfrm>
            <a:off x="679450" y="230269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Large </a:t>
            </a:r>
            <a:r>
              <a:rPr lang="en-US" sz="3200" b="1" dirty="0" err="1" smtClean="0">
                <a:solidFill>
                  <a:prstClr val="black"/>
                </a:solidFill>
                <a:latin typeface="Calibri"/>
              </a:rPr>
              <a:t>bitline</a:t>
            </a:r>
            <a:r>
              <a:rPr lang="en-US" sz="3200" b="1" dirty="0" smtClean="0">
                <a:solidFill>
                  <a:prstClr val="black"/>
                </a:solidFill>
                <a:latin typeface="Calibri"/>
              </a:rPr>
              <a:t> capacitance</a:t>
            </a:r>
          </a:p>
        </p:txBody>
      </p:sp>
      <p:sp>
        <p:nvSpPr>
          <p:cNvPr id="264" name="Content Placeholder 2"/>
          <p:cNvSpPr txBox="1">
            <a:spLocks/>
          </p:cNvSpPr>
          <p:nvPr/>
        </p:nvSpPr>
        <p:spPr>
          <a:xfrm>
            <a:off x="679450" y="2842261"/>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resistance of isolation transistor</a:t>
            </a:r>
          </a:p>
        </p:txBody>
      </p:sp>
      <p:sp>
        <p:nvSpPr>
          <p:cNvPr id="265" name="Content Placeholder 2"/>
          <p:cNvSpPr txBox="1">
            <a:spLocks/>
          </p:cNvSpPr>
          <p:nvPr/>
        </p:nvSpPr>
        <p:spPr>
          <a:xfrm>
            <a:off x="679450" y="1754052"/>
            <a:ext cx="770255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Long </a:t>
            </a:r>
            <a:r>
              <a:rPr lang="en-US" sz="3200" b="1" dirty="0" err="1" smtClean="0">
                <a:solidFill>
                  <a:prstClr val="black"/>
                </a:solidFill>
                <a:latin typeface="Calibri"/>
              </a:rPr>
              <a:t>bitline</a:t>
            </a:r>
            <a:r>
              <a:rPr lang="en-US" sz="3200" b="1" dirty="0" smtClean="0">
                <a:solidFill>
                  <a:prstClr val="black"/>
                </a:solidFill>
                <a:latin typeface="Calibri"/>
              </a:rPr>
              <a:t> length</a:t>
            </a:r>
          </a:p>
        </p:txBody>
      </p:sp>
      <p:sp>
        <p:nvSpPr>
          <p:cNvPr id="266" name="Content Placeholder 2"/>
          <p:cNvSpPr txBox="1">
            <a:spLocks/>
          </p:cNvSpPr>
          <p:nvPr/>
        </p:nvSpPr>
        <p:spPr>
          <a:xfrm>
            <a:off x="685800" y="3384732"/>
            <a:ext cx="7696200" cy="548640"/>
          </a:xfrm>
          <a:prstGeom prst="rect">
            <a:avLst/>
          </a:prstGeom>
          <a:solidFill>
            <a:srgbClr val="FFFF66"/>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     </a:t>
            </a:r>
            <a:r>
              <a:rPr lang="en-US" sz="3200" b="1" dirty="0" smtClean="0">
                <a:solidFill>
                  <a:prstClr val="black"/>
                </a:solidFill>
                <a:latin typeface="Calibri"/>
                <a:sym typeface="Wingdings" pitchFamily="2" charset="2"/>
              </a:rPr>
              <a:t> </a:t>
            </a:r>
            <a:r>
              <a:rPr lang="en-US" sz="3200" b="1" dirty="0" smtClean="0">
                <a:solidFill>
                  <a:prstClr val="black"/>
                </a:solidFill>
                <a:latin typeface="Calibri"/>
              </a:rPr>
              <a:t>High latency &amp; high power</a:t>
            </a:r>
          </a:p>
        </p:txBody>
      </p:sp>
    </p:spTree>
    <p:extLst>
      <p:ext uri="{BB962C8B-B14F-4D97-AF65-F5344CB8AC3E}">
        <p14:creationId xmlns:p14="http://schemas.microsoft.com/office/powerpoint/2010/main" val="359603478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1"/>
                                        </p:tgtEl>
                                        <p:attrNameLst>
                                          <p:attrName>style.visibility</p:attrName>
                                        </p:attrNameLst>
                                      </p:cBhvr>
                                      <p:to>
                                        <p:strVal val="visible"/>
                                      </p:to>
                                    </p:set>
                                  </p:childTnLst>
                                </p:cTn>
                              </p:par>
                              <p:par>
                                <p:cTn id="11" presetID="1" presetClass="exit" presetSubtype="0" fill="hold" nodeType="withEffect">
                                  <p:stCondLst>
                                    <p:cond delay="0"/>
                                  </p:stCondLst>
                                  <p:childTnLst>
                                    <p:set>
                                      <p:cBhvr>
                                        <p:cTn id="12" dur="1" fill="hold">
                                          <p:stCondLst>
                                            <p:cond delay="0"/>
                                          </p:stCondLst>
                                        </p:cTn>
                                        <p:tgtEl>
                                          <p:spTgt spid="194"/>
                                        </p:tgtEl>
                                        <p:attrNameLst>
                                          <p:attrName>style.visibility</p:attrName>
                                        </p:attrNameLst>
                                      </p:cBhvr>
                                      <p:to>
                                        <p:strVal val="hidden"/>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6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6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1" grpId="0"/>
      <p:bldP spid="263" grpId="0" animBg="1"/>
      <p:bldP spid="264" grpId="0" animBg="1"/>
      <p:bldP spid="265" grpId="0" animBg="1"/>
      <p:bldP spid="266" grpId="0" animBg="1"/>
    </p:bldLst>
  </p:timing>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Power, and Area Evaluation</a:t>
            </a:r>
            <a:endParaRPr lang="en-US" dirty="0"/>
          </a:p>
        </p:txBody>
      </p:sp>
      <p:sp>
        <p:nvSpPr>
          <p:cNvPr id="36" name="Content Placeholder 2"/>
          <p:cNvSpPr txBox="1">
            <a:spLocks/>
          </p:cNvSpPr>
          <p:nvPr/>
        </p:nvSpPr>
        <p:spPr>
          <a:xfrm>
            <a:off x="381000" y="838200"/>
            <a:ext cx="8305800" cy="5486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Commodity 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b="1" i="1" dirty="0">
              <a:solidFill>
                <a:srgbClr val="1F497D"/>
              </a:solidFill>
              <a:latin typeface="Calibri"/>
            </a:endParaRPr>
          </a:p>
          <a:p>
            <a:pPr>
              <a:lnSpc>
                <a:spcPct val="90000"/>
              </a:lnSpc>
            </a:pPr>
            <a:r>
              <a:rPr lang="en-US" sz="3200" b="1" dirty="0" smtClean="0">
                <a:solidFill>
                  <a:prstClr val="black"/>
                </a:solidFill>
                <a:latin typeface="Calibri"/>
              </a:rPr>
              <a:t>TL-DRAM: </a:t>
            </a:r>
            <a:r>
              <a:rPr lang="en-US" sz="3200" dirty="0" smtClean="0">
                <a:solidFill>
                  <a:prstClr val="black"/>
                </a:solidFill>
                <a:latin typeface="Calibri"/>
              </a:rPr>
              <a:t>512 cells/</a:t>
            </a:r>
            <a:r>
              <a:rPr lang="en-US" sz="3200" dirty="0" err="1">
                <a:solidFill>
                  <a:prstClr val="black"/>
                </a:solidFill>
                <a:latin typeface="Calibri"/>
              </a:rPr>
              <a:t>b</a:t>
            </a:r>
            <a:r>
              <a:rPr lang="en-US" sz="3200" dirty="0" err="1" smtClean="0">
                <a:solidFill>
                  <a:prstClr val="black"/>
                </a:solidFill>
                <a:latin typeface="Calibri"/>
              </a:rPr>
              <a:t>itline</a:t>
            </a:r>
            <a:endParaRPr lang="en-US" dirty="0" smtClean="0">
              <a:solidFill>
                <a:prstClr val="black"/>
              </a:solidFill>
              <a:latin typeface="Calibri"/>
            </a:endParaRPr>
          </a:p>
          <a:p>
            <a:pPr marL="749300" lvl="1" indent="-349250">
              <a:lnSpc>
                <a:spcPct val="90000"/>
              </a:lnSpc>
            </a:pPr>
            <a:r>
              <a:rPr lang="en-US" sz="2800" dirty="0" smtClean="0">
                <a:solidFill>
                  <a:prstClr val="black"/>
                </a:solidFill>
                <a:latin typeface="Calibri"/>
              </a:rPr>
              <a:t>Near segment: 32 cells</a:t>
            </a:r>
          </a:p>
          <a:p>
            <a:pPr marL="749300" lvl="1" indent="-349250">
              <a:lnSpc>
                <a:spcPct val="90000"/>
              </a:lnSpc>
            </a:pPr>
            <a:r>
              <a:rPr lang="en-US" sz="2800" dirty="0" smtClean="0">
                <a:solidFill>
                  <a:prstClr val="black"/>
                </a:solidFill>
                <a:latin typeface="Calibri"/>
              </a:rPr>
              <a:t>Far segment: 480 cells</a:t>
            </a:r>
          </a:p>
          <a:p>
            <a:pPr marL="349250" indent="-349250">
              <a:lnSpc>
                <a:spcPct val="90000"/>
              </a:lnSpc>
            </a:pPr>
            <a:r>
              <a:rPr lang="en-US" sz="3200" b="1" dirty="0" smtClean="0">
                <a:solidFill>
                  <a:prstClr val="black"/>
                </a:solidFill>
                <a:latin typeface="Calibri"/>
              </a:rPr>
              <a:t>Latency Evaluation</a:t>
            </a:r>
          </a:p>
          <a:p>
            <a:pPr marL="749300" lvl="1" indent="-349250">
              <a:lnSpc>
                <a:spcPct val="90000"/>
              </a:lnSpc>
            </a:pPr>
            <a:r>
              <a:rPr lang="en-US" sz="2800" dirty="0" smtClean="0">
                <a:solidFill>
                  <a:prstClr val="black"/>
                </a:solidFill>
                <a:latin typeface="Calibri"/>
              </a:rPr>
              <a:t>SPICE simulation using circuit-level DRAM model</a:t>
            </a:r>
          </a:p>
          <a:p>
            <a:pPr marL="349250" indent="-349250">
              <a:lnSpc>
                <a:spcPct val="90000"/>
              </a:lnSpc>
            </a:pPr>
            <a:r>
              <a:rPr lang="en-US" sz="3200" b="1" dirty="0" smtClean="0">
                <a:solidFill>
                  <a:prstClr val="black"/>
                </a:solidFill>
                <a:latin typeface="Calibri"/>
              </a:rPr>
              <a:t>Power and Area Evaluation</a:t>
            </a:r>
          </a:p>
          <a:p>
            <a:pPr marL="749300" lvl="1" indent="-349250">
              <a:lnSpc>
                <a:spcPct val="90000"/>
              </a:lnSpc>
            </a:pPr>
            <a:r>
              <a:rPr lang="en-US" sz="2800" dirty="0" smtClean="0">
                <a:solidFill>
                  <a:prstClr val="black"/>
                </a:solidFill>
                <a:latin typeface="Calibri"/>
              </a:rPr>
              <a:t>DRAM area/power </a:t>
            </a:r>
            <a:r>
              <a:rPr lang="en-US" sz="2800" dirty="0">
                <a:solidFill>
                  <a:prstClr val="black"/>
                </a:solidFill>
                <a:latin typeface="Calibri"/>
              </a:rPr>
              <a:t>s</a:t>
            </a:r>
            <a:r>
              <a:rPr lang="en-US" sz="2800" dirty="0" smtClean="0">
                <a:solidFill>
                  <a:prstClr val="black"/>
                </a:solidFill>
                <a:latin typeface="Calibri"/>
              </a:rPr>
              <a:t>imulator from Rambus</a:t>
            </a:r>
          </a:p>
          <a:p>
            <a:pPr marL="749300" lvl="1" indent="-349250">
              <a:lnSpc>
                <a:spcPct val="90000"/>
              </a:lnSpc>
            </a:pPr>
            <a:r>
              <a:rPr lang="en-US" sz="2800" dirty="0" smtClean="0">
                <a:solidFill>
                  <a:prstClr val="black"/>
                </a:solidFill>
                <a:latin typeface="Calibri"/>
              </a:rPr>
              <a:t>DDR3 energy calculator from Micron</a:t>
            </a:r>
          </a:p>
          <a:p>
            <a:pPr marL="749300" lvl="1" indent="-349250">
              <a:lnSpc>
                <a:spcPct val="90000"/>
              </a:lnSpc>
            </a:pPr>
            <a:endParaRPr lang="en-US" dirty="0" smtClean="0">
              <a:solidFill>
                <a:prstClr val="black"/>
              </a:solidFill>
              <a:latin typeface="Calibri"/>
            </a:endParaRPr>
          </a:p>
          <a:p>
            <a:pPr marL="749300" lvl="1" indent="-349250">
              <a:lnSpc>
                <a:spcPct val="90000"/>
              </a:lnSpc>
            </a:pPr>
            <a:endParaRPr lang="en-US" sz="4400" b="1" i="1" dirty="0">
              <a:solidFill>
                <a:srgbClr val="1F497D"/>
              </a:solidFill>
              <a:latin typeface="Calibri"/>
            </a:endParaRPr>
          </a:p>
          <a:p>
            <a:pPr marL="746125" lvl="1" indent="-346075">
              <a:lnSpc>
                <a:spcPct val="90000"/>
              </a:lnSpc>
            </a:pPr>
            <a:endParaRPr lang="en-US" dirty="0">
              <a:solidFill>
                <a:prstClr val="black"/>
              </a:solidFill>
              <a:latin typeface="Calibri"/>
            </a:endParaRPr>
          </a:p>
        </p:txBody>
      </p:sp>
    </p:spTree>
    <p:extLst>
      <p:ext uri="{BB962C8B-B14F-4D97-AF65-F5344CB8AC3E}">
        <p14:creationId xmlns:p14="http://schemas.microsoft.com/office/powerpoint/2010/main" val="139701010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6">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6">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6">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Chart 26"/>
          <p:cNvGraphicFramePr>
            <a:graphicFrameLocks/>
          </p:cNvGraphicFramePr>
          <p:nvPr>
            <p:extLst>
              <p:ext uri="{D42A27DB-BD31-4B8C-83A1-F6EECF244321}">
                <p14:modId xmlns:p14="http://schemas.microsoft.com/office/powerpoint/2010/main" val="3225371355"/>
              </p:ext>
            </p:extLst>
          </p:nvPr>
        </p:nvGraphicFramePr>
        <p:xfrm>
          <a:off x="4343400" y="1524000"/>
          <a:ext cx="4419600" cy="32004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4" name="Chart 23"/>
          <p:cNvGraphicFramePr>
            <a:graphicFrameLocks/>
          </p:cNvGraphicFramePr>
          <p:nvPr>
            <p:extLst>
              <p:ext uri="{D42A27DB-BD31-4B8C-83A1-F6EECF244321}">
                <p14:modId xmlns:p14="http://schemas.microsoft.com/office/powerpoint/2010/main" val="616359501"/>
              </p:ext>
            </p:extLst>
          </p:nvPr>
        </p:nvGraphicFramePr>
        <p:xfrm>
          <a:off x="0" y="1524000"/>
          <a:ext cx="4511039" cy="3200401"/>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a:t>
            </a:r>
            <a:r>
              <a:rPr lang="en-US" dirty="0"/>
              <a:t>Commodity DRAM </a:t>
            </a:r>
            <a:r>
              <a:rPr lang="en-US" dirty="0" smtClean="0"/>
              <a:t>vs. TL-DRAM </a:t>
            </a:r>
            <a:endParaRPr lang="en-US" dirty="0"/>
          </a:p>
        </p:txBody>
      </p:sp>
      <p:sp>
        <p:nvSpPr>
          <p:cNvPr id="28" name="Rectangle 27"/>
          <p:cNvSpPr/>
          <p:nvPr/>
        </p:nvSpPr>
        <p:spPr>
          <a:xfrm rot="16200000">
            <a:off x="-571499" y="2689858"/>
            <a:ext cx="2225040" cy="47244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prstClr val="black"/>
                </a:solidFill>
                <a:latin typeface="Calibri"/>
              </a:rPr>
              <a:t>Latency</a:t>
            </a:r>
            <a:endParaRPr lang="en-US" sz="2400" b="1">
              <a:solidFill>
                <a:prstClr val="black"/>
              </a:solidFill>
              <a:latin typeface="Calibri"/>
            </a:endParaRPr>
          </a:p>
        </p:txBody>
      </p:sp>
      <p:sp>
        <p:nvSpPr>
          <p:cNvPr id="29" name="Rectangle 28"/>
          <p:cNvSpPr/>
          <p:nvPr/>
        </p:nvSpPr>
        <p:spPr>
          <a:xfrm rot="16200000">
            <a:off x="3702733" y="2635933"/>
            <a:ext cx="2438402" cy="67173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solidFill>
                  <a:prstClr val="black"/>
                </a:solidFill>
                <a:latin typeface="Calibri"/>
              </a:rPr>
              <a:t>Power</a:t>
            </a:r>
            <a:endParaRPr lang="en-US" sz="2400" b="1" dirty="0">
              <a:solidFill>
                <a:prstClr val="black"/>
              </a:solidFill>
              <a:latin typeface="Calibri"/>
            </a:endParaRPr>
          </a:p>
        </p:txBody>
      </p:sp>
      <p:sp>
        <p:nvSpPr>
          <p:cNvPr id="30" name="Content Placeholder 2"/>
          <p:cNvSpPr txBox="1">
            <a:spLocks/>
          </p:cNvSpPr>
          <p:nvPr/>
        </p:nvSpPr>
        <p:spPr>
          <a:xfrm>
            <a:off x="1989407" y="285750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dirty="0" smtClean="0">
                <a:solidFill>
                  <a:srgbClr val="0000FF"/>
                </a:solidFill>
                <a:latin typeface="Calibri"/>
              </a:rPr>
              <a:t>–56%</a:t>
            </a:r>
          </a:p>
        </p:txBody>
      </p:sp>
      <p:sp>
        <p:nvSpPr>
          <p:cNvPr id="31" name="Content Placeholder 2"/>
          <p:cNvSpPr txBox="1">
            <a:spLocks/>
          </p:cNvSpPr>
          <p:nvPr/>
        </p:nvSpPr>
        <p:spPr>
          <a:xfrm>
            <a:off x="2917875" y="18516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a:solidFill>
                  <a:srgbClr val="FF0000"/>
                </a:solidFill>
                <a:latin typeface="Calibri"/>
              </a:rPr>
              <a:t>+</a:t>
            </a:r>
            <a:r>
              <a:rPr lang="en-US" sz="2800" b="1" smtClean="0">
                <a:solidFill>
                  <a:srgbClr val="FF0000"/>
                </a:solidFill>
                <a:latin typeface="Calibri"/>
              </a:rPr>
              <a:t>23%</a:t>
            </a:r>
          </a:p>
        </p:txBody>
      </p:sp>
      <p:sp>
        <p:nvSpPr>
          <p:cNvPr id="32" name="Content Placeholder 2"/>
          <p:cNvSpPr txBox="1">
            <a:spLocks/>
          </p:cNvSpPr>
          <p:nvPr/>
        </p:nvSpPr>
        <p:spPr>
          <a:xfrm>
            <a:off x="6248400" y="2956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0000FF"/>
                </a:solidFill>
                <a:latin typeface="Calibri"/>
              </a:rPr>
              <a:t>–51%</a:t>
            </a:r>
          </a:p>
        </p:txBody>
      </p:sp>
      <p:sp>
        <p:nvSpPr>
          <p:cNvPr id="33" name="Content Placeholder 2"/>
          <p:cNvSpPr txBox="1">
            <a:spLocks/>
          </p:cNvSpPr>
          <p:nvPr/>
        </p:nvSpPr>
        <p:spPr>
          <a:xfrm>
            <a:off x="7162800" y="1432560"/>
            <a:ext cx="15240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sz="2800" b="1" smtClean="0">
                <a:solidFill>
                  <a:srgbClr val="FF0000"/>
                </a:solidFill>
                <a:latin typeface="Calibri"/>
              </a:rPr>
              <a:t>+49%</a:t>
            </a:r>
          </a:p>
        </p:txBody>
      </p:sp>
      <p:sp>
        <p:nvSpPr>
          <p:cNvPr id="35" name="Content Placeholder 2"/>
          <p:cNvSpPr txBox="1">
            <a:spLocks/>
          </p:cNvSpPr>
          <p:nvPr/>
        </p:nvSpPr>
        <p:spPr>
          <a:xfrm>
            <a:off x="381000" y="838200"/>
            <a:ext cx="4495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Latency </a:t>
            </a:r>
            <a:r>
              <a:rPr lang="en-US" sz="3600" dirty="0" smtClean="0">
                <a:solidFill>
                  <a:prstClr val="black"/>
                </a:solidFill>
                <a:latin typeface="Calibri"/>
              </a:rPr>
              <a:t>(</a:t>
            </a:r>
            <a:r>
              <a:rPr lang="en-US" sz="3600" dirty="0" err="1" smtClean="0">
                <a:solidFill>
                  <a:prstClr val="black"/>
                </a:solidFill>
                <a:latin typeface="Calibri"/>
              </a:rPr>
              <a:t>tRC</a:t>
            </a:r>
            <a:r>
              <a:rPr lang="en-US" sz="3600" dirty="0" smtClean="0">
                <a:solidFill>
                  <a:prstClr val="black"/>
                </a:solidFill>
                <a:latin typeface="Calibri"/>
              </a:rPr>
              <a:t>)</a:t>
            </a:r>
          </a:p>
        </p:txBody>
      </p:sp>
      <p:sp>
        <p:nvSpPr>
          <p:cNvPr id="36" name="Content Placeholder 2"/>
          <p:cNvSpPr txBox="1">
            <a:spLocks/>
          </p:cNvSpPr>
          <p:nvPr/>
        </p:nvSpPr>
        <p:spPr>
          <a:xfrm>
            <a:off x="4648200" y="838200"/>
            <a:ext cx="4114800" cy="10216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Power</a:t>
            </a:r>
          </a:p>
        </p:txBody>
      </p:sp>
      <p:sp>
        <p:nvSpPr>
          <p:cNvPr id="37" name="Content Placeholder 2"/>
          <p:cNvSpPr txBox="1">
            <a:spLocks/>
          </p:cNvSpPr>
          <p:nvPr/>
        </p:nvSpPr>
        <p:spPr>
          <a:xfrm>
            <a:off x="381000" y="5334000"/>
            <a:ext cx="8001000" cy="1524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600" b="1" dirty="0" smtClean="0">
                <a:solidFill>
                  <a:prstClr val="black"/>
                </a:solidFill>
                <a:latin typeface="Calibri"/>
              </a:rPr>
              <a:t>DRAM Area Overhead</a:t>
            </a:r>
          </a:p>
          <a:p>
            <a:pPr marL="457200" lvl="1" indent="0">
              <a:lnSpc>
                <a:spcPct val="90000"/>
              </a:lnSpc>
              <a:buFont typeface="Arial" pitchFamily="34" charset="0"/>
              <a:buNone/>
            </a:pPr>
            <a:r>
              <a:rPr lang="en-US" sz="3200" b="1" dirty="0" smtClean="0">
                <a:solidFill>
                  <a:srgbClr val="4F81BD">
                    <a:lumMod val="75000"/>
                  </a:srgbClr>
                </a:solidFill>
                <a:latin typeface="Calibri"/>
              </a:rPr>
              <a:t>~3%</a:t>
            </a:r>
            <a:r>
              <a:rPr lang="en-US" sz="2800" dirty="0" smtClean="0">
                <a:solidFill>
                  <a:prstClr val="black"/>
                </a:solidFill>
                <a:latin typeface="Calibri"/>
              </a:rPr>
              <a:t>: mainly due to the isolation transistors</a:t>
            </a:r>
          </a:p>
        </p:txBody>
      </p:sp>
      <p:grpSp>
        <p:nvGrpSpPr>
          <p:cNvPr id="67" name="Group 66"/>
          <p:cNvGrpSpPr/>
          <p:nvPr/>
        </p:nvGrpSpPr>
        <p:grpSpPr>
          <a:xfrm>
            <a:off x="298449" y="4038600"/>
            <a:ext cx="4040188" cy="1219200"/>
            <a:chOff x="298449" y="4038600"/>
            <a:chExt cx="4040188" cy="1219200"/>
          </a:xfrm>
        </p:grpSpPr>
        <p:sp>
          <p:nvSpPr>
            <p:cNvPr id="46" name="Content Placeholder 2"/>
            <p:cNvSpPr txBox="1">
              <a:spLocks/>
            </p:cNvSpPr>
            <p:nvPr/>
          </p:nvSpPr>
          <p:spPr>
            <a:xfrm>
              <a:off x="2116046" y="4572001"/>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cxnSp>
          <p:nvCxnSpPr>
            <p:cNvPr id="39" name="Straight Arrow Connector 38"/>
            <p:cNvCxnSpPr/>
            <p:nvPr/>
          </p:nvCxnSpPr>
          <p:spPr>
            <a:xfrm flipV="1">
              <a:off x="2438400"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2" name="Content Placeholder 2"/>
            <p:cNvSpPr txBox="1">
              <a:spLocks/>
            </p:cNvSpPr>
            <p:nvPr/>
          </p:nvSpPr>
          <p:spPr>
            <a:xfrm>
              <a:off x="298449"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dirty="0" smtClean="0">
                  <a:solidFill>
                    <a:prstClr val="black"/>
                  </a:solidFill>
                  <a:latin typeface="Calibri"/>
                </a:rPr>
                <a:t>Commodity DRAM</a:t>
              </a:r>
            </a:p>
          </p:txBody>
        </p:sp>
        <p:sp>
          <p:nvSpPr>
            <p:cNvPr id="53" name="Content Placeholder 2"/>
            <p:cNvSpPr txBox="1">
              <a:spLocks/>
            </p:cNvSpPr>
            <p:nvPr/>
          </p:nvSpPr>
          <p:spPr>
            <a:xfrm>
              <a:off x="1970356"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54" name="Straight Arrow Connector 53"/>
            <p:cNvCxnSpPr/>
            <p:nvPr/>
          </p:nvCxnSpPr>
          <p:spPr>
            <a:xfrm flipV="1">
              <a:off x="3381378"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flipV="1">
              <a:off x="4338637"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48668" y="4089400"/>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flipV="1">
              <a:off x="748668" y="4318002"/>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586068" y="4038600"/>
            <a:ext cx="4040188" cy="1219199"/>
            <a:chOff x="4586068" y="4038600"/>
            <a:chExt cx="4040188" cy="1219199"/>
          </a:xfrm>
        </p:grpSpPr>
        <p:cxnSp>
          <p:nvCxnSpPr>
            <p:cNvPr id="58" name="Straight Arrow Connector 57"/>
            <p:cNvCxnSpPr/>
            <p:nvPr/>
          </p:nvCxnSpPr>
          <p:spPr>
            <a:xfrm flipV="1">
              <a:off x="6726019" y="4038600"/>
              <a:ext cx="0" cy="9144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59" name="Content Placeholder 2"/>
            <p:cNvSpPr txBox="1">
              <a:spLocks/>
            </p:cNvSpPr>
            <p:nvPr/>
          </p:nvSpPr>
          <p:spPr>
            <a:xfrm>
              <a:off x="4586068" y="4267201"/>
              <a:ext cx="2209801"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Commodity DRAM</a:t>
              </a:r>
            </a:p>
          </p:txBody>
        </p:sp>
        <p:sp>
          <p:nvSpPr>
            <p:cNvPr id="60" name="Content Placeholder 2"/>
            <p:cNvSpPr txBox="1">
              <a:spLocks/>
            </p:cNvSpPr>
            <p:nvPr/>
          </p:nvSpPr>
          <p:spPr>
            <a:xfrm>
              <a:off x="6257975" y="4114800"/>
              <a:ext cx="2277792"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Near       Far</a:t>
              </a:r>
            </a:p>
          </p:txBody>
        </p:sp>
        <p:cxnSp>
          <p:nvCxnSpPr>
            <p:cNvPr id="61" name="Straight Arrow Connector 60"/>
            <p:cNvCxnSpPr/>
            <p:nvPr/>
          </p:nvCxnSpPr>
          <p:spPr>
            <a:xfrm flipV="1">
              <a:off x="7668997" y="4038601"/>
              <a:ext cx="0" cy="4571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8626256" y="4038602"/>
              <a:ext cx="0" cy="9143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3" name="Straight Arrow Connector 62"/>
            <p:cNvCxnSpPr/>
            <p:nvPr/>
          </p:nvCxnSpPr>
          <p:spPr>
            <a:xfrm flipV="1">
              <a:off x="5036287" y="4094163"/>
              <a:ext cx="746757" cy="228601"/>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flipV="1">
              <a:off x="5036287" y="4322765"/>
              <a:ext cx="0" cy="634999"/>
            </a:xfrm>
            <a:prstGeom prst="straightConnector1">
              <a:avLst/>
            </a:prstGeom>
            <a:ln w="12700" cap="rnd">
              <a:solidFill>
                <a:schemeClr val="bg1">
                  <a:lumMod val="50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65" name="Content Placeholder 2"/>
            <p:cNvSpPr txBox="1">
              <a:spLocks/>
            </p:cNvSpPr>
            <p:nvPr/>
          </p:nvSpPr>
          <p:spPr>
            <a:xfrm>
              <a:off x="6400800" y="4572000"/>
              <a:ext cx="2057400" cy="6857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gn="ctr">
                <a:lnSpc>
                  <a:spcPct val="90000"/>
                </a:lnSpc>
                <a:buFont typeface="Arial" pitchFamily="34" charset="0"/>
                <a:buNone/>
              </a:pPr>
              <a:r>
                <a:rPr lang="en-US" b="1" smtClean="0">
                  <a:solidFill>
                    <a:prstClr val="black"/>
                  </a:solidFill>
                  <a:latin typeface="Calibri"/>
                </a:rPr>
                <a:t>TL-DRAM</a:t>
              </a:r>
            </a:p>
          </p:txBody>
        </p:sp>
      </p:grpSp>
      <p:sp>
        <p:nvSpPr>
          <p:cNvPr id="38" name="Content Placeholder 2"/>
          <p:cNvSpPr txBox="1">
            <a:spLocks/>
          </p:cNvSpPr>
          <p:nvPr/>
        </p:nvSpPr>
        <p:spPr>
          <a:xfrm>
            <a:off x="879923" y="2188026"/>
            <a:ext cx="1828800" cy="381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 (52.5ns)</a:t>
            </a:r>
          </a:p>
        </p:txBody>
      </p:sp>
    </p:spTree>
    <p:extLst>
      <p:ext uri="{BB962C8B-B14F-4D97-AF65-F5344CB8AC3E}">
        <p14:creationId xmlns:p14="http://schemas.microsoft.com/office/powerpoint/2010/main" val="296734734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7" grpId="0">
        <p:bldAsOne/>
      </p:bldGraphic>
      <p:bldGraphic spid="24" grpId="0">
        <p:bldAsOne/>
      </p:bldGraphic>
      <p:bldP spid="28" grpId="0"/>
      <p:bldP spid="29" grpId="0"/>
      <p:bldP spid="30" grpId="0"/>
      <p:bldP spid="31" grpId="0"/>
      <p:bldP spid="32" grpId="0"/>
      <p:bldP spid="33" grpId="0"/>
      <p:bldP spid="35" grpId="0"/>
      <p:bldP spid="36" grpId="0"/>
      <p:bldP spid="37"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p:txBody>
          <a:bodyPr/>
          <a:lstStyle/>
          <a:p>
            <a:r>
              <a:rPr lang="en-US" dirty="0">
                <a:latin typeface="Garamond" charset="0"/>
                <a:ea typeface="ＭＳ Ｐゴシック" charset="0"/>
                <a:cs typeface="ＭＳ Ｐゴシック" charset="0"/>
              </a:rPr>
              <a:t>What Will You </a:t>
            </a:r>
            <a:r>
              <a:rPr lang="en-US" dirty="0" smtClean="0">
                <a:latin typeface="Garamond" charset="0"/>
                <a:ea typeface="ＭＳ Ｐゴシック" charset="0"/>
                <a:cs typeface="ＭＳ Ｐゴシック" charset="0"/>
              </a:rPr>
              <a:t>Learn in This Course?</a:t>
            </a:r>
            <a:endParaRPr lang="en-US" dirty="0">
              <a:latin typeface="Garamond" charset="0"/>
              <a:ea typeface="ＭＳ Ｐゴシック" charset="0"/>
              <a:cs typeface="ＭＳ Ｐゴシック" charset="0"/>
            </a:endParaRPr>
          </a:p>
        </p:txBody>
      </p:sp>
      <p:sp>
        <p:nvSpPr>
          <p:cNvPr id="38914" name="Content Placeholder 2"/>
          <p:cNvSpPr>
            <a:spLocks noGrp="1"/>
          </p:cNvSpPr>
          <p:nvPr>
            <p:ph idx="1"/>
          </p:nvPr>
        </p:nvSpPr>
        <p:spPr>
          <a:xfrm>
            <a:off x="228600" y="996950"/>
            <a:ext cx="8915400" cy="5194300"/>
          </a:xfrm>
        </p:spPr>
        <p:txBody>
          <a:bodyPr/>
          <a:lstStyle/>
          <a:p>
            <a:r>
              <a:rPr lang="en-US" dirty="0">
                <a:solidFill>
                  <a:srgbClr val="0000FF"/>
                </a:solidFill>
              </a:rPr>
              <a:t>Scalable Many-Core Memory Systems </a:t>
            </a:r>
            <a:endParaRPr lang="en-US" dirty="0" smtClean="0">
              <a:solidFill>
                <a:srgbClr val="0000FF"/>
              </a:solidFill>
            </a:endParaRPr>
          </a:p>
          <a:p>
            <a:pPr lvl="1"/>
            <a:r>
              <a:rPr lang="en-US" dirty="0" smtClean="0"/>
              <a:t>July 15-19</a:t>
            </a:r>
            <a:r>
              <a:rPr lang="en-US" smtClean="0"/>
              <a:t>, 2013</a:t>
            </a:r>
          </a:p>
          <a:p>
            <a:pPr lvl="1"/>
            <a:endParaRPr lang="en-US" sz="2300" dirty="0" smtClean="0">
              <a:latin typeface="Tahoma" charset="0"/>
              <a:ea typeface="ＭＳ Ｐゴシック" charset="0"/>
            </a:endParaRPr>
          </a:p>
          <a:p>
            <a:r>
              <a:rPr lang="en-US" sz="2300" dirty="0" smtClean="0">
                <a:latin typeface="Tahoma" charset="0"/>
                <a:ea typeface="ＭＳ Ｐゴシック" charset="0"/>
              </a:rPr>
              <a:t>Topic 1: Main memory basics, DRAM scaling</a:t>
            </a:r>
          </a:p>
          <a:p>
            <a:r>
              <a:rPr lang="en-US" sz="2300" dirty="0" smtClean="0">
                <a:latin typeface="Tahoma" charset="0"/>
                <a:ea typeface="ＭＳ Ｐゴシック" charset="0"/>
              </a:rPr>
              <a:t>Topic 2: Emerging memory technologies and hybrid memories</a:t>
            </a:r>
            <a:endParaRPr lang="en-US" dirty="0">
              <a:latin typeface="Tahoma" charset="0"/>
              <a:ea typeface="ＭＳ Ｐゴシック" charset="0"/>
            </a:endParaRPr>
          </a:p>
          <a:p>
            <a:r>
              <a:rPr lang="en-US" sz="2300" dirty="0" smtClean="0">
                <a:latin typeface="Tahoma" charset="0"/>
                <a:ea typeface="ＭＳ Ｐゴシック" charset="0"/>
              </a:rPr>
              <a:t>Topic 3: Main memory interference and QoS </a:t>
            </a:r>
          </a:p>
          <a:p>
            <a:r>
              <a:rPr lang="en-US" sz="2300" dirty="0" smtClean="0">
                <a:latin typeface="Tahoma" charset="0"/>
                <a:ea typeface="ＭＳ Ｐゴシック" charset="0"/>
              </a:rPr>
              <a:t>Topic 4 (unlikely): Cache management </a:t>
            </a:r>
          </a:p>
          <a:p>
            <a:r>
              <a:rPr lang="en-US" sz="2300" dirty="0" smtClean="0">
                <a:latin typeface="Tahoma" charset="0"/>
                <a:ea typeface="ＭＳ Ｐゴシック" charset="0"/>
              </a:rPr>
              <a:t>Topic 5 (unlikely): Interconnects</a:t>
            </a:r>
          </a:p>
          <a:p>
            <a:endParaRPr lang="en-US" dirty="0" smtClean="0">
              <a:latin typeface="Tahoma" charset="0"/>
              <a:ea typeface="ＭＳ Ｐゴシック" charset="0"/>
            </a:endParaRPr>
          </a:p>
          <a:p>
            <a:r>
              <a:rPr lang="en-US" dirty="0" smtClean="0">
                <a:latin typeface="Tahoma" charset="0"/>
                <a:ea typeface="ＭＳ Ｐゴシック" charset="0"/>
              </a:rPr>
              <a:t>Major Overview Reading:</a:t>
            </a:r>
          </a:p>
          <a:p>
            <a:pPr lvl="1"/>
            <a:r>
              <a:rPr lang="en-US" dirty="0" smtClean="0">
                <a:latin typeface="Tahoma" charset="0"/>
                <a:ea typeface="ＭＳ Ｐゴシック" charset="0"/>
              </a:rPr>
              <a:t>Mutlu, “</a:t>
            </a:r>
            <a:r>
              <a:rPr lang="en-US" dirty="0" smtClean="0">
                <a:solidFill>
                  <a:srgbClr val="0000FF"/>
                </a:solidFill>
                <a:latin typeface="Tahoma" charset="0"/>
                <a:ea typeface="ＭＳ Ｐゴシック" charset="0"/>
              </a:rPr>
              <a:t>Memory Scaling: A Systems Architecture Perspective</a:t>
            </a:r>
            <a:r>
              <a:rPr lang="en-US" dirty="0" smtClean="0">
                <a:latin typeface="Tahoma" charset="0"/>
                <a:ea typeface="ＭＳ Ｐゴシック" charset="0"/>
              </a:rPr>
              <a:t>,” IMW 2013.</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p:txBody>
      </p:sp>
      <p:sp>
        <p:nvSpPr>
          <p:cNvPr id="38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A81F1D4-7954-BD41-94E6-A5D63847144D}" type="slidenum">
              <a:rPr lang="en-US" sz="1600">
                <a:solidFill>
                  <a:srgbClr val="000000"/>
                </a:solidFill>
                <a:latin typeface="Garamond" charset="0"/>
              </a:rPr>
              <a:pPr eaLnBrk="1" hangingPunct="1"/>
              <a:t>18</a:t>
            </a:fld>
            <a:endParaRPr lang="en-US" sz="1600">
              <a:solidFill>
                <a:srgbClr val="000000"/>
              </a:solidFill>
              <a:latin typeface="Garamond" charset="0"/>
            </a:endParaRPr>
          </a:p>
        </p:txBody>
      </p:sp>
    </p:spTree>
    <p:extLst>
      <p:ext uri="{BB962C8B-B14F-4D97-AF65-F5344CB8AC3E}">
        <p14:creationId xmlns:p14="http://schemas.microsoft.com/office/powerpoint/2010/main" val="4806745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3276821660"/>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4572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Longer near segment length leads to </a:t>
            </a:r>
          </a:p>
          <a:p>
            <a:pPr algn="ctr"/>
            <a:r>
              <a:rPr lang="en-US" sz="3200" b="1" i="1" dirty="0" smtClean="0">
                <a:solidFill>
                  <a:srgbClr val="4F81BD">
                    <a:lumMod val="75000"/>
                  </a:srgbClr>
                </a:solidFill>
                <a:latin typeface="Calibri"/>
              </a:rPr>
              <a:t>higher near segment latency  </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251623704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Latency vs. Near Segment Length</a:t>
            </a:r>
            <a:endParaRPr lang="en-US" dirty="0"/>
          </a:p>
        </p:txBody>
      </p:sp>
      <p:graphicFrame>
        <p:nvGraphicFramePr>
          <p:cNvPr id="19" name="Chart 18"/>
          <p:cNvGraphicFramePr>
            <a:graphicFrameLocks/>
          </p:cNvGraphicFramePr>
          <p:nvPr>
            <p:extLst>
              <p:ext uri="{D42A27DB-BD31-4B8C-83A1-F6EECF244321}">
                <p14:modId xmlns:p14="http://schemas.microsoft.com/office/powerpoint/2010/main" val="2185319108"/>
              </p:ext>
            </p:extLst>
          </p:nvPr>
        </p:nvGraphicFramePr>
        <p:xfrm>
          <a:off x="533400" y="800100"/>
          <a:ext cx="8382000" cy="4419600"/>
        </p:xfrm>
        <a:graphic>
          <a:graphicData uri="http://schemas.openxmlformats.org/drawingml/2006/chart">
            <c:chart xmlns:c="http://schemas.openxmlformats.org/drawingml/2006/chart" xmlns:r="http://schemas.openxmlformats.org/officeDocument/2006/relationships" r:id="rId3"/>
          </a:graphicData>
        </a:graphic>
      </p:graphicFrame>
      <p:sp>
        <p:nvSpPr>
          <p:cNvPr id="22" name="TextBox 21"/>
          <p:cNvSpPr txBox="1"/>
          <p:nvPr/>
        </p:nvSpPr>
        <p:spPr>
          <a:xfrm rot="16200000">
            <a:off x="-919489" y="2362199"/>
            <a:ext cx="2895600" cy="523220"/>
          </a:xfrm>
          <a:prstGeom prst="rect">
            <a:avLst/>
          </a:prstGeom>
          <a:noFill/>
        </p:spPr>
        <p:txBody>
          <a:bodyPr wrap="square" rtlCol="0">
            <a:spAutoFit/>
          </a:bodyPr>
          <a:lstStyle/>
          <a:p>
            <a:pPr algn="ctr"/>
            <a:r>
              <a:rPr lang="en-US" sz="2800" b="1" dirty="0" smtClean="0">
                <a:solidFill>
                  <a:prstClr val="black"/>
                </a:solidFill>
                <a:latin typeface="Calibri"/>
              </a:rPr>
              <a:t>Latency (ns)</a:t>
            </a:r>
            <a:endParaRPr lang="en-US" sz="2800" b="1" dirty="0">
              <a:solidFill>
                <a:prstClr val="black"/>
              </a:solidFill>
              <a:latin typeface="Calibri"/>
            </a:endParaRPr>
          </a:p>
        </p:txBody>
      </p:sp>
      <p:sp>
        <p:nvSpPr>
          <p:cNvPr id="23" name="TextBox 22"/>
          <p:cNvSpPr txBox="1"/>
          <p:nvPr/>
        </p:nvSpPr>
        <p:spPr>
          <a:xfrm>
            <a:off x="304800" y="5486400"/>
            <a:ext cx="8534400" cy="1077218"/>
          </a:xfrm>
          <a:prstGeom prst="rect">
            <a:avLst/>
          </a:prstGeom>
          <a:noFill/>
        </p:spPr>
        <p:txBody>
          <a:bodyPr wrap="square" rtlCol="0">
            <a:spAutoFit/>
          </a:bodyPr>
          <a:lstStyle/>
          <a:p>
            <a:pPr algn="ctr"/>
            <a:r>
              <a:rPr lang="en-US" sz="3200" b="1" i="1" dirty="0" smtClean="0">
                <a:solidFill>
                  <a:srgbClr val="4F81BD">
                    <a:lumMod val="75000"/>
                  </a:srgbClr>
                </a:solidFill>
                <a:latin typeface="Calibri"/>
              </a:rPr>
              <a:t>Far segment </a:t>
            </a:r>
            <a:r>
              <a:rPr lang="en-US" sz="3200" b="1" i="1" dirty="0">
                <a:solidFill>
                  <a:srgbClr val="4F81BD">
                    <a:lumMod val="75000"/>
                  </a:srgbClr>
                </a:solidFill>
                <a:latin typeface="Calibri"/>
              </a:rPr>
              <a:t>l</a:t>
            </a:r>
            <a:r>
              <a:rPr lang="en-US" sz="3200" b="1" i="1" dirty="0" smtClean="0">
                <a:solidFill>
                  <a:srgbClr val="4F81BD">
                    <a:lumMod val="75000"/>
                  </a:srgbClr>
                </a:solidFill>
                <a:latin typeface="Calibri"/>
              </a:rPr>
              <a:t>atency is higher than </a:t>
            </a:r>
          </a:p>
          <a:p>
            <a:pPr algn="ctr"/>
            <a:r>
              <a:rPr lang="en-US" sz="3200" b="1" i="1" dirty="0" smtClean="0">
                <a:solidFill>
                  <a:srgbClr val="4F81BD">
                    <a:lumMod val="75000"/>
                  </a:srgbClr>
                </a:solidFill>
                <a:latin typeface="Calibri"/>
              </a:rPr>
              <a:t>commodity DRAM latency</a:t>
            </a:r>
            <a:endParaRPr lang="en-US" sz="3200" b="1" i="1" dirty="0">
              <a:solidFill>
                <a:srgbClr val="4F81BD">
                  <a:lumMod val="75000"/>
                </a:srgbClr>
              </a:solidFill>
              <a:latin typeface="Calibri"/>
            </a:endParaRPr>
          </a:p>
        </p:txBody>
      </p:sp>
      <p:sp>
        <p:nvSpPr>
          <p:cNvPr id="6" name="Content Placeholder 2"/>
          <p:cNvSpPr txBox="1">
            <a:spLocks/>
          </p:cNvSpPr>
          <p:nvPr/>
        </p:nvSpPr>
        <p:spPr>
          <a:xfrm>
            <a:off x="1066800" y="5029200"/>
            <a:ext cx="7239000" cy="6095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lvl="1" indent="0">
              <a:lnSpc>
                <a:spcPct val="90000"/>
              </a:lnSpc>
              <a:buFont typeface="Arial" pitchFamily="34" charset="0"/>
              <a:buNone/>
            </a:pPr>
            <a:r>
              <a:rPr lang="en-US" b="1" dirty="0" smtClean="0">
                <a:solidFill>
                  <a:prstClr val="black"/>
                </a:solidFill>
                <a:latin typeface="Calibri"/>
              </a:rPr>
              <a:t>Far Segment Length = 512 – Near Segment Length</a:t>
            </a:r>
          </a:p>
        </p:txBody>
      </p:sp>
    </p:spTree>
    <p:extLst>
      <p:ext uri="{BB962C8B-B14F-4D97-AF65-F5344CB8AC3E}">
        <p14:creationId xmlns:p14="http://schemas.microsoft.com/office/powerpoint/2010/main" val="16804326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a:t> </a:t>
            </a:r>
            <a:r>
              <a:rPr lang="en-US" dirty="0" smtClean="0"/>
              <a:t>  Trade-Off: Area (Die-Area) vs. Latency</a:t>
            </a:r>
            <a:endParaRPr lang="en-US" dirty="0"/>
          </a:p>
        </p:txBody>
      </p:sp>
      <p:graphicFrame>
        <p:nvGraphicFramePr>
          <p:cNvPr id="22" name="Chart 21"/>
          <p:cNvGraphicFramePr>
            <a:graphicFrameLocks/>
          </p:cNvGraphicFramePr>
          <p:nvPr>
            <p:extLst>
              <p:ext uri="{D42A27DB-BD31-4B8C-83A1-F6EECF244321}">
                <p14:modId xmlns:p14="http://schemas.microsoft.com/office/powerpoint/2010/main" val="1954596812"/>
              </p:ext>
            </p:extLst>
          </p:nvPr>
        </p:nvGraphicFramePr>
        <p:xfrm>
          <a:off x="990600" y="838200"/>
          <a:ext cx="73914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TextBox 23"/>
          <p:cNvSpPr txBox="1"/>
          <p:nvPr/>
        </p:nvSpPr>
        <p:spPr>
          <a:xfrm>
            <a:off x="3429000" y="2362200"/>
            <a:ext cx="609600" cy="523220"/>
          </a:xfrm>
          <a:prstGeom prst="rect">
            <a:avLst/>
          </a:prstGeom>
          <a:noFill/>
        </p:spPr>
        <p:txBody>
          <a:bodyPr wrap="square" rtlCol="0">
            <a:spAutoFit/>
          </a:bodyPr>
          <a:lstStyle/>
          <a:p>
            <a:pPr algn="r"/>
            <a:r>
              <a:rPr lang="en-US" sz="2800" b="1" smtClean="0">
                <a:solidFill>
                  <a:prstClr val="black"/>
                </a:solidFill>
                <a:latin typeface="Calibri"/>
              </a:rPr>
              <a:t>64</a:t>
            </a:r>
            <a:endParaRPr lang="en-US" sz="2800" b="1">
              <a:solidFill>
                <a:prstClr val="black"/>
              </a:solidFill>
              <a:latin typeface="Calibri"/>
            </a:endParaRPr>
          </a:p>
        </p:txBody>
      </p:sp>
      <p:sp>
        <p:nvSpPr>
          <p:cNvPr id="25" name="TextBox 24"/>
          <p:cNvSpPr txBox="1"/>
          <p:nvPr/>
        </p:nvSpPr>
        <p:spPr>
          <a:xfrm>
            <a:off x="3276600" y="1066800"/>
            <a:ext cx="609600" cy="523220"/>
          </a:xfrm>
          <a:prstGeom prst="rect">
            <a:avLst/>
          </a:prstGeom>
          <a:noFill/>
        </p:spPr>
        <p:txBody>
          <a:bodyPr wrap="square" rtlCol="0">
            <a:spAutoFit/>
          </a:bodyPr>
          <a:lstStyle/>
          <a:p>
            <a:pPr algn="r"/>
            <a:r>
              <a:rPr lang="en-US" sz="2800" b="1" smtClean="0">
                <a:solidFill>
                  <a:prstClr val="black"/>
                </a:solidFill>
                <a:latin typeface="Calibri"/>
              </a:rPr>
              <a:t>32</a:t>
            </a:r>
            <a:endParaRPr lang="en-US" sz="2800" b="1">
              <a:solidFill>
                <a:prstClr val="black"/>
              </a:solidFill>
              <a:latin typeface="Calibri"/>
            </a:endParaRPr>
          </a:p>
        </p:txBody>
      </p:sp>
      <p:sp>
        <p:nvSpPr>
          <p:cNvPr id="36" name="TextBox 35"/>
          <p:cNvSpPr txBox="1"/>
          <p:nvPr/>
        </p:nvSpPr>
        <p:spPr>
          <a:xfrm>
            <a:off x="4419600" y="2743200"/>
            <a:ext cx="838200" cy="523220"/>
          </a:xfrm>
          <a:prstGeom prst="rect">
            <a:avLst/>
          </a:prstGeom>
          <a:noFill/>
        </p:spPr>
        <p:txBody>
          <a:bodyPr wrap="square" rtlCol="0">
            <a:spAutoFit/>
          </a:bodyPr>
          <a:lstStyle/>
          <a:p>
            <a:pPr algn="r"/>
            <a:r>
              <a:rPr lang="en-US" sz="2800" b="1" dirty="0" smtClean="0">
                <a:solidFill>
                  <a:prstClr val="black"/>
                </a:solidFill>
                <a:latin typeface="Calibri"/>
              </a:rPr>
              <a:t>128</a:t>
            </a:r>
            <a:endParaRPr lang="en-US" sz="2800" b="1" dirty="0">
              <a:solidFill>
                <a:prstClr val="black"/>
              </a:solidFill>
              <a:latin typeface="Calibri"/>
            </a:endParaRPr>
          </a:p>
        </p:txBody>
      </p:sp>
      <p:sp>
        <p:nvSpPr>
          <p:cNvPr id="37" name="TextBox 36"/>
          <p:cNvSpPr txBox="1"/>
          <p:nvPr/>
        </p:nvSpPr>
        <p:spPr>
          <a:xfrm>
            <a:off x="5105400" y="3048000"/>
            <a:ext cx="838200" cy="523220"/>
          </a:xfrm>
          <a:prstGeom prst="rect">
            <a:avLst/>
          </a:prstGeom>
          <a:noFill/>
        </p:spPr>
        <p:txBody>
          <a:bodyPr wrap="square" rtlCol="0">
            <a:spAutoFit/>
          </a:bodyPr>
          <a:lstStyle/>
          <a:p>
            <a:pPr algn="ctr"/>
            <a:r>
              <a:rPr lang="en-US" sz="2800" b="1" dirty="0" smtClean="0">
                <a:solidFill>
                  <a:prstClr val="black"/>
                </a:solidFill>
                <a:latin typeface="Calibri"/>
              </a:rPr>
              <a:t>256</a:t>
            </a:r>
            <a:endParaRPr lang="en-US" sz="2800" b="1" dirty="0">
              <a:solidFill>
                <a:prstClr val="black"/>
              </a:solidFill>
              <a:latin typeface="Calibri"/>
            </a:endParaRPr>
          </a:p>
        </p:txBody>
      </p:sp>
      <p:sp>
        <p:nvSpPr>
          <p:cNvPr id="38" name="TextBox 37"/>
          <p:cNvSpPr txBox="1"/>
          <p:nvPr/>
        </p:nvSpPr>
        <p:spPr>
          <a:xfrm>
            <a:off x="5981700" y="3084493"/>
            <a:ext cx="2895600" cy="954107"/>
          </a:xfrm>
          <a:prstGeom prst="rect">
            <a:avLst/>
          </a:prstGeom>
          <a:noFill/>
        </p:spPr>
        <p:txBody>
          <a:bodyPr wrap="square" rtlCol="0">
            <a:spAutoFit/>
          </a:bodyPr>
          <a:lstStyle/>
          <a:p>
            <a:r>
              <a:rPr lang="en-US" sz="2800" b="1" dirty="0" smtClean="0">
                <a:solidFill>
                  <a:prstClr val="black"/>
                </a:solidFill>
                <a:latin typeface="Calibri"/>
              </a:rPr>
              <a:t>   512 cells/</a:t>
            </a:r>
            <a:r>
              <a:rPr lang="en-US" sz="2800" b="1" dirty="0" err="1" smtClean="0">
                <a:solidFill>
                  <a:prstClr val="black"/>
                </a:solidFill>
                <a:latin typeface="Calibri"/>
              </a:rPr>
              <a:t>bitline</a:t>
            </a:r>
            <a:r>
              <a:rPr lang="en-US" sz="2800" b="1" dirty="0" smtClean="0">
                <a:solidFill>
                  <a:prstClr val="black"/>
                </a:solidFill>
                <a:latin typeface="Calibri"/>
              </a:rPr>
              <a:t> </a:t>
            </a:r>
          </a:p>
          <a:p>
            <a:r>
              <a:rPr lang="en-US" sz="2800" b="1" dirty="0">
                <a:solidFill>
                  <a:prstClr val="black"/>
                </a:solidFill>
                <a:latin typeface="Calibri"/>
              </a:rPr>
              <a:t> </a:t>
            </a:r>
            <a:r>
              <a:rPr lang="en-US" sz="2800" b="1" dirty="0" smtClean="0">
                <a:solidFill>
                  <a:prstClr val="black"/>
                </a:solidFill>
                <a:latin typeface="Calibri"/>
              </a:rPr>
              <a:t>  </a:t>
            </a:r>
            <a:endParaRPr lang="en-US" sz="2800" b="1" dirty="0">
              <a:solidFill>
                <a:prstClr val="black"/>
              </a:solidFill>
              <a:latin typeface="Calibri"/>
            </a:endParaRPr>
          </a:p>
        </p:txBody>
      </p:sp>
      <p:sp>
        <p:nvSpPr>
          <p:cNvPr id="7" name="Left Arrow 6"/>
          <p:cNvSpPr/>
          <p:nvPr/>
        </p:nvSpPr>
        <p:spPr>
          <a:xfrm rot="16200000">
            <a:off x="-1250157" y="2621758"/>
            <a:ext cx="40386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Cheaper</a:t>
            </a:r>
            <a:endParaRPr lang="en-US" sz="3200" b="1" dirty="0">
              <a:solidFill>
                <a:prstClr val="white"/>
              </a:solidFill>
              <a:latin typeface="Calibri"/>
            </a:endParaRPr>
          </a:p>
        </p:txBody>
      </p:sp>
      <p:sp>
        <p:nvSpPr>
          <p:cNvPr id="41" name="Left Arrow 40"/>
          <p:cNvSpPr/>
          <p:nvPr/>
        </p:nvSpPr>
        <p:spPr>
          <a:xfrm>
            <a:off x="1676400" y="5550693"/>
            <a:ext cx="6400801" cy="928686"/>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prstClr val="white"/>
                </a:solidFill>
                <a:latin typeface="Calibri"/>
              </a:rPr>
              <a:t>Faster</a:t>
            </a:r>
            <a:endParaRPr lang="en-US" sz="3200" b="1" dirty="0">
              <a:solidFill>
                <a:prstClr val="white"/>
              </a:solidFill>
              <a:latin typeface="Calibri"/>
            </a:endParaRPr>
          </a:p>
        </p:txBody>
      </p:sp>
      <p:sp>
        <p:nvSpPr>
          <p:cNvPr id="13" name="Oval 12"/>
          <p:cNvSpPr/>
          <p:nvPr/>
        </p:nvSpPr>
        <p:spPr>
          <a:xfrm>
            <a:off x="3979398" y="3606018"/>
            <a:ext cx="182880" cy="182880"/>
          </a:xfrm>
          <a:prstGeom prst="ellipse">
            <a:avLst/>
          </a:prstGeom>
          <a:solidFill>
            <a:schemeClr val="accent3">
              <a:lumMod val="5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4" name="Rectangle 13"/>
          <p:cNvSpPr/>
          <p:nvPr/>
        </p:nvSpPr>
        <p:spPr>
          <a:xfrm>
            <a:off x="3314699" y="3657600"/>
            <a:ext cx="2628901"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i="1" dirty="0" smtClean="0">
                <a:solidFill>
                  <a:srgbClr val="9BBB59">
                    <a:lumMod val="50000"/>
                  </a:srgbClr>
                </a:solidFill>
                <a:latin typeface="Calibri"/>
              </a:rPr>
              <a:t>Near Segment</a:t>
            </a:r>
            <a:endParaRPr lang="en-US" sz="2800" b="1" i="1" dirty="0">
              <a:solidFill>
                <a:srgbClr val="9BBB59">
                  <a:lumMod val="50000"/>
                </a:srgbClr>
              </a:solidFill>
              <a:latin typeface="Calibri"/>
            </a:endParaRPr>
          </a:p>
        </p:txBody>
      </p:sp>
      <p:sp>
        <p:nvSpPr>
          <p:cNvPr id="15" name="Oval 14"/>
          <p:cNvSpPr/>
          <p:nvPr/>
        </p:nvSpPr>
        <p:spPr>
          <a:xfrm>
            <a:off x="7528561" y="3606018"/>
            <a:ext cx="182880" cy="18288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6" name="Rectangle 15"/>
          <p:cNvSpPr/>
          <p:nvPr/>
        </p:nvSpPr>
        <p:spPr>
          <a:xfrm>
            <a:off x="6544002" y="3657600"/>
            <a:ext cx="2447598" cy="55839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800" b="1" i="1" dirty="0" smtClean="0">
                <a:solidFill>
                  <a:srgbClr val="FF0000"/>
                </a:solidFill>
                <a:latin typeface="Calibri"/>
              </a:rPr>
              <a:t>Far Segment</a:t>
            </a:r>
            <a:endParaRPr lang="en-US" sz="2800" b="1" i="1" dirty="0">
              <a:solidFill>
                <a:srgbClr val="FF0000"/>
              </a:solidFill>
              <a:latin typeface="Calibri"/>
            </a:endParaRPr>
          </a:p>
        </p:txBody>
      </p:sp>
      <p:grpSp>
        <p:nvGrpSpPr>
          <p:cNvPr id="23" name="Group 22"/>
          <p:cNvGrpSpPr/>
          <p:nvPr/>
        </p:nvGrpSpPr>
        <p:grpSpPr>
          <a:xfrm>
            <a:off x="1760146" y="3533003"/>
            <a:ext cx="1530690" cy="1238005"/>
            <a:chOff x="1760146" y="3533003"/>
            <a:chExt cx="1530690" cy="1238005"/>
          </a:xfrm>
        </p:grpSpPr>
        <p:sp>
          <p:nvSpPr>
            <p:cNvPr id="26" name="Left Arrow 25"/>
            <p:cNvSpPr/>
            <p:nvPr/>
          </p:nvSpPr>
          <p:spPr>
            <a:xfrm rot="18889308">
              <a:off x="1894524" y="3398625"/>
              <a:ext cx="1238005" cy="1506761"/>
            </a:xfrm>
            <a:prstGeom prst="leftArrow">
              <a:avLst>
                <a:gd name="adj1" fmla="val 50000"/>
                <a:gd name="adj2" fmla="val 615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prstClr val="white"/>
                </a:solidFill>
                <a:latin typeface="Calibri"/>
              </a:endParaRPr>
            </a:p>
          </p:txBody>
        </p:sp>
        <p:sp>
          <p:nvSpPr>
            <p:cNvPr id="27" name="TextBox 26"/>
            <p:cNvSpPr txBox="1"/>
            <p:nvPr/>
          </p:nvSpPr>
          <p:spPr>
            <a:xfrm rot="18932207">
              <a:off x="1798404" y="3826557"/>
              <a:ext cx="1492432" cy="523220"/>
            </a:xfrm>
            <a:prstGeom prst="rect">
              <a:avLst/>
            </a:prstGeom>
            <a:noFill/>
          </p:spPr>
          <p:txBody>
            <a:bodyPr wrap="square" rtlCol="0">
              <a:spAutoFit/>
            </a:bodyPr>
            <a:lstStyle/>
            <a:p>
              <a:pPr algn="ctr"/>
              <a:r>
                <a:rPr lang="en-US" sz="2800" b="1" dirty="0" smtClean="0">
                  <a:solidFill>
                    <a:srgbClr val="FFFFFF"/>
                  </a:solidFill>
                  <a:latin typeface="Calibri"/>
                </a:rPr>
                <a:t>GOAL</a:t>
              </a:r>
              <a:endParaRPr lang="en-US" sz="2800" b="1" dirty="0">
                <a:solidFill>
                  <a:srgbClr val="FFFFFF"/>
                </a:solidFill>
                <a:latin typeface="Calibri"/>
              </a:endParaRPr>
            </a:p>
          </p:txBody>
        </p:sp>
      </p:grpSp>
    </p:spTree>
    <p:extLst>
      <p:ext uri="{BB962C8B-B14F-4D97-AF65-F5344CB8AC3E}">
        <p14:creationId xmlns:p14="http://schemas.microsoft.com/office/powerpoint/2010/main" val="49898733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animBg="1"/>
      <p:bldP spid="16" grpId="0"/>
    </p:bldLst>
  </p:timing>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Leveraging Tiered-Latency DRAM</a:t>
            </a:r>
            <a:endParaRPr lang="en-US" dirty="0"/>
          </a:p>
        </p:txBody>
      </p:sp>
      <p:sp>
        <p:nvSpPr>
          <p:cNvPr id="28" name="Content Placeholder 2"/>
          <p:cNvSpPr>
            <a:spLocks noGrp="1"/>
          </p:cNvSpPr>
          <p:nvPr>
            <p:ph idx="1"/>
          </p:nvPr>
        </p:nvSpPr>
        <p:spPr>
          <a:xfrm>
            <a:off x="304800" y="990600"/>
            <a:ext cx="8534400" cy="5562600"/>
          </a:xfrm>
        </p:spPr>
        <p:txBody>
          <a:bodyPr/>
          <a:lstStyle/>
          <a:p>
            <a:pPr>
              <a:lnSpc>
                <a:spcPct val="85000"/>
              </a:lnSpc>
            </a:pPr>
            <a:r>
              <a:rPr lang="en-US" sz="3200" dirty="0" smtClean="0"/>
              <a:t>TL-DRAM is a </a:t>
            </a:r>
            <a:r>
              <a:rPr lang="en-US" sz="3200" b="1" i="1" dirty="0" smtClean="0"/>
              <a:t>substrate</a:t>
            </a:r>
            <a:r>
              <a:rPr lang="en-US" sz="3200" dirty="0" smtClean="0"/>
              <a:t> that can be leveraged by the hardware and/or software</a:t>
            </a:r>
          </a:p>
          <a:p>
            <a:pPr>
              <a:lnSpc>
                <a:spcPct val="85000"/>
              </a:lnSpc>
            </a:pPr>
            <a:endParaRPr lang="en-US" sz="1800" dirty="0"/>
          </a:p>
          <a:p>
            <a:pPr>
              <a:lnSpc>
                <a:spcPct val="85000"/>
              </a:lnSpc>
            </a:pPr>
            <a:r>
              <a:rPr lang="en-US" sz="3200" dirty="0" smtClean="0"/>
              <a:t>Many potential uses</a:t>
            </a:r>
          </a:p>
          <a:p>
            <a:pPr marL="801688" lvl="1" indent="-344488">
              <a:lnSpc>
                <a:spcPct val="85000"/>
              </a:lnSpc>
              <a:buFont typeface="+mj-lt"/>
              <a:buAutoNum type="arabicPeriod"/>
            </a:pPr>
            <a:r>
              <a:rPr lang="en-US" sz="2800" dirty="0" smtClean="0"/>
              <a:t>Use near segment as hardware-managed </a:t>
            </a:r>
            <a:r>
              <a:rPr lang="en-US" sz="2800" b="1" i="1" dirty="0" smtClean="0"/>
              <a:t>inclusive</a:t>
            </a:r>
            <a:r>
              <a:rPr lang="en-US" sz="2800" dirty="0" smtClean="0"/>
              <a:t> cache to far segment</a:t>
            </a:r>
          </a:p>
          <a:p>
            <a:pPr marL="801688" lvl="1" indent="-344488">
              <a:lnSpc>
                <a:spcPct val="85000"/>
              </a:lnSpc>
              <a:buFont typeface="+mj-lt"/>
              <a:buAutoNum type="arabicPeriod"/>
            </a:pPr>
            <a:r>
              <a:rPr lang="en-US" sz="2800" dirty="0" smtClean="0"/>
              <a:t>Use near segment as hardware-managed </a:t>
            </a:r>
            <a:r>
              <a:rPr lang="en-US" sz="2800" b="1" i="1" dirty="0" smtClean="0"/>
              <a:t>exclusive</a:t>
            </a:r>
            <a:r>
              <a:rPr lang="en-US" sz="2800" dirty="0" smtClean="0"/>
              <a:t> cache to far segment</a:t>
            </a:r>
            <a:endParaRPr lang="en-US" sz="2800" dirty="0"/>
          </a:p>
          <a:p>
            <a:pPr marL="801688" lvl="1" indent="-344488">
              <a:lnSpc>
                <a:spcPct val="85000"/>
              </a:lnSpc>
              <a:buFont typeface="+mj-lt"/>
              <a:buAutoNum type="arabicPeriod"/>
            </a:pPr>
            <a:r>
              <a:rPr lang="en-US" sz="2800" dirty="0" smtClean="0"/>
              <a:t>Profile-based page mapping by operating system</a:t>
            </a:r>
          </a:p>
          <a:p>
            <a:pPr marL="801688" lvl="1" indent="-344488">
              <a:lnSpc>
                <a:spcPct val="85000"/>
              </a:lnSpc>
              <a:buFont typeface="+mj-lt"/>
              <a:buAutoNum type="arabicPeriod"/>
            </a:pPr>
            <a:r>
              <a:rPr lang="en-US" sz="2800" dirty="0" smtClean="0"/>
              <a:t>Simply replace DRAM with TL-DRAM </a:t>
            </a:r>
            <a:r>
              <a:rPr lang="en-US" sz="1000" dirty="0" smtClean="0">
                <a:latin typeface="Wingdings"/>
                <a:ea typeface="Wingdings"/>
                <a:cs typeface="Wingdings"/>
                <a:sym typeface="Wingdings"/>
              </a:rPr>
              <a:t> </a:t>
            </a:r>
            <a:endParaRPr lang="en-US" sz="2800" dirty="0" smtClean="0"/>
          </a:p>
          <a:p>
            <a:pPr marL="801688" lvl="1" indent="-344488">
              <a:lnSpc>
                <a:spcPct val="85000"/>
              </a:lnSpc>
              <a:buFont typeface="+mj-lt"/>
              <a:buAutoNum type="arabicPeriod"/>
            </a:pPr>
            <a:endParaRPr lang="en-US" sz="2800" dirty="0" smtClean="0"/>
          </a:p>
          <a:p>
            <a:pPr marL="801688" lvl="1" indent="-344488">
              <a:lnSpc>
                <a:spcPct val="85000"/>
              </a:lnSpc>
              <a:buFont typeface="+mj-lt"/>
              <a:buAutoNum type="arabicPeriod"/>
            </a:pPr>
            <a:endParaRPr lang="en-US" sz="3200" dirty="0" smtClean="0"/>
          </a:p>
        </p:txBody>
      </p:sp>
      <p:sp>
        <p:nvSpPr>
          <p:cNvPr id="4" name="Rounded Rectangle 3"/>
          <p:cNvSpPr/>
          <p:nvPr/>
        </p:nvSpPr>
        <p:spPr>
          <a:xfrm>
            <a:off x="762000" y="2743200"/>
            <a:ext cx="78486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5" name="Rounded Rectangle 4"/>
          <p:cNvSpPr/>
          <p:nvPr/>
        </p:nvSpPr>
        <p:spPr>
          <a:xfrm>
            <a:off x="762000" y="2743200"/>
            <a:ext cx="7848600" cy="2057400"/>
          </a:xfrm>
          <a:prstGeom prst="roundRect">
            <a:avLst>
              <a:gd name="adj" fmla="val 7644"/>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11289366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5" grpId="1" animBg="1"/>
    </p:bldLst>
  </p:timing>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4876800"/>
            <a:ext cx="8382000" cy="762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98259802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9">
                                            <p:txEl>
                                              <p:pRg st="1" end="1"/>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9">
                                            <p:txEl>
                                              <p:pRg st="2" end="2"/>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p:bldP spid="27" grpId="0"/>
      <p:bldP spid="25" grpId="0" animBg="1"/>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cxnSp>
        <p:nvCxnSpPr>
          <p:cNvPr id="177" name="Straight Arrow Connector 176"/>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79" name="Straight Arrow Connector 178"/>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1" name="Straight Arrow Connector 180"/>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2" name="Straight Arrow Connector 181"/>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3" name="Straight Arrow Connector 182"/>
          <p:cNvCxnSpPr>
            <a:endCxn id="185"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84" name="Rectangle 183"/>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5" name="Rectangle 184"/>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2" name="Straight Arrow Connector 191"/>
          <p:cNvCxnSpPr>
            <a:stCxn id="184"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3" name="Oval 19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4" name="Rectangle 193"/>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5" name="Straight Arrow Connector 194"/>
          <p:cNvCxnSpPr>
            <a:stCxn id="194"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6" name="Oval 195"/>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Rectangle 196"/>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98" name="Straight Arrow Connector 197"/>
          <p:cNvCxnSpPr>
            <a:stCxn id="197"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9" name="Oval 198"/>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01" name="Rectangle 200"/>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02" name="Straight Arrow Connector 201"/>
          <p:cNvCxnSpPr>
            <a:stCxn id="201"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1" name="Oval 21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2" name="Rectangle 21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3" name="Straight Arrow Connector 212"/>
          <p:cNvCxnSpPr>
            <a:stCxn id="21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4" name="Oval 21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5" name="Rectangle 21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16" name="Straight Arrow Connector 215"/>
          <p:cNvCxnSpPr>
            <a:stCxn id="21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7" name="Oval 21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0" name="Oval 229"/>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1" name="Oval 230"/>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4" name="Straight Arrow Connector 233"/>
          <p:cNvCxnSpPr>
            <a:endCxn id="235"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6" name="Oval 235"/>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Oval 240"/>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42" name="Straight Arrow Connector 241"/>
          <p:cNvCxnSpPr>
            <a:endCxn id="24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3" name="Rectangle 24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44" name="Oval 24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5" name="Oval 24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6" name="Oval 24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7" name="Oval 24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8" name="Oval 24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9" name="Oval 24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0" name="Straight Arrow Connector 249"/>
          <p:cNvCxnSpPr>
            <a:endCxn id="251"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1" name="Rectangle 250"/>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2" name="Oval 251"/>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3" name="Oval 252"/>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Oval 253"/>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5" name="Oval 254"/>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Oval 255"/>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58" name="Straight Arrow Connector 257"/>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59" name="Straight Arrow Connector 258"/>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0" name="Straight Arrow Connector 259"/>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67" name="Rectangle 266"/>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68" name="Straight Arrow Connector 267"/>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69" name="Straight Arrow Connector 268"/>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72" name="Rectangle 271"/>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73" name="Rectangle 272"/>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sp>
        <p:nvSpPr>
          <p:cNvPr id="331" name="Rectangle 330"/>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39" name="Rectangle 338"/>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2" name="Rectangle 341"/>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4" name="Rectangle 343"/>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6" name="Rectangle 345"/>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8" name="Rectangle 347"/>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grpSp>
        <p:nvGrpSpPr>
          <p:cNvPr id="4" name="Group 3"/>
          <p:cNvGrpSpPr/>
          <p:nvPr/>
        </p:nvGrpSpPr>
        <p:grpSpPr>
          <a:xfrm>
            <a:off x="914400" y="2590800"/>
            <a:ext cx="3309853" cy="3278329"/>
            <a:chOff x="914400" y="2590800"/>
            <a:chExt cx="3309853" cy="3278329"/>
          </a:xfrm>
        </p:grpSpPr>
        <p:cxnSp>
          <p:nvCxnSpPr>
            <p:cNvPr id="275" name="Straight Arrow Connector 274"/>
            <p:cNvCxnSpPr>
              <a:endCxn id="276"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6" name="Oval 305"/>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7" name="Straight Arrow Connector 306"/>
            <p:cNvCxnSpPr>
              <a:endCxn id="308"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08" name="Rectangle 307"/>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9" name="Oval 308"/>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0" name="Oval 309"/>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1" name="Oval 310"/>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0" name="Oval 319"/>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1" name="Oval 320"/>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2" name="Oval 321"/>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23" name="Straight Arrow Connector 322"/>
            <p:cNvCxnSpPr>
              <a:endCxn id="324"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24" name="Rectangle 323"/>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25" name="Oval 324"/>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6" name="Oval 325"/>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Oval 326"/>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8" name="Oval 327"/>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9" name="Oval 328"/>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0" name="Oval 329"/>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2" name="Straight Arrow Connector 331"/>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3" name="Straight Arrow Connector 332"/>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4" name="Straight Arrow Connector 333"/>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5" name="Straight Arrow Connector 334"/>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6" name="Straight Arrow Connector 335"/>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7" name="Straight Arrow Connector 336"/>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endCxn id="340"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0" name="Rectangle 339"/>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41" name="Oval 340"/>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3" name="Oval 342"/>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9" name="Oval 348"/>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0" name="Oval 349"/>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1" name="Straight Arrow Connector 350"/>
            <p:cNvCxnSpPr>
              <a:endCxn id="352"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52" name="Rectangle 351"/>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53" name="Oval 352"/>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4" name="Oval 353"/>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5" name="Oval 354"/>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6" name="Oval 355"/>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7" name="Oval 356"/>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58" name="Oval 357"/>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59" name="Straight Arrow Connector 358"/>
            <p:cNvCxnSpPr>
              <a:stCxn id="339"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a:stCxn id="342"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1" name="Straight Arrow Connector 360"/>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2" name="Straight Arrow Connector 361"/>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3" name="Straight Arrow Connector 362"/>
            <p:cNvCxnSpPr>
              <a:stCxn id="348"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4" name="Straight Arrow Connector 363"/>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65" name="Straight Arrow Connector 364"/>
            <p:cNvCxnSpPr>
              <a:endCxn id="366"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66" name="Rectangle 365"/>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67" name="Oval 366"/>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8" name="Oval 367"/>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69" name="Oval 368"/>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0" name="Oval 369"/>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1" name="Oval 370"/>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72" name="Oval 371"/>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grpSp>
        <p:nvGrpSpPr>
          <p:cNvPr id="373" name="Group 372"/>
          <p:cNvGrpSpPr/>
          <p:nvPr/>
        </p:nvGrpSpPr>
        <p:grpSpPr>
          <a:xfrm>
            <a:off x="1580802" y="4572000"/>
            <a:ext cx="2294162" cy="304800"/>
            <a:chOff x="1725846" y="4724400"/>
            <a:chExt cx="2294162" cy="304800"/>
          </a:xfrm>
        </p:grpSpPr>
        <p:cxnSp>
          <p:nvCxnSpPr>
            <p:cNvPr id="374" name="Straight Arrow Connector 373"/>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5" name="Straight Arrow Connector 374"/>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6" name="Straight Arrow Connector 375"/>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7" name="Straight Arrow Connector 376"/>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8" name="Straight Arrow Connector 377"/>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79" name="Straight Arrow Connector 378"/>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
        <p:nvSpPr>
          <p:cNvPr id="380" name="Rectangle 379"/>
          <p:cNvSpPr/>
          <p:nvPr/>
        </p:nvSpPr>
        <p:spPr>
          <a:xfrm>
            <a:off x="1402080" y="274500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89" name="Rectangle 388"/>
          <p:cNvSpPr/>
          <p:nvPr/>
        </p:nvSpPr>
        <p:spPr>
          <a:xfrm>
            <a:off x="1399223" y="496191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sp>
        <p:nvSpPr>
          <p:cNvPr id="390" name="Content Placeholder 2"/>
          <p:cNvSpPr>
            <a:spLocks noGrp="1"/>
          </p:cNvSpPr>
          <p:nvPr>
            <p:ph idx="1"/>
          </p:nvPr>
        </p:nvSpPr>
        <p:spPr>
          <a:xfrm>
            <a:off x="305834" y="762000"/>
            <a:ext cx="8838163" cy="1981200"/>
          </a:xfrm>
        </p:spPr>
        <p:txBody>
          <a:bodyPr/>
          <a:lstStyle/>
          <a:p>
            <a:pPr>
              <a:lnSpc>
                <a:spcPct val="90000"/>
              </a:lnSpc>
            </a:pPr>
            <a:r>
              <a:rPr lang="en-US" sz="3200" b="1" dirty="0" smtClean="0"/>
              <a:t>Goal: </a:t>
            </a:r>
            <a:r>
              <a:rPr lang="en-US" dirty="0" smtClean="0"/>
              <a:t>Migrate</a:t>
            </a:r>
            <a:r>
              <a:rPr lang="en-US" sz="2800" dirty="0" smtClean="0"/>
              <a:t> source row into destination row</a:t>
            </a:r>
          </a:p>
        </p:txBody>
      </p:sp>
      <p:sp>
        <p:nvSpPr>
          <p:cNvPr id="156" name="Content Placeholder 2"/>
          <p:cNvSpPr txBox="1">
            <a:spLocks/>
          </p:cNvSpPr>
          <p:nvPr/>
        </p:nvSpPr>
        <p:spPr>
          <a:xfrm>
            <a:off x="305834" y="1219200"/>
            <a:ext cx="8609566" cy="1600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US" sz="3200" b="1" dirty="0" smtClean="0">
                <a:solidFill>
                  <a:prstClr val="black"/>
                </a:solidFill>
                <a:latin typeface="Calibri"/>
              </a:rPr>
              <a:t>Naïve way: </a:t>
            </a:r>
            <a:r>
              <a:rPr lang="en-US" dirty="0" smtClean="0">
                <a:solidFill>
                  <a:prstClr val="black"/>
                </a:solidFill>
                <a:latin typeface="Calibri"/>
              </a:rPr>
              <a:t>Memory controller reads the source row </a:t>
            </a:r>
            <a:r>
              <a:rPr lang="en-US" i="1" dirty="0" smtClean="0">
                <a:solidFill>
                  <a:prstClr val="black"/>
                </a:solidFill>
                <a:latin typeface="Calibri"/>
              </a:rPr>
              <a:t>byte by byte </a:t>
            </a:r>
            <a:r>
              <a:rPr lang="en-US" dirty="0" smtClean="0">
                <a:solidFill>
                  <a:prstClr val="black"/>
                </a:solidFill>
                <a:latin typeface="Calibri"/>
              </a:rPr>
              <a:t>and writes to destination row </a:t>
            </a:r>
            <a:r>
              <a:rPr lang="en-US" i="1" dirty="0" smtClean="0">
                <a:solidFill>
                  <a:prstClr val="black"/>
                </a:solidFill>
                <a:latin typeface="Calibri"/>
              </a:rPr>
              <a:t>byte by byte</a:t>
            </a:r>
            <a:r>
              <a:rPr lang="en-US" b="1" i="1" dirty="0" smtClean="0">
                <a:solidFill>
                  <a:prstClr val="black"/>
                </a:solidFill>
                <a:latin typeface="Calibri"/>
              </a:rPr>
              <a:t> </a:t>
            </a:r>
            <a:endParaRPr lang="en-US" b="1" i="1" dirty="0">
              <a:solidFill>
                <a:prstClr val="black"/>
              </a:solidFill>
              <a:latin typeface="Calibri"/>
            </a:endParaRPr>
          </a:p>
        </p:txBody>
      </p:sp>
      <p:sp>
        <p:nvSpPr>
          <p:cNvPr id="157" name="Rectangle 156"/>
          <p:cNvSpPr/>
          <p:nvPr/>
        </p:nvSpPr>
        <p:spPr>
          <a:xfrm>
            <a:off x="5943600" y="2057398"/>
            <a:ext cx="3796768"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srgbClr val="FF0000"/>
                </a:solidFill>
                <a:latin typeface="Calibri"/>
              </a:rPr>
              <a:t>→ High latency</a:t>
            </a:r>
            <a:endParaRPr lang="en-US" sz="3200" b="1" i="1" dirty="0">
              <a:solidFill>
                <a:srgbClr val="FF0000"/>
              </a:solidFill>
              <a:latin typeface="Calibri"/>
            </a:endParaRPr>
          </a:p>
        </p:txBody>
      </p:sp>
    </p:spTree>
    <p:extLst>
      <p:ext uri="{BB962C8B-B14F-4D97-AF65-F5344CB8AC3E}">
        <p14:creationId xmlns:p14="http://schemas.microsoft.com/office/powerpoint/2010/main" val="281475183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 grpId="0"/>
    </p:bldLst>
  </p:timing>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sp>
        <p:nvSpPr>
          <p:cNvPr id="1134"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a:t>
            </a:r>
            <a:r>
              <a:rPr lang="en-US" sz="2800" b="1" i="1" dirty="0" smtClean="0">
                <a:solidFill>
                  <a:schemeClr val="tx2">
                    <a:lumMod val="75000"/>
                  </a:schemeClr>
                </a:solidFill>
              </a:rPr>
              <a:t> share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 </a:t>
            </a:r>
            <a:r>
              <a:rPr lang="en-US" sz="2800" b="1" i="1" dirty="0" smtClean="0"/>
              <a:t>shared </a:t>
            </a:r>
            <a:r>
              <a:rPr lang="en-US" sz="2800" b="1" i="1" dirty="0" err="1" smtClean="0"/>
              <a:t>bitlines</a:t>
            </a:r>
            <a:r>
              <a:rPr lang="en-US" sz="2800" dirty="0" smtClean="0"/>
              <a:t> concurrently</a:t>
            </a:r>
          </a:p>
        </p:txBody>
      </p:sp>
      <p:cxnSp>
        <p:nvCxnSpPr>
          <p:cNvPr id="123" name="Straight Arrow Connector 122"/>
          <p:cNvCxnSpPr/>
          <p:nvPr/>
        </p:nvCxnSpPr>
        <p:spPr>
          <a:xfrm flipV="1">
            <a:off x="3871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p:nvPr/>
        </p:nvCxnSpPr>
        <p:spPr>
          <a:xfrm flipV="1">
            <a:off x="34144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p:nvPr/>
        </p:nvCxnSpPr>
        <p:spPr>
          <a:xfrm flipV="1">
            <a:off x="29572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flipV="1">
            <a:off x="25000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4" name="Straight Arrow Connector 133"/>
          <p:cNvCxnSpPr/>
          <p:nvPr/>
        </p:nvCxnSpPr>
        <p:spPr>
          <a:xfrm flipV="1">
            <a:off x="20428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5" name="Straight Arrow Connector 134"/>
          <p:cNvCxnSpPr/>
          <p:nvPr/>
        </p:nvCxnSpPr>
        <p:spPr>
          <a:xfrm flipV="1">
            <a:off x="1585686" y="2590800"/>
            <a:ext cx="0" cy="1983004"/>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a:endCxn id="138"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37" name="Rectangle 136"/>
          <p:cNvSpPr/>
          <p:nvPr/>
        </p:nvSpPr>
        <p:spPr>
          <a:xfrm>
            <a:off x="3690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38" name="Rectangle 137"/>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39" name="Straight Arrow Connector 138"/>
          <p:cNvCxnSpPr>
            <a:stCxn id="137" idx="0"/>
          </p:cNvCxnSpPr>
          <p:nvPr/>
        </p:nvCxnSpPr>
        <p:spPr>
          <a:xfrm flipV="1">
            <a:off x="3873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43" name="Oval 142"/>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3" name="Rectangle 152"/>
          <p:cNvSpPr/>
          <p:nvPr/>
        </p:nvSpPr>
        <p:spPr>
          <a:xfrm>
            <a:off x="32336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4" name="Straight Arrow Connector 153"/>
          <p:cNvCxnSpPr>
            <a:stCxn id="153" idx="0"/>
          </p:cNvCxnSpPr>
          <p:nvPr/>
        </p:nvCxnSpPr>
        <p:spPr>
          <a:xfrm flipV="1">
            <a:off x="34165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5" name="Oval 154"/>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6" name="Rectangle 155"/>
          <p:cNvSpPr/>
          <p:nvPr/>
        </p:nvSpPr>
        <p:spPr>
          <a:xfrm>
            <a:off x="27764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57" name="Straight Arrow Connector 156"/>
          <p:cNvCxnSpPr>
            <a:stCxn id="156" idx="0"/>
          </p:cNvCxnSpPr>
          <p:nvPr/>
        </p:nvCxnSpPr>
        <p:spPr>
          <a:xfrm flipV="1">
            <a:off x="29593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58" name="Oval 157"/>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59" name="Rectangle 158"/>
          <p:cNvSpPr/>
          <p:nvPr/>
        </p:nvSpPr>
        <p:spPr>
          <a:xfrm>
            <a:off x="23192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0" name="Straight Arrow Connector 159"/>
          <p:cNvCxnSpPr>
            <a:stCxn id="159" idx="0"/>
          </p:cNvCxnSpPr>
          <p:nvPr/>
        </p:nvCxnSpPr>
        <p:spPr>
          <a:xfrm flipV="1">
            <a:off x="25021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1" name="Oval 160"/>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2" name="Rectangle 161"/>
          <p:cNvSpPr/>
          <p:nvPr/>
        </p:nvSpPr>
        <p:spPr>
          <a:xfrm>
            <a:off x="18620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3" name="Straight Arrow Connector 162"/>
          <p:cNvCxnSpPr>
            <a:stCxn id="162" idx="0"/>
          </p:cNvCxnSpPr>
          <p:nvPr/>
        </p:nvCxnSpPr>
        <p:spPr>
          <a:xfrm flipV="1">
            <a:off x="20449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4" name="Oval 163"/>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65" name="Rectangle 164"/>
          <p:cNvSpPr/>
          <p:nvPr/>
        </p:nvSpPr>
        <p:spPr>
          <a:xfrm>
            <a:off x="1404853" y="5869204"/>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166" name="Straight Arrow Connector 165"/>
          <p:cNvCxnSpPr>
            <a:stCxn id="165" idx="0"/>
          </p:cNvCxnSpPr>
          <p:nvPr/>
        </p:nvCxnSpPr>
        <p:spPr>
          <a:xfrm flipV="1">
            <a:off x="1587733" y="4876800"/>
            <a:ext cx="0" cy="992404"/>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7" name="Oval 16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68" name="Straight Arrow Connector 167"/>
          <p:cNvCxnSpPr>
            <a:endCxn id="169" idx="3"/>
          </p:cNvCxnSpPr>
          <p:nvPr/>
        </p:nvCxnSpPr>
        <p:spPr>
          <a:xfrm flipH="1">
            <a:off x="1280160" y="33946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69" name="Rectangle 168"/>
          <p:cNvSpPr/>
          <p:nvPr/>
        </p:nvSpPr>
        <p:spPr>
          <a:xfrm>
            <a:off x="914400" y="32117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70" name="Oval 169"/>
          <p:cNvSpPr/>
          <p:nvPr/>
        </p:nvSpPr>
        <p:spPr>
          <a:xfrm>
            <a:off x="3695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1" name="Oval 170"/>
          <p:cNvSpPr/>
          <p:nvPr/>
        </p:nvSpPr>
        <p:spPr>
          <a:xfrm>
            <a:off x="32384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2" name="Oval 171"/>
          <p:cNvSpPr/>
          <p:nvPr/>
        </p:nvSpPr>
        <p:spPr>
          <a:xfrm>
            <a:off x="27812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3" name="Oval 172"/>
          <p:cNvSpPr/>
          <p:nvPr/>
        </p:nvSpPr>
        <p:spPr>
          <a:xfrm>
            <a:off x="23240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5" name="Oval 174"/>
          <p:cNvSpPr/>
          <p:nvPr/>
        </p:nvSpPr>
        <p:spPr>
          <a:xfrm>
            <a:off x="18668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76" name="Oval 175"/>
          <p:cNvSpPr/>
          <p:nvPr/>
        </p:nvSpPr>
        <p:spPr>
          <a:xfrm>
            <a:off x="1409616" y="32156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78" name="Straight Arrow Connector 177"/>
          <p:cNvCxnSpPr>
            <a:endCxn id="179" idx="3"/>
          </p:cNvCxnSpPr>
          <p:nvPr/>
        </p:nvCxnSpPr>
        <p:spPr>
          <a:xfrm flipH="1">
            <a:off x="1280160" y="38518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79" name="Rectangle 178"/>
          <p:cNvSpPr/>
          <p:nvPr/>
        </p:nvSpPr>
        <p:spPr>
          <a:xfrm>
            <a:off x="914400" y="36689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81" name="Oval 180"/>
          <p:cNvSpPr/>
          <p:nvPr/>
        </p:nvSpPr>
        <p:spPr>
          <a:xfrm>
            <a:off x="3695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2" name="Oval 181"/>
          <p:cNvSpPr/>
          <p:nvPr/>
        </p:nvSpPr>
        <p:spPr>
          <a:xfrm>
            <a:off x="32384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3" name="Oval 182"/>
          <p:cNvSpPr/>
          <p:nvPr/>
        </p:nvSpPr>
        <p:spPr>
          <a:xfrm>
            <a:off x="27812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5" name="Oval 184"/>
          <p:cNvSpPr/>
          <p:nvPr/>
        </p:nvSpPr>
        <p:spPr>
          <a:xfrm>
            <a:off x="23240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86" name="Oval 185"/>
          <p:cNvSpPr/>
          <p:nvPr/>
        </p:nvSpPr>
        <p:spPr>
          <a:xfrm>
            <a:off x="18668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2" name="Oval 191"/>
          <p:cNvSpPr/>
          <p:nvPr/>
        </p:nvSpPr>
        <p:spPr>
          <a:xfrm>
            <a:off x="1409616" y="36728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193" name="Straight Arrow Connector 192"/>
          <p:cNvCxnSpPr>
            <a:endCxn id="194" idx="3"/>
          </p:cNvCxnSpPr>
          <p:nvPr/>
        </p:nvCxnSpPr>
        <p:spPr>
          <a:xfrm flipH="1">
            <a:off x="1280160" y="43090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4" name="Rectangle 193"/>
          <p:cNvSpPr/>
          <p:nvPr/>
        </p:nvSpPr>
        <p:spPr>
          <a:xfrm>
            <a:off x="914400" y="41261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5" name="Oval 194"/>
          <p:cNvSpPr/>
          <p:nvPr/>
        </p:nvSpPr>
        <p:spPr>
          <a:xfrm>
            <a:off x="3695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6" name="Oval 195"/>
          <p:cNvSpPr/>
          <p:nvPr/>
        </p:nvSpPr>
        <p:spPr>
          <a:xfrm>
            <a:off x="32384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27812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23240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18668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3" name="Oval 212"/>
          <p:cNvSpPr/>
          <p:nvPr/>
        </p:nvSpPr>
        <p:spPr>
          <a:xfrm>
            <a:off x="1409616" y="4130040"/>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4" name="Straight Arrow Connector 213"/>
          <p:cNvCxnSpPr>
            <a:endCxn id="215"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16" name="Oval 215"/>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8" name="Oval 217"/>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9" name="Oval 218"/>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0" name="Oval 219"/>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2" name="Straight Arrow Connector 221"/>
          <p:cNvCxnSpPr>
            <a:endCxn id="223" idx="3"/>
          </p:cNvCxnSpPr>
          <p:nvPr/>
        </p:nvCxnSpPr>
        <p:spPr>
          <a:xfrm flipH="1">
            <a:off x="1280160" y="56044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914400" y="54215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31" name="Oval 230"/>
          <p:cNvSpPr/>
          <p:nvPr/>
        </p:nvSpPr>
        <p:spPr>
          <a:xfrm>
            <a:off x="3695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2" name="Oval 231"/>
          <p:cNvSpPr/>
          <p:nvPr/>
        </p:nvSpPr>
        <p:spPr>
          <a:xfrm>
            <a:off x="32384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3" name="Oval 232"/>
          <p:cNvSpPr/>
          <p:nvPr/>
        </p:nvSpPr>
        <p:spPr>
          <a:xfrm>
            <a:off x="27812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4" name="Oval 233"/>
          <p:cNvSpPr/>
          <p:nvPr/>
        </p:nvSpPr>
        <p:spPr>
          <a:xfrm>
            <a:off x="23240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5" name="Oval 234"/>
          <p:cNvSpPr/>
          <p:nvPr/>
        </p:nvSpPr>
        <p:spPr>
          <a:xfrm>
            <a:off x="18668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6" name="Oval 235"/>
          <p:cNvSpPr/>
          <p:nvPr/>
        </p:nvSpPr>
        <p:spPr>
          <a:xfrm>
            <a:off x="1409616" y="54254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37" name="Straight Arrow Connector 236"/>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8" name="Straight Arrow Connector 237"/>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39" name="Straight Arrow Connector 238"/>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46" name="Rectangle 24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247" name="Straight Arrow Connector 24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49" name="Straight Arrow Connector 24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50" name="Rectangle 24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251" name="Rectangle 25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252" name="Rectangle 25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Sense Amplifier</a:t>
            </a:r>
            <a:endParaRPr lang="en-US" sz="3200" b="1" i="1">
              <a:solidFill>
                <a:prstClr val="black"/>
              </a:solidFill>
              <a:latin typeface="Calibri"/>
            </a:endParaRPr>
          </a:p>
        </p:txBody>
      </p:sp>
      <p:cxnSp>
        <p:nvCxnSpPr>
          <p:cNvPr id="254" name="Straight Arrow Connector 253"/>
          <p:cNvCxnSpPr>
            <a:endCxn id="255" idx="3"/>
          </p:cNvCxnSpPr>
          <p:nvPr/>
        </p:nvCxnSpPr>
        <p:spPr>
          <a:xfrm flipH="1">
            <a:off x="1280160" y="33946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55" name="Rectangle 254"/>
          <p:cNvSpPr/>
          <p:nvPr/>
        </p:nvSpPr>
        <p:spPr>
          <a:xfrm>
            <a:off x="914400" y="32117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6" name="Oval 255"/>
          <p:cNvSpPr/>
          <p:nvPr/>
        </p:nvSpPr>
        <p:spPr>
          <a:xfrm>
            <a:off x="3695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7" name="Oval 256"/>
          <p:cNvSpPr/>
          <p:nvPr/>
        </p:nvSpPr>
        <p:spPr>
          <a:xfrm>
            <a:off x="32384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Oval 257"/>
          <p:cNvSpPr/>
          <p:nvPr/>
        </p:nvSpPr>
        <p:spPr>
          <a:xfrm>
            <a:off x="27812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9" name="Oval 258"/>
          <p:cNvSpPr/>
          <p:nvPr/>
        </p:nvSpPr>
        <p:spPr>
          <a:xfrm>
            <a:off x="23240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18668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1" name="Oval 260"/>
          <p:cNvSpPr/>
          <p:nvPr/>
        </p:nvSpPr>
        <p:spPr>
          <a:xfrm>
            <a:off x="1409616" y="32156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2" name="Straight Arrow Connector 261"/>
          <p:cNvCxnSpPr>
            <a:endCxn id="263" idx="3"/>
          </p:cNvCxnSpPr>
          <p:nvPr/>
        </p:nvCxnSpPr>
        <p:spPr>
          <a:xfrm flipH="1">
            <a:off x="1280160" y="38518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3" name="Rectangle 262"/>
          <p:cNvSpPr/>
          <p:nvPr/>
        </p:nvSpPr>
        <p:spPr>
          <a:xfrm>
            <a:off x="914400" y="36689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4" name="Oval 263"/>
          <p:cNvSpPr/>
          <p:nvPr/>
        </p:nvSpPr>
        <p:spPr>
          <a:xfrm>
            <a:off x="3695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32384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27812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23240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18668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9" name="Oval 268"/>
          <p:cNvSpPr/>
          <p:nvPr/>
        </p:nvSpPr>
        <p:spPr>
          <a:xfrm>
            <a:off x="1409616" y="36728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70" name="Straight Arrow Connector 269"/>
          <p:cNvCxnSpPr>
            <a:endCxn id="271" idx="3"/>
          </p:cNvCxnSpPr>
          <p:nvPr/>
        </p:nvCxnSpPr>
        <p:spPr>
          <a:xfrm flipH="1">
            <a:off x="1280160" y="43090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1" name="Rectangle 270"/>
          <p:cNvSpPr/>
          <p:nvPr/>
        </p:nvSpPr>
        <p:spPr>
          <a:xfrm>
            <a:off x="914400" y="41261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2" name="Oval 271"/>
          <p:cNvSpPr/>
          <p:nvPr/>
        </p:nvSpPr>
        <p:spPr>
          <a:xfrm>
            <a:off x="3695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3" name="Oval 272"/>
          <p:cNvSpPr/>
          <p:nvPr/>
        </p:nvSpPr>
        <p:spPr>
          <a:xfrm>
            <a:off x="32384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4" name="Oval 273"/>
          <p:cNvSpPr/>
          <p:nvPr/>
        </p:nvSpPr>
        <p:spPr>
          <a:xfrm>
            <a:off x="27812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5" name="Oval 274"/>
          <p:cNvSpPr/>
          <p:nvPr/>
        </p:nvSpPr>
        <p:spPr>
          <a:xfrm>
            <a:off x="23240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6" name="Oval 275"/>
          <p:cNvSpPr/>
          <p:nvPr/>
        </p:nvSpPr>
        <p:spPr>
          <a:xfrm>
            <a:off x="18668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7" name="Oval 276"/>
          <p:cNvSpPr/>
          <p:nvPr/>
        </p:nvSpPr>
        <p:spPr>
          <a:xfrm>
            <a:off x="1409616" y="41300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Rectangle 277"/>
          <p:cNvSpPr/>
          <p:nvPr/>
        </p:nvSpPr>
        <p:spPr>
          <a:xfrm>
            <a:off x="1404853" y="5867400"/>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79" name="Straight Arrow Connector 278"/>
          <p:cNvCxnSpPr/>
          <p:nvPr/>
        </p:nvCxnSpPr>
        <p:spPr>
          <a:xfrm flipV="1">
            <a:off x="3871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0" name="Straight Arrow Connector 279"/>
          <p:cNvCxnSpPr/>
          <p:nvPr/>
        </p:nvCxnSpPr>
        <p:spPr>
          <a:xfrm flipV="1">
            <a:off x="34144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1" name="Straight Arrow Connector 280"/>
          <p:cNvCxnSpPr/>
          <p:nvPr/>
        </p:nvCxnSpPr>
        <p:spPr>
          <a:xfrm flipV="1">
            <a:off x="29572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2" name="Straight Arrow Connector 281"/>
          <p:cNvCxnSpPr/>
          <p:nvPr/>
        </p:nvCxnSpPr>
        <p:spPr>
          <a:xfrm flipV="1">
            <a:off x="25000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3" name="Straight Arrow Connector 282"/>
          <p:cNvCxnSpPr/>
          <p:nvPr/>
        </p:nvCxnSpPr>
        <p:spPr>
          <a:xfrm flipV="1">
            <a:off x="20428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4" name="Straight Arrow Connector 283"/>
          <p:cNvCxnSpPr/>
          <p:nvPr/>
        </p:nvCxnSpPr>
        <p:spPr>
          <a:xfrm flipV="1">
            <a:off x="1585686" y="2590800"/>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85" name="Straight Arrow Connector 284"/>
          <p:cNvCxnSpPr>
            <a:endCxn id="287" idx="3"/>
          </p:cNvCxnSpPr>
          <p:nvPr/>
        </p:nvCxnSpPr>
        <p:spPr>
          <a:xfrm flipH="1">
            <a:off x="1280160" y="2927884"/>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86" name="Rectangle 285"/>
          <p:cNvSpPr/>
          <p:nvPr/>
        </p:nvSpPr>
        <p:spPr>
          <a:xfrm>
            <a:off x="36908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7" name="Rectangle 286"/>
          <p:cNvSpPr/>
          <p:nvPr/>
        </p:nvSpPr>
        <p:spPr>
          <a:xfrm>
            <a:off x="914400" y="2745004"/>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88" name="Oval 287"/>
          <p:cNvSpPr/>
          <p:nvPr/>
        </p:nvSpPr>
        <p:spPr>
          <a:xfrm>
            <a:off x="3695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9" name="Rectangle 288"/>
          <p:cNvSpPr/>
          <p:nvPr/>
        </p:nvSpPr>
        <p:spPr>
          <a:xfrm>
            <a:off x="32336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0" name="Oval 289"/>
          <p:cNvSpPr/>
          <p:nvPr/>
        </p:nvSpPr>
        <p:spPr>
          <a:xfrm>
            <a:off x="32384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1" name="Rectangle 290"/>
          <p:cNvSpPr/>
          <p:nvPr/>
        </p:nvSpPr>
        <p:spPr>
          <a:xfrm>
            <a:off x="27764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2" name="Oval 291"/>
          <p:cNvSpPr/>
          <p:nvPr/>
        </p:nvSpPr>
        <p:spPr>
          <a:xfrm>
            <a:off x="27812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3" name="Rectangle 292"/>
          <p:cNvSpPr/>
          <p:nvPr/>
        </p:nvSpPr>
        <p:spPr>
          <a:xfrm>
            <a:off x="23192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4" name="Oval 293"/>
          <p:cNvSpPr/>
          <p:nvPr/>
        </p:nvSpPr>
        <p:spPr>
          <a:xfrm>
            <a:off x="23240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5" name="Rectangle 294"/>
          <p:cNvSpPr/>
          <p:nvPr/>
        </p:nvSpPr>
        <p:spPr>
          <a:xfrm>
            <a:off x="1862053" y="5869129"/>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96" name="Oval 295"/>
          <p:cNvSpPr/>
          <p:nvPr/>
        </p:nvSpPr>
        <p:spPr>
          <a:xfrm>
            <a:off x="18668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97" name="Oval 296"/>
          <p:cNvSpPr/>
          <p:nvPr/>
        </p:nvSpPr>
        <p:spPr>
          <a:xfrm>
            <a:off x="1409616" y="2748914"/>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98" name="Straight Arrow Connector 297"/>
          <p:cNvCxnSpPr>
            <a:endCxn id="299" idx="3"/>
          </p:cNvCxnSpPr>
          <p:nvPr/>
        </p:nvCxnSpPr>
        <p:spPr>
          <a:xfrm flipH="1">
            <a:off x="1280160" y="5604410"/>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99" name="Rectangle 298"/>
          <p:cNvSpPr/>
          <p:nvPr/>
        </p:nvSpPr>
        <p:spPr>
          <a:xfrm>
            <a:off x="914400" y="5421530"/>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00" name="Oval 299"/>
          <p:cNvSpPr/>
          <p:nvPr/>
        </p:nvSpPr>
        <p:spPr>
          <a:xfrm>
            <a:off x="3695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1" name="Oval 300"/>
          <p:cNvSpPr/>
          <p:nvPr/>
        </p:nvSpPr>
        <p:spPr>
          <a:xfrm>
            <a:off x="32384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2" name="Oval 301"/>
          <p:cNvSpPr/>
          <p:nvPr/>
        </p:nvSpPr>
        <p:spPr>
          <a:xfrm>
            <a:off x="27812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3" name="Oval 302"/>
          <p:cNvSpPr/>
          <p:nvPr/>
        </p:nvSpPr>
        <p:spPr>
          <a:xfrm>
            <a:off x="23240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4" name="Oval 303"/>
          <p:cNvSpPr/>
          <p:nvPr/>
        </p:nvSpPr>
        <p:spPr>
          <a:xfrm>
            <a:off x="18668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05" name="Oval 304"/>
          <p:cNvSpPr/>
          <p:nvPr/>
        </p:nvSpPr>
        <p:spPr>
          <a:xfrm>
            <a:off x="1409616" y="5425440"/>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06" name="Straight Arrow Connector 305"/>
          <p:cNvCxnSpPr>
            <a:stCxn id="286" idx="0"/>
          </p:cNvCxnSpPr>
          <p:nvPr/>
        </p:nvCxnSpPr>
        <p:spPr>
          <a:xfrm flipV="1">
            <a:off x="38737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7" name="Straight Arrow Connector 306"/>
          <p:cNvCxnSpPr>
            <a:stCxn id="289" idx="0"/>
          </p:cNvCxnSpPr>
          <p:nvPr/>
        </p:nvCxnSpPr>
        <p:spPr>
          <a:xfrm flipV="1">
            <a:off x="34165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8" name="Straight Arrow Connector 307"/>
          <p:cNvCxnSpPr/>
          <p:nvPr/>
        </p:nvCxnSpPr>
        <p:spPr>
          <a:xfrm flipV="1">
            <a:off x="2959333"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09" name="Straight Arrow Connector 308"/>
          <p:cNvCxnSpPr/>
          <p:nvPr/>
        </p:nvCxnSpPr>
        <p:spPr>
          <a:xfrm flipV="1">
            <a:off x="2497705" y="4876800"/>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0" name="Straight Arrow Connector 309"/>
          <p:cNvCxnSpPr>
            <a:stCxn id="295" idx="0"/>
          </p:cNvCxnSpPr>
          <p:nvPr/>
        </p:nvCxnSpPr>
        <p:spPr>
          <a:xfrm flipV="1">
            <a:off x="2044933" y="4874996"/>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flipV="1">
            <a:off x="1587733" y="4874996"/>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12" name="Straight Arrow Connector 311"/>
          <p:cNvCxnSpPr>
            <a:endCxn id="313" idx="3"/>
          </p:cNvCxnSpPr>
          <p:nvPr/>
        </p:nvCxnSpPr>
        <p:spPr>
          <a:xfrm flipH="1">
            <a:off x="1280160" y="5147210"/>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13" name="Rectangle 312"/>
          <p:cNvSpPr/>
          <p:nvPr/>
        </p:nvSpPr>
        <p:spPr>
          <a:xfrm>
            <a:off x="914400" y="4964330"/>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314" name="Oval 313"/>
          <p:cNvSpPr/>
          <p:nvPr/>
        </p:nvSpPr>
        <p:spPr>
          <a:xfrm>
            <a:off x="3695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5" name="Oval 314"/>
          <p:cNvSpPr/>
          <p:nvPr/>
        </p:nvSpPr>
        <p:spPr>
          <a:xfrm>
            <a:off x="32384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6" name="Oval 315"/>
          <p:cNvSpPr/>
          <p:nvPr/>
        </p:nvSpPr>
        <p:spPr>
          <a:xfrm>
            <a:off x="27812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7" name="Oval 316"/>
          <p:cNvSpPr/>
          <p:nvPr/>
        </p:nvSpPr>
        <p:spPr>
          <a:xfrm>
            <a:off x="23240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8" name="Oval 317"/>
          <p:cNvSpPr/>
          <p:nvPr/>
        </p:nvSpPr>
        <p:spPr>
          <a:xfrm>
            <a:off x="18668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19" name="Oval 318"/>
          <p:cNvSpPr/>
          <p:nvPr/>
        </p:nvSpPr>
        <p:spPr>
          <a:xfrm>
            <a:off x="1409616" y="4968240"/>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27" name="Rectangle 326"/>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Source</a:t>
            </a:r>
            <a:endParaRPr lang="en-US" sz="3200" b="1" i="1">
              <a:solidFill>
                <a:srgbClr val="FFFFFF"/>
              </a:solidFill>
              <a:latin typeface="Calibri"/>
            </a:endParaRPr>
          </a:p>
        </p:txBody>
      </p:sp>
      <p:sp>
        <p:nvSpPr>
          <p:cNvPr id="328" name="Rectangle 327"/>
          <p:cNvSpPr/>
          <p:nvPr/>
        </p:nvSpPr>
        <p:spPr>
          <a:xfrm>
            <a:off x="1401651" y="496858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i="1" smtClean="0">
                <a:solidFill>
                  <a:srgbClr val="FFFFFF"/>
                </a:solidFill>
                <a:latin typeface="Calibri"/>
              </a:rPr>
              <a:t>Destination</a:t>
            </a:r>
            <a:endParaRPr lang="en-US" sz="3200" b="1" i="1">
              <a:solidFill>
                <a:srgbClr val="FFFFFF"/>
              </a:solidFill>
              <a:latin typeface="Calibri"/>
            </a:endParaRPr>
          </a:p>
        </p:txBody>
      </p:sp>
      <p:grpSp>
        <p:nvGrpSpPr>
          <p:cNvPr id="329" name="Group 328"/>
          <p:cNvGrpSpPr/>
          <p:nvPr/>
        </p:nvGrpSpPr>
        <p:grpSpPr>
          <a:xfrm>
            <a:off x="1416801" y="2756813"/>
            <a:ext cx="2651760" cy="2585086"/>
            <a:chOff x="9533989" y="3384689"/>
            <a:chExt cx="2651760" cy="2585086"/>
          </a:xfrm>
        </p:grpSpPr>
        <p:cxnSp>
          <p:nvCxnSpPr>
            <p:cNvPr id="330" name="Straight Arrow Connector 329"/>
            <p:cNvCxnSpPr>
              <a:endCxn id="336" idx="4"/>
            </p:cNvCxnSpPr>
            <p:nvPr/>
          </p:nvCxnSpPr>
          <p:spPr>
            <a:xfrm flipV="1">
              <a:off x="9710059" y="3750449"/>
              <a:ext cx="6810"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31" name="Oval 330"/>
            <p:cNvSpPr/>
            <p:nvPr/>
          </p:nvSpPr>
          <p:spPr>
            <a:xfrm>
              <a:off x="11819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2" name="Oval 331"/>
            <p:cNvSpPr/>
            <p:nvPr/>
          </p:nvSpPr>
          <p:spPr>
            <a:xfrm>
              <a:off x="113627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3" name="Oval 332"/>
            <p:cNvSpPr/>
            <p:nvPr/>
          </p:nvSpPr>
          <p:spPr>
            <a:xfrm>
              <a:off x="109055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4" name="Oval 333"/>
            <p:cNvSpPr/>
            <p:nvPr/>
          </p:nvSpPr>
          <p:spPr>
            <a:xfrm>
              <a:off x="104483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5" name="Oval 334"/>
            <p:cNvSpPr/>
            <p:nvPr/>
          </p:nvSpPr>
          <p:spPr>
            <a:xfrm>
              <a:off x="99911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36" name="Oval 335"/>
            <p:cNvSpPr/>
            <p:nvPr/>
          </p:nvSpPr>
          <p:spPr>
            <a:xfrm>
              <a:off x="9533989" y="3384689"/>
              <a:ext cx="365760" cy="365760"/>
            </a:xfrm>
            <a:prstGeom prst="ellipse">
              <a:avLst/>
            </a:prstGeom>
            <a:solidFill>
              <a:schemeClr val="accent2">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37" name="Straight Arrow Connector 336"/>
            <p:cNvCxnSpPr>
              <a:stCxn id="343" idx="4"/>
            </p:cNvCxnSpPr>
            <p:nvPr/>
          </p:nvCxnSpPr>
          <p:spPr>
            <a:xfrm flipH="1" flipV="1">
              <a:off x="11998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8" name="Straight Arrow Connector 337"/>
            <p:cNvCxnSpPr>
              <a:stCxn id="344" idx="4"/>
            </p:cNvCxnSpPr>
            <p:nvPr/>
          </p:nvCxnSpPr>
          <p:spPr>
            <a:xfrm flipH="1" flipV="1">
              <a:off x="115409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39" name="Straight Arrow Connector 338"/>
            <p:cNvCxnSpPr>
              <a:stCxn id="345" idx="4"/>
            </p:cNvCxnSpPr>
            <p:nvPr/>
          </p:nvCxnSpPr>
          <p:spPr>
            <a:xfrm flipH="1" flipV="1">
              <a:off x="11083706" y="5512576"/>
              <a:ext cx="4763"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0" name="Straight Arrow Connector 339"/>
            <p:cNvCxnSpPr>
              <a:stCxn id="346" idx="4"/>
            </p:cNvCxnSpPr>
            <p:nvPr/>
          </p:nvCxnSpPr>
          <p:spPr>
            <a:xfrm flipH="1" flipV="1">
              <a:off x="10622078" y="5512576"/>
              <a:ext cx="9191" cy="457199"/>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1" name="Straight Arrow Connector 340"/>
            <p:cNvCxnSpPr>
              <a:stCxn id="347" idx="4"/>
            </p:cNvCxnSpPr>
            <p:nvPr/>
          </p:nvCxnSpPr>
          <p:spPr>
            <a:xfrm flipH="1" flipV="1">
              <a:off x="101693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42" name="Straight Arrow Connector 341"/>
            <p:cNvCxnSpPr>
              <a:stCxn id="348" idx="4"/>
            </p:cNvCxnSpPr>
            <p:nvPr/>
          </p:nvCxnSpPr>
          <p:spPr>
            <a:xfrm flipH="1" flipV="1">
              <a:off x="9712106" y="5510772"/>
              <a:ext cx="4763" cy="459003"/>
            </a:xfrm>
            <a:prstGeom prst="straightConnector1">
              <a:avLst/>
            </a:prstGeom>
            <a:ln w="50800" cap="rnd">
              <a:solidFill>
                <a:schemeClr val="tx2">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343" name="Oval 342"/>
            <p:cNvSpPr/>
            <p:nvPr/>
          </p:nvSpPr>
          <p:spPr>
            <a:xfrm>
              <a:off x="11819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4" name="Oval 343"/>
            <p:cNvSpPr/>
            <p:nvPr/>
          </p:nvSpPr>
          <p:spPr>
            <a:xfrm>
              <a:off x="113627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5" name="Oval 344"/>
            <p:cNvSpPr/>
            <p:nvPr/>
          </p:nvSpPr>
          <p:spPr>
            <a:xfrm>
              <a:off x="109055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6" name="Oval 345"/>
            <p:cNvSpPr/>
            <p:nvPr/>
          </p:nvSpPr>
          <p:spPr>
            <a:xfrm>
              <a:off x="104483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7" name="Oval 346"/>
            <p:cNvSpPr/>
            <p:nvPr/>
          </p:nvSpPr>
          <p:spPr>
            <a:xfrm>
              <a:off x="99911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348" name="Oval 347"/>
            <p:cNvSpPr/>
            <p:nvPr/>
          </p:nvSpPr>
          <p:spPr>
            <a:xfrm>
              <a:off x="9533989" y="5604015"/>
              <a:ext cx="365760" cy="365760"/>
            </a:xfrm>
            <a:prstGeom prst="ellipse">
              <a:avLst/>
            </a:prstGeom>
            <a:solidFill>
              <a:schemeClr val="accent3">
                <a:lumMod val="60000"/>
                <a:lumOff val="40000"/>
              </a:schemeClr>
            </a:solidFill>
            <a:ln w="50800">
              <a:solidFill>
                <a:schemeClr val="tx2">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349" name="Straight Arrow Connector 348"/>
            <p:cNvCxnSpPr>
              <a:endCxn id="335" idx="4"/>
            </p:cNvCxnSpPr>
            <p:nvPr/>
          </p:nvCxnSpPr>
          <p:spPr>
            <a:xfrm flipV="1">
              <a:off x="10162808" y="3750449"/>
              <a:ext cx="11261" cy="1507351"/>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0" name="Straight Arrow Connector 349"/>
            <p:cNvCxnSpPr>
              <a:endCxn id="334" idx="4"/>
            </p:cNvCxnSpPr>
            <p:nvPr/>
          </p:nvCxnSpPr>
          <p:spPr>
            <a:xfrm flipV="1">
              <a:off x="10622280" y="3750449"/>
              <a:ext cx="8989"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1" name="Straight Arrow Connector 350"/>
            <p:cNvCxnSpPr>
              <a:endCxn id="333" idx="4"/>
            </p:cNvCxnSpPr>
            <p:nvPr/>
          </p:nvCxnSpPr>
          <p:spPr>
            <a:xfrm flipV="1">
              <a:off x="11077208" y="3750449"/>
              <a:ext cx="11261" cy="1433869"/>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2" name="Straight Arrow Connector 351"/>
            <p:cNvCxnSpPr>
              <a:endCxn id="332" idx="4"/>
            </p:cNvCxnSpPr>
            <p:nvPr/>
          </p:nvCxnSpPr>
          <p:spPr>
            <a:xfrm flipV="1">
              <a:off x="11534408" y="3750449"/>
              <a:ext cx="11261" cy="14615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53" name="Straight Arrow Connector 352"/>
            <p:cNvCxnSpPr>
              <a:endCxn id="331" idx="4"/>
            </p:cNvCxnSpPr>
            <p:nvPr/>
          </p:nvCxnSpPr>
          <p:spPr>
            <a:xfrm flipV="1">
              <a:off x="12000487" y="3750449"/>
              <a:ext cx="2382" cy="145913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grpSp>
          <p:nvGrpSpPr>
            <p:cNvPr id="354" name="Group 353"/>
            <p:cNvGrpSpPr/>
            <p:nvPr/>
          </p:nvGrpSpPr>
          <p:grpSpPr>
            <a:xfrm>
              <a:off x="9704481" y="5210175"/>
              <a:ext cx="2289399" cy="304800"/>
              <a:chOff x="1571327" y="4572000"/>
              <a:chExt cx="2289399" cy="304800"/>
            </a:xfrm>
          </p:grpSpPr>
          <p:cxnSp>
            <p:nvCxnSpPr>
              <p:cNvPr id="355" name="Straight Arrow Connector 354"/>
              <p:cNvCxnSpPr/>
              <p:nvPr/>
            </p:nvCxnSpPr>
            <p:spPr>
              <a:xfrm flipV="1">
                <a:off x="1571327" y="4572000"/>
                <a:ext cx="0" cy="304800"/>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6" name="Straight Arrow Connector 355"/>
              <p:cNvCxnSpPr/>
              <p:nvPr/>
            </p:nvCxnSpPr>
            <p:spPr>
              <a:xfrm flipH="1" flipV="1">
                <a:off x="2029654" y="4573804"/>
                <a:ext cx="685"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7" name="Straight Arrow Connector 356"/>
              <p:cNvCxnSpPr/>
              <p:nvPr/>
            </p:nvCxnSpPr>
            <p:spPr>
              <a:xfrm flipH="1" flipV="1">
                <a:off x="24868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8" name="Straight Arrow Connector 357"/>
              <p:cNvCxnSpPr/>
              <p:nvPr/>
            </p:nvCxnSpPr>
            <p:spPr>
              <a:xfrm flipH="1" flipV="1">
                <a:off x="29440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59" name="Straight Arrow Connector 358"/>
              <p:cNvCxnSpPr/>
              <p:nvPr/>
            </p:nvCxnSpPr>
            <p:spPr>
              <a:xfrm flipH="1" flipV="1">
                <a:off x="3401254" y="4573804"/>
                <a:ext cx="2272" cy="301192"/>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60" name="Straight Arrow Connector 359"/>
              <p:cNvCxnSpPr/>
              <p:nvPr/>
            </p:nvCxnSpPr>
            <p:spPr>
              <a:xfrm flipH="1" flipV="1">
                <a:off x="3860501" y="4572000"/>
                <a:ext cx="225" cy="302996"/>
              </a:xfrm>
              <a:prstGeom prst="straightConnector1">
                <a:avLst/>
              </a:prstGeom>
              <a:ln w="50800" cap="rnd">
                <a:solidFill>
                  <a:schemeClr val="tx2">
                    <a:lumMod val="75000"/>
                  </a:schemeClr>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grpSp>
      <p:grpSp>
        <p:nvGrpSpPr>
          <p:cNvPr id="187" name="Group 186"/>
          <p:cNvGrpSpPr/>
          <p:nvPr/>
        </p:nvGrpSpPr>
        <p:grpSpPr>
          <a:xfrm>
            <a:off x="1580802" y="4572000"/>
            <a:ext cx="2294162" cy="304800"/>
            <a:chOff x="1725846" y="4724400"/>
            <a:chExt cx="2294162" cy="304800"/>
          </a:xfrm>
        </p:grpSpPr>
        <p:cxnSp>
          <p:nvCxnSpPr>
            <p:cNvPr id="188" name="Straight Arrow Connector 187"/>
            <p:cNvCxnSpPr/>
            <p:nvPr/>
          </p:nvCxnSpPr>
          <p:spPr>
            <a:xfrm flipV="1">
              <a:off x="1725846" y="4724400"/>
              <a:ext cx="6931" cy="304800"/>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H="1" flipV="1">
              <a:off x="2187930" y="4724400"/>
              <a:ext cx="1691" cy="302996"/>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0" name="Straight Arrow Connector 189"/>
            <p:cNvCxnSpPr/>
            <p:nvPr/>
          </p:nvCxnSpPr>
          <p:spPr>
            <a:xfrm flipV="1">
              <a:off x="2648408" y="4726204"/>
              <a:ext cx="0"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191" name="Straight Arrow Connector 190"/>
            <p:cNvCxnSpPr/>
            <p:nvPr/>
          </p:nvCxnSpPr>
          <p:spPr>
            <a:xfrm flipH="1" flipV="1">
              <a:off x="31023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0" name="Straight Arrow Connector 199"/>
            <p:cNvCxnSpPr/>
            <p:nvPr/>
          </p:nvCxnSpPr>
          <p:spPr>
            <a:xfrm flipH="1" flipV="1">
              <a:off x="35595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01" name="Straight Arrow Connector 200"/>
            <p:cNvCxnSpPr/>
            <p:nvPr/>
          </p:nvCxnSpPr>
          <p:spPr>
            <a:xfrm flipH="1" flipV="1">
              <a:off x="4016730" y="4726204"/>
              <a:ext cx="3278" cy="301192"/>
            </a:xfrm>
            <a:prstGeom prst="straightConnector1">
              <a:avLst/>
            </a:prstGeom>
            <a:ln w="25400" cap="rnd">
              <a:solidFill>
                <a:schemeClr val="tx1"/>
              </a:solidFill>
              <a:headEnd type="oval" w="med" len="med"/>
              <a:tailEnd type="none" w="lg" len="med"/>
            </a:ln>
            <a:effectLst/>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08557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327"/>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32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3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 grpId="0" animBg="1"/>
      <p:bldP spid="328" grpId="0" animBg="1"/>
    </p:bldLst>
  </p:timing>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4" name="Group 293"/>
          <p:cNvGrpSpPr/>
          <p:nvPr/>
        </p:nvGrpSpPr>
        <p:grpSpPr>
          <a:xfrm>
            <a:off x="1588645" y="4553876"/>
            <a:ext cx="2289399" cy="304800"/>
            <a:chOff x="1571327" y="4572000"/>
            <a:chExt cx="2289399" cy="304800"/>
          </a:xfrm>
        </p:grpSpPr>
        <p:cxnSp>
          <p:nvCxnSpPr>
            <p:cNvPr id="295" name="Straight Arrow Connector 294"/>
            <p:cNvCxnSpPr/>
            <p:nvPr/>
          </p:nvCxnSpPr>
          <p:spPr>
            <a:xfrm flipV="1">
              <a:off x="1571327" y="4572000"/>
              <a:ext cx="0" cy="304800"/>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6" name="Straight Arrow Connector 295"/>
            <p:cNvCxnSpPr/>
            <p:nvPr/>
          </p:nvCxnSpPr>
          <p:spPr>
            <a:xfrm flipH="1" flipV="1">
              <a:off x="2029654" y="4573804"/>
              <a:ext cx="685"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7" name="Straight Arrow Connector 296"/>
            <p:cNvCxnSpPr/>
            <p:nvPr/>
          </p:nvCxnSpPr>
          <p:spPr>
            <a:xfrm flipH="1" flipV="1">
              <a:off x="24868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8" name="Straight Arrow Connector 297"/>
            <p:cNvCxnSpPr/>
            <p:nvPr/>
          </p:nvCxnSpPr>
          <p:spPr>
            <a:xfrm flipH="1" flipV="1">
              <a:off x="29440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299" name="Straight Arrow Connector 298"/>
            <p:cNvCxnSpPr/>
            <p:nvPr/>
          </p:nvCxnSpPr>
          <p:spPr>
            <a:xfrm flipH="1" flipV="1">
              <a:off x="3401254" y="4573804"/>
              <a:ext cx="2272" cy="301192"/>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cxnSp>
          <p:nvCxnSpPr>
            <p:cNvPr id="300" name="Straight Arrow Connector 299"/>
            <p:cNvCxnSpPr/>
            <p:nvPr/>
          </p:nvCxnSpPr>
          <p:spPr>
            <a:xfrm flipH="1" flipV="1">
              <a:off x="3860501" y="4572000"/>
              <a:ext cx="225" cy="302996"/>
            </a:xfrm>
            <a:prstGeom prst="straightConnector1">
              <a:avLst/>
            </a:prstGeom>
            <a:ln w="25400" cap="rnd">
              <a:solidFill>
                <a:schemeClr val="tx1"/>
              </a:solidFill>
              <a:headEnd type="oval" w="med" len="med"/>
              <a:tailEnd type="oval" w="med" len="med"/>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 y="0"/>
            <a:ext cx="9143999" cy="838200"/>
          </a:xfrm>
        </p:spPr>
        <p:txBody>
          <a:bodyPr>
            <a:normAutofit/>
          </a:bodyPr>
          <a:lstStyle/>
          <a:p>
            <a:r>
              <a:rPr lang="en-US" dirty="0" smtClean="0"/>
              <a:t>   Inter-Segment Migration</a:t>
            </a:r>
            <a:endParaRPr lang="en-US" dirty="0"/>
          </a:p>
        </p:txBody>
      </p:sp>
      <p:grpSp>
        <p:nvGrpSpPr>
          <p:cNvPr id="4" name="Group 3"/>
          <p:cNvGrpSpPr/>
          <p:nvPr/>
        </p:nvGrpSpPr>
        <p:grpSpPr>
          <a:xfrm>
            <a:off x="4330168" y="2737763"/>
            <a:ext cx="4204232" cy="3510637"/>
            <a:chOff x="4330168" y="2737763"/>
            <a:chExt cx="4204232" cy="3510637"/>
          </a:xfrm>
        </p:grpSpPr>
        <p:cxnSp>
          <p:nvCxnSpPr>
            <p:cNvPr id="176" name="Straight Arrow Connector 175"/>
            <p:cNvCxnSpPr/>
            <p:nvPr/>
          </p:nvCxnSpPr>
          <p:spPr>
            <a:xfrm>
              <a:off x="4406366" y="5029200"/>
              <a:ext cx="0" cy="683929"/>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flipH="1" flipV="1">
              <a:off x="4330168" y="4947563"/>
              <a:ext cx="76198" cy="81637"/>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8" name="Straight Arrow Connector 177"/>
            <p:cNvCxnSpPr/>
            <p:nvPr/>
          </p:nvCxnSpPr>
          <p:spPr>
            <a:xfrm flipV="1">
              <a:off x="4330168" y="5713129"/>
              <a:ext cx="76198" cy="83508"/>
            </a:xfrm>
            <a:prstGeom prst="straightConnector1">
              <a:avLst/>
            </a:prstGeom>
            <a:ln w="25400">
              <a:solidFill>
                <a:schemeClr val="accent3">
                  <a:lumMod val="50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86" name="Rectangle 185"/>
            <p:cNvSpPr/>
            <p:nvPr/>
          </p:nvSpPr>
          <p:spPr>
            <a:xfrm>
              <a:off x="4419600" y="5181598"/>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9BBB59">
                      <a:lumMod val="50000"/>
                    </a:srgbClr>
                  </a:solidFill>
                  <a:latin typeface="Calibri"/>
                </a:rPr>
                <a:t>Near Segment</a:t>
              </a:r>
              <a:endParaRPr lang="en-US" sz="3200" b="1" i="1">
                <a:solidFill>
                  <a:srgbClr val="9BBB59">
                    <a:lumMod val="50000"/>
                  </a:srgbClr>
                </a:solidFill>
                <a:latin typeface="Calibri"/>
              </a:endParaRPr>
            </a:p>
          </p:txBody>
        </p:sp>
        <p:cxnSp>
          <p:nvCxnSpPr>
            <p:cNvPr id="187" name="Straight Arrow Connector 186"/>
            <p:cNvCxnSpPr/>
            <p:nvPr/>
          </p:nvCxnSpPr>
          <p:spPr>
            <a:xfrm>
              <a:off x="4419598" y="2819400"/>
              <a:ext cx="0" cy="1592892"/>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8" name="Straight Arrow Connector 187"/>
            <p:cNvCxnSpPr/>
            <p:nvPr/>
          </p:nvCxnSpPr>
          <p:spPr>
            <a:xfrm flipH="1" flipV="1">
              <a:off x="4343400" y="2737763"/>
              <a:ext cx="76198" cy="81637"/>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89" name="Straight Arrow Connector 188"/>
            <p:cNvCxnSpPr/>
            <p:nvPr/>
          </p:nvCxnSpPr>
          <p:spPr>
            <a:xfrm flipV="1">
              <a:off x="4343400" y="4412292"/>
              <a:ext cx="76198" cy="83508"/>
            </a:xfrm>
            <a:prstGeom prst="straightConnector1">
              <a:avLst/>
            </a:prstGeom>
            <a:ln w="25400">
              <a:solidFill>
                <a:srgbClr val="FF0000"/>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0" name="Rectangle 189"/>
            <p:cNvSpPr/>
            <p:nvPr/>
          </p:nvSpPr>
          <p:spPr>
            <a:xfrm>
              <a:off x="4432832" y="3429000"/>
              <a:ext cx="2923674"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srgbClr val="FF0000"/>
                  </a:solidFill>
                  <a:latin typeface="Calibri"/>
                </a:rPr>
                <a:t>Far Segment</a:t>
              </a:r>
              <a:endParaRPr lang="en-US" sz="3200" b="1" i="1">
                <a:solidFill>
                  <a:srgbClr val="FF0000"/>
                </a:solidFill>
                <a:latin typeface="Calibri"/>
              </a:endParaRPr>
            </a:p>
          </p:txBody>
        </p:sp>
        <p:sp>
          <p:nvSpPr>
            <p:cNvPr id="191" name="Rectangle 190"/>
            <p:cNvSpPr/>
            <p:nvPr/>
          </p:nvSpPr>
          <p:spPr>
            <a:xfrm>
              <a:off x="4419600" y="4495799"/>
              <a:ext cx="4114800" cy="451763"/>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smtClean="0">
                  <a:solidFill>
                    <a:prstClr val="black"/>
                  </a:solidFill>
                  <a:latin typeface="Calibri"/>
                </a:rPr>
                <a:t>Isolation Transistor</a:t>
              </a:r>
              <a:endParaRPr lang="en-US" sz="3200" b="1" i="1">
                <a:solidFill>
                  <a:prstClr val="black"/>
                </a:solidFill>
                <a:latin typeface="Calibri"/>
              </a:endParaRPr>
            </a:p>
          </p:txBody>
        </p:sp>
        <p:sp>
          <p:nvSpPr>
            <p:cNvPr id="192" name="Rectangle 191"/>
            <p:cNvSpPr/>
            <p:nvPr/>
          </p:nvSpPr>
          <p:spPr>
            <a:xfrm>
              <a:off x="4419599" y="5867398"/>
              <a:ext cx="357337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b="1" i="1" dirty="0" smtClean="0">
                  <a:solidFill>
                    <a:prstClr val="black"/>
                  </a:solidFill>
                  <a:latin typeface="Calibri"/>
                </a:rPr>
                <a:t>Sense Amplifier</a:t>
              </a:r>
              <a:endParaRPr lang="en-US" sz="3200" b="1" i="1" dirty="0">
                <a:solidFill>
                  <a:prstClr val="black"/>
                </a:solidFill>
                <a:latin typeface="Calibri"/>
              </a:endParaRPr>
            </a:p>
          </p:txBody>
        </p:sp>
      </p:grpSp>
      <p:grpSp>
        <p:nvGrpSpPr>
          <p:cNvPr id="193" name="Group 192"/>
          <p:cNvGrpSpPr/>
          <p:nvPr/>
        </p:nvGrpSpPr>
        <p:grpSpPr>
          <a:xfrm>
            <a:off x="914400" y="2590800"/>
            <a:ext cx="3309853" cy="3644089"/>
            <a:chOff x="2628900" y="6744453"/>
            <a:chExt cx="3309853" cy="3644089"/>
          </a:xfrm>
        </p:grpSpPr>
        <p:cxnSp>
          <p:nvCxnSpPr>
            <p:cNvPr id="194" name="Straight Arrow Connector 193"/>
            <p:cNvCxnSpPr>
              <a:endCxn id="195" idx="3"/>
            </p:cNvCxnSpPr>
            <p:nvPr/>
          </p:nvCxnSpPr>
          <p:spPr>
            <a:xfrm flipH="1">
              <a:off x="2994660" y="75482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195" name="Rectangle 194"/>
            <p:cNvSpPr/>
            <p:nvPr/>
          </p:nvSpPr>
          <p:spPr>
            <a:xfrm>
              <a:off x="2628900" y="73653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196" name="Oval 195"/>
            <p:cNvSpPr/>
            <p:nvPr/>
          </p:nvSpPr>
          <p:spPr>
            <a:xfrm>
              <a:off x="5410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7" name="Oval 196"/>
            <p:cNvSpPr/>
            <p:nvPr/>
          </p:nvSpPr>
          <p:spPr>
            <a:xfrm>
              <a:off x="49529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8" name="Oval 197"/>
            <p:cNvSpPr/>
            <p:nvPr/>
          </p:nvSpPr>
          <p:spPr>
            <a:xfrm>
              <a:off x="44957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199" name="Oval 198"/>
            <p:cNvSpPr/>
            <p:nvPr/>
          </p:nvSpPr>
          <p:spPr>
            <a:xfrm>
              <a:off x="40385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6" name="Oval 215"/>
            <p:cNvSpPr/>
            <p:nvPr/>
          </p:nvSpPr>
          <p:spPr>
            <a:xfrm>
              <a:off x="35813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17" name="Oval 216"/>
            <p:cNvSpPr/>
            <p:nvPr/>
          </p:nvSpPr>
          <p:spPr>
            <a:xfrm>
              <a:off x="3124116" y="73692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18" name="Straight Arrow Connector 217"/>
            <p:cNvCxnSpPr>
              <a:endCxn id="219" idx="3"/>
            </p:cNvCxnSpPr>
            <p:nvPr/>
          </p:nvCxnSpPr>
          <p:spPr>
            <a:xfrm flipH="1">
              <a:off x="2994660" y="80054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628900" y="78225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0" name="Oval 219"/>
            <p:cNvSpPr/>
            <p:nvPr/>
          </p:nvSpPr>
          <p:spPr>
            <a:xfrm>
              <a:off x="5410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1" name="Oval 220"/>
            <p:cNvSpPr/>
            <p:nvPr/>
          </p:nvSpPr>
          <p:spPr>
            <a:xfrm>
              <a:off x="49529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2" name="Oval 221"/>
            <p:cNvSpPr/>
            <p:nvPr/>
          </p:nvSpPr>
          <p:spPr>
            <a:xfrm>
              <a:off x="44957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3" name="Oval 222"/>
            <p:cNvSpPr/>
            <p:nvPr/>
          </p:nvSpPr>
          <p:spPr>
            <a:xfrm>
              <a:off x="40385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4" name="Oval 223"/>
            <p:cNvSpPr/>
            <p:nvPr/>
          </p:nvSpPr>
          <p:spPr>
            <a:xfrm>
              <a:off x="35813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5" name="Oval 224"/>
            <p:cNvSpPr/>
            <p:nvPr/>
          </p:nvSpPr>
          <p:spPr>
            <a:xfrm>
              <a:off x="3124116" y="78264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26" name="Straight Arrow Connector 225"/>
            <p:cNvCxnSpPr>
              <a:endCxn id="227" idx="3"/>
            </p:cNvCxnSpPr>
            <p:nvPr/>
          </p:nvCxnSpPr>
          <p:spPr>
            <a:xfrm flipH="1">
              <a:off x="2994660" y="84626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2628900" y="82797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28" name="Oval 227"/>
            <p:cNvSpPr/>
            <p:nvPr/>
          </p:nvSpPr>
          <p:spPr>
            <a:xfrm>
              <a:off x="5410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29" name="Oval 228"/>
            <p:cNvSpPr/>
            <p:nvPr/>
          </p:nvSpPr>
          <p:spPr>
            <a:xfrm>
              <a:off x="49529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7" name="Oval 236"/>
            <p:cNvSpPr/>
            <p:nvPr/>
          </p:nvSpPr>
          <p:spPr>
            <a:xfrm>
              <a:off x="44957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8" name="Oval 237"/>
            <p:cNvSpPr/>
            <p:nvPr/>
          </p:nvSpPr>
          <p:spPr>
            <a:xfrm>
              <a:off x="40385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39" name="Oval 238"/>
            <p:cNvSpPr/>
            <p:nvPr/>
          </p:nvSpPr>
          <p:spPr>
            <a:xfrm>
              <a:off x="35813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0" name="Oval 239"/>
            <p:cNvSpPr/>
            <p:nvPr/>
          </p:nvSpPr>
          <p:spPr>
            <a:xfrm>
              <a:off x="3124116" y="82836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41" name="Rectangle 240"/>
            <p:cNvSpPr/>
            <p:nvPr/>
          </p:nvSpPr>
          <p:spPr>
            <a:xfrm>
              <a:off x="3119353" y="10021053"/>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cxnSp>
          <p:nvCxnSpPr>
            <p:cNvPr id="242" name="Straight Arrow Connector 241"/>
            <p:cNvCxnSpPr/>
            <p:nvPr/>
          </p:nvCxnSpPr>
          <p:spPr>
            <a:xfrm flipV="1">
              <a:off x="5586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3" name="Straight Arrow Connector 242"/>
            <p:cNvCxnSpPr/>
            <p:nvPr/>
          </p:nvCxnSpPr>
          <p:spPr>
            <a:xfrm flipV="1">
              <a:off x="51289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4" name="Straight Arrow Connector 243"/>
            <p:cNvCxnSpPr/>
            <p:nvPr/>
          </p:nvCxnSpPr>
          <p:spPr>
            <a:xfrm flipV="1">
              <a:off x="46717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5" name="Straight Arrow Connector 244"/>
            <p:cNvCxnSpPr/>
            <p:nvPr/>
          </p:nvCxnSpPr>
          <p:spPr>
            <a:xfrm flipV="1">
              <a:off x="42145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6" name="Straight Arrow Connector 245"/>
            <p:cNvCxnSpPr/>
            <p:nvPr/>
          </p:nvCxnSpPr>
          <p:spPr>
            <a:xfrm flipV="1">
              <a:off x="37573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7" name="Straight Arrow Connector 246"/>
            <p:cNvCxnSpPr/>
            <p:nvPr/>
          </p:nvCxnSpPr>
          <p:spPr>
            <a:xfrm flipV="1">
              <a:off x="3300186" y="6744453"/>
              <a:ext cx="0" cy="1983004"/>
            </a:xfrm>
            <a:prstGeom prst="straightConnector1">
              <a:avLst/>
            </a:prstGeom>
            <a:ln w="25400" cap="rnd">
              <a:solidFill>
                <a:schemeClr val="tx1"/>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48" name="Straight Arrow Connector 247"/>
            <p:cNvCxnSpPr>
              <a:endCxn id="250" idx="3"/>
            </p:cNvCxnSpPr>
            <p:nvPr/>
          </p:nvCxnSpPr>
          <p:spPr>
            <a:xfrm flipH="1">
              <a:off x="2994660" y="7081537"/>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49" name="Rectangle 248"/>
            <p:cNvSpPr/>
            <p:nvPr/>
          </p:nvSpPr>
          <p:spPr>
            <a:xfrm>
              <a:off x="54053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0" name="Rectangle 249"/>
            <p:cNvSpPr/>
            <p:nvPr/>
          </p:nvSpPr>
          <p:spPr>
            <a:xfrm>
              <a:off x="2628900" y="6898657"/>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1" name="Oval 250"/>
            <p:cNvSpPr/>
            <p:nvPr/>
          </p:nvSpPr>
          <p:spPr>
            <a:xfrm>
              <a:off x="5410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2" name="Rectangle 251"/>
            <p:cNvSpPr/>
            <p:nvPr/>
          </p:nvSpPr>
          <p:spPr>
            <a:xfrm>
              <a:off x="49481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3" name="Oval 252"/>
            <p:cNvSpPr/>
            <p:nvPr/>
          </p:nvSpPr>
          <p:spPr>
            <a:xfrm>
              <a:off x="49529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4" name="Rectangle 253"/>
            <p:cNvSpPr/>
            <p:nvPr/>
          </p:nvSpPr>
          <p:spPr>
            <a:xfrm>
              <a:off x="44909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5" name="Oval 254"/>
            <p:cNvSpPr/>
            <p:nvPr/>
          </p:nvSpPr>
          <p:spPr>
            <a:xfrm>
              <a:off x="44957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6" name="Rectangle 255"/>
            <p:cNvSpPr/>
            <p:nvPr/>
          </p:nvSpPr>
          <p:spPr>
            <a:xfrm>
              <a:off x="40337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7" name="Oval 256"/>
            <p:cNvSpPr/>
            <p:nvPr/>
          </p:nvSpPr>
          <p:spPr>
            <a:xfrm>
              <a:off x="40385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58" name="Rectangle 257"/>
            <p:cNvSpPr/>
            <p:nvPr/>
          </p:nvSpPr>
          <p:spPr>
            <a:xfrm>
              <a:off x="3576553" y="10022782"/>
              <a:ext cx="365760" cy="365760"/>
            </a:xfrm>
            <a:prstGeom prst="rect">
              <a:avLst/>
            </a:prstGeom>
            <a:solidFill>
              <a:schemeClr val="accent2"/>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59" name="Oval 258"/>
            <p:cNvSpPr/>
            <p:nvPr/>
          </p:nvSpPr>
          <p:spPr>
            <a:xfrm>
              <a:off x="35813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0" name="Oval 259"/>
            <p:cNvSpPr/>
            <p:nvPr/>
          </p:nvSpPr>
          <p:spPr>
            <a:xfrm>
              <a:off x="3124116" y="6902567"/>
              <a:ext cx="365760" cy="365760"/>
            </a:xfrm>
            <a:prstGeom prst="ellipse">
              <a:avLst/>
            </a:prstGeom>
            <a:solidFill>
              <a:schemeClr val="accent2">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1" name="Straight Arrow Connector 260"/>
            <p:cNvCxnSpPr>
              <a:endCxn id="262" idx="3"/>
            </p:cNvCxnSpPr>
            <p:nvPr/>
          </p:nvCxnSpPr>
          <p:spPr>
            <a:xfrm flipH="1">
              <a:off x="2994660" y="9758063"/>
              <a:ext cx="2944093" cy="0"/>
            </a:xfrm>
            <a:prstGeom prst="straightConnector1">
              <a:avLst/>
            </a:prstGeom>
            <a:ln w="25400" cap="rnd">
              <a:solidFill>
                <a:schemeClr val="bg1">
                  <a:lumMod val="75000"/>
                </a:schemeClr>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62" name="Rectangle 261"/>
            <p:cNvSpPr/>
            <p:nvPr/>
          </p:nvSpPr>
          <p:spPr>
            <a:xfrm>
              <a:off x="2628900" y="9575183"/>
              <a:ext cx="365760" cy="365760"/>
            </a:xfrm>
            <a:prstGeom prst="rect">
              <a:avLst/>
            </a:prstGeom>
            <a:solidFill>
              <a:schemeClr val="bg1">
                <a:lumMod val="75000"/>
              </a:schemeClr>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63" name="Oval 262"/>
            <p:cNvSpPr/>
            <p:nvPr/>
          </p:nvSpPr>
          <p:spPr>
            <a:xfrm>
              <a:off x="5410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4" name="Oval 263"/>
            <p:cNvSpPr/>
            <p:nvPr/>
          </p:nvSpPr>
          <p:spPr>
            <a:xfrm>
              <a:off x="49529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5" name="Oval 264"/>
            <p:cNvSpPr/>
            <p:nvPr/>
          </p:nvSpPr>
          <p:spPr>
            <a:xfrm>
              <a:off x="44957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6" name="Oval 265"/>
            <p:cNvSpPr/>
            <p:nvPr/>
          </p:nvSpPr>
          <p:spPr>
            <a:xfrm>
              <a:off x="40385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7" name="Oval 266"/>
            <p:cNvSpPr/>
            <p:nvPr/>
          </p:nvSpPr>
          <p:spPr>
            <a:xfrm>
              <a:off x="35813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68" name="Oval 267"/>
            <p:cNvSpPr/>
            <p:nvPr/>
          </p:nvSpPr>
          <p:spPr>
            <a:xfrm>
              <a:off x="3124116" y="9579093"/>
              <a:ext cx="365760" cy="365760"/>
            </a:xfrm>
            <a:prstGeom prst="ellipse">
              <a:avLst/>
            </a:prstGeom>
            <a:solidFill>
              <a:schemeClr val="bg1"/>
            </a:solidFill>
            <a:ln w="2540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cxnSp>
          <p:nvCxnSpPr>
            <p:cNvPr id="269" name="Straight Arrow Connector 268"/>
            <p:cNvCxnSpPr>
              <a:stCxn id="249" idx="0"/>
            </p:cNvCxnSpPr>
            <p:nvPr/>
          </p:nvCxnSpPr>
          <p:spPr>
            <a:xfrm flipV="1">
              <a:off x="55882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0" name="Straight Arrow Connector 269"/>
            <p:cNvCxnSpPr>
              <a:stCxn id="252" idx="0"/>
            </p:cNvCxnSpPr>
            <p:nvPr/>
          </p:nvCxnSpPr>
          <p:spPr>
            <a:xfrm flipV="1">
              <a:off x="51310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1" name="Straight Arrow Connector 270"/>
            <p:cNvCxnSpPr/>
            <p:nvPr/>
          </p:nvCxnSpPr>
          <p:spPr>
            <a:xfrm flipV="1">
              <a:off x="4673833"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2" name="Straight Arrow Connector 271"/>
            <p:cNvCxnSpPr/>
            <p:nvPr/>
          </p:nvCxnSpPr>
          <p:spPr>
            <a:xfrm flipV="1">
              <a:off x="4212205" y="9030453"/>
              <a:ext cx="0" cy="976725"/>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3" name="Straight Arrow Connector 272"/>
            <p:cNvCxnSpPr>
              <a:stCxn id="258" idx="0"/>
            </p:cNvCxnSpPr>
            <p:nvPr/>
          </p:nvCxnSpPr>
          <p:spPr>
            <a:xfrm flipV="1">
              <a:off x="3759433" y="9028649"/>
              <a:ext cx="0" cy="994133"/>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4" name="Straight Arrow Connector 273"/>
            <p:cNvCxnSpPr/>
            <p:nvPr/>
          </p:nvCxnSpPr>
          <p:spPr>
            <a:xfrm flipV="1">
              <a:off x="3302233" y="9028649"/>
              <a:ext cx="0" cy="978529"/>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275" name="Straight Arrow Connector 274"/>
            <p:cNvCxnSpPr>
              <a:endCxn id="276" idx="3"/>
            </p:cNvCxnSpPr>
            <p:nvPr/>
          </p:nvCxnSpPr>
          <p:spPr>
            <a:xfrm flipH="1">
              <a:off x="2994660" y="9300863"/>
              <a:ext cx="2944093" cy="0"/>
            </a:xfrm>
            <a:prstGeom prst="straightConnector1">
              <a:avLst/>
            </a:prstGeom>
            <a:ln w="25400" cap="rnd">
              <a:solidFill>
                <a:schemeClr val="tx1"/>
              </a:soli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276" name="Rectangle 275"/>
            <p:cNvSpPr/>
            <p:nvPr/>
          </p:nvSpPr>
          <p:spPr>
            <a:xfrm>
              <a:off x="2628900" y="9117983"/>
              <a:ext cx="365760" cy="365760"/>
            </a:xfrm>
            <a:prstGeom prst="rect">
              <a:avLst/>
            </a:prstGeom>
            <a:solidFill>
              <a:schemeClr val="tx2">
                <a:lumMod val="40000"/>
                <a:lumOff val="60000"/>
              </a:schemeClr>
            </a:solidFill>
            <a:ln w="2540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a:solidFill>
                  <a:prstClr val="black"/>
                </a:solidFill>
                <a:latin typeface="Calibri"/>
              </a:endParaRPr>
            </a:p>
          </p:txBody>
        </p:sp>
        <p:sp>
          <p:nvSpPr>
            <p:cNvPr id="277" name="Oval 276"/>
            <p:cNvSpPr/>
            <p:nvPr/>
          </p:nvSpPr>
          <p:spPr>
            <a:xfrm>
              <a:off x="5410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8" name="Oval 277"/>
            <p:cNvSpPr/>
            <p:nvPr/>
          </p:nvSpPr>
          <p:spPr>
            <a:xfrm>
              <a:off x="49529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79" name="Oval 278"/>
            <p:cNvSpPr/>
            <p:nvPr/>
          </p:nvSpPr>
          <p:spPr>
            <a:xfrm>
              <a:off x="44957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0" name="Oval 279"/>
            <p:cNvSpPr/>
            <p:nvPr/>
          </p:nvSpPr>
          <p:spPr>
            <a:xfrm>
              <a:off x="40385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1" name="Oval 280"/>
            <p:cNvSpPr/>
            <p:nvPr/>
          </p:nvSpPr>
          <p:spPr>
            <a:xfrm>
              <a:off x="35813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sp>
          <p:nvSpPr>
            <p:cNvPr id="282" name="Oval 281"/>
            <p:cNvSpPr/>
            <p:nvPr/>
          </p:nvSpPr>
          <p:spPr>
            <a:xfrm>
              <a:off x="3124116" y="9121893"/>
              <a:ext cx="365760" cy="365760"/>
            </a:xfrm>
            <a:prstGeom prst="ellipse">
              <a:avLst/>
            </a:prstGeom>
            <a:solidFill>
              <a:schemeClr val="accent3">
                <a:lumMod val="60000"/>
                <a:lumOff val="40000"/>
              </a:schemeClr>
            </a:solidFill>
            <a:ln w="2540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a:solidFill>
                  <a:prstClr val="white"/>
                </a:solidFill>
                <a:latin typeface="Calibri"/>
              </a:endParaRPr>
            </a:p>
          </p:txBody>
        </p:sp>
      </p:grpSp>
      <p:sp>
        <p:nvSpPr>
          <p:cNvPr id="290" name="Rectangle 289"/>
          <p:cNvSpPr/>
          <p:nvPr/>
        </p:nvSpPr>
        <p:spPr>
          <a:xfrm>
            <a:off x="1402080" y="2742224"/>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69" name="Rectangle 368"/>
          <p:cNvSpPr/>
          <p:nvPr/>
        </p:nvSpPr>
        <p:spPr>
          <a:xfrm>
            <a:off x="1403350" y="2743200"/>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370" name="Rectangle 369"/>
          <p:cNvSpPr/>
          <p:nvPr/>
        </p:nvSpPr>
        <p:spPr>
          <a:xfrm>
            <a:off x="1402421" y="5862566"/>
            <a:ext cx="2685013" cy="379484"/>
          </a:xfrm>
          <a:prstGeom prst="rect">
            <a:avLst/>
          </a:prstGeom>
          <a:solidFill>
            <a:schemeClr val="accent2">
              <a:lumMod val="75000"/>
            </a:schemeClr>
          </a:solid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i="1">
              <a:solidFill>
                <a:srgbClr val="FFFFFF"/>
              </a:solidFill>
              <a:latin typeface="Calibri"/>
            </a:endParaRPr>
          </a:p>
        </p:txBody>
      </p:sp>
      <p:sp>
        <p:nvSpPr>
          <p:cNvPr id="100" name="Content Placeholder 2"/>
          <p:cNvSpPr>
            <a:spLocks noGrp="1"/>
          </p:cNvSpPr>
          <p:nvPr>
            <p:ph idx="1"/>
          </p:nvPr>
        </p:nvSpPr>
        <p:spPr>
          <a:xfrm>
            <a:off x="305835" y="762000"/>
            <a:ext cx="8533366" cy="1981200"/>
          </a:xfrm>
        </p:spPr>
        <p:txBody>
          <a:bodyPr/>
          <a:lstStyle/>
          <a:p>
            <a:pPr>
              <a:lnSpc>
                <a:spcPct val="90000"/>
              </a:lnSpc>
            </a:pPr>
            <a:r>
              <a:rPr lang="en-US" sz="3200" b="1" dirty="0" smtClean="0"/>
              <a:t>Our way: </a:t>
            </a:r>
          </a:p>
          <a:p>
            <a:pPr lvl="1">
              <a:lnSpc>
                <a:spcPct val="90000"/>
              </a:lnSpc>
            </a:pPr>
            <a:r>
              <a:rPr lang="en-US" sz="2800" dirty="0" smtClean="0">
                <a:solidFill>
                  <a:schemeClr val="tx2">
                    <a:lumMod val="75000"/>
                  </a:schemeClr>
                </a:solidFill>
              </a:rPr>
              <a:t>Source and destination cells </a:t>
            </a:r>
            <a:r>
              <a:rPr lang="en-US" sz="2800" b="1" i="1" dirty="0" smtClean="0">
                <a:solidFill>
                  <a:schemeClr val="tx2">
                    <a:lumMod val="75000"/>
                  </a:schemeClr>
                </a:solidFill>
              </a:rPr>
              <a:t>share</a:t>
            </a:r>
            <a:r>
              <a:rPr lang="en-US" sz="2800" dirty="0" smtClean="0">
                <a:solidFill>
                  <a:schemeClr val="tx2">
                    <a:lumMod val="75000"/>
                  </a:schemeClr>
                </a:solidFill>
              </a:rPr>
              <a:t> </a:t>
            </a:r>
            <a:r>
              <a:rPr lang="en-US" sz="2800" b="1" i="1" dirty="0" err="1" smtClean="0">
                <a:solidFill>
                  <a:schemeClr val="tx2">
                    <a:lumMod val="75000"/>
                  </a:schemeClr>
                </a:solidFill>
              </a:rPr>
              <a:t>bitlines</a:t>
            </a:r>
            <a:endParaRPr lang="en-US" sz="2800" b="1" i="1" dirty="0" smtClean="0">
              <a:solidFill>
                <a:schemeClr val="tx2">
                  <a:lumMod val="75000"/>
                </a:schemeClr>
              </a:solidFill>
            </a:endParaRPr>
          </a:p>
          <a:p>
            <a:pPr lvl="1">
              <a:lnSpc>
                <a:spcPct val="90000"/>
              </a:lnSpc>
            </a:pPr>
            <a:r>
              <a:rPr lang="en-US" sz="2800" dirty="0" smtClean="0"/>
              <a:t>Transfer data from source to destination across</a:t>
            </a:r>
            <a:r>
              <a:rPr lang="en-US" sz="2800" b="1" i="1" dirty="0" smtClean="0"/>
              <a:t> shared </a:t>
            </a:r>
            <a:r>
              <a:rPr lang="en-US" sz="2800" b="1" i="1" dirty="0" err="1" smtClean="0"/>
              <a:t>bitlines</a:t>
            </a:r>
            <a:r>
              <a:rPr lang="en-US" sz="2800" dirty="0" smtClean="0"/>
              <a:t> concurrently</a:t>
            </a:r>
          </a:p>
        </p:txBody>
      </p:sp>
      <p:sp>
        <p:nvSpPr>
          <p:cNvPr id="292" name="Rounded Rectangular Callout 291"/>
          <p:cNvSpPr/>
          <p:nvPr/>
        </p:nvSpPr>
        <p:spPr>
          <a:xfrm>
            <a:off x="4311521" y="3823232"/>
            <a:ext cx="4680079" cy="884595"/>
          </a:xfrm>
          <a:prstGeom prst="wedgeRoundRectCallout">
            <a:avLst>
              <a:gd name="adj1" fmla="val -51805"/>
              <a:gd name="adj2" fmla="val 99354"/>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2: </a:t>
            </a:r>
            <a:r>
              <a:rPr lang="en-US" sz="2800" dirty="0" smtClean="0">
                <a:solidFill>
                  <a:prstClr val="white"/>
                </a:solidFill>
                <a:latin typeface="Calibri"/>
              </a:rPr>
              <a:t>Activate destination row to connect cell and </a:t>
            </a:r>
            <a:r>
              <a:rPr lang="en-US" sz="2800" dirty="0" err="1" smtClean="0">
                <a:solidFill>
                  <a:prstClr val="white"/>
                </a:solidFill>
                <a:latin typeface="Calibri"/>
              </a:rPr>
              <a:t>bitline</a:t>
            </a:r>
            <a:endParaRPr lang="en-US" sz="2800" dirty="0">
              <a:solidFill>
                <a:prstClr val="white"/>
              </a:solidFill>
              <a:latin typeface="Calibri"/>
            </a:endParaRPr>
          </a:p>
        </p:txBody>
      </p:sp>
      <p:sp>
        <p:nvSpPr>
          <p:cNvPr id="293" name="Rounded Rectangular Callout 292"/>
          <p:cNvSpPr/>
          <p:nvPr/>
        </p:nvSpPr>
        <p:spPr>
          <a:xfrm>
            <a:off x="4311521" y="1885948"/>
            <a:ext cx="4680078" cy="627340"/>
          </a:xfrm>
          <a:prstGeom prst="wedgeRoundRectCallout">
            <a:avLst>
              <a:gd name="adj1" fmla="val -51251"/>
              <a:gd name="adj2" fmla="val 115549"/>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r>
              <a:rPr lang="en-US" sz="2800" b="1" dirty="0" smtClean="0">
                <a:solidFill>
                  <a:prstClr val="white"/>
                </a:solidFill>
                <a:latin typeface="Calibri"/>
              </a:rPr>
              <a:t>Step 1: </a:t>
            </a:r>
            <a:r>
              <a:rPr lang="en-US" sz="2800" dirty="0" smtClean="0">
                <a:solidFill>
                  <a:prstClr val="white"/>
                </a:solidFill>
                <a:latin typeface="Calibri"/>
              </a:rPr>
              <a:t>Activate source row</a:t>
            </a:r>
            <a:endParaRPr lang="en-US" sz="2800" dirty="0">
              <a:solidFill>
                <a:prstClr val="white"/>
              </a:solidFill>
              <a:latin typeface="Calibri"/>
            </a:endParaRPr>
          </a:p>
        </p:txBody>
      </p:sp>
      <p:sp>
        <p:nvSpPr>
          <p:cNvPr id="371" name="Content Placeholder 2"/>
          <p:cNvSpPr txBox="1">
            <a:spLocks/>
          </p:cNvSpPr>
          <p:nvPr/>
        </p:nvSpPr>
        <p:spPr>
          <a:xfrm>
            <a:off x="762000" y="3215640"/>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Additional ~4ns over row </a:t>
            </a:r>
            <a:r>
              <a:rPr lang="en-US" sz="3200" b="1" dirty="0">
                <a:solidFill>
                  <a:prstClr val="black"/>
                </a:solidFill>
                <a:latin typeface="Calibri"/>
              </a:rPr>
              <a:t>a</a:t>
            </a:r>
            <a:r>
              <a:rPr lang="en-US" sz="3200" b="1" dirty="0" smtClean="0">
                <a:solidFill>
                  <a:prstClr val="black"/>
                </a:solidFill>
                <a:latin typeface="Calibri"/>
              </a:rPr>
              <a:t>ccess </a:t>
            </a:r>
            <a:r>
              <a:rPr lang="en-US" sz="3200" b="1" dirty="0">
                <a:solidFill>
                  <a:prstClr val="black"/>
                </a:solidFill>
                <a:latin typeface="Calibri"/>
              </a:rPr>
              <a:t>l</a:t>
            </a:r>
            <a:r>
              <a:rPr lang="en-US" sz="3200" b="1" dirty="0" smtClean="0">
                <a:solidFill>
                  <a:prstClr val="black"/>
                </a:solidFill>
                <a:latin typeface="Calibri"/>
              </a:rPr>
              <a:t>atency</a:t>
            </a:r>
          </a:p>
        </p:txBody>
      </p:sp>
      <p:sp>
        <p:nvSpPr>
          <p:cNvPr id="102" name="Content Placeholder 2"/>
          <p:cNvSpPr txBox="1">
            <a:spLocks/>
          </p:cNvSpPr>
          <p:nvPr/>
        </p:nvSpPr>
        <p:spPr>
          <a:xfrm>
            <a:off x="762000" y="2680123"/>
            <a:ext cx="8229600" cy="548640"/>
          </a:xfrm>
          <a:prstGeom prst="rect">
            <a:avLst/>
          </a:prstGeom>
          <a:solidFill>
            <a:srgbClr val="FFFF00"/>
          </a:solidFill>
          <a:ln w="63500">
            <a:no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Font typeface="Arial" pitchFamily="34" charset="0"/>
              <a:buNone/>
            </a:pPr>
            <a:r>
              <a:rPr lang="en-US" sz="3200" b="1" dirty="0" smtClean="0">
                <a:solidFill>
                  <a:prstClr val="black"/>
                </a:solidFill>
                <a:latin typeface="Calibri"/>
              </a:rPr>
              <a:t>Migration is overlapped with source row access</a:t>
            </a:r>
          </a:p>
        </p:txBody>
      </p:sp>
    </p:spTree>
    <p:extLst>
      <p:ext uri="{BB962C8B-B14F-4D97-AF65-F5344CB8AC3E}">
        <p14:creationId xmlns:p14="http://schemas.microsoft.com/office/powerpoint/2010/main" val="22815949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3"/>
                                        </p:tgtEl>
                                        <p:attrNameLst>
                                          <p:attrName>style.visibility</p:attrName>
                                        </p:attrNameLst>
                                      </p:cBhvr>
                                      <p:to>
                                        <p:strVal val="visible"/>
                                      </p:to>
                                    </p:set>
                                  </p:childTnLst>
                                </p:cTn>
                              </p:par>
                              <p:par>
                                <p:cTn id="7" presetID="1" presetClass="exit" presetSubtype="0" fill="hold" nodeType="withEffect">
                                  <p:stCondLst>
                                    <p:cond delay="0"/>
                                  </p:stCondLst>
                                  <p:childTnLst>
                                    <p:set>
                                      <p:cBhvr>
                                        <p:cTn id="8" dur="1" fill="hold">
                                          <p:stCondLst>
                                            <p:cond delay="0"/>
                                          </p:stCondLst>
                                        </p:cTn>
                                        <p:tgtEl>
                                          <p:spTgt spid="4"/>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290"/>
                                        </p:tgtEl>
                                        <p:attrNameLst>
                                          <p:attrName>style.visibility</p:attrName>
                                        </p:attrNameLst>
                                      </p:cBhvr>
                                      <p:to>
                                        <p:strVal val="visible"/>
                                      </p:to>
                                    </p:set>
                                    <p:animEffect transition="in" filter="fade">
                                      <p:cBhvr>
                                        <p:cTn id="13" dur="500"/>
                                        <p:tgtEl>
                                          <p:spTgt spid="29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9"/>
                                        </p:tgtEl>
                                        <p:attrNameLst>
                                          <p:attrName>style.visibility</p:attrName>
                                        </p:attrNameLst>
                                      </p:cBhvr>
                                      <p:to>
                                        <p:strVal val="visible"/>
                                      </p:to>
                                    </p:set>
                                    <p:animEffect transition="in" filter="fade">
                                      <p:cBhvr>
                                        <p:cTn id="16" dur="500"/>
                                        <p:tgtEl>
                                          <p:spTgt spid="369"/>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61111E-6 0.00371 L -3.61111E-6 0.45417 " pathEditMode="relative" rAng="0" ptsTypes="AA">
                                      <p:cBhvr>
                                        <p:cTn id="20" dur="2000" fill="hold"/>
                                        <p:tgtEl>
                                          <p:spTgt spid="290"/>
                                        </p:tgtEl>
                                        <p:attrNameLst>
                                          <p:attrName>ppt_x</p:attrName>
                                          <p:attrName>ppt_y</p:attrName>
                                        </p:attrNameLst>
                                      </p:cBhvr>
                                      <p:rCtr x="0" y="22523"/>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2"/>
                                        </p:tgtEl>
                                        <p:attrNameLst>
                                          <p:attrName>style.visibility</p:attrName>
                                        </p:attrNameLst>
                                      </p:cBhvr>
                                      <p:to>
                                        <p:strVal val="visible"/>
                                      </p:to>
                                    </p:set>
                                  </p:childTnLst>
                                </p:cTn>
                              </p:par>
                              <p:par>
                                <p:cTn id="25" presetID="10" presetClass="entr" presetSubtype="0" fill="hold" grpId="0" nodeType="withEffect">
                                  <p:stCondLst>
                                    <p:cond delay="0"/>
                                  </p:stCondLst>
                                  <p:childTnLst>
                                    <p:set>
                                      <p:cBhvr>
                                        <p:cTn id="26" dur="1" fill="hold">
                                          <p:stCondLst>
                                            <p:cond delay="0"/>
                                          </p:stCondLst>
                                        </p:cTn>
                                        <p:tgtEl>
                                          <p:spTgt spid="370"/>
                                        </p:tgtEl>
                                        <p:attrNameLst>
                                          <p:attrName>style.visibility</p:attrName>
                                        </p:attrNameLst>
                                      </p:cBhvr>
                                      <p:to>
                                        <p:strVal val="visible"/>
                                      </p:to>
                                    </p:set>
                                    <p:animEffect transition="in" filter="fade">
                                      <p:cBhvr>
                                        <p:cTn id="27" dur="500"/>
                                        <p:tgtEl>
                                          <p:spTgt spid="370"/>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path" presetSubtype="0" accel="50000" decel="50000" fill="hold" grpId="1" nodeType="clickEffect">
                                  <p:stCondLst>
                                    <p:cond delay="0"/>
                                  </p:stCondLst>
                                  <p:childTnLst>
                                    <p:animMotion origin="layout" path="M -3.61111E-6 -0.00463 L -3.61111E-6 -0.13148 " pathEditMode="relative" rAng="0" ptsTypes="AA">
                                      <p:cBhvr>
                                        <p:cTn id="31" dur="2000" fill="hold"/>
                                        <p:tgtEl>
                                          <p:spTgt spid="370"/>
                                        </p:tgtEl>
                                        <p:attrNameLst>
                                          <p:attrName>ppt_x</p:attrName>
                                          <p:attrName>ppt_y</p:attrName>
                                        </p:attrNameLst>
                                      </p:cBhvr>
                                      <p:rCtr x="0" y="-6343"/>
                                    </p:animMotion>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02"/>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0" grpId="0" animBg="1"/>
      <p:bldP spid="290" grpId="1" animBg="1"/>
      <p:bldP spid="369" grpId="0" animBg="1"/>
      <p:bldP spid="370" grpId="0" animBg="1"/>
      <p:bldP spid="370" grpId="1" animBg="1"/>
      <p:bldP spid="292" grpId="0" animBg="1"/>
      <p:bldP spid="293" grpId="0" animBg="1"/>
      <p:bldP spid="371" grpId="0" animBg="1"/>
      <p:bldP spid="102" grpId="0" animBg="1"/>
    </p:bldLst>
  </p:timing>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rot="10800000" flipV="1">
            <a:off x="2819401" y="1219200"/>
            <a:ext cx="2743200" cy="2743200"/>
          </a:xfrm>
          <a:prstGeom prst="rect">
            <a:avLst/>
          </a:prstGeom>
          <a:solidFill>
            <a:schemeClr val="bg1">
              <a:lumMod val="9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6" name="Rectangle 35"/>
          <p:cNvSpPr/>
          <p:nvPr/>
        </p:nvSpPr>
        <p:spPr>
          <a:xfrm rot="10800000" flipV="1">
            <a:off x="2971800" y="1371600"/>
            <a:ext cx="2438393" cy="14478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37" name="Rectangle 36"/>
          <p:cNvSpPr/>
          <p:nvPr/>
        </p:nvSpPr>
        <p:spPr>
          <a:xfrm>
            <a:off x="2971802" y="1371600"/>
            <a:ext cx="2438395"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err="1">
                <a:solidFill>
                  <a:prstClr val="black"/>
                </a:solidFill>
                <a:latin typeface="Calibri"/>
              </a:rPr>
              <a:t>s</a:t>
            </a:r>
            <a:r>
              <a:rPr lang="en-US" sz="2800" b="1" i="1" err="1" smtClean="0">
                <a:solidFill>
                  <a:prstClr val="black"/>
                </a:solidFill>
                <a:latin typeface="Calibri"/>
              </a:rPr>
              <a:t>ubarray</a:t>
            </a:r>
            <a:endParaRPr lang="en-US" sz="2800" b="1" i="1">
              <a:solidFill>
                <a:prstClr val="black"/>
              </a:solidFill>
              <a:latin typeface="Calibri"/>
            </a:endParaRPr>
          </a:p>
        </p:txBody>
      </p:sp>
      <p:sp>
        <p:nvSpPr>
          <p:cNvPr id="2" name="Title 1"/>
          <p:cNvSpPr>
            <a:spLocks noGrp="1"/>
          </p:cNvSpPr>
          <p:nvPr>
            <p:ph type="title"/>
          </p:nvPr>
        </p:nvSpPr>
        <p:spPr>
          <a:xfrm>
            <a:off x="0" y="0"/>
            <a:ext cx="9144000" cy="838200"/>
          </a:xfrm>
        </p:spPr>
        <p:txBody>
          <a:bodyPr>
            <a:normAutofit fontScale="90000"/>
          </a:bodyPr>
          <a:lstStyle/>
          <a:p>
            <a:r>
              <a:rPr lang="en-US" dirty="0" smtClean="0"/>
              <a:t>   Near Segment as Hardware-Managed Cache</a:t>
            </a:r>
            <a:endParaRPr lang="en-US" dirty="0"/>
          </a:p>
        </p:txBody>
      </p:sp>
      <p:sp>
        <p:nvSpPr>
          <p:cNvPr id="46" name="Rectangle 45"/>
          <p:cNvSpPr/>
          <p:nvPr/>
        </p:nvSpPr>
        <p:spPr>
          <a:xfrm>
            <a:off x="2819400" y="838200"/>
            <a:ext cx="2743201"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TL-DRAM</a:t>
            </a:r>
            <a:endParaRPr lang="en-US" sz="2800" b="1" i="1">
              <a:solidFill>
                <a:prstClr val="black"/>
              </a:solidFill>
              <a:latin typeface="Calibri"/>
            </a:endParaRPr>
          </a:p>
        </p:txBody>
      </p:sp>
      <p:sp>
        <p:nvSpPr>
          <p:cNvPr id="57" name="Rectangle 56"/>
          <p:cNvSpPr/>
          <p:nvPr/>
        </p:nvSpPr>
        <p:spPr>
          <a:xfrm rot="10800000" flipV="1">
            <a:off x="2971792" y="3276600"/>
            <a:ext cx="2438404" cy="533400"/>
          </a:xfrm>
          <a:prstGeom prst="rect">
            <a:avLst/>
          </a:prstGeom>
          <a:solidFill>
            <a:schemeClr val="bg1">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cxnSp>
        <p:nvCxnSpPr>
          <p:cNvPr id="59" name="Straight Connector 58"/>
          <p:cNvCxnSpPr/>
          <p:nvPr/>
        </p:nvCxnSpPr>
        <p:spPr>
          <a:xfrm flipV="1">
            <a:off x="4191001" y="2819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60" name="Rectangle 59"/>
          <p:cNvSpPr/>
          <p:nvPr/>
        </p:nvSpPr>
        <p:spPr>
          <a:xfrm>
            <a:off x="2971801" y="3276599"/>
            <a:ext cx="2438405" cy="5334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black"/>
                </a:solidFill>
                <a:latin typeface="Calibri"/>
              </a:rPr>
              <a:t>I/O</a:t>
            </a:r>
            <a:endParaRPr lang="en-US" sz="2800" b="1" i="1">
              <a:solidFill>
                <a:prstClr val="black"/>
              </a:solidFill>
              <a:latin typeface="Calibri"/>
            </a:endParaRPr>
          </a:p>
        </p:txBody>
      </p:sp>
      <p:sp>
        <p:nvSpPr>
          <p:cNvPr id="24" name="Rectangle 23"/>
          <p:cNvSpPr/>
          <p:nvPr/>
        </p:nvSpPr>
        <p:spPr>
          <a:xfrm>
            <a:off x="5562600" y="2209798"/>
            <a:ext cx="1447799" cy="3048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a:solidFill>
                  <a:prstClr val="black"/>
                </a:solidFill>
                <a:latin typeface="Calibri"/>
              </a:rPr>
              <a:t>c</a:t>
            </a:r>
            <a:r>
              <a:rPr lang="en-US" sz="2800" b="1" smtClean="0">
                <a:solidFill>
                  <a:prstClr val="black"/>
                </a:solidFill>
                <a:latin typeface="Calibri"/>
              </a:rPr>
              <a:t>ache</a:t>
            </a:r>
            <a:endParaRPr lang="en-US" sz="2800" b="1">
              <a:solidFill>
                <a:prstClr val="black"/>
              </a:solidFill>
              <a:latin typeface="Calibri"/>
            </a:endParaRPr>
          </a:p>
        </p:txBody>
      </p:sp>
      <p:sp>
        <p:nvSpPr>
          <p:cNvPr id="26" name="Rectangle 25"/>
          <p:cNvSpPr/>
          <p:nvPr/>
        </p:nvSpPr>
        <p:spPr>
          <a:xfrm>
            <a:off x="5562601" y="1447800"/>
            <a:ext cx="1219200"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smtClean="0">
                <a:solidFill>
                  <a:prstClr val="black"/>
                </a:solidFill>
                <a:latin typeface="Calibri"/>
              </a:rPr>
              <a:t>main</a:t>
            </a:r>
          </a:p>
        </p:txBody>
      </p:sp>
      <p:sp>
        <p:nvSpPr>
          <p:cNvPr id="27" name="Rectangle 26"/>
          <p:cNvSpPr/>
          <p:nvPr/>
        </p:nvSpPr>
        <p:spPr>
          <a:xfrm>
            <a:off x="5562600" y="1752600"/>
            <a:ext cx="1904999" cy="3810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prstClr val="black"/>
                </a:solidFill>
                <a:latin typeface="Calibri"/>
              </a:rPr>
              <a:t>memory</a:t>
            </a:r>
          </a:p>
        </p:txBody>
      </p:sp>
      <p:sp>
        <p:nvSpPr>
          <p:cNvPr id="29" name="Content Placeholder 2"/>
          <p:cNvSpPr>
            <a:spLocks noGrp="1"/>
          </p:cNvSpPr>
          <p:nvPr>
            <p:ph idx="1"/>
          </p:nvPr>
        </p:nvSpPr>
        <p:spPr>
          <a:xfrm>
            <a:off x="228600" y="4419600"/>
            <a:ext cx="8839200" cy="1752600"/>
          </a:xfrm>
        </p:spPr>
        <p:txBody>
          <a:bodyPr/>
          <a:lstStyle/>
          <a:p>
            <a:pPr>
              <a:lnSpc>
                <a:spcPct val="85000"/>
              </a:lnSpc>
            </a:pPr>
            <a:endParaRPr lang="en-US" b="1" dirty="0" smtClean="0"/>
          </a:p>
          <a:p>
            <a:pPr>
              <a:lnSpc>
                <a:spcPct val="85000"/>
              </a:lnSpc>
            </a:pPr>
            <a:r>
              <a:rPr lang="en-US" b="1" dirty="0" smtClean="0"/>
              <a:t>Challenge 1: </a:t>
            </a:r>
            <a:r>
              <a:rPr lang="en-US" dirty="0"/>
              <a:t>How to </a:t>
            </a:r>
            <a:r>
              <a:rPr lang="en-US" dirty="0" smtClean="0"/>
              <a:t>efficiently migrate a row between segments?</a:t>
            </a:r>
            <a:endParaRPr lang="en-US" b="1" dirty="0">
              <a:solidFill>
                <a:srgbClr val="FF0000"/>
              </a:solidFill>
            </a:endParaRPr>
          </a:p>
          <a:p>
            <a:pPr>
              <a:lnSpc>
                <a:spcPct val="85000"/>
              </a:lnSpc>
            </a:pPr>
            <a:r>
              <a:rPr lang="en-US" b="1" dirty="0" smtClean="0"/>
              <a:t>Challenge 2: </a:t>
            </a:r>
            <a:r>
              <a:rPr lang="en-US" dirty="0"/>
              <a:t>How to </a:t>
            </a:r>
            <a:r>
              <a:rPr lang="en-US" dirty="0" smtClean="0"/>
              <a:t>efficiently manage the cache?</a:t>
            </a:r>
            <a:endParaRPr lang="en-US" dirty="0"/>
          </a:p>
          <a:p>
            <a:pPr marL="0" indent="0">
              <a:lnSpc>
                <a:spcPct val="85000"/>
              </a:lnSpc>
              <a:buNone/>
            </a:pPr>
            <a:endParaRPr lang="en-US" b="1" dirty="0" smtClean="0">
              <a:solidFill>
                <a:srgbClr val="FF0000"/>
              </a:solidFill>
            </a:endParaRPr>
          </a:p>
        </p:txBody>
      </p:sp>
      <p:grpSp>
        <p:nvGrpSpPr>
          <p:cNvPr id="3" name="Group 2"/>
          <p:cNvGrpSpPr/>
          <p:nvPr/>
        </p:nvGrpSpPr>
        <p:grpSpPr>
          <a:xfrm>
            <a:off x="2971794" y="1371599"/>
            <a:ext cx="2438412" cy="1447801"/>
            <a:chOff x="2971794" y="1371599"/>
            <a:chExt cx="2438412" cy="1447801"/>
          </a:xfrm>
        </p:grpSpPr>
        <p:sp>
          <p:nvSpPr>
            <p:cNvPr id="61" name="Rectangle 60"/>
            <p:cNvSpPr/>
            <p:nvPr/>
          </p:nvSpPr>
          <p:spPr>
            <a:xfrm rot="10800000" flipV="1">
              <a:off x="2971794" y="1371599"/>
              <a:ext cx="2438393" cy="838199"/>
            </a:xfrm>
            <a:prstGeom prst="rect">
              <a:avLst/>
            </a:prstGeom>
            <a:solidFill>
              <a:schemeClr val="accent2">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63" name="Rectangle 62"/>
            <p:cNvSpPr/>
            <p:nvPr/>
          </p:nvSpPr>
          <p:spPr>
            <a:xfrm>
              <a:off x="2971801" y="1371600"/>
              <a:ext cx="2438395" cy="8381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far segment</a:t>
              </a:r>
              <a:endParaRPr lang="en-US" sz="2800" b="1" i="1">
                <a:solidFill>
                  <a:prstClr val="white"/>
                </a:solidFill>
                <a:latin typeface="Calibri"/>
              </a:endParaRPr>
            </a:p>
          </p:txBody>
        </p:sp>
        <p:sp>
          <p:nvSpPr>
            <p:cNvPr id="22" name="Rectangle 21"/>
            <p:cNvSpPr/>
            <p:nvPr/>
          </p:nvSpPr>
          <p:spPr>
            <a:xfrm rot="10800000" flipV="1">
              <a:off x="2971798" y="2209800"/>
              <a:ext cx="2438393" cy="304800"/>
            </a:xfrm>
            <a:prstGeom prst="rect">
              <a:avLst/>
            </a:prstGeom>
            <a:solidFill>
              <a:schemeClr val="accent3">
                <a:lumMod val="7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black"/>
                </a:solidFill>
                <a:latin typeface="Calibri"/>
              </a:endParaRPr>
            </a:p>
          </p:txBody>
        </p:sp>
        <p:sp>
          <p:nvSpPr>
            <p:cNvPr id="23" name="Rectangle 22"/>
            <p:cNvSpPr/>
            <p:nvPr/>
          </p:nvSpPr>
          <p:spPr>
            <a:xfrm>
              <a:off x="2971801" y="2158999"/>
              <a:ext cx="2438405" cy="304799"/>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white"/>
                  </a:solidFill>
                  <a:latin typeface="Calibri"/>
                </a:rPr>
                <a:t>n</a:t>
              </a:r>
              <a:r>
                <a:rPr lang="en-US" sz="2800" b="1" i="1" smtClean="0">
                  <a:solidFill>
                    <a:prstClr val="white"/>
                  </a:solidFill>
                  <a:latin typeface="Calibri"/>
                </a:rPr>
                <a:t>ear segment</a:t>
              </a:r>
              <a:endParaRPr lang="en-US" sz="2800" b="1" i="1">
                <a:solidFill>
                  <a:prstClr val="white"/>
                </a:solidFill>
                <a:latin typeface="Calibri"/>
              </a:endParaRPr>
            </a:p>
          </p:txBody>
        </p:sp>
        <p:sp>
          <p:nvSpPr>
            <p:cNvPr id="30" name="Rectangle 29"/>
            <p:cNvSpPr/>
            <p:nvPr/>
          </p:nvSpPr>
          <p:spPr>
            <a:xfrm rot="10800000" flipV="1">
              <a:off x="2971800" y="2514600"/>
              <a:ext cx="2438393" cy="304800"/>
            </a:xfrm>
            <a:prstGeom prst="rect">
              <a:avLst/>
            </a:prstGeom>
            <a:solidFill>
              <a:schemeClr val="tx1">
                <a:lumMod val="75000"/>
                <a:lumOff val="25000"/>
              </a:schemeClr>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a:solidFill>
                  <a:prstClr val="white"/>
                </a:solidFill>
                <a:latin typeface="Calibri"/>
              </a:endParaRPr>
            </a:p>
          </p:txBody>
        </p:sp>
        <p:sp>
          <p:nvSpPr>
            <p:cNvPr id="31" name="Rectangle 30"/>
            <p:cNvSpPr/>
            <p:nvPr/>
          </p:nvSpPr>
          <p:spPr>
            <a:xfrm>
              <a:off x="2971803" y="2508250"/>
              <a:ext cx="2438385" cy="304798"/>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smtClean="0">
                  <a:solidFill>
                    <a:prstClr val="white"/>
                  </a:solidFill>
                  <a:latin typeface="Calibri"/>
                </a:rPr>
                <a:t>sense amplifier</a:t>
              </a:r>
              <a:endParaRPr lang="en-US" sz="2800" b="1" i="1">
                <a:solidFill>
                  <a:prstClr val="white"/>
                </a:solidFill>
                <a:latin typeface="Calibri"/>
              </a:endParaRPr>
            </a:p>
          </p:txBody>
        </p:sp>
      </p:grpSp>
      <p:cxnSp>
        <p:nvCxnSpPr>
          <p:cNvPr id="33" name="Straight Connector 32"/>
          <p:cNvCxnSpPr/>
          <p:nvPr/>
        </p:nvCxnSpPr>
        <p:spPr>
          <a:xfrm>
            <a:off x="2819400" y="4495800"/>
            <a:ext cx="2743201" cy="0"/>
          </a:xfrm>
          <a:prstGeom prst="line">
            <a:avLst/>
          </a:prstGeom>
          <a:ln w="1270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V="1">
            <a:off x="4191001" y="3962400"/>
            <a:ext cx="0" cy="457200"/>
          </a:xfrm>
          <a:prstGeom prst="line">
            <a:avLst/>
          </a:prstGeom>
          <a:ln w="76200">
            <a:solidFill>
              <a:schemeClr val="tx1">
                <a:lumMod val="50000"/>
                <a:lumOff val="50000"/>
              </a:schemeClr>
            </a:solidFill>
            <a:headEnd type="triangle" w="sm" len="sm"/>
            <a:tailEnd type="triangle" w="sm" len="sm"/>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2590800" y="4038600"/>
            <a:ext cx="1676400" cy="381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i="1">
                <a:solidFill>
                  <a:prstClr val="black"/>
                </a:solidFill>
                <a:latin typeface="Calibri"/>
              </a:rPr>
              <a:t>c</a:t>
            </a:r>
            <a:r>
              <a:rPr lang="en-US" sz="2800" b="1" i="1" smtClean="0">
                <a:solidFill>
                  <a:prstClr val="black"/>
                </a:solidFill>
                <a:latin typeface="Calibri"/>
              </a:rPr>
              <a:t>hannel</a:t>
            </a:r>
            <a:endParaRPr lang="en-US" sz="2800" b="1" i="1">
              <a:solidFill>
                <a:prstClr val="black"/>
              </a:solidFill>
              <a:latin typeface="Calibri"/>
            </a:endParaRPr>
          </a:p>
        </p:txBody>
      </p:sp>
      <p:sp>
        <p:nvSpPr>
          <p:cNvPr id="25" name="Rounded Rectangle 24"/>
          <p:cNvSpPr/>
          <p:nvPr/>
        </p:nvSpPr>
        <p:spPr>
          <a:xfrm>
            <a:off x="228600" y="5715000"/>
            <a:ext cx="8382000" cy="3810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Tree>
    <p:extLst>
      <p:ext uri="{BB962C8B-B14F-4D97-AF65-F5344CB8AC3E}">
        <p14:creationId xmlns:p14="http://schemas.microsoft.com/office/powerpoint/2010/main" val="2234988136"/>
      </p:ext>
    </p:extLst>
  </p:cSld>
  <p:clrMapOvr>
    <a:masterClrMapping/>
  </p:clrMapOvr>
  <p:timing>
    <p:tnLst>
      <p:par>
        <p:cTn xmlns:p14="http://schemas.microsoft.com/office/powerpoint/2010/main" id="1" dur="indefinite" restart="never" nodeType="tmRoot"/>
      </p:par>
    </p:tnLst>
  </p:timing>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Evaluation Methodology</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smtClean="0"/>
              <a:t>System </a:t>
            </a:r>
            <a:r>
              <a:rPr lang="en-US" sz="3200" b="1" dirty="0"/>
              <a:t>s</a:t>
            </a:r>
            <a:r>
              <a:rPr lang="en-US" sz="3200" b="1" dirty="0" smtClean="0"/>
              <a:t>imulator</a:t>
            </a:r>
            <a:endParaRPr lang="en-US" sz="3200" b="1" dirty="0"/>
          </a:p>
          <a:p>
            <a:pPr lvl="1">
              <a:lnSpc>
                <a:spcPct val="85000"/>
              </a:lnSpc>
            </a:pPr>
            <a:r>
              <a:rPr lang="en-US" sz="2800" dirty="0" smtClean="0"/>
              <a:t>CPU: Instruction-trace-based x86 simulator</a:t>
            </a:r>
          </a:p>
          <a:p>
            <a:pPr lvl="1">
              <a:lnSpc>
                <a:spcPct val="85000"/>
              </a:lnSpc>
            </a:pPr>
            <a:r>
              <a:rPr lang="en-US" sz="2800" dirty="0" smtClean="0"/>
              <a:t>Memory</a:t>
            </a:r>
            <a:r>
              <a:rPr lang="en-US" sz="2800" dirty="0"/>
              <a:t>: </a:t>
            </a:r>
            <a:r>
              <a:rPr lang="en-US" sz="2800" dirty="0" smtClean="0"/>
              <a:t>Cycle-accurate </a:t>
            </a:r>
            <a:r>
              <a:rPr lang="en-US" sz="2800" dirty="0"/>
              <a:t>DDR3 DRAM </a:t>
            </a:r>
            <a:r>
              <a:rPr lang="en-US" sz="2800" dirty="0" smtClean="0"/>
              <a:t>simulator</a:t>
            </a:r>
          </a:p>
          <a:p>
            <a:pPr lvl="1">
              <a:lnSpc>
                <a:spcPct val="85000"/>
              </a:lnSpc>
            </a:pPr>
            <a:endParaRPr lang="en-US" sz="2800" dirty="0"/>
          </a:p>
          <a:p>
            <a:pPr>
              <a:lnSpc>
                <a:spcPct val="85000"/>
              </a:lnSpc>
            </a:pPr>
            <a:r>
              <a:rPr lang="en-US" sz="3200" b="1" dirty="0" smtClean="0"/>
              <a:t>Workloads</a:t>
            </a:r>
            <a:endParaRPr lang="en-US" sz="3200" b="1" dirty="0"/>
          </a:p>
          <a:p>
            <a:pPr lvl="1">
              <a:lnSpc>
                <a:spcPct val="85000"/>
              </a:lnSpc>
            </a:pPr>
            <a:r>
              <a:rPr lang="en-US" sz="2800" dirty="0" smtClean="0"/>
              <a:t>32 Benchmarks from TPC</a:t>
            </a:r>
            <a:r>
              <a:rPr lang="en-US" sz="2800" dirty="0"/>
              <a:t>, STREAM, SPEC </a:t>
            </a:r>
            <a:r>
              <a:rPr lang="en-US" sz="2800" dirty="0" smtClean="0"/>
              <a:t>CPU2006</a:t>
            </a:r>
          </a:p>
          <a:p>
            <a:pPr lvl="1">
              <a:lnSpc>
                <a:spcPct val="85000"/>
              </a:lnSpc>
            </a:pPr>
            <a:endParaRPr lang="en-US" sz="2800" dirty="0" smtClean="0"/>
          </a:p>
          <a:p>
            <a:pPr>
              <a:lnSpc>
                <a:spcPct val="85000"/>
              </a:lnSpc>
            </a:pPr>
            <a:r>
              <a:rPr lang="en-US" sz="3200" b="1" dirty="0" smtClean="0"/>
              <a:t>Performance Metrics</a:t>
            </a:r>
          </a:p>
          <a:p>
            <a:pPr lvl="1">
              <a:lnSpc>
                <a:spcPct val="85000"/>
              </a:lnSpc>
            </a:pPr>
            <a:r>
              <a:rPr lang="en-US" sz="2800" dirty="0" smtClean="0"/>
              <a:t>Single-core: Instructions-Per-Cycle</a:t>
            </a:r>
          </a:p>
          <a:p>
            <a:pPr lvl="1">
              <a:lnSpc>
                <a:spcPct val="85000"/>
              </a:lnSpc>
            </a:pPr>
            <a:r>
              <a:rPr lang="en-US" sz="2800" dirty="0" smtClean="0"/>
              <a:t>Multi-core: Weighted </a:t>
            </a:r>
            <a:r>
              <a:rPr lang="en-US" sz="2800" dirty="0"/>
              <a:t>s</a:t>
            </a:r>
            <a:r>
              <a:rPr lang="en-US" sz="2800" dirty="0" smtClean="0"/>
              <a:t>peedup</a:t>
            </a:r>
          </a:p>
          <a:p>
            <a:pPr lvl="1">
              <a:lnSpc>
                <a:spcPct val="85000"/>
              </a:lnSpc>
            </a:pPr>
            <a:endParaRPr lang="en-US" sz="3200" dirty="0"/>
          </a:p>
          <a:p>
            <a:pPr marL="457200" lvl="1" indent="0">
              <a:lnSpc>
                <a:spcPct val="85000"/>
              </a:lnSpc>
              <a:buNone/>
            </a:pPr>
            <a:endParaRPr lang="en-US" sz="3200" b="1" dirty="0"/>
          </a:p>
        </p:txBody>
      </p:sp>
    </p:spTree>
    <p:extLst>
      <p:ext uri="{BB962C8B-B14F-4D97-AF65-F5344CB8AC3E}">
        <p14:creationId xmlns:p14="http://schemas.microsoft.com/office/powerpoint/2010/main" val="12976400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Course</a:t>
            </a:r>
            <a:endParaRPr lang="en-US" dirty="0"/>
          </a:p>
        </p:txBody>
      </p:sp>
      <p:sp>
        <p:nvSpPr>
          <p:cNvPr id="3" name="Content Placeholder 2"/>
          <p:cNvSpPr>
            <a:spLocks noGrp="1"/>
          </p:cNvSpPr>
          <p:nvPr>
            <p:ph idx="1"/>
          </p:nvPr>
        </p:nvSpPr>
        <p:spPr>
          <a:xfrm>
            <a:off x="228600" y="1052736"/>
            <a:ext cx="8610600" cy="5123656"/>
          </a:xfrm>
        </p:spPr>
        <p:txBody>
          <a:bodyPr/>
          <a:lstStyle/>
          <a:p>
            <a:r>
              <a:rPr lang="en-US" dirty="0" smtClean="0"/>
              <a:t>Will cover many problems and potential solutions related to the design of memory systems in the many core era</a:t>
            </a:r>
          </a:p>
          <a:p>
            <a:endParaRPr lang="en-US" dirty="0"/>
          </a:p>
          <a:p>
            <a:r>
              <a:rPr lang="en-US" dirty="0" smtClean="0"/>
              <a:t>The design of the memory system poses many</a:t>
            </a:r>
          </a:p>
          <a:p>
            <a:pPr lvl="1"/>
            <a:r>
              <a:rPr lang="en-US" dirty="0" smtClean="0">
                <a:solidFill>
                  <a:srgbClr val="0000FF"/>
                </a:solidFill>
              </a:rPr>
              <a:t>Difficult research and engineering problems</a:t>
            </a:r>
          </a:p>
          <a:p>
            <a:pPr lvl="1"/>
            <a:r>
              <a:rPr lang="en-US" dirty="0">
                <a:solidFill>
                  <a:srgbClr val="0000FF"/>
                </a:solidFill>
              </a:rPr>
              <a:t>I</a:t>
            </a:r>
            <a:r>
              <a:rPr lang="en-US" dirty="0" smtClean="0">
                <a:solidFill>
                  <a:srgbClr val="0000FF"/>
                </a:solidFill>
              </a:rPr>
              <a:t>mportant fundamental problems</a:t>
            </a:r>
          </a:p>
          <a:p>
            <a:pPr lvl="1"/>
            <a:r>
              <a:rPr lang="en-US" dirty="0" smtClean="0">
                <a:solidFill>
                  <a:srgbClr val="0000FF"/>
                </a:solidFill>
              </a:rPr>
              <a:t>Industry-relevant problems</a:t>
            </a:r>
          </a:p>
          <a:p>
            <a:pPr lvl="1"/>
            <a:endParaRPr lang="en-US" dirty="0" smtClean="0"/>
          </a:p>
          <a:p>
            <a:r>
              <a:rPr lang="en-US" dirty="0" smtClean="0">
                <a:solidFill>
                  <a:srgbClr val="0000FF"/>
                </a:solidFill>
              </a:rPr>
              <a:t>Many creative and insightful solutions are needed </a:t>
            </a:r>
            <a:r>
              <a:rPr lang="en-US" dirty="0" smtClean="0"/>
              <a:t>to solve these problems</a:t>
            </a:r>
          </a:p>
          <a:p>
            <a:endParaRPr lang="en-US" dirty="0"/>
          </a:p>
          <a:p>
            <a:r>
              <a:rPr lang="en-US" dirty="0" smtClean="0">
                <a:solidFill>
                  <a:srgbClr val="FF0000"/>
                </a:solidFill>
              </a:rPr>
              <a:t>Goal: Acquire the basics to develop such solutions (by covering fundamentals and cutting edge research)</a:t>
            </a:r>
            <a:endParaRPr lang="en-US" dirty="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19</a:t>
            </a:fld>
            <a:endParaRPr lang="en-US" altLang="en-US">
              <a:solidFill>
                <a:srgbClr val="000000"/>
              </a:solidFill>
            </a:endParaRPr>
          </a:p>
        </p:txBody>
      </p:sp>
    </p:spTree>
    <p:extLst>
      <p:ext uri="{BB962C8B-B14F-4D97-AF65-F5344CB8AC3E}">
        <p14:creationId xmlns:p14="http://schemas.microsoft.com/office/powerpoint/2010/main" val="3325862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mtClean="0"/>
              <a:t>  Configurations</a:t>
            </a:r>
            <a:endParaRPr lang="en-US"/>
          </a:p>
        </p:txBody>
      </p:sp>
      <p:sp>
        <p:nvSpPr>
          <p:cNvPr id="3" name="Content Placeholder 2"/>
          <p:cNvSpPr>
            <a:spLocks noGrp="1"/>
          </p:cNvSpPr>
          <p:nvPr>
            <p:ph idx="1"/>
          </p:nvPr>
        </p:nvSpPr>
        <p:spPr>
          <a:xfrm>
            <a:off x="304800" y="762000"/>
            <a:ext cx="8534400" cy="5867400"/>
          </a:xfrm>
        </p:spPr>
        <p:txBody>
          <a:bodyPr/>
          <a:lstStyle/>
          <a:p>
            <a:pPr>
              <a:lnSpc>
                <a:spcPct val="85000"/>
              </a:lnSpc>
            </a:pPr>
            <a:r>
              <a:rPr lang="en-US" sz="3200" b="1" dirty="0"/>
              <a:t>System configuration</a:t>
            </a:r>
          </a:p>
          <a:p>
            <a:pPr lvl="1">
              <a:lnSpc>
                <a:spcPct val="85000"/>
              </a:lnSpc>
            </a:pPr>
            <a:r>
              <a:rPr lang="en-US" sz="2800" dirty="0"/>
              <a:t>CPU: 5.3GHz</a:t>
            </a:r>
          </a:p>
          <a:p>
            <a:pPr lvl="1">
              <a:lnSpc>
                <a:spcPct val="85000"/>
              </a:lnSpc>
            </a:pPr>
            <a:r>
              <a:rPr lang="en-US" sz="2800" dirty="0"/>
              <a:t>LLC: 512kB private per core</a:t>
            </a:r>
          </a:p>
          <a:p>
            <a:pPr lvl="1">
              <a:lnSpc>
                <a:spcPct val="85000"/>
              </a:lnSpc>
            </a:pPr>
            <a:r>
              <a:rPr lang="en-US" sz="2800" b="1" dirty="0"/>
              <a:t>Memory: DDR3-1066</a:t>
            </a:r>
          </a:p>
          <a:p>
            <a:pPr lvl="2">
              <a:lnSpc>
                <a:spcPct val="85000"/>
              </a:lnSpc>
            </a:pPr>
            <a:r>
              <a:rPr lang="en-US" sz="2600" dirty="0"/>
              <a:t>1-2 channel, 1 rank/channel</a:t>
            </a:r>
          </a:p>
          <a:p>
            <a:pPr lvl="2">
              <a:lnSpc>
                <a:spcPct val="85000"/>
              </a:lnSpc>
            </a:pPr>
            <a:r>
              <a:rPr lang="en-US" sz="2600" dirty="0"/>
              <a:t>8 banks, 32 </a:t>
            </a:r>
            <a:r>
              <a:rPr lang="en-US" sz="2600" dirty="0" err="1"/>
              <a:t>subarrays</a:t>
            </a:r>
            <a:r>
              <a:rPr lang="en-US" sz="2600" dirty="0"/>
              <a:t>/bank, </a:t>
            </a:r>
            <a:r>
              <a:rPr lang="en-US" sz="2600" b="1" dirty="0"/>
              <a:t>512 cells/</a:t>
            </a:r>
            <a:r>
              <a:rPr lang="en-US" sz="2600" b="1" dirty="0" err="1"/>
              <a:t>bitline</a:t>
            </a:r>
            <a:endParaRPr lang="en-US" sz="2600" b="1" dirty="0"/>
          </a:p>
          <a:p>
            <a:pPr lvl="2">
              <a:lnSpc>
                <a:spcPct val="85000"/>
              </a:lnSpc>
            </a:pPr>
            <a:r>
              <a:rPr lang="en-US" sz="2600" dirty="0"/>
              <a:t>Row-interleaved mapping &amp; closed-row policy</a:t>
            </a:r>
          </a:p>
          <a:p>
            <a:pPr>
              <a:lnSpc>
                <a:spcPct val="85000"/>
              </a:lnSpc>
            </a:pPr>
            <a:endParaRPr lang="en-US" sz="3200" b="1" dirty="0" smtClean="0"/>
          </a:p>
          <a:p>
            <a:pPr>
              <a:lnSpc>
                <a:spcPct val="85000"/>
              </a:lnSpc>
            </a:pPr>
            <a:r>
              <a:rPr lang="en-US" sz="3200" b="1" dirty="0" smtClean="0"/>
              <a:t>TL</a:t>
            </a:r>
            <a:r>
              <a:rPr lang="en-US" sz="3200" b="1" dirty="0"/>
              <a:t>-DRAM </a:t>
            </a:r>
            <a:r>
              <a:rPr lang="en-US" sz="3200" b="1" dirty="0" smtClean="0"/>
              <a:t>configuration</a:t>
            </a:r>
            <a:endParaRPr lang="en-US" sz="2800" dirty="0"/>
          </a:p>
          <a:p>
            <a:pPr lvl="1">
              <a:lnSpc>
                <a:spcPct val="85000"/>
              </a:lnSpc>
            </a:pPr>
            <a:r>
              <a:rPr lang="en-US" sz="2800" dirty="0"/>
              <a:t>Total </a:t>
            </a:r>
            <a:r>
              <a:rPr lang="en-US" sz="2800" dirty="0" err="1"/>
              <a:t>bitline</a:t>
            </a:r>
            <a:r>
              <a:rPr lang="en-US" sz="2800" dirty="0"/>
              <a:t> length: </a:t>
            </a:r>
            <a:r>
              <a:rPr lang="en-US" sz="2800" b="1" dirty="0"/>
              <a:t>512 </a:t>
            </a:r>
            <a:r>
              <a:rPr lang="en-US" sz="2800" b="1" dirty="0" smtClean="0"/>
              <a:t>cells/</a:t>
            </a:r>
            <a:r>
              <a:rPr lang="en-US" sz="2800" b="1" dirty="0" err="1" smtClean="0"/>
              <a:t>bitline</a:t>
            </a:r>
            <a:endParaRPr lang="en-US" sz="2800" b="1" dirty="0"/>
          </a:p>
          <a:p>
            <a:pPr lvl="1">
              <a:lnSpc>
                <a:spcPct val="85000"/>
              </a:lnSpc>
            </a:pPr>
            <a:r>
              <a:rPr lang="en-US" sz="2800" dirty="0"/>
              <a:t>Near segment length: 1-256 </a:t>
            </a:r>
            <a:r>
              <a:rPr lang="en-US" sz="2800" dirty="0" smtClean="0"/>
              <a:t>cells</a:t>
            </a:r>
          </a:p>
          <a:p>
            <a:pPr lvl="1">
              <a:lnSpc>
                <a:spcPct val="85000"/>
              </a:lnSpc>
            </a:pPr>
            <a:r>
              <a:rPr lang="en-US" sz="2800" dirty="0" smtClean="0"/>
              <a:t>Hardware-managed inclusive cache: near segment</a:t>
            </a:r>
            <a:endParaRPr lang="en-US" sz="2800" dirty="0"/>
          </a:p>
          <a:p>
            <a:pPr>
              <a:lnSpc>
                <a:spcPct val="85000"/>
              </a:lnSpc>
            </a:pPr>
            <a:endParaRPr lang="en-US" sz="3200" b="1" dirty="0" smtClean="0"/>
          </a:p>
          <a:p>
            <a:pPr lvl="1">
              <a:lnSpc>
                <a:spcPct val="85000"/>
              </a:lnSpc>
            </a:pPr>
            <a:endParaRPr lang="en-US" sz="2800" dirty="0" smtClean="0"/>
          </a:p>
        </p:txBody>
      </p:sp>
    </p:spTree>
    <p:extLst>
      <p:ext uri="{BB962C8B-B14F-4D97-AF65-F5344CB8AC3E}">
        <p14:creationId xmlns:p14="http://schemas.microsoft.com/office/powerpoint/2010/main" val="92068965"/>
      </p:ext>
    </p:extLst>
  </p:cSld>
  <p:clrMapOvr>
    <a:masterClrMapping/>
  </p:clrMapOvr>
  <p:timing>
    <p:tnLst>
      <p:par>
        <p:cTn xmlns:p14="http://schemas.microsoft.com/office/powerpoint/2010/main" id="1" dur="indefinite" restart="never" nodeType="tmRoot"/>
      </p:par>
    </p:tnLst>
  </p:timing>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Chart 23"/>
          <p:cNvGraphicFramePr>
            <a:graphicFrameLocks/>
          </p:cNvGraphicFramePr>
          <p:nvPr>
            <p:extLst>
              <p:ext uri="{D42A27DB-BD31-4B8C-83A1-F6EECF244321}">
                <p14:modId xmlns:p14="http://schemas.microsoft.com/office/powerpoint/2010/main" val="616385533"/>
              </p:ext>
            </p:extLst>
          </p:nvPr>
        </p:nvGraphicFramePr>
        <p:xfrm>
          <a:off x="832431" y="914400"/>
          <a:ext cx="3355729" cy="399317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5" name="Chart 24"/>
          <p:cNvGraphicFramePr>
            <a:graphicFrameLocks/>
          </p:cNvGraphicFramePr>
          <p:nvPr>
            <p:extLst>
              <p:ext uri="{D42A27DB-BD31-4B8C-83A1-F6EECF244321}">
                <p14:modId xmlns:p14="http://schemas.microsoft.com/office/powerpoint/2010/main" val="959181978"/>
              </p:ext>
            </p:extLst>
          </p:nvPr>
        </p:nvGraphicFramePr>
        <p:xfrm>
          <a:off x="5083421" y="914400"/>
          <a:ext cx="3355729" cy="3993173"/>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1"/>
          <p:cNvSpPr>
            <a:spLocks noGrp="1"/>
          </p:cNvSpPr>
          <p:nvPr>
            <p:ph type="title"/>
          </p:nvPr>
        </p:nvSpPr>
        <p:spPr>
          <a:xfrm>
            <a:off x="0" y="0"/>
            <a:ext cx="9144000" cy="838200"/>
          </a:xfrm>
        </p:spPr>
        <p:txBody>
          <a:bodyPr>
            <a:normAutofit/>
          </a:bodyPr>
          <a:lstStyle/>
          <a:p>
            <a:r>
              <a:rPr lang="en-US" dirty="0" smtClean="0"/>
              <a:t>   Performance &amp; Power Consumption  </a:t>
            </a:r>
            <a:endParaRPr lang="en-US" dirty="0"/>
          </a:p>
        </p:txBody>
      </p:sp>
      <p:sp>
        <p:nvSpPr>
          <p:cNvPr id="23" name="TextBox 1"/>
          <p:cNvSpPr txBox="1"/>
          <p:nvPr/>
        </p:nvSpPr>
        <p:spPr>
          <a:xfrm>
            <a:off x="2241550" y="1000123"/>
            <a:ext cx="1257300"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11.5%</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19" name="Rectangle 18"/>
          <p:cNvSpPr/>
          <p:nvPr/>
        </p:nvSpPr>
        <p:spPr>
          <a:xfrm rot="16200000">
            <a:off x="-1261544" y="2514599"/>
            <a:ext cx="36576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Performance</a:t>
            </a:r>
            <a:endParaRPr lang="en-US" sz="2600" b="1" dirty="0">
              <a:solidFill>
                <a:prstClr val="black"/>
              </a:solidFill>
              <a:latin typeface="Calibri"/>
            </a:endParaRPr>
          </a:p>
        </p:txBody>
      </p:sp>
      <p:sp>
        <p:nvSpPr>
          <p:cNvPr id="20" name="Rectangle 19"/>
          <p:cNvSpPr/>
          <p:nvPr/>
        </p:nvSpPr>
        <p:spPr>
          <a:xfrm>
            <a:off x="567256" y="4837138"/>
            <a:ext cx="3547544"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26" name="Rectangle 25"/>
          <p:cNvSpPr/>
          <p:nvPr/>
        </p:nvSpPr>
        <p:spPr>
          <a:xfrm rot="16200000">
            <a:off x="3098992" y="2476498"/>
            <a:ext cx="3581401" cy="609602"/>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600" b="1" dirty="0" smtClean="0">
                <a:solidFill>
                  <a:prstClr val="black"/>
                </a:solidFill>
                <a:latin typeface="Calibri"/>
              </a:rPr>
              <a:t>Normalized Power</a:t>
            </a:r>
            <a:endParaRPr lang="en-US" sz="2600" b="1" dirty="0">
              <a:solidFill>
                <a:prstClr val="black"/>
              </a:solidFill>
              <a:latin typeface="Calibri"/>
            </a:endParaRPr>
          </a:p>
        </p:txBody>
      </p:sp>
      <p:sp>
        <p:nvSpPr>
          <p:cNvPr id="28" name="Rectangle 27"/>
          <p:cNvSpPr/>
          <p:nvPr/>
        </p:nvSpPr>
        <p:spPr>
          <a:xfrm>
            <a:off x="4953000" y="4837138"/>
            <a:ext cx="3429000" cy="457201"/>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sz="2600" b="1" dirty="0" smtClean="0">
                <a:solidFill>
                  <a:prstClr val="black"/>
                </a:solidFill>
                <a:latin typeface="Calibri"/>
              </a:rPr>
              <a:t>Core-Count (Channel)</a:t>
            </a:r>
            <a:endParaRPr lang="en-US" sz="2600" b="1" dirty="0">
              <a:solidFill>
                <a:prstClr val="black"/>
              </a:solidFill>
              <a:latin typeface="Calibri"/>
            </a:endParaRPr>
          </a:p>
        </p:txBody>
      </p:sp>
      <p:sp>
        <p:nvSpPr>
          <p:cNvPr id="32" name="TextBox 1"/>
          <p:cNvSpPr txBox="1"/>
          <p:nvPr/>
        </p:nvSpPr>
        <p:spPr>
          <a:xfrm>
            <a:off x="3149600"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10.7%</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22" name="TextBox 1"/>
          <p:cNvSpPr txBox="1"/>
          <p:nvPr/>
        </p:nvSpPr>
        <p:spPr>
          <a:xfrm>
            <a:off x="1546471" y="1000123"/>
            <a:ext cx="1069729" cy="466727"/>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12.4%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cxnSp>
        <p:nvCxnSpPr>
          <p:cNvPr id="38" name="Straight Arrow Connector 37"/>
          <p:cNvCxnSpPr/>
          <p:nvPr/>
        </p:nvCxnSpPr>
        <p:spPr>
          <a:xfrm flipH="1">
            <a:off x="1590675"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H="1">
            <a:off x="5839531" y="1676400"/>
            <a:ext cx="2438402" cy="0"/>
          </a:xfrm>
          <a:prstGeom prst="straightConnector1">
            <a:avLst/>
          </a:prstGeom>
          <a:ln w="50800" cap="rnd">
            <a:solidFill>
              <a:schemeClr val="tx2">
                <a:lumMod val="75000"/>
              </a:schemeClr>
            </a:solidFill>
            <a:headEnd type="none" w="med" len="med"/>
            <a:tailEnd type="none" w="lg" len="med"/>
          </a:ln>
          <a:effectLst/>
        </p:spPr>
        <p:style>
          <a:lnRef idx="1">
            <a:schemeClr val="accent1"/>
          </a:lnRef>
          <a:fillRef idx="0">
            <a:schemeClr val="accent1"/>
          </a:fillRef>
          <a:effectRef idx="0">
            <a:schemeClr val="accent1"/>
          </a:effectRef>
          <a:fontRef idx="minor">
            <a:schemeClr val="tx1"/>
          </a:fontRef>
        </p:style>
      </p:cxnSp>
      <p:sp>
        <p:nvSpPr>
          <p:cNvPr id="40" name="TextBox 1"/>
          <p:cNvSpPr txBox="1"/>
          <p:nvPr/>
        </p:nvSpPr>
        <p:spPr>
          <a:xfrm>
            <a:off x="5805489" y="1288595"/>
            <a:ext cx="990600" cy="387805"/>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–23%</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1" name="Down Arrow 40"/>
          <p:cNvSpPr/>
          <p:nvPr/>
        </p:nvSpPr>
        <p:spPr>
          <a:xfrm>
            <a:off x="6175683" y="1676400"/>
            <a:ext cx="233629" cy="638172"/>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2" name="Down Arrow 41"/>
          <p:cNvSpPr/>
          <p:nvPr/>
        </p:nvSpPr>
        <p:spPr>
          <a:xfrm>
            <a:off x="6981559" y="1683207"/>
            <a:ext cx="233629" cy="669470"/>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3" name="TextBox 1"/>
          <p:cNvSpPr txBox="1"/>
          <p:nvPr/>
        </p:nvSpPr>
        <p:spPr>
          <a:xfrm>
            <a:off x="6600822" y="1288595"/>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–24%</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4" name="Down Arrow 43"/>
          <p:cNvSpPr/>
          <p:nvPr/>
        </p:nvSpPr>
        <p:spPr>
          <a:xfrm>
            <a:off x="7781926" y="1683206"/>
            <a:ext cx="233629" cy="719479"/>
          </a:xfrm>
          <a:prstGeom prst="downArrow">
            <a:avLst/>
          </a:prstGeom>
          <a:solidFill>
            <a:schemeClr val="accent3">
              <a:lumMod val="50000"/>
            </a:schemeClr>
          </a:solidFill>
          <a:ln>
            <a:solidFill>
              <a:schemeClr val="accent3">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200">
              <a:solidFill>
                <a:prstClr val="white"/>
              </a:solidFill>
              <a:latin typeface="Calibri"/>
            </a:endParaRPr>
          </a:p>
        </p:txBody>
      </p:sp>
      <p:sp>
        <p:nvSpPr>
          <p:cNvPr id="45" name="TextBox 1"/>
          <p:cNvSpPr txBox="1"/>
          <p:nvPr/>
        </p:nvSpPr>
        <p:spPr>
          <a:xfrm>
            <a:off x="7400926" y="1295400"/>
            <a:ext cx="990600" cy="387806"/>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200" b="1" dirty="0" smtClean="0">
                <a:solidFill>
                  <a:srgbClr val="9BBB59">
                    <a:lumMod val="50000"/>
                  </a:srgbClr>
                </a:solidFill>
                <a:latin typeface="Calibri"/>
              </a:rPr>
              <a:t>–26%</a:t>
            </a:r>
            <a:endParaRPr lang="en-US" sz="2200" b="1" dirty="0">
              <a:solidFill>
                <a:srgbClr val="9BBB59">
                  <a:lumMod val="50000"/>
                </a:srgbClr>
              </a:solidFill>
              <a:latin typeface="Calibri"/>
            </a:endParaRPr>
          </a:p>
          <a:p>
            <a:pPr algn="ctr"/>
            <a:endParaRPr lang="en-US" sz="2200" b="1" dirty="0">
              <a:solidFill>
                <a:srgbClr val="9BBB59">
                  <a:lumMod val="50000"/>
                </a:srgbClr>
              </a:solidFill>
              <a:latin typeface="Calibri"/>
            </a:endParaRPr>
          </a:p>
        </p:txBody>
      </p:sp>
      <p:sp>
        <p:nvSpPr>
          <p:cNvPr id="46" name="TextBox 45"/>
          <p:cNvSpPr txBox="1"/>
          <p:nvPr/>
        </p:nvSpPr>
        <p:spPr>
          <a:xfrm>
            <a:off x="314324" y="532358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Using near segment as a cache improves performance and reduces power consumption</a:t>
            </a:r>
            <a:endParaRPr lang="en-US" sz="3200" b="1" i="1" dirty="0">
              <a:solidFill>
                <a:srgbClr val="4F81BD">
                  <a:lumMod val="75000"/>
                </a:srgbClr>
              </a:solidFill>
              <a:latin typeface="Calibri"/>
            </a:endParaRPr>
          </a:p>
        </p:txBody>
      </p:sp>
    </p:spTree>
    <p:extLst>
      <p:ext uri="{BB962C8B-B14F-4D97-AF65-F5344CB8AC3E}">
        <p14:creationId xmlns:p14="http://schemas.microsoft.com/office/powerpoint/2010/main" val="33795040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5" grpId="0">
        <p:bldAsOne/>
      </p:bldGraphic>
      <p:bldP spid="23" grpId="0"/>
      <p:bldP spid="26" grpId="0"/>
      <p:bldP spid="28" grpId="0"/>
      <p:bldP spid="32" grpId="0"/>
      <p:bldP spid="22" grpId="0"/>
      <p:bldP spid="40" grpId="0"/>
      <p:bldP spid="41" grpId="0" animBg="1"/>
      <p:bldP spid="42" grpId="0" animBg="1"/>
      <p:bldP spid="43" grpId="0"/>
      <p:bldP spid="44" grpId="0" animBg="1"/>
      <p:bldP spid="45" grpId="0"/>
      <p:bldP spid="46" grpId="0"/>
    </p:bldLst>
  </p:timing>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hart 15"/>
          <p:cNvGraphicFramePr>
            <a:graphicFrameLocks/>
          </p:cNvGraphicFramePr>
          <p:nvPr>
            <p:extLst>
              <p:ext uri="{D42A27DB-BD31-4B8C-83A1-F6EECF244321}">
                <p14:modId xmlns:p14="http://schemas.microsoft.com/office/powerpoint/2010/main" val="885690623"/>
              </p:ext>
            </p:extLst>
          </p:nvPr>
        </p:nvGraphicFramePr>
        <p:xfrm>
          <a:off x="873630" y="1104423"/>
          <a:ext cx="7932420" cy="40386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1" y="0"/>
            <a:ext cx="9144001" cy="838200"/>
          </a:xfrm>
        </p:spPr>
        <p:txBody>
          <a:bodyPr>
            <a:noAutofit/>
          </a:bodyPr>
          <a:lstStyle/>
          <a:p>
            <a:r>
              <a:rPr lang="en-US" sz="3900" dirty="0" smtClean="0"/>
              <a:t> Single-Core: Varying Near Segment Length</a:t>
            </a:r>
            <a:endParaRPr lang="en-US" sz="3900" dirty="0"/>
          </a:p>
        </p:txBody>
      </p:sp>
      <p:sp>
        <p:nvSpPr>
          <p:cNvPr id="7" name="TextBox 6"/>
          <p:cNvSpPr txBox="1"/>
          <p:nvPr/>
        </p:nvSpPr>
        <p:spPr>
          <a:xfrm>
            <a:off x="360044" y="5392162"/>
            <a:ext cx="8601076" cy="1077218"/>
          </a:xfrm>
          <a:prstGeom prst="rect">
            <a:avLst/>
          </a:prstGeom>
          <a:noFill/>
        </p:spPr>
        <p:txBody>
          <a:bodyPr wrap="square" rtlCol="0">
            <a:spAutoFit/>
          </a:bodyPr>
          <a:lstStyle/>
          <a:p>
            <a:r>
              <a:rPr lang="en-US" sz="3200" b="1" i="1" dirty="0" smtClean="0">
                <a:solidFill>
                  <a:srgbClr val="4F81BD">
                    <a:lumMod val="75000"/>
                  </a:srgbClr>
                </a:solidFill>
                <a:latin typeface="Calibri"/>
              </a:rPr>
              <a:t>By adjusting the near segment length, we can trade off cache capacity for cache latency  </a:t>
            </a:r>
            <a:endParaRPr lang="en-US" sz="3200" b="1" i="1" dirty="0">
              <a:solidFill>
                <a:srgbClr val="4F81BD">
                  <a:lumMod val="75000"/>
                </a:srgbClr>
              </a:solidFill>
              <a:latin typeface="Calibri"/>
            </a:endParaRPr>
          </a:p>
        </p:txBody>
      </p:sp>
      <p:sp>
        <p:nvSpPr>
          <p:cNvPr id="9" name="Left Arrow 8"/>
          <p:cNvSpPr/>
          <p:nvPr/>
        </p:nvSpPr>
        <p:spPr>
          <a:xfrm flipH="1">
            <a:off x="1709195" y="2438399"/>
            <a:ext cx="6563331" cy="874971"/>
          </a:xfrm>
          <a:prstGeom prst="leftArrow">
            <a:avLst/>
          </a:prstGeom>
          <a:solidFill>
            <a:srgbClr val="006600"/>
          </a:solidFill>
          <a:ln>
            <a:solidFill>
              <a:srgbClr val="0066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Larger cache capacity</a:t>
            </a:r>
            <a:endParaRPr lang="en-US" sz="3200" b="1" dirty="0">
              <a:solidFill>
                <a:prstClr val="white"/>
              </a:solidFill>
              <a:latin typeface="Calibri"/>
            </a:endParaRPr>
          </a:p>
        </p:txBody>
      </p:sp>
      <p:sp>
        <p:nvSpPr>
          <p:cNvPr id="10" name="Left Arrow 9"/>
          <p:cNvSpPr/>
          <p:nvPr/>
        </p:nvSpPr>
        <p:spPr>
          <a:xfrm flipH="1">
            <a:off x="1709197" y="3313370"/>
            <a:ext cx="6563330" cy="87763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tIns="0" bIns="45720" rtlCol="0" anchor="ctr"/>
          <a:lstStyle/>
          <a:p>
            <a:pPr algn="ctr"/>
            <a:r>
              <a:rPr lang="en-US" sz="3200" b="1" dirty="0" smtClean="0">
                <a:solidFill>
                  <a:prstClr val="white"/>
                </a:solidFill>
                <a:latin typeface="Calibri"/>
              </a:rPr>
              <a:t>Higher cache access latency</a:t>
            </a:r>
            <a:endParaRPr lang="en-US" sz="3200" b="1" dirty="0">
              <a:solidFill>
                <a:prstClr val="white"/>
              </a:solidFill>
              <a:latin typeface="Calibri"/>
            </a:endParaRPr>
          </a:p>
        </p:txBody>
      </p:sp>
      <p:sp>
        <p:nvSpPr>
          <p:cNvPr id="3" name="Oval 2"/>
          <p:cNvSpPr/>
          <p:nvPr/>
        </p:nvSpPr>
        <p:spPr>
          <a:xfrm>
            <a:off x="5360964" y="1524000"/>
            <a:ext cx="762000" cy="685800"/>
          </a:xfrm>
          <a:prstGeom prst="ellipse">
            <a:avLst/>
          </a:prstGeom>
          <a:noFill/>
          <a:ln w="50800">
            <a:solidFill>
              <a:srgbClr val="008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latin typeface="Calibri"/>
            </a:endParaRPr>
          </a:p>
        </p:txBody>
      </p:sp>
      <p:sp>
        <p:nvSpPr>
          <p:cNvPr id="11" name="TextBox 1"/>
          <p:cNvSpPr txBox="1"/>
          <p:nvPr/>
        </p:nvSpPr>
        <p:spPr>
          <a:xfrm>
            <a:off x="5979033" y="838200"/>
            <a:ext cx="2285999" cy="1010482"/>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800" b="1" dirty="0" smtClean="0">
                <a:solidFill>
                  <a:srgbClr val="008000"/>
                </a:solidFill>
                <a:latin typeface="Calibri"/>
              </a:rPr>
              <a:t>Maximum IPC Improvement</a:t>
            </a:r>
            <a:endParaRPr lang="en-US" sz="2800" b="1" dirty="0">
              <a:solidFill>
                <a:srgbClr val="008000"/>
              </a:solidFill>
              <a:latin typeface="Calibri"/>
            </a:endParaRPr>
          </a:p>
          <a:p>
            <a:pPr algn="ctr"/>
            <a:endParaRPr lang="en-US" sz="2800" b="1" dirty="0">
              <a:solidFill>
                <a:srgbClr val="9BBB59">
                  <a:lumMod val="75000"/>
                </a:srgbClr>
              </a:solidFill>
              <a:latin typeface="Calibri"/>
            </a:endParaRPr>
          </a:p>
        </p:txBody>
      </p:sp>
      <p:sp>
        <p:nvSpPr>
          <p:cNvPr id="17" name="TextBox 1"/>
          <p:cNvSpPr txBox="1"/>
          <p:nvPr/>
        </p:nvSpPr>
        <p:spPr>
          <a:xfrm rot="16200000">
            <a:off x="-1323358" y="2808780"/>
            <a:ext cx="3924780" cy="516059"/>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 </a:t>
            </a:r>
            <a:r>
              <a:rPr lang="en-US" sz="2400" b="1" dirty="0" smtClean="0">
                <a:solidFill>
                  <a:prstClr val="black"/>
                </a:solidFill>
                <a:latin typeface="Calibri"/>
              </a:rPr>
              <a:t>Performance </a:t>
            </a:r>
            <a:r>
              <a:rPr lang="en-US" sz="2400" b="1" dirty="0">
                <a:solidFill>
                  <a:prstClr val="black"/>
                </a:solidFill>
                <a:latin typeface="Calibri"/>
              </a:rPr>
              <a:t>Improvement</a:t>
            </a:r>
          </a:p>
          <a:p>
            <a:pPr algn="ctr"/>
            <a:endParaRPr lang="en-US" sz="2400" b="1" dirty="0">
              <a:solidFill>
                <a:prstClr val="black"/>
              </a:solidFill>
              <a:latin typeface="Calibri"/>
            </a:endParaRPr>
          </a:p>
        </p:txBody>
      </p:sp>
      <p:sp>
        <p:nvSpPr>
          <p:cNvPr id="18" name="TextBox 1"/>
          <p:cNvSpPr txBox="1"/>
          <p:nvPr/>
        </p:nvSpPr>
        <p:spPr>
          <a:xfrm>
            <a:off x="1743101" y="4953000"/>
            <a:ext cx="6633556" cy="364924"/>
          </a:xfrm>
          <a:prstGeom prst="rect">
            <a:avLst/>
          </a:prstGeom>
          <a:noFill/>
        </p:spPr>
        <p:style>
          <a:lnRef idx="0">
            <a:scrgbClr r="0" g="0" b="0"/>
          </a:lnRef>
          <a:fillRef idx="0">
            <a:scrgbClr r="0" g="0" b="0"/>
          </a:fillRef>
          <a:effectRef idx="0">
            <a:scrgbClr r="0" g="0" b="0"/>
          </a:effectRef>
          <a:fontRef idx="minor">
            <a:schemeClr val="tx1"/>
          </a:fontRef>
        </p:style>
        <p:txBody>
          <a:bodyPr wrap="squar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pPr algn="ctr"/>
            <a:r>
              <a:rPr lang="en-US" sz="2400" b="1" dirty="0">
                <a:solidFill>
                  <a:prstClr val="black"/>
                </a:solidFill>
                <a:latin typeface="Calibri"/>
              </a:rPr>
              <a:t>Near Segment Length (cells)</a:t>
            </a:r>
          </a:p>
          <a:p>
            <a:pPr algn="ctr"/>
            <a:endParaRPr lang="en-US" sz="2400" b="1" dirty="0">
              <a:solidFill>
                <a:prstClr val="black"/>
              </a:solidFill>
              <a:latin typeface="Calibri"/>
            </a:endParaRPr>
          </a:p>
        </p:txBody>
      </p:sp>
    </p:spTree>
    <p:extLst>
      <p:ext uri="{BB962C8B-B14F-4D97-AF65-F5344CB8AC3E}">
        <p14:creationId xmlns:p14="http://schemas.microsoft.com/office/powerpoint/2010/main" val="361588526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strVal val="#ppt_w*0.70"/>
                                          </p:val>
                                        </p:tav>
                                        <p:tav tm="100000">
                                          <p:val>
                                            <p:strVal val="#ppt_w"/>
                                          </p:val>
                                        </p:tav>
                                      </p:tavLst>
                                    </p:anim>
                                    <p:anim calcmode="lin" valueType="num">
                                      <p:cBhvr>
                                        <p:cTn id="8" dur="500" fill="hold"/>
                                        <p:tgtEl>
                                          <p:spTgt spid="9"/>
                                        </p:tgtEl>
                                        <p:attrNameLst>
                                          <p:attrName>ppt_h</p:attrName>
                                        </p:attrNameLst>
                                      </p:cBhvr>
                                      <p:tavLst>
                                        <p:tav tm="0">
                                          <p:val>
                                            <p:strVal val="#ppt_h"/>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strVal val="#ppt_w*0.70"/>
                                          </p:val>
                                        </p:tav>
                                        <p:tav tm="100000">
                                          <p:val>
                                            <p:strVal val="#ppt_w"/>
                                          </p:val>
                                        </p:tav>
                                      </p:tavLst>
                                    </p:anim>
                                    <p:anim calcmode="lin" valueType="num">
                                      <p:cBhvr>
                                        <p:cTn id="15" dur="500" fill="hold"/>
                                        <p:tgtEl>
                                          <p:spTgt spid="10"/>
                                        </p:tgtEl>
                                        <p:attrNameLst>
                                          <p:attrName>ppt_h</p:attrName>
                                        </p:attrNameLst>
                                      </p:cBhvr>
                                      <p:tavLst>
                                        <p:tav tm="0">
                                          <p:val>
                                            <p:strVal val="#ppt_h"/>
                                          </p:val>
                                        </p:tav>
                                        <p:tav tm="100000">
                                          <p:val>
                                            <p:strVal val="#ppt_h"/>
                                          </p:val>
                                        </p:tav>
                                      </p:tavLst>
                                    </p:anim>
                                    <p:animEffect transition="in" filter="fade">
                                      <p:cBhvr>
                                        <p:cTn id="16" dur="500"/>
                                        <p:tgtEl>
                                          <p:spTgt spid="10"/>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3" grpId="0" animBg="1"/>
      <p:bldP spid="11" grpId="0"/>
    </p:bldLst>
  </p:timing>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Other Mechanisms &amp; Results</a:t>
            </a:r>
            <a:endParaRPr lang="en-US" dirty="0"/>
          </a:p>
        </p:txBody>
      </p:sp>
      <p:sp>
        <p:nvSpPr>
          <p:cNvPr id="21" name="Content Placeholder 2"/>
          <p:cNvSpPr>
            <a:spLocks noGrp="1"/>
          </p:cNvSpPr>
          <p:nvPr>
            <p:ph idx="1"/>
          </p:nvPr>
        </p:nvSpPr>
        <p:spPr>
          <a:xfrm>
            <a:off x="305834" y="914400"/>
            <a:ext cx="8533365" cy="5486400"/>
          </a:xfrm>
        </p:spPr>
        <p:txBody>
          <a:bodyPr/>
          <a:lstStyle/>
          <a:p>
            <a:pPr>
              <a:lnSpc>
                <a:spcPct val="90000"/>
              </a:lnSpc>
            </a:pPr>
            <a:r>
              <a:rPr lang="en-US" b="1" dirty="0" smtClean="0">
                <a:solidFill>
                  <a:srgbClr val="0000FF"/>
                </a:solidFill>
              </a:rPr>
              <a:t>More mechanisms </a:t>
            </a:r>
            <a:r>
              <a:rPr lang="en-US" dirty="0" smtClean="0">
                <a:solidFill>
                  <a:srgbClr val="0000FF"/>
                </a:solidFill>
              </a:rPr>
              <a:t>for leveraging TL-DRAM</a:t>
            </a:r>
          </a:p>
          <a:p>
            <a:pPr lvl="1">
              <a:lnSpc>
                <a:spcPct val="90000"/>
              </a:lnSpc>
            </a:pPr>
            <a:r>
              <a:rPr lang="en-US" sz="2600" dirty="0" smtClean="0"/>
              <a:t>Hardware-managed </a:t>
            </a:r>
            <a:r>
              <a:rPr lang="en-US" sz="2600" b="1" i="1" dirty="0" smtClean="0"/>
              <a:t>exclusive</a:t>
            </a:r>
            <a:r>
              <a:rPr lang="en-US" sz="2600" dirty="0" smtClean="0"/>
              <a:t> caching mechanism</a:t>
            </a:r>
          </a:p>
          <a:p>
            <a:pPr lvl="1">
              <a:lnSpc>
                <a:spcPct val="90000"/>
              </a:lnSpc>
            </a:pPr>
            <a:r>
              <a:rPr lang="en-US" sz="2600" dirty="0" smtClean="0"/>
              <a:t>Profile-based page mapping to near segment</a:t>
            </a:r>
          </a:p>
          <a:p>
            <a:pPr lvl="1">
              <a:lnSpc>
                <a:spcPct val="90000"/>
              </a:lnSpc>
            </a:pPr>
            <a:r>
              <a:rPr lang="en-US" sz="2600" dirty="0" smtClean="0">
                <a:solidFill>
                  <a:srgbClr val="008000"/>
                </a:solidFill>
              </a:rPr>
              <a:t>TL-DRAM improves performance and reduces power consumption with other mechanisms</a:t>
            </a:r>
          </a:p>
          <a:p>
            <a:pPr>
              <a:lnSpc>
                <a:spcPct val="90000"/>
              </a:lnSpc>
            </a:pPr>
            <a:r>
              <a:rPr lang="en-US" b="1" dirty="0" smtClean="0">
                <a:solidFill>
                  <a:srgbClr val="0000FF"/>
                </a:solidFill>
              </a:rPr>
              <a:t>More than two </a:t>
            </a:r>
            <a:r>
              <a:rPr lang="en-US" b="1" dirty="0">
                <a:solidFill>
                  <a:srgbClr val="0000FF"/>
                </a:solidFill>
              </a:rPr>
              <a:t>t</a:t>
            </a:r>
            <a:r>
              <a:rPr lang="en-US" b="1" dirty="0" smtClean="0">
                <a:solidFill>
                  <a:srgbClr val="0000FF"/>
                </a:solidFill>
              </a:rPr>
              <a:t>iers</a:t>
            </a:r>
          </a:p>
          <a:p>
            <a:pPr lvl="1">
              <a:lnSpc>
                <a:spcPct val="90000"/>
              </a:lnSpc>
            </a:pPr>
            <a:r>
              <a:rPr lang="en-US" sz="2600" dirty="0" smtClean="0"/>
              <a:t>Latency evaluation for three-tier TL-DRAM</a:t>
            </a:r>
            <a:endParaRPr lang="en-US" sz="2600" dirty="0"/>
          </a:p>
          <a:p>
            <a:pPr>
              <a:lnSpc>
                <a:spcPct val="90000"/>
              </a:lnSpc>
            </a:pPr>
            <a:r>
              <a:rPr lang="en-US" b="1" dirty="0" smtClean="0">
                <a:solidFill>
                  <a:srgbClr val="0000FF"/>
                </a:solidFill>
              </a:rPr>
              <a:t>Detailed circuit evaluation</a:t>
            </a:r>
            <a:r>
              <a:rPr lang="en-US" dirty="0" smtClean="0">
                <a:solidFill>
                  <a:srgbClr val="0000FF"/>
                </a:solidFill>
              </a:rPr>
              <a:t>                                               </a:t>
            </a:r>
            <a:r>
              <a:rPr lang="en-US" dirty="0" smtClean="0"/>
              <a:t>for DRAM latency and power consumption</a:t>
            </a:r>
          </a:p>
          <a:p>
            <a:pPr lvl="1">
              <a:lnSpc>
                <a:spcPct val="90000"/>
              </a:lnSpc>
            </a:pPr>
            <a:r>
              <a:rPr lang="en-US" sz="2600" dirty="0" smtClean="0"/>
              <a:t>Examination of </a:t>
            </a:r>
            <a:r>
              <a:rPr lang="en-US" sz="2600" dirty="0" err="1" smtClean="0"/>
              <a:t>tRC</a:t>
            </a:r>
            <a:r>
              <a:rPr lang="en-US" sz="2600" dirty="0" smtClean="0"/>
              <a:t> and </a:t>
            </a:r>
            <a:r>
              <a:rPr lang="en-US" sz="2600" dirty="0" err="1" smtClean="0"/>
              <a:t>tRCD</a:t>
            </a:r>
            <a:endParaRPr lang="en-US" sz="2600" dirty="0" smtClean="0"/>
          </a:p>
          <a:p>
            <a:pPr>
              <a:lnSpc>
                <a:spcPct val="90000"/>
              </a:lnSpc>
            </a:pPr>
            <a:r>
              <a:rPr lang="en-US" b="1" dirty="0" smtClean="0">
                <a:solidFill>
                  <a:srgbClr val="0000FF"/>
                </a:solidFill>
              </a:rPr>
              <a:t>Implementation details </a:t>
            </a:r>
            <a:r>
              <a:rPr lang="en-US" dirty="0" smtClean="0">
                <a:solidFill>
                  <a:srgbClr val="0000FF"/>
                </a:solidFill>
              </a:rPr>
              <a:t>and </a:t>
            </a:r>
            <a:r>
              <a:rPr lang="en-US" b="1" dirty="0" smtClean="0">
                <a:solidFill>
                  <a:srgbClr val="0000FF"/>
                </a:solidFill>
              </a:rPr>
              <a:t>storage cost analysis       </a:t>
            </a:r>
            <a:r>
              <a:rPr lang="en-US" dirty="0" smtClean="0"/>
              <a:t>in memory controller</a:t>
            </a:r>
            <a:endParaRPr lang="en-US" dirty="0"/>
          </a:p>
          <a:p>
            <a:pPr lvl="1">
              <a:lnSpc>
                <a:spcPct val="90000"/>
              </a:lnSpc>
            </a:pPr>
            <a:endParaRPr lang="en-US" sz="3200" dirty="0" smtClean="0"/>
          </a:p>
          <a:p>
            <a:pPr lvl="1">
              <a:lnSpc>
                <a:spcPct val="90000"/>
              </a:lnSpc>
            </a:pPr>
            <a:endParaRPr lang="en-US" sz="3200" dirty="0" smtClean="0"/>
          </a:p>
          <a:p>
            <a:pPr>
              <a:lnSpc>
                <a:spcPct val="90000"/>
              </a:lnSpc>
            </a:pPr>
            <a:endParaRPr lang="en-US" sz="3200" b="1" dirty="0" smtClean="0">
              <a:solidFill>
                <a:schemeClr val="bg1">
                  <a:lumMod val="50000"/>
                </a:schemeClr>
              </a:solidFill>
            </a:endParaRPr>
          </a:p>
          <a:p>
            <a:pPr marL="457200" lvl="1" indent="0">
              <a:lnSpc>
                <a:spcPct val="90000"/>
              </a:lnSpc>
              <a:buNone/>
            </a:pPr>
            <a:endParaRPr lang="en-US" sz="3200" dirty="0" smtClean="0"/>
          </a:p>
          <a:p>
            <a:pPr lvl="1">
              <a:lnSpc>
                <a:spcPct val="90000"/>
              </a:lnSpc>
            </a:pPr>
            <a:endParaRPr lang="en-US" sz="3200" dirty="0" smtClean="0"/>
          </a:p>
          <a:p>
            <a:pPr>
              <a:lnSpc>
                <a:spcPct val="90000"/>
              </a:lnSpc>
            </a:pPr>
            <a:endParaRPr lang="en-US" sz="3200" dirty="0"/>
          </a:p>
        </p:txBody>
      </p:sp>
    </p:spTree>
    <p:extLst>
      <p:ext uri="{BB962C8B-B14F-4D97-AF65-F5344CB8AC3E}">
        <p14:creationId xmlns:p14="http://schemas.microsoft.com/office/powerpoint/2010/main" val="22372570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1">
                                            <p:txEl>
                                              <p:pRg st="6" end="6"/>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dirty="0" smtClean="0"/>
              <a:t>   Summary of TL-DRAM</a:t>
            </a:r>
            <a:endParaRPr lang="en-US" dirty="0"/>
          </a:p>
        </p:txBody>
      </p:sp>
      <p:sp>
        <p:nvSpPr>
          <p:cNvPr id="3" name="Content Placeholder 2"/>
          <p:cNvSpPr>
            <a:spLocks noGrp="1"/>
          </p:cNvSpPr>
          <p:nvPr>
            <p:ph idx="1"/>
          </p:nvPr>
        </p:nvSpPr>
        <p:spPr>
          <a:xfrm>
            <a:off x="228600" y="914400"/>
            <a:ext cx="9067800" cy="5410200"/>
          </a:xfrm>
        </p:spPr>
        <p:txBody>
          <a:bodyPr/>
          <a:lstStyle/>
          <a:p>
            <a:pPr marL="227013" indent="-227013"/>
            <a:r>
              <a:rPr lang="en-US" sz="2600" b="1" u="sng" dirty="0" smtClean="0">
                <a:solidFill>
                  <a:srgbClr val="FF0000"/>
                </a:solidFill>
              </a:rPr>
              <a:t>Problem</a:t>
            </a:r>
            <a:r>
              <a:rPr lang="en-US" sz="2600" b="1" dirty="0" smtClean="0">
                <a:solidFill>
                  <a:srgbClr val="FF0000"/>
                </a:solidFill>
              </a:rPr>
              <a:t>: DRAM latency is a critical performance bottleneck </a:t>
            </a:r>
          </a:p>
          <a:p>
            <a:pPr marL="227013" indent="-227013"/>
            <a:r>
              <a:rPr lang="en-US" sz="2600" b="1" u="sng" dirty="0" smtClean="0"/>
              <a:t>Our Goal</a:t>
            </a:r>
            <a:r>
              <a:rPr lang="en-US" sz="2600" dirty="0" smtClean="0"/>
              <a:t>: Reduce DRAM latency with low area cost</a:t>
            </a:r>
          </a:p>
          <a:p>
            <a:pPr marL="227013" indent="-227013"/>
            <a:r>
              <a:rPr lang="en-US" sz="2600" b="1" u="sng" dirty="0" smtClean="0"/>
              <a:t>Observation</a:t>
            </a:r>
            <a:r>
              <a:rPr lang="en-US" sz="2600" dirty="0" smtClean="0"/>
              <a:t>: Long </a:t>
            </a:r>
            <a:r>
              <a:rPr lang="en-US" sz="2600" dirty="0" err="1" smtClean="0"/>
              <a:t>bitlines</a:t>
            </a:r>
            <a:r>
              <a:rPr lang="en-US" sz="2600" dirty="0" smtClean="0"/>
              <a:t> in DRAM are the dominant source   of DRAM latency</a:t>
            </a:r>
            <a:endParaRPr lang="en-US" sz="2600" dirty="0"/>
          </a:p>
          <a:p>
            <a:pPr marL="227013" indent="-227013"/>
            <a:r>
              <a:rPr lang="en-US" sz="2600" b="1" u="sng" dirty="0" smtClean="0">
                <a:solidFill>
                  <a:srgbClr val="008000"/>
                </a:solidFill>
              </a:rPr>
              <a:t>Key Idea</a:t>
            </a:r>
            <a:r>
              <a:rPr lang="en-US" sz="2600" b="1" dirty="0" smtClean="0">
                <a:solidFill>
                  <a:srgbClr val="008000"/>
                </a:solidFill>
              </a:rPr>
              <a:t>: Divide long </a:t>
            </a:r>
            <a:r>
              <a:rPr lang="en-US" sz="2600" b="1" dirty="0" err="1" smtClean="0">
                <a:solidFill>
                  <a:srgbClr val="008000"/>
                </a:solidFill>
              </a:rPr>
              <a:t>bitlines</a:t>
            </a:r>
            <a:r>
              <a:rPr lang="en-US" sz="2600" b="1" dirty="0" smtClean="0">
                <a:solidFill>
                  <a:srgbClr val="008000"/>
                </a:solidFill>
              </a:rPr>
              <a:t> into two shorter segments</a:t>
            </a:r>
          </a:p>
          <a:p>
            <a:pPr marL="627063" lvl="1" indent="-227013"/>
            <a:r>
              <a:rPr lang="en-US" sz="2600" b="1" dirty="0" smtClean="0"/>
              <a:t>Fast </a:t>
            </a:r>
            <a:r>
              <a:rPr lang="en-US" sz="2600" b="1" dirty="0"/>
              <a:t>and slow </a:t>
            </a:r>
            <a:r>
              <a:rPr lang="en-US" sz="2600" b="1" dirty="0" smtClean="0"/>
              <a:t>segments</a:t>
            </a:r>
            <a:endParaRPr lang="en-US" sz="2600" b="1" dirty="0" smtClean="0">
              <a:solidFill>
                <a:srgbClr val="008000"/>
              </a:solidFill>
            </a:endParaRPr>
          </a:p>
          <a:p>
            <a:pPr marL="227013" indent="-227013"/>
            <a:r>
              <a:rPr lang="en-US" sz="2600" b="1" u="sng" dirty="0">
                <a:solidFill>
                  <a:srgbClr val="0000FF"/>
                </a:solidFill>
              </a:rPr>
              <a:t>Tiered-latency DRAM</a:t>
            </a:r>
            <a:r>
              <a:rPr lang="en-US" sz="2600" b="1" dirty="0"/>
              <a:t>: </a:t>
            </a:r>
            <a:r>
              <a:rPr lang="en-US" sz="2600" b="1" dirty="0" smtClean="0"/>
              <a:t>Enables </a:t>
            </a:r>
            <a:r>
              <a:rPr lang="en-US" sz="2600" b="1" dirty="0" smtClean="0">
                <a:solidFill>
                  <a:srgbClr val="0000FF"/>
                </a:solidFill>
              </a:rPr>
              <a:t>latency </a:t>
            </a:r>
            <a:r>
              <a:rPr lang="en-US" sz="2600" b="1" dirty="0">
                <a:solidFill>
                  <a:srgbClr val="0000FF"/>
                </a:solidFill>
              </a:rPr>
              <a:t>heterogeneity </a:t>
            </a:r>
            <a:r>
              <a:rPr lang="en-US" sz="2600" b="1" dirty="0"/>
              <a:t>in </a:t>
            </a:r>
            <a:r>
              <a:rPr lang="en-US" sz="2600" b="1" dirty="0" smtClean="0"/>
              <a:t>DRAM</a:t>
            </a:r>
          </a:p>
          <a:p>
            <a:pPr marL="627063" lvl="1" indent="-227013"/>
            <a:r>
              <a:rPr lang="en-US" sz="2600" b="1" dirty="0" smtClean="0">
                <a:sym typeface="Wingdings"/>
              </a:rPr>
              <a:t>Can leverage this in many ways to improve performance and reduce power consumption</a:t>
            </a:r>
            <a:endParaRPr lang="en-US" sz="2600" b="1" dirty="0" smtClean="0"/>
          </a:p>
          <a:p>
            <a:pPr marL="227013" indent="-227013"/>
            <a:r>
              <a:rPr lang="en-US" sz="2600" b="1" u="sng" dirty="0" smtClean="0"/>
              <a:t>Results</a:t>
            </a:r>
            <a:r>
              <a:rPr lang="en-US" sz="2600" dirty="0" smtClean="0"/>
              <a:t>: When the fast segment is used as a cache to the slow segment </a:t>
            </a:r>
            <a:r>
              <a:rPr lang="en-US" sz="2600" dirty="0" smtClean="0">
                <a:sym typeface="Wingdings"/>
              </a:rPr>
              <a:t> Significant performance improvement (&gt;12%) and power reduction (&gt;23%) at low area cost (3%)</a:t>
            </a:r>
            <a:endParaRPr lang="en-US" sz="2600" dirty="0" smtClean="0"/>
          </a:p>
        </p:txBody>
      </p:sp>
    </p:spTree>
    <p:extLst>
      <p:ext uri="{BB962C8B-B14F-4D97-AF65-F5344CB8AC3E}">
        <p14:creationId xmlns:p14="http://schemas.microsoft.com/office/powerpoint/2010/main" val="227643774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solidFill>
                  <a:srgbClr val="0000FF"/>
                </a:solidFill>
                <a:latin typeface="Tahoma" charset="0"/>
                <a:ea typeface="ＭＳ Ｐゴシック" charset="0"/>
                <a:cs typeface="ＭＳ Ｐゴシック" charset="0"/>
              </a:rPr>
              <a:t>SALP: </a:t>
            </a:r>
            <a:r>
              <a:rPr lang="en-US" dirty="0" smtClean="0">
                <a:solidFill>
                  <a:srgbClr val="0000FF"/>
                </a:solidFill>
                <a:latin typeface="Tahoma" charset="0"/>
                <a:ea typeface="ＭＳ Ｐゴシック" charset="0"/>
                <a:cs typeface="ＭＳ Ｐゴシック" charset="0"/>
              </a:rPr>
              <a:t>Reducing Bank Conflict Impact</a:t>
            </a:r>
          </a:p>
          <a:p>
            <a:pPr eaLnBrk="1" hangingPunct="1"/>
            <a:r>
              <a:rPr lang="en-US" dirty="0" err="1" smtClean="0">
                <a:solidFill>
                  <a:srgbClr val="000000"/>
                </a:solidFill>
                <a:latin typeface="Tahoma" charset="0"/>
              </a:rPr>
              <a:t>RowClone</a:t>
            </a:r>
            <a:r>
              <a:rPr lang="en-US" dirty="0" smtClean="0">
                <a:solidFill>
                  <a:srgbClr val="000000"/>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195</a:t>
            </a:fld>
            <a:endParaRPr lang="en-US" sz="1600">
              <a:latin typeface="Garamond" charset="0"/>
            </a:endParaRPr>
          </a:p>
        </p:txBody>
      </p:sp>
    </p:spTree>
    <p:extLst>
      <p:ext uri="{BB962C8B-B14F-4D97-AF65-F5344CB8AC3E}">
        <p14:creationId xmlns:p14="http://schemas.microsoft.com/office/powerpoint/2010/main" val="35725245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smtClean="0">
                <a:latin typeface="Garamond" charset="0"/>
              </a:rPr>
              <a:t>Subarray-Level Parallelism:</a:t>
            </a:r>
            <a:br>
              <a:rPr lang="en-US" sz="4000" dirty="0" smtClean="0">
                <a:latin typeface="Garamond" charset="0"/>
              </a:rPr>
            </a:br>
            <a:r>
              <a:rPr lang="en-US" sz="4000" dirty="0" smtClean="0">
                <a:latin typeface="Garamond" charset="0"/>
              </a:rPr>
              <a:t>Reducing Bank Conflict Impact</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101962" y="4295998"/>
            <a:ext cx="8813694" cy="1200329"/>
          </a:xfrm>
          <a:prstGeom prst="rect">
            <a:avLst/>
          </a:prstGeom>
          <a:noFill/>
        </p:spPr>
        <p:txBody>
          <a:bodyPr wrap="none" rtlCol="0">
            <a:spAutoFit/>
          </a:bodyPr>
          <a:lstStyle/>
          <a:p>
            <a:pPr algn="ctr"/>
            <a:r>
              <a:rPr lang="en-US" dirty="0" err="1"/>
              <a:t>Yoongu</a:t>
            </a:r>
            <a:r>
              <a:rPr lang="en-US" dirty="0"/>
              <a:t> Kim, Vivek Seshadri, Donghyuk Lee, Jamie Liu, and </a:t>
            </a:r>
            <a:r>
              <a:rPr lang="en-US" u="sng" dirty="0"/>
              <a:t>Onur Mutlu</a:t>
            </a:r>
            <a:r>
              <a:rPr lang="en-US" dirty="0"/>
              <a:t>,</a:t>
            </a:r>
            <a:br>
              <a:rPr lang="en-US" dirty="0"/>
            </a:br>
            <a:r>
              <a:rPr lang="en-US" b="1" dirty="0">
                <a:hlinkClick r:id="rId3"/>
              </a:rPr>
              <a:t>"A Case for Exploiting Subarray-Level Parallelism (SALP) in DRAM"</a:t>
            </a:r>
            <a:r>
              <a:rPr lang="en-US" dirty="0"/>
              <a:t/>
            </a:r>
            <a:br>
              <a:rPr lang="en-US" dirty="0"/>
            </a:br>
            <a:r>
              <a:rPr lang="en-US" i="1" dirty="0"/>
              <a:t>Proceedings of the </a:t>
            </a:r>
            <a:r>
              <a:rPr lang="en-US" i="1" dirty="0">
                <a:hlinkClick r:id="rId4"/>
              </a:rPr>
              <a:t>39th International Symposium on Computer Architecture</a:t>
            </a:r>
            <a:r>
              <a:rPr lang="en-US" i="1" dirty="0"/>
              <a:t> (</a:t>
            </a:r>
            <a:r>
              <a:rPr lang="en-US" b="1" i="1" dirty="0"/>
              <a:t>ISCA</a:t>
            </a:r>
            <a:r>
              <a:rPr lang="en-US" i="1" dirty="0"/>
              <a:t>)</a:t>
            </a:r>
            <a:r>
              <a:rPr lang="en-US" dirty="0"/>
              <a:t>, </a:t>
            </a:r>
            <a:endParaRPr lang="en-US" dirty="0" smtClean="0"/>
          </a:p>
          <a:p>
            <a:pPr algn="ctr"/>
            <a:r>
              <a:rPr lang="en-US" dirty="0" smtClean="0"/>
              <a:t>Portland</a:t>
            </a:r>
            <a:r>
              <a:rPr lang="en-US" dirty="0"/>
              <a:t>, OR, June 2012. </a:t>
            </a:r>
            <a:r>
              <a:rPr lang="en-US" dirty="0">
                <a:hlinkClick r:id="rId5"/>
              </a:rPr>
              <a:t>Slides (pptx)</a:t>
            </a:r>
            <a:r>
              <a:rPr lang="en-US" dirty="0"/>
              <a:t> </a:t>
            </a:r>
          </a:p>
        </p:txBody>
      </p:sp>
    </p:spTree>
    <p:extLst>
      <p:ext uri="{BB962C8B-B14F-4D97-AF65-F5344CB8AC3E}">
        <p14:creationId xmlns:p14="http://schemas.microsoft.com/office/powerpoint/2010/main" val="25159942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Memory Bank Conflict Problem</a:t>
            </a:r>
            <a:endParaRPr lang="en-US" dirty="0"/>
          </a:p>
        </p:txBody>
      </p:sp>
      <p:sp>
        <p:nvSpPr>
          <p:cNvPr id="3" name="Content Placeholder 2"/>
          <p:cNvSpPr>
            <a:spLocks noGrp="1"/>
          </p:cNvSpPr>
          <p:nvPr>
            <p:ph idx="1"/>
          </p:nvPr>
        </p:nvSpPr>
        <p:spPr>
          <a:xfrm>
            <a:off x="228600" y="1124744"/>
            <a:ext cx="8807896" cy="5123656"/>
          </a:xfrm>
        </p:spPr>
        <p:txBody>
          <a:bodyPr/>
          <a:lstStyle/>
          <a:p>
            <a:r>
              <a:rPr lang="en-US" dirty="0" smtClean="0"/>
              <a:t>Two requests to the same bank are serviced serially</a:t>
            </a:r>
          </a:p>
          <a:p>
            <a:r>
              <a:rPr lang="en-US" dirty="0" smtClean="0"/>
              <a:t>Problem: Costly </a:t>
            </a:r>
            <a:r>
              <a:rPr lang="en-US" dirty="0"/>
              <a:t>in terms of performance and </a:t>
            </a:r>
            <a:r>
              <a:rPr lang="en-US" dirty="0" smtClean="0"/>
              <a:t>power</a:t>
            </a:r>
            <a:endParaRPr lang="en-US" dirty="0"/>
          </a:p>
          <a:p>
            <a:r>
              <a:rPr lang="en-US" dirty="0" smtClean="0"/>
              <a:t>Goal: We </a:t>
            </a:r>
            <a:r>
              <a:rPr lang="en-US" dirty="0"/>
              <a:t>would like to reduce </a:t>
            </a:r>
            <a:r>
              <a:rPr lang="en-US" dirty="0" smtClean="0"/>
              <a:t>bank conflicts without </a:t>
            </a:r>
            <a:r>
              <a:rPr lang="en-US" dirty="0"/>
              <a:t>increasing the number of </a:t>
            </a:r>
            <a:r>
              <a:rPr lang="en-US" dirty="0" smtClean="0"/>
              <a:t>banks (at low cost)</a:t>
            </a:r>
          </a:p>
          <a:p>
            <a:endParaRPr lang="en-US" dirty="0"/>
          </a:p>
          <a:p>
            <a:r>
              <a:rPr lang="en-US" dirty="0" smtClean="0"/>
              <a:t>Idea: </a:t>
            </a:r>
            <a:r>
              <a:rPr lang="en-US" dirty="0" smtClean="0">
                <a:solidFill>
                  <a:srgbClr val="FF0000"/>
                </a:solidFill>
              </a:rPr>
              <a:t>Exploit the internal sub-array structure of a DRAM bank to parallelize bank conflicts</a:t>
            </a:r>
          </a:p>
          <a:p>
            <a:pPr lvl="1"/>
            <a:r>
              <a:rPr lang="en-US" dirty="0">
                <a:solidFill>
                  <a:srgbClr val="FF0000"/>
                </a:solidFill>
              </a:rPr>
              <a:t>By reducing global sharing of hardware between sub</a:t>
            </a:r>
            <a:r>
              <a:rPr lang="en-US" dirty="0" smtClean="0">
                <a:solidFill>
                  <a:srgbClr val="FF0000"/>
                </a:solidFill>
              </a:rPr>
              <a:t>-arrays</a:t>
            </a:r>
            <a:endParaRPr lang="en-US" dirty="0">
              <a:solidFill>
                <a:srgbClr val="FF0000"/>
              </a:solidFill>
            </a:endParaRPr>
          </a:p>
          <a:p>
            <a:pPr lvl="1"/>
            <a:endParaRPr lang="en-US" dirty="0" smtClean="0">
              <a:solidFill>
                <a:srgbClr val="FF0000"/>
              </a:solidFill>
            </a:endParaRPr>
          </a:p>
          <a:p>
            <a:r>
              <a:rPr lang="en-US" dirty="0" smtClean="0">
                <a:solidFill>
                  <a:srgbClr val="000000"/>
                </a:solidFill>
                <a:latin typeface="Tahoma" charset="0"/>
                <a:ea typeface="ＭＳ Ｐゴシック" charset="0"/>
                <a:cs typeface="ＭＳ Ｐゴシック" charset="0"/>
              </a:rPr>
              <a:t>Kim</a:t>
            </a:r>
            <a:r>
              <a:rPr lang="en-US" dirty="0">
                <a:solidFill>
                  <a:srgbClr val="000000"/>
                </a:solidFill>
                <a:latin typeface="Tahoma" charset="0"/>
                <a:ea typeface="ＭＳ Ｐゴシック" charset="0"/>
                <a:cs typeface="ＭＳ Ｐゴシック" charset="0"/>
              </a:rPr>
              <a:t>, Seshadri, Lee, Liu, Mutlu, “</a:t>
            </a:r>
            <a:r>
              <a:rPr lang="en-US" dirty="0">
                <a:solidFill>
                  <a:srgbClr val="0000FF"/>
                </a:solidFill>
                <a:latin typeface="Tahoma" charset="0"/>
                <a:ea typeface="ＭＳ Ｐゴシック" charset="0"/>
                <a:cs typeface="ＭＳ Ｐゴシック" charset="0"/>
              </a:rPr>
              <a:t>A Case for Exploiting Subarray-Level Parallelism in DRAM</a:t>
            </a:r>
            <a:r>
              <a:rPr lang="en-US" dirty="0">
                <a:solidFill>
                  <a:srgbClr val="000000"/>
                </a:solidFill>
                <a:latin typeface="Tahoma" charset="0"/>
                <a:ea typeface="ＭＳ Ｐゴシック" charset="0"/>
                <a:cs typeface="ＭＳ Ｐゴシック" charset="0"/>
              </a:rPr>
              <a:t>,” ISCA </a:t>
            </a:r>
            <a:r>
              <a:rPr lang="en-US" dirty="0" smtClean="0">
                <a:solidFill>
                  <a:srgbClr val="000000"/>
                </a:solidFill>
                <a:latin typeface="Tahoma" charset="0"/>
                <a:ea typeface="ＭＳ Ｐゴシック" charset="0"/>
                <a:cs typeface="ＭＳ Ｐゴシック" charset="0"/>
              </a:rPr>
              <a:t>2012</a:t>
            </a:r>
            <a:r>
              <a:rPr lang="en-US" dirty="0" smtClean="0"/>
              <a:t>.</a:t>
            </a:r>
            <a:endParaRPr lang="en-US" dirty="0" smtClean="0">
              <a:hlinkClick r:id="rId2" action="ppaction://hlinkpres?slideindex=1&amp;slidetitle="/>
            </a:endParaRPr>
          </a:p>
          <a:p>
            <a:pPr marL="0" indent="0">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197</a:t>
            </a:fld>
            <a:endParaRPr lang="en-US" altLang="en-US"/>
          </a:p>
        </p:txBody>
      </p:sp>
    </p:spTree>
    <p:extLst>
      <p:ext uri="{BB962C8B-B14F-4D97-AF65-F5344CB8AC3E}">
        <p14:creationId xmlns:p14="http://schemas.microsoft.com/office/powerpoint/2010/main" val="5557247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71" name="Curved Connector 170"/>
          <p:cNvCxnSpPr>
            <a:stCxn id="118" idx="2"/>
          </p:cNvCxnSpPr>
          <p:nvPr/>
        </p:nvCxnSpPr>
        <p:spPr>
          <a:xfrm rot="16200000" flipH="1">
            <a:off x="3698066" y="5508025"/>
            <a:ext cx="494855" cy="209556"/>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4" name="Curved Connector 173"/>
          <p:cNvCxnSpPr>
            <a:stCxn id="119" idx="2"/>
            <a:endCxn id="170" idx="0"/>
          </p:cNvCxnSpPr>
          <p:nvPr/>
        </p:nvCxnSpPr>
        <p:spPr>
          <a:xfrm rot="5400000">
            <a:off x="5142948" y="5486060"/>
            <a:ext cx="494854" cy="25348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77" name="Curved Connector 176"/>
          <p:cNvCxnSpPr>
            <a:stCxn id="120" idx="2"/>
          </p:cNvCxnSpPr>
          <p:nvPr/>
        </p:nvCxnSpPr>
        <p:spPr>
          <a:xfrm rot="5400000">
            <a:off x="6416382" y="5502194"/>
            <a:ext cx="494853" cy="22121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1" name="Curved Connector 150"/>
          <p:cNvCxnSpPr>
            <a:stCxn id="113" idx="2"/>
          </p:cNvCxnSpPr>
          <p:nvPr/>
        </p:nvCxnSpPr>
        <p:spPr>
          <a:xfrm rot="16200000" flipH="1">
            <a:off x="3278959" y="5508032"/>
            <a:ext cx="494856" cy="209544"/>
          </a:xfrm>
          <a:prstGeom prst="curvedConnector3">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2" name="Curved Connector 151"/>
          <p:cNvCxnSpPr/>
          <p:nvPr/>
        </p:nvCxnSpPr>
        <p:spPr>
          <a:xfrm rot="5400000">
            <a:off x="4326708" y="5508027"/>
            <a:ext cx="494862" cy="20954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a:off x="2145267" y="5129947"/>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a:off x="2154594" y="3062900"/>
            <a:ext cx="6248401"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tint val="75000"/>
                  </a:prstClr>
                </a:solidFill>
                <a:latin typeface="Calibri"/>
              </a:rPr>
              <a:pPr/>
              <a:t>198</a:t>
            </a:fld>
            <a:endParaRPr lang="en-US">
              <a:solidFill>
                <a:prstClr val="black">
                  <a:tint val="75000"/>
                </a:prstClr>
              </a:solidFill>
              <a:latin typeface="Calibri"/>
            </a:endParaRPr>
          </a:p>
        </p:txBody>
      </p:sp>
      <p:cxnSp>
        <p:nvCxnSpPr>
          <p:cNvPr id="13" name="Straight Arrow Connector 12"/>
          <p:cNvCxnSpPr/>
          <p:nvPr/>
        </p:nvCxnSpPr>
        <p:spPr>
          <a:xfrm>
            <a:off x="2145264" y="2063728"/>
            <a:ext cx="6248400" cy="0"/>
          </a:xfrm>
          <a:prstGeom prst="straightConnector1">
            <a:avLst/>
          </a:prstGeom>
          <a:ln w="254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7797281" y="2204075"/>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36" name="req0"/>
          <p:cNvSpPr/>
          <p:nvPr/>
        </p:nvSpPr>
        <p:spPr>
          <a:xfrm>
            <a:off x="2373864" y="183512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7" name="req1"/>
          <p:cNvSpPr/>
          <p:nvPr/>
        </p:nvSpPr>
        <p:spPr>
          <a:xfrm>
            <a:off x="3212064" y="1835128"/>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38" name="req0"/>
          <p:cNvSpPr/>
          <p:nvPr/>
        </p:nvSpPr>
        <p:spPr>
          <a:xfrm>
            <a:off x="2373864" y="2834299"/>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39" name="req1"/>
          <p:cNvSpPr/>
          <p:nvPr/>
        </p:nvSpPr>
        <p:spPr>
          <a:xfrm>
            <a:off x="3212064" y="283430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46" name="TextBox 45"/>
          <p:cNvSpPr txBox="1"/>
          <p:nvPr/>
        </p:nvSpPr>
        <p:spPr>
          <a:xfrm>
            <a:off x="7797281" y="3203251"/>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47" name="moverow0"/>
          <p:cNvSpPr/>
          <p:nvPr/>
        </p:nvSpPr>
        <p:spPr>
          <a:xfrm>
            <a:off x="451447" y="1685925"/>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 name="Rectangle 4"/>
          <p:cNvSpPr/>
          <p:nvPr/>
        </p:nvSpPr>
        <p:spPr>
          <a:xfrm>
            <a:off x="451447" y="1676400"/>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52" name="TextBox 51"/>
          <p:cNvSpPr txBox="1"/>
          <p:nvPr/>
        </p:nvSpPr>
        <p:spPr>
          <a:xfrm>
            <a:off x="7797284" y="5268447"/>
            <a:ext cx="1066801" cy="270421"/>
          </a:xfrm>
          <a:prstGeom prst="rect">
            <a:avLst/>
          </a:prstGeom>
          <a:noFill/>
        </p:spPr>
        <p:txBody>
          <a:bodyPr wrap="square" rtlCol="0" anchor="ctr">
            <a:noAutofit/>
          </a:bodyPr>
          <a:lstStyle/>
          <a:p>
            <a:pPr algn="ctr"/>
            <a:r>
              <a:rPr lang="en-US" sz="3200" i="1" smtClean="0">
                <a:solidFill>
                  <a:prstClr val="black"/>
                </a:solidFill>
                <a:latin typeface="Calibri"/>
              </a:rPr>
              <a:t>time</a:t>
            </a:r>
            <a:endParaRPr lang="en-US" sz="2800" i="1">
              <a:solidFill>
                <a:prstClr val="black"/>
              </a:solidFill>
              <a:latin typeface="Calibri"/>
            </a:endParaRPr>
          </a:p>
        </p:txBody>
      </p:sp>
      <p:sp>
        <p:nvSpPr>
          <p:cNvPr id="59" name="moverow0"/>
          <p:cNvSpPr/>
          <p:nvPr/>
        </p:nvSpPr>
        <p:spPr>
          <a:xfrm>
            <a:off x="451447" y="2891789"/>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8" name="Rectangle 7"/>
          <p:cNvSpPr/>
          <p:nvPr/>
        </p:nvSpPr>
        <p:spPr>
          <a:xfrm>
            <a:off x="451447" y="2675572"/>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0" name="moverow0"/>
          <p:cNvSpPr/>
          <p:nvPr/>
        </p:nvSpPr>
        <p:spPr>
          <a:xfrm>
            <a:off x="451447" y="4740767"/>
            <a:ext cx="1389017" cy="219075"/>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62" name="moverow0"/>
          <p:cNvSpPr/>
          <p:nvPr/>
        </p:nvSpPr>
        <p:spPr>
          <a:xfrm>
            <a:off x="451448" y="4959842"/>
            <a:ext cx="1389017" cy="219075"/>
          </a:xfrm>
          <a:prstGeom prst="rect">
            <a:avLst/>
          </a:prstGeom>
          <a:solidFill>
            <a:schemeClr val="tx1">
              <a:lumMod val="75000"/>
              <a:lumOff val="25000"/>
              <a:alpha val="74902"/>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54" name="Rectangle 53"/>
          <p:cNvSpPr/>
          <p:nvPr/>
        </p:nvSpPr>
        <p:spPr>
          <a:xfrm>
            <a:off x="451449" y="4740767"/>
            <a:ext cx="1389017" cy="7620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Bank</a:t>
            </a:r>
            <a:endParaRPr lang="en-US" sz="4000" b="1">
              <a:solidFill>
                <a:prstClr val="black"/>
              </a:solidFill>
              <a:latin typeface="Calibri"/>
            </a:endParaRPr>
          </a:p>
        </p:txBody>
      </p:sp>
      <p:sp>
        <p:nvSpPr>
          <p:cNvPr id="63" name="TextBox 62"/>
          <p:cNvSpPr txBox="1"/>
          <p:nvPr/>
        </p:nvSpPr>
        <p:spPr>
          <a:xfrm>
            <a:off x="304800" y="990600"/>
            <a:ext cx="5981700" cy="422821"/>
          </a:xfrm>
          <a:prstGeom prst="rect">
            <a:avLst/>
          </a:prstGeom>
          <a:noFill/>
        </p:spPr>
        <p:txBody>
          <a:bodyPr wrap="square" rtlCol="0" anchor="ctr">
            <a:noAutofit/>
          </a:bodyPr>
          <a:lstStyle/>
          <a:p>
            <a:pPr marL="342900" indent="-342900">
              <a:buFont typeface="Arial" pitchFamily="34" charset="0"/>
              <a:buChar char="•"/>
            </a:pPr>
            <a:r>
              <a:rPr lang="en-US" sz="4000" b="1" smtClean="0">
                <a:solidFill>
                  <a:prstClr val="black"/>
                </a:solidFill>
                <a:latin typeface="Calibri"/>
              </a:rPr>
              <a:t>Two Banks</a:t>
            </a:r>
            <a:endParaRPr lang="en-US" sz="3600" b="1">
              <a:solidFill>
                <a:prstClr val="black"/>
              </a:solidFill>
              <a:latin typeface="Calibri"/>
            </a:endParaRPr>
          </a:p>
        </p:txBody>
      </p:sp>
      <p:sp>
        <p:nvSpPr>
          <p:cNvPr id="68" name="TextBox 67"/>
          <p:cNvSpPr txBox="1"/>
          <p:nvPr/>
        </p:nvSpPr>
        <p:spPr>
          <a:xfrm>
            <a:off x="304801" y="4035015"/>
            <a:ext cx="3116808" cy="422821"/>
          </a:xfrm>
          <a:prstGeom prst="rect">
            <a:avLst/>
          </a:prstGeom>
          <a:noFill/>
        </p:spPr>
        <p:txBody>
          <a:bodyPr wrap="square" rtlCol="0" anchor="ctr">
            <a:noAutofit/>
          </a:bodyPr>
          <a:lstStyle/>
          <a:p>
            <a:pPr marL="342900" indent="-342900">
              <a:buFont typeface="Arial" pitchFamily="34" charset="0"/>
              <a:buChar char="•"/>
              <a:tabLst>
                <a:tab pos="342900" algn="l"/>
              </a:tabLst>
            </a:pPr>
            <a:r>
              <a:rPr lang="en-US" sz="3600" b="1" smtClean="0">
                <a:solidFill>
                  <a:prstClr val="black"/>
                </a:solidFill>
                <a:latin typeface="Calibri"/>
              </a:rPr>
              <a:t>One Bank</a:t>
            </a:r>
            <a:endParaRPr lang="en-US" sz="3200" b="1">
              <a:solidFill>
                <a:prstClr val="black"/>
              </a:solidFill>
              <a:latin typeface="Calibri"/>
            </a:endParaRPr>
          </a:p>
        </p:txBody>
      </p:sp>
      <p:sp>
        <p:nvSpPr>
          <p:cNvPr id="77" name="TextBox 76"/>
          <p:cNvSpPr txBox="1"/>
          <p:nvPr/>
        </p:nvSpPr>
        <p:spPr>
          <a:xfrm>
            <a:off x="2366079" y="5860230"/>
            <a:ext cx="3631549" cy="384585"/>
          </a:xfrm>
          <a:prstGeom prst="rect">
            <a:avLst/>
          </a:prstGeom>
          <a:noFill/>
        </p:spPr>
        <p:txBody>
          <a:bodyPr wrap="square" rtlCol="0" anchor="ctr">
            <a:noAutofit/>
          </a:bodyPr>
          <a:lstStyle/>
          <a:p>
            <a:r>
              <a:rPr lang="en-US" sz="4400" i="1" smtClean="0">
                <a:solidFill>
                  <a:srgbClr val="FF0000"/>
                </a:solidFill>
                <a:latin typeface="Calibri"/>
              </a:rPr>
              <a:t>1. Serialization</a:t>
            </a:r>
            <a:endParaRPr lang="en-US" sz="4000" i="1">
              <a:solidFill>
                <a:srgbClr val="FF0000"/>
              </a:solidFill>
              <a:latin typeface="Calibri"/>
            </a:endParaRPr>
          </a:p>
        </p:txBody>
      </p:sp>
      <p:sp>
        <p:nvSpPr>
          <p:cNvPr id="49" name="req0"/>
          <p:cNvSpPr/>
          <p:nvPr/>
        </p:nvSpPr>
        <p:spPr>
          <a:xfrm>
            <a:off x="2373865" y="4908169"/>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0" name="req1"/>
          <p:cNvSpPr/>
          <p:nvPr/>
        </p:nvSpPr>
        <p:spPr>
          <a:xfrm>
            <a:off x="3212065" y="4908171"/>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56" name="req2"/>
          <p:cNvSpPr/>
          <p:nvPr/>
        </p:nvSpPr>
        <p:spPr>
          <a:xfrm>
            <a:off x="405025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57" name="req3"/>
          <p:cNvSpPr/>
          <p:nvPr/>
        </p:nvSpPr>
        <p:spPr>
          <a:xfrm>
            <a:off x="48884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06" name="req0wr"/>
          <p:cNvSpPr/>
          <p:nvPr/>
        </p:nvSpPr>
        <p:spPr>
          <a:xfrm>
            <a:off x="23738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7" name="wr0"/>
          <p:cNvSpPr/>
          <p:nvPr/>
        </p:nvSpPr>
        <p:spPr>
          <a:xfrm>
            <a:off x="3212057"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08" name="req1wr"/>
          <p:cNvSpPr/>
          <p:nvPr/>
        </p:nvSpPr>
        <p:spPr>
          <a:xfrm>
            <a:off x="363115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09" name="wr1"/>
          <p:cNvSpPr/>
          <p:nvPr/>
        </p:nvSpPr>
        <p:spPr>
          <a:xfrm>
            <a:off x="446935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0" name="req2"/>
          <p:cNvSpPr/>
          <p:nvPr/>
        </p:nvSpPr>
        <p:spPr>
          <a:xfrm>
            <a:off x="48884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1" name="req3"/>
          <p:cNvSpPr/>
          <p:nvPr/>
        </p:nvSpPr>
        <p:spPr>
          <a:xfrm>
            <a:off x="5726660"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2" name="req0rl"/>
          <p:cNvSpPr/>
          <p:nvPr/>
        </p:nvSpPr>
        <p:spPr>
          <a:xfrm>
            <a:off x="2373867"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3" name="wr0"/>
          <p:cNvSpPr/>
          <p:nvPr/>
        </p:nvSpPr>
        <p:spPr>
          <a:xfrm>
            <a:off x="32120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4" name="req1rl"/>
          <p:cNvSpPr/>
          <p:nvPr/>
        </p:nvSpPr>
        <p:spPr>
          <a:xfrm>
            <a:off x="4050267"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115" name="wr1"/>
          <p:cNvSpPr/>
          <p:nvPr/>
        </p:nvSpPr>
        <p:spPr>
          <a:xfrm>
            <a:off x="48884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116" name="req2rl"/>
          <p:cNvSpPr/>
          <p:nvPr/>
        </p:nvSpPr>
        <p:spPr>
          <a:xfrm>
            <a:off x="5726660" y="4908177"/>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7" name="req3rl"/>
          <p:cNvSpPr/>
          <p:nvPr/>
        </p:nvSpPr>
        <p:spPr>
          <a:xfrm>
            <a:off x="6983966" y="4908177"/>
            <a:ext cx="838200" cy="457199"/>
          </a:xfrm>
          <a:prstGeom prst="roundRect">
            <a:avLst/>
          </a:prstGeom>
          <a:solidFill>
            <a:schemeClr val="tx1">
              <a:lumMod val="75000"/>
              <a:lumOff val="25000"/>
            </a:scheme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118" name="rl0"/>
          <p:cNvSpPr/>
          <p:nvPr/>
        </p:nvSpPr>
        <p:spPr>
          <a:xfrm>
            <a:off x="3631164"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19" name="rl1"/>
          <p:cNvSpPr/>
          <p:nvPr/>
        </p:nvSpPr>
        <p:spPr>
          <a:xfrm>
            <a:off x="5307566" y="4908176"/>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0" name="rl2"/>
          <p:cNvSpPr/>
          <p:nvPr/>
        </p:nvSpPr>
        <p:spPr>
          <a:xfrm>
            <a:off x="6564865" y="4908177"/>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121" name="TextBox 120"/>
          <p:cNvSpPr txBox="1"/>
          <p:nvPr/>
        </p:nvSpPr>
        <p:spPr>
          <a:xfrm>
            <a:off x="2366080" y="5863815"/>
            <a:ext cx="3920420" cy="384585"/>
          </a:xfrm>
          <a:prstGeom prst="rect">
            <a:avLst/>
          </a:prstGeom>
          <a:noFill/>
        </p:spPr>
        <p:txBody>
          <a:bodyPr wrap="square" rtlCol="0" anchor="ctr">
            <a:noAutofit/>
          </a:bodyPr>
          <a:lstStyle/>
          <a:p>
            <a:r>
              <a:rPr lang="en-US" sz="4400" i="1" smtClean="0">
                <a:solidFill>
                  <a:srgbClr val="FF0000"/>
                </a:solidFill>
                <a:latin typeface="Calibri"/>
              </a:rPr>
              <a:t>2. Write Penalty</a:t>
            </a:r>
            <a:endParaRPr lang="en-US" sz="4000" i="1">
              <a:solidFill>
                <a:srgbClr val="FF0000"/>
              </a:solidFill>
              <a:latin typeface="Calibri"/>
            </a:endParaRPr>
          </a:p>
        </p:txBody>
      </p:sp>
      <p:cxnSp>
        <p:nvCxnSpPr>
          <p:cNvPr id="136" name="ser0"/>
          <p:cNvCxnSpPr/>
          <p:nvPr/>
        </p:nvCxnSpPr>
        <p:spPr>
          <a:xfrm flipH="1">
            <a:off x="3212068" y="4663470"/>
            <a:ext cx="1"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7" name="ser1"/>
          <p:cNvCxnSpPr/>
          <p:nvPr/>
        </p:nvCxnSpPr>
        <p:spPr>
          <a:xfrm>
            <a:off x="4050267" y="4663470"/>
            <a:ext cx="2"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38" name="ser2"/>
          <p:cNvCxnSpPr/>
          <p:nvPr/>
        </p:nvCxnSpPr>
        <p:spPr>
          <a:xfrm>
            <a:off x="4888470" y="4663470"/>
            <a:ext cx="0" cy="100314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70" name="TextBox 169"/>
          <p:cNvSpPr txBox="1"/>
          <p:nvPr/>
        </p:nvSpPr>
        <p:spPr>
          <a:xfrm>
            <a:off x="2373866" y="5860229"/>
            <a:ext cx="5779534" cy="384585"/>
          </a:xfrm>
          <a:prstGeom prst="rect">
            <a:avLst/>
          </a:prstGeom>
          <a:noFill/>
        </p:spPr>
        <p:txBody>
          <a:bodyPr wrap="square" rtlCol="0" anchor="ctr">
            <a:noAutofit/>
          </a:bodyPr>
          <a:lstStyle/>
          <a:p>
            <a:r>
              <a:rPr lang="en-US" sz="4400" i="1" smtClean="0">
                <a:solidFill>
                  <a:srgbClr val="FF0000"/>
                </a:solidFill>
                <a:latin typeface="Calibri"/>
              </a:rPr>
              <a:t>3. Thrashing Row-Buffer</a:t>
            </a:r>
            <a:endParaRPr lang="en-US" sz="4000" i="1">
              <a:solidFill>
                <a:srgbClr val="FF0000"/>
              </a:solidFill>
              <a:latin typeface="Calibri"/>
            </a:endParaRPr>
          </a:p>
        </p:txBody>
      </p:sp>
      <p:cxnSp>
        <p:nvCxnSpPr>
          <p:cNvPr id="181" name="Straight Connector 180"/>
          <p:cNvCxnSpPr/>
          <p:nvPr/>
        </p:nvCxnSpPr>
        <p:spPr>
          <a:xfrm>
            <a:off x="0" y="3810000"/>
            <a:ext cx="9144000"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83" name="TextBox 182"/>
          <p:cNvSpPr txBox="1"/>
          <p:nvPr/>
        </p:nvSpPr>
        <p:spPr>
          <a:xfrm>
            <a:off x="4517175" y="1068019"/>
            <a:ext cx="3858011" cy="384585"/>
          </a:xfrm>
          <a:prstGeom prst="rect">
            <a:avLst/>
          </a:prstGeom>
          <a:noFill/>
        </p:spPr>
        <p:txBody>
          <a:bodyPr wrap="square" rtlCol="0" anchor="ctr">
            <a:noAutofit/>
          </a:bodyPr>
          <a:lstStyle/>
          <a:p>
            <a:r>
              <a:rPr lang="en-US" sz="4000" i="1" smtClean="0">
                <a:solidFill>
                  <a:srgbClr val="FF0000"/>
                </a:solidFill>
                <a:latin typeface="Calibri"/>
              </a:rPr>
              <a:t>Served in parallel</a:t>
            </a:r>
            <a:endParaRPr lang="en-US" sz="4000" i="1">
              <a:solidFill>
                <a:srgbClr val="FF0000"/>
              </a:solidFill>
              <a:latin typeface="Calibri"/>
            </a:endParaRPr>
          </a:p>
        </p:txBody>
      </p:sp>
      <p:cxnSp>
        <p:nvCxnSpPr>
          <p:cNvPr id="184" name="Curved Connector 183"/>
          <p:cNvCxnSpPr>
            <a:stCxn id="182" idx="0"/>
            <a:endCxn id="183" idx="1"/>
          </p:cNvCxnSpPr>
          <p:nvPr/>
        </p:nvCxnSpPr>
        <p:spPr>
          <a:xfrm rot="5400000" flipH="1" flipV="1">
            <a:off x="3447030" y="606256"/>
            <a:ext cx="416088" cy="172420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182" name="Rounded Rectangle 181"/>
          <p:cNvSpPr/>
          <p:nvPr/>
        </p:nvSpPr>
        <p:spPr>
          <a:xfrm>
            <a:off x="2373879"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192" name="Rounded Rectangle 191"/>
          <p:cNvSpPr/>
          <p:nvPr/>
        </p:nvSpPr>
        <p:spPr>
          <a:xfrm>
            <a:off x="3208175" y="1676400"/>
            <a:ext cx="838190" cy="1761172"/>
          </a:xfrm>
          <a:prstGeom prst="roundRect">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cxnSp>
        <p:nvCxnSpPr>
          <p:cNvPr id="193" name="Curved Connector 192"/>
          <p:cNvCxnSpPr>
            <a:stCxn id="192" idx="0"/>
            <a:endCxn id="183" idx="1"/>
          </p:cNvCxnSpPr>
          <p:nvPr/>
        </p:nvCxnSpPr>
        <p:spPr>
          <a:xfrm rot="5400000" flipH="1" flipV="1">
            <a:off x="3864178" y="1023404"/>
            <a:ext cx="416088" cy="889905"/>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99" name="end0"/>
          <p:cNvCxnSpPr/>
          <p:nvPr/>
        </p:nvCxnSpPr>
        <p:spPr>
          <a:xfrm>
            <a:off x="4046364" y="1413421"/>
            <a:ext cx="0" cy="3250049"/>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01" name="end1"/>
          <p:cNvCxnSpPr/>
          <p:nvPr/>
        </p:nvCxnSpPr>
        <p:spPr>
          <a:xfrm>
            <a:off x="7822166" y="4246425"/>
            <a:ext cx="0" cy="1544775"/>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cxnSp>
        <p:nvCxnSpPr>
          <p:cNvPr id="213" name="wasted"/>
          <p:cNvCxnSpPr/>
          <p:nvPr/>
        </p:nvCxnSpPr>
        <p:spPr>
          <a:xfrm>
            <a:off x="4181852" y="4495800"/>
            <a:ext cx="3514348" cy="0"/>
          </a:xfrm>
          <a:prstGeom prst="line">
            <a:avLst/>
          </a:prstGeom>
          <a:ln w="57150">
            <a:solidFill>
              <a:srgbClr val="FF000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221" name="TextBox 220"/>
          <p:cNvSpPr txBox="1"/>
          <p:nvPr/>
        </p:nvSpPr>
        <p:spPr>
          <a:xfrm>
            <a:off x="4050272" y="3962400"/>
            <a:ext cx="3747009" cy="422821"/>
          </a:xfrm>
          <a:prstGeom prst="rect">
            <a:avLst/>
          </a:prstGeom>
          <a:noFill/>
        </p:spPr>
        <p:txBody>
          <a:bodyPr wrap="square" rtlCol="0" anchor="ctr">
            <a:noAutofit/>
          </a:bodyPr>
          <a:lstStyle/>
          <a:p>
            <a:pPr algn="ctr"/>
            <a:r>
              <a:rPr lang="en-US" sz="4000" smtClean="0">
                <a:solidFill>
                  <a:srgbClr val="FF0000"/>
                </a:solidFill>
                <a:latin typeface="Calibri"/>
              </a:rPr>
              <a:t>Wasted</a:t>
            </a:r>
            <a:endParaRPr lang="en-US" sz="4000">
              <a:solidFill>
                <a:srgbClr val="FF0000"/>
              </a:solidFill>
              <a:latin typeface="Calibri"/>
            </a:endParaRPr>
          </a:p>
        </p:txBody>
      </p:sp>
      <p:sp>
        <p:nvSpPr>
          <p:cNvPr id="66" name="Title 1"/>
          <p:cNvSpPr>
            <a:spLocks noGrp="1"/>
          </p:cNvSpPr>
          <p:nvPr>
            <p:ph type="title"/>
          </p:nvPr>
        </p:nvSpPr>
        <p:spPr>
          <a:xfrm>
            <a:off x="228600" y="-27384"/>
            <a:ext cx="8915400" cy="1066800"/>
          </a:xfrm>
        </p:spPr>
        <p:txBody>
          <a:bodyPr>
            <a:noAutofit/>
          </a:bodyPr>
          <a:lstStyle/>
          <a:p>
            <a:r>
              <a:rPr lang="en-US" b="0" kern="0" dirty="0" smtClean="0">
                <a:solidFill>
                  <a:srgbClr val="006633"/>
                </a:solidFill>
                <a:latin typeface="Garamond"/>
              </a:rPr>
              <a:t>The Problem with Memory </a:t>
            </a:r>
            <a:r>
              <a:rPr lang="en-US" b="0" kern="0" dirty="0">
                <a:solidFill>
                  <a:srgbClr val="006633"/>
                </a:solidFill>
                <a:latin typeface="Garamond"/>
              </a:rPr>
              <a:t>Bank Conflicts</a:t>
            </a:r>
            <a:endParaRPr lang="en-US" dirty="0"/>
          </a:p>
        </p:txBody>
      </p:sp>
    </p:spTree>
    <p:extLst>
      <p:ext uri="{BB962C8B-B14F-4D97-AF65-F5344CB8AC3E}">
        <p14:creationId xmlns:p14="http://schemas.microsoft.com/office/powerpoint/2010/main" val="29373256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2"/>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3"/>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182"/>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8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183"/>
                                        </p:tgtEl>
                                        <p:attrNameLst>
                                          <p:attrName>style.visibility</p:attrName>
                                        </p:attrNameLst>
                                      </p:cBhvr>
                                      <p:to>
                                        <p:strVal val="hidden"/>
                                      </p:to>
                                    </p:set>
                                  </p:childTnLst>
                                </p:cTn>
                              </p:par>
                              <p:par>
                                <p:cTn id="25" presetID="1" presetClass="exit" presetSubtype="0" fill="hold" grpId="1" nodeType="withEffect">
                                  <p:stCondLst>
                                    <p:cond delay="0"/>
                                  </p:stCondLst>
                                  <p:childTnLst>
                                    <p:set>
                                      <p:cBhvr>
                                        <p:cTn id="26" dur="1" fill="hold">
                                          <p:stCondLst>
                                            <p:cond delay="0"/>
                                          </p:stCondLst>
                                        </p:cTn>
                                        <p:tgtEl>
                                          <p:spTgt spid="192"/>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93"/>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81"/>
                                        </p:tgtEl>
                                        <p:attrNameLst>
                                          <p:attrName>style.visibility</p:attrName>
                                        </p:attrNameLst>
                                      </p:cBhvr>
                                      <p:to>
                                        <p:strVal val="visible"/>
                                      </p:to>
                                    </p:set>
                                  </p:childTnLst>
                                </p:cTn>
                              </p:par>
                              <p:par>
                                <p:cTn id="35" presetID="1" presetClass="entr" presetSubtype="0" fill="hold" grpId="1" nodeType="withEffect">
                                  <p:stCondLst>
                                    <p:cond delay="0"/>
                                  </p:stCondLst>
                                  <p:childTnLst>
                                    <p:set>
                                      <p:cBhvr>
                                        <p:cTn id="36" dur="1" fill="hold">
                                          <p:stCondLst>
                                            <p:cond delay="0"/>
                                          </p:stCondLst>
                                        </p:cTn>
                                        <p:tgtEl>
                                          <p:spTgt spid="49"/>
                                        </p:tgtEl>
                                        <p:attrNameLst>
                                          <p:attrName>style.visibility</p:attrName>
                                        </p:attrNameLst>
                                      </p:cBhvr>
                                      <p:to>
                                        <p:strVal val="visible"/>
                                      </p:to>
                                    </p:set>
                                  </p:childTnLst>
                                </p:cTn>
                              </p:par>
                              <p:par>
                                <p:cTn id="37" presetID="1" presetClass="entr" presetSubtype="0" fill="hold" grpId="1"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1" nodeType="withEffect">
                                  <p:stCondLst>
                                    <p:cond delay="0"/>
                                  </p:stCondLst>
                                  <p:childTnLst>
                                    <p:set>
                                      <p:cBhvr>
                                        <p:cTn id="40" dur="1" fill="hold">
                                          <p:stCondLst>
                                            <p:cond delay="0"/>
                                          </p:stCondLst>
                                        </p:cTn>
                                        <p:tgtEl>
                                          <p:spTgt spid="56"/>
                                        </p:tgtEl>
                                        <p:attrNameLst>
                                          <p:attrName>style.visibility</p:attrName>
                                        </p:attrNameLst>
                                      </p:cBhvr>
                                      <p:to>
                                        <p:strVal val="visible"/>
                                      </p:to>
                                    </p:set>
                                  </p:childTnLst>
                                </p:cTn>
                              </p:par>
                              <p:par>
                                <p:cTn id="41" presetID="1" presetClass="entr" presetSubtype="0" fill="hold" grpId="1" nodeType="withEffect">
                                  <p:stCondLst>
                                    <p:cond delay="0"/>
                                  </p:stCondLst>
                                  <p:childTnLst>
                                    <p:set>
                                      <p:cBhvr>
                                        <p:cTn id="42" dur="1" fill="hold">
                                          <p:stCondLst>
                                            <p:cond delay="0"/>
                                          </p:stCondLst>
                                        </p:cTn>
                                        <p:tgtEl>
                                          <p:spTgt spid="5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2"/>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1"/>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60"/>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6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4"/>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77"/>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36"/>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138"/>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77"/>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136"/>
                                        </p:tgtEl>
                                        <p:attrNameLst>
                                          <p:attrName>style.visibility</p:attrName>
                                        </p:attrNameLst>
                                      </p:cBhvr>
                                      <p:to>
                                        <p:strVal val="hidden"/>
                                      </p:to>
                                    </p:set>
                                  </p:childTnLst>
                                </p:cTn>
                              </p:par>
                              <p:par>
                                <p:cTn id="69" presetID="1" presetClass="exit" presetSubtype="0" fill="hold" nodeType="withEffect">
                                  <p:stCondLst>
                                    <p:cond delay="0"/>
                                  </p:stCondLst>
                                  <p:childTnLst>
                                    <p:set>
                                      <p:cBhvr>
                                        <p:cTn id="70" dur="1" fill="hold">
                                          <p:stCondLst>
                                            <p:cond delay="0"/>
                                          </p:stCondLst>
                                        </p:cTn>
                                        <p:tgtEl>
                                          <p:spTgt spid="137"/>
                                        </p:tgtEl>
                                        <p:attrNameLst>
                                          <p:attrName>style.visibility</p:attrName>
                                        </p:attrNameLst>
                                      </p:cBhvr>
                                      <p:to>
                                        <p:strVal val="hidden"/>
                                      </p:to>
                                    </p:set>
                                  </p:childTnLst>
                                </p:cTn>
                              </p:par>
                              <p:par>
                                <p:cTn id="71" presetID="1" presetClass="exit" presetSubtype="0" fill="hold" nodeType="withEffect">
                                  <p:stCondLst>
                                    <p:cond delay="0"/>
                                  </p:stCondLst>
                                  <p:childTnLst>
                                    <p:set>
                                      <p:cBhvr>
                                        <p:cTn id="72" dur="1" fill="hold">
                                          <p:stCondLst>
                                            <p:cond delay="0"/>
                                          </p:stCondLst>
                                        </p:cTn>
                                        <p:tgtEl>
                                          <p:spTgt spid="138"/>
                                        </p:tgtEl>
                                        <p:attrNameLst>
                                          <p:attrName>style.visibility</p:attrName>
                                        </p:attrNameLst>
                                      </p:cBhvr>
                                      <p:to>
                                        <p:strVal val="hidden"/>
                                      </p:to>
                                    </p:set>
                                  </p:childTnLst>
                                </p:cTn>
                              </p:par>
                            </p:childTnLst>
                          </p:cTn>
                        </p:par>
                      </p:childTnLst>
                    </p:cTn>
                  </p:par>
                  <p:par>
                    <p:cTn id="73" fill="hold">
                      <p:stCondLst>
                        <p:cond delay="indefinite"/>
                      </p:stCondLst>
                      <p:childTnLst>
                        <p:par>
                          <p:cTn id="74" fill="hold">
                            <p:stCondLst>
                              <p:cond delay="0"/>
                            </p:stCondLst>
                            <p:childTnLst>
                              <p:par>
                                <p:cTn id="75" presetID="10" presetClass="exit" presetSubtype="0" fill="hold" grpId="0" nodeType="clickEffect">
                                  <p:stCondLst>
                                    <p:cond delay="0"/>
                                  </p:stCondLst>
                                  <p:childTnLst>
                                    <p:animEffect transition="out" filter="fade">
                                      <p:cBhvr>
                                        <p:cTn id="76" dur="500"/>
                                        <p:tgtEl>
                                          <p:spTgt spid="49"/>
                                        </p:tgtEl>
                                      </p:cBhvr>
                                    </p:animEffect>
                                    <p:set>
                                      <p:cBhvr>
                                        <p:cTn id="77" dur="1" fill="hold">
                                          <p:stCondLst>
                                            <p:cond delay="499"/>
                                          </p:stCondLst>
                                        </p:cTn>
                                        <p:tgtEl>
                                          <p:spTgt spid="49"/>
                                        </p:tgtEl>
                                        <p:attrNameLst>
                                          <p:attrName>style.visibility</p:attrName>
                                        </p:attrNameLst>
                                      </p:cBhvr>
                                      <p:to>
                                        <p:strVal val="hidden"/>
                                      </p:to>
                                    </p:set>
                                  </p:childTnLst>
                                </p:cTn>
                              </p:par>
                              <p:par>
                                <p:cTn id="78" presetID="10" presetClass="exit" presetSubtype="0" fill="hold" grpId="0" nodeType="withEffect">
                                  <p:stCondLst>
                                    <p:cond delay="0"/>
                                  </p:stCondLst>
                                  <p:childTnLst>
                                    <p:animEffect transition="out" filter="fade">
                                      <p:cBhvr>
                                        <p:cTn id="79" dur="500"/>
                                        <p:tgtEl>
                                          <p:spTgt spid="50"/>
                                        </p:tgtEl>
                                      </p:cBhvr>
                                    </p:animEffect>
                                    <p:set>
                                      <p:cBhvr>
                                        <p:cTn id="80" dur="1" fill="hold">
                                          <p:stCondLst>
                                            <p:cond delay="499"/>
                                          </p:stCondLst>
                                        </p:cTn>
                                        <p:tgtEl>
                                          <p:spTgt spid="50"/>
                                        </p:tgtEl>
                                        <p:attrNameLst>
                                          <p:attrName>style.visibility</p:attrName>
                                        </p:attrNameLst>
                                      </p:cBhvr>
                                      <p:to>
                                        <p:strVal val="hidden"/>
                                      </p:to>
                                    </p:set>
                                  </p:childTnLst>
                                </p:cTn>
                              </p:par>
                              <p:par>
                                <p:cTn id="81" presetID="10" presetClass="exit" presetSubtype="0" fill="hold" grpId="0" nodeType="withEffect">
                                  <p:stCondLst>
                                    <p:cond delay="0"/>
                                  </p:stCondLst>
                                  <p:childTnLst>
                                    <p:animEffect transition="out" filter="fade">
                                      <p:cBhvr>
                                        <p:cTn id="82" dur="500"/>
                                        <p:tgtEl>
                                          <p:spTgt spid="56"/>
                                        </p:tgtEl>
                                      </p:cBhvr>
                                    </p:animEffect>
                                    <p:set>
                                      <p:cBhvr>
                                        <p:cTn id="83" dur="1" fill="hold">
                                          <p:stCondLst>
                                            <p:cond delay="499"/>
                                          </p:stCondLst>
                                        </p:cTn>
                                        <p:tgtEl>
                                          <p:spTgt spid="56"/>
                                        </p:tgtEl>
                                        <p:attrNameLst>
                                          <p:attrName>style.visibility</p:attrName>
                                        </p:attrNameLst>
                                      </p:cBhvr>
                                      <p:to>
                                        <p:strVal val="hidden"/>
                                      </p:to>
                                    </p:set>
                                  </p:childTnLst>
                                </p:cTn>
                              </p:par>
                              <p:par>
                                <p:cTn id="84" presetID="10" presetClass="exit" presetSubtype="0" fill="hold" grpId="0" nodeType="withEffect">
                                  <p:stCondLst>
                                    <p:cond delay="0"/>
                                  </p:stCondLst>
                                  <p:childTnLst>
                                    <p:animEffect transition="out" filter="fade">
                                      <p:cBhvr>
                                        <p:cTn id="85" dur="500"/>
                                        <p:tgtEl>
                                          <p:spTgt spid="57"/>
                                        </p:tgtEl>
                                      </p:cBhvr>
                                    </p:animEffect>
                                    <p:set>
                                      <p:cBhvr>
                                        <p:cTn id="86" dur="1" fill="hold">
                                          <p:stCondLst>
                                            <p:cond delay="499"/>
                                          </p:stCondLst>
                                        </p:cTn>
                                        <p:tgtEl>
                                          <p:spTgt spid="57"/>
                                        </p:tgtEl>
                                        <p:attrNameLst>
                                          <p:attrName>style.visibility</p:attrName>
                                        </p:attrNameLst>
                                      </p:cBhvr>
                                      <p:to>
                                        <p:strVal val="hidden"/>
                                      </p:to>
                                    </p:set>
                                  </p:childTnLst>
                                </p:cTn>
                              </p:par>
                              <p:par>
                                <p:cTn id="87" presetID="10" presetClass="entr" presetSubtype="0" fill="hold" grpId="0" nodeType="withEffect">
                                  <p:stCondLst>
                                    <p:cond delay="0"/>
                                  </p:stCondLst>
                                  <p:childTnLst>
                                    <p:set>
                                      <p:cBhvr>
                                        <p:cTn id="88" dur="1" fill="hold">
                                          <p:stCondLst>
                                            <p:cond delay="0"/>
                                          </p:stCondLst>
                                        </p:cTn>
                                        <p:tgtEl>
                                          <p:spTgt spid="106"/>
                                        </p:tgtEl>
                                        <p:attrNameLst>
                                          <p:attrName>style.visibility</p:attrName>
                                        </p:attrNameLst>
                                      </p:cBhvr>
                                      <p:to>
                                        <p:strVal val="visible"/>
                                      </p:to>
                                    </p:set>
                                    <p:animEffect transition="in" filter="fade">
                                      <p:cBhvr>
                                        <p:cTn id="89" dur="500"/>
                                        <p:tgtEl>
                                          <p:spTgt spid="106"/>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7"/>
                                        </p:tgtEl>
                                        <p:attrNameLst>
                                          <p:attrName>style.visibility</p:attrName>
                                        </p:attrNameLst>
                                      </p:cBhvr>
                                      <p:to>
                                        <p:strVal val="visible"/>
                                      </p:to>
                                    </p:set>
                                    <p:animEffect transition="in" filter="fade">
                                      <p:cBhvr>
                                        <p:cTn id="92" dur="500"/>
                                        <p:tgtEl>
                                          <p:spTgt spid="107"/>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108"/>
                                        </p:tgtEl>
                                        <p:attrNameLst>
                                          <p:attrName>style.visibility</p:attrName>
                                        </p:attrNameLst>
                                      </p:cBhvr>
                                      <p:to>
                                        <p:strVal val="visible"/>
                                      </p:to>
                                    </p:set>
                                    <p:animEffect transition="in" filter="fade">
                                      <p:cBhvr>
                                        <p:cTn id="95" dur="500"/>
                                        <p:tgtEl>
                                          <p:spTgt spid="10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09"/>
                                        </p:tgtEl>
                                        <p:attrNameLst>
                                          <p:attrName>style.visibility</p:attrName>
                                        </p:attrNameLst>
                                      </p:cBhvr>
                                      <p:to>
                                        <p:strVal val="visible"/>
                                      </p:to>
                                    </p:set>
                                    <p:animEffect transition="in" filter="fade">
                                      <p:cBhvr>
                                        <p:cTn id="98" dur="500"/>
                                        <p:tgtEl>
                                          <p:spTgt spid="109"/>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10"/>
                                        </p:tgtEl>
                                        <p:attrNameLst>
                                          <p:attrName>style.visibility</p:attrName>
                                        </p:attrNameLst>
                                      </p:cBhvr>
                                      <p:to>
                                        <p:strVal val="visible"/>
                                      </p:to>
                                    </p:set>
                                    <p:animEffect transition="in" filter="fade">
                                      <p:cBhvr>
                                        <p:cTn id="101" dur="500"/>
                                        <p:tgtEl>
                                          <p:spTgt spid="11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11"/>
                                        </p:tgtEl>
                                        <p:attrNameLst>
                                          <p:attrName>style.visibility</p:attrName>
                                        </p:attrNameLst>
                                      </p:cBhvr>
                                      <p:to>
                                        <p:strVal val="visible"/>
                                      </p:to>
                                    </p:set>
                                    <p:animEffect transition="in" filter="fade">
                                      <p:cBhvr>
                                        <p:cTn id="104" dur="500"/>
                                        <p:tgtEl>
                                          <p:spTgt spid="111"/>
                                        </p:tgtEl>
                                      </p:cBhvr>
                                    </p:animEffec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grpId="0" nodeType="clickEffect">
                                  <p:stCondLst>
                                    <p:cond delay="0"/>
                                  </p:stCondLst>
                                  <p:childTnLst>
                                    <p:set>
                                      <p:cBhvr>
                                        <p:cTn id="108" dur="1" fill="hold">
                                          <p:stCondLst>
                                            <p:cond delay="0"/>
                                          </p:stCondLst>
                                        </p:cTn>
                                        <p:tgtEl>
                                          <p:spTgt spid="121"/>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152"/>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51"/>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xit" presetSubtype="0" fill="hold" grpId="1" nodeType="clickEffect">
                                  <p:stCondLst>
                                    <p:cond delay="0"/>
                                  </p:stCondLst>
                                  <p:childTnLst>
                                    <p:set>
                                      <p:cBhvr>
                                        <p:cTn id="116" dur="1" fill="hold">
                                          <p:stCondLst>
                                            <p:cond delay="0"/>
                                          </p:stCondLst>
                                        </p:cTn>
                                        <p:tgtEl>
                                          <p:spTgt spid="121"/>
                                        </p:tgtEl>
                                        <p:attrNameLst>
                                          <p:attrName>style.visibility</p:attrName>
                                        </p:attrNameLst>
                                      </p:cBhvr>
                                      <p:to>
                                        <p:strVal val="hidden"/>
                                      </p:to>
                                    </p:set>
                                  </p:childTnLst>
                                </p:cTn>
                              </p:par>
                              <p:par>
                                <p:cTn id="117" presetID="1" presetClass="exit" presetSubtype="0" fill="hold" nodeType="withEffect">
                                  <p:stCondLst>
                                    <p:cond delay="0"/>
                                  </p:stCondLst>
                                  <p:childTnLst>
                                    <p:set>
                                      <p:cBhvr>
                                        <p:cTn id="118" dur="1" fill="hold">
                                          <p:stCondLst>
                                            <p:cond delay="0"/>
                                          </p:stCondLst>
                                        </p:cTn>
                                        <p:tgtEl>
                                          <p:spTgt spid="152"/>
                                        </p:tgtEl>
                                        <p:attrNameLst>
                                          <p:attrName>style.visibility</p:attrName>
                                        </p:attrNameLst>
                                      </p:cBhvr>
                                      <p:to>
                                        <p:strVal val="hidden"/>
                                      </p:to>
                                    </p:set>
                                  </p:childTnLst>
                                </p:cTn>
                              </p:par>
                              <p:par>
                                <p:cTn id="119" presetID="1" presetClass="exit" presetSubtype="0" fill="hold" nodeType="withEffect">
                                  <p:stCondLst>
                                    <p:cond delay="0"/>
                                  </p:stCondLst>
                                  <p:childTnLst>
                                    <p:set>
                                      <p:cBhvr>
                                        <p:cTn id="120" dur="1" fill="hold">
                                          <p:stCondLst>
                                            <p:cond delay="0"/>
                                          </p:stCondLst>
                                        </p:cTn>
                                        <p:tgtEl>
                                          <p:spTgt spid="151"/>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10" presetClass="exit" presetSubtype="0" fill="hold" grpId="1" nodeType="clickEffect">
                                  <p:stCondLst>
                                    <p:cond delay="0"/>
                                  </p:stCondLst>
                                  <p:childTnLst>
                                    <p:animEffect transition="out" filter="fade">
                                      <p:cBhvr>
                                        <p:cTn id="124" dur="500"/>
                                        <p:tgtEl>
                                          <p:spTgt spid="106"/>
                                        </p:tgtEl>
                                      </p:cBhvr>
                                    </p:animEffect>
                                    <p:set>
                                      <p:cBhvr>
                                        <p:cTn id="125" dur="1" fill="hold">
                                          <p:stCondLst>
                                            <p:cond delay="499"/>
                                          </p:stCondLst>
                                        </p:cTn>
                                        <p:tgtEl>
                                          <p:spTgt spid="106"/>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107"/>
                                        </p:tgtEl>
                                      </p:cBhvr>
                                    </p:animEffect>
                                    <p:set>
                                      <p:cBhvr>
                                        <p:cTn id="128" dur="1" fill="hold">
                                          <p:stCondLst>
                                            <p:cond delay="499"/>
                                          </p:stCondLst>
                                        </p:cTn>
                                        <p:tgtEl>
                                          <p:spTgt spid="107"/>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108"/>
                                        </p:tgtEl>
                                      </p:cBhvr>
                                    </p:animEffect>
                                    <p:set>
                                      <p:cBhvr>
                                        <p:cTn id="131" dur="1" fill="hold">
                                          <p:stCondLst>
                                            <p:cond delay="499"/>
                                          </p:stCondLst>
                                        </p:cTn>
                                        <p:tgtEl>
                                          <p:spTgt spid="108"/>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109"/>
                                        </p:tgtEl>
                                      </p:cBhvr>
                                    </p:animEffect>
                                    <p:set>
                                      <p:cBhvr>
                                        <p:cTn id="134" dur="1" fill="hold">
                                          <p:stCondLst>
                                            <p:cond delay="499"/>
                                          </p:stCondLst>
                                        </p:cTn>
                                        <p:tgtEl>
                                          <p:spTgt spid="109"/>
                                        </p:tgtEl>
                                        <p:attrNameLst>
                                          <p:attrName>style.visibility</p:attrName>
                                        </p:attrNameLst>
                                      </p:cBhvr>
                                      <p:to>
                                        <p:strVal val="hidden"/>
                                      </p:to>
                                    </p:set>
                                  </p:childTnLst>
                                </p:cTn>
                              </p:par>
                              <p:par>
                                <p:cTn id="135" presetID="10" presetClass="exit" presetSubtype="0" fill="hold" grpId="1" nodeType="withEffect">
                                  <p:stCondLst>
                                    <p:cond delay="0"/>
                                  </p:stCondLst>
                                  <p:childTnLst>
                                    <p:animEffect transition="out" filter="fade">
                                      <p:cBhvr>
                                        <p:cTn id="136" dur="500"/>
                                        <p:tgtEl>
                                          <p:spTgt spid="110"/>
                                        </p:tgtEl>
                                      </p:cBhvr>
                                    </p:animEffect>
                                    <p:set>
                                      <p:cBhvr>
                                        <p:cTn id="137" dur="1" fill="hold">
                                          <p:stCondLst>
                                            <p:cond delay="499"/>
                                          </p:stCondLst>
                                        </p:cTn>
                                        <p:tgtEl>
                                          <p:spTgt spid="110"/>
                                        </p:tgtEl>
                                        <p:attrNameLst>
                                          <p:attrName>style.visibility</p:attrName>
                                        </p:attrNameLst>
                                      </p:cBhvr>
                                      <p:to>
                                        <p:strVal val="hidden"/>
                                      </p:to>
                                    </p:set>
                                  </p:childTnLst>
                                </p:cTn>
                              </p:par>
                              <p:par>
                                <p:cTn id="138" presetID="10" presetClass="exit" presetSubtype="0" fill="hold" grpId="1" nodeType="withEffect">
                                  <p:stCondLst>
                                    <p:cond delay="0"/>
                                  </p:stCondLst>
                                  <p:childTnLst>
                                    <p:animEffect transition="out" filter="fade">
                                      <p:cBhvr>
                                        <p:cTn id="139" dur="500"/>
                                        <p:tgtEl>
                                          <p:spTgt spid="111"/>
                                        </p:tgtEl>
                                      </p:cBhvr>
                                    </p:animEffect>
                                    <p:set>
                                      <p:cBhvr>
                                        <p:cTn id="140" dur="1" fill="hold">
                                          <p:stCondLst>
                                            <p:cond delay="499"/>
                                          </p:stCondLst>
                                        </p:cTn>
                                        <p:tgtEl>
                                          <p:spTgt spid="111"/>
                                        </p:tgtEl>
                                        <p:attrNameLst>
                                          <p:attrName>style.visibility</p:attrName>
                                        </p:attrNameLst>
                                      </p:cBhvr>
                                      <p:to>
                                        <p:strVal val="hidden"/>
                                      </p:to>
                                    </p:set>
                                  </p:childTnLst>
                                </p:cTn>
                              </p:par>
                              <p:par>
                                <p:cTn id="141" presetID="10" presetClass="entr" presetSubtype="0" fill="hold" grpId="0" nodeType="withEffect">
                                  <p:stCondLst>
                                    <p:cond delay="0"/>
                                  </p:stCondLst>
                                  <p:childTnLst>
                                    <p:set>
                                      <p:cBhvr>
                                        <p:cTn id="142" dur="1" fill="hold">
                                          <p:stCondLst>
                                            <p:cond delay="0"/>
                                          </p:stCondLst>
                                        </p:cTn>
                                        <p:tgtEl>
                                          <p:spTgt spid="112"/>
                                        </p:tgtEl>
                                        <p:attrNameLst>
                                          <p:attrName>style.visibility</p:attrName>
                                        </p:attrNameLst>
                                      </p:cBhvr>
                                      <p:to>
                                        <p:strVal val="visible"/>
                                      </p:to>
                                    </p:set>
                                    <p:animEffect transition="in" filter="fade">
                                      <p:cBhvr>
                                        <p:cTn id="143" dur="500"/>
                                        <p:tgtEl>
                                          <p:spTgt spid="112"/>
                                        </p:tgtEl>
                                      </p:cBhvr>
                                    </p:animEffect>
                                  </p:childTnLst>
                                </p:cTn>
                              </p:par>
                              <p:par>
                                <p:cTn id="144" presetID="10" presetClass="entr" presetSubtype="0" fill="hold" grpId="0" nodeType="withEffect">
                                  <p:stCondLst>
                                    <p:cond delay="0"/>
                                  </p:stCondLst>
                                  <p:childTnLst>
                                    <p:set>
                                      <p:cBhvr>
                                        <p:cTn id="145" dur="1" fill="hold">
                                          <p:stCondLst>
                                            <p:cond delay="0"/>
                                          </p:stCondLst>
                                        </p:cTn>
                                        <p:tgtEl>
                                          <p:spTgt spid="113"/>
                                        </p:tgtEl>
                                        <p:attrNameLst>
                                          <p:attrName>style.visibility</p:attrName>
                                        </p:attrNameLst>
                                      </p:cBhvr>
                                      <p:to>
                                        <p:strVal val="visible"/>
                                      </p:to>
                                    </p:set>
                                    <p:animEffect transition="in" filter="fade">
                                      <p:cBhvr>
                                        <p:cTn id="146" dur="500"/>
                                        <p:tgtEl>
                                          <p:spTgt spid="113"/>
                                        </p:tgtEl>
                                      </p:cBhvr>
                                    </p:animEffect>
                                  </p:childTnLst>
                                </p:cTn>
                              </p:par>
                              <p:par>
                                <p:cTn id="147" presetID="10" presetClass="entr" presetSubtype="0" fill="hold" grpId="0" nodeType="withEffect">
                                  <p:stCondLst>
                                    <p:cond delay="0"/>
                                  </p:stCondLst>
                                  <p:childTnLst>
                                    <p:set>
                                      <p:cBhvr>
                                        <p:cTn id="148" dur="1" fill="hold">
                                          <p:stCondLst>
                                            <p:cond delay="0"/>
                                          </p:stCondLst>
                                        </p:cTn>
                                        <p:tgtEl>
                                          <p:spTgt spid="114"/>
                                        </p:tgtEl>
                                        <p:attrNameLst>
                                          <p:attrName>style.visibility</p:attrName>
                                        </p:attrNameLst>
                                      </p:cBhvr>
                                      <p:to>
                                        <p:strVal val="visible"/>
                                      </p:to>
                                    </p:set>
                                    <p:animEffect transition="in" filter="fade">
                                      <p:cBhvr>
                                        <p:cTn id="149" dur="500"/>
                                        <p:tgtEl>
                                          <p:spTgt spid="114"/>
                                        </p:tgtEl>
                                      </p:cBhvr>
                                    </p:animEffect>
                                  </p:childTnLst>
                                </p:cTn>
                              </p:par>
                              <p:par>
                                <p:cTn id="150" presetID="10" presetClass="entr" presetSubtype="0" fill="hold" grpId="0" nodeType="withEffect">
                                  <p:stCondLst>
                                    <p:cond delay="0"/>
                                  </p:stCondLst>
                                  <p:childTnLst>
                                    <p:set>
                                      <p:cBhvr>
                                        <p:cTn id="151" dur="1" fill="hold">
                                          <p:stCondLst>
                                            <p:cond delay="0"/>
                                          </p:stCondLst>
                                        </p:cTn>
                                        <p:tgtEl>
                                          <p:spTgt spid="115"/>
                                        </p:tgtEl>
                                        <p:attrNameLst>
                                          <p:attrName>style.visibility</p:attrName>
                                        </p:attrNameLst>
                                      </p:cBhvr>
                                      <p:to>
                                        <p:strVal val="visible"/>
                                      </p:to>
                                    </p:set>
                                    <p:animEffect transition="in" filter="fade">
                                      <p:cBhvr>
                                        <p:cTn id="152" dur="500"/>
                                        <p:tgtEl>
                                          <p:spTgt spid="115"/>
                                        </p:tgtEl>
                                      </p:cBhvr>
                                    </p:animEffect>
                                  </p:childTnLst>
                                </p:cTn>
                              </p:par>
                              <p:par>
                                <p:cTn id="153" presetID="10" presetClass="entr" presetSubtype="0" fill="hold" grpId="0" nodeType="withEffect">
                                  <p:stCondLst>
                                    <p:cond delay="0"/>
                                  </p:stCondLst>
                                  <p:childTnLst>
                                    <p:set>
                                      <p:cBhvr>
                                        <p:cTn id="154" dur="1" fill="hold">
                                          <p:stCondLst>
                                            <p:cond delay="0"/>
                                          </p:stCondLst>
                                        </p:cTn>
                                        <p:tgtEl>
                                          <p:spTgt spid="116"/>
                                        </p:tgtEl>
                                        <p:attrNameLst>
                                          <p:attrName>style.visibility</p:attrName>
                                        </p:attrNameLst>
                                      </p:cBhvr>
                                      <p:to>
                                        <p:strVal val="visible"/>
                                      </p:to>
                                    </p:set>
                                    <p:animEffect transition="in" filter="fade">
                                      <p:cBhvr>
                                        <p:cTn id="155" dur="500"/>
                                        <p:tgtEl>
                                          <p:spTgt spid="116"/>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17"/>
                                        </p:tgtEl>
                                        <p:attrNameLst>
                                          <p:attrName>style.visibility</p:attrName>
                                        </p:attrNameLst>
                                      </p:cBhvr>
                                      <p:to>
                                        <p:strVal val="visible"/>
                                      </p:to>
                                    </p:set>
                                    <p:animEffect transition="in" filter="fade">
                                      <p:cBhvr>
                                        <p:cTn id="158" dur="500"/>
                                        <p:tgtEl>
                                          <p:spTgt spid="117"/>
                                        </p:tgtEl>
                                      </p:cBhvr>
                                    </p:animEffect>
                                  </p:childTnLst>
                                </p:cTn>
                              </p:par>
                              <p:par>
                                <p:cTn id="159" presetID="10" presetClass="entr" presetSubtype="0" fill="hold" grpId="0" nodeType="withEffect">
                                  <p:stCondLst>
                                    <p:cond delay="0"/>
                                  </p:stCondLst>
                                  <p:childTnLst>
                                    <p:set>
                                      <p:cBhvr>
                                        <p:cTn id="160" dur="1" fill="hold">
                                          <p:stCondLst>
                                            <p:cond delay="0"/>
                                          </p:stCondLst>
                                        </p:cTn>
                                        <p:tgtEl>
                                          <p:spTgt spid="118"/>
                                        </p:tgtEl>
                                        <p:attrNameLst>
                                          <p:attrName>style.visibility</p:attrName>
                                        </p:attrNameLst>
                                      </p:cBhvr>
                                      <p:to>
                                        <p:strVal val="visible"/>
                                      </p:to>
                                    </p:set>
                                    <p:animEffect transition="in" filter="fade">
                                      <p:cBhvr>
                                        <p:cTn id="161" dur="500"/>
                                        <p:tgtEl>
                                          <p:spTgt spid="118"/>
                                        </p:tgtEl>
                                      </p:cBhvr>
                                    </p:animEffect>
                                  </p:childTnLst>
                                </p:cTn>
                              </p:par>
                              <p:par>
                                <p:cTn id="162" presetID="10" presetClass="entr" presetSubtype="0" fill="hold" grpId="0" nodeType="withEffect">
                                  <p:stCondLst>
                                    <p:cond delay="0"/>
                                  </p:stCondLst>
                                  <p:childTnLst>
                                    <p:set>
                                      <p:cBhvr>
                                        <p:cTn id="163" dur="1" fill="hold">
                                          <p:stCondLst>
                                            <p:cond delay="0"/>
                                          </p:stCondLst>
                                        </p:cTn>
                                        <p:tgtEl>
                                          <p:spTgt spid="119"/>
                                        </p:tgtEl>
                                        <p:attrNameLst>
                                          <p:attrName>style.visibility</p:attrName>
                                        </p:attrNameLst>
                                      </p:cBhvr>
                                      <p:to>
                                        <p:strVal val="visible"/>
                                      </p:to>
                                    </p:set>
                                    <p:animEffect transition="in" filter="fade">
                                      <p:cBhvr>
                                        <p:cTn id="164" dur="500"/>
                                        <p:tgtEl>
                                          <p:spTgt spid="119"/>
                                        </p:tgtEl>
                                      </p:cBhvr>
                                    </p:animEffect>
                                  </p:childTnLst>
                                </p:cTn>
                              </p:par>
                              <p:par>
                                <p:cTn id="165" presetID="10" presetClass="entr" presetSubtype="0" fill="hold" grpId="0" nodeType="withEffect">
                                  <p:stCondLst>
                                    <p:cond delay="0"/>
                                  </p:stCondLst>
                                  <p:childTnLst>
                                    <p:set>
                                      <p:cBhvr>
                                        <p:cTn id="166" dur="1" fill="hold">
                                          <p:stCondLst>
                                            <p:cond delay="0"/>
                                          </p:stCondLst>
                                        </p:cTn>
                                        <p:tgtEl>
                                          <p:spTgt spid="120"/>
                                        </p:tgtEl>
                                        <p:attrNameLst>
                                          <p:attrName>style.visibility</p:attrName>
                                        </p:attrNameLst>
                                      </p:cBhvr>
                                      <p:to>
                                        <p:strVal val="visible"/>
                                      </p:to>
                                    </p:set>
                                    <p:animEffect transition="in" filter="fade">
                                      <p:cBhvr>
                                        <p:cTn id="167" dur="500"/>
                                        <p:tgtEl>
                                          <p:spTgt spid="120"/>
                                        </p:tgtEl>
                                      </p:cBhvr>
                                    </p:animEffect>
                                  </p:childTnLst>
                                </p:cTn>
                              </p:par>
                            </p:childTnLst>
                          </p:cTn>
                        </p:par>
                      </p:childTnLst>
                    </p:cTn>
                  </p:par>
                  <p:par>
                    <p:cTn id="168" fill="hold">
                      <p:stCondLst>
                        <p:cond delay="indefinite"/>
                      </p:stCondLst>
                      <p:childTnLst>
                        <p:par>
                          <p:cTn id="169" fill="hold">
                            <p:stCondLst>
                              <p:cond delay="0"/>
                            </p:stCondLst>
                            <p:childTnLst>
                              <p:par>
                                <p:cTn id="170" presetID="1" presetClass="entr" presetSubtype="0" fill="hold" grpId="0" nodeType="clickEffect">
                                  <p:stCondLst>
                                    <p:cond delay="0"/>
                                  </p:stCondLst>
                                  <p:childTnLst>
                                    <p:set>
                                      <p:cBhvr>
                                        <p:cTn id="171" dur="1" fill="hold">
                                          <p:stCondLst>
                                            <p:cond delay="0"/>
                                          </p:stCondLst>
                                        </p:cTn>
                                        <p:tgtEl>
                                          <p:spTgt spid="170"/>
                                        </p:tgtEl>
                                        <p:attrNameLst>
                                          <p:attrName>style.visibility</p:attrName>
                                        </p:attrNameLst>
                                      </p:cBhvr>
                                      <p:to>
                                        <p:strVal val="visible"/>
                                      </p:to>
                                    </p:set>
                                  </p:childTnLst>
                                </p:cTn>
                              </p:par>
                              <p:par>
                                <p:cTn id="172" presetID="1" presetClass="entr" presetSubtype="0" fill="hold" nodeType="withEffect">
                                  <p:stCondLst>
                                    <p:cond delay="0"/>
                                  </p:stCondLst>
                                  <p:childTnLst>
                                    <p:set>
                                      <p:cBhvr>
                                        <p:cTn id="173" dur="1" fill="hold">
                                          <p:stCondLst>
                                            <p:cond delay="0"/>
                                          </p:stCondLst>
                                        </p:cTn>
                                        <p:tgtEl>
                                          <p:spTgt spid="171"/>
                                        </p:tgtEl>
                                        <p:attrNameLst>
                                          <p:attrName>style.visibility</p:attrName>
                                        </p:attrNameLst>
                                      </p:cBhvr>
                                      <p:to>
                                        <p:strVal val="visible"/>
                                      </p:to>
                                    </p:set>
                                  </p:childTnLst>
                                </p:cTn>
                              </p:par>
                              <p:par>
                                <p:cTn id="174" presetID="1" presetClass="entr" presetSubtype="0" fill="hold" nodeType="withEffect">
                                  <p:stCondLst>
                                    <p:cond delay="0"/>
                                  </p:stCondLst>
                                  <p:childTnLst>
                                    <p:set>
                                      <p:cBhvr>
                                        <p:cTn id="175" dur="1" fill="hold">
                                          <p:stCondLst>
                                            <p:cond delay="0"/>
                                          </p:stCondLst>
                                        </p:cTn>
                                        <p:tgtEl>
                                          <p:spTgt spid="174"/>
                                        </p:tgtEl>
                                        <p:attrNameLst>
                                          <p:attrName>style.visibility</p:attrName>
                                        </p:attrNameLst>
                                      </p:cBhvr>
                                      <p:to>
                                        <p:strVal val="visible"/>
                                      </p:to>
                                    </p:set>
                                  </p:childTnLst>
                                </p:cTn>
                              </p:par>
                              <p:par>
                                <p:cTn id="176" presetID="1" presetClass="entr" presetSubtype="0" fill="hold" nodeType="withEffect">
                                  <p:stCondLst>
                                    <p:cond delay="0"/>
                                  </p:stCondLst>
                                  <p:childTnLst>
                                    <p:set>
                                      <p:cBhvr>
                                        <p:cTn id="177" dur="1" fill="hold">
                                          <p:stCondLst>
                                            <p:cond delay="0"/>
                                          </p:stCondLst>
                                        </p:cTn>
                                        <p:tgtEl>
                                          <p:spTgt spid="177"/>
                                        </p:tgtEl>
                                        <p:attrNameLst>
                                          <p:attrName>style.visibility</p:attrName>
                                        </p:attrNameLst>
                                      </p:cBhvr>
                                      <p:to>
                                        <p:strVal val="visible"/>
                                      </p:to>
                                    </p:set>
                                  </p:childTnLst>
                                </p:cTn>
                              </p:par>
                            </p:childTnLst>
                          </p:cTn>
                        </p:par>
                      </p:childTnLst>
                    </p:cTn>
                  </p:par>
                  <p:par>
                    <p:cTn id="178" fill="hold">
                      <p:stCondLst>
                        <p:cond delay="indefinite"/>
                      </p:stCondLst>
                      <p:childTnLst>
                        <p:par>
                          <p:cTn id="179" fill="hold">
                            <p:stCondLst>
                              <p:cond delay="0"/>
                            </p:stCondLst>
                            <p:childTnLst>
                              <p:par>
                                <p:cTn id="180" presetID="1" presetClass="exit" presetSubtype="0" fill="hold" grpId="1" nodeType="clickEffect">
                                  <p:stCondLst>
                                    <p:cond delay="0"/>
                                  </p:stCondLst>
                                  <p:childTnLst>
                                    <p:set>
                                      <p:cBhvr>
                                        <p:cTn id="181" dur="1" fill="hold">
                                          <p:stCondLst>
                                            <p:cond delay="0"/>
                                          </p:stCondLst>
                                        </p:cTn>
                                        <p:tgtEl>
                                          <p:spTgt spid="170"/>
                                        </p:tgtEl>
                                        <p:attrNameLst>
                                          <p:attrName>style.visibility</p:attrName>
                                        </p:attrNameLst>
                                      </p:cBhvr>
                                      <p:to>
                                        <p:strVal val="hidden"/>
                                      </p:to>
                                    </p:set>
                                  </p:childTnLst>
                                </p:cTn>
                              </p:par>
                              <p:par>
                                <p:cTn id="182" presetID="1" presetClass="exit" presetSubtype="0" fill="hold" nodeType="withEffect">
                                  <p:stCondLst>
                                    <p:cond delay="0"/>
                                  </p:stCondLst>
                                  <p:childTnLst>
                                    <p:set>
                                      <p:cBhvr>
                                        <p:cTn id="183" dur="1" fill="hold">
                                          <p:stCondLst>
                                            <p:cond delay="0"/>
                                          </p:stCondLst>
                                        </p:cTn>
                                        <p:tgtEl>
                                          <p:spTgt spid="171"/>
                                        </p:tgtEl>
                                        <p:attrNameLst>
                                          <p:attrName>style.visibility</p:attrName>
                                        </p:attrNameLst>
                                      </p:cBhvr>
                                      <p:to>
                                        <p:strVal val="hidden"/>
                                      </p:to>
                                    </p:set>
                                  </p:childTnLst>
                                </p:cTn>
                              </p:par>
                              <p:par>
                                <p:cTn id="184" presetID="1" presetClass="exit" presetSubtype="0" fill="hold" nodeType="withEffect">
                                  <p:stCondLst>
                                    <p:cond delay="0"/>
                                  </p:stCondLst>
                                  <p:childTnLst>
                                    <p:set>
                                      <p:cBhvr>
                                        <p:cTn id="185" dur="1" fill="hold">
                                          <p:stCondLst>
                                            <p:cond delay="0"/>
                                          </p:stCondLst>
                                        </p:cTn>
                                        <p:tgtEl>
                                          <p:spTgt spid="174"/>
                                        </p:tgtEl>
                                        <p:attrNameLst>
                                          <p:attrName>style.visibility</p:attrName>
                                        </p:attrNameLst>
                                      </p:cBhvr>
                                      <p:to>
                                        <p:strVal val="hidden"/>
                                      </p:to>
                                    </p:set>
                                  </p:childTnLst>
                                </p:cTn>
                              </p:par>
                              <p:par>
                                <p:cTn id="186" presetID="1" presetClass="exit" presetSubtype="0" fill="hold" nodeType="withEffect">
                                  <p:stCondLst>
                                    <p:cond delay="0"/>
                                  </p:stCondLst>
                                  <p:childTnLst>
                                    <p:set>
                                      <p:cBhvr>
                                        <p:cTn id="187" dur="1" fill="hold">
                                          <p:stCondLst>
                                            <p:cond delay="0"/>
                                          </p:stCondLst>
                                        </p:cTn>
                                        <p:tgtEl>
                                          <p:spTgt spid="177"/>
                                        </p:tgtEl>
                                        <p:attrNameLst>
                                          <p:attrName>style.visibility</p:attrName>
                                        </p:attrNameLst>
                                      </p:cBhvr>
                                      <p:to>
                                        <p:strVal val="hidden"/>
                                      </p:to>
                                    </p:set>
                                  </p:childTnLst>
                                </p:cTn>
                              </p:par>
                            </p:childTnLst>
                          </p:cTn>
                        </p:par>
                      </p:childTnLst>
                    </p:cTn>
                  </p:par>
                  <p:par>
                    <p:cTn id="188" fill="hold">
                      <p:stCondLst>
                        <p:cond delay="indefinite"/>
                      </p:stCondLst>
                      <p:childTnLst>
                        <p:par>
                          <p:cTn id="189" fill="hold">
                            <p:stCondLst>
                              <p:cond delay="0"/>
                            </p:stCondLst>
                            <p:childTnLst>
                              <p:par>
                                <p:cTn id="190" presetID="1" presetClass="entr" presetSubtype="0" fill="hold" nodeType="clickEffect">
                                  <p:stCondLst>
                                    <p:cond delay="0"/>
                                  </p:stCondLst>
                                  <p:childTnLst>
                                    <p:set>
                                      <p:cBhvr>
                                        <p:cTn id="191" dur="1" fill="hold">
                                          <p:stCondLst>
                                            <p:cond delay="0"/>
                                          </p:stCondLst>
                                        </p:cTn>
                                        <p:tgtEl>
                                          <p:spTgt spid="213"/>
                                        </p:tgtEl>
                                        <p:attrNameLst>
                                          <p:attrName>style.visibility</p:attrName>
                                        </p:attrNameLst>
                                      </p:cBhvr>
                                      <p:to>
                                        <p:strVal val="visible"/>
                                      </p:to>
                                    </p:set>
                                  </p:childTnLst>
                                </p:cTn>
                              </p:par>
                              <p:par>
                                <p:cTn id="192" presetID="1" presetClass="entr" presetSubtype="0" fill="hold" grpId="0" nodeType="withEffect">
                                  <p:stCondLst>
                                    <p:cond delay="0"/>
                                  </p:stCondLst>
                                  <p:childTnLst>
                                    <p:set>
                                      <p:cBhvr>
                                        <p:cTn id="193" dur="1" fill="hold">
                                          <p:stCondLst>
                                            <p:cond delay="0"/>
                                          </p:stCondLst>
                                        </p:cTn>
                                        <p:tgtEl>
                                          <p:spTgt spid="221"/>
                                        </p:tgtEl>
                                        <p:attrNameLst>
                                          <p:attrName>style.visibility</p:attrName>
                                        </p:attrNameLst>
                                      </p:cBhvr>
                                      <p:to>
                                        <p:strVal val="visible"/>
                                      </p:to>
                                    </p:set>
                                  </p:childTnLst>
                                </p:cTn>
                              </p:par>
                              <p:par>
                                <p:cTn id="194" presetID="1" presetClass="entr" presetSubtype="0" fill="hold" nodeType="withEffect">
                                  <p:stCondLst>
                                    <p:cond delay="0"/>
                                  </p:stCondLst>
                                  <p:childTnLst>
                                    <p:set>
                                      <p:cBhvr>
                                        <p:cTn id="195" dur="1" fill="hold">
                                          <p:stCondLst>
                                            <p:cond delay="0"/>
                                          </p:stCondLst>
                                        </p:cTn>
                                        <p:tgtEl>
                                          <p:spTgt spid="199"/>
                                        </p:tgtEl>
                                        <p:attrNameLst>
                                          <p:attrName>style.visibility</p:attrName>
                                        </p:attrNameLst>
                                      </p:cBhvr>
                                      <p:to>
                                        <p:strVal val="visible"/>
                                      </p:to>
                                    </p:set>
                                  </p:childTnLst>
                                </p:cTn>
                              </p:par>
                              <p:par>
                                <p:cTn id="196" presetID="1" presetClass="entr" presetSubtype="0" fill="hold" nodeType="withEffect">
                                  <p:stCondLst>
                                    <p:cond delay="0"/>
                                  </p:stCondLst>
                                  <p:childTnLst>
                                    <p:set>
                                      <p:cBhvr>
                                        <p:cTn id="197" dur="1" fill="hold">
                                          <p:stCondLst>
                                            <p:cond delay="0"/>
                                          </p:stCondLst>
                                        </p:cTn>
                                        <p:tgtEl>
                                          <p:spTgt spid="20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60" grpId="0" animBg="1"/>
      <p:bldP spid="62" grpId="0" animBg="1"/>
      <p:bldP spid="54" grpId="0" animBg="1"/>
      <p:bldP spid="68" grpId="0"/>
      <p:bldP spid="77" grpId="0"/>
      <p:bldP spid="77" grpId="1"/>
      <p:bldP spid="49" grpId="0" animBg="1"/>
      <p:bldP spid="49" grpId="1" animBg="1"/>
      <p:bldP spid="50" grpId="0" animBg="1"/>
      <p:bldP spid="50" grpId="1" animBg="1"/>
      <p:bldP spid="56" grpId="0" animBg="1"/>
      <p:bldP spid="56" grpId="1" animBg="1"/>
      <p:bldP spid="57" grpId="0" animBg="1"/>
      <p:bldP spid="57" grpId="1" animBg="1"/>
      <p:bldP spid="106" grpId="0" animBg="1"/>
      <p:bldP spid="106" grpId="1" animBg="1"/>
      <p:bldP spid="107" grpId="0" animBg="1"/>
      <p:bldP spid="107" grpId="1" animBg="1"/>
      <p:bldP spid="108" grpId="0" animBg="1"/>
      <p:bldP spid="108" grpId="1" animBg="1"/>
      <p:bldP spid="109" grpId="0" animBg="1"/>
      <p:bldP spid="109" grpId="1" animBg="1"/>
      <p:bldP spid="110" grpId="0" animBg="1"/>
      <p:bldP spid="110" grpId="1" animBg="1"/>
      <p:bldP spid="111" grpId="0" animBg="1"/>
      <p:bldP spid="111" grpId="1"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p:bldP spid="121" grpId="1"/>
      <p:bldP spid="170" grpId="0"/>
      <p:bldP spid="170" grpId="1"/>
      <p:bldP spid="183" grpId="0"/>
      <p:bldP spid="183" grpId="1"/>
      <p:bldP spid="182" grpId="0" animBg="1"/>
      <p:bldP spid="182" grpId="1" animBg="1"/>
      <p:bldP spid="192" grpId="0" animBg="1"/>
      <p:bldP spid="192" grpId="1" animBg="1"/>
      <p:bldP spid="221" grpId="0"/>
    </p:bldLst>
  </p:timing>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Goal</a:t>
            </a:r>
            <a:endParaRPr lang="en-US" sz="4400"/>
          </a:p>
        </p:txBody>
      </p:sp>
      <p:sp>
        <p:nvSpPr>
          <p:cNvPr id="3" name="Content Placeholder 2"/>
          <p:cNvSpPr>
            <a:spLocks noGrp="1"/>
          </p:cNvSpPr>
          <p:nvPr>
            <p:ph idx="1"/>
          </p:nvPr>
        </p:nvSpPr>
        <p:spPr/>
        <p:txBody>
          <a:bodyPr/>
          <a:lstStyle/>
          <a:p>
            <a:r>
              <a:rPr lang="en-US" sz="3600" b="1" dirty="0" smtClean="0"/>
              <a:t>Goal: </a:t>
            </a:r>
            <a:r>
              <a:rPr lang="en-US" sz="3600" i="1" dirty="0" smtClean="0">
                <a:solidFill>
                  <a:schemeClr val="tx2"/>
                </a:solidFill>
              </a:rPr>
              <a:t>Mitigate </a:t>
            </a:r>
            <a:r>
              <a:rPr lang="en-US" sz="3600" i="1" dirty="0">
                <a:solidFill>
                  <a:schemeClr val="tx2"/>
                </a:solidFill>
              </a:rPr>
              <a:t>the detrimental effects of </a:t>
            </a:r>
            <a:r>
              <a:rPr lang="en-US" sz="3600" b="1" i="1" dirty="0" smtClean="0">
                <a:solidFill>
                  <a:schemeClr val="tx2"/>
                </a:solidFill>
              </a:rPr>
              <a:t>bank </a:t>
            </a:r>
            <a:r>
              <a:rPr lang="en-US" sz="3600" b="1" i="1" dirty="0">
                <a:solidFill>
                  <a:schemeClr val="tx2"/>
                </a:solidFill>
              </a:rPr>
              <a:t>conflicts </a:t>
            </a:r>
            <a:r>
              <a:rPr lang="en-US" sz="3600" i="1" dirty="0">
                <a:solidFill>
                  <a:schemeClr val="tx2"/>
                </a:solidFill>
              </a:rPr>
              <a:t>in a cost-effective </a:t>
            </a:r>
            <a:r>
              <a:rPr lang="en-US" sz="3600" i="1" dirty="0" smtClean="0">
                <a:solidFill>
                  <a:schemeClr val="tx2"/>
                </a:solidFill>
              </a:rPr>
              <a:t>manner</a:t>
            </a:r>
          </a:p>
          <a:p>
            <a:pPr marL="0" indent="0">
              <a:buNone/>
            </a:pPr>
            <a:endParaRPr lang="en-US" sz="3200" i="1" dirty="0">
              <a:solidFill>
                <a:schemeClr val="tx2"/>
              </a:solidFill>
            </a:endParaRPr>
          </a:p>
          <a:p>
            <a:r>
              <a:rPr lang="en-US" sz="3600" b="1" dirty="0"/>
              <a:t>N</a:t>
            </a:r>
            <a:r>
              <a:rPr lang="en-US" sz="3600" b="1" dirty="0" smtClean="0"/>
              <a:t>aïve solution: </a:t>
            </a:r>
            <a:r>
              <a:rPr lang="en-US" sz="3600" dirty="0" smtClean="0"/>
              <a:t>Add more banks</a:t>
            </a:r>
          </a:p>
          <a:p>
            <a:pPr marL="858838" lvl="1" indent="-401638"/>
            <a:r>
              <a:rPr lang="en-US" sz="3600" dirty="0" smtClean="0">
                <a:solidFill>
                  <a:srgbClr val="FF0000"/>
                </a:solidFill>
              </a:rPr>
              <a:t>Very expensive</a:t>
            </a:r>
          </a:p>
          <a:p>
            <a:endParaRPr lang="en-US" sz="3200" dirty="0" smtClean="0"/>
          </a:p>
          <a:p>
            <a:r>
              <a:rPr lang="en-US" sz="3600" b="1" dirty="0" smtClean="0"/>
              <a:t>Cost-effective solution: </a:t>
            </a:r>
            <a:r>
              <a:rPr lang="en-US" sz="3600" dirty="0" smtClean="0"/>
              <a:t>Approximate the benefits of more banks without adding more banks</a:t>
            </a:r>
          </a:p>
        </p:txBody>
      </p:sp>
      <p:sp>
        <p:nvSpPr>
          <p:cNvPr id="4" name="Slide Number Placeholder 3"/>
          <p:cNvSpPr>
            <a:spLocks noGrp="1"/>
          </p:cNvSpPr>
          <p:nvPr>
            <p:ph type="sldNum" sz="quarter" idx="12"/>
          </p:nvPr>
        </p:nvSpPr>
        <p:spPr/>
        <p:txBody>
          <a:bodyPr/>
          <a:lstStyle/>
          <a:p>
            <a:fld id="{8B363EBC-A636-4E4F-B313-DA526F248DF6}" type="slidenum">
              <a:rPr lang="en-US" smtClean="0"/>
              <a:t>199</a:t>
            </a:fld>
            <a:endParaRPr lang="en-US"/>
          </a:p>
        </p:txBody>
      </p:sp>
    </p:spTree>
    <p:extLst>
      <p:ext uri="{BB962C8B-B14F-4D97-AF65-F5344CB8AC3E}">
        <p14:creationId xmlns:p14="http://schemas.microsoft.com/office/powerpoint/2010/main" val="8266874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2" name="Picture 23" descr="http://i.ehow.com/images/a04/ac/qb/format-hard-drive-xp-800X8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166144">
            <a:off x="5944993" y="1201593"/>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8" name="Title 1"/>
          <p:cNvSpPr>
            <a:spLocks noGrp="1"/>
          </p:cNvSpPr>
          <p:nvPr>
            <p:ph type="title"/>
          </p:nvPr>
        </p:nvSpPr>
        <p:spPr/>
        <p:txBody>
          <a:bodyPr/>
          <a:lstStyle/>
          <a:p>
            <a:r>
              <a:rPr lang="en-US">
                <a:latin typeface="Garamond" charset="0"/>
                <a:ea typeface="ＭＳ Ｐゴシック" charset="0"/>
                <a:cs typeface="ＭＳ Ｐゴシック" charset="0"/>
              </a:rPr>
              <a:t>The Main Memory System</a:t>
            </a:r>
          </a:p>
        </p:txBody>
      </p:sp>
      <p:sp>
        <p:nvSpPr>
          <p:cNvPr id="3" name="Content Placeholder 2"/>
          <p:cNvSpPr>
            <a:spLocks noGrp="1"/>
          </p:cNvSpPr>
          <p:nvPr>
            <p:ph idx="1"/>
          </p:nvPr>
        </p:nvSpPr>
        <p:spPr>
          <a:xfrm>
            <a:off x="228600" y="996950"/>
            <a:ext cx="86106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pPr marL="0" indent="0">
              <a:buNone/>
            </a:pPr>
            <a:endParaRPr lang="en-US" sz="1200"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is a critical component of all computing systems</a:t>
            </a:r>
            <a:r>
              <a:rPr lang="en-US" dirty="0">
                <a:latin typeface="Tahoma" charset="0"/>
                <a:ea typeface="ＭＳ Ｐゴシック" charset="0"/>
                <a:cs typeface="ＭＳ Ｐゴシック" charset="0"/>
              </a:rPr>
              <a:t>: server, mobile, embedded, desktop, sensor</a:t>
            </a: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system must scale </a:t>
            </a:r>
            <a:r>
              <a:rPr lang="en-US" dirty="0">
                <a:latin typeface="Tahoma" charset="0"/>
                <a:ea typeface="ＭＳ Ｐゴシック" charset="0"/>
                <a:cs typeface="ＭＳ Ｐゴシック" charset="0"/>
              </a:rPr>
              <a:t>(in </a:t>
            </a:r>
            <a:r>
              <a:rPr lang="en-US" i="1" dirty="0">
                <a:latin typeface="Tahoma" charset="0"/>
                <a:ea typeface="ＭＳ Ｐゴシック" charset="0"/>
                <a:cs typeface="ＭＳ Ｐゴシック" charset="0"/>
              </a:rPr>
              <a:t>size</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technology</a:t>
            </a:r>
            <a:r>
              <a:rPr lang="en-US" dirty="0">
                <a:latin typeface="Tahoma" charset="0"/>
                <a:ea typeface="ＭＳ Ｐゴシック" charset="0"/>
                <a:cs typeface="ＭＳ Ｐゴシック" charset="0"/>
              </a:rPr>
              <a:t>, </a:t>
            </a:r>
            <a:r>
              <a:rPr lang="en-US" i="1" dirty="0">
                <a:latin typeface="Tahoma" charset="0"/>
                <a:ea typeface="ＭＳ Ｐゴシック" charset="0"/>
                <a:cs typeface="ＭＳ Ｐゴシック" charset="0"/>
              </a:rPr>
              <a:t>efficiency</a:t>
            </a:r>
            <a:r>
              <a:rPr lang="en-US" dirty="0">
                <a:latin typeface="Tahoma" charset="0"/>
                <a:ea typeface="ＭＳ Ｐゴシック" charset="0"/>
                <a:cs typeface="ＭＳ Ｐゴシック" charset="0"/>
              </a:rPr>
              <a:t>, </a:t>
            </a:r>
            <a:r>
              <a:rPr lang="en-US" i="1" dirty="0" smtClean="0">
                <a:latin typeface="Tahoma" charset="0"/>
                <a:ea typeface="ＭＳ Ｐゴシック" charset="0"/>
                <a:cs typeface="ＭＳ Ｐゴシック" charset="0"/>
              </a:rPr>
              <a:t>cost</a:t>
            </a:r>
            <a:r>
              <a:rPr lang="en-US" dirty="0" smtClean="0">
                <a:latin typeface="Tahoma" charset="0"/>
                <a:ea typeface="ＭＳ Ｐゴシック" charset="0"/>
                <a:cs typeface="ＭＳ Ｐゴシック" charset="0"/>
              </a:rPr>
              <a:t>, and </a:t>
            </a:r>
            <a:r>
              <a:rPr lang="en-US" i="1" dirty="0" smtClean="0">
                <a:latin typeface="Tahoma" charset="0"/>
                <a:ea typeface="ＭＳ Ｐゴシック" charset="0"/>
                <a:cs typeface="ＭＳ Ｐゴシック" charset="0"/>
              </a:rPr>
              <a:t>management algorithms</a:t>
            </a:r>
            <a:r>
              <a:rPr lang="en-US" dirty="0" smtClean="0">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to maintain performance growth and technology scaling benefits</a:t>
            </a:r>
          </a:p>
        </p:txBody>
      </p:sp>
      <p:sp>
        <p:nvSpPr>
          <p:cNvPr id="1946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330F078-BF11-6B47-89B1-D774F4018531}" type="slidenum">
              <a:rPr lang="en-US" sz="1600">
                <a:solidFill>
                  <a:srgbClr val="000000"/>
                </a:solidFill>
                <a:latin typeface="Garamond" charset="0"/>
              </a:rPr>
              <a:pPr eaLnBrk="1" hangingPunct="1"/>
              <a:t>2</a:t>
            </a:fld>
            <a:endParaRPr lang="en-US" sz="1600">
              <a:solidFill>
                <a:srgbClr val="000000"/>
              </a:solidFill>
              <a:latin typeface="Garamond" charset="0"/>
            </a:endParaRPr>
          </a:p>
        </p:txBody>
      </p:sp>
      <p:sp>
        <p:nvSpPr>
          <p:cNvPr id="18" name="AutoShape 25"/>
          <p:cNvSpPr>
            <a:spLocks noChangeArrowheads="1"/>
          </p:cNvSpPr>
          <p:nvPr/>
        </p:nvSpPr>
        <p:spPr bwMode="auto">
          <a:xfrm>
            <a:off x="3190875" y="1166668"/>
            <a:ext cx="2557463" cy="2447925"/>
          </a:xfrm>
          <a:prstGeom prst="roundRect">
            <a:avLst>
              <a:gd name="adj" fmla="val 16667"/>
            </a:avLst>
          </a:prstGeom>
          <a:noFill/>
          <a:ln w="28575">
            <a:solidFill>
              <a:srgbClr val="0000FF"/>
            </a:solidFill>
            <a:round/>
            <a:headEnd/>
            <a:tailEn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21" name="Text Box 13" descr="90%"/>
          <p:cNvSpPr txBox="1">
            <a:spLocks noChangeArrowheads="1"/>
          </p:cNvSpPr>
          <p:nvPr/>
        </p:nvSpPr>
        <p:spPr bwMode="auto">
          <a:xfrm>
            <a:off x="1245861" y="2928793"/>
            <a:ext cx="1309915" cy="618631"/>
          </a:xfrm>
          <a:prstGeom prst="rect">
            <a:avLst/>
          </a:prstGeom>
          <a:noFill/>
          <a:ln w="12700">
            <a:noFill/>
            <a:miter lim="800000"/>
            <a:headEnd/>
            <a:tailEnd/>
          </a:ln>
          <a:effectLst/>
        </p:spPr>
        <p:txBody>
          <a:bodyPr wrap="none" lIns="64008" tIns="32004" rIns="64008" bIns="32004">
            <a:spAutoFit/>
          </a:bodyPr>
          <a:lstStyle/>
          <a:p>
            <a:pPr algn="ctr">
              <a:defRPr/>
            </a:pPr>
            <a:r>
              <a:rPr lang="en-US" kern="0" dirty="0" smtClean="0">
                <a:solidFill>
                  <a:sysClr val="windowText" lastClr="000000"/>
                </a:solidFill>
                <a:latin typeface="Arial" pitchFamily="-107" charset="0"/>
                <a:ea typeface="Arial" pitchFamily="-107" charset="0"/>
                <a:cs typeface="Arial" pitchFamily="-107" charset="0"/>
              </a:rPr>
              <a:t>Processor</a:t>
            </a:r>
          </a:p>
          <a:p>
            <a:pPr algn="ctr">
              <a:defRPr/>
            </a:pPr>
            <a:r>
              <a:rPr lang="en-US" kern="0" dirty="0">
                <a:solidFill>
                  <a:sysClr val="windowText" lastClr="000000"/>
                </a:solidFill>
                <a:latin typeface="Arial" pitchFamily="-107" charset="0"/>
                <a:ea typeface="Arial" pitchFamily="-107" charset="0"/>
                <a:cs typeface="Arial" pitchFamily="-107" charset="0"/>
              </a:rPr>
              <a:t>a</a:t>
            </a:r>
            <a:r>
              <a:rPr lang="en-US" kern="0" dirty="0" smtClean="0">
                <a:solidFill>
                  <a:sysClr val="windowText" lastClr="000000"/>
                </a:solidFill>
                <a:latin typeface="Arial" pitchFamily="-107" charset="0"/>
                <a:ea typeface="Arial" pitchFamily="-107" charset="0"/>
                <a:cs typeface="Arial" pitchFamily="-107" charset="0"/>
              </a:rPr>
              <a:t>nd caches</a:t>
            </a:r>
            <a:endParaRPr lang="en-US" kern="0" dirty="0">
              <a:solidFill>
                <a:sysClr val="windowText" lastClr="000000"/>
              </a:solidFill>
              <a:latin typeface="Arial" pitchFamily="-107" charset="0"/>
              <a:ea typeface="Arial" pitchFamily="-107" charset="0"/>
              <a:cs typeface="Arial" pitchFamily="-107" charset="0"/>
            </a:endParaRPr>
          </a:p>
        </p:txBody>
      </p:sp>
      <p:sp>
        <p:nvSpPr>
          <p:cNvPr id="26" name="Text Box 20" descr="90%"/>
          <p:cNvSpPr txBox="1">
            <a:spLocks noChangeArrowheads="1"/>
          </p:cNvSpPr>
          <p:nvPr/>
        </p:nvSpPr>
        <p:spPr bwMode="auto">
          <a:xfrm>
            <a:off x="3616246" y="2996808"/>
            <a:ext cx="1527335" cy="341632"/>
          </a:xfrm>
          <a:prstGeom prst="rect">
            <a:avLst/>
          </a:prstGeom>
          <a:noFill/>
          <a:ln w="12700">
            <a:noFill/>
            <a:miter lim="800000"/>
            <a:headEnd/>
            <a:tailEnd/>
          </a:ln>
          <a:effectLst/>
        </p:spPr>
        <p:txBody>
          <a:bodyPr wrap="none" lIns="64008" tIns="32004" rIns="64008" bIns="32004">
            <a:spAutoFit/>
          </a:bodyPr>
          <a:lstStyle/>
          <a:p>
            <a:pPr algn="ctr">
              <a:defRPr/>
            </a:pPr>
            <a:r>
              <a:rPr lang="en-US" kern="0" dirty="0">
                <a:solidFill>
                  <a:sysClr val="windowText" lastClr="000000"/>
                </a:solidFill>
                <a:latin typeface="Arial" pitchFamily="-107" charset="0"/>
                <a:ea typeface="Arial" pitchFamily="-107" charset="0"/>
                <a:cs typeface="Arial" pitchFamily="-107" charset="0"/>
              </a:rPr>
              <a:t>Main </a:t>
            </a:r>
            <a:r>
              <a:rPr lang="en-US" kern="0" dirty="0" smtClean="0">
                <a:solidFill>
                  <a:sysClr val="windowText" lastClr="000000"/>
                </a:solidFill>
                <a:latin typeface="Arial" pitchFamily="-107" charset="0"/>
                <a:ea typeface="Arial" pitchFamily="-107" charset="0"/>
                <a:cs typeface="Arial" pitchFamily="-107" charset="0"/>
              </a:rPr>
              <a:t>Memory</a:t>
            </a:r>
            <a:endParaRPr lang="en-US" kern="0" dirty="0">
              <a:solidFill>
                <a:sysClr val="windowText" lastClr="000000"/>
              </a:solidFill>
              <a:latin typeface="Arial" pitchFamily="-107" charset="0"/>
              <a:ea typeface="Arial" pitchFamily="-107" charset="0"/>
              <a:cs typeface="Arial" pitchFamily="-107" charset="0"/>
            </a:endParaRPr>
          </a:p>
        </p:txBody>
      </p:sp>
      <p:sp>
        <p:nvSpPr>
          <p:cNvPr id="27" name="Line 15"/>
          <p:cNvSpPr>
            <a:spLocks noChangeShapeType="1"/>
          </p:cNvSpPr>
          <p:nvPr/>
        </p:nvSpPr>
        <p:spPr bwMode="auto">
          <a:xfrm flipV="1">
            <a:off x="2506663"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9472" name="Text Box 24" descr="90%"/>
          <p:cNvSpPr txBox="1">
            <a:spLocks noChangeArrowheads="1"/>
          </p:cNvSpPr>
          <p:nvPr/>
        </p:nvSpPr>
        <p:spPr bwMode="auto">
          <a:xfrm>
            <a:off x="6049936" y="3020548"/>
            <a:ext cx="2194472" cy="341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fontAlgn="base" hangingPunct="1">
              <a:spcBef>
                <a:spcPct val="0"/>
              </a:spcBef>
              <a:spcAft>
                <a:spcPct val="0"/>
              </a:spcAft>
            </a:pPr>
            <a:r>
              <a:rPr lang="en-US" sz="1800" dirty="0" smtClean="0">
                <a:solidFill>
                  <a:srgbClr val="000000"/>
                </a:solidFill>
              </a:rPr>
              <a:t>Storage (SSD/HDD)</a:t>
            </a:r>
          </a:p>
        </p:txBody>
      </p:sp>
      <p:pic>
        <p:nvPicPr>
          <p:cNvPr id="19" name="Content Placeholder 6" descr="barcelona-die-photo-colo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43608" y="1633988"/>
            <a:ext cx="1312168" cy="1279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Line 15"/>
          <p:cNvSpPr>
            <a:spLocks noChangeShapeType="1"/>
          </p:cNvSpPr>
          <p:nvPr/>
        </p:nvSpPr>
        <p:spPr bwMode="auto">
          <a:xfrm flipV="1">
            <a:off x="5724128" y="2282060"/>
            <a:ext cx="697185" cy="620"/>
          </a:xfrm>
          <a:prstGeom prst="line">
            <a:avLst/>
          </a:prstGeom>
          <a:noFill/>
          <a:ln w="38100">
            <a:solidFill>
              <a:srgbClr val="0000FF"/>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pic>
        <p:nvPicPr>
          <p:cNvPr id="23" name="Picture 22"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324124" y="1633988"/>
            <a:ext cx="2304256" cy="549297"/>
          </a:xfrm>
          <a:prstGeom prst="rect">
            <a:avLst/>
          </a:prstGeom>
        </p:spPr>
      </p:pic>
      <p:pic>
        <p:nvPicPr>
          <p:cNvPr id="24" name="Picture 23" descr="dim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0800000" flipV="1">
            <a:off x="3299596" y="2308826"/>
            <a:ext cx="2304256" cy="549297"/>
          </a:xfrm>
          <a:prstGeom prst="rect">
            <a:avLst/>
          </a:prstGeom>
        </p:spPr>
      </p:pic>
    </p:spTree>
    <p:extLst>
      <p:ext uri="{BB962C8B-B14F-4D97-AF65-F5344CB8AC3E}">
        <p14:creationId xmlns:p14="http://schemas.microsoft.com/office/powerpoint/2010/main" val="17105391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228600" y="152400"/>
            <a:ext cx="8915400" cy="1066800"/>
          </a:xfrm>
        </p:spPr>
        <p:txBody>
          <a:bodyPr/>
          <a:lstStyle/>
          <a:p>
            <a:r>
              <a:rPr lang="en-US" sz="3800" dirty="0">
                <a:latin typeface="Garamond" charset="0"/>
              </a:rPr>
              <a:t>An </a:t>
            </a:r>
            <a:r>
              <a:rPr lang="en-US" sz="3800" dirty="0" smtClean="0">
                <a:latin typeface="Garamond" charset="0"/>
              </a:rPr>
              <a:t>Example Problem: Shared Main Memory</a:t>
            </a:r>
            <a:endParaRPr lang="en-US" sz="3800" dirty="0">
              <a:latin typeface="Garamond" charset="0"/>
            </a:endParaRPr>
          </a:p>
        </p:txBody>
      </p:sp>
      <p:sp>
        <p:nvSpPr>
          <p:cNvPr id="235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24115D6-40F1-1C41-9DE4-262BF0EAB0A3}" type="slidenum">
              <a:rPr lang="en-US" sz="1600">
                <a:solidFill>
                  <a:srgbClr val="000000"/>
                </a:solidFill>
                <a:latin typeface="Garamond" charset="0"/>
                <a:cs typeface="Arial" charset="0"/>
              </a:rPr>
              <a:pPr eaLnBrk="1" hangingPunct="1"/>
              <a:t>20</a:t>
            </a:fld>
            <a:endParaRPr lang="en-US" sz="1600">
              <a:solidFill>
                <a:srgbClr val="000000"/>
              </a:solidFill>
              <a:latin typeface="Garamond" charset="0"/>
              <a:cs typeface="Arial" charset="0"/>
            </a:endParaRPr>
          </a:p>
        </p:txBody>
      </p:sp>
      <p:pic>
        <p:nvPicPr>
          <p:cNvPr id="23555" name="Content Placeholder 6" descr="barcelona-die-photo-color.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338263" y="1108075"/>
            <a:ext cx="4876800" cy="4756150"/>
          </a:xfrm>
        </p:spPr>
      </p:pic>
      <p:sp>
        <p:nvSpPr>
          <p:cNvPr id="8" name="Rounded Rectangle 7"/>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 name="TextBox 8"/>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17" name="Rectangle 16"/>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0" name="TextBox 19"/>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30" name="Rectangle 29"/>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TextBox 31"/>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36" name="Rectangle 35"/>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Box 36"/>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23564" name="Picture 37" descr="samsung-dimm-better.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ounded Rectangle 27"/>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Box 28"/>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31" name="Rounded Rectangle 30"/>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4" name="TextBox 33"/>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39" name="Rounded Rectangle 38"/>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0" name="TextBox 39"/>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41" name="Rectangle 40"/>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Box 41"/>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43" name="Rectangle 42"/>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Box 43"/>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45" name="Rectangle 44"/>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6" name="TextBox 45"/>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33" name="Rectangle 32"/>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23578"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50" name="Rectangle 49"/>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TextBox 50"/>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52" name="Rectangle 51"/>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3582" name="Text Box 52"/>
          <p:cNvSpPr txBox="1">
            <a:spLocks noChangeArrowheads="1"/>
          </p:cNvSpPr>
          <p:nvPr/>
        </p:nvSpPr>
        <p:spPr bwMode="auto">
          <a:xfrm>
            <a:off x="100013" y="1092200"/>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Multi-Core</a:t>
            </a:r>
          </a:p>
          <a:p>
            <a:pPr eaLnBrk="1" fontAlgn="base" hangingPunct="1">
              <a:spcBef>
                <a:spcPct val="0"/>
              </a:spcBef>
              <a:spcAft>
                <a:spcPct val="0"/>
              </a:spcAft>
            </a:pPr>
            <a:r>
              <a:rPr lang="en-US" sz="1800" smtClean="0">
                <a:solidFill>
                  <a:srgbClr val="3B812F"/>
                </a:solidFill>
                <a:cs typeface="Arial" charset="0"/>
              </a:rPr>
              <a:t>Chip</a:t>
            </a:r>
          </a:p>
        </p:txBody>
      </p:sp>
      <p:sp>
        <p:nvSpPr>
          <p:cNvPr id="23583" name="TextBox 58"/>
          <p:cNvSpPr txBox="1">
            <a:spLocks noChangeArrowheads="1"/>
          </p:cNvSpPr>
          <p:nvPr/>
        </p:nvSpPr>
        <p:spPr bwMode="auto">
          <a:xfrm>
            <a:off x="271463" y="6243638"/>
            <a:ext cx="82327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*Die photo credit: AMD Barcelona</a:t>
            </a:r>
          </a:p>
        </p:txBody>
      </p:sp>
      <p:sp>
        <p:nvSpPr>
          <p:cNvPr id="35" name="TextBox 34"/>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3277374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4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7"/>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6"/>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52"/>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0"/>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7" grpId="0" animBg="1"/>
      <p:bldP spid="20" grpId="0" animBg="1"/>
      <p:bldP spid="30" grpId="0" animBg="1"/>
      <p:bldP spid="32" grpId="0" animBg="1"/>
      <p:bldP spid="36" grpId="0" animBg="1"/>
      <p:bldP spid="37" grpId="0" animBg="1"/>
      <p:bldP spid="28" grpId="0" animBg="1"/>
      <p:bldP spid="29" grpId="0" animBg="1"/>
      <p:bldP spid="31" grpId="0" animBg="1"/>
      <p:bldP spid="34" grpId="0" animBg="1"/>
      <p:bldP spid="39" grpId="0" animBg="1"/>
      <p:bldP spid="40" grpId="0" animBg="1"/>
      <p:bldP spid="41" grpId="0" animBg="1"/>
      <p:bldP spid="42" grpId="0" animBg="1"/>
      <p:bldP spid="43" grpId="0" animBg="1"/>
      <p:bldP spid="44" grpId="0" animBg="1"/>
      <p:bldP spid="45" grpId="0" animBg="1"/>
      <p:bldP spid="46" grpId="0" animBg="1"/>
      <p:bldP spid="33" grpId="0" animBg="1"/>
      <p:bldP spid="50" grpId="0" animBg="1"/>
      <p:bldP spid="51" grpId="0" animBg="1"/>
      <p:bldP spid="52" grpId="0" animBg="1"/>
      <p:bldP spid="35" grpId="0" animBg="1"/>
    </p:bld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sz="4000" smtClean="0">
                <a:solidFill>
                  <a:schemeClr val="tx2"/>
                </a:solidFill>
              </a:rPr>
              <a:t>A DRAM bank is divided into </a:t>
            </a:r>
            <a:r>
              <a:rPr lang="en-US" sz="4000" b="1" i="1" smtClean="0">
                <a:solidFill>
                  <a:schemeClr val="tx2"/>
                </a:solidFill>
              </a:rPr>
              <a:t>subarrays</a:t>
            </a:r>
            <a:endParaRPr lang="en-US" sz="4000" b="1" i="1">
              <a:solidFill>
                <a:schemeClr val="tx2"/>
              </a:solidFill>
            </a:endParaRPr>
          </a:p>
        </p:txBody>
      </p:sp>
      <p:sp>
        <p:nvSpPr>
          <p:cNvPr id="2" name="Title 1"/>
          <p:cNvSpPr>
            <a:spLocks noGrp="1"/>
          </p:cNvSpPr>
          <p:nvPr>
            <p:ph type="title"/>
          </p:nvPr>
        </p:nvSpPr>
        <p:spPr/>
        <p:txBody>
          <a:bodyPr>
            <a:normAutofit/>
          </a:bodyPr>
          <a:lstStyle/>
          <a:p>
            <a:r>
              <a:rPr lang="en-US" sz="4400" smtClean="0"/>
              <a:t>Key Observation #1</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200</a:t>
            </a:fld>
            <a:endParaRPr lang="en-US">
              <a:solidFill>
                <a:prstClr val="black"/>
              </a:solidFill>
              <a:latin typeface="Calibri"/>
            </a:endParaRPr>
          </a:p>
        </p:txBody>
      </p:sp>
      <p:sp>
        <p:nvSpPr>
          <p:cNvPr id="5" name="row0"/>
          <p:cNvSpPr/>
          <p:nvPr/>
        </p:nvSpPr>
        <p:spPr>
          <a:xfrm>
            <a:off x="1148444" y="40386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6" name="bankblank"/>
          <p:cNvSpPr/>
          <p:nvPr/>
        </p:nvSpPr>
        <p:spPr>
          <a:xfrm>
            <a:off x="1148444" y="2667000"/>
            <a:ext cx="2443164" cy="18288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 name="row-buffer"/>
          <p:cNvSpPr/>
          <p:nvPr/>
        </p:nvSpPr>
        <p:spPr>
          <a:xfrm>
            <a:off x="1148445" y="4800600"/>
            <a:ext cx="2443164"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Row-Buffer</a:t>
            </a:r>
            <a:endParaRPr lang="en-US" sz="3200">
              <a:solidFill>
                <a:prstClr val="black"/>
              </a:solidFill>
              <a:latin typeface="Calibri"/>
            </a:endParaRPr>
          </a:p>
        </p:txBody>
      </p:sp>
      <p:sp>
        <p:nvSpPr>
          <p:cNvPr id="8" name="row1"/>
          <p:cNvSpPr/>
          <p:nvPr/>
        </p:nvSpPr>
        <p:spPr>
          <a:xfrm>
            <a:off x="1148445" y="35814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9" name="row2"/>
          <p:cNvSpPr/>
          <p:nvPr/>
        </p:nvSpPr>
        <p:spPr>
          <a:xfrm>
            <a:off x="1148444" y="31242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0" name="row3"/>
          <p:cNvSpPr/>
          <p:nvPr/>
        </p:nvSpPr>
        <p:spPr>
          <a:xfrm>
            <a:off x="1148444" y="2667000"/>
            <a:ext cx="2443164" cy="4572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smtClean="0">
                <a:solidFill>
                  <a:prstClr val="black"/>
                </a:solidFill>
                <a:latin typeface="Calibri"/>
              </a:rPr>
              <a:t>Row</a:t>
            </a:r>
            <a:endParaRPr lang="en-US" sz="3200">
              <a:solidFill>
                <a:prstClr val="black"/>
              </a:solidFill>
              <a:latin typeface="Calibri"/>
            </a:endParaRPr>
          </a:p>
        </p:txBody>
      </p:sp>
      <p:sp>
        <p:nvSpPr>
          <p:cNvPr id="12" name="smallrow"/>
          <p:cNvSpPr/>
          <p:nvPr/>
        </p:nvSpPr>
        <p:spPr>
          <a:xfrm>
            <a:off x="1148444" y="4267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3" name="smallrow"/>
          <p:cNvSpPr/>
          <p:nvPr/>
        </p:nvSpPr>
        <p:spPr>
          <a:xfrm>
            <a:off x="1148444" y="4038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1148444" y="3810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1148444" y="35814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6" name="smallrow"/>
          <p:cNvSpPr/>
          <p:nvPr/>
        </p:nvSpPr>
        <p:spPr>
          <a:xfrm>
            <a:off x="1148444" y="33528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7" name="smallrow"/>
          <p:cNvSpPr/>
          <p:nvPr/>
        </p:nvSpPr>
        <p:spPr>
          <a:xfrm>
            <a:off x="1148444" y="31242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8" name="smallrow"/>
          <p:cNvSpPr/>
          <p:nvPr/>
        </p:nvSpPr>
        <p:spPr>
          <a:xfrm>
            <a:off x="1148445" y="28956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9" name="smallrow"/>
          <p:cNvSpPr/>
          <p:nvPr/>
        </p:nvSpPr>
        <p:spPr>
          <a:xfrm>
            <a:off x="1148444" y="26670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1" name="Right Bracket 20"/>
          <p:cNvSpPr/>
          <p:nvPr/>
        </p:nvSpPr>
        <p:spPr>
          <a:xfrm>
            <a:off x="3833477" y="2667000"/>
            <a:ext cx="152400" cy="1828800"/>
          </a:xfrm>
          <a:prstGeom prst="rightBracket">
            <a:avLst/>
          </a:prstGeom>
          <a:ln w="285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prstClr val="black"/>
              </a:solidFill>
              <a:latin typeface="Calibri"/>
            </a:endParaRPr>
          </a:p>
        </p:txBody>
      </p:sp>
      <p:sp>
        <p:nvSpPr>
          <p:cNvPr id="22" name="TextBox 21"/>
          <p:cNvSpPr txBox="1"/>
          <p:nvPr/>
        </p:nvSpPr>
        <p:spPr>
          <a:xfrm>
            <a:off x="3985877" y="3425279"/>
            <a:ext cx="1957723" cy="270421"/>
          </a:xfrm>
          <a:prstGeom prst="rect">
            <a:avLst/>
          </a:prstGeom>
          <a:noFill/>
        </p:spPr>
        <p:txBody>
          <a:bodyPr wrap="square" rtlCol="0" anchor="ctr">
            <a:noAutofit/>
          </a:bodyPr>
          <a:lstStyle/>
          <a:p>
            <a:pPr algn="ctr"/>
            <a:r>
              <a:rPr lang="en-US" sz="3600" i="1" smtClean="0">
                <a:solidFill>
                  <a:prstClr val="black"/>
                </a:solidFill>
                <a:latin typeface="Calibri"/>
              </a:rPr>
              <a:t>32k rows</a:t>
            </a:r>
            <a:endParaRPr lang="en-US" sz="3200" i="1">
              <a:solidFill>
                <a:prstClr val="black"/>
              </a:solidFill>
              <a:latin typeface="Calibri"/>
            </a:endParaRPr>
          </a:p>
        </p:txBody>
      </p:sp>
      <p:sp>
        <p:nvSpPr>
          <p:cNvPr id="23" name="TextBox 22"/>
          <p:cNvSpPr txBox="1"/>
          <p:nvPr/>
        </p:nvSpPr>
        <p:spPr>
          <a:xfrm>
            <a:off x="655526" y="1905000"/>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Logical Bank</a:t>
            </a:r>
            <a:endParaRPr lang="en-US" sz="3600" b="1" i="1">
              <a:solidFill>
                <a:prstClr val="black"/>
              </a:solidFill>
              <a:latin typeface="Calibri"/>
            </a:endParaRPr>
          </a:p>
        </p:txBody>
      </p:sp>
      <p:sp>
        <p:nvSpPr>
          <p:cNvPr id="24" name="smallrow"/>
          <p:cNvSpPr/>
          <p:nvPr/>
        </p:nvSpPr>
        <p:spPr>
          <a:xfrm>
            <a:off x="1160886" y="41529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5" name="smallrow"/>
          <p:cNvSpPr/>
          <p:nvPr/>
        </p:nvSpPr>
        <p:spPr>
          <a:xfrm>
            <a:off x="1160886" y="36957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6" name="smallrow"/>
          <p:cNvSpPr/>
          <p:nvPr/>
        </p:nvSpPr>
        <p:spPr>
          <a:xfrm>
            <a:off x="1148444" y="32385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7" name="smallrow"/>
          <p:cNvSpPr/>
          <p:nvPr/>
        </p:nvSpPr>
        <p:spPr>
          <a:xfrm>
            <a:off x="1148444" y="2781300"/>
            <a:ext cx="2443164" cy="22860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28" name="TextBox 27"/>
          <p:cNvSpPr txBox="1"/>
          <p:nvPr/>
        </p:nvSpPr>
        <p:spPr>
          <a:xfrm>
            <a:off x="304800" y="5410199"/>
            <a:ext cx="4130451"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A </a:t>
            </a:r>
            <a:r>
              <a:rPr lang="en-US" sz="3400" i="1" u="sng" smtClean="0">
                <a:solidFill>
                  <a:prstClr val="black"/>
                </a:solidFill>
                <a:latin typeface="Calibri"/>
              </a:rPr>
              <a:t>single</a:t>
            </a:r>
            <a:r>
              <a:rPr lang="en-US" sz="3400" smtClean="0">
                <a:solidFill>
                  <a:prstClr val="black"/>
                </a:solidFill>
                <a:latin typeface="Calibri"/>
              </a:rPr>
              <a:t> row-buffer </a:t>
            </a:r>
            <a:r>
              <a:rPr lang="en-US" sz="3400" smtClean="0">
                <a:solidFill>
                  <a:srgbClr val="FF0000"/>
                </a:solidFill>
                <a:latin typeface="Calibri"/>
              </a:rPr>
              <a:t>cannot</a:t>
            </a:r>
            <a:r>
              <a:rPr lang="en-US" sz="3400" smtClean="0">
                <a:solidFill>
                  <a:prstClr val="black"/>
                </a:solidFill>
                <a:latin typeface="Calibri"/>
              </a:rPr>
              <a:t> drive </a:t>
            </a:r>
            <a:r>
              <a:rPr lang="en-US" sz="3400" i="1" u="sng" smtClean="0">
                <a:solidFill>
                  <a:prstClr val="black"/>
                </a:solidFill>
                <a:latin typeface="Calibri"/>
              </a:rPr>
              <a:t>all</a:t>
            </a:r>
            <a:r>
              <a:rPr lang="en-US" sz="3400" smtClean="0">
                <a:solidFill>
                  <a:prstClr val="black"/>
                </a:solidFill>
                <a:latin typeface="Calibri"/>
              </a:rPr>
              <a:t> rows</a:t>
            </a:r>
            <a:endParaRPr lang="en-US" sz="3400">
              <a:solidFill>
                <a:prstClr val="black"/>
              </a:solidFill>
              <a:latin typeface="Calibri"/>
            </a:endParaRPr>
          </a:p>
        </p:txBody>
      </p:sp>
      <p:sp>
        <p:nvSpPr>
          <p:cNvPr id="33" name="bankblank"/>
          <p:cNvSpPr/>
          <p:nvPr/>
        </p:nvSpPr>
        <p:spPr>
          <a:xfrm>
            <a:off x="5369717" y="2665807"/>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4" name="row-buffer"/>
          <p:cNvSpPr/>
          <p:nvPr/>
        </p:nvSpPr>
        <p:spPr>
          <a:xfrm>
            <a:off x="5369717" y="4799407"/>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36" name="TextBox 35"/>
          <p:cNvSpPr txBox="1"/>
          <p:nvPr/>
        </p:nvSpPr>
        <p:spPr>
          <a:xfrm>
            <a:off x="4876799" y="1903807"/>
            <a:ext cx="3429000" cy="457199"/>
          </a:xfrm>
          <a:prstGeom prst="rect">
            <a:avLst/>
          </a:prstGeom>
          <a:noFill/>
        </p:spPr>
        <p:txBody>
          <a:bodyPr wrap="square" rtlCol="0" anchor="ctr">
            <a:noAutofit/>
          </a:bodyPr>
          <a:lstStyle/>
          <a:p>
            <a:pPr algn="ctr"/>
            <a:r>
              <a:rPr lang="en-US" sz="4000" b="1" i="1" smtClean="0">
                <a:solidFill>
                  <a:prstClr val="black"/>
                </a:solidFill>
                <a:latin typeface="Calibri"/>
              </a:rPr>
              <a:t>Physical Bank</a:t>
            </a:r>
            <a:endParaRPr lang="en-US" sz="3600" b="1" i="1">
              <a:solidFill>
                <a:prstClr val="black"/>
              </a:solidFill>
              <a:latin typeface="Calibri"/>
            </a:endParaRPr>
          </a:p>
        </p:txBody>
      </p:sp>
      <p:sp>
        <p:nvSpPr>
          <p:cNvPr id="38" name="smallrow"/>
          <p:cNvSpPr/>
          <p:nvPr/>
        </p:nvSpPr>
        <p:spPr>
          <a:xfrm>
            <a:off x="5369717" y="26614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9" name="smallrow"/>
          <p:cNvSpPr/>
          <p:nvPr/>
        </p:nvSpPr>
        <p:spPr>
          <a:xfrm>
            <a:off x="5369717" y="27813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0" name="smallrow"/>
          <p:cNvSpPr/>
          <p:nvPr/>
        </p:nvSpPr>
        <p:spPr>
          <a:xfrm>
            <a:off x="5369717" y="29011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5369717" y="3020996"/>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b="1" smtClean="0">
                <a:solidFill>
                  <a:prstClr val="black"/>
                </a:solidFill>
                <a:latin typeface="Calibri"/>
              </a:rPr>
              <a:t>Local Row-Buf</a:t>
            </a:r>
            <a:endParaRPr lang="en-US" sz="3000" b="1">
              <a:solidFill>
                <a:prstClr val="black"/>
              </a:solidFill>
              <a:latin typeface="Calibri"/>
            </a:endParaRPr>
          </a:p>
        </p:txBody>
      </p:sp>
      <p:sp>
        <p:nvSpPr>
          <p:cNvPr id="44" name="bankblank"/>
          <p:cNvSpPr/>
          <p:nvPr/>
        </p:nvSpPr>
        <p:spPr>
          <a:xfrm>
            <a:off x="5369717" y="371633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5" name="smallrow"/>
          <p:cNvSpPr/>
          <p:nvPr/>
        </p:nvSpPr>
        <p:spPr>
          <a:xfrm>
            <a:off x="5369717" y="371197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smallrow"/>
          <p:cNvSpPr/>
          <p:nvPr/>
        </p:nvSpPr>
        <p:spPr>
          <a:xfrm>
            <a:off x="5369717" y="383182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smallrow"/>
          <p:cNvSpPr/>
          <p:nvPr/>
        </p:nvSpPr>
        <p:spPr>
          <a:xfrm>
            <a:off x="5369717" y="395167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row-buffer"/>
          <p:cNvSpPr/>
          <p:nvPr/>
        </p:nvSpPr>
        <p:spPr>
          <a:xfrm>
            <a:off x="5369717" y="4071520"/>
            <a:ext cx="2631282" cy="457200"/>
          </a:xfrm>
          <a:prstGeom prst="rect">
            <a:avLst/>
          </a:prstGeom>
          <a:solidFill>
            <a:schemeClr val="bg1">
              <a:lumMod val="7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9" name="subarray"/>
          <p:cNvSpPr/>
          <p:nvPr/>
        </p:nvSpPr>
        <p:spPr>
          <a:xfrm>
            <a:off x="5369717" y="371633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50" name="subarray"/>
          <p:cNvSpPr/>
          <p:nvPr/>
        </p:nvSpPr>
        <p:spPr>
          <a:xfrm>
            <a:off x="5369717" y="2667000"/>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a:off x="4302916" y="5410198"/>
            <a:ext cx="4764884" cy="1034129"/>
          </a:xfrm>
          <a:prstGeom prst="rect">
            <a:avLst/>
          </a:prstGeom>
          <a:noFill/>
        </p:spPr>
        <p:txBody>
          <a:bodyPr wrap="square" rtlCol="0">
            <a:spAutoFit/>
          </a:bodyPr>
          <a:lstStyle/>
          <a:p>
            <a:pPr algn="ctr">
              <a:lnSpc>
                <a:spcPct val="90000"/>
              </a:lnSpc>
            </a:pPr>
            <a:r>
              <a:rPr lang="en-US" sz="3400" smtClean="0">
                <a:solidFill>
                  <a:prstClr val="black"/>
                </a:solidFill>
                <a:latin typeface="Calibri"/>
              </a:rPr>
              <a:t>Many </a:t>
            </a:r>
            <a:r>
              <a:rPr lang="en-US" sz="3400" b="1" i="1" smtClean="0">
                <a:solidFill>
                  <a:srgbClr val="1F497D"/>
                </a:solidFill>
                <a:latin typeface="Calibri"/>
              </a:rPr>
              <a:t>local row-buffers</a:t>
            </a:r>
            <a:r>
              <a:rPr lang="en-US" sz="3400" smtClean="0">
                <a:solidFill>
                  <a:prstClr val="black"/>
                </a:solidFill>
                <a:latin typeface="Calibri"/>
              </a:rPr>
              <a:t>, one at each </a:t>
            </a:r>
            <a:r>
              <a:rPr lang="en-US" sz="3400" b="1" i="1" smtClean="0">
                <a:solidFill>
                  <a:srgbClr val="1F497D"/>
                </a:solidFill>
                <a:latin typeface="Calibri"/>
              </a:rPr>
              <a:t>subarray</a:t>
            </a:r>
            <a:endParaRPr lang="en-US" sz="3400" b="1" i="1">
              <a:solidFill>
                <a:srgbClr val="1F497D"/>
              </a:solidFill>
              <a:latin typeface="Calibri"/>
            </a:endParaRPr>
          </a:p>
        </p:txBody>
      </p:sp>
    </p:spTree>
    <p:extLst>
      <p:ext uri="{BB962C8B-B14F-4D97-AF65-F5344CB8AC3E}">
        <p14:creationId xmlns:p14="http://schemas.microsoft.com/office/powerpoint/2010/main" val="25772353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8"/>
                                        </p:tgtEl>
                                      </p:cBhvr>
                                    </p:animEffect>
                                    <p:set>
                                      <p:cBhvr>
                                        <p:cTn id="10" dur="1" fill="hold">
                                          <p:stCondLst>
                                            <p:cond delay="499"/>
                                          </p:stCondLst>
                                        </p:cTn>
                                        <p:tgtEl>
                                          <p:spTgt spid="8"/>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9"/>
                                        </p:tgtEl>
                                      </p:cBhvr>
                                    </p:animEffect>
                                    <p:set>
                                      <p:cBhvr>
                                        <p:cTn id="13" dur="1" fill="hold">
                                          <p:stCondLst>
                                            <p:cond delay="499"/>
                                          </p:stCondLst>
                                        </p:cTn>
                                        <p:tgtEl>
                                          <p:spTgt spid="9"/>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500"/>
                                        <p:tgtEl>
                                          <p:spTgt spid="1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500"/>
                                        <p:tgtEl>
                                          <p:spTgt spid="15"/>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Effect transition="in" filter="fade">
                                      <p:cBhvr>
                                        <p:cTn id="40" dur="500"/>
                                        <p:tgtEl>
                                          <p:spTgt spid="17"/>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500"/>
                                        <p:tgtEl>
                                          <p:spTgt spid="18"/>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fade">
                                      <p:cBhvr>
                                        <p:cTn id="46" dur="500"/>
                                        <p:tgtEl>
                                          <p:spTgt spid="19"/>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5"/>
                                        </p:tgtEl>
                                        <p:attrNameLst>
                                          <p:attrName>style.visibility</p:attrName>
                                        </p:attrNameLst>
                                      </p:cBhvr>
                                      <p:to>
                                        <p:strVal val="visible"/>
                                      </p:to>
                                    </p:set>
                                    <p:animEffect transition="in" filter="fade">
                                      <p:cBhvr>
                                        <p:cTn id="52" dur="500"/>
                                        <p:tgtEl>
                                          <p:spTgt spid="2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500"/>
                                        <p:tgtEl>
                                          <p:spTgt spid="26"/>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fade">
                                      <p:cBhvr>
                                        <p:cTn id="58" dur="500"/>
                                        <p:tgtEl>
                                          <p:spTgt spid="2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5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xit" presetSubtype="0" fill="hold" grpId="1" nodeType="clickEffect">
                                  <p:stCondLst>
                                    <p:cond delay="0"/>
                                  </p:stCondLst>
                                  <p:childTnLst>
                                    <p:animEffect transition="out" filter="fade">
                                      <p:cBhvr>
                                        <p:cTn id="65" dur="500"/>
                                        <p:tgtEl>
                                          <p:spTgt spid="21"/>
                                        </p:tgtEl>
                                      </p:cBhvr>
                                    </p:animEffect>
                                    <p:set>
                                      <p:cBhvr>
                                        <p:cTn id="66" dur="1" fill="hold">
                                          <p:stCondLst>
                                            <p:cond delay="499"/>
                                          </p:stCondLst>
                                        </p:cTn>
                                        <p:tgtEl>
                                          <p:spTgt spid="21"/>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22"/>
                                        </p:tgtEl>
                                      </p:cBhvr>
                                    </p:animEffect>
                                    <p:set>
                                      <p:cBhvr>
                                        <p:cTn id="69" dur="1" fill="hold">
                                          <p:stCondLst>
                                            <p:cond delay="499"/>
                                          </p:stCondLst>
                                        </p:cTn>
                                        <p:tgtEl>
                                          <p:spTgt spid="22"/>
                                        </p:tgtEl>
                                        <p:attrNameLst>
                                          <p:attrName>style.visibility</p:attrName>
                                        </p:attrNameLst>
                                      </p:cBhvr>
                                      <p:to>
                                        <p:strVal val="hidden"/>
                                      </p:to>
                                    </p:set>
                                  </p:childTnLst>
                                </p:cTn>
                              </p:par>
                              <p:par>
                                <p:cTn id="70" presetID="10" presetClass="entr" presetSubtype="0" fill="hold" grpId="0" nodeType="with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500"/>
                                        <p:tgtEl>
                                          <p:spTgt spid="49"/>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50"/>
                                        </p:tgtEl>
                                        <p:attrNameLst>
                                          <p:attrName>style.visibility</p:attrName>
                                        </p:attrNameLst>
                                      </p:cBhvr>
                                      <p:to>
                                        <p:strVal val="visible"/>
                                      </p:to>
                                    </p:set>
                                    <p:animEffect transition="in" filter="fade">
                                      <p:cBhvr>
                                        <p:cTn id="75" dur="500"/>
                                        <p:tgtEl>
                                          <p:spTgt spid="50"/>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Effect transition="in" filter="fade">
                                      <p:cBhvr>
                                        <p:cTn id="78" dur="500"/>
                                        <p:tgtEl>
                                          <p:spTgt spid="3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grpId="0" nodeType="clickEffect">
                                  <p:stCondLst>
                                    <p:cond delay="0"/>
                                  </p:stCondLst>
                                  <p:childTnLst>
                                    <p:set>
                                      <p:cBhvr>
                                        <p:cTn id="85" dur="1" fill="hold">
                                          <p:stCondLst>
                                            <p:cond delay="0"/>
                                          </p:stCondLst>
                                        </p:cTn>
                                        <p:tgtEl>
                                          <p:spTgt spid="33"/>
                                        </p:tgtEl>
                                        <p:attrNameLst>
                                          <p:attrName>style.visibility</p:attrName>
                                        </p:attrNameLst>
                                      </p:cBhvr>
                                      <p:to>
                                        <p:strVal val="visible"/>
                                      </p:to>
                                    </p:set>
                                    <p:animEffect transition="in" filter="fade">
                                      <p:cBhvr>
                                        <p:cTn id="86" dur="500"/>
                                        <p:tgtEl>
                                          <p:spTgt spid="3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500"/>
                                        <p:tgtEl>
                                          <p:spTgt spid="43"/>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48"/>
                                        </p:tgtEl>
                                        <p:attrNameLst>
                                          <p:attrName>style.visibility</p:attrName>
                                        </p:attrNameLst>
                                      </p:cBhvr>
                                      <p:to>
                                        <p:strVal val="visible"/>
                                      </p:to>
                                    </p:set>
                                    <p:animEffect transition="in" filter="fade">
                                      <p:cBhvr>
                                        <p:cTn id="95" dur="500"/>
                                        <p:tgtEl>
                                          <p:spTgt spid="48"/>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fade">
                                      <p:cBhvr>
                                        <p:cTn id="98" dur="500"/>
                                        <p:tgtEl>
                                          <p:spTgt spid="45"/>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500"/>
                                        <p:tgtEl>
                                          <p:spTgt spid="46"/>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47"/>
                                        </p:tgtEl>
                                        <p:attrNameLst>
                                          <p:attrName>style.visibility</p:attrName>
                                        </p:attrNameLst>
                                      </p:cBhvr>
                                      <p:to>
                                        <p:strVal val="visible"/>
                                      </p:to>
                                    </p:set>
                                    <p:animEffect transition="in" filter="fade">
                                      <p:cBhvr>
                                        <p:cTn id="104" dur="500"/>
                                        <p:tgtEl>
                                          <p:spTgt spid="47"/>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Effect transition="in" filter="fade">
                                      <p:cBhvr>
                                        <p:cTn id="107" dur="500"/>
                                        <p:tgtEl>
                                          <p:spTgt spid="38"/>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500"/>
                                        <p:tgtEl>
                                          <p:spTgt spid="39"/>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40"/>
                                        </p:tgtEl>
                                        <p:attrNameLst>
                                          <p:attrName>style.visibility</p:attrName>
                                        </p:attrNameLst>
                                      </p:cBhvr>
                                      <p:to>
                                        <p:strVal val="visible"/>
                                      </p:to>
                                    </p:set>
                                    <p:animEffect transition="in" filter="fade">
                                      <p:cBhvr>
                                        <p:cTn id="113" dur="500"/>
                                        <p:tgtEl>
                                          <p:spTgt spid="40"/>
                                        </p:tgtEl>
                                      </p:cBhvr>
                                    </p:animEffect>
                                  </p:childTnLst>
                                </p:cTn>
                              </p:par>
                              <p:par>
                                <p:cTn id="114" presetID="10" presetClass="exit" presetSubtype="0" fill="hold" grpId="1" nodeType="withEffect">
                                  <p:stCondLst>
                                    <p:cond delay="0"/>
                                  </p:stCondLst>
                                  <p:childTnLst>
                                    <p:animEffect transition="out" filter="fade">
                                      <p:cBhvr>
                                        <p:cTn id="115" dur="500"/>
                                        <p:tgtEl>
                                          <p:spTgt spid="50"/>
                                        </p:tgtEl>
                                      </p:cBhvr>
                                    </p:animEffect>
                                    <p:set>
                                      <p:cBhvr>
                                        <p:cTn id="116" dur="1" fill="hold">
                                          <p:stCondLst>
                                            <p:cond delay="499"/>
                                          </p:stCondLst>
                                        </p:cTn>
                                        <p:tgtEl>
                                          <p:spTgt spid="50"/>
                                        </p:tgtEl>
                                        <p:attrNameLst>
                                          <p:attrName>style.visibility</p:attrName>
                                        </p:attrNameLst>
                                      </p:cBhvr>
                                      <p:to>
                                        <p:strVal val="hidden"/>
                                      </p:to>
                                    </p:set>
                                  </p:childTnLst>
                                </p:cTn>
                              </p:par>
                              <p:par>
                                <p:cTn id="117" presetID="10" presetClass="entr" presetSubtype="0" fill="hold" grpId="0" nodeType="withEffect">
                                  <p:stCondLst>
                                    <p:cond delay="0"/>
                                  </p:stCondLst>
                                  <p:childTnLst>
                                    <p:set>
                                      <p:cBhvr>
                                        <p:cTn id="118" dur="1" fill="hold">
                                          <p:stCondLst>
                                            <p:cond delay="0"/>
                                          </p:stCondLst>
                                        </p:cTn>
                                        <p:tgtEl>
                                          <p:spTgt spid="51"/>
                                        </p:tgtEl>
                                        <p:attrNameLst>
                                          <p:attrName>style.visibility</p:attrName>
                                        </p:attrNameLst>
                                      </p:cBhvr>
                                      <p:to>
                                        <p:strVal val="visible"/>
                                      </p:to>
                                    </p:set>
                                    <p:animEffect transition="in" filter="fade">
                                      <p:cBhvr>
                                        <p:cTn id="119"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2" grpId="0" animBg="1"/>
      <p:bldP spid="13" grpId="0" animBg="1"/>
      <p:bldP spid="14" grpId="0" animBg="1"/>
      <p:bldP spid="15" grpId="0" animBg="1"/>
      <p:bldP spid="16" grpId="0" animBg="1"/>
      <p:bldP spid="17" grpId="0" animBg="1"/>
      <p:bldP spid="18" grpId="0" animBg="1"/>
      <p:bldP spid="19" grpId="0" animBg="1"/>
      <p:bldP spid="21" grpId="0" animBg="1"/>
      <p:bldP spid="21" grpId="1" animBg="1"/>
      <p:bldP spid="22" grpId="0"/>
      <p:bldP spid="22" grpId="1"/>
      <p:bldP spid="24" grpId="0" animBg="1"/>
      <p:bldP spid="25" grpId="0" animBg="1"/>
      <p:bldP spid="26" grpId="0" animBg="1"/>
      <p:bldP spid="27" grpId="0" animBg="1"/>
      <p:bldP spid="28" grpId="0"/>
      <p:bldP spid="33" grpId="0" animBg="1"/>
      <p:bldP spid="34" grpId="0" animBg="1"/>
      <p:bldP spid="36" grpId="0"/>
      <p:bldP spid="38" grpId="0" animBg="1"/>
      <p:bldP spid="39" grpId="0" animBg="1"/>
      <p:bldP spid="40" grpId="0" animBg="1"/>
      <p:bldP spid="43" grpId="0" animBg="1"/>
      <p:bldP spid="44" grpId="0" animBg="1"/>
      <p:bldP spid="45" grpId="0" animBg="1"/>
      <p:bldP spid="46" grpId="0" animBg="1"/>
      <p:bldP spid="47" grpId="0" animBg="1"/>
      <p:bldP spid="48" grpId="0" animBg="1"/>
      <p:bldP spid="49" grpId="0" animBg="1"/>
      <p:bldP spid="50" grpId="0" animBg="1"/>
      <p:bldP spid="50" grpId="1" animBg="1"/>
      <p:bldP spid="51" grpId="0"/>
    </p:bldLst>
  </p:timing>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849086" y="2057400"/>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1162446" y="2184701"/>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3191726" y="5592605"/>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Key Observation #2</a:t>
            </a:r>
            <a:endParaRPr lang="en-US" sz="4400"/>
          </a:p>
        </p:txBody>
      </p:sp>
      <p:sp>
        <p:nvSpPr>
          <p:cNvPr id="3" name="Content Placeholder 2"/>
          <p:cNvSpPr>
            <a:spLocks noGrp="1"/>
          </p:cNvSpPr>
          <p:nvPr>
            <p:ph idx="1"/>
          </p:nvPr>
        </p:nvSpPr>
        <p:spPr>
          <a:xfrm>
            <a:off x="304800" y="914400"/>
            <a:ext cx="8534400" cy="5441950"/>
          </a:xfrm>
        </p:spPr>
        <p:txBody>
          <a:bodyPr/>
          <a:lstStyle/>
          <a:p>
            <a:pPr marL="0" indent="0">
              <a:lnSpc>
                <a:spcPct val="70000"/>
              </a:lnSpc>
              <a:buNone/>
            </a:pPr>
            <a:r>
              <a:rPr lang="en-US" sz="4000" smtClean="0">
                <a:solidFill>
                  <a:schemeClr val="tx2"/>
                </a:solidFill>
              </a:rPr>
              <a:t>Each subarray is mostly independent… </a:t>
            </a:r>
          </a:p>
          <a:p>
            <a:pPr marL="855663" lvl="1" indent="-398463">
              <a:lnSpc>
                <a:spcPct val="70000"/>
              </a:lnSpc>
            </a:pPr>
            <a:r>
              <a:rPr lang="en-US" sz="3200" smtClean="0"/>
              <a:t>except occasionally sharing </a:t>
            </a:r>
            <a:r>
              <a:rPr lang="en-US" sz="3200" b="1" i="1" smtClean="0">
                <a:solidFill>
                  <a:srgbClr val="FF0000"/>
                </a:solidFill>
              </a:rPr>
              <a:t>global structures</a:t>
            </a:r>
            <a:endParaRPr lang="en-US" sz="3200" b="1" i="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201</a:t>
            </a:fld>
            <a:endParaRPr lang="en-US">
              <a:solidFill>
                <a:prstClr val="black"/>
              </a:solidFill>
              <a:latin typeface="Calibri"/>
            </a:endParaRPr>
          </a:p>
        </p:txBody>
      </p:sp>
      <p:sp>
        <p:nvSpPr>
          <p:cNvPr id="5" name="row-buffer"/>
          <p:cNvSpPr/>
          <p:nvPr/>
        </p:nvSpPr>
        <p:spPr>
          <a:xfrm>
            <a:off x="3363686" y="5727123"/>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2513307" y="2613740"/>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13490" y="3629029"/>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2505257" y="4678999"/>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2358795" y="2355273"/>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1892079" y="3890970"/>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2358795" y="278416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2358795" y="4849428"/>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219200" y="5727123"/>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cxnSp>
        <p:nvCxnSpPr>
          <p:cNvPr id="31" name="Curved Connector 30"/>
          <p:cNvCxnSpPr>
            <a:stCxn id="30" idx="3"/>
          </p:cNvCxnSpPr>
          <p:nvPr/>
        </p:nvCxnSpPr>
        <p:spPr>
          <a:xfrm flipV="1">
            <a:off x="6166928" y="1915727"/>
            <a:ext cx="1376872" cy="4039995"/>
          </a:xfrm>
          <a:prstGeom prst="curvedConnector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8" name="Curved Connector 47"/>
          <p:cNvCxnSpPr/>
          <p:nvPr/>
        </p:nvCxnSpPr>
        <p:spPr>
          <a:xfrm flipV="1">
            <a:off x="2097827" y="1915727"/>
            <a:ext cx="4912573" cy="1665674"/>
          </a:xfrm>
          <a:prstGeom prst="curvedConnector3">
            <a:avLst>
              <a:gd name="adj1" fmla="val 100142"/>
            </a:avLst>
          </a:prstGeom>
          <a:ln w="5715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sp>
        <p:nvSpPr>
          <p:cNvPr id="34" name="bankblank"/>
          <p:cNvSpPr/>
          <p:nvPr/>
        </p:nvSpPr>
        <p:spPr>
          <a:xfrm>
            <a:off x="3363118" y="2366555"/>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3363118" y="2362200"/>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3363118" y="2482048"/>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3363118" y="260189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3363118" y="27217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3363118" y="4445411"/>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3363118" y="4441056"/>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3363118" y="4560904"/>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3363118" y="4680752"/>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3363118" y="4800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44" name="subarray"/>
          <p:cNvSpPr/>
          <p:nvPr/>
        </p:nvSpPr>
        <p:spPr>
          <a:xfrm>
            <a:off x="3363118" y="4445411"/>
            <a:ext cx="2631282" cy="812389"/>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1</a:t>
            </a:r>
            <a:endParaRPr lang="en-US" sz="4000" b="1" baseline="-25000">
              <a:solidFill>
                <a:prstClr val="white"/>
              </a:solidFill>
              <a:latin typeface="Calibri"/>
            </a:endParaRPr>
          </a:p>
        </p:txBody>
      </p:sp>
      <p:sp>
        <p:nvSpPr>
          <p:cNvPr id="45" name="subarray"/>
          <p:cNvSpPr/>
          <p:nvPr/>
        </p:nvSpPr>
        <p:spPr>
          <a:xfrm>
            <a:off x="3363686" y="2355273"/>
            <a:ext cx="2631282" cy="816744"/>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Subarray</a:t>
            </a:r>
            <a:r>
              <a:rPr lang="en-US" sz="4000" b="1" baseline="-25000" smtClean="0">
                <a:solidFill>
                  <a:prstClr val="white"/>
                </a:solidFill>
                <a:latin typeface="Calibri"/>
              </a:rPr>
              <a:t>64</a:t>
            </a:r>
            <a:endParaRPr lang="en-US" sz="4000" b="1" baseline="-25000">
              <a:solidFill>
                <a:prstClr val="white"/>
              </a:solidFill>
              <a:latin typeface="Calibri"/>
            </a:endParaRPr>
          </a:p>
        </p:txBody>
      </p:sp>
      <p:sp>
        <p:nvSpPr>
          <p:cNvPr id="51" name="TextBox 50"/>
          <p:cNvSpPr txBox="1"/>
          <p:nvPr/>
        </p:nvSpPr>
        <p:spPr>
          <a:xfrm rot="16200000">
            <a:off x="3966747" y="3535357"/>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Tree>
    <p:extLst>
      <p:ext uri="{BB962C8B-B14F-4D97-AF65-F5344CB8AC3E}">
        <p14:creationId xmlns:p14="http://schemas.microsoft.com/office/powerpoint/2010/main" val="24369978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45"/>
                                        </p:tgtEl>
                                      </p:cBhvr>
                                    </p:animEffect>
                                    <p:set>
                                      <p:cBhvr>
                                        <p:cTn id="17" dur="1" fill="hold">
                                          <p:stCondLst>
                                            <p:cond delay="499"/>
                                          </p:stCondLst>
                                        </p:cTn>
                                        <p:tgtEl>
                                          <p:spTgt spid="45"/>
                                        </p:tgtEl>
                                        <p:attrNameLst>
                                          <p:attrName>style.visibility</p:attrName>
                                        </p:attrNameLst>
                                      </p:cBhvr>
                                      <p:to>
                                        <p:strVal val="hidden"/>
                                      </p:to>
                                    </p:set>
                                  </p:childTnLst>
                                </p:cTn>
                              </p:par>
                              <p:par>
                                <p:cTn id="18" presetID="10" presetClass="exit" presetSubtype="0" fill="hold" grpId="0" nodeType="withEffect">
                                  <p:stCondLst>
                                    <p:cond delay="0"/>
                                  </p:stCondLst>
                                  <p:childTnLst>
                                    <p:animEffect transition="out" filter="fade">
                                      <p:cBhvr>
                                        <p:cTn id="19" dur="500"/>
                                        <p:tgtEl>
                                          <p:spTgt spid="44"/>
                                        </p:tgtEl>
                                      </p:cBhvr>
                                    </p:animEffect>
                                    <p:set>
                                      <p:cBhvr>
                                        <p:cTn id="20" dur="1" fill="hold">
                                          <p:stCondLst>
                                            <p:cond delay="499"/>
                                          </p:stCondLst>
                                        </p:cTn>
                                        <p:tgtEl>
                                          <p:spTgt spid="44"/>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500"/>
                                        <p:tgtEl>
                                          <p:spTgt spid="1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par>
                                <p:cTn id="34" presetID="10" presetClass="entr" presetSubtype="0" fill="hold" nodeType="with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fade">
                                      <p:cBhvr>
                                        <p:cTn id="36" dur="500"/>
                                        <p:tgtEl>
                                          <p:spTgt spid="23"/>
                                        </p:tgtEl>
                                      </p:cBhvr>
                                    </p:animEffect>
                                  </p:childTnLst>
                                </p:cTn>
                              </p:par>
                              <p:par>
                                <p:cTn id="37" presetID="10"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par>
                                <p:cTn id="40" presetID="10" presetClass="entr" presetSubtype="0" fill="hold" nodeType="with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500"/>
                                        <p:tgtEl>
                                          <p:spTgt spid="25"/>
                                        </p:tgtEl>
                                      </p:cBhvr>
                                    </p:animEffect>
                                  </p:childTnLst>
                                </p:cTn>
                              </p:par>
                              <p:par>
                                <p:cTn id="43" presetID="10" presetClass="entr" presetSubtype="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par>
                                <p:cTn id="50" presetID="1" presetClass="entr" presetSubtype="0"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30" grpId="0" animBg="1"/>
      <p:bldP spid="10" grpId="0" animBg="1"/>
      <p:bldP spid="11" grpId="0" animBg="1"/>
      <p:bldP spid="19" grpId="0" animBg="1"/>
      <p:bldP spid="44" grpId="0" animBg="1"/>
      <p:bldP spid="45" grpId="0" animBg="1"/>
    </p:bldLst>
  </p:timing>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1752600" y="1536121"/>
            <a:ext cx="5715000" cy="4419599"/>
          </a:xfrm>
          <a:prstGeom prst="roundRect">
            <a:avLst>
              <a:gd name="adj" fmla="val 11769"/>
            </a:avLst>
          </a:prstGeom>
          <a:no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47" name="Rounded Rectangle 46"/>
          <p:cNvSpPr/>
          <p:nvPr/>
        </p:nvSpPr>
        <p:spPr>
          <a:xfrm>
            <a:off x="2065960" y="1663422"/>
            <a:ext cx="935381" cy="3412538"/>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30" name="Rounded Rectangle 29"/>
          <p:cNvSpPr/>
          <p:nvPr/>
        </p:nvSpPr>
        <p:spPr>
          <a:xfrm>
            <a:off x="4095240" y="5071326"/>
            <a:ext cx="2975202" cy="726233"/>
          </a:xfrm>
          <a:prstGeom prst="roundRect">
            <a:avLst>
              <a:gd name="adj" fmla="val 11769"/>
            </a:avLst>
          </a:prstGeom>
          <a:solidFill>
            <a:srgbClr val="FF0000">
              <a:alpha val="50000"/>
            </a:srgbClr>
          </a:solidFill>
          <a:ln w="5715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a:t>Key Idea: Reduce Sharing of Globals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202</a:t>
            </a:fld>
            <a:endParaRPr lang="en-US">
              <a:solidFill>
                <a:prstClr val="black"/>
              </a:solidFill>
              <a:latin typeface="Calibri"/>
            </a:endParaRPr>
          </a:p>
        </p:txBody>
      </p:sp>
      <p:sp>
        <p:nvSpPr>
          <p:cNvPr id="5" name="row-buffer"/>
          <p:cNvSpPr/>
          <p:nvPr/>
        </p:nvSpPr>
        <p:spPr>
          <a:xfrm>
            <a:off x="4267200" y="5205844"/>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10" name="decoder"/>
          <p:cNvSpPr/>
          <p:nvPr/>
        </p:nvSpPr>
        <p:spPr>
          <a:xfrm rot="16200000">
            <a:off x="3416821" y="2092461"/>
            <a:ext cx="8006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1" name="decoder"/>
          <p:cNvSpPr/>
          <p:nvPr/>
        </p:nvSpPr>
        <p:spPr>
          <a:xfrm rot="16200000">
            <a:off x="1017004" y="3107750"/>
            <a:ext cx="3033295" cy="5238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solidFill>
                  <a:prstClr val="white"/>
                </a:solidFill>
                <a:latin typeface="Calibri"/>
              </a:rPr>
              <a:t>Global Decoder</a:t>
            </a:r>
            <a:endParaRPr lang="en-US" sz="3200">
              <a:solidFill>
                <a:prstClr val="white"/>
              </a:solidFill>
              <a:latin typeface="Calibri"/>
            </a:endParaRPr>
          </a:p>
        </p:txBody>
      </p:sp>
      <p:sp>
        <p:nvSpPr>
          <p:cNvPr id="19" name="decoder"/>
          <p:cNvSpPr/>
          <p:nvPr/>
        </p:nvSpPr>
        <p:spPr>
          <a:xfrm rot="16200000">
            <a:off x="3408771" y="4157720"/>
            <a:ext cx="816744" cy="340858"/>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23" name="Straight Connector 22"/>
          <p:cNvCxnSpPr/>
          <p:nvPr/>
        </p:nvCxnSpPr>
        <p:spPr>
          <a:xfrm>
            <a:off x="3262309" y="1833994"/>
            <a:ext cx="0" cy="305234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stCxn id="11" idx="2"/>
          </p:cNvCxnSpPr>
          <p:nvPr/>
        </p:nvCxnSpPr>
        <p:spPr>
          <a:xfrm>
            <a:off x="2795593" y="3369691"/>
            <a:ext cx="466716"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0" idx="0"/>
          </p:cNvCxnSpPr>
          <p:nvPr/>
        </p:nvCxnSpPr>
        <p:spPr>
          <a:xfrm>
            <a:off x="3262309" y="2262890"/>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19" idx="0"/>
          </p:cNvCxnSpPr>
          <p:nvPr/>
        </p:nvCxnSpPr>
        <p:spPr>
          <a:xfrm>
            <a:off x="3262309" y="4328149"/>
            <a:ext cx="384405"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2122714" y="5205844"/>
            <a:ext cx="1811111" cy="457199"/>
          </a:xfrm>
          <a:prstGeom prst="rect">
            <a:avLst/>
          </a:prstGeom>
          <a:noFill/>
        </p:spPr>
        <p:txBody>
          <a:bodyPr wrap="square" rtlCol="0" anchor="ctr">
            <a:noAutofit/>
          </a:bodyPr>
          <a:lstStyle/>
          <a:p>
            <a:r>
              <a:rPr lang="en-US" sz="4800" b="1" i="1" smtClean="0">
                <a:solidFill>
                  <a:prstClr val="black"/>
                </a:solidFill>
                <a:latin typeface="Calibri"/>
              </a:rPr>
              <a:t>Bank</a:t>
            </a:r>
            <a:endParaRPr lang="en-US" sz="4400" b="1" i="1">
              <a:solidFill>
                <a:prstClr val="black"/>
              </a:solidFill>
              <a:latin typeface="Calibri"/>
            </a:endParaRPr>
          </a:p>
        </p:txBody>
      </p:sp>
      <p:sp>
        <p:nvSpPr>
          <p:cNvPr id="34" name="bankblank"/>
          <p:cNvSpPr/>
          <p:nvPr/>
        </p:nvSpPr>
        <p:spPr>
          <a:xfrm>
            <a:off x="4266632" y="1845276"/>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smallrow"/>
          <p:cNvSpPr/>
          <p:nvPr/>
        </p:nvSpPr>
        <p:spPr>
          <a:xfrm>
            <a:off x="4266632" y="1840921"/>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6" name="smallrow"/>
          <p:cNvSpPr/>
          <p:nvPr/>
        </p:nvSpPr>
        <p:spPr>
          <a:xfrm>
            <a:off x="4266632" y="1960769"/>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7" name="smallrow"/>
          <p:cNvSpPr/>
          <p:nvPr/>
        </p:nvSpPr>
        <p:spPr>
          <a:xfrm>
            <a:off x="4266632" y="208061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8" name="row-buffer"/>
          <p:cNvSpPr/>
          <p:nvPr/>
        </p:nvSpPr>
        <p:spPr>
          <a:xfrm>
            <a:off x="4266632" y="2200465"/>
            <a:ext cx="2631282" cy="457200"/>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9" name="bankblank"/>
          <p:cNvSpPr/>
          <p:nvPr/>
        </p:nvSpPr>
        <p:spPr>
          <a:xfrm>
            <a:off x="4266632" y="3924132"/>
            <a:ext cx="2631282" cy="355189"/>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0" name="smallrow"/>
          <p:cNvSpPr/>
          <p:nvPr/>
        </p:nvSpPr>
        <p:spPr>
          <a:xfrm>
            <a:off x="4266632" y="3919777"/>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smallrow"/>
          <p:cNvSpPr/>
          <p:nvPr/>
        </p:nvSpPr>
        <p:spPr>
          <a:xfrm>
            <a:off x="4266632" y="4039625"/>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smallrow"/>
          <p:cNvSpPr/>
          <p:nvPr/>
        </p:nvSpPr>
        <p:spPr>
          <a:xfrm>
            <a:off x="4266632" y="4159473"/>
            <a:ext cx="2631282" cy="11984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row-buffer"/>
          <p:cNvSpPr/>
          <p:nvPr/>
        </p:nvSpPr>
        <p:spPr>
          <a:xfrm>
            <a:off x="4266632" y="427932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51" name="TextBox 50"/>
          <p:cNvSpPr txBox="1"/>
          <p:nvPr/>
        </p:nvSpPr>
        <p:spPr>
          <a:xfrm rot="16200000">
            <a:off x="4870261" y="3014078"/>
            <a:ext cx="1266467"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33" name="Curved Connector 32"/>
          <p:cNvCxnSpPr>
            <a:stCxn id="47" idx="1"/>
            <a:endCxn id="46" idx="1"/>
          </p:cNvCxnSpPr>
          <p:nvPr/>
        </p:nvCxnSpPr>
        <p:spPr>
          <a:xfrm rot="10800000">
            <a:off x="838200" y="1161367"/>
            <a:ext cx="1227760" cy="2208325"/>
          </a:xfrm>
          <a:prstGeom prst="curvedConnector3">
            <a:avLst>
              <a:gd name="adj1" fmla="val 135482"/>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838200" y="838200"/>
            <a:ext cx="7391401" cy="646331"/>
          </a:xfrm>
          <a:prstGeom prst="rect">
            <a:avLst/>
          </a:prstGeom>
          <a:noFill/>
        </p:spPr>
        <p:txBody>
          <a:bodyPr wrap="square" rtlCol="0">
            <a:spAutoFit/>
          </a:bodyPr>
          <a:lstStyle/>
          <a:p>
            <a:pPr>
              <a:lnSpc>
                <a:spcPct val="90000"/>
              </a:lnSpc>
            </a:pPr>
            <a:r>
              <a:rPr lang="en-US" sz="4000">
                <a:solidFill>
                  <a:srgbClr val="1F497D"/>
                </a:solidFill>
                <a:latin typeface="Calibri"/>
              </a:rPr>
              <a:t>1</a:t>
            </a:r>
            <a:r>
              <a:rPr lang="en-US" sz="4000" smtClean="0">
                <a:solidFill>
                  <a:srgbClr val="1F497D"/>
                </a:solidFill>
                <a:latin typeface="Calibri"/>
              </a:rPr>
              <a:t>. Parallel access to subarrays</a:t>
            </a:r>
            <a:endParaRPr lang="en-US" sz="4000">
              <a:solidFill>
                <a:srgbClr val="1F497D"/>
              </a:solidFill>
              <a:latin typeface="Calibri"/>
            </a:endParaRPr>
          </a:p>
        </p:txBody>
      </p:sp>
      <p:cxnSp>
        <p:nvCxnSpPr>
          <p:cNvPr id="49" name="Curved Connector 48"/>
          <p:cNvCxnSpPr>
            <a:stCxn id="30" idx="1"/>
            <a:endCxn id="50" idx="1"/>
          </p:cNvCxnSpPr>
          <p:nvPr/>
        </p:nvCxnSpPr>
        <p:spPr>
          <a:xfrm rot="10800000" flipV="1">
            <a:off x="914400" y="5434443"/>
            <a:ext cx="3180841" cy="849572"/>
          </a:xfrm>
          <a:prstGeom prst="curvedConnector3">
            <a:avLst>
              <a:gd name="adj1" fmla="val 107187"/>
            </a:avLst>
          </a:prstGeom>
          <a:ln w="57150">
            <a:solidFill>
              <a:schemeClr val="tx2"/>
            </a:solidFill>
            <a:tailEnd type="triangle" w="lg" len="lg"/>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914399" y="5955720"/>
            <a:ext cx="7772401" cy="656590"/>
          </a:xfrm>
          <a:prstGeom prst="rect">
            <a:avLst/>
          </a:prstGeom>
          <a:noFill/>
        </p:spPr>
        <p:txBody>
          <a:bodyPr wrap="square" rtlCol="0">
            <a:spAutoFit/>
          </a:bodyPr>
          <a:lstStyle/>
          <a:p>
            <a:pPr>
              <a:lnSpc>
                <a:spcPct val="90000"/>
              </a:lnSpc>
            </a:pPr>
            <a:r>
              <a:rPr lang="en-US" sz="4000" dirty="0" smtClean="0">
                <a:solidFill>
                  <a:srgbClr val="1F497D"/>
                </a:solidFill>
                <a:latin typeface="Calibri"/>
              </a:rPr>
              <a:t>2. Utilize multiple local row-buffers</a:t>
            </a:r>
            <a:endParaRPr lang="en-US" sz="4000" dirty="0">
              <a:solidFill>
                <a:srgbClr val="1F497D"/>
              </a:solidFill>
              <a:latin typeface="Calibri"/>
            </a:endParaRPr>
          </a:p>
        </p:txBody>
      </p:sp>
    </p:spTree>
    <p:extLst>
      <p:ext uri="{BB962C8B-B14F-4D97-AF65-F5344CB8AC3E}">
        <p14:creationId xmlns:p14="http://schemas.microsoft.com/office/powerpoint/2010/main" val="2164569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6"/>
                                        </p:tgtEl>
                                        <p:attrNameLst>
                                          <p:attrName>style.visibility</p:attrName>
                                        </p:attrNameLst>
                                      </p:cBhvr>
                                      <p:to>
                                        <p:strVal val="visible"/>
                                      </p:to>
                                    </p:set>
                                    <p:animEffect transition="in" filter="fade">
                                      <p:cBhvr>
                                        <p:cTn id="10" dur="500"/>
                                        <p:tgtEl>
                                          <p:spTgt spid="4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animEffect transition="in" filter="fade">
                                      <p:cBhvr>
                                        <p:cTn id="15" dur="500"/>
                                        <p:tgtEl>
                                          <p:spTgt spid="4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fade">
                                      <p:cBhvr>
                                        <p:cTn id="18"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0" grpId="0"/>
    </p:bldLst>
  </p:timing>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624483" y="1143000"/>
            <a:ext cx="3724275" cy="5213350"/>
          </a:xfrm>
          <a:prstGeom prst="roundRect">
            <a:avLst>
              <a:gd name="adj" fmla="val 11769"/>
            </a:avLst>
          </a:prstGeom>
          <a:solidFill>
            <a:schemeClr val="bg1"/>
          </a:solidFill>
          <a:ln w="5715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a:endParaRPr>
          </a:p>
        </p:txBody>
      </p:sp>
      <p:sp>
        <p:nvSpPr>
          <p:cNvPr id="2" name="Title 1"/>
          <p:cNvSpPr>
            <a:spLocks noGrp="1"/>
          </p:cNvSpPr>
          <p:nvPr>
            <p:ph type="title"/>
          </p:nvPr>
        </p:nvSpPr>
        <p:spPr/>
        <p:txBody>
          <a:bodyPr>
            <a:normAutofit/>
          </a:bodyPr>
          <a:lstStyle/>
          <a:p>
            <a:r>
              <a:rPr lang="en-US" sz="4400" smtClean="0"/>
              <a:t>Overview of Our Mechanism</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203</a:t>
            </a:fld>
            <a:endParaRPr lang="en-US">
              <a:solidFill>
                <a:prstClr val="black"/>
              </a:solidFill>
              <a:latin typeface="Calibri"/>
            </a:endParaRPr>
          </a:p>
        </p:txBody>
      </p:sp>
      <p:sp>
        <p:nvSpPr>
          <p:cNvPr id="9" name="TextBox 8"/>
          <p:cNvSpPr txBox="1"/>
          <p:nvPr/>
        </p:nvSpPr>
        <p:spPr>
          <a:xfrm rot="16200000">
            <a:off x="1963619" y="3034479"/>
            <a:ext cx="1046005" cy="553639"/>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sp>
        <p:nvSpPr>
          <p:cNvPr id="22" name="row-buffer"/>
          <p:cNvSpPr/>
          <p:nvPr/>
        </p:nvSpPr>
        <p:spPr>
          <a:xfrm>
            <a:off x="1170980" y="1873895"/>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3" name="row-buffer"/>
          <p:cNvSpPr/>
          <p:nvPr/>
        </p:nvSpPr>
        <p:spPr>
          <a:xfrm>
            <a:off x="1169425" y="1416695"/>
            <a:ext cx="2631282" cy="457200"/>
          </a:xfrm>
          <a:prstGeom prst="rect">
            <a:avLst/>
          </a:prstGeom>
          <a:solidFill>
            <a:srgbClr val="0070C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5" name="row-buffer"/>
          <p:cNvSpPr/>
          <p:nvPr/>
        </p:nvSpPr>
        <p:spPr>
          <a:xfrm>
            <a:off x="1170980" y="4291501"/>
            <a:ext cx="2631282" cy="457200"/>
          </a:xfrm>
          <a:prstGeom prst="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27" name="row-buffer"/>
          <p:cNvSpPr/>
          <p:nvPr/>
        </p:nvSpPr>
        <p:spPr>
          <a:xfrm>
            <a:off x="1169425" y="3834301"/>
            <a:ext cx="2631282" cy="457200"/>
          </a:xfrm>
          <a:prstGeom prst="rect">
            <a:avLst/>
          </a:prstGeom>
          <a:solidFill>
            <a:srgbClr val="FFC000">
              <a:alpha val="75000"/>
            </a:srgb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31" name="moverow0"/>
          <p:cNvSpPr/>
          <p:nvPr/>
        </p:nvSpPr>
        <p:spPr>
          <a:xfrm>
            <a:off x="1170980" y="1416695"/>
            <a:ext cx="2631282" cy="457200"/>
          </a:xfrm>
          <a:prstGeom prst="rect">
            <a:avLst/>
          </a:prstGeom>
          <a:solidFill>
            <a:srgbClr val="0070C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15" name="bankblank"/>
          <p:cNvSpPr/>
          <p:nvPr/>
        </p:nvSpPr>
        <p:spPr>
          <a:xfrm>
            <a:off x="1170980" y="1416696"/>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2" name="moverow1"/>
          <p:cNvSpPr/>
          <p:nvPr/>
        </p:nvSpPr>
        <p:spPr>
          <a:xfrm>
            <a:off x="1170980" y="3834301"/>
            <a:ext cx="2631282" cy="457200"/>
          </a:xfrm>
          <a:prstGeom prst="rect">
            <a:avLst/>
          </a:prstGeom>
          <a:solidFill>
            <a:srgbClr val="FFC000">
              <a:alpha val="74902"/>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b="1">
              <a:solidFill>
                <a:prstClr val="black"/>
              </a:solidFill>
              <a:latin typeface="Calibri"/>
            </a:endParaRPr>
          </a:p>
        </p:txBody>
      </p:sp>
      <p:sp>
        <p:nvSpPr>
          <p:cNvPr id="26" name="bankblank"/>
          <p:cNvSpPr/>
          <p:nvPr/>
        </p:nvSpPr>
        <p:spPr>
          <a:xfrm>
            <a:off x="1170980" y="3834302"/>
            <a:ext cx="2631282" cy="9144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3" name="req1"/>
          <p:cNvSpPr/>
          <p:nvPr/>
        </p:nvSpPr>
        <p:spPr>
          <a:xfrm>
            <a:off x="59182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34" name="req0"/>
          <p:cNvSpPr/>
          <p:nvPr/>
        </p:nvSpPr>
        <p:spPr>
          <a:xfrm>
            <a:off x="49530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5" name="row-buffer"/>
          <p:cNvSpPr/>
          <p:nvPr/>
        </p:nvSpPr>
        <p:spPr>
          <a:xfrm>
            <a:off x="1169425" y="5562600"/>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Global Row-Buf</a:t>
            </a:r>
            <a:endParaRPr lang="en-US" sz="3000">
              <a:solidFill>
                <a:prstClr val="black"/>
              </a:solidFill>
              <a:latin typeface="Calibri"/>
            </a:endParaRPr>
          </a:p>
        </p:txBody>
      </p:sp>
      <p:sp>
        <p:nvSpPr>
          <p:cNvPr id="24" name="row-buffer"/>
          <p:cNvSpPr/>
          <p:nvPr/>
        </p:nvSpPr>
        <p:spPr>
          <a:xfrm>
            <a:off x="1170980" y="4748701"/>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6" name="req2"/>
          <p:cNvSpPr/>
          <p:nvPr/>
        </p:nvSpPr>
        <p:spPr>
          <a:xfrm>
            <a:off x="6883400" y="3078959"/>
            <a:ext cx="762000" cy="457199"/>
          </a:xfrm>
          <a:prstGeom prst="roundRect">
            <a:avLst/>
          </a:prstGeom>
          <a:solidFill>
            <a:srgbClr val="0070C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white"/>
                </a:solidFill>
                <a:latin typeface="Calibri"/>
              </a:rPr>
              <a:t>Req</a:t>
            </a:r>
            <a:endParaRPr lang="en-US" sz="3200">
              <a:solidFill>
                <a:prstClr val="white"/>
              </a:solidFill>
              <a:latin typeface="Calibri"/>
            </a:endParaRPr>
          </a:p>
        </p:txBody>
      </p:sp>
      <p:sp>
        <p:nvSpPr>
          <p:cNvPr id="64" name="filler"/>
          <p:cNvSpPr/>
          <p:nvPr/>
        </p:nvSpPr>
        <p:spPr>
          <a:xfrm>
            <a:off x="2486620" y="1416696"/>
            <a:ext cx="1314087" cy="1363638"/>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b="1">
              <a:solidFill>
                <a:prstClr val="black"/>
              </a:solidFill>
              <a:latin typeface="Calibri"/>
            </a:endParaRPr>
          </a:p>
        </p:txBody>
      </p:sp>
      <p:sp>
        <p:nvSpPr>
          <p:cNvPr id="19" name="row-buffer"/>
          <p:cNvSpPr/>
          <p:nvPr/>
        </p:nvSpPr>
        <p:spPr>
          <a:xfrm>
            <a:off x="1170980" y="2331095"/>
            <a:ext cx="2631282"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000" smtClean="0">
                <a:solidFill>
                  <a:prstClr val="black"/>
                </a:solidFill>
                <a:latin typeface="Calibri"/>
              </a:rPr>
              <a:t>Local Row-Buf</a:t>
            </a:r>
            <a:endParaRPr lang="en-US" sz="3000">
              <a:solidFill>
                <a:prstClr val="black"/>
              </a:solidFill>
              <a:latin typeface="Calibri"/>
            </a:endParaRPr>
          </a:p>
        </p:txBody>
      </p:sp>
      <p:sp>
        <p:nvSpPr>
          <p:cNvPr id="35" name="req3"/>
          <p:cNvSpPr/>
          <p:nvPr/>
        </p:nvSpPr>
        <p:spPr>
          <a:xfrm>
            <a:off x="7848600" y="3078959"/>
            <a:ext cx="762000" cy="457199"/>
          </a:xfrm>
          <a:prstGeom prst="roundRect">
            <a:avLst/>
          </a:prstGeom>
          <a:solidFill>
            <a:srgbClr val="FFC000">
              <a:alpha val="74902"/>
            </a:srgbClr>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err="1" smtClean="0">
                <a:solidFill>
                  <a:prstClr val="black">
                    <a:lumMod val="95000"/>
                    <a:lumOff val="5000"/>
                  </a:prstClr>
                </a:solidFill>
                <a:latin typeface="Calibri"/>
              </a:rPr>
              <a:t>Req</a:t>
            </a:r>
            <a:endParaRPr lang="en-US" sz="3200">
              <a:solidFill>
                <a:prstClr val="black">
                  <a:lumMod val="95000"/>
                  <a:lumOff val="5000"/>
                </a:prstClr>
              </a:solidFill>
              <a:latin typeface="Calibri"/>
            </a:endParaRPr>
          </a:p>
        </p:txBody>
      </p:sp>
      <p:sp>
        <p:nvSpPr>
          <p:cNvPr id="28" name="bankconflict"/>
          <p:cNvSpPr txBox="1"/>
          <p:nvPr/>
        </p:nvSpPr>
        <p:spPr>
          <a:xfrm>
            <a:off x="4572000" y="2331095"/>
            <a:ext cx="4419600" cy="2009030"/>
          </a:xfrm>
          <a:prstGeom prst="rect">
            <a:avLst/>
          </a:prstGeom>
          <a:noFill/>
        </p:spPr>
        <p:txBody>
          <a:bodyPr wrap="square" rtlCol="0" anchor="ctr">
            <a:noAutofit/>
          </a:bodyPr>
          <a:lstStyle/>
          <a:p>
            <a:r>
              <a:rPr lang="en-US" sz="4200" i="1" smtClean="0">
                <a:solidFill>
                  <a:srgbClr val="00B050"/>
                </a:solidFill>
                <a:latin typeface="Calibri"/>
              </a:rPr>
              <a:t>1. Parallelize</a:t>
            </a:r>
          </a:p>
          <a:p>
            <a:endParaRPr lang="en-US" sz="1200" i="1" smtClean="0">
              <a:solidFill>
                <a:srgbClr val="00B050"/>
              </a:solidFill>
              <a:latin typeface="Calibri"/>
            </a:endParaRPr>
          </a:p>
          <a:p>
            <a:pPr marL="512763" indent="-512763">
              <a:lnSpc>
                <a:spcPct val="80000"/>
              </a:lnSpc>
            </a:pPr>
            <a:r>
              <a:rPr lang="en-US" sz="4200" i="1" smtClean="0">
                <a:solidFill>
                  <a:srgbClr val="00B050"/>
                </a:solidFill>
                <a:latin typeface="Calibri"/>
              </a:rPr>
              <a:t>2. Utilize multiple local row-buffers</a:t>
            </a:r>
            <a:endParaRPr lang="en-US" sz="4200" i="1">
              <a:solidFill>
                <a:srgbClr val="00B050"/>
              </a:solidFill>
              <a:latin typeface="Calibri"/>
            </a:endParaRPr>
          </a:p>
        </p:txBody>
      </p:sp>
      <p:sp>
        <p:nvSpPr>
          <p:cNvPr id="30" name="subarray"/>
          <p:cNvSpPr/>
          <p:nvPr/>
        </p:nvSpPr>
        <p:spPr>
          <a:xfrm>
            <a:off x="1170980" y="1416696"/>
            <a:ext cx="2629727" cy="1363638"/>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64</a:t>
            </a:r>
            <a:endParaRPr lang="en-US" sz="3600" baseline="-25000">
              <a:solidFill>
                <a:prstClr val="white"/>
              </a:solidFill>
              <a:latin typeface="Calibri"/>
            </a:endParaRPr>
          </a:p>
        </p:txBody>
      </p:sp>
      <p:sp>
        <p:nvSpPr>
          <p:cNvPr id="38" name="subarray"/>
          <p:cNvSpPr/>
          <p:nvPr/>
        </p:nvSpPr>
        <p:spPr>
          <a:xfrm>
            <a:off x="1170980" y="3834301"/>
            <a:ext cx="2629727" cy="1371600"/>
          </a:xfrm>
          <a:prstGeom prst="rect">
            <a:avLst/>
          </a:prstGeom>
          <a:solidFill>
            <a:srgbClr val="00B05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smtClean="0">
                <a:solidFill>
                  <a:prstClr val="white"/>
                </a:solidFill>
                <a:latin typeface="Calibri"/>
              </a:rPr>
              <a:t>Subarray</a:t>
            </a:r>
            <a:r>
              <a:rPr lang="en-US" sz="3600" baseline="-25000" smtClean="0">
                <a:solidFill>
                  <a:prstClr val="white"/>
                </a:solidFill>
                <a:latin typeface="Calibri"/>
              </a:rPr>
              <a:t>1</a:t>
            </a:r>
            <a:endParaRPr lang="en-US" sz="3600" baseline="-25000">
              <a:solidFill>
                <a:prstClr val="white"/>
              </a:solidFill>
              <a:latin typeface="Calibri"/>
            </a:endParaRPr>
          </a:p>
        </p:txBody>
      </p:sp>
      <p:sp>
        <p:nvSpPr>
          <p:cNvPr id="37" name="bankconflict"/>
          <p:cNvSpPr txBox="1"/>
          <p:nvPr/>
        </p:nvSpPr>
        <p:spPr>
          <a:xfrm>
            <a:off x="4419600" y="3464040"/>
            <a:ext cx="4724400" cy="1641360"/>
          </a:xfrm>
          <a:prstGeom prst="rect">
            <a:avLst/>
          </a:prstGeom>
          <a:noFill/>
        </p:spPr>
        <p:txBody>
          <a:bodyPr wrap="square" rtlCol="0" anchor="ctr">
            <a:noAutofit/>
          </a:bodyPr>
          <a:lstStyle/>
          <a:p>
            <a:pPr algn="ctr">
              <a:lnSpc>
                <a:spcPct val="90000"/>
              </a:lnSpc>
            </a:pPr>
            <a:r>
              <a:rPr lang="en-US" sz="4400" i="1" smtClean="0">
                <a:solidFill>
                  <a:prstClr val="black"/>
                </a:solidFill>
                <a:latin typeface="Calibri"/>
              </a:rPr>
              <a:t>To same bank...</a:t>
            </a:r>
          </a:p>
          <a:p>
            <a:pPr algn="ctr">
              <a:lnSpc>
                <a:spcPct val="90000"/>
              </a:lnSpc>
            </a:pPr>
            <a:r>
              <a:rPr lang="en-US" sz="4400" i="1" smtClean="0">
                <a:solidFill>
                  <a:prstClr val="black"/>
                </a:solidFill>
                <a:latin typeface="Calibri"/>
              </a:rPr>
              <a:t>but diff. subarrays</a:t>
            </a:r>
            <a:endParaRPr lang="en-US" sz="4000" i="1">
              <a:solidFill>
                <a:prstClr val="black"/>
              </a:solidFill>
              <a:latin typeface="Calibri"/>
            </a:endParaRPr>
          </a:p>
        </p:txBody>
      </p:sp>
    </p:spTree>
    <p:extLst>
      <p:ext uri="{BB962C8B-B14F-4D97-AF65-F5344CB8AC3E}">
        <p14:creationId xmlns:p14="http://schemas.microsoft.com/office/powerpoint/2010/main" val="169375598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animEffect transition="in" filter="fade">
                                      <p:cBhvr>
                                        <p:cTn id="7" dur="500"/>
                                        <p:tgtEl>
                                          <p:spTgt spid="37">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7">
                                            <p:txEl>
                                              <p:pRg st="1" end="1"/>
                                            </p:txEl>
                                          </p:spTgt>
                                        </p:tgtEl>
                                        <p:attrNameLst>
                                          <p:attrName>style.visibility</p:attrName>
                                        </p:attrNameLst>
                                      </p:cBhvr>
                                      <p:to>
                                        <p:strVal val="visible"/>
                                      </p:to>
                                    </p:set>
                                    <p:animEffect transition="in" filter="fade">
                                      <p:cBhvr>
                                        <p:cTn id="10" dur="500"/>
                                        <p:tgtEl>
                                          <p:spTgt spid="37">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fade">
                                      <p:cBhvr>
                                        <p:cTn id="16" dur="500"/>
                                        <p:tgtEl>
                                          <p:spTgt spid="3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5"/>
                                        </p:tgtEl>
                                        <p:attrNameLst>
                                          <p:attrName>style.visibility</p:attrName>
                                        </p:attrNameLst>
                                      </p:cBhvr>
                                      <p:to>
                                        <p:strVal val="visible"/>
                                      </p:to>
                                    </p:set>
                                    <p:animEffect transition="in" filter="fade">
                                      <p:cBhvr>
                                        <p:cTn id="22" dur="500"/>
                                        <p:tgtEl>
                                          <p:spTgt spid="3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childTnLst>
                                </p:cTn>
                              </p:par>
                              <p:par>
                                <p:cTn id="26" presetID="10" presetClass="exit" presetSubtype="0" fill="hold" grpId="0" nodeType="withEffect">
                                  <p:stCondLst>
                                    <p:cond delay="0"/>
                                  </p:stCondLst>
                                  <p:childTnLst>
                                    <p:animEffect transition="out" filter="fade">
                                      <p:cBhvr>
                                        <p:cTn id="27" dur="500"/>
                                        <p:tgtEl>
                                          <p:spTgt spid="30"/>
                                        </p:tgtEl>
                                      </p:cBhvr>
                                    </p:animEffect>
                                    <p:set>
                                      <p:cBhvr>
                                        <p:cTn id="28" dur="1" fill="hold">
                                          <p:stCondLst>
                                            <p:cond delay="499"/>
                                          </p:stCondLst>
                                        </p:cTn>
                                        <p:tgtEl>
                                          <p:spTgt spid="30"/>
                                        </p:tgtEl>
                                        <p:attrNameLst>
                                          <p:attrName>style.visibility</p:attrName>
                                        </p:attrNameLst>
                                      </p:cBhvr>
                                      <p:to>
                                        <p:strVal val="hidden"/>
                                      </p:to>
                                    </p:set>
                                  </p:childTnLst>
                                </p:cTn>
                              </p:par>
                              <p:par>
                                <p:cTn id="29" presetID="10" presetClass="exit" presetSubtype="0" fill="hold" grpId="0" nodeType="withEffect">
                                  <p:stCondLst>
                                    <p:cond delay="0"/>
                                  </p:stCondLst>
                                  <p:childTnLst>
                                    <p:animEffect transition="out" filter="fade">
                                      <p:cBhvr>
                                        <p:cTn id="30" dur="500"/>
                                        <p:tgtEl>
                                          <p:spTgt spid="38"/>
                                        </p:tgtEl>
                                      </p:cBhvr>
                                    </p:animEffect>
                                    <p:set>
                                      <p:cBhvr>
                                        <p:cTn id="31" dur="1" fill="hold">
                                          <p:stCondLst>
                                            <p:cond delay="499"/>
                                          </p:stCondLst>
                                        </p:cTn>
                                        <p:tgtEl>
                                          <p:spTgt spid="38"/>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37">
                                            <p:txEl>
                                              <p:pRg st="0" end="0"/>
                                            </p:txEl>
                                          </p:spTgt>
                                        </p:tgtEl>
                                      </p:cBhvr>
                                    </p:animEffect>
                                    <p:set>
                                      <p:cBhvr>
                                        <p:cTn id="36" dur="1" fill="hold">
                                          <p:stCondLst>
                                            <p:cond delay="499"/>
                                          </p:stCondLst>
                                        </p:cTn>
                                        <p:tgtEl>
                                          <p:spTgt spid="37">
                                            <p:txEl>
                                              <p:pRg st="0" end="0"/>
                                            </p:txEl>
                                          </p:spTgt>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37">
                                            <p:txEl>
                                              <p:pRg st="1" end="1"/>
                                            </p:txEl>
                                          </p:spTgt>
                                        </p:tgtEl>
                                      </p:cBhvr>
                                    </p:animEffect>
                                    <p:set>
                                      <p:cBhvr>
                                        <p:cTn id="39" dur="1" fill="hold">
                                          <p:stCondLst>
                                            <p:cond delay="499"/>
                                          </p:stCondLst>
                                        </p:cTn>
                                        <p:tgtEl>
                                          <p:spTgt spid="37">
                                            <p:txEl>
                                              <p:pRg st="1" end="1"/>
                                            </p:txEl>
                                          </p:spTgt>
                                        </p:tgtEl>
                                        <p:attrNameLst>
                                          <p:attrName>style.visibility</p:attrName>
                                        </p:attrNameLst>
                                      </p:cBhvr>
                                      <p:to>
                                        <p:strVal val="hidden"/>
                                      </p:to>
                                    </p:set>
                                  </p:childTnLst>
                                </p:cTn>
                              </p:par>
                            </p:childTnLst>
                          </p:cTn>
                        </p:par>
                        <p:par>
                          <p:cTn id="40" fill="hold">
                            <p:stCondLst>
                              <p:cond delay="500"/>
                            </p:stCondLst>
                            <p:childTnLst>
                              <p:par>
                                <p:cTn id="41" presetID="42" presetClass="path" presetSubtype="0" accel="50000" decel="50000" fill="hold" grpId="1" nodeType="afterEffect">
                                  <p:stCondLst>
                                    <p:cond delay="0"/>
                                  </p:stCondLst>
                                  <p:childTnLst>
                                    <p:animMotion origin="layout" path="M -3.33333E-6 2.59259E-6 L -3.33333E-6 -0.1713 " pathEditMode="relative" rAng="0" ptsTypes="AA">
                                      <p:cBhvr>
                                        <p:cTn id="42" dur="2000" fill="hold"/>
                                        <p:tgtEl>
                                          <p:spTgt spid="34"/>
                                        </p:tgtEl>
                                        <p:attrNameLst>
                                          <p:attrName>ppt_x</p:attrName>
                                          <p:attrName>ppt_y</p:attrName>
                                        </p:attrNameLst>
                                      </p:cBhvr>
                                      <p:rCtr x="0" y="-8565"/>
                                    </p:animMotion>
                                  </p:childTnLst>
                                </p:cTn>
                              </p:par>
                              <p:par>
                                <p:cTn id="43" presetID="42" presetClass="path" presetSubtype="0" accel="50000" decel="50000" fill="hold" grpId="1" nodeType="withEffect">
                                  <p:stCondLst>
                                    <p:cond delay="0"/>
                                  </p:stCondLst>
                                  <p:childTnLst>
                                    <p:animMotion origin="layout" path="M -4.44444E-6 2.59259E-6 L -0.10277 -0.1713 " pathEditMode="relative" rAng="0" ptsTypes="AA">
                                      <p:cBhvr>
                                        <p:cTn id="44" dur="2000" fill="hold"/>
                                        <p:tgtEl>
                                          <p:spTgt spid="36"/>
                                        </p:tgtEl>
                                        <p:attrNameLst>
                                          <p:attrName>ppt_x</p:attrName>
                                          <p:attrName>ppt_y</p:attrName>
                                        </p:attrNameLst>
                                      </p:cBhvr>
                                      <p:rCtr x="-5139" y="-8565"/>
                                    </p:animMotion>
                                  </p:childTnLst>
                                </p:cTn>
                              </p:par>
                              <p:par>
                                <p:cTn id="45" presetID="42" presetClass="path" presetSubtype="0" accel="50000" decel="50000" fill="hold" grpId="1" nodeType="withEffect">
                                  <p:stCondLst>
                                    <p:cond delay="0"/>
                                  </p:stCondLst>
                                  <p:childTnLst>
                                    <p:animMotion origin="layout" path="M 1.11111E-6 2.59259E-6 L -0.10556 0.18426 " pathEditMode="relative" rAng="0" ptsTypes="AA">
                                      <p:cBhvr>
                                        <p:cTn id="46" dur="2000" fill="hold"/>
                                        <p:tgtEl>
                                          <p:spTgt spid="33"/>
                                        </p:tgtEl>
                                        <p:attrNameLst>
                                          <p:attrName>ppt_x</p:attrName>
                                          <p:attrName>ppt_y</p:attrName>
                                        </p:attrNameLst>
                                      </p:cBhvr>
                                      <p:rCtr x="-5278" y="9213"/>
                                    </p:animMotion>
                                  </p:childTnLst>
                                </p:cTn>
                              </p:par>
                              <p:par>
                                <p:cTn id="47" presetID="42" presetClass="path" presetSubtype="0" accel="50000" decel="50000" fill="hold" grpId="1" nodeType="withEffect">
                                  <p:stCondLst>
                                    <p:cond delay="0"/>
                                  </p:stCondLst>
                                  <p:childTnLst>
                                    <p:animMotion origin="layout" path="M 0 2.59259E-6 L -0.20833 0.18426 " pathEditMode="relative" rAng="0" ptsTypes="AA">
                                      <p:cBhvr>
                                        <p:cTn id="48" dur="2000" fill="hold"/>
                                        <p:tgtEl>
                                          <p:spTgt spid="35"/>
                                        </p:tgtEl>
                                        <p:attrNameLst>
                                          <p:attrName>ppt_x</p:attrName>
                                          <p:attrName>ppt_y</p:attrName>
                                        </p:attrNameLst>
                                      </p:cBhvr>
                                      <p:rCtr x="-10417" y="9213"/>
                                    </p:animMotion>
                                  </p:childTnLst>
                                </p:cTn>
                              </p:par>
                            </p:childTnLst>
                          </p:cTn>
                        </p:par>
                        <p:par>
                          <p:cTn id="49" fill="hold">
                            <p:stCondLst>
                              <p:cond delay="2500"/>
                            </p:stCondLst>
                            <p:childTnLst>
                              <p:par>
                                <p:cTn id="50" presetID="10" presetClass="entr" presetSubtype="0" fill="hold" nodeType="afterEffect">
                                  <p:stCondLst>
                                    <p:cond delay="0"/>
                                  </p:stCondLst>
                                  <p:childTnLst>
                                    <p:set>
                                      <p:cBhvr>
                                        <p:cTn id="51" dur="1" fill="hold">
                                          <p:stCondLst>
                                            <p:cond delay="0"/>
                                          </p:stCondLst>
                                        </p:cTn>
                                        <p:tgtEl>
                                          <p:spTgt spid="28">
                                            <p:txEl>
                                              <p:pRg st="0" end="0"/>
                                            </p:txEl>
                                          </p:spTgt>
                                        </p:tgtEl>
                                        <p:attrNameLst>
                                          <p:attrName>style.visibility</p:attrName>
                                        </p:attrNameLst>
                                      </p:cBhvr>
                                      <p:to>
                                        <p:strVal val="visible"/>
                                      </p:to>
                                    </p:set>
                                    <p:animEffect transition="in" filter="fade">
                                      <p:cBhvr>
                                        <p:cTn id="52" dur="500"/>
                                        <p:tgtEl>
                                          <p:spTgt spid="28">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fade">
                                      <p:cBhvr>
                                        <p:cTn id="57" dur="500"/>
                                        <p:tgtEl>
                                          <p:spTgt spid="31"/>
                                        </p:tgtEl>
                                      </p:cBhvr>
                                    </p:animEffect>
                                  </p:childTnLst>
                                </p:cTn>
                              </p:par>
                              <p:par>
                                <p:cTn id="58" presetID="42" presetClass="path" presetSubtype="0" accel="50000" decel="50000" fill="hold" grpId="1" nodeType="withEffect">
                                  <p:stCondLst>
                                    <p:cond delay="0"/>
                                  </p:stCondLst>
                                  <p:childTnLst>
                                    <p:animMotion origin="layout" path="M 3.05556E-6 -4.81481E-6 L 0.00069 0.13797 " pathEditMode="relative" rAng="0" ptsTypes="AA">
                                      <p:cBhvr>
                                        <p:cTn id="59" dur="2000" fill="hold"/>
                                        <p:tgtEl>
                                          <p:spTgt spid="31"/>
                                        </p:tgtEl>
                                        <p:attrNameLst>
                                          <p:attrName>ppt_x</p:attrName>
                                          <p:attrName>ppt_y</p:attrName>
                                        </p:attrNameLst>
                                      </p:cBhvr>
                                      <p:rCtr x="35" y="6898"/>
                                    </p:animMotion>
                                  </p:childTnLst>
                                </p:cTn>
                              </p:par>
                              <p:par>
                                <p:cTn id="60" presetID="10" presetClass="entr" presetSubtype="0" fill="hold" grpId="0" nodeType="withEffect">
                                  <p:stCondLst>
                                    <p:cond delay="0"/>
                                  </p:stCondLst>
                                  <p:childTnLst>
                                    <p:set>
                                      <p:cBhvr>
                                        <p:cTn id="61" dur="1" fill="hold">
                                          <p:stCondLst>
                                            <p:cond delay="0"/>
                                          </p:stCondLst>
                                        </p:cTn>
                                        <p:tgtEl>
                                          <p:spTgt spid="32"/>
                                        </p:tgtEl>
                                        <p:attrNameLst>
                                          <p:attrName>style.visibility</p:attrName>
                                        </p:attrNameLst>
                                      </p:cBhvr>
                                      <p:to>
                                        <p:strVal val="visible"/>
                                      </p:to>
                                    </p:set>
                                    <p:animEffect transition="in" filter="fade">
                                      <p:cBhvr>
                                        <p:cTn id="62" dur="500"/>
                                        <p:tgtEl>
                                          <p:spTgt spid="32"/>
                                        </p:tgtEl>
                                      </p:cBhvr>
                                    </p:animEffect>
                                  </p:childTnLst>
                                </p:cTn>
                              </p:par>
                              <p:par>
                                <p:cTn id="63" presetID="42" presetClass="path" presetSubtype="0" accel="50000" decel="50000" fill="hold" grpId="1" nodeType="withEffect">
                                  <p:stCondLst>
                                    <p:cond delay="0"/>
                                  </p:stCondLst>
                                  <p:childTnLst>
                                    <p:animMotion origin="layout" path="M 5E-6 -1.11111E-6 L 0.00156 0.13796 " pathEditMode="relative" rAng="0" ptsTypes="AA">
                                      <p:cBhvr>
                                        <p:cTn id="64" dur="2000" fill="hold"/>
                                        <p:tgtEl>
                                          <p:spTgt spid="32"/>
                                        </p:tgtEl>
                                        <p:attrNameLst>
                                          <p:attrName>ppt_x</p:attrName>
                                          <p:attrName>ppt_y</p:attrName>
                                        </p:attrNameLst>
                                      </p:cBhvr>
                                      <p:rCtr x="69" y="6898"/>
                                    </p:animMotion>
                                  </p:childTnLst>
                                </p:cTn>
                              </p:par>
                            </p:childTnLst>
                          </p:cTn>
                        </p:par>
                        <p:par>
                          <p:cTn id="65" fill="hold">
                            <p:stCondLst>
                              <p:cond delay="2000"/>
                            </p:stCondLst>
                            <p:childTnLst>
                              <p:par>
                                <p:cTn id="66" presetID="10" presetClass="entr" presetSubtype="0" fill="hold" nodeType="afterEffect">
                                  <p:stCondLst>
                                    <p:cond delay="0"/>
                                  </p:stCondLst>
                                  <p:childTnLst>
                                    <p:set>
                                      <p:cBhvr>
                                        <p:cTn id="67" dur="1" fill="hold">
                                          <p:stCondLst>
                                            <p:cond delay="0"/>
                                          </p:stCondLst>
                                        </p:cTn>
                                        <p:tgtEl>
                                          <p:spTgt spid="28">
                                            <p:txEl>
                                              <p:pRg st="2" end="2"/>
                                            </p:txEl>
                                          </p:spTgt>
                                        </p:tgtEl>
                                        <p:attrNameLst>
                                          <p:attrName>style.visibility</p:attrName>
                                        </p:attrNameLst>
                                      </p:cBhvr>
                                      <p:to>
                                        <p:strVal val="visible"/>
                                      </p:to>
                                    </p:set>
                                    <p:animEffect transition="in" filter="fade">
                                      <p:cBhvr>
                                        <p:cTn id="68" dur="500"/>
                                        <p:tgtEl>
                                          <p:spTgt spid="2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1" grpId="1" animBg="1"/>
      <p:bldP spid="32" grpId="0" animBg="1"/>
      <p:bldP spid="32" grpId="1" animBg="1"/>
      <p:bldP spid="33" grpId="0" animBg="1"/>
      <p:bldP spid="33" grpId="1" animBg="1"/>
      <p:bldP spid="34" grpId="0" animBg="1"/>
      <p:bldP spid="34" grpId="1" animBg="1"/>
      <p:bldP spid="36" grpId="0" animBg="1"/>
      <p:bldP spid="36" grpId="1" animBg="1"/>
      <p:bldP spid="35" grpId="0" animBg="1"/>
      <p:bldP spid="35" grpId="1" animBg="1"/>
      <p:bldP spid="30" grpId="0" animBg="1"/>
      <p:bldP spid="38" grpId="0" animBg="1"/>
      <p:bldP spid="37" grpId="0"/>
      <p:bldP spid="37" grpId="1" build="allAtOnce"/>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0" lvl="1" indent="0">
              <a:buFont typeface="+mj-lt"/>
              <a:buAutoNum type="arabicPeriod"/>
            </a:pPr>
            <a:endParaRPr lang="en-US" sz="4000" smtClean="0"/>
          </a:p>
          <a:p>
            <a:pPr marL="0" lvl="1" indent="0">
              <a:buFont typeface="+mj-lt"/>
              <a:buAutoNum type="arabicPeriod"/>
            </a:pPr>
            <a:endParaRPr lang="en-US" sz="4400" b="1" smtClean="0">
              <a:solidFill>
                <a:schemeClr val="bg1">
                  <a:lumMod val="85000"/>
                </a:schemeClr>
              </a:solidFill>
            </a:endParaRPr>
          </a:p>
          <a:p>
            <a:pPr marL="0" lvl="1" indent="0">
              <a:buNone/>
            </a:pPr>
            <a:r>
              <a:rPr lang="en-US" sz="4400" b="1" smtClean="0">
                <a:solidFill>
                  <a:schemeClr val="bg1">
                    <a:lumMod val="85000"/>
                  </a:schemeClr>
                </a:solidFill>
              </a:rPr>
              <a:t>2. Global Bitlines</a:t>
            </a:r>
            <a:endParaRPr lang="en-US" sz="4400" b="1">
              <a:solidFill>
                <a:schemeClr val="bg1">
                  <a:lumMod val="85000"/>
                </a:schemeClr>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204</a:t>
            </a:fld>
            <a:endParaRPr lang="en-US">
              <a:solidFill>
                <a:prstClr val="black"/>
              </a:solidFill>
              <a:latin typeface="Calibri"/>
            </a:endParaRPr>
          </a:p>
        </p:txBody>
      </p:sp>
    </p:spTree>
    <p:extLst>
      <p:ext uri="{BB962C8B-B14F-4D97-AF65-F5344CB8AC3E}">
        <p14:creationId xmlns:p14="http://schemas.microsoft.com/office/powerpoint/2010/main" val="775674089"/>
      </p:ext>
    </p:extLst>
  </p:cSld>
  <p:clrMapOvr>
    <a:masterClrMapping/>
  </p:clrMapOvr>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localrb"/>
          <p:cNvSpPr txBox="1"/>
          <p:nvPr/>
        </p:nvSpPr>
        <p:spPr>
          <a:xfrm>
            <a:off x="7160416" y="25913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5" name="localrb"/>
          <p:cNvSpPr txBox="1"/>
          <p:nvPr/>
        </p:nvSpPr>
        <p:spPr>
          <a:xfrm>
            <a:off x="7160416" y="495355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88" name="localrb"/>
          <p:cNvSpPr txBox="1"/>
          <p:nvPr/>
        </p:nvSpPr>
        <p:spPr>
          <a:xfrm>
            <a:off x="7160416" y="5664200"/>
            <a:ext cx="1831184"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cxnSp>
        <p:nvCxnSpPr>
          <p:cNvPr id="105" name="black"/>
          <p:cNvCxnSpPr/>
          <p:nvPr/>
        </p:nvCxnSpPr>
        <p:spPr>
          <a:xfrm>
            <a:off x="2460646"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98" name="black"/>
          <p:cNvCxnSpPr/>
          <p:nvPr/>
        </p:nvCxnSpPr>
        <p:spPr>
          <a:xfrm>
            <a:off x="3451248" y="3443898"/>
            <a:ext cx="479448" cy="3"/>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Challenge #1. Global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205</a:t>
            </a:fld>
            <a:endParaRPr lang="en-US">
              <a:solidFill>
                <a:prstClr val="black"/>
              </a:solidFill>
              <a:latin typeface="Calibri"/>
            </a:endParaRPr>
          </a:p>
        </p:txBody>
      </p:sp>
      <p:sp>
        <p:nvSpPr>
          <p:cNvPr id="50" name="smallrow"/>
          <p:cNvSpPr/>
          <p:nvPr/>
        </p:nvSpPr>
        <p:spPr>
          <a:xfrm>
            <a:off x="5157039"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1" name="TextBox 50"/>
          <p:cNvSpPr txBox="1"/>
          <p:nvPr/>
        </p:nvSpPr>
        <p:spPr>
          <a:xfrm rot="16200000">
            <a:off x="5585246"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52" name="Straight Connector 51"/>
          <p:cNvCxnSpPr/>
          <p:nvPr/>
        </p:nvCxnSpPr>
        <p:spPr>
          <a:xfrm>
            <a:off x="4739309"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3" name="black"/>
          <p:cNvCxnSpPr/>
          <p:nvPr/>
        </p:nvCxnSpPr>
        <p:spPr>
          <a:xfrm>
            <a:off x="3930696"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4" name="black"/>
          <p:cNvCxnSpPr/>
          <p:nvPr/>
        </p:nvCxnSpPr>
        <p:spPr>
          <a:xfrm>
            <a:off x="3930696"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5" name="black"/>
          <p:cNvCxnSpPr>
            <a:stCxn id="76" idx="2"/>
          </p:cNvCxnSpPr>
          <p:nvPr/>
        </p:nvCxnSpPr>
        <p:spPr>
          <a:xfrm>
            <a:off x="2460645" y="3443901"/>
            <a:ext cx="457203"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56" name="smallrow"/>
          <p:cNvSpPr/>
          <p:nvPr/>
        </p:nvSpPr>
        <p:spPr>
          <a:xfrm>
            <a:off x="5166564"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7" name="smallrow"/>
          <p:cNvSpPr/>
          <p:nvPr/>
        </p:nvSpPr>
        <p:spPr>
          <a:xfrm>
            <a:off x="5157039"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8" name="smallrow"/>
          <p:cNvSpPr/>
          <p:nvPr/>
        </p:nvSpPr>
        <p:spPr>
          <a:xfrm>
            <a:off x="5166564"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9" name="Straight Connector 58"/>
          <p:cNvCxnSpPr/>
          <p:nvPr/>
        </p:nvCxnSpPr>
        <p:spPr>
          <a:xfrm flipV="1">
            <a:off x="4739308"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0" name="black"/>
          <p:cNvCxnSpPr>
            <a:endCxn id="84" idx="0"/>
          </p:cNvCxnSpPr>
          <p:nvPr/>
        </p:nvCxnSpPr>
        <p:spPr>
          <a:xfrm>
            <a:off x="3930696"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1" name="wlorangelowered"/>
          <p:cNvCxnSpPr/>
          <p:nvPr/>
        </p:nvCxnSpPr>
        <p:spPr>
          <a:xfrm>
            <a:off x="4708828" y="4179312"/>
            <a:ext cx="278102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2" name="addr_arrow"/>
          <p:cNvCxnSpPr>
            <a:endCxn id="76" idx="0"/>
          </p:cNvCxnSpPr>
          <p:nvPr/>
        </p:nvCxnSpPr>
        <p:spPr>
          <a:xfrm>
            <a:off x="304800" y="3443900"/>
            <a:ext cx="1587563" cy="1"/>
          </a:xfrm>
          <a:prstGeom prst="straightConnector1">
            <a:avLst/>
          </a:prstGeom>
          <a:ln w="76200">
            <a:solidFill>
              <a:srgbClr val="0070C0"/>
            </a:solidFill>
            <a:tailEnd type="arrow" w="lg" len="med"/>
          </a:ln>
        </p:spPr>
        <p:style>
          <a:lnRef idx="1">
            <a:schemeClr val="accent1"/>
          </a:lnRef>
          <a:fillRef idx="0">
            <a:schemeClr val="accent1"/>
          </a:fillRef>
          <a:effectRef idx="0">
            <a:schemeClr val="accent1"/>
          </a:effectRef>
          <a:fontRef idx="minor">
            <a:schemeClr val="tx1"/>
          </a:fontRef>
        </p:style>
      </p:cxnSp>
      <p:sp>
        <p:nvSpPr>
          <p:cNvPr id="63" name="addr"/>
          <p:cNvSpPr txBox="1"/>
          <p:nvPr/>
        </p:nvSpPr>
        <p:spPr>
          <a:xfrm>
            <a:off x="304800" y="2853348"/>
            <a:ext cx="1398639" cy="457200"/>
          </a:xfrm>
          <a:prstGeom prst="rect">
            <a:avLst/>
          </a:prstGeom>
          <a:noFill/>
        </p:spPr>
        <p:txBody>
          <a:bodyPr wrap="square" rtlCol="0" anchor="ctr">
            <a:noAutofit/>
          </a:bodyPr>
          <a:lstStyle/>
          <a:p>
            <a:pPr algn="ctr"/>
            <a:r>
              <a:rPr lang="en-US" sz="4400" i="1" smtClean="0">
                <a:solidFill>
                  <a:srgbClr val="0070C0"/>
                </a:solidFill>
                <a:latin typeface="Calibri"/>
              </a:rPr>
              <a:t>addr</a:t>
            </a:r>
            <a:endParaRPr lang="en-US" sz="4000" i="1">
              <a:solidFill>
                <a:srgbClr val="0070C0"/>
              </a:solidFill>
              <a:latin typeface="Calibri"/>
            </a:endParaRPr>
          </a:p>
        </p:txBody>
      </p:sp>
      <p:cxnSp>
        <p:nvCxnSpPr>
          <p:cNvPr id="64" name="blue"/>
          <p:cNvCxnSpPr/>
          <p:nvPr/>
        </p:nvCxnSpPr>
        <p:spPr>
          <a:xfrm>
            <a:off x="3930696" y="1600203"/>
            <a:ext cx="0" cy="372211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5" name="blue"/>
          <p:cNvCxnSpPr/>
          <p:nvPr/>
        </p:nvCxnSpPr>
        <p:spPr>
          <a:xfrm>
            <a:off x="3930696"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6" name="blue"/>
          <p:cNvCxnSpPr/>
          <p:nvPr/>
        </p:nvCxnSpPr>
        <p:spPr>
          <a:xfrm>
            <a:off x="2460645" y="3443901"/>
            <a:ext cx="457203"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7" name="blue"/>
          <p:cNvCxnSpPr/>
          <p:nvPr/>
        </p:nvCxnSpPr>
        <p:spPr>
          <a:xfrm>
            <a:off x="3900215" y="4407912"/>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8" name="wlbluelowered"/>
          <p:cNvCxnSpPr/>
          <p:nvPr/>
        </p:nvCxnSpPr>
        <p:spPr>
          <a:xfrm flipV="1">
            <a:off x="4739309"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69" name="wl0_vdd"/>
          <p:cNvSpPr txBox="1"/>
          <p:nvPr/>
        </p:nvSpPr>
        <p:spPr>
          <a:xfrm>
            <a:off x="7572986"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70" name="orangeaddr_arrow"/>
          <p:cNvCxnSpPr/>
          <p:nvPr/>
        </p:nvCxnSpPr>
        <p:spPr>
          <a:xfrm>
            <a:off x="304800" y="3446264"/>
            <a:ext cx="1587563" cy="1"/>
          </a:xfrm>
          <a:prstGeom prst="straightConnector1">
            <a:avLst/>
          </a:prstGeom>
          <a:ln w="76200">
            <a:solidFill>
              <a:srgbClr val="EEB500"/>
            </a:solidFill>
            <a:tailEnd type="arrow" w="lg" len="med"/>
          </a:ln>
        </p:spPr>
        <p:style>
          <a:lnRef idx="1">
            <a:schemeClr val="accent1"/>
          </a:lnRef>
          <a:fillRef idx="0">
            <a:schemeClr val="accent1"/>
          </a:fillRef>
          <a:effectRef idx="0">
            <a:schemeClr val="accent1"/>
          </a:effectRef>
          <a:fontRef idx="minor">
            <a:schemeClr val="tx1"/>
          </a:fontRef>
        </p:style>
      </p:cxnSp>
      <p:sp>
        <p:nvSpPr>
          <p:cNvPr id="71" name="orangeaddr"/>
          <p:cNvSpPr txBox="1"/>
          <p:nvPr/>
        </p:nvSpPr>
        <p:spPr>
          <a:xfrm>
            <a:off x="304800" y="2855712"/>
            <a:ext cx="1398639" cy="457200"/>
          </a:xfrm>
          <a:prstGeom prst="rect">
            <a:avLst/>
          </a:prstGeom>
          <a:noFill/>
        </p:spPr>
        <p:txBody>
          <a:bodyPr wrap="square" rtlCol="0" anchor="ctr">
            <a:noAutofit/>
          </a:bodyPr>
          <a:lstStyle/>
          <a:p>
            <a:pPr algn="ctr"/>
            <a:r>
              <a:rPr lang="en-US" sz="4400" i="1" smtClean="0">
                <a:solidFill>
                  <a:srgbClr val="EEB500"/>
                </a:solidFill>
                <a:latin typeface="Calibri"/>
              </a:rPr>
              <a:t>addr</a:t>
            </a:r>
            <a:endParaRPr lang="en-US" sz="4000" i="1">
              <a:solidFill>
                <a:srgbClr val="EEB500"/>
              </a:solidFill>
              <a:latin typeface="Calibri"/>
            </a:endParaRPr>
          </a:p>
        </p:txBody>
      </p:sp>
      <p:cxnSp>
        <p:nvCxnSpPr>
          <p:cNvPr id="73" name="orange"/>
          <p:cNvCxnSpPr/>
          <p:nvPr/>
        </p:nvCxnSpPr>
        <p:spPr>
          <a:xfrm>
            <a:off x="3930696" y="2057403"/>
            <a:ext cx="457206"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4" name="orange"/>
          <p:cNvCxnSpPr/>
          <p:nvPr/>
        </p:nvCxnSpPr>
        <p:spPr>
          <a:xfrm>
            <a:off x="2460645" y="3443901"/>
            <a:ext cx="457203"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cxnSp>
        <p:nvCxnSpPr>
          <p:cNvPr id="75" name="orange"/>
          <p:cNvCxnSpPr>
            <a:endCxn id="87" idx="0"/>
          </p:cNvCxnSpPr>
          <p:nvPr/>
        </p:nvCxnSpPr>
        <p:spPr>
          <a:xfrm flipV="1">
            <a:off x="3930696"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76" name="globaldecoder"/>
          <p:cNvSpPr/>
          <p:nvPr/>
        </p:nvSpPr>
        <p:spPr>
          <a:xfrm rot="16200000">
            <a:off x="332804"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77" name="wl1_vdd"/>
          <p:cNvSpPr txBox="1"/>
          <p:nvPr/>
        </p:nvSpPr>
        <p:spPr>
          <a:xfrm>
            <a:off x="7572985"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99" name="blue"/>
          <p:cNvCxnSpPr/>
          <p:nvPr/>
        </p:nvCxnSpPr>
        <p:spPr>
          <a:xfrm>
            <a:off x="3451248" y="3443901"/>
            <a:ext cx="479448"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00" name="orange"/>
          <p:cNvCxnSpPr/>
          <p:nvPr/>
        </p:nvCxnSpPr>
        <p:spPr>
          <a:xfrm>
            <a:off x="3451248" y="3443901"/>
            <a:ext cx="479448" cy="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45" name="globallatch"/>
          <p:cNvSpPr/>
          <p:nvPr/>
        </p:nvSpPr>
        <p:spPr>
          <a:xfrm rot="16200000">
            <a:off x="2260938"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3" name="bluegloballatch"/>
          <p:cNvSpPr/>
          <p:nvPr/>
        </p:nvSpPr>
        <p:spPr>
          <a:xfrm rot="16200000">
            <a:off x="2260938" y="3184397"/>
            <a:ext cx="1869464"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108" name="movebluerow"/>
          <p:cNvSpPr/>
          <p:nvPr/>
        </p:nvSpPr>
        <p:spPr>
          <a:xfrm>
            <a:off x="5157039"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79" name="bankblank"/>
          <p:cNvSpPr/>
          <p:nvPr/>
        </p:nvSpPr>
        <p:spPr>
          <a:xfrm>
            <a:off x="5157038"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80" name="wlblueraised"/>
          <p:cNvCxnSpPr/>
          <p:nvPr/>
        </p:nvCxnSpPr>
        <p:spPr>
          <a:xfrm flipV="1">
            <a:off x="4739309" y="1828800"/>
            <a:ext cx="2750539" cy="3"/>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91" name="row-buffer"/>
          <p:cNvSpPr/>
          <p:nvPr/>
        </p:nvSpPr>
        <p:spPr>
          <a:xfrm>
            <a:off x="5157038"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86" name="bluedecoder"/>
          <p:cNvSpPr/>
          <p:nvPr/>
        </p:nvSpPr>
        <p:spPr>
          <a:xfrm rot="16200000">
            <a:off x="4106405"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9" name="orangegloballatch"/>
          <p:cNvSpPr/>
          <p:nvPr/>
        </p:nvSpPr>
        <p:spPr>
          <a:xfrm rot="16200000">
            <a:off x="2260939" y="3184395"/>
            <a:ext cx="1869464"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107" name="decoder"/>
          <p:cNvSpPr/>
          <p:nvPr/>
        </p:nvSpPr>
        <p:spPr>
          <a:xfrm rot="16200000">
            <a:off x="4106406"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72" name="orange"/>
          <p:cNvCxnSpPr/>
          <p:nvPr/>
        </p:nvCxnSpPr>
        <p:spPr>
          <a:xfrm>
            <a:off x="3930696" y="1600203"/>
            <a:ext cx="0" cy="3722110"/>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111" name="moveorangerow"/>
          <p:cNvSpPr/>
          <p:nvPr/>
        </p:nvSpPr>
        <p:spPr>
          <a:xfrm>
            <a:off x="5166564"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2" name="bankblank"/>
          <p:cNvSpPr/>
          <p:nvPr/>
        </p:nvSpPr>
        <p:spPr>
          <a:xfrm>
            <a:off x="5157038"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94" name="row-buffer"/>
          <p:cNvSpPr/>
          <p:nvPr/>
        </p:nvSpPr>
        <p:spPr>
          <a:xfrm>
            <a:off x="5157039"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83" name="wlorangeraised"/>
          <p:cNvCxnSpPr/>
          <p:nvPr/>
        </p:nvCxnSpPr>
        <p:spPr>
          <a:xfrm>
            <a:off x="4739308"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84" name="decoder"/>
          <p:cNvSpPr/>
          <p:nvPr/>
        </p:nvSpPr>
        <p:spPr>
          <a:xfrm rot="16200000">
            <a:off x="4106404"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7" name="orangedecoder"/>
          <p:cNvSpPr/>
          <p:nvPr/>
        </p:nvSpPr>
        <p:spPr>
          <a:xfrm rot="16200000">
            <a:off x="4106404"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89" name="row-buffer"/>
          <p:cNvSpPr/>
          <p:nvPr/>
        </p:nvSpPr>
        <p:spPr>
          <a:xfrm>
            <a:off x="5157038"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112" name="PRECHARGED"/>
          <p:cNvSpPr txBox="1"/>
          <p:nvPr/>
        </p:nvSpPr>
        <p:spPr>
          <a:xfrm rot="20997652">
            <a:off x="3979929" y="2490073"/>
            <a:ext cx="4239356" cy="457200"/>
          </a:xfrm>
          <a:prstGeom prst="rect">
            <a:avLst/>
          </a:prstGeom>
          <a:noFill/>
        </p:spPr>
        <p:txBody>
          <a:bodyPr wrap="square" rtlCol="0" anchor="ctr">
            <a:noAutofit/>
          </a:bodyPr>
          <a:lstStyle/>
          <a:p>
            <a:pPr algn="ctr"/>
            <a:r>
              <a:rPr lang="en-US" sz="5400" b="1" i="1" smtClean="0">
                <a:solidFill>
                  <a:srgbClr val="FF0000"/>
                </a:solidFill>
                <a:latin typeface="Calibri"/>
              </a:rPr>
              <a:t>PRECHARGED</a:t>
            </a:r>
            <a:endParaRPr lang="en-US" sz="5400" b="1" i="1">
              <a:solidFill>
                <a:srgbClr val="FF0000"/>
              </a:solidFill>
              <a:latin typeface="Calibri"/>
            </a:endParaRPr>
          </a:p>
        </p:txBody>
      </p:sp>
      <p:sp>
        <p:nvSpPr>
          <p:cNvPr id="113" name="ACTIVATED"/>
          <p:cNvSpPr txBox="1"/>
          <p:nvPr/>
        </p:nvSpPr>
        <p:spPr>
          <a:xfrm rot="20997652">
            <a:off x="4210920" y="486511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81" name="ACTIVATED"/>
          <p:cNvSpPr txBox="1"/>
          <p:nvPr/>
        </p:nvSpPr>
        <p:spPr>
          <a:xfrm rot="20997652">
            <a:off x="4224180" y="2493662"/>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Tree>
    <p:extLst>
      <p:ext uri="{BB962C8B-B14F-4D97-AF65-F5344CB8AC3E}">
        <p14:creationId xmlns:p14="http://schemas.microsoft.com/office/powerpoint/2010/main" val="185844657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3" nodeType="clickEffect">
                                  <p:stCondLst>
                                    <p:cond delay="0"/>
                                  </p:stCondLst>
                                  <p:childTnLst>
                                    <p:animEffect transition="out" filter="fade">
                                      <p:cBhvr>
                                        <p:cTn id="6" dur="500" tmFilter="0, 0; .2, .5; .8, .5; 1, 0"/>
                                        <p:tgtEl>
                                          <p:spTgt spid="45"/>
                                        </p:tgtEl>
                                      </p:cBhvr>
                                    </p:animEffect>
                                    <p:animScale>
                                      <p:cBhvr>
                                        <p:cTn id="7" dur="250" autoRev="1" fill="hold"/>
                                        <p:tgtEl>
                                          <p:spTgt spid="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3"/>
                                        </p:tgtEl>
                                        <p:attrNameLst>
                                          <p:attrName>style.visibility</p:attrName>
                                        </p:attrNameLst>
                                      </p:cBhvr>
                                      <p:to>
                                        <p:strVal val="visible"/>
                                      </p:to>
                                    </p:set>
                                    <p:animEffect transition="in" filter="fade">
                                      <p:cBhvr>
                                        <p:cTn id="12" dur="500"/>
                                        <p:tgtEl>
                                          <p:spTgt spid="63"/>
                                        </p:tgtEl>
                                      </p:cBhvr>
                                    </p:animEffect>
                                  </p:childTnLst>
                                </p:cTn>
                              </p:par>
                              <p:par>
                                <p:cTn id="13" presetID="10" presetClass="entr" presetSubtype="0" fill="hold" nodeType="with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fade">
                                      <p:cBhvr>
                                        <p:cTn id="15" dur="500"/>
                                        <p:tgtEl>
                                          <p:spTgt spid="62"/>
                                        </p:tgtEl>
                                      </p:cBhvr>
                                    </p:animEffect>
                                  </p:childTnLst>
                                </p:cTn>
                              </p:par>
                              <p:par>
                                <p:cTn id="16" presetID="10" presetClass="entr" presetSubtype="0" fill="hold"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fade">
                                      <p:cBhvr>
                                        <p:cTn id="18" dur="500"/>
                                        <p:tgtEl>
                                          <p:spTgt spid="66"/>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03"/>
                                        </p:tgtEl>
                                        <p:attrNameLst>
                                          <p:attrName>style.visibility</p:attrName>
                                        </p:attrNameLst>
                                      </p:cBhvr>
                                      <p:to>
                                        <p:strVal val="visible"/>
                                      </p:to>
                                    </p:set>
                                    <p:animEffect transition="in" filter="fade">
                                      <p:cBhvr>
                                        <p:cTn id="21" dur="500"/>
                                        <p:tgtEl>
                                          <p:spTgt spid="103"/>
                                        </p:tgtEl>
                                      </p:cBhvr>
                                    </p:animEffect>
                                  </p:childTnLst>
                                </p:cTn>
                              </p:par>
                              <p:par>
                                <p:cTn id="22" presetID="10" presetClass="exit" presetSubtype="0" fill="hold" grpId="0" nodeType="withEffect">
                                  <p:stCondLst>
                                    <p:cond delay="0"/>
                                  </p:stCondLst>
                                  <p:childTnLst>
                                    <p:animEffect transition="out" filter="fade">
                                      <p:cBhvr>
                                        <p:cTn id="23" dur="500"/>
                                        <p:tgtEl>
                                          <p:spTgt spid="45"/>
                                        </p:tgtEl>
                                      </p:cBhvr>
                                    </p:animEffect>
                                    <p:set>
                                      <p:cBhvr>
                                        <p:cTn id="24" dur="1" fill="hold">
                                          <p:stCondLst>
                                            <p:cond delay="499"/>
                                          </p:stCondLst>
                                        </p:cTn>
                                        <p:tgtEl>
                                          <p:spTgt spid="45"/>
                                        </p:tgtEl>
                                        <p:attrNameLst>
                                          <p:attrName>style.visibility</p:attrName>
                                        </p:attrNameLst>
                                      </p:cBhvr>
                                      <p:to>
                                        <p:strVal val="hidden"/>
                                      </p:to>
                                    </p:set>
                                  </p:childTnLst>
                                </p:cTn>
                              </p:par>
                              <p:par>
                                <p:cTn id="25" presetID="10" presetClass="exit" presetSubtype="0" fill="hold" nodeType="withEffect">
                                  <p:stCondLst>
                                    <p:cond delay="0"/>
                                  </p:stCondLst>
                                  <p:childTnLst>
                                    <p:animEffect transition="out" filter="fade">
                                      <p:cBhvr>
                                        <p:cTn id="26" dur="500"/>
                                        <p:tgtEl>
                                          <p:spTgt spid="105"/>
                                        </p:tgtEl>
                                      </p:cBhvr>
                                    </p:animEffect>
                                    <p:set>
                                      <p:cBhvr>
                                        <p:cTn id="27" dur="1" fill="hold">
                                          <p:stCondLst>
                                            <p:cond delay="499"/>
                                          </p:stCondLst>
                                        </p:cTn>
                                        <p:tgtEl>
                                          <p:spTgt spid="105"/>
                                        </p:tgtEl>
                                        <p:attrNameLst>
                                          <p:attrName>style.visibility</p:attrName>
                                        </p:attrNameLst>
                                      </p:cBhvr>
                                      <p:to>
                                        <p:strVal val="hidden"/>
                                      </p:to>
                                    </p:set>
                                  </p:childTnLst>
                                </p:cTn>
                              </p:par>
                              <p:par>
                                <p:cTn id="28" presetID="1" presetClass="exit" presetSubtype="0" fill="hold" nodeType="withEffect">
                                  <p:stCondLst>
                                    <p:cond delay="0"/>
                                  </p:stCondLst>
                                  <p:childTnLst>
                                    <p:set>
                                      <p:cBhvr>
                                        <p:cTn id="29" dur="1" fill="hold">
                                          <p:stCondLst>
                                            <p:cond delay="0"/>
                                          </p:stCondLst>
                                        </p:cTn>
                                        <p:tgtEl>
                                          <p:spTgt spid="55"/>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0" presetClass="exit" presetSubtype="0" fill="hold" grpId="1" nodeType="clickEffect">
                                  <p:stCondLst>
                                    <p:cond delay="0"/>
                                  </p:stCondLst>
                                  <p:childTnLst>
                                    <p:animEffect transition="out" filter="fade">
                                      <p:cBhvr>
                                        <p:cTn id="33" dur="500"/>
                                        <p:tgtEl>
                                          <p:spTgt spid="63"/>
                                        </p:tgtEl>
                                      </p:cBhvr>
                                    </p:animEffect>
                                    <p:set>
                                      <p:cBhvr>
                                        <p:cTn id="34" dur="1" fill="hold">
                                          <p:stCondLst>
                                            <p:cond delay="499"/>
                                          </p:stCondLst>
                                        </p:cTn>
                                        <p:tgtEl>
                                          <p:spTgt spid="63"/>
                                        </p:tgtEl>
                                        <p:attrNameLst>
                                          <p:attrName>style.visibility</p:attrName>
                                        </p:attrNameLst>
                                      </p:cBhvr>
                                      <p:to>
                                        <p:strVal val="hidden"/>
                                      </p:to>
                                    </p:set>
                                  </p:childTnLst>
                                </p:cTn>
                              </p:par>
                              <p:par>
                                <p:cTn id="35" presetID="10" presetClass="exit" presetSubtype="0" fill="hold" nodeType="withEffect">
                                  <p:stCondLst>
                                    <p:cond delay="0"/>
                                  </p:stCondLst>
                                  <p:childTnLst>
                                    <p:animEffect transition="out" filter="fade">
                                      <p:cBhvr>
                                        <p:cTn id="36" dur="500"/>
                                        <p:tgtEl>
                                          <p:spTgt spid="62"/>
                                        </p:tgtEl>
                                      </p:cBhvr>
                                    </p:animEffect>
                                    <p:set>
                                      <p:cBhvr>
                                        <p:cTn id="37" dur="1" fill="hold">
                                          <p:stCondLst>
                                            <p:cond delay="499"/>
                                          </p:stCondLst>
                                        </p:cTn>
                                        <p:tgtEl>
                                          <p:spTgt spid="62"/>
                                        </p:tgtEl>
                                        <p:attrNameLst>
                                          <p:attrName>style.visibility</p:attrName>
                                        </p:attrNameLst>
                                      </p:cBhvr>
                                      <p:to>
                                        <p:strVal val="hidden"/>
                                      </p:to>
                                    </p:set>
                                  </p:childTnLst>
                                </p:cTn>
                              </p:par>
                              <p:par>
                                <p:cTn id="38" presetID="10" presetClass="entr" presetSubtype="0" fill="hold" nodeType="with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fade">
                                      <p:cBhvr>
                                        <p:cTn id="40" dur="500"/>
                                        <p:tgtEl>
                                          <p:spTgt spid="67"/>
                                        </p:tgtEl>
                                      </p:cBhvr>
                                    </p:animEffect>
                                  </p:childTnLst>
                                </p:cTn>
                              </p:par>
                              <p:par>
                                <p:cTn id="41" presetID="10" presetClass="entr" presetSubtype="0" fill="hold" nodeType="withEffect">
                                  <p:stCondLst>
                                    <p:cond delay="0"/>
                                  </p:stCondLst>
                                  <p:childTnLst>
                                    <p:set>
                                      <p:cBhvr>
                                        <p:cTn id="42" dur="1" fill="hold">
                                          <p:stCondLst>
                                            <p:cond delay="0"/>
                                          </p:stCondLst>
                                        </p:cTn>
                                        <p:tgtEl>
                                          <p:spTgt spid="65"/>
                                        </p:tgtEl>
                                        <p:attrNameLst>
                                          <p:attrName>style.visibility</p:attrName>
                                        </p:attrNameLst>
                                      </p:cBhvr>
                                      <p:to>
                                        <p:strVal val="visible"/>
                                      </p:to>
                                    </p:set>
                                    <p:animEffect transition="in" filter="fade">
                                      <p:cBhvr>
                                        <p:cTn id="43" dur="500"/>
                                        <p:tgtEl>
                                          <p:spTgt spid="65"/>
                                        </p:tgtEl>
                                      </p:cBhvr>
                                    </p:animEffect>
                                  </p:childTnLst>
                                </p:cTn>
                              </p:par>
                              <p:par>
                                <p:cTn id="44" presetID="10" presetClass="entr" presetSubtype="0" fill="hold"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500"/>
                                        <p:tgtEl>
                                          <p:spTgt spid="64"/>
                                        </p:tgtEl>
                                      </p:cBhvr>
                                    </p:animEffect>
                                  </p:childTnLst>
                                </p:cTn>
                              </p:par>
                              <p:par>
                                <p:cTn id="47" presetID="10" presetClass="entr" presetSubtype="0" fill="hold" nodeType="withEffect">
                                  <p:stCondLst>
                                    <p:cond delay="0"/>
                                  </p:stCondLst>
                                  <p:childTnLst>
                                    <p:set>
                                      <p:cBhvr>
                                        <p:cTn id="48" dur="1" fill="hold">
                                          <p:stCondLst>
                                            <p:cond delay="0"/>
                                          </p:stCondLst>
                                        </p:cTn>
                                        <p:tgtEl>
                                          <p:spTgt spid="99"/>
                                        </p:tgtEl>
                                        <p:attrNameLst>
                                          <p:attrName>style.visibility</p:attrName>
                                        </p:attrNameLst>
                                      </p:cBhvr>
                                      <p:to>
                                        <p:strVal val="visible"/>
                                      </p:to>
                                    </p:set>
                                    <p:animEffect transition="in" filter="fade">
                                      <p:cBhvr>
                                        <p:cTn id="49" dur="500"/>
                                        <p:tgtEl>
                                          <p:spTgt spid="99"/>
                                        </p:tgtEl>
                                      </p:cBhvr>
                                    </p:animEffect>
                                  </p:childTnLst>
                                </p:cTn>
                              </p:par>
                              <p:par>
                                <p:cTn id="50" presetID="10" presetClass="exit" presetSubtype="0" fill="hold" nodeType="withEffect">
                                  <p:stCondLst>
                                    <p:cond delay="0"/>
                                  </p:stCondLst>
                                  <p:childTnLst>
                                    <p:animEffect transition="out" filter="fade">
                                      <p:cBhvr>
                                        <p:cTn id="51" dur="500"/>
                                        <p:tgtEl>
                                          <p:spTgt spid="55"/>
                                        </p:tgtEl>
                                      </p:cBhvr>
                                    </p:animEffect>
                                    <p:set>
                                      <p:cBhvr>
                                        <p:cTn id="52" dur="1" fill="hold">
                                          <p:stCondLst>
                                            <p:cond delay="499"/>
                                          </p:stCondLst>
                                        </p:cTn>
                                        <p:tgtEl>
                                          <p:spTgt spid="55"/>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98"/>
                                        </p:tgtEl>
                                      </p:cBhvr>
                                    </p:animEffect>
                                    <p:set>
                                      <p:cBhvr>
                                        <p:cTn id="55" dur="1" fill="hold">
                                          <p:stCondLst>
                                            <p:cond delay="499"/>
                                          </p:stCondLst>
                                        </p:cTn>
                                        <p:tgtEl>
                                          <p:spTgt spid="98"/>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3"/>
                                        </p:tgtEl>
                                      </p:cBhvr>
                                    </p:animEffect>
                                    <p:set>
                                      <p:cBhvr>
                                        <p:cTn id="58" dur="1" fill="hold">
                                          <p:stCondLst>
                                            <p:cond delay="499"/>
                                          </p:stCondLst>
                                        </p:cTn>
                                        <p:tgtEl>
                                          <p:spTgt spid="53"/>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60"/>
                                        </p:tgtEl>
                                      </p:cBhvr>
                                    </p:animEffect>
                                    <p:set>
                                      <p:cBhvr>
                                        <p:cTn id="61" dur="1" fill="hold">
                                          <p:stCondLst>
                                            <p:cond delay="499"/>
                                          </p:stCondLst>
                                        </p:cTn>
                                        <p:tgtEl>
                                          <p:spTgt spid="60"/>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54"/>
                                        </p:tgtEl>
                                      </p:cBhvr>
                                    </p:animEffect>
                                    <p:set>
                                      <p:cBhvr>
                                        <p:cTn id="64" dur="1" fill="hold">
                                          <p:stCondLst>
                                            <p:cond delay="499"/>
                                          </p:stCondLst>
                                        </p:cTn>
                                        <p:tgtEl>
                                          <p:spTgt spid="54"/>
                                        </p:tgtEl>
                                        <p:attrNameLst>
                                          <p:attrName>style.visibility</p:attrName>
                                        </p:attrNameLst>
                                      </p:cBhvr>
                                      <p:to>
                                        <p:strVal val="hidden"/>
                                      </p:to>
                                    </p:set>
                                  </p:childTnLst>
                                </p:cTn>
                              </p:par>
                              <p:par>
                                <p:cTn id="65" presetID="10" presetClass="entr" presetSubtype="0" fill="hold" grpId="0" nodeType="withEffect">
                                  <p:stCondLst>
                                    <p:cond delay="0"/>
                                  </p:stCondLst>
                                  <p:childTnLst>
                                    <p:set>
                                      <p:cBhvr>
                                        <p:cTn id="66" dur="1" fill="hold">
                                          <p:stCondLst>
                                            <p:cond delay="0"/>
                                          </p:stCondLst>
                                        </p:cTn>
                                        <p:tgtEl>
                                          <p:spTgt spid="86"/>
                                        </p:tgtEl>
                                        <p:attrNameLst>
                                          <p:attrName>style.visibility</p:attrName>
                                        </p:attrNameLst>
                                      </p:cBhvr>
                                      <p:to>
                                        <p:strVal val="visible"/>
                                      </p:to>
                                    </p:set>
                                    <p:animEffect transition="in" filter="fade">
                                      <p:cBhvr>
                                        <p:cTn id="67" dur="500"/>
                                        <p:tgtEl>
                                          <p:spTgt spid="86"/>
                                        </p:tgtEl>
                                      </p:cBhvr>
                                    </p:animEffect>
                                  </p:childTnLst>
                                </p:cTn>
                              </p:par>
                              <p:par>
                                <p:cTn id="68" presetID="10" presetClass="exit" presetSubtype="0" fill="hold" grpId="0" nodeType="withEffect">
                                  <p:stCondLst>
                                    <p:cond delay="0"/>
                                  </p:stCondLst>
                                  <p:childTnLst>
                                    <p:animEffect transition="out" filter="fade">
                                      <p:cBhvr>
                                        <p:cTn id="69" dur="500"/>
                                        <p:tgtEl>
                                          <p:spTgt spid="107"/>
                                        </p:tgtEl>
                                      </p:cBhvr>
                                    </p:animEffect>
                                    <p:set>
                                      <p:cBhvr>
                                        <p:cTn id="70" dur="1" fill="hold">
                                          <p:stCondLst>
                                            <p:cond delay="499"/>
                                          </p:stCondLst>
                                        </p:cTn>
                                        <p:tgtEl>
                                          <p:spTgt spid="107"/>
                                        </p:tgtEl>
                                        <p:attrNameLst>
                                          <p:attrName>style.visibility</p:attrName>
                                        </p:attrNameLst>
                                      </p:cBhvr>
                                      <p:to>
                                        <p:strVal val="hidden"/>
                                      </p:to>
                                    </p:set>
                                  </p:childTnLst>
                                </p:cTn>
                              </p:par>
                              <p:par>
                                <p:cTn id="71" presetID="10" presetClass="entr" presetSubtype="0" fill="hold" grpId="0" nodeType="with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fade">
                                      <p:cBhvr>
                                        <p:cTn id="73" dur="500"/>
                                        <p:tgtEl>
                                          <p:spTgt spid="69"/>
                                        </p:tgtEl>
                                      </p:cBhvr>
                                    </p:animEffect>
                                  </p:childTnLst>
                                </p:cTn>
                              </p:par>
                              <p:par>
                                <p:cTn id="74" presetID="10" presetClass="entr" presetSubtype="0" fill="hold" nodeType="withEffect">
                                  <p:stCondLst>
                                    <p:cond delay="0"/>
                                  </p:stCondLst>
                                  <p:childTnLst>
                                    <p:set>
                                      <p:cBhvr>
                                        <p:cTn id="75" dur="1" fill="hold">
                                          <p:stCondLst>
                                            <p:cond delay="0"/>
                                          </p:stCondLst>
                                        </p:cTn>
                                        <p:tgtEl>
                                          <p:spTgt spid="80"/>
                                        </p:tgtEl>
                                        <p:attrNameLst>
                                          <p:attrName>style.visibility</p:attrName>
                                        </p:attrNameLst>
                                      </p:cBhvr>
                                      <p:to>
                                        <p:strVal val="visible"/>
                                      </p:to>
                                    </p:set>
                                    <p:animEffect transition="in" filter="fade">
                                      <p:cBhvr>
                                        <p:cTn id="76" dur="500"/>
                                        <p:tgtEl>
                                          <p:spTgt spid="80"/>
                                        </p:tgtEl>
                                      </p:cBhvr>
                                    </p:animEffect>
                                  </p:childTnLst>
                                </p:cTn>
                              </p:par>
                              <p:par>
                                <p:cTn id="77" presetID="10" presetClass="exit" presetSubtype="0" fill="hold" nodeType="withEffect">
                                  <p:stCondLst>
                                    <p:cond delay="0"/>
                                  </p:stCondLst>
                                  <p:childTnLst>
                                    <p:animEffect transition="out" filter="fade">
                                      <p:cBhvr>
                                        <p:cTn id="78" dur="500"/>
                                        <p:tgtEl>
                                          <p:spTgt spid="68"/>
                                        </p:tgtEl>
                                      </p:cBhvr>
                                    </p:animEffect>
                                    <p:set>
                                      <p:cBhvr>
                                        <p:cTn id="79" dur="1" fill="hold">
                                          <p:stCondLst>
                                            <p:cond delay="499"/>
                                          </p:stCondLst>
                                        </p:cTn>
                                        <p:tgtEl>
                                          <p:spTgt spid="68"/>
                                        </p:tgtEl>
                                        <p:attrNameLst>
                                          <p:attrName>style.visibility</p:attrName>
                                        </p:attrNameLst>
                                      </p:cBhvr>
                                      <p:to>
                                        <p:strVal val="hidden"/>
                                      </p:to>
                                    </p:set>
                                  </p:childTnLst>
                                </p:cTn>
                              </p:par>
                              <p:par>
                                <p:cTn id="80" presetID="10" presetClass="entr" presetSubtype="0" fill="hold" grpId="1" nodeType="withEffect">
                                  <p:stCondLst>
                                    <p:cond delay="0"/>
                                  </p:stCondLst>
                                  <p:childTnLst>
                                    <p:set>
                                      <p:cBhvr>
                                        <p:cTn id="81" dur="1" fill="hold">
                                          <p:stCondLst>
                                            <p:cond delay="0"/>
                                          </p:stCondLst>
                                        </p:cTn>
                                        <p:tgtEl>
                                          <p:spTgt spid="108"/>
                                        </p:tgtEl>
                                        <p:attrNameLst>
                                          <p:attrName>style.visibility</p:attrName>
                                        </p:attrNameLst>
                                      </p:cBhvr>
                                      <p:to>
                                        <p:strVal val="visible"/>
                                      </p:to>
                                    </p:set>
                                    <p:animEffect transition="in" filter="fade">
                                      <p:cBhvr>
                                        <p:cTn id="82" dur="500"/>
                                        <p:tgtEl>
                                          <p:spTgt spid="108"/>
                                        </p:tgtEl>
                                      </p:cBhvr>
                                    </p:animEffect>
                                  </p:childTnLst>
                                </p:cTn>
                              </p:par>
                              <p:par>
                                <p:cTn id="83" presetID="42" presetClass="path" presetSubtype="0" accel="50000" decel="50000" fill="hold" grpId="0" nodeType="withEffect">
                                  <p:stCondLst>
                                    <p:cond delay="0"/>
                                  </p:stCondLst>
                                  <p:childTnLst>
                                    <p:animMotion origin="layout" path="M -1.38889E-6 -2.59259E-6 L -1.38889E-6 0.13588 " pathEditMode="relative" rAng="0" ptsTypes="AA">
                                      <p:cBhvr>
                                        <p:cTn id="84" dur="2000" fill="hold"/>
                                        <p:tgtEl>
                                          <p:spTgt spid="108"/>
                                        </p:tgtEl>
                                        <p:attrNameLst>
                                          <p:attrName>ppt_x</p:attrName>
                                          <p:attrName>ppt_y</p:attrName>
                                        </p:attrNameLst>
                                      </p:cBhvr>
                                      <p:rCtr x="0" y="6782"/>
                                    </p:animMotion>
                                  </p:childTnLst>
                                </p:cTn>
                              </p:par>
                            </p:childTnLst>
                          </p:cTn>
                        </p:par>
                        <p:par>
                          <p:cTn id="85" fill="hold">
                            <p:stCondLst>
                              <p:cond delay="2000"/>
                            </p:stCondLst>
                            <p:childTnLst>
                              <p:par>
                                <p:cTn id="86" presetID="1" presetClass="entr" presetSubtype="0" fill="hold" grpId="0" nodeType="afterEffect">
                                  <p:stCondLst>
                                    <p:cond delay="0"/>
                                  </p:stCondLst>
                                  <p:childTnLst>
                                    <p:set>
                                      <p:cBhvr>
                                        <p:cTn id="87" dur="1" fill="hold">
                                          <p:stCondLst>
                                            <p:cond delay="0"/>
                                          </p:stCondLst>
                                        </p:cTn>
                                        <p:tgtEl>
                                          <p:spTgt spid="81"/>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81"/>
                                        </p:tgtEl>
                                      </p:cBhvr>
                                    </p:animEffect>
                                    <p:set>
                                      <p:cBhvr>
                                        <p:cTn id="92" dur="1" fill="hold">
                                          <p:stCondLst>
                                            <p:cond delay="499"/>
                                          </p:stCondLst>
                                        </p:cTn>
                                        <p:tgtEl>
                                          <p:spTgt spid="81"/>
                                        </p:tgtEl>
                                        <p:attrNameLst>
                                          <p:attrName>style.visibility</p:attrName>
                                        </p:attrNameLst>
                                      </p:cBhvr>
                                      <p:to>
                                        <p:strVal val="hidden"/>
                                      </p:to>
                                    </p:set>
                                  </p:childTnLst>
                                </p:cTn>
                              </p:par>
                              <p:par>
                                <p:cTn id="93" presetID="10" presetClass="entr" presetSubtype="0" fill="hold" grpId="0" nodeType="with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fade">
                                      <p:cBhvr>
                                        <p:cTn id="95" dur="500"/>
                                        <p:tgtEl>
                                          <p:spTgt spid="112"/>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xit" presetSubtype="0" fill="hold" nodeType="clickEffect">
                                  <p:stCondLst>
                                    <p:cond delay="0"/>
                                  </p:stCondLst>
                                  <p:childTnLst>
                                    <p:animEffect transition="out" filter="fade">
                                      <p:cBhvr>
                                        <p:cTn id="99" dur="500"/>
                                        <p:tgtEl>
                                          <p:spTgt spid="66"/>
                                        </p:tgtEl>
                                      </p:cBhvr>
                                    </p:animEffect>
                                    <p:set>
                                      <p:cBhvr>
                                        <p:cTn id="100" dur="1" fill="hold">
                                          <p:stCondLst>
                                            <p:cond delay="499"/>
                                          </p:stCondLst>
                                        </p:cTn>
                                        <p:tgtEl>
                                          <p:spTgt spid="66"/>
                                        </p:tgtEl>
                                        <p:attrNameLst>
                                          <p:attrName>style.visibility</p:attrName>
                                        </p:attrNameLst>
                                      </p:cBhvr>
                                      <p:to>
                                        <p:strVal val="hidden"/>
                                      </p:to>
                                    </p:set>
                                  </p:childTnLst>
                                </p:cTn>
                              </p:par>
                              <p:par>
                                <p:cTn id="101" presetID="10" presetClass="exit" presetSubtype="0" fill="hold" nodeType="withEffect">
                                  <p:stCondLst>
                                    <p:cond delay="0"/>
                                  </p:stCondLst>
                                  <p:childTnLst>
                                    <p:animEffect transition="out" filter="fade">
                                      <p:cBhvr>
                                        <p:cTn id="102" dur="500"/>
                                        <p:tgtEl>
                                          <p:spTgt spid="67"/>
                                        </p:tgtEl>
                                      </p:cBhvr>
                                    </p:animEffect>
                                    <p:set>
                                      <p:cBhvr>
                                        <p:cTn id="103" dur="1" fill="hold">
                                          <p:stCondLst>
                                            <p:cond delay="499"/>
                                          </p:stCondLst>
                                        </p:cTn>
                                        <p:tgtEl>
                                          <p:spTgt spid="67"/>
                                        </p:tgtEl>
                                        <p:attrNameLst>
                                          <p:attrName>style.visibility</p:attrName>
                                        </p:attrNameLst>
                                      </p:cBhvr>
                                      <p:to>
                                        <p:strVal val="hidden"/>
                                      </p:to>
                                    </p:set>
                                  </p:childTnLst>
                                </p:cTn>
                              </p:par>
                              <p:par>
                                <p:cTn id="104" presetID="10" presetClass="exit" presetSubtype="0" fill="hold" nodeType="withEffect">
                                  <p:stCondLst>
                                    <p:cond delay="0"/>
                                  </p:stCondLst>
                                  <p:childTnLst>
                                    <p:animEffect transition="out" filter="fade">
                                      <p:cBhvr>
                                        <p:cTn id="105" dur="500"/>
                                        <p:tgtEl>
                                          <p:spTgt spid="65"/>
                                        </p:tgtEl>
                                      </p:cBhvr>
                                    </p:animEffect>
                                    <p:set>
                                      <p:cBhvr>
                                        <p:cTn id="106" dur="1" fill="hold">
                                          <p:stCondLst>
                                            <p:cond delay="499"/>
                                          </p:stCondLst>
                                        </p:cTn>
                                        <p:tgtEl>
                                          <p:spTgt spid="65"/>
                                        </p:tgtEl>
                                        <p:attrNameLst>
                                          <p:attrName>style.visibility</p:attrName>
                                        </p:attrNameLst>
                                      </p:cBhvr>
                                      <p:to>
                                        <p:strVal val="hidden"/>
                                      </p:to>
                                    </p:set>
                                  </p:childTnLst>
                                </p:cTn>
                              </p:par>
                              <p:par>
                                <p:cTn id="107" presetID="10" presetClass="exit" presetSubtype="0" fill="hold" nodeType="withEffect">
                                  <p:stCondLst>
                                    <p:cond delay="0"/>
                                  </p:stCondLst>
                                  <p:childTnLst>
                                    <p:animEffect transition="out" filter="fade">
                                      <p:cBhvr>
                                        <p:cTn id="108" dur="500"/>
                                        <p:tgtEl>
                                          <p:spTgt spid="64"/>
                                        </p:tgtEl>
                                      </p:cBhvr>
                                    </p:animEffect>
                                    <p:set>
                                      <p:cBhvr>
                                        <p:cTn id="109" dur="1" fill="hold">
                                          <p:stCondLst>
                                            <p:cond delay="499"/>
                                          </p:stCondLst>
                                        </p:cTn>
                                        <p:tgtEl>
                                          <p:spTgt spid="64"/>
                                        </p:tgtEl>
                                        <p:attrNameLst>
                                          <p:attrName>style.visibility</p:attrName>
                                        </p:attrNameLst>
                                      </p:cBhvr>
                                      <p:to>
                                        <p:strVal val="hidden"/>
                                      </p:to>
                                    </p:set>
                                  </p:childTnLst>
                                </p:cTn>
                              </p:par>
                              <p:par>
                                <p:cTn id="110" presetID="10" presetClass="exit" presetSubtype="0" fill="hold" nodeType="withEffect">
                                  <p:stCondLst>
                                    <p:cond delay="0"/>
                                  </p:stCondLst>
                                  <p:childTnLst>
                                    <p:animEffect transition="out" filter="fade">
                                      <p:cBhvr>
                                        <p:cTn id="111" dur="500"/>
                                        <p:tgtEl>
                                          <p:spTgt spid="99"/>
                                        </p:tgtEl>
                                      </p:cBhvr>
                                    </p:animEffect>
                                    <p:set>
                                      <p:cBhvr>
                                        <p:cTn id="112" dur="1" fill="hold">
                                          <p:stCondLst>
                                            <p:cond delay="499"/>
                                          </p:stCondLst>
                                        </p:cTn>
                                        <p:tgtEl>
                                          <p:spTgt spid="99"/>
                                        </p:tgtEl>
                                        <p:attrNameLst>
                                          <p:attrName>style.visibility</p:attrName>
                                        </p:attrNameLst>
                                      </p:cBhvr>
                                      <p:to>
                                        <p:strVal val="hidden"/>
                                      </p:to>
                                    </p:set>
                                  </p:childTnLst>
                                </p:cTn>
                              </p:par>
                              <p:par>
                                <p:cTn id="113" presetID="10" presetClass="exit" presetSubtype="0" fill="hold" grpId="2" nodeType="withEffect">
                                  <p:stCondLst>
                                    <p:cond delay="0"/>
                                  </p:stCondLst>
                                  <p:childTnLst>
                                    <p:animEffect transition="out" filter="fade">
                                      <p:cBhvr>
                                        <p:cTn id="114" dur="500"/>
                                        <p:tgtEl>
                                          <p:spTgt spid="108"/>
                                        </p:tgtEl>
                                      </p:cBhvr>
                                    </p:animEffect>
                                    <p:set>
                                      <p:cBhvr>
                                        <p:cTn id="115" dur="1" fill="hold">
                                          <p:stCondLst>
                                            <p:cond delay="499"/>
                                          </p:stCondLst>
                                        </p:cTn>
                                        <p:tgtEl>
                                          <p:spTgt spid="108"/>
                                        </p:tgtEl>
                                        <p:attrNameLst>
                                          <p:attrName>style.visibility</p:attrName>
                                        </p:attrNameLst>
                                      </p:cBhvr>
                                      <p:to>
                                        <p:strVal val="hidden"/>
                                      </p:to>
                                    </p:set>
                                  </p:childTnLst>
                                </p:cTn>
                              </p:par>
                              <p:par>
                                <p:cTn id="116" presetID="10" presetClass="exit" presetSubtype="0" fill="hold" grpId="1" nodeType="withEffect">
                                  <p:stCondLst>
                                    <p:cond delay="0"/>
                                  </p:stCondLst>
                                  <p:childTnLst>
                                    <p:animEffect transition="out" filter="fade">
                                      <p:cBhvr>
                                        <p:cTn id="117" dur="500"/>
                                        <p:tgtEl>
                                          <p:spTgt spid="103"/>
                                        </p:tgtEl>
                                      </p:cBhvr>
                                    </p:animEffect>
                                    <p:set>
                                      <p:cBhvr>
                                        <p:cTn id="118" dur="1" fill="hold">
                                          <p:stCondLst>
                                            <p:cond delay="499"/>
                                          </p:stCondLst>
                                        </p:cTn>
                                        <p:tgtEl>
                                          <p:spTgt spid="103"/>
                                        </p:tgtEl>
                                        <p:attrNameLst>
                                          <p:attrName>style.visibility</p:attrName>
                                        </p:attrNameLst>
                                      </p:cBhvr>
                                      <p:to>
                                        <p:strVal val="hidden"/>
                                      </p:to>
                                    </p:set>
                                  </p:childTnLst>
                                </p:cTn>
                              </p:par>
                              <p:par>
                                <p:cTn id="119" presetID="10" presetClass="entr" presetSubtype="0" fill="hold" grpId="1" nodeType="withEffect">
                                  <p:stCondLst>
                                    <p:cond delay="0"/>
                                  </p:stCondLst>
                                  <p:childTnLst>
                                    <p:set>
                                      <p:cBhvr>
                                        <p:cTn id="120" dur="1" fill="hold">
                                          <p:stCondLst>
                                            <p:cond delay="0"/>
                                          </p:stCondLst>
                                        </p:cTn>
                                        <p:tgtEl>
                                          <p:spTgt spid="45"/>
                                        </p:tgtEl>
                                        <p:attrNameLst>
                                          <p:attrName>style.visibility</p:attrName>
                                        </p:attrNameLst>
                                      </p:cBhvr>
                                      <p:to>
                                        <p:strVal val="visible"/>
                                      </p:to>
                                    </p:set>
                                    <p:animEffect transition="in" filter="fade">
                                      <p:cBhvr>
                                        <p:cTn id="121" dur="500"/>
                                        <p:tgtEl>
                                          <p:spTgt spid="45"/>
                                        </p:tgtEl>
                                      </p:cBhvr>
                                    </p:animEffect>
                                  </p:childTnLst>
                                </p:cTn>
                              </p:par>
                              <p:par>
                                <p:cTn id="122" presetID="10" presetClass="entr" presetSubtype="0" fill="hold" nodeType="withEffect">
                                  <p:stCondLst>
                                    <p:cond delay="0"/>
                                  </p:stCondLst>
                                  <p:childTnLst>
                                    <p:set>
                                      <p:cBhvr>
                                        <p:cTn id="123" dur="1" fill="hold">
                                          <p:stCondLst>
                                            <p:cond delay="0"/>
                                          </p:stCondLst>
                                        </p:cTn>
                                        <p:tgtEl>
                                          <p:spTgt spid="105"/>
                                        </p:tgtEl>
                                        <p:attrNameLst>
                                          <p:attrName>style.visibility</p:attrName>
                                        </p:attrNameLst>
                                      </p:cBhvr>
                                      <p:to>
                                        <p:strVal val="visible"/>
                                      </p:to>
                                    </p:set>
                                    <p:animEffect transition="in" filter="fade">
                                      <p:cBhvr>
                                        <p:cTn id="124" dur="500"/>
                                        <p:tgtEl>
                                          <p:spTgt spid="105"/>
                                        </p:tgtEl>
                                      </p:cBhvr>
                                    </p:animEffect>
                                  </p:childTnLst>
                                </p:cTn>
                              </p:par>
                              <p:par>
                                <p:cTn id="125" presetID="10" presetClass="entr" presetSubtype="0" fill="hold" nodeType="withEffect">
                                  <p:stCondLst>
                                    <p:cond delay="0"/>
                                  </p:stCondLst>
                                  <p:childTnLst>
                                    <p:set>
                                      <p:cBhvr>
                                        <p:cTn id="126" dur="1" fill="hold">
                                          <p:stCondLst>
                                            <p:cond delay="0"/>
                                          </p:stCondLst>
                                        </p:cTn>
                                        <p:tgtEl>
                                          <p:spTgt spid="55"/>
                                        </p:tgtEl>
                                        <p:attrNameLst>
                                          <p:attrName>style.visibility</p:attrName>
                                        </p:attrNameLst>
                                      </p:cBhvr>
                                      <p:to>
                                        <p:strVal val="visible"/>
                                      </p:to>
                                    </p:set>
                                    <p:animEffect transition="in" filter="fade">
                                      <p:cBhvr>
                                        <p:cTn id="127" dur="500"/>
                                        <p:tgtEl>
                                          <p:spTgt spid="55"/>
                                        </p:tgtEl>
                                      </p:cBhvr>
                                    </p:animEffect>
                                  </p:childTnLst>
                                </p:cTn>
                              </p:par>
                              <p:par>
                                <p:cTn id="128" presetID="10" presetClass="entr" presetSubtype="0" fill="hold" nodeType="withEffect">
                                  <p:stCondLst>
                                    <p:cond delay="0"/>
                                  </p:stCondLst>
                                  <p:childTnLst>
                                    <p:set>
                                      <p:cBhvr>
                                        <p:cTn id="129" dur="1" fill="hold">
                                          <p:stCondLst>
                                            <p:cond delay="0"/>
                                          </p:stCondLst>
                                        </p:cTn>
                                        <p:tgtEl>
                                          <p:spTgt spid="98"/>
                                        </p:tgtEl>
                                        <p:attrNameLst>
                                          <p:attrName>style.visibility</p:attrName>
                                        </p:attrNameLst>
                                      </p:cBhvr>
                                      <p:to>
                                        <p:strVal val="visible"/>
                                      </p:to>
                                    </p:set>
                                    <p:animEffect transition="in" filter="fade">
                                      <p:cBhvr>
                                        <p:cTn id="130" dur="500"/>
                                        <p:tgtEl>
                                          <p:spTgt spid="98"/>
                                        </p:tgtEl>
                                      </p:cBhvr>
                                    </p:animEffect>
                                  </p:childTnLst>
                                </p:cTn>
                              </p:par>
                              <p:par>
                                <p:cTn id="131" presetID="10" presetClass="entr" presetSubtype="0" fill="hold" nodeType="withEffect">
                                  <p:stCondLst>
                                    <p:cond delay="0"/>
                                  </p:stCondLst>
                                  <p:childTnLst>
                                    <p:set>
                                      <p:cBhvr>
                                        <p:cTn id="132" dur="1" fill="hold">
                                          <p:stCondLst>
                                            <p:cond delay="0"/>
                                          </p:stCondLst>
                                        </p:cTn>
                                        <p:tgtEl>
                                          <p:spTgt spid="53"/>
                                        </p:tgtEl>
                                        <p:attrNameLst>
                                          <p:attrName>style.visibility</p:attrName>
                                        </p:attrNameLst>
                                      </p:cBhvr>
                                      <p:to>
                                        <p:strVal val="visible"/>
                                      </p:to>
                                    </p:set>
                                    <p:animEffect transition="in" filter="fade">
                                      <p:cBhvr>
                                        <p:cTn id="133" dur="500"/>
                                        <p:tgtEl>
                                          <p:spTgt spid="53"/>
                                        </p:tgtEl>
                                      </p:cBhvr>
                                    </p:animEffect>
                                  </p:childTnLst>
                                </p:cTn>
                              </p:par>
                              <p:par>
                                <p:cTn id="134" presetID="10" presetClass="entr" presetSubtype="0" fill="hold" nodeType="withEffect">
                                  <p:stCondLst>
                                    <p:cond delay="0"/>
                                  </p:stCondLst>
                                  <p:childTnLst>
                                    <p:set>
                                      <p:cBhvr>
                                        <p:cTn id="135" dur="1" fill="hold">
                                          <p:stCondLst>
                                            <p:cond delay="0"/>
                                          </p:stCondLst>
                                        </p:cTn>
                                        <p:tgtEl>
                                          <p:spTgt spid="54"/>
                                        </p:tgtEl>
                                        <p:attrNameLst>
                                          <p:attrName>style.visibility</p:attrName>
                                        </p:attrNameLst>
                                      </p:cBhvr>
                                      <p:to>
                                        <p:strVal val="visible"/>
                                      </p:to>
                                    </p:set>
                                    <p:animEffect transition="in" filter="fade">
                                      <p:cBhvr>
                                        <p:cTn id="136" dur="500"/>
                                        <p:tgtEl>
                                          <p:spTgt spid="54"/>
                                        </p:tgtEl>
                                      </p:cBhvr>
                                    </p:animEffect>
                                  </p:childTnLst>
                                </p:cTn>
                              </p:par>
                              <p:par>
                                <p:cTn id="137" presetID="10" presetClass="entr" presetSubtype="0" fill="hold" nodeType="withEffect">
                                  <p:stCondLst>
                                    <p:cond delay="0"/>
                                  </p:stCondLst>
                                  <p:childTnLst>
                                    <p:set>
                                      <p:cBhvr>
                                        <p:cTn id="138" dur="1" fill="hold">
                                          <p:stCondLst>
                                            <p:cond delay="0"/>
                                          </p:stCondLst>
                                        </p:cTn>
                                        <p:tgtEl>
                                          <p:spTgt spid="60"/>
                                        </p:tgtEl>
                                        <p:attrNameLst>
                                          <p:attrName>style.visibility</p:attrName>
                                        </p:attrNameLst>
                                      </p:cBhvr>
                                      <p:to>
                                        <p:strVal val="visible"/>
                                      </p:to>
                                    </p:set>
                                    <p:animEffect transition="in" filter="fade">
                                      <p:cBhvr>
                                        <p:cTn id="139" dur="500"/>
                                        <p:tgtEl>
                                          <p:spTgt spid="60"/>
                                        </p:tgtEl>
                                      </p:cBhvr>
                                    </p:animEffect>
                                  </p:childTnLst>
                                </p:cTn>
                              </p:par>
                              <p:par>
                                <p:cTn id="140" presetID="10" presetClass="exit" presetSubtype="0" fill="hold" grpId="1" nodeType="withEffect">
                                  <p:stCondLst>
                                    <p:cond delay="0"/>
                                  </p:stCondLst>
                                  <p:childTnLst>
                                    <p:animEffect transition="out" filter="fade">
                                      <p:cBhvr>
                                        <p:cTn id="141" dur="500"/>
                                        <p:tgtEl>
                                          <p:spTgt spid="86"/>
                                        </p:tgtEl>
                                      </p:cBhvr>
                                    </p:animEffect>
                                    <p:set>
                                      <p:cBhvr>
                                        <p:cTn id="142" dur="1" fill="hold">
                                          <p:stCondLst>
                                            <p:cond delay="499"/>
                                          </p:stCondLst>
                                        </p:cTn>
                                        <p:tgtEl>
                                          <p:spTgt spid="86"/>
                                        </p:tgtEl>
                                        <p:attrNameLst>
                                          <p:attrName>style.visibility</p:attrName>
                                        </p:attrNameLst>
                                      </p:cBhvr>
                                      <p:to>
                                        <p:strVal val="hidden"/>
                                      </p:to>
                                    </p:set>
                                  </p:childTnLst>
                                </p:cTn>
                              </p:par>
                              <p:par>
                                <p:cTn id="143" presetID="10" presetClass="entr" presetSubtype="0" fill="hold" grpId="1" nodeType="withEffect">
                                  <p:stCondLst>
                                    <p:cond delay="0"/>
                                  </p:stCondLst>
                                  <p:childTnLst>
                                    <p:set>
                                      <p:cBhvr>
                                        <p:cTn id="144" dur="1" fill="hold">
                                          <p:stCondLst>
                                            <p:cond delay="0"/>
                                          </p:stCondLst>
                                        </p:cTn>
                                        <p:tgtEl>
                                          <p:spTgt spid="107"/>
                                        </p:tgtEl>
                                        <p:attrNameLst>
                                          <p:attrName>style.visibility</p:attrName>
                                        </p:attrNameLst>
                                      </p:cBhvr>
                                      <p:to>
                                        <p:strVal val="visible"/>
                                      </p:to>
                                    </p:set>
                                    <p:animEffect transition="in" filter="fade">
                                      <p:cBhvr>
                                        <p:cTn id="145" dur="500"/>
                                        <p:tgtEl>
                                          <p:spTgt spid="107"/>
                                        </p:tgtEl>
                                      </p:cBhvr>
                                    </p:animEffect>
                                  </p:childTnLst>
                                </p:cTn>
                              </p:par>
                              <p:par>
                                <p:cTn id="146" presetID="10" presetClass="exit" presetSubtype="0" fill="hold" nodeType="withEffect">
                                  <p:stCondLst>
                                    <p:cond delay="0"/>
                                  </p:stCondLst>
                                  <p:childTnLst>
                                    <p:animEffect transition="out" filter="fade">
                                      <p:cBhvr>
                                        <p:cTn id="147" dur="500"/>
                                        <p:tgtEl>
                                          <p:spTgt spid="80"/>
                                        </p:tgtEl>
                                      </p:cBhvr>
                                    </p:animEffect>
                                    <p:set>
                                      <p:cBhvr>
                                        <p:cTn id="148" dur="1" fill="hold">
                                          <p:stCondLst>
                                            <p:cond delay="499"/>
                                          </p:stCondLst>
                                        </p:cTn>
                                        <p:tgtEl>
                                          <p:spTgt spid="80"/>
                                        </p:tgtEl>
                                        <p:attrNameLst>
                                          <p:attrName>style.visibility</p:attrName>
                                        </p:attrNameLst>
                                      </p:cBhvr>
                                      <p:to>
                                        <p:strVal val="hidden"/>
                                      </p:to>
                                    </p:set>
                                  </p:childTnLst>
                                </p:cTn>
                              </p:par>
                              <p:par>
                                <p:cTn id="149" presetID="10" presetClass="entr" presetSubtype="0" fill="hold" nodeType="withEffect">
                                  <p:stCondLst>
                                    <p:cond delay="0"/>
                                  </p:stCondLst>
                                  <p:childTnLst>
                                    <p:set>
                                      <p:cBhvr>
                                        <p:cTn id="150" dur="1" fill="hold">
                                          <p:stCondLst>
                                            <p:cond delay="0"/>
                                          </p:stCondLst>
                                        </p:cTn>
                                        <p:tgtEl>
                                          <p:spTgt spid="68"/>
                                        </p:tgtEl>
                                        <p:attrNameLst>
                                          <p:attrName>style.visibility</p:attrName>
                                        </p:attrNameLst>
                                      </p:cBhvr>
                                      <p:to>
                                        <p:strVal val="visible"/>
                                      </p:to>
                                    </p:set>
                                    <p:animEffect transition="in" filter="fade">
                                      <p:cBhvr>
                                        <p:cTn id="151" dur="500"/>
                                        <p:tgtEl>
                                          <p:spTgt spid="68"/>
                                        </p:tgtEl>
                                      </p:cBhvr>
                                    </p:animEffect>
                                  </p:childTnLst>
                                </p:cTn>
                              </p:par>
                            </p:childTnLst>
                          </p:cTn>
                        </p:par>
                      </p:childTnLst>
                    </p:cTn>
                  </p:par>
                  <p:par>
                    <p:cTn id="152" fill="hold">
                      <p:stCondLst>
                        <p:cond delay="indefinite"/>
                      </p:stCondLst>
                      <p:childTnLst>
                        <p:par>
                          <p:cTn id="153" fill="hold">
                            <p:stCondLst>
                              <p:cond delay="0"/>
                            </p:stCondLst>
                            <p:childTnLst>
                              <p:par>
                                <p:cTn id="154" presetID="10" presetClass="entr" presetSubtype="0" fill="hold" nodeType="clickEffect">
                                  <p:stCondLst>
                                    <p:cond delay="0"/>
                                  </p:stCondLst>
                                  <p:childTnLst>
                                    <p:set>
                                      <p:cBhvr>
                                        <p:cTn id="155" dur="1" fill="hold">
                                          <p:stCondLst>
                                            <p:cond delay="0"/>
                                          </p:stCondLst>
                                        </p:cTn>
                                        <p:tgtEl>
                                          <p:spTgt spid="70"/>
                                        </p:tgtEl>
                                        <p:attrNameLst>
                                          <p:attrName>style.visibility</p:attrName>
                                        </p:attrNameLst>
                                      </p:cBhvr>
                                      <p:to>
                                        <p:strVal val="visible"/>
                                      </p:to>
                                    </p:set>
                                    <p:animEffect transition="in" filter="fade">
                                      <p:cBhvr>
                                        <p:cTn id="156" dur="500"/>
                                        <p:tgtEl>
                                          <p:spTgt spid="70"/>
                                        </p:tgtEl>
                                      </p:cBhvr>
                                    </p:animEffect>
                                  </p:childTnLst>
                                </p:cTn>
                              </p:par>
                              <p:par>
                                <p:cTn id="157" presetID="10" presetClass="entr" presetSubtype="0" fill="hold" grpId="0" nodeType="withEffect">
                                  <p:stCondLst>
                                    <p:cond delay="0"/>
                                  </p:stCondLst>
                                  <p:childTnLst>
                                    <p:set>
                                      <p:cBhvr>
                                        <p:cTn id="158" dur="1" fill="hold">
                                          <p:stCondLst>
                                            <p:cond delay="0"/>
                                          </p:stCondLst>
                                        </p:cTn>
                                        <p:tgtEl>
                                          <p:spTgt spid="71"/>
                                        </p:tgtEl>
                                        <p:attrNameLst>
                                          <p:attrName>style.visibility</p:attrName>
                                        </p:attrNameLst>
                                      </p:cBhvr>
                                      <p:to>
                                        <p:strVal val="visible"/>
                                      </p:to>
                                    </p:set>
                                    <p:animEffect transition="in" filter="fade">
                                      <p:cBhvr>
                                        <p:cTn id="159" dur="500"/>
                                        <p:tgtEl>
                                          <p:spTgt spid="71"/>
                                        </p:tgtEl>
                                      </p:cBhvr>
                                    </p:animEffect>
                                  </p:childTnLst>
                                </p:cTn>
                              </p:par>
                              <p:par>
                                <p:cTn id="160" presetID="10" presetClass="entr" presetSubtype="0" fill="hold" grpId="0" nodeType="withEffect">
                                  <p:stCondLst>
                                    <p:cond delay="0"/>
                                  </p:stCondLst>
                                  <p:childTnLst>
                                    <p:set>
                                      <p:cBhvr>
                                        <p:cTn id="161" dur="1" fill="hold">
                                          <p:stCondLst>
                                            <p:cond delay="0"/>
                                          </p:stCondLst>
                                        </p:cTn>
                                        <p:tgtEl>
                                          <p:spTgt spid="109"/>
                                        </p:tgtEl>
                                        <p:attrNameLst>
                                          <p:attrName>style.visibility</p:attrName>
                                        </p:attrNameLst>
                                      </p:cBhvr>
                                      <p:to>
                                        <p:strVal val="visible"/>
                                      </p:to>
                                    </p:set>
                                    <p:animEffect transition="in" filter="fade">
                                      <p:cBhvr>
                                        <p:cTn id="162" dur="500"/>
                                        <p:tgtEl>
                                          <p:spTgt spid="109"/>
                                        </p:tgtEl>
                                      </p:cBhvr>
                                    </p:animEffect>
                                  </p:childTnLst>
                                </p:cTn>
                              </p:par>
                              <p:par>
                                <p:cTn id="163" presetID="10" presetClass="exit" presetSubtype="0" fill="hold" grpId="2" nodeType="withEffect">
                                  <p:stCondLst>
                                    <p:cond delay="0"/>
                                  </p:stCondLst>
                                  <p:childTnLst>
                                    <p:animEffect transition="out" filter="fade">
                                      <p:cBhvr>
                                        <p:cTn id="164" dur="500"/>
                                        <p:tgtEl>
                                          <p:spTgt spid="45"/>
                                        </p:tgtEl>
                                      </p:cBhvr>
                                    </p:animEffect>
                                    <p:set>
                                      <p:cBhvr>
                                        <p:cTn id="165" dur="1" fill="hold">
                                          <p:stCondLst>
                                            <p:cond delay="499"/>
                                          </p:stCondLst>
                                        </p:cTn>
                                        <p:tgtEl>
                                          <p:spTgt spid="45"/>
                                        </p:tgtEl>
                                        <p:attrNameLst>
                                          <p:attrName>style.visibility</p:attrName>
                                        </p:attrNameLst>
                                      </p:cBhvr>
                                      <p:to>
                                        <p:strVal val="hidden"/>
                                      </p:to>
                                    </p:set>
                                  </p:childTnLst>
                                </p:cTn>
                              </p:par>
                              <p:par>
                                <p:cTn id="166" presetID="10" presetClass="entr" presetSubtype="0" fill="hold" nodeType="withEffect">
                                  <p:stCondLst>
                                    <p:cond delay="0"/>
                                  </p:stCondLst>
                                  <p:childTnLst>
                                    <p:set>
                                      <p:cBhvr>
                                        <p:cTn id="167" dur="1" fill="hold">
                                          <p:stCondLst>
                                            <p:cond delay="0"/>
                                          </p:stCondLst>
                                        </p:cTn>
                                        <p:tgtEl>
                                          <p:spTgt spid="74"/>
                                        </p:tgtEl>
                                        <p:attrNameLst>
                                          <p:attrName>style.visibility</p:attrName>
                                        </p:attrNameLst>
                                      </p:cBhvr>
                                      <p:to>
                                        <p:strVal val="visible"/>
                                      </p:to>
                                    </p:set>
                                    <p:animEffect transition="in" filter="fade">
                                      <p:cBhvr>
                                        <p:cTn id="168" dur="500"/>
                                        <p:tgtEl>
                                          <p:spTgt spid="74"/>
                                        </p:tgtEl>
                                      </p:cBhvr>
                                    </p:animEffect>
                                  </p:childTnLst>
                                </p:cTn>
                              </p:par>
                              <p:par>
                                <p:cTn id="169" presetID="10" presetClass="exit" presetSubtype="0" fill="hold" nodeType="withEffect">
                                  <p:stCondLst>
                                    <p:cond delay="0"/>
                                  </p:stCondLst>
                                  <p:childTnLst>
                                    <p:animEffect transition="out" filter="fade">
                                      <p:cBhvr>
                                        <p:cTn id="170" dur="500"/>
                                        <p:tgtEl>
                                          <p:spTgt spid="55"/>
                                        </p:tgtEl>
                                      </p:cBhvr>
                                    </p:animEffect>
                                    <p:set>
                                      <p:cBhvr>
                                        <p:cTn id="171" dur="1" fill="hold">
                                          <p:stCondLst>
                                            <p:cond delay="499"/>
                                          </p:stCondLst>
                                        </p:cTn>
                                        <p:tgtEl>
                                          <p:spTgt spid="55"/>
                                        </p:tgtEl>
                                        <p:attrNameLst>
                                          <p:attrName>style.visibility</p:attrName>
                                        </p:attrNameLst>
                                      </p:cBhvr>
                                      <p:to>
                                        <p:strVal val="hidden"/>
                                      </p:to>
                                    </p:set>
                                  </p:childTnLst>
                                </p:cTn>
                              </p:par>
                              <p:par>
                                <p:cTn id="172" presetID="10" presetClass="exit" presetSubtype="0" fill="hold" nodeType="withEffect">
                                  <p:stCondLst>
                                    <p:cond delay="0"/>
                                  </p:stCondLst>
                                  <p:childTnLst>
                                    <p:animEffect transition="out" filter="fade">
                                      <p:cBhvr>
                                        <p:cTn id="173" dur="500"/>
                                        <p:tgtEl>
                                          <p:spTgt spid="105"/>
                                        </p:tgtEl>
                                      </p:cBhvr>
                                    </p:animEffect>
                                    <p:set>
                                      <p:cBhvr>
                                        <p:cTn id="174" dur="1" fill="hold">
                                          <p:stCondLst>
                                            <p:cond delay="499"/>
                                          </p:stCondLst>
                                        </p:cTn>
                                        <p:tgtEl>
                                          <p:spTgt spid="105"/>
                                        </p:tgtEl>
                                        <p:attrNameLst>
                                          <p:attrName>style.visibility</p:attrName>
                                        </p:attrNameLst>
                                      </p:cBhvr>
                                      <p:to>
                                        <p:strVal val="hidden"/>
                                      </p:to>
                                    </p:set>
                                  </p:childTnLst>
                                </p:cTn>
                              </p:par>
                            </p:childTnLst>
                          </p:cTn>
                        </p:par>
                      </p:childTnLst>
                    </p:cTn>
                  </p:par>
                  <p:par>
                    <p:cTn id="175" fill="hold">
                      <p:stCondLst>
                        <p:cond delay="indefinite"/>
                      </p:stCondLst>
                      <p:childTnLst>
                        <p:par>
                          <p:cTn id="176" fill="hold">
                            <p:stCondLst>
                              <p:cond delay="0"/>
                            </p:stCondLst>
                            <p:childTnLst>
                              <p:par>
                                <p:cTn id="177" presetID="10" presetClass="exit" presetSubtype="0" fill="hold" nodeType="clickEffect">
                                  <p:stCondLst>
                                    <p:cond delay="0"/>
                                  </p:stCondLst>
                                  <p:childTnLst>
                                    <p:animEffect transition="out" filter="fade">
                                      <p:cBhvr>
                                        <p:cTn id="178" dur="500"/>
                                        <p:tgtEl>
                                          <p:spTgt spid="70"/>
                                        </p:tgtEl>
                                      </p:cBhvr>
                                    </p:animEffect>
                                    <p:set>
                                      <p:cBhvr>
                                        <p:cTn id="179" dur="1" fill="hold">
                                          <p:stCondLst>
                                            <p:cond delay="499"/>
                                          </p:stCondLst>
                                        </p:cTn>
                                        <p:tgtEl>
                                          <p:spTgt spid="70"/>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71"/>
                                        </p:tgtEl>
                                      </p:cBhvr>
                                    </p:animEffect>
                                    <p:set>
                                      <p:cBhvr>
                                        <p:cTn id="182" dur="1" fill="hold">
                                          <p:stCondLst>
                                            <p:cond delay="499"/>
                                          </p:stCondLst>
                                        </p:cTn>
                                        <p:tgtEl>
                                          <p:spTgt spid="71"/>
                                        </p:tgtEl>
                                        <p:attrNameLst>
                                          <p:attrName>style.visibility</p:attrName>
                                        </p:attrNameLst>
                                      </p:cBhvr>
                                      <p:to>
                                        <p:strVal val="hidden"/>
                                      </p:to>
                                    </p:set>
                                  </p:childTnLst>
                                </p:cTn>
                              </p:par>
                              <p:par>
                                <p:cTn id="183" presetID="10" presetClass="entr" presetSubtype="0" fill="hold" nodeType="withEffect">
                                  <p:stCondLst>
                                    <p:cond delay="0"/>
                                  </p:stCondLst>
                                  <p:childTnLst>
                                    <p:set>
                                      <p:cBhvr>
                                        <p:cTn id="184" dur="1" fill="hold">
                                          <p:stCondLst>
                                            <p:cond delay="0"/>
                                          </p:stCondLst>
                                        </p:cTn>
                                        <p:tgtEl>
                                          <p:spTgt spid="75"/>
                                        </p:tgtEl>
                                        <p:attrNameLst>
                                          <p:attrName>style.visibility</p:attrName>
                                        </p:attrNameLst>
                                      </p:cBhvr>
                                      <p:to>
                                        <p:strVal val="visible"/>
                                      </p:to>
                                    </p:set>
                                    <p:animEffect transition="in" filter="fade">
                                      <p:cBhvr>
                                        <p:cTn id="185" dur="500"/>
                                        <p:tgtEl>
                                          <p:spTgt spid="75"/>
                                        </p:tgtEl>
                                      </p:cBhvr>
                                    </p:animEffect>
                                  </p:childTnLst>
                                </p:cTn>
                              </p:par>
                              <p:par>
                                <p:cTn id="186" presetID="10" presetClass="entr" presetSubtype="0" fill="hold" nodeType="withEffect">
                                  <p:stCondLst>
                                    <p:cond delay="0"/>
                                  </p:stCondLst>
                                  <p:childTnLst>
                                    <p:set>
                                      <p:cBhvr>
                                        <p:cTn id="187" dur="1" fill="hold">
                                          <p:stCondLst>
                                            <p:cond delay="0"/>
                                          </p:stCondLst>
                                        </p:cTn>
                                        <p:tgtEl>
                                          <p:spTgt spid="73"/>
                                        </p:tgtEl>
                                        <p:attrNameLst>
                                          <p:attrName>style.visibility</p:attrName>
                                        </p:attrNameLst>
                                      </p:cBhvr>
                                      <p:to>
                                        <p:strVal val="visible"/>
                                      </p:to>
                                    </p:set>
                                    <p:animEffect transition="in" filter="fade">
                                      <p:cBhvr>
                                        <p:cTn id="188" dur="500"/>
                                        <p:tgtEl>
                                          <p:spTgt spid="73"/>
                                        </p:tgtEl>
                                      </p:cBhvr>
                                    </p:animEffect>
                                  </p:childTnLst>
                                </p:cTn>
                              </p:par>
                              <p:par>
                                <p:cTn id="189" presetID="10" presetClass="entr" presetSubtype="0" fill="hold" nodeType="withEffect">
                                  <p:stCondLst>
                                    <p:cond delay="0"/>
                                  </p:stCondLst>
                                  <p:childTnLst>
                                    <p:set>
                                      <p:cBhvr>
                                        <p:cTn id="190" dur="1" fill="hold">
                                          <p:stCondLst>
                                            <p:cond delay="0"/>
                                          </p:stCondLst>
                                        </p:cTn>
                                        <p:tgtEl>
                                          <p:spTgt spid="72"/>
                                        </p:tgtEl>
                                        <p:attrNameLst>
                                          <p:attrName>style.visibility</p:attrName>
                                        </p:attrNameLst>
                                      </p:cBhvr>
                                      <p:to>
                                        <p:strVal val="visible"/>
                                      </p:to>
                                    </p:set>
                                    <p:animEffect transition="in" filter="fade">
                                      <p:cBhvr>
                                        <p:cTn id="191" dur="500"/>
                                        <p:tgtEl>
                                          <p:spTgt spid="72"/>
                                        </p:tgtEl>
                                      </p:cBhvr>
                                    </p:animEffect>
                                  </p:childTnLst>
                                </p:cTn>
                              </p:par>
                              <p:par>
                                <p:cTn id="192" presetID="10" presetClass="entr" presetSubtype="0" fill="hold" nodeType="withEffect">
                                  <p:stCondLst>
                                    <p:cond delay="0"/>
                                  </p:stCondLst>
                                  <p:childTnLst>
                                    <p:set>
                                      <p:cBhvr>
                                        <p:cTn id="193" dur="1" fill="hold">
                                          <p:stCondLst>
                                            <p:cond delay="0"/>
                                          </p:stCondLst>
                                        </p:cTn>
                                        <p:tgtEl>
                                          <p:spTgt spid="100"/>
                                        </p:tgtEl>
                                        <p:attrNameLst>
                                          <p:attrName>style.visibility</p:attrName>
                                        </p:attrNameLst>
                                      </p:cBhvr>
                                      <p:to>
                                        <p:strVal val="visible"/>
                                      </p:to>
                                    </p:set>
                                    <p:animEffect transition="in" filter="fade">
                                      <p:cBhvr>
                                        <p:cTn id="194" dur="500"/>
                                        <p:tgtEl>
                                          <p:spTgt spid="100"/>
                                        </p:tgtEl>
                                      </p:cBhvr>
                                    </p:animEffect>
                                  </p:childTnLst>
                                </p:cTn>
                              </p:par>
                              <p:par>
                                <p:cTn id="195" presetID="10" presetClass="entr" presetSubtype="0" fill="hold" grpId="0" nodeType="withEffect">
                                  <p:stCondLst>
                                    <p:cond delay="0"/>
                                  </p:stCondLst>
                                  <p:childTnLst>
                                    <p:set>
                                      <p:cBhvr>
                                        <p:cTn id="196" dur="1" fill="hold">
                                          <p:stCondLst>
                                            <p:cond delay="0"/>
                                          </p:stCondLst>
                                        </p:cTn>
                                        <p:tgtEl>
                                          <p:spTgt spid="87"/>
                                        </p:tgtEl>
                                        <p:attrNameLst>
                                          <p:attrName>style.visibility</p:attrName>
                                        </p:attrNameLst>
                                      </p:cBhvr>
                                      <p:to>
                                        <p:strVal val="visible"/>
                                      </p:to>
                                    </p:set>
                                    <p:animEffect transition="in" filter="fade">
                                      <p:cBhvr>
                                        <p:cTn id="197" dur="500"/>
                                        <p:tgtEl>
                                          <p:spTgt spid="87"/>
                                        </p:tgtEl>
                                      </p:cBhvr>
                                    </p:animEffect>
                                  </p:childTnLst>
                                </p:cTn>
                              </p:par>
                              <p:par>
                                <p:cTn id="198" presetID="10" presetClass="exit" presetSubtype="0" fill="hold" grpId="0" nodeType="withEffect">
                                  <p:stCondLst>
                                    <p:cond delay="0"/>
                                  </p:stCondLst>
                                  <p:childTnLst>
                                    <p:animEffect transition="out" filter="fade">
                                      <p:cBhvr>
                                        <p:cTn id="199" dur="500"/>
                                        <p:tgtEl>
                                          <p:spTgt spid="84"/>
                                        </p:tgtEl>
                                      </p:cBhvr>
                                    </p:animEffect>
                                    <p:set>
                                      <p:cBhvr>
                                        <p:cTn id="200" dur="1" fill="hold">
                                          <p:stCondLst>
                                            <p:cond delay="499"/>
                                          </p:stCondLst>
                                        </p:cTn>
                                        <p:tgtEl>
                                          <p:spTgt spid="84"/>
                                        </p:tgtEl>
                                        <p:attrNameLst>
                                          <p:attrName>style.visibility</p:attrName>
                                        </p:attrNameLst>
                                      </p:cBhvr>
                                      <p:to>
                                        <p:strVal val="hidden"/>
                                      </p:to>
                                    </p:set>
                                  </p:childTnLst>
                                </p:cTn>
                              </p:par>
                              <p:par>
                                <p:cTn id="201" presetID="10" presetClass="entr" presetSubtype="0" fill="hold" nodeType="withEffect">
                                  <p:stCondLst>
                                    <p:cond delay="0"/>
                                  </p:stCondLst>
                                  <p:childTnLst>
                                    <p:set>
                                      <p:cBhvr>
                                        <p:cTn id="202" dur="1" fill="hold">
                                          <p:stCondLst>
                                            <p:cond delay="0"/>
                                          </p:stCondLst>
                                        </p:cTn>
                                        <p:tgtEl>
                                          <p:spTgt spid="83"/>
                                        </p:tgtEl>
                                        <p:attrNameLst>
                                          <p:attrName>style.visibility</p:attrName>
                                        </p:attrNameLst>
                                      </p:cBhvr>
                                      <p:to>
                                        <p:strVal val="visible"/>
                                      </p:to>
                                    </p:set>
                                    <p:animEffect transition="in" filter="fade">
                                      <p:cBhvr>
                                        <p:cTn id="203" dur="500"/>
                                        <p:tgtEl>
                                          <p:spTgt spid="83"/>
                                        </p:tgtEl>
                                      </p:cBhvr>
                                    </p:animEffect>
                                  </p:childTnLst>
                                </p:cTn>
                              </p:par>
                              <p:par>
                                <p:cTn id="204" presetID="10" presetClass="entr" presetSubtype="0" fill="hold" grpId="0" nodeType="withEffect">
                                  <p:stCondLst>
                                    <p:cond delay="0"/>
                                  </p:stCondLst>
                                  <p:childTnLst>
                                    <p:set>
                                      <p:cBhvr>
                                        <p:cTn id="205" dur="1" fill="hold">
                                          <p:stCondLst>
                                            <p:cond delay="0"/>
                                          </p:stCondLst>
                                        </p:cTn>
                                        <p:tgtEl>
                                          <p:spTgt spid="77"/>
                                        </p:tgtEl>
                                        <p:attrNameLst>
                                          <p:attrName>style.visibility</p:attrName>
                                        </p:attrNameLst>
                                      </p:cBhvr>
                                      <p:to>
                                        <p:strVal val="visible"/>
                                      </p:to>
                                    </p:set>
                                    <p:animEffect transition="in" filter="fade">
                                      <p:cBhvr>
                                        <p:cTn id="206" dur="500"/>
                                        <p:tgtEl>
                                          <p:spTgt spid="77"/>
                                        </p:tgtEl>
                                      </p:cBhvr>
                                    </p:animEffect>
                                  </p:childTnLst>
                                </p:cTn>
                              </p:par>
                              <p:par>
                                <p:cTn id="207" presetID="10" presetClass="exit" presetSubtype="0" fill="hold" nodeType="withEffect">
                                  <p:stCondLst>
                                    <p:cond delay="0"/>
                                  </p:stCondLst>
                                  <p:childTnLst>
                                    <p:animEffect transition="out" filter="fade">
                                      <p:cBhvr>
                                        <p:cTn id="208" dur="500"/>
                                        <p:tgtEl>
                                          <p:spTgt spid="61"/>
                                        </p:tgtEl>
                                      </p:cBhvr>
                                    </p:animEffect>
                                    <p:set>
                                      <p:cBhvr>
                                        <p:cTn id="209" dur="1" fill="hold">
                                          <p:stCondLst>
                                            <p:cond delay="499"/>
                                          </p:stCondLst>
                                        </p:cTn>
                                        <p:tgtEl>
                                          <p:spTgt spid="61"/>
                                        </p:tgtEl>
                                        <p:attrNameLst>
                                          <p:attrName>style.visibility</p:attrName>
                                        </p:attrNameLst>
                                      </p:cBhvr>
                                      <p:to>
                                        <p:strVal val="hidden"/>
                                      </p:to>
                                    </p:set>
                                  </p:childTnLst>
                                </p:cTn>
                              </p:par>
                              <p:par>
                                <p:cTn id="210" presetID="10" presetClass="entr" presetSubtype="0" fill="hold" grpId="0" nodeType="withEffect">
                                  <p:stCondLst>
                                    <p:cond delay="0"/>
                                  </p:stCondLst>
                                  <p:childTnLst>
                                    <p:set>
                                      <p:cBhvr>
                                        <p:cTn id="211" dur="1" fill="hold">
                                          <p:stCondLst>
                                            <p:cond delay="0"/>
                                          </p:stCondLst>
                                        </p:cTn>
                                        <p:tgtEl>
                                          <p:spTgt spid="111"/>
                                        </p:tgtEl>
                                        <p:attrNameLst>
                                          <p:attrName>style.visibility</p:attrName>
                                        </p:attrNameLst>
                                      </p:cBhvr>
                                      <p:to>
                                        <p:strVal val="visible"/>
                                      </p:to>
                                    </p:set>
                                    <p:animEffect transition="in" filter="fade">
                                      <p:cBhvr>
                                        <p:cTn id="212" dur="500"/>
                                        <p:tgtEl>
                                          <p:spTgt spid="111"/>
                                        </p:tgtEl>
                                      </p:cBhvr>
                                    </p:animEffect>
                                  </p:childTnLst>
                                </p:cTn>
                              </p:par>
                              <p:par>
                                <p:cTn id="213" presetID="42" presetClass="path" presetSubtype="0" accel="50000" decel="50000" fill="hold" grpId="1" nodeType="withEffect">
                                  <p:stCondLst>
                                    <p:cond delay="0"/>
                                  </p:stCondLst>
                                  <p:childTnLst>
                                    <p:animMotion origin="layout" path="M -2.77778E-6 3.33333E-6 L -2.77778E-6 0.13426 " pathEditMode="relative" rAng="0" ptsTypes="AA">
                                      <p:cBhvr>
                                        <p:cTn id="214" dur="2000" fill="hold"/>
                                        <p:tgtEl>
                                          <p:spTgt spid="111"/>
                                        </p:tgtEl>
                                        <p:attrNameLst>
                                          <p:attrName>ppt_x</p:attrName>
                                          <p:attrName>ppt_y</p:attrName>
                                        </p:attrNameLst>
                                      </p:cBhvr>
                                      <p:rCtr x="0" y="6713"/>
                                    </p:animMotion>
                                  </p:childTnLst>
                                </p:cTn>
                              </p:par>
                            </p:childTnLst>
                          </p:cTn>
                        </p:par>
                        <p:par>
                          <p:cTn id="215" fill="hold">
                            <p:stCondLst>
                              <p:cond delay="2000"/>
                            </p:stCondLst>
                            <p:childTnLst>
                              <p:par>
                                <p:cTn id="216" presetID="1" presetClass="entr" presetSubtype="0" fill="hold" grpId="0" nodeType="afterEffect">
                                  <p:stCondLst>
                                    <p:cond delay="0"/>
                                  </p:stCondLst>
                                  <p:childTnLst>
                                    <p:set>
                                      <p:cBhvr>
                                        <p:cTn id="217" dur="1" fill="hold">
                                          <p:stCondLst>
                                            <p:cond delay="0"/>
                                          </p:stCondLst>
                                        </p:cTn>
                                        <p:tgtEl>
                                          <p:spTgt spid="1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63" grpId="1"/>
      <p:bldP spid="69" grpId="0"/>
      <p:bldP spid="71" grpId="0"/>
      <p:bldP spid="71" grpId="1"/>
      <p:bldP spid="77" grpId="0"/>
      <p:bldP spid="45" grpId="0" animBg="1"/>
      <p:bldP spid="45" grpId="1" animBg="1"/>
      <p:bldP spid="45" grpId="2" animBg="1"/>
      <p:bldP spid="45" grpId="3" animBg="1"/>
      <p:bldP spid="103" grpId="0" animBg="1"/>
      <p:bldP spid="103" grpId="1" animBg="1"/>
      <p:bldP spid="108" grpId="0" animBg="1"/>
      <p:bldP spid="108" grpId="1" animBg="1"/>
      <p:bldP spid="108" grpId="2" animBg="1"/>
      <p:bldP spid="86" grpId="0" animBg="1"/>
      <p:bldP spid="86" grpId="1" animBg="1"/>
      <p:bldP spid="109" grpId="0" animBg="1"/>
      <p:bldP spid="107" grpId="0" animBg="1"/>
      <p:bldP spid="107" grpId="1" animBg="1"/>
      <p:bldP spid="111" grpId="0" animBg="1"/>
      <p:bldP spid="111" grpId="1" animBg="1"/>
      <p:bldP spid="84" grpId="0" animBg="1"/>
      <p:bldP spid="87" grpId="0" animBg="1"/>
      <p:bldP spid="112" grpId="0"/>
      <p:bldP spid="113" grpId="0"/>
      <p:bldP spid="81" grpId="0"/>
      <p:bldP spid="81" grpId="1"/>
    </p:bld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localrb"/>
          <p:cNvSpPr txBox="1"/>
          <p:nvPr/>
        </p:nvSpPr>
        <p:spPr>
          <a:xfrm>
            <a:off x="6934200" y="25913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7" name="localrb"/>
          <p:cNvSpPr txBox="1"/>
          <p:nvPr/>
        </p:nvSpPr>
        <p:spPr>
          <a:xfrm>
            <a:off x="6934200" y="495355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Local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8" name="localrb"/>
          <p:cNvSpPr txBox="1"/>
          <p:nvPr/>
        </p:nvSpPr>
        <p:spPr>
          <a:xfrm>
            <a:off x="6934200" y="5664200"/>
            <a:ext cx="2057400" cy="304250"/>
          </a:xfrm>
          <a:prstGeom prst="rect">
            <a:avLst/>
          </a:prstGeom>
          <a:noFill/>
        </p:spPr>
        <p:txBody>
          <a:bodyPr wrap="square" rtlCol="0" anchor="ctr">
            <a:noAutofit/>
          </a:bodyPr>
          <a:lstStyle/>
          <a:p>
            <a:pPr>
              <a:lnSpc>
                <a:spcPct val="70000"/>
              </a:lnSpc>
            </a:pPr>
            <a:r>
              <a:rPr lang="en-US" sz="2800" i="1" smtClean="0">
                <a:solidFill>
                  <a:prstClr val="black"/>
                </a:solidFill>
                <a:latin typeface="Calibri"/>
              </a:rPr>
              <a:t>Global</a:t>
            </a:r>
            <a:br>
              <a:rPr lang="en-US" sz="2800" i="1" smtClean="0">
                <a:solidFill>
                  <a:prstClr val="black"/>
                </a:solidFill>
                <a:latin typeface="Calibri"/>
              </a:rPr>
            </a:br>
            <a:r>
              <a:rPr lang="en-US" sz="2800" i="1" smtClean="0">
                <a:solidFill>
                  <a:prstClr val="black"/>
                </a:solidFill>
                <a:latin typeface="Calibri"/>
              </a:rPr>
              <a:t>row-buffer</a:t>
            </a:r>
            <a:endParaRPr lang="en-US" sz="2400" i="1">
              <a:solidFill>
                <a:prstClr val="black"/>
              </a:solidFill>
              <a:latin typeface="Calibri"/>
            </a:endParaRPr>
          </a:p>
        </p:txBody>
      </p:sp>
      <p:sp>
        <p:nvSpPr>
          <p:cNvPr id="53" name="movebluerow"/>
          <p:cNvSpPr/>
          <p:nvPr/>
        </p:nvSpPr>
        <p:spPr>
          <a:xfrm>
            <a:off x="4906190" y="1600205"/>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54" name="movebluerow"/>
          <p:cNvSpPr/>
          <p:nvPr/>
        </p:nvSpPr>
        <p:spPr>
          <a:xfrm>
            <a:off x="4915715" y="3951265"/>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50" name="longblack"/>
          <p:cNvCxnSpPr/>
          <p:nvPr/>
        </p:nvCxnSpPr>
        <p:spPr>
          <a:xfrm flipV="1">
            <a:off x="2647934" y="2055848"/>
            <a:ext cx="1498927"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1" name="longblack"/>
          <p:cNvCxnSpPr/>
          <p:nvPr/>
        </p:nvCxnSpPr>
        <p:spPr>
          <a:xfrm>
            <a:off x="2647934" y="4408460"/>
            <a:ext cx="148912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smtClean="0"/>
              <a:t>Solution #1. Subarray Address Latch</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206</a:t>
            </a:fld>
            <a:endParaRPr lang="en-US">
              <a:solidFill>
                <a:prstClr val="black"/>
              </a:solidFill>
              <a:latin typeface="Calibri"/>
            </a:endParaRPr>
          </a:p>
        </p:txBody>
      </p:sp>
      <p:cxnSp>
        <p:nvCxnSpPr>
          <p:cNvPr id="5" name="black"/>
          <p:cNvCxnSpPr/>
          <p:nvPr/>
        </p:nvCxnSpPr>
        <p:spPr>
          <a:xfrm>
            <a:off x="1177883" y="3443898"/>
            <a:ext cx="1470051"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7" name="smallrow"/>
          <p:cNvSpPr/>
          <p:nvPr/>
        </p:nvSpPr>
        <p:spPr>
          <a:xfrm>
            <a:off x="4906191" y="205740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8" name="TextBox 7"/>
          <p:cNvSpPr txBox="1"/>
          <p:nvPr/>
        </p:nvSpPr>
        <p:spPr>
          <a:xfrm rot="16200000">
            <a:off x="5334398" y="3143014"/>
            <a:ext cx="978910" cy="637581"/>
          </a:xfrm>
          <a:prstGeom prst="rect">
            <a:avLst/>
          </a:prstGeom>
          <a:noFill/>
        </p:spPr>
        <p:txBody>
          <a:bodyPr wrap="square" rtlCol="0" anchor="ctr">
            <a:noAutofit/>
          </a:bodyPr>
          <a:lstStyle/>
          <a:p>
            <a:pPr algn="ctr"/>
            <a:r>
              <a:rPr lang="en-US" sz="7200" b="1" smtClean="0">
                <a:solidFill>
                  <a:prstClr val="black"/>
                </a:solidFill>
                <a:latin typeface="Calibri"/>
              </a:rPr>
              <a:t>···</a:t>
            </a:r>
            <a:endParaRPr lang="en-US" sz="7200" b="1">
              <a:solidFill>
                <a:prstClr val="black"/>
              </a:solidFill>
              <a:latin typeface="Calibri"/>
            </a:endParaRPr>
          </a:p>
        </p:txBody>
      </p:sp>
      <p:cxnSp>
        <p:nvCxnSpPr>
          <p:cNvPr id="9" name="Straight Connector 8"/>
          <p:cNvCxnSpPr/>
          <p:nvPr/>
        </p:nvCxnSpPr>
        <p:spPr>
          <a:xfrm>
            <a:off x="4488461" y="2286003"/>
            <a:ext cx="2750539"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black"/>
          <p:cNvCxnSpPr/>
          <p:nvPr/>
        </p:nvCxnSpPr>
        <p:spPr>
          <a:xfrm>
            <a:off x="2647933" y="1600203"/>
            <a:ext cx="0" cy="372211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1" name="black"/>
          <p:cNvCxnSpPr/>
          <p:nvPr/>
        </p:nvCxnSpPr>
        <p:spPr>
          <a:xfrm>
            <a:off x="3679848" y="2057403"/>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13" name="smallrow"/>
          <p:cNvSpPr/>
          <p:nvPr/>
        </p:nvSpPr>
        <p:spPr>
          <a:xfrm>
            <a:off x="4915716" y="1600203"/>
            <a:ext cx="1866084"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4" name="smallrow"/>
          <p:cNvSpPr/>
          <p:nvPr/>
        </p:nvSpPr>
        <p:spPr>
          <a:xfrm>
            <a:off x="4906191" y="4407913"/>
            <a:ext cx="1875609" cy="457200"/>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15" name="smallrow"/>
          <p:cNvSpPr/>
          <p:nvPr/>
        </p:nvSpPr>
        <p:spPr>
          <a:xfrm>
            <a:off x="4915716" y="3950713"/>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cxnSp>
        <p:nvCxnSpPr>
          <p:cNvPr id="16" name="Straight Connector 15"/>
          <p:cNvCxnSpPr/>
          <p:nvPr/>
        </p:nvCxnSpPr>
        <p:spPr>
          <a:xfrm flipV="1">
            <a:off x="4488460" y="4636512"/>
            <a:ext cx="2750540" cy="1"/>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7" name="black"/>
          <p:cNvCxnSpPr>
            <a:endCxn id="46" idx="0"/>
          </p:cNvCxnSpPr>
          <p:nvPr/>
        </p:nvCxnSpPr>
        <p:spPr>
          <a:xfrm>
            <a:off x="3679848" y="4407912"/>
            <a:ext cx="457206" cy="0"/>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0" name="blue"/>
          <p:cNvCxnSpPr/>
          <p:nvPr/>
        </p:nvCxnSpPr>
        <p:spPr>
          <a:xfrm>
            <a:off x="3679848" y="2057403"/>
            <a:ext cx="457206" cy="0"/>
          </a:xfrm>
          <a:prstGeom prst="line">
            <a:avLst/>
          </a:prstGeom>
          <a:ln w="76200">
            <a:solidFill>
              <a:srgbClr val="0070C0"/>
            </a:solidFill>
          </a:ln>
        </p:spPr>
        <p:style>
          <a:lnRef idx="1">
            <a:schemeClr val="accent1"/>
          </a:lnRef>
          <a:fillRef idx="0">
            <a:schemeClr val="accent1"/>
          </a:fillRef>
          <a:effectRef idx="0">
            <a:schemeClr val="accent1"/>
          </a:effectRef>
          <a:fontRef idx="minor">
            <a:schemeClr val="tx1"/>
          </a:fontRef>
        </p:style>
      </p:cxnSp>
      <p:sp>
        <p:nvSpPr>
          <p:cNvPr id="24" name="wl0_vdd"/>
          <p:cNvSpPr txBox="1"/>
          <p:nvPr/>
        </p:nvSpPr>
        <p:spPr>
          <a:xfrm>
            <a:off x="7322138" y="1600200"/>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cxnSp>
        <p:nvCxnSpPr>
          <p:cNvPr id="27" name="orange"/>
          <p:cNvCxnSpPr>
            <a:endCxn id="47" idx="0"/>
          </p:cNvCxnSpPr>
          <p:nvPr/>
        </p:nvCxnSpPr>
        <p:spPr>
          <a:xfrm flipV="1">
            <a:off x="3679848" y="4407909"/>
            <a:ext cx="457206" cy="3"/>
          </a:xfrm>
          <a:prstGeom prst="line">
            <a:avLst/>
          </a:prstGeom>
          <a:ln w="76200">
            <a:solidFill>
              <a:srgbClr val="EEB500"/>
            </a:solidFill>
          </a:ln>
        </p:spPr>
        <p:style>
          <a:lnRef idx="1">
            <a:schemeClr val="accent1"/>
          </a:lnRef>
          <a:fillRef idx="0">
            <a:schemeClr val="accent1"/>
          </a:fillRef>
          <a:effectRef idx="0">
            <a:schemeClr val="accent1"/>
          </a:effectRef>
          <a:fontRef idx="minor">
            <a:schemeClr val="tx1"/>
          </a:fontRef>
        </p:style>
      </p:cxnSp>
      <p:sp>
        <p:nvSpPr>
          <p:cNvPr id="28" name="globaldecoder"/>
          <p:cNvSpPr/>
          <p:nvPr/>
        </p:nvSpPr>
        <p:spPr>
          <a:xfrm rot="16200000">
            <a:off x="-949959" y="3159760"/>
            <a:ext cx="3687400" cy="568282"/>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3600" smtClean="0">
                <a:solidFill>
                  <a:prstClr val="white"/>
                </a:solidFill>
                <a:latin typeface="Calibri"/>
              </a:rPr>
              <a:t>Global Decoder</a:t>
            </a:r>
            <a:endParaRPr lang="en-US" sz="3600">
              <a:solidFill>
                <a:prstClr val="white"/>
              </a:solidFill>
              <a:latin typeface="Calibri"/>
            </a:endParaRPr>
          </a:p>
        </p:txBody>
      </p:sp>
      <p:sp>
        <p:nvSpPr>
          <p:cNvPr id="29" name="wl1_vdd"/>
          <p:cNvSpPr txBox="1"/>
          <p:nvPr/>
        </p:nvSpPr>
        <p:spPr>
          <a:xfrm>
            <a:off x="7322137" y="3950709"/>
            <a:ext cx="983662" cy="457200"/>
          </a:xfrm>
          <a:prstGeom prst="rect">
            <a:avLst/>
          </a:prstGeom>
          <a:noFill/>
        </p:spPr>
        <p:txBody>
          <a:bodyPr wrap="square" rtlCol="0" anchor="ctr">
            <a:noAutofit/>
          </a:bodyPr>
          <a:lstStyle/>
          <a:p>
            <a:r>
              <a:rPr lang="en-US" sz="4000" b="1" i="1" smtClean="0">
                <a:solidFill>
                  <a:prstClr val="black"/>
                </a:solidFill>
                <a:latin typeface="Calibri"/>
              </a:rPr>
              <a:t>V</a:t>
            </a:r>
            <a:r>
              <a:rPr lang="en-US" sz="4000" b="1" i="1" baseline="-25000" smtClean="0">
                <a:solidFill>
                  <a:prstClr val="black"/>
                </a:solidFill>
                <a:latin typeface="Calibri"/>
              </a:rPr>
              <a:t>DD</a:t>
            </a:r>
            <a:endParaRPr lang="en-US" sz="3600" b="1" i="1">
              <a:solidFill>
                <a:prstClr val="black"/>
              </a:solidFill>
              <a:latin typeface="Calibri"/>
            </a:endParaRPr>
          </a:p>
        </p:txBody>
      </p:sp>
      <p:sp>
        <p:nvSpPr>
          <p:cNvPr id="32" name="globallatch"/>
          <p:cNvSpPr/>
          <p:nvPr/>
        </p:nvSpPr>
        <p:spPr>
          <a:xfrm rot="16200000">
            <a:off x="978175" y="3184396"/>
            <a:ext cx="1869464" cy="519006"/>
          </a:xfrm>
          <a:prstGeom prst="hexagon">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4" name="movebluerow"/>
          <p:cNvSpPr/>
          <p:nvPr/>
        </p:nvSpPr>
        <p:spPr>
          <a:xfrm>
            <a:off x="4906191" y="1600200"/>
            <a:ext cx="1875609" cy="457200"/>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5" name="bankblank"/>
          <p:cNvSpPr/>
          <p:nvPr/>
        </p:nvSpPr>
        <p:spPr>
          <a:xfrm>
            <a:off x="4906190" y="160020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36" name="wlblueraised"/>
          <p:cNvCxnSpPr/>
          <p:nvPr/>
        </p:nvCxnSpPr>
        <p:spPr>
          <a:xfrm>
            <a:off x="4488461" y="1828804"/>
            <a:ext cx="2750539" cy="0"/>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37" name="row-buffer"/>
          <p:cNvSpPr/>
          <p:nvPr/>
        </p:nvSpPr>
        <p:spPr>
          <a:xfrm>
            <a:off x="4906190" y="251460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0" name="decoder"/>
          <p:cNvSpPr/>
          <p:nvPr/>
        </p:nvSpPr>
        <p:spPr>
          <a:xfrm rot="16200000">
            <a:off x="3855558" y="1881702"/>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2" name="movebluerow"/>
          <p:cNvSpPr/>
          <p:nvPr/>
        </p:nvSpPr>
        <p:spPr>
          <a:xfrm>
            <a:off x="4915716" y="3951260"/>
            <a:ext cx="1866084" cy="457200"/>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bankblank"/>
          <p:cNvSpPr/>
          <p:nvPr/>
        </p:nvSpPr>
        <p:spPr>
          <a:xfrm>
            <a:off x="4906190" y="3950713"/>
            <a:ext cx="1875610" cy="9144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4" name="row-buffer"/>
          <p:cNvSpPr/>
          <p:nvPr/>
        </p:nvSpPr>
        <p:spPr>
          <a:xfrm>
            <a:off x="4906191" y="5613234"/>
            <a:ext cx="1875609"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45" name="wlorangeraised"/>
          <p:cNvCxnSpPr/>
          <p:nvPr/>
        </p:nvCxnSpPr>
        <p:spPr>
          <a:xfrm>
            <a:off x="4488460" y="4179312"/>
            <a:ext cx="2750540" cy="1"/>
          </a:xfrm>
          <a:prstGeom prst="line">
            <a:avLst/>
          </a:prstGeom>
          <a:ln w="762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46" name="decoder"/>
          <p:cNvSpPr/>
          <p:nvPr/>
        </p:nvSpPr>
        <p:spPr>
          <a:xfrm rot="16200000">
            <a:off x="3855556" y="4232208"/>
            <a:ext cx="914402" cy="351407"/>
          </a:xfrm>
          <a:prstGeom prst="trapezoid">
            <a:avLst/>
          </a:prstGeom>
          <a:solidFill>
            <a:schemeClr val="tx1">
              <a:lumMod val="75000"/>
              <a:lumOff val="2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7" name="orangedecoder"/>
          <p:cNvSpPr/>
          <p:nvPr/>
        </p:nvSpPr>
        <p:spPr>
          <a:xfrm rot="16200000">
            <a:off x="3855556" y="423220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48" name="row-buffer"/>
          <p:cNvSpPr/>
          <p:nvPr/>
        </p:nvSpPr>
        <p:spPr>
          <a:xfrm>
            <a:off x="4906190" y="4865113"/>
            <a:ext cx="1875610" cy="457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cxnSp>
        <p:nvCxnSpPr>
          <p:cNvPr id="51" name="black"/>
          <p:cNvCxnSpPr/>
          <p:nvPr/>
        </p:nvCxnSpPr>
        <p:spPr>
          <a:xfrm>
            <a:off x="2647934" y="2055848"/>
            <a:ext cx="552466" cy="1557"/>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2" name="black"/>
          <p:cNvCxnSpPr/>
          <p:nvPr/>
        </p:nvCxnSpPr>
        <p:spPr>
          <a:xfrm flipV="1">
            <a:off x="2647933" y="4407908"/>
            <a:ext cx="552467" cy="552"/>
          </a:xfrm>
          <a:prstGeom prst="line">
            <a:avLst/>
          </a:prstGeom>
          <a:ln w="76200">
            <a:solidFill>
              <a:schemeClr val="bg1">
                <a:lumMod val="65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bluegloballatch"/>
          <p:cNvSpPr/>
          <p:nvPr/>
        </p:nvSpPr>
        <p:spPr>
          <a:xfrm rot="16200000">
            <a:off x="1136418" y="3184395"/>
            <a:ext cx="1552978" cy="519006"/>
          </a:xfrm>
          <a:prstGeom prst="hexagon">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white"/>
                </a:solidFill>
                <a:latin typeface="Calibri"/>
              </a:rPr>
              <a:t>Latch</a:t>
            </a:r>
            <a:endParaRPr lang="en-US" sz="4000" b="1">
              <a:solidFill>
                <a:prstClr val="white"/>
              </a:solidFill>
              <a:latin typeface="Calibri"/>
            </a:endParaRPr>
          </a:p>
        </p:txBody>
      </p:sp>
      <p:sp>
        <p:nvSpPr>
          <p:cNvPr id="39" name="orangegloballatch"/>
          <p:cNvSpPr/>
          <p:nvPr/>
        </p:nvSpPr>
        <p:spPr>
          <a:xfrm rot="16200000">
            <a:off x="1136419" y="3184393"/>
            <a:ext cx="1552977" cy="519006"/>
          </a:xfrm>
          <a:prstGeom prst="hexagon">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4000" b="1" smtClean="0">
                <a:solidFill>
                  <a:prstClr val="black"/>
                </a:solidFill>
                <a:latin typeface="Calibri"/>
              </a:rPr>
              <a:t>Latch</a:t>
            </a:r>
            <a:endParaRPr lang="en-US" sz="4000" b="1">
              <a:solidFill>
                <a:prstClr val="black"/>
              </a:solidFill>
              <a:latin typeface="Calibri"/>
            </a:endParaRPr>
          </a:p>
        </p:txBody>
      </p:sp>
      <p:sp>
        <p:nvSpPr>
          <p:cNvPr id="38" name="bluedecoder"/>
          <p:cNvSpPr/>
          <p:nvPr/>
        </p:nvSpPr>
        <p:spPr>
          <a:xfrm rot="16200000">
            <a:off x="3855557" y="1881700"/>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cxnSp>
        <p:nvCxnSpPr>
          <p:cNvPr id="18" name="wlorangelowered"/>
          <p:cNvCxnSpPr/>
          <p:nvPr/>
        </p:nvCxnSpPr>
        <p:spPr>
          <a:xfrm>
            <a:off x="4488463" y="4179309"/>
            <a:ext cx="2750537" cy="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23" name="wlbluelowered"/>
          <p:cNvCxnSpPr/>
          <p:nvPr/>
        </p:nvCxnSpPr>
        <p:spPr>
          <a:xfrm flipV="1">
            <a:off x="4488461" y="1828800"/>
            <a:ext cx="2750539" cy="3"/>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55" name="ACTIVATED"/>
          <p:cNvSpPr txBox="1"/>
          <p:nvPr/>
        </p:nvSpPr>
        <p:spPr>
          <a:xfrm rot="20997652">
            <a:off x="3955307" y="2514604"/>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sp>
        <p:nvSpPr>
          <p:cNvPr id="56" name="ACTIVATED"/>
          <p:cNvSpPr txBox="1"/>
          <p:nvPr/>
        </p:nvSpPr>
        <p:spPr>
          <a:xfrm rot="20997652">
            <a:off x="3955307" y="4865113"/>
            <a:ext cx="3777374" cy="457200"/>
          </a:xfrm>
          <a:prstGeom prst="rect">
            <a:avLst/>
          </a:prstGeom>
          <a:noFill/>
        </p:spPr>
        <p:txBody>
          <a:bodyPr wrap="square" rtlCol="0" anchor="ctr">
            <a:noAutofit/>
          </a:bodyPr>
          <a:lstStyle/>
          <a:p>
            <a:pPr algn="ctr"/>
            <a:r>
              <a:rPr lang="en-US" sz="6000" b="1" i="1" smtClean="0">
                <a:solidFill>
                  <a:srgbClr val="00B050"/>
                </a:solidFill>
                <a:latin typeface="Calibri"/>
              </a:rPr>
              <a:t>ACTIVATED</a:t>
            </a:r>
            <a:endParaRPr lang="en-US" sz="5400" b="1" i="1">
              <a:solidFill>
                <a:srgbClr val="00B050"/>
              </a:solidFill>
              <a:latin typeface="Calibri"/>
            </a:endParaRPr>
          </a:p>
        </p:txBody>
      </p:sp>
      <p:pic>
        <p:nvPicPr>
          <p:cNvPr id="59"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13543"/>
            <a:ext cx="990600" cy="990600"/>
          </a:xfrm>
          <a:prstGeom prst="rect">
            <a:avLst/>
          </a:prstGeom>
          <a:noFill/>
        </p:spPr>
      </p:pic>
      <p:sp>
        <p:nvSpPr>
          <p:cNvPr id="60" name="TextBox 59"/>
          <p:cNvSpPr txBox="1"/>
          <p:nvPr/>
        </p:nvSpPr>
        <p:spPr>
          <a:xfrm>
            <a:off x="899592" y="5806947"/>
            <a:ext cx="2843808" cy="1006429"/>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Global latch </a:t>
            </a:r>
            <a:r>
              <a:rPr lang="en-US" sz="3600" b="1" i="1" dirty="0" smtClean="0">
                <a:solidFill>
                  <a:srgbClr val="0000FF"/>
                </a:solidFill>
                <a:latin typeface="Calibri"/>
                <a:sym typeface="Wingdings"/>
              </a:rPr>
              <a:t> local latches</a:t>
            </a:r>
            <a:endParaRPr lang="en-US" sz="3600" b="1" i="1" dirty="0">
              <a:solidFill>
                <a:srgbClr val="0000FF"/>
              </a:solidFill>
              <a:latin typeface="Calibri"/>
            </a:endParaRPr>
          </a:p>
        </p:txBody>
      </p:sp>
    </p:spTree>
    <p:extLst>
      <p:ext uri="{BB962C8B-B14F-4D97-AF65-F5344CB8AC3E}">
        <p14:creationId xmlns:p14="http://schemas.microsoft.com/office/powerpoint/2010/main" val="265748528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1"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500"/>
                                        <p:tgtEl>
                                          <p:spTgt spid="39"/>
                                        </p:tgtEl>
                                      </p:cBhvr>
                                    </p:animEffect>
                                  </p:childTnLst>
                                </p:cTn>
                              </p:par>
                              <p:par>
                                <p:cTn id="12" presetID="10" presetClass="entr" presetSubtype="0" fill="hold" grpId="1" nodeType="withEffect">
                                  <p:stCondLst>
                                    <p:cond delay="0"/>
                                  </p:stCondLst>
                                  <p:childTnLst>
                                    <p:set>
                                      <p:cBhvr>
                                        <p:cTn id="13" dur="1" fill="hold">
                                          <p:stCondLst>
                                            <p:cond delay="0"/>
                                          </p:stCondLst>
                                        </p:cTn>
                                        <p:tgtEl>
                                          <p:spTgt spid="33"/>
                                        </p:tgtEl>
                                        <p:attrNameLst>
                                          <p:attrName>style.visibility</p:attrName>
                                        </p:attrNameLst>
                                      </p:cBhvr>
                                      <p:to>
                                        <p:strVal val="visible"/>
                                      </p:to>
                                    </p:set>
                                    <p:animEffect transition="in" filter="fade">
                                      <p:cBhvr>
                                        <p:cTn id="14" dur="500"/>
                                        <p:tgtEl>
                                          <p:spTgt spid="33"/>
                                        </p:tgtEl>
                                      </p:cBhvr>
                                    </p:animEffect>
                                  </p:childTnLst>
                                </p:cTn>
                              </p:par>
                              <p:par>
                                <p:cTn id="15" presetID="42" presetClass="path" presetSubtype="0" accel="50000" decel="50000" fill="hold" grpId="0" nodeType="withEffect">
                                  <p:stCondLst>
                                    <p:cond delay="0"/>
                                  </p:stCondLst>
                                  <p:childTnLst>
                                    <p:animMotion origin="layout" path="M -1.38889E-6 -3.33333E-6 L 0.1658 0.14236 " pathEditMode="relative" rAng="0" ptsTypes="AA">
                                      <p:cBhvr>
                                        <p:cTn id="16" dur="2000" fill="hold"/>
                                        <p:tgtEl>
                                          <p:spTgt spid="39"/>
                                        </p:tgtEl>
                                        <p:attrNameLst>
                                          <p:attrName>ppt_x</p:attrName>
                                          <p:attrName>ppt_y</p:attrName>
                                        </p:attrNameLst>
                                      </p:cBhvr>
                                      <p:rCtr x="8281" y="7106"/>
                                    </p:animMotion>
                                  </p:childTnLst>
                                </p:cTn>
                              </p:par>
                              <p:par>
                                <p:cTn id="17" presetID="42" presetClass="path" presetSubtype="0" accel="50000" decel="50000" fill="hold" grpId="0" nodeType="withEffect">
                                  <p:stCondLst>
                                    <p:cond delay="0"/>
                                  </p:stCondLst>
                                  <p:childTnLst>
                                    <p:animMotion origin="layout" path="M -1.38889E-6 -3.33333E-6 L 0.1658 -0.20208 " pathEditMode="relative" rAng="0" ptsTypes="AA">
                                      <p:cBhvr>
                                        <p:cTn id="18" dur="2000" fill="hold"/>
                                        <p:tgtEl>
                                          <p:spTgt spid="33"/>
                                        </p:tgtEl>
                                        <p:attrNameLst>
                                          <p:attrName>ppt_x</p:attrName>
                                          <p:attrName>ppt_y</p:attrName>
                                        </p:attrNameLst>
                                      </p:cBhvr>
                                      <p:rCtr x="8281" y="-10116"/>
                                    </p:animMotion>
                                  </p:childTnLst>
                                </p:cTn>
                              </p:par>
                            </p:childTnLst>
                          </p:cTn>
                        </p:par>
                        <p:par>
                          <p:cTn id="19" fill="hold">
                            <p:stCondLst>
                              <p:cond delay="2500"/>
                            </p:stCondLst>
                            <p:childTnLst>
                              <p:par>
                                <p:cTn id="20" presetID="1" presetClass="exit" presetSubtype="0" fill="hold" nodeType="afterEffect">
                                  <p:stCondLst>
                                    <p:cond delay="0"/>
                                  </p:stCondLst>
                                  <p:childTnLst>
                                    <p:set>
                                      <p:cBhvr>
                                        <p:cTn id="21" dur="1" fill="hold">
                                          <p:stCondLst>
                                            <p:cond delay="0"/>
                                          </p:stCondLst>
                                        </p:cTn>
                                        <p:tgtEl>
                                          <p:spTgt spid="41"/>
                                        </p:tgtEl>
                                        <p:attrNameLst>
                                          <p:attrName>style.visibility</p:attrName>
                                        </p:attrNameLst>
                                      </p:cBhvr>
                                      <p:to>
                                        <p:strVal val="hidden"/>
                                      </p:to>
                                    </p:set>
                                  </p:childTnLst>
                                </p:cTn>
                              </p:par>
                            </p:childTnLst>
                          </p:cTn>
                        </p:par>
                        <p:par>
                          <p:cTn id="22" fill="hold">
                            <p:stCondLst>
                              <p:cond delay="2500"/>
                            </p:stCondLst>
                            <p:childTnLst>
                              <p:par>
                                <p:cTn id="23" presetID="1" presetClass="exit" presetSubtype="0" fill="hold" nodeType="afterEffect">
                                  <p:stCondLst>
                                    <p:cond delay="0"/>
                                  </p:stCondLst>
                                  <p:childTnLst>
                                    <p:set>
                                      <p:cBhvr>
                                        <p:cTn id="24" dur="1" fill="hold">
                                          <p:stCondLst>
                                            <p:cond delay="0"/>
                                          </p:stCondLst>
                                        </p:cTn>
                                        <p:tgtEl>
                                          <p:spTgt spid="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47"/>
                                        </p:tgtEl>
                                        <p:attrNameLst>
                                          <p:attrName>style.visibility</p:attrName>
                                        </p:attrNameLst>
                                      </p:cBhvr>
                                      <p:to>
                                        <p:strVal val="visible"/>
                                      </p:to>
                                    </p:set>
                                    <p:animEffect transition="in" filter="fade">
                                      <p:cBhvr>
                                        <p:cTn id="32" dur="500"/>
                                        <p:tgtEl>
                                          <p:spTgt spid="47"/>
                                        </p:tgtEl>
                                      </p:cBhvr>
                                    </p:animEffect>
                                  </p:childTnLst>
                                </p:cTn>
                              </p:par>
                              <p:par>
                                <p:cTn id="33" presetID="10" presetClass="exit" presetSubtype="0" fill="hold" grpId="0" nodeType="withEffect">
                                  <p:stCondLst>
                                    <p:cond delay="0"/>
                                  </p:stCondLst>
                                  <p:childTnLst>
                                    <p:animEffect transition="out" filter="fade">
                                      <p:cBhvr>
                                        <p:cTn id="34" dur="500"/>
                                        <p:tgtEl>
                                          <p:spTgt spid="40"/>
                                        </p:tgtEl>
                                      </p:cBhvr>
                                    </p:animEffect>
                                    <p:set>
                                      <p:cBhvr>
                                        <p:cTn id="35" dur="1" fill="hold">
                                          <p:stCondLst>
                                            <p:cond delay="499"/>
                                          </p:stCondLst>
                                        </p:cTn>
                                        <p:tgtEl>
                                          <p:spTgt spid="40"/>
                                        </p:tgtEl>
                                        <p:attrNameLst>
                                          <p:attrName>style.visibility</p:attrName>
                                        </p:attrNameLst>
                                      </p:cBhvr>
                                      <p:to>
                                        <p:strVal val="hidden"/>
                                      </p:to>
                                    </p:set>
                                  </p:childTnLst>
                                </p:cTn>
                              </p:par>
                              <p:par>
                                <p:cTn id="36" presetID="10" presetClass="exit" presetSubtype="0" fill="hold" grpId="0" nodeType="withEffect">
                                  <p:stCondLst>
                                    <p:cond delay="0"/>
                                  </p:stCondLst>
                                  <p:childTnLst>
                                    <p:animEffect transition="out" filter="fade">
                                      <p:cBhvr>
                                        <p:cTn id="37" dur="500"/>
                                        <p:tgtEl>
                                          <p:spTgt spid="46"/>
                                        </p:tgtEl>
                                      </p:cBhvr>
                                    </p:animEffect>
                                    <p:set>
                                      <p:cBhvr>
                                        <p:cTn id="38" dur="1" fill="hold">
                                          <p:stCondLst>
                                            <p:cond delay="499"/>
                                          </p:stCondLst>
                                        </p:cTn>
                                        <p:tgtEl>
                                          <p:spTgt spid="46"/>
                                        </p:tgtEl>
                                        <p:attrNameLst>
                                          <p:attrName>style.visibility</p:attrName>
                                        </p:attrNameLst>
                                      </p:cBhvr>
                                      <p:to>
                                        <p:strVal val="hidden"/>
                                      </p:to>
                                    </p:set>
                                  </p:childTnLst>
                                </p:cTn>
                              </p:par>
                              <p:par>
                                <p:cTn id="39" presetID="10" presetClass="entr" presetSubtype="0"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500"/>
                                        <p:tgtEl>
                                          <p:spTgt spid="27"/>
                                        </p:tgtEl>
                                      </p:cBhvr>
                                    </p:animEffect>
                                  </p:childTnLst>
                                </p:cTn>
                              </p:par>
                              <p:par>
                                <p:cTn id="42" presetID="10" presetClass="entr" presetSubtype="0" fill="hold" nodeType="with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500"/>
                                        <p:tgtEl>
                                          <p:spTgt spid="20"/>
                                        </p:tgtEl>
                                      </p:cBhvr>
                                    </p:animEffect>
                                  </p:childTnLst>
                                </p:cTn>
                              </p:par>
                              <p:par>
                                <p:cTn id="45" presetID="10" presetClass="exit" presetSubtype="0" fill="hold" nodeType="withEffect">
                                  <p:stCondLst>
                                    <p:cond delay="0"/>
                                  </p:stCondLst>
                                  <p:childTnLst>
                                    <p:animEffect transition="out" filter="fade">
                                      <p:cBhvr>
                                        <p:cTn id="46" dur="500"/>
                                        <p:tgtEl>
                                          <p:spTgt spid="11"/>
                                        </p:tgtEl>
                                      </p:cBhvr>
                                    </p:animEffect>
                                    <p:set>
                                      <p:cBhvr>
                                        <p:cTn id="47" dur="1" fill="hold">
                                          <p:stCondLst>
                                            <p:cond delay="499"/>
                                          </p:stCondLst>
                                        </p:cTn>
                                        <p:tgtEl>
                                          <p:spTgt spid="11"/>
                                        </p:tgtEl>
                                        <p:attrNameLst>
                                          <p:attrName>style.visibility</p:attrName>
                                        </p:attrNameLst>
                                      </p:cBhvr>
                                      <p:to>
                                        <p:strVal val="hidden"/>
                                      </p:to>
                                    </p:set>
                                  </p:childTnLst>
                                </p:cTn>
                              </p:par>
                              <p:par>
                                <p:cTn id="48" presetID="10" presetClass="exit" presetSubtype="0" fill="hold" nodeType="withEffect">
                                  <p:stCondLst>
                                    <p:cond delay="0"/>
                                  </p:stCondLst>
                                  <p:childTnLst>
                                    <p:animEffect transition="out" filter="fade">
                                      <p:cBhvr>
                                        <p:cTn id="49" dur="500"/>
                                        <p:tgtEl>
                                          <p:spTgt spid="17"/>
                                        </p:tgtEl>
                                      </p:cBhvr>
                                    </p:animEffect>
                                    <p:set>
                                      <p:cBhvr>
                                        <p:cTn id="50" dur="1" fill="hold">
                                          <p:stCondLst>
                                            <p:cond delay="499"/>
                                          </p:stCondLst>
                                        </p:cTn>
                                        <p:tgtEl>
                                          <p:spTgt spid="17"/>
                                        </p:tgtEl>
                                        <p:attrNameLst>
                                          <p:attrName>style.visibility</p:attrName>
                                        </p:attrNameLst>
                                      </p:cBhvr>
                                      <p:to>
                                        <p:strVal val="hidden"/>
                                      </p:to>
                                    </p:set>
                                  </p:childTnLst>
                                </p:cTn>
                              </p:par>
                            </p:childTnLst>
                          </p:cTn>
                        </p:par>
                        <p:par>
                          <p:cTn id="51" fill="hold">
                            <p:stCondLst>
                              <p:cond delay="500"/>
                            </p:stCondLst>
                            <p:childTnLst>
                              <p:par>
                                <p:cTn id="52" presetID="10" presetClass="entr" presetSubtype="0"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fade">
                                      <p:cBhvr>
                                        <p:cTn id="54" dur="500"/>
                                        <p:tgtEl>
                                          <p:spTgt spid="36"/>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24"/>
                                        </p:tgtEl>
                                        <p:attrNameLst>
                                          <p:attrName>style.visibility</p:attrName>
                                        </p:attrNameLst>
                                      </p:cBhvr>
                                      <p:to>
                                        <p:strVal val="visible"/>
                                      </p:to>
                                    </p:set>
                                    <p:animEffect transition="in" filter="fade">
                                      <p:cBhvr>
                                        <p:cTn id="57" dur="500"/>
                                        <p:tgtEl>
                                          <p:spTgt spid="24"/>
                                        </p:tgtEl>
                                      </p:cBhvr>
                                    </p:animEffect>
                                  </p:childTnLst>
                                </p:cTn>
                              </p:par>
                              <p:par>
                                <p:cTn id="58" presetID="10" presetClass="entr" presetSubtype="0" fill="hold" nodeType="withEffect">
                                  <p:stCondLst>
                                    <p:cond delay="0"/>
                                  </p:stCondLst>
                                  <p:childTnLst>
                                    <p:set>
                                      <p:cBhvr>
                                        <p:cTn id="59" dur="1" fill="hold">
                                          <p:stCondLst>
                                            <p:cond delay="0"/>
                                          </p:stCondLst>
                                        </p:cTn>
                                        <p:tgtEl>
                                          <p:spTgt spid="45"/>
                                        </p:tgtEl>
                                        <p:attrNameLst>
                                          <p:attrName>style.visibility</p:attrName>
                                        </p:attrNameLst>
                                      </p:cBhvr>
                                      <p:to>
                                        <p:strVal val="visible"/>
                                      </p:to>
                                    </p:set>
                                    <p:animEffect transition="in" filter="fade">
                                      <p:cBhvr>
                                        <p:cTn id="60" dur="500"/>
                                        <p:tgtEl>
                                          <p:spTgt spid="45"/>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29"/>
                                        </p:tgtEl>
                                        <p:attrNameLst>
                                          <p:attrName>style.visibility</p:attrName>
                                        </p:attrNameLst>
                                      </p:cBhvr>
                                      <p:to>
                                        <p:strVal val="visible"/>
                                      </p:to>
                                    </p:set>
                                    <p:animEffect transition="in" filter="fade">
                                      <p:cBhvr>
                                        <p:cTn id="63" dur="500"/>
                                        <p:tgtEl>
                                          <p:spTgt spid="29"/>
                                        </p:tgtEl>
                                      </p:cBhvr>
                                    </p:animEffect>
                                  </p:childTnLst>
                                </p:cTn>
                              </p:par>
                              <p:par>
                                <p:cTn id="64" presetID="10" presetClass="exit" presetSubtype="0" fill="hold" nodeType="withEffect">
                                  <p:stCondLst>
                                    <p:cond delay="0"/>
                                  </p:stCondLst>
                                  <p:childTnLst>
                                    <p:animEffect transition="out" filter="fade">
                                      <p:cBhvr>
                                        <p:cTn id="65" dur="500"/>
                                        <p:tgtEl>
                                          <p:spTgt spid="18"/>
                                        </p:tgtEl>
                                      </p:cBhvr>
                                    </p:animEffect>
                                    <p:set>
                                      <p:cBhvr>
                                        <p:cTn id="66" dur="1" fill="hold">
                                          <p:stCondLst>
                                            <p:cond delay="499"/>
                                          </p:stCondLst>
                                        </p:cTn>
                                        <p:tgtEl>
                                          <p:spTgt spid="18"/>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3"/>
                                        </p:tgtEl>
                                      </p:cBhvr>
                                    </p:animEffect>
                                    <p:set>
                                      <p:cBhvr>
                                        <p:cTn id="69" dur="1" fill="hold">
                                          <p:stCondLst>
                                            <p:cond delay="499"/>
                                          </p:stCondLst>
                                        </p:cTn>
                                        <p:tgtEl>
                                          <p:spTgt spid="23"/>
                                        </p:tgtEl>
                                        <p:attrNameLst>
                                          <p:attrName>style.visibility</p:attrName>
                                        </p:attrNameLst>
                                      </p:cBhvr>
                                      <p:to>
                                        <p:strVal val="hidden"/>
                                      </p:to>
                                    </p:set>
                                  </p:childTnLst>
                                </p:cTn>
                              </p:par>
                            </p:childTnLst>
                          </p:cTn>
                        </p:par>
                        <p:par>
                          <p:cTn id="70" fill="hold">
                            <p:stCondLst>
                              <p:cond delay="1000"/>
                            </p:stCondLst>
                            <p:childTnLst>
                              <p:par>
                                <p:cTn id="71" presetID="10" presetClass="entr" presetSubtype="0" fill="hold" grpId="1" nodeType="afterEffect">
                                  <p:stCondLst>
                                    <p:cond delay="0"/>
                                  </p:stCondLst>
                                  <p:childTnLst>
                                    <p:set>
                                      <p:cBhvr>
                                        <p:cTn id="72" dur="1" fill="hold">
                                          <p:stCondLst>
                                            <p:cond delay="0"/>
                                          </p:stCondLst>
                                        </p:cTn>
                                        <p:tgtEl>
                                          <p:spTgt spid="53"/>
                                        </p:tgtEl>
                                        <p:attrNameLst>
                                          <p:attrName>style.visibility</p:attrName>
                                        </p:attrNameLst>
                                      </p:cBhvr>
                                      <p:to>
                                        <p:strVal val="visible"/>
                                      </p:to>
                                    </p:set>
                                    <p:animEffect transition="in" filter="fade">
                                      <p:cBhvr>
                                        <p:cTn id="73" dur="500"/>
                                        <p:tgtEl>
                                          <p:spTgt spid="53"/>
                                        </p:tgtEl>
                                      </p:cBhvr>
                                    </p:animEffect>
                                  </p:childTnLst>
                                </p:cTn>
                              </p:par>
                              <p:par>
                                <p:cTn id="74" presetID="42" presetClass="path" presetSubtype="0" accel="50000" decel="50000" fill="hold" grpId="0" nodeType="withEffect">
                                  <p:stCondLst>
                                    <p:cond delay="0"/>
                                  </p:stCondLst>
                                  <p:childTnLst>
                                    <p:animMotion origin="layout" path="M -1.38889E-6 -2.59259E-6 L -1.38889E-6 0.13588 " pathEditMode="relative" rAng="0" ptsTypes="AA">
                                      <p:cBhvr>
                                        <p:cTn id="75" dur="2000" fill="hold"/>
                                        <p:tgtEl>
                                          <p:spTgt spid="53"/>
                                        </p:tgtEl>
                                        <p:attrNameLst>
                                          <p:attrName>ppt_x</p:attrName>
                                          <p:attrName>ppt_y</p:attrName>
                                        </p:attrNameLst>
                                      </p:cBhvr>
                                      <p:rCtr x="0" y="6782"/>
                                    </p:animMotion>
                                  </p:childTnLst>
                                </p:cTn>
                              </p:par>
                              <p:par>
                                <p:cTn id="76" presetID="10" presetClass="entr" presetSubtype="0" fill="hold" grpId="0" nodeType="with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42" presetClass="path" presetSubtype="0" accel="50000" decel="50000" fill="hold" grpId="1" nodeType="withEffect">
                                  <p:stCondLst>
                                    <p:cond delay="0"/>
                                  </p:stCondLst>
                                  <p:childTnLst>
                                    <p:animMotion origin="layout" path="M -2.77778E-6 3.33333E-6 L -2.77778E-6 0.13426 " pathEditMode="relative" rAng="0" ptsTypes="AA">
                                      <p:cBhvr>
                                        <p:cTn id="80" dur="2000" fill="hold"/>
                                        <p:tgtEl>
                                          <p:spTgt spid="54"/>
                                        </p:tgtEl>
                                        <p:attrNameLst>
                                          <p:attrName>ppt_x</p:attrName>
                                          <p:attrName>ppt_y</p:attrName>
                                        </p:attrNameLst>
                                      </p:cBhvr>
                                      <p:rCtr x="0" y="6713"/>
                                    </p:animMotion>
                                  </p:childTnLst>
                                </p:cTn>
                              </p:par>
                            </p:childTnLst>
                          </p:cTn>
                        </p:par>
                        <p:par>
                          <p:cTn id="81" fill="hold">
                            <p:stCondLst>
                              <p:cond delay="3000"/>
                            </p:stCondLst>
                            <p:childTnLst>
                              <p:par>
                                <p:cTn id="82" presetID="1" presetClass="entr" presetSubtype="0" fill="hold" grpId="0" nodeType="afterEffect">
                                  <p:stCondLst>
                                    <p:cond delay="0"/>
                                  </p:stCondLst>
                                  <p:childTnLst>
                                    <p:set>
                                      <p:cBhvr>
                                        <p:cTn id="83" dur="1" fill="hold">
                                          <p:stCondLst>
                                            <p:cond delay="0"/>
                                          </p:stCondLst>
                                        </p:cTn>
                                        <p:tgtEl>
                                          <p:spTgt spid="55"/>
                                        </p:tgtEl>
                                        <p:attrNameLst>
                                          <p:attrName>style.visibility</p:attrName>
                                        </p:attrNameLst>
                                      </p:cBhvr>
                                      <p:to>
                                        <p:strVal val="visible"/>
                                      </p:to>
                                    </p:set>
                                  </p:childTnLst>
                                </p:cTn>
                              </p:par>
                              <p:par>
                                <p:cTn id="84" presetID="1" presetClass="entr" presetSubtype="0" fill="hold" grpId="0" nodeType="withEffect">
                                  <p:stCondLst>
                                    <p:cond delay="0"/>
                                  </p:stCondLst>
                                  <p:childTnLst>
                                    <p:set>
                                      <p:cBhvr>
                                        <p:cTn id="85" dur="1" fill="hold">
                                          <p:stCondLst>
                                            <p:cond delay="0"/>
                                          </p:stCondLst>
                                        </p:cTn>
                                        <p:tgtEl>
                                          <p:spTgt spid="56"/>
                                        </p:tgtEl>
                                        <p:attrNameLst>
                                          <p:attrName>style.visibility</p:attrName>
                                        </p:attrNameLst>
                                      </p:cBhvr>
                                      <p:to>
                                        <p:strVal val="visible"/>
                                      </p:to>
                                    </p:set>
                                  </p:childTnLst>
                                </p:cTn>
                              </p:par>
                            </p:childTnLst>
                          </p:cTn>
                        </p:par>
                      </p:childTnLst>
                    </p:cTn>
                  </p:par>
                  <p:par>
                    <p:cTn id="86" fill="hold">
                      <p:stCondLst>
                        <p:cond delay="indefinite"/>
                      </p:stCondLst>
                      <p:childTnLst>
                        <p:par>
                          <p:cTn id="87" fill="hold">
                            <p:stCondLst>
                              <p:cond delay="0"/>
                            </p:stCondLst>
                            <p:childTnLst>
                              <p:par>
                                <p:cTn id="88" presetID="1" presetClass="entr" presetSubtype="0" fill="hold" nodeType="clickEffect">
                                  <p:stCondLst>
                                    <p:cond delay="0"/>
                                  </p:stCondLst>
                                  <p:childTnLst>
                                    <p:set>
                                      <p:cBhvr>
                                        <p:cTn id="89" dur="1" fill="hold">
                                          <p:stCondLst>
                                            <p:cond delay="0"/>
                                          </p:stCondLst>
                                        </p:cTn>
                                        <p:tgtEl>
                                          <p:spTgt spid="59"/>
                                        </p:tgtEl>
                                        <p:attrNameLst>
                                          <p:attrName>style.visibility</p:attrName>
                                        </p:attrNameLst>
                                      </p:cBhvr>
                                      <p:to>
                                        <p:strVal val="visible"/>
                                      </p:to>
                                    </p:set>
                                  </p:childTnLst>
                                </p:cTn>
                              </p:par>
                              <p:par>
                                <p:cTn id="90" presetID="1" presetClass="entr" presetSubtype="0" fill="hold" grpId="0" nodeType="withEffect">
                                  <p:stCondLst>
                                    <p:cond delay="0"/>
                                  </p:stCondLst>
                                  <p:childTnLst>
                                    <p:set>
                                      <p:cBhvr>
                                        <p:cTn id="91" dur="1" fill="hold">
                                          <p:stCondLst>
                                            <p:cond delay="0"/>
                                          </p:stCondLst>
                                        </p:cTn>
                                        <p:tgtEl>
                                          <p:spTgt spid="6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3" grpId="1" animBg="1"/>
      <p:bldP spid="54" grpId="0" animBg="1"/>
      <p:bldP spid="54" grpId="1" animBg="1"/>
      <p:bldP spid="24" grpId="0"/>
      <p:bldP spid="29" grpId="0"/>
      <p:bldP spid="32" grpId="0" animBg="1"/>
      <p:bldP spid="40" grpId="0" animBg="1"/>
      <p:bldP spid="46" grpId="0" animBg="1"/>
      <p:bldP spid="47" grpId="0" animBg="1"/>
      <p:bldP spid="33" grpId="0" animBg="1"/>
      <p:bldP spid="33" grpId="1" animBg="1"/>
      <p:bldP spid="39" grpId="0" animBg="1"/>
      <p:bldP spid="39" grpId="1" animBg="1"/>
      <p:bldP spid="38" grpId="0" animBg="1"/>
      <p:bldP spid="55" grpId="0"/>
      <p:bldP spid="56" grpId="0"/>
      <p:bldP spid="60" grpId="0"/>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p:txBody>
          <a:bodyPr/>
          <a:lstStyle/>
          <a:p>
            <a:pPr marL="0" lvl="1" indent="0">
              <a:buNone/>
            </a:pPr>
            <a:r>
              <a:rPr lang="en-US" sz="4400" b="1" smtClean="0">
                <a:solidFill>
                  <a:srgbClr val="FF0000"/>
                </a:solidFill>
              </a:rPr>
              <a:t>1. Global Address Latch</a:t>
            </a:r>
          </a:p>
          <a:p>
            <a:pPr marL="801688" lvl="2" indent="-349250"/>
            <a:r>
              <a:rPr lang="en-US" sz="4000" smtClean="0"/>
              <a:t>Problem: Only </a:t>
            </a:r>
            <a:r>
              <a:rPr lang="en-US" sz="4000" i="1" u="sng" smtClean="0"/>
              <a:t>one</a:t>
            </a:r>
            <a:r>
              <a:rPr lang="en-US" sz="4000"/>
              <a:t> </a:t>
            </a:r>
            <a:r>
              <a:rPr lang="en-US" sz="4000" smtClean="0"/>
              <a:t>raised wordline</a:t>
            </a:r>
          </a:p>
          <a:p>
            <a:pPr marL="801688" lvl="2" indent="-349250"/>
            <a:r>
              <a:rPr lang="en-US" sz="4000" smtClean="0"/>
              <a:t>Solution: </a:t>
            </a:r>
            <a:r>
              <a:rPr lang="en-US" sz="4000" b="1" smtClean="0"/>
              <a:t>Subarray Address Latch</a:t>
            </a:r>
          </a:p>
          <a:p>
            <a:pPr marL="0" lvl="1" indent="0">
              <a:buNone/>
            </a:pPr>
            <a:r>
              <a:rPr lang="en-US" sz="4400" b="1" smtClean="0">
                <a:solidFill>
                  <a:srgbClr val="FF0000"/>
                </a:solidFill>
              </a:rPr>
              <a:t>2. Global Bitlines</a:t>
            </a:r>
            <a:endParaRPr lang="en-US" sz="4400" b="1">
              <a:solidFill>
                <a:srgbClr val="FF0000"/>
              </a:solidFill>
            </a:endParaRP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207</a:t>
            </a:fld>
            <a:endParaRPr lang="en-US">
              <a:solidFill>
                <a:prstClr val="black"/>
              </a:solidFill>
              <a:latin typeface="Calibri"/>
            </a:endParaRPr>
          </a:p>
        </p:txBody>
      </p:sp>
    </p:spTree>
    <p:extLst>
      <p:ext uri="{BB962C8B-B14F-4D97-AF65-F5344CB8AC3E}">
        <p14:creationId xmlns:p14="http://schemas.microsoft.com/office/powerpoint/2010/main" val="2355849100"/>
      </p:ext>
    </p:extLst>
  </p:cSld>
  <p:clrMapOvr>
    <a:masterClrMapping/>
  </p:clrMapOvr>
  <p:timing>
    <p:tnLst>
      <p:par>
        <p:cTn xmlns:p14="http://schemas.microsoft.com/office/powerpoint/2010/main" id="1" dur="indefinite" restart="never" nodeType="tmRoot"/>
      </p:par>
    </p:tnLst>
  </p:timing>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Challenge #2. Global Bitlines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208</a:t>
            </a:fld>
            <a:endParaRPr lang="en-US">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2"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744798" y="2354927"/>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1" name="movebluerow"/>
          <p:cNvSpPr/>
          <p:nvPr/>
        </p:nvSpPr>
        <p:spPr>
          <a:xfrm>
            <a:off x="2744799" y="1746425"/>
            <a:ext cx="1875610"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3" name="moveorangerow"/>
          <p:cNvSpPr/>
          <p:nvPr/>
        </p:nvSpPr>
        <p:spPr>
          <a:xfrm>
            <a:off x="2754324" y="4263108"/>
            <a:ext cx="1875610"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4" name="row-buffer"/>
          <p:cNvSpPr/>
          <p:nvPr/>
        </p:nvSpPr>
        <p:spPr>
          <a:xfrm>
            <a:off x="2754324" y="4263108"/>
            <a:ext cx="1875609"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6886"/>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53"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4"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grpSp>
        <p:nvGrpSpPr>
          <p:cNvPr id="87" name="Group 86"/>
          <p:cNvGrpSpPr/>
          <p:nvPr/>
        </p:nvGrpSpPr>
        <p:grpSpPr>
          <a:xfrm>
            <a:off x="228600" y="914400"/>
            <a:ext cx="5107784" cy="5181600"/>
            <a:chOff x="228600" y="990600"/>
            <a:chExt cx="5107784" cy="5181600"/>
          </a:xfrm>
        </p:grpSpPr>
        <p:cxnSp>
          <p:nvCxnSpPr>
            <p:cNvPr id="25" name="long"/>
            <p:cNvCxnSpPr/>
            <p:nvPr/>
          </p:nvCxnSpPr>
          <p:spPr>
            <a:xfrm flipH="1">
              <a:off x="4225925" y="15017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3165108" y="14986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6" name="row-buffer"/>
            <p:cNvSpPr/>
            <p:nvPr/>
          </p:nvSpPr>
          <p:spPr>
            <a:xfrm>
              <a:off x="2754324" y="58674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7" name="globalbitline"/>
            <p:cNvSpPr txBox="1"/>
            <p:nvPr/>
          </p:nvSpPr>
          <p:spPr>
            <a:xfrm>
              <a:off x="2057400" y="9906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228600" y="58679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grpSp>
      <p:sp>
        <p:nvSpPr>
          <p:cNvPr id="120" name="switch"/>
          <p:cNvSpPr txBox="1"/>
          <p:nvPr/>
        </p:nvSpPr>
        <p:spPr>
          <a:xfrm rot="421940">
            <a:off x="4650526" y="3869158"/>
            <a:ext cx="4196488" cy="773686"/>
          </a:xfrm>
          <a:prstGeom prst="rect">
            <a:avLst/>
          </a:prstGeom>
          <a:noFill/>
        </p:spPr>
        <p:txBody>
          <a:bodyPr wrap="square" rtlCol="0" anchor="ctr">
            <a:noAutofit/>
          </a:bodyPr>
          <a:lstStyle/>
          <a:p>
            <a:pPr algn="ctr">
              <a:lnSpc>
                <a:spcPct val="80000"/>
              </a:lnSpc>
            </a:pPr>
            <a:r>
              <a:rPr lang="en-US" sz="6600" b="1" i="1" smtClean="0">
                <a:solidFill>
                  <a:prstClr val="black"/>
                </a:solidFill>
                <a:latin typeface="Calibri"/>
              </a:rPr>
              <a:t>Collision</a:t>
            </a:r>
            <a:endParaRPr lang="en-US" sz="6600" b="1" i="1">
              <a:solidFill>
                <a:prstClr val="black"/>
              </a:solidFill>
              <a:latin typeface="Calibri"/>
            </a:endParaRPr>
          </a:p>
        </p:txBody>
      </p:sp>
    </p:spTree>
    <p:extLst>
      <p:ext uri="{BB962C8B-B14F-4D97-AF65-F5344CB8AC3E}">
        <p14:creationId xmlns:p14="http://schemas.microsoft.com/office/powerpoint/2010/main" val="266542167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1.11111E-6 L 0.33733 -1.11111E-6 " pathEditMode="relative" rAng="0" ptsTypes="AA">
                                      <p:cBhvr>
                                        <p:cTn id="6" dur="2000" fill="hold"/>
                                        <p:tgtEl>
                                          <p:spTgt spid="87"/>
                                        </p:tgtEl>
                                        <p:attrNameLst>
                                          <p:attrName>ppt_x</p:attrName>
                                          <p:attrName>ppt_y</p:attrName>
                                        </p:attrNameLst>
                                      </p:cBhvr>
                                      <p:rCtr x="16858" y="0"/>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109"/>
                                        </p:tgtEl>
                                        <p:attrNameLst>
                                          <p:attrName>style.visibility</p:attrName>
                                        </p:attrNameLst>
                                      </p:cBhvr>
                                      <p:to>
                                        <p:strVal val="visible"/>
                                      </p:to>
                                    </p:set>
                                    <p:animEffect transition="in" filter="fade">
                                      <p:cBhvr>
                                        <p:cTn id="11" dur="500"/>
                                        <p:tgtEl>
                                          <p:spTgt spid="109"/>
                                        </p:tgtEl>
                                      </p:cBhvr>
                                    </p:animEffect>
                                  </p:childTnLst>
                                </p:cTn>
                              </p:par>
                              <p:par>
                                <p:cTn id="12" presetID="10" presetClass="entr" presetSubtype="0" fill="hold" nodeType="withEffect">
                                  <p:stCondLst>
                                    <p:cond delay="0"/>
                                  </p:stCondLst>
                                  <p:childTnLst>
                                    <p:set>
                                      <p:cBhvr>
                                        <p:cTn id="13" dur="1" fill="hold">
                                          <p:stCondLst>
                                            <p:cond delay="0"/>
                                          </p:stCondLst>
                                        </p:cTn>
                                        <p:tgtEl>
                                          <p:spTgt spid="112"/>
                                        </p:tgtEl>
                                        <p:attrNameLst>
                                          <p:attrName>style.visibility</p:attrName>
                                        </p:attrNameLst>
                                      </p:cBhvr>
                                      <p:to>
                                        <p:strVal val="visible"/>
                                      </p:to>
                                    </p:set>
                                    <p:animEffect transition="in" filter="fade">
                                      <p:cBhvr>
                                        <p:cTn id="14" dur="500"/>
                                        <p:tgtEl>
                                          <p:spTgt spid="112"/>
                                        </p:tgtEl>
                                      </p:cBhvr>
                                    </p:animEffect>
                                  </p:childTnLst>
                                </p:cTn>
                              </p:par>
                              <p:par>
                                <p:cTn id="15" presetID="10" presetClass="entr" presetSubtype="0" fill="hold" nodeType="with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fade">
                                      <p:cBhvr>
                                        <p:cTn id="17" dur="500"/>
                                        <p:tgtEl>
                                          <p:spTgt spid="113"/>
                                        </p:tgtEl>
                                      </p:cBhvr>
                                    </p:animEffect>
                                  </p:childTnLst>
                                </p:cTn>
                              </p:par>
                              <p:par>
                                <p:cTn id="18" presetID="10" presetClass="entr" presetSubtype="0" fill="hold" nodeType="withEffect">
                                  <p:stCondLst>
                                    <p:cond delay="0"/>
                                  </p:stCondLst>
                                  <p:childTnLst>
                                    <p:set>
                                      <p:cBhvr>
                                        <p:cTn id="19" dur="1" fill="hold">
                                          <p:stCondLst>
                                            <p:cond delay="0"/>
                                          </p:stCondLst>
                                        </p:cTn>
                                        <p:tgtEl>
                                          <p:spTgt spid="114"/>
                                        </p:tgtEl>
                                        <p:attrNameLst>
                                          <p:attrName>style.visibility</p:attrName>
                                        </p:attrNameLst>
                                      </p:cBhvr>
                                      <p:to>
                                        <p:strVal val="visible"/>
                                      </p:to>
                                    </p:set>
                                    <p:animEffect transition="in" filter="fade">
                                      <p:cBhvr>
                                        <p:cTn id="20" dur="500"/>
                                        <p:tgtEl>
                                          <p:spTgt spid="1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07"/>
                                        </p:tgtEl>
                                        <p:attrNameLst>
                                          <p:attrName>style.visibility</p:attrName>
                                        </p:attrNameLst>
                                      </p:cBhvr>
                                      <p:to>
                                        <p:strVal val="visible"/>
                                      </p:to>
                                    </p:set>
                                    <p:animEffect transition="in" filter="fade">
                                      <p:cBhvr>
                                        <p:cTn id="23" dur="500"/>
                                        <p:tgtEl>
                                          <p:spTgt spid="10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8"/>
                                        </p:tgtEl>
                                        <p:attrNameLst>
                                          <p:attrName>style.visibility</p:attrName>
                                        </p:attrNameLst>
                                      </p:cBhvr>
                                      <p:to>
                                        <p:strVal val="visible"/>
                                      </p:to>
                                    </p:set>
                                    <p:animEffect transition="in" filter="fade">
                                      <p:cBhvr>
                                        <p:cTn id="26" dur="500"/>
                                        <p:tgtEl>
                                          <p:spTgt spid="108"/>
                                        </p:tgtEl>
                                      </p:cBhvr>
                                    </p:animEffect>
                                  </p:childTnLst>
                                </p:cTn>
                              </p:par>
                              <p:par>
                                <p:cTn id="27" presetID="10"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nodeType="clickEffect">
                                  <p:stCondLst>
                                    <p:cond delay="0"/>
                                  </p:stCondLst>
                                  <p:childTnLst>
                                    <p:set>
                                      <p:cBhvr>
                                        <p:cTn id="36" dur="1" fill="hold">
                                          <p:stCondLst>
                                            <p:cond delay="0"/>
                                          </p:stCondLst>
                                        </p:cTn>
                                        <p:tgtEl>
                                          <p:spTgt spid="109"/>
                                        </p:tgtEl>
                                        <p:attrNameLst>
                                          <p:attrName>style.visibility</p:attrName>
                                        </p:attrNameLst>
                                      </p:cBhvr>
                                      <p:to>
                                        <p:strVal val="hidden"/>
                                      </p:to>
                                    </p:set>
                                  </p:childTnLst>
                                </p:cTn>
                              </p:par>
                              <p:par>
                                <p:cTn id="37" presetID="1" presetClass="exit" presetSubtype="0" fill="hold" nodeType="withEffect">
                                  <p:stCondLst>
                                    <p:cond delay="0"/>
                                  </p:stCondLst>
                                  <p:childTnLst>
                                    <p:set>
                                      <p:cBhvr>
                                        <p:cTn id="38" dur="1" fill="hold">
                                          <p:stCondLst>
                                            <p:cond delay="0"/>
                                          </p:stCondLst>
                                        </p:cTn>
                                        <p:tgtEl>
                                          <p:spTgt spid="112"/>
                                        </p:tgtEl>
                                        <p:attrNameLst>
                                          <p:attrName>style.visibility</p:attrName>
                                        </p:attrNameLst>
                                      </p:cBhvr>
                                      <p:to>
                                        <p:strVal val="hidden"/>
                                      </p:to>
                                    </p:set>
                                  </p:childTnLst>
                                </p:cTn>
                              </p:par>
                              <p:par>
                                <p:cTn id="39" presetID="1" presetClass="exit" presetSubtype="0" fill="hold" nodeType="withEffect">
                                  <p:stCondLst>
                                    <p:cond delay="0"/>
                                  </p:stCondLst>
                                  <p:childTnLst>
                                    <p:set>
                                      <p:cBhvr>
                                        <p:cTn id="40" dur="1" fill="hold">
                                          <p:stCondLst>
                                            <p:cond delay="0"/>
                                          </p:stCondLst>
                                        </p:cTn>
                                        <p:tgtEl>
                                          <p:spTgt spid="1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114"/>
                                        </p:tgtEl>
                                        <p:attrNameLst>
                                          <p:attrName>style.visibility</p:attrName>
                                        </p:attrNameLst>
                                      </p:cBhvr>
                                      <p:to>
                                        <p:strVal val="hidden"/>
                                      </p:to>
                                    </p:set>
                                  </p:childTnLst>
                                </p:cTn>
                              </p:par>
                              <p:par>
                                <p:cTn id="43" presetID="1" presetClass="entr" presetSubtype="0" fill="hold" nodeType="withEffect">
                                  <p:stCondLst>
                                    <p:cond delay="0"/>
                                  </p:stCondLst>
                                  <p:childTnLst>
                                    <p:set>
                                      <p:cBhvr>
                                        <p:cTn id="44" dur="1" fill="hold">
                                          <p:stCondLst>
                                            <p:cond delay="0"/>
                                          </p:stCondLst>
                                        </p:cTn>
                                        <p:tgtEl>
                                          <p:spTgt spid="7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93"/>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9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12"/>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13"/>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14"/>
                                        </p:tgtEl>
                                        <p:attrNameLst>
                                          <p:attrName>style.visibility</p:attrName>
                                        </p:attrNameLst>
                                      </p:cBhvr>
                                      <p:to>
                                        <p:strVal val="visible"/>
                                      </p:to>
                                    </p:set>
                                  </p:childTnLst>
                                </p:cTn>
                              </p:par>
                              <p:par>
                                <p:cTn id="61" presetID="1" presetClass="exit" presetSubtype="0" fill="hold" nodeType="withEffect">
                                  <p:stCondLst>
                                    <p:cond delay="0"/>
                                  </p:stCondLst>
                                  <p:childTnLst>
                                    <p:set>
                                      <p:cBhvr>
                                        <p:cTn id="62" dur="1" fill="hold">
                                          <p:stCondLst>
                                            <p:cond delay="0"/>
                                          </p:stCondLst>
                                        </p:cTn>
                                        <p:tgtEl>
                                          <p:spTgt spid="70"/>
                                        </p:tgtEl>
                                        <p:attrNameLst>
                                          <p:attrName>style.visibility</p:attrName>
                                        </p:attrNameLst>
                                      </p:cBhvr>
                                      <p:to>
                                        <p:strVal val="hidden"/>
                                      </p:to>
                                    </p:set>
                                  </p:childTnLst>
                                </p:cTn>
                              </p:par>
                              <p:par>
                                <p:cTn id="63" presetID="1" presetClass="exit" presetSubtype="0" fill="hold" nodeType="withEffect">
                                  <p:stCondLst>
                                    <p:cond delay="0"/>
                                  </p:stCondLst>
                                  <p:childTnLst>
                                    <p:set>
                                      <p:cBhvr>
                                        <p:cTn id="64" dur="1" fill="hold">
                                          <p:stCondLst>
                                            <p:cond delay="0"/>
                                          </p:stCondLst>
                                        </p:cTn>
                                        <p:tgtEl>
                                          <p:spTgt spid="79"/>
                                        </p:tgtEl>
                                        <p:attrNameLst>
                                          <p:attrName>style.visibility</p:attrName>
                                        </p:attrNameLst>
                                      </p:cBhvr>
                                      <p:to>
                                        <p:strVal val="hidden"/>
                                      </p:to>
                                    </p:set>
                                  </p:childTnLst>
                                </p:cTn>
                              </p:par>
                              <p:par>
                                <p:cTn id="65" presetID="1" presetClass="exit" presetSubtype="0" fill="hold" nodeType="withEffect">
                                  <p:stCondLst>
                                    <p:cond delay="0"/>
                                  </p:stCondLst>
                                  <p:childTnLst>
                                    <p:set>
                                      <p:cBhvr>
                                        <p:cTn id="66" dur="1" fill="hold">
                                          <p:stCondLst>
                                            <p:cond delay="0"/>
                                          </p:stCondLst>
                                        </p:cTn>
                                        <p:tgtEl>
                                          <p:spTgt spid="93"/>
                                        </p:tgtEl>
                                        <p:attrNameLst>
                                          <p:attrName>style.visibility</p:attrName>
                                        </p:attrNameLst>
                                      </p:cBhvr>
                                      <p:to>
                                        <p:strVal val="hidden"/>
                                      </p:to>
                                    </p:set>
                                  </p:childTnLst>
                                </p:cTn>
                              </p:par>
                              <p:par>
                                <p:cTn id="67" presetID="1" presetClass="exit" presetSubtype="0" fill="hold" nodeType="withEffect">
                                  <p:stCondLst>
                                    <p:cond delay="0"/>
                                  </p:stCondLst>
                                  <p:childTnLst>
                                    <p:set>
                                      <p:cBhvr>
                                        <p:cTn id="68" dur="1" fill="hold">
                                          <p:stCondLst>
                                            <p:cond delay="0"/>
                                          </p:stCondLst>
                                        </p:cTn>
                                        <p:tgtEl>
                                          <p:spTgt spid="94"/>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nodeType="clickEffect">
                                  <p:stCondLst>
                                    <p:cond delay="0"/>
                                  </p:stCondLst>
                                  <p:childTnLst>
                                    <p:set>
                                      <p:cBhvr>
                                        <p:cTn id="72" dur="1" fill="hold">
                                          <p:stCondLst>
                                            <p:cond delay="0"/>
                                          </p:stCondLst>
                                        </p:cTn>
                                        <p:tgtEl>
                                          <p:spTgt spid="109"/>
                                        </p:tgtEl>
                                        <p:attrNameLst>
                                          <p:attrName>style.visibility</p:attrName>
                                        </p:attrNameLst>
                                      </p:cBhvr>
                                      <p:to>
                                        <p:strVal val="hidden"/>
                                      </p:to>
                                    </p:set>
                                  </p:childTnLst>
                                </p:cTn>
                              </p:par>
                              <p:par>
                                <p:cTn id="73" presetID="1" presetClass="exit" presetSubtype="0" fill="hold" nodeType="withEffect">
                                  <p:stCondLst>
                                    <p:cond delay="0"/>
                                  </p:stCondLst>
                                  <p:childTnLst>
                                    <p:set>
                                      <p:cBhvr>
                                        <p:cTn id="74" dur="1" fill="hold">
                                          <p:stCondLst>
                                            <p:cond delay="0"/>
                                          </p:stCondLst>
                                        </p:cTn>
                                        <p:tgtEl>
                                          <p:spTgt spid="112"/>
                                        </p:tgtEl>
                                        <p:attrNameLst>
                                          <p:attrName>style.visibility</p:attrName>
                                        </p:attrNameLst>
                                      </p:cBhvr>
                                      <p:to>
                                        <p:strVal val="hidden"/>
                                      </p:to>
                                    </p:set>
                                  </p:childTnLst>
                                </p:cTn>
                              </p:par>
                              <p:par>
                                <p:cTn id="75" presetID="1" presetClass="exit" presetSubtype="0" fill="hold" nodeType="withEffect">
                                  <p:stCondLst>
                                    <p:cond delay="0"/>
                                  </p:stCondLst>
                                  <p:childTnLst>
                                    <p:set>
                                      <p:cBhvr>
                                        <p:cTn id="76" dur="1" fill="hold">
                                          <p:stCondLst>
                                            <p:cond delay="0"/>
                                          </p:stCondLst>
                                        </p:cTn>
                                        <p:tgtEl>
                                          <p:spTgt spid="113"/>
                                        </p:tgtEl>
                                        <p:attrNameLst>
                                          <p:attrName>style.visibility</p:attrName>
                                        </p:attrNameLst>
                                      </p:cBhvr>
                                      <p:to>
                                        <p:strVal val="hidden"/>
                                      </p:to>
                                    </p:set>
                                  </p:childTnLst>
                                </p:cTn>
                              </p:par>
                              <p:par>
                                <p:cTn id="77" presetID="1" presetClass="exit" presetSubtype="0" fill="hold" nodeType="withEffect">
                                  <p:stCondLst>
                                    <p:cond delay="0"/>
                                  </p:stCondLst>
                                  <p:childTnLst>
                                    <p:set>
                                      <p:cBhvr>
                                        <p:cTn id="78" dur="1" fill="hold">
                                          <p:stCondLst>
                                            <p:cond delay="0"/>
                                          </p:stCondLst>
                                        </p:cTn>
                                        <p:tgtEl>
                                          <p:spTgt spid="114"/>
                                        </p:tgtEl>
                                        <p:attrNameLst>
                                          <p:attrName>style.visibility</p:attrName>
                                        </p:attrNameLst>
                                      </p:cBhvr>
                                      <p:to>
                                        <p:strVal val="hidden"/>
                                      </p:to>
                                    </p:set>
                                  </p:childTnLst>
                                </p:cTn>
                              </p:par>
                              <p:par>
                                <p:cTn id="79" presetID="1" presetClass="entr" presetSubtype="0" fill="hold" nodeType="withEffect">
                                  <p:stCondLst>
                                    <p:cond delay="0"/>
                                  </p:stCondLst>
                                  <p:childTnLst>
                                    <p:set>
                                      <p:cBhvr>
                                        <p:cTn id="80" dur="1" fill="hold">
                                          <p:stCondLst>
                                            <p:cond delay="0"/>
                                          </p:stCondLst>
                                        </p:cTn>
                                        <p:tgtEl>
                                          <p:spTgt spid="70"/>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79"/>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93"/>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94"/>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119"/>
                                        </p:tgtEl>
                                        <p:attrNameLst>
                                          <p:attrName>style.visibility</p:attrName>
                                        </p:attrNameLst>
                                      </p:cBhvr>
                                      <p:to>
                                        <p:strVal val="visible"/>
                                      </p:to>
                                    </p:set>
                                    <p:animEffect transition="in" filter="fade">
                                      <p:cBhvr>
                                        <p:cTn id="91" dur="500"/>
                                        <p:tgtEl>
                                          <p:spTgt spid="119"/>
                                        </p:tgtEl>
                                      </p:cBhvr>
                                    </p:animEffec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nodeType="clickEffect">
                                  <p:stCondLst>
                                    <p:cond delay="0"/>
                                  </p:stCondLst>
                                  <p:childTnLst>
                                    <p:set>
                                      <p:cBhvr>
                                        <p:cTn id="95" dur="1" fill="hold">
                                          <p:stCondLst>
                                            <p:cond delay="0"/>
                                          </p:stCondLst>
                                        </p:cTn>
                                        <p:tgtEl>
                                          <p:spTgt spid="109"/>
                                        </p:tgtEl>
                                        <p:attrNameLst>
                                          <p:attrName>style.visibility</p:attrName>
                                        </p:attrNameLst>
                                      </p:cBhvr>
                                      <p:to>
                                        <p:strVal val="visible"/>
                                      </p:to>
                                    </p:set>
                                    <p:animEffect transition="in" filter="fade">
                                      <p:cBhvr>
                                        <p:cTn id="96" dur="500"/>
                                        <p:tgtEl>
                                          <p:spTgt spid="109"/>
                                        </p:tgtEl>
                                      </p:cBhvr>
                                    </p:animEffect>
                                  </p:childTnLst>
                                </p:cTn>
                              </p:par>
                              <p:par>
                                <p:cTn id="97" presetID="10" presetClass="entr" presetSubtype="0" fill="hold" nodeType="withEffect">
                                  <p:stCondLst>
                                    <p:cond delay="0"/>
                                  </p:stCondLst>
                                  <p:childTnLst>
                                    <p:set>
                                      <p:cBhvr>
                                        <p:cTn id="98" dur="1" fill="hold">
                                          <p:stCondLst>
                                            <p:cond delay="0"/>
                                          </p:stCondLst>
                                        </p:cTn>
                                        <p:tgtEl>
                                          <p:spTgt spid="112"/>
                                        </p:tgtEl>
                                        <p:attrNameLst>
                                          <p:attrName>style.visibility</p:attrName>
                                        </p:attrNameLst>
                                      </p:cBhvr>
                                      <p:to>
                                        <p:strVal val="visible"/>
                                      </p:to>
                                    </p:set>
                                    <p:animEffect transition="in" filter="fade">
                                      <p:cBhvr>
                                        <p:cTn id="99" dur="500"/>
                                        <p:tgtEl>
                                          <p:spTgt spid="112"/>
                                        </p:tgtEl>
                                      </p:cBhvr>
                                    </p:animEffect>
                                  </p:childTnLst>
                                </p:cTn>
                              </p:par>
                              <p:par>
                                <p:cTn id="100" presetID="10" presetClass="entr" presetSubtype="0" fill="hold" nodeType="withEffect">
                                  <p:stCondLst>
                                    <p:cond delay="0"/>
                                  </p:stCondLst>
                                  <p:childTnLst>
                                    <p:set>
                                      <p:cBhvr>
                                        <p:cTn id="101" dur="1" fill="hold">
                                          <p:stCondLst>
                                            <p:cond delay="0"/>
                                          </p:stCondLst>
                                        </p:cTn>
                                        <p:tgtEl>
                                          <p:spTgt spid="113"/>
                                        </p:tgtEl>
                                        <p:attrNameLst>
                                          <p:attrName>style.visibility</p:attrName>
                                        </p:attrNameLst>
                                      </p:cBhvr>
                                      <p:to>
                                        <p:strVal val="visible"/>
                                      </p:to>
                                    </p:set>
                                    <p:animEffect transition="in" filter="fade">
                                      <p:cBhvr>
                                        <p:cTn id="102" dur="500"/>
                                        <p:tgtEl>
                                          <p:spTgt spid="113"/>
                                        </p:tgtEl>
                                      </p:cBhvr>
                                    </p:animEffect>
                                  </p:childTnLst>
                                </p:cTn>
                              </p:par>
                              <p:par>
                                <p:cTn id="103" presetID="10" presetClass="entr" presetSubtype="0" fill="hold" nodeType="withEffect">
                                  <p:stCondLst>
                                    <p:cond delay="0"/>
                                  </p:stCondLst>
                                  <p:childTnLst>
                                    <p:set>
                                      <p:cBhvr>
                                        <p:cTn id="104" dur="1" fill="hold">
                                          <p:stCondLst>
                                            <p:cond delay="0"/>
                                          </p:stCondLst>
                                        </p:cTn>
                                        <p:tgtEl>
                                          <p:spTgt spid="114"/>
                                        </p:tgtEl>
                                        <p:attrNameLst>
                                          <p:attrName>style.visibility</p:attrName>
                                        </p:attrNameLst>
                                      </p:cBhvr>
                                      <p:to>
                                        <p:strVal val="visible"/>
                                      </p:to>
                                    </p:set>
                                    <p:animEffect transition="in" filter="fade">
                                      <p:cBhvr>
                                        <p:cTn id="105" dur="500"/>
                                        <p:tgtEl>
                                          <p:spTgt spid="114"/>
                                        </p:tgtEl>
                                      </p:cBhvr>
                                    </p:animEffect>
                                  </p:childTnLst>
                                </p:cTn>
                              </p:par>
                              <p:par>
                                <p:cTn id="106" presetID="10" presetClass="exit" presetSubtype="0" fill="hold" nodeType="withEffect">
                                  <p:stCondLst>
                                    <p:cond delay="0"/>
                                  </p:stCondLst>
                                  <p:childTnLst>
                                    <p:animEffect transition="out" filter="fade">
                                      <p:cBhvr>
                                        <p:cTn id="107" dur="500"/>
                                        <p:tgtEl>
                                          <p:spTgt spid="70"/>
                                        </p:tgtEl>
                                      </p:cBhvr>
                                    </p:animEffect>
                                    <p:set>
                                      <p:cBhvr>
                                        <p:cTn id="108" dur="1" fill="hold">
                                          <p:stCondLst>
                                            <p:cond delay="499"/>
                                          </p:stCondLst>
                                        </p:cTn>
                                        <p:tgtEl>
                                          <p:spTgt spid="70"/>
                                        </p:tgtEl>
                                        <p:attrNameLst>
                                          <p:attrName>style.visibility</p:attrName>
                                        </p:attrNameLst>
                                      </p:cBhvr>
                                      <p:to>
                                        <p:strVal val="hidden"/>
                                      </p:to>
                                    </p:set>
                                  </p:childTnLst>
                                </p:cTn>
                              </p:par>
                              <p:par>
                                <p:cTn id="109" presetID="10" presetClass="exit" presetSubtype="0" fill="hold" nodeType="withEffect">
                                  <p:stCondLst>
                                    <p:cond delay="0"/>
                                  </p:stCondLst>
                                  <p:childTnLst>
                                    <p:animEffect transition="out" filter="fade">
                                      <p:cBhvr>
                                        <p:cTn id="110" dur="500"/>
                                        <p:tgtEl>
                                          <p:spTgt spid="79"/>
                                        </p:tgtEl>
                                      </p:cBhvr>
                                    </p:animEffect>
                                    <p:set>
                                      <p:cBhvr>
                                        <p:cTn id="111" dur="1" fill="hold">
                                          <p:stCondLst>
                                            <p:cond delay="499"/>
                                          </p:stCondLst>
                                        </p:cTn>
                                        <p:tgtEl>
                                          <p:spTgt spid="79"/>
                                        </p:tgtEl>
                                        <p:attrNameLst>
                                          <p:attrName>style.visibility</p:attrName>
                                        </p:attrNameLst>
                                      </p:cBhvr>
                                      <p:to>
                                        <p:strVal val="hidden"/>
                                      </p:to>
                                    </p:set>
                                  </p:childTnLst>
                                </p:cTn>
                              </p:par>
                              <p:par>
                                <p:cTn id="112" presetID="10" presetClass="exit" presetSubtype="0" fill="hold" nodeType="withEffect">
                                  <p:stCondLst>
                                    <p:cond delay="0"/>
                                  </p:stCondLst>
                                  <p:childTnLst>
                                    <p:animEffect transition="out" filter="fade">
                                      <p:cBhvr>
                                        <p:cTn id="113" dur="500"/>
                                        <p:tgtEl>
                                          <p:spTgt spid="93"/>
                                        </p:tgtEl>
                                      </p:cBhvr>
                                    </p:animEffect>
                                    <p:set>
                                      <p:cBhvr>
                                        <p:cTn id="114" dur="1" fill="hold">
                                          <p:stCondLst>
                                            <p:cond delay="499"/>
                                          </p:stCondLst>
                                        </p:cTn>
                                        <p:tgtEl>
                                          <p:spTgt spid="93"/>
                                        </p:tgtEl>
                                        <p:attrNameLst>
                                          <p:attrName>style.visibility</p:attrName>
                                        </p:attrNameLst>
                                      </p:cBhvr>
                                      <p:to>
                                        <p:strVal val="hidden"/>
                                      </p:to>
                                    </p:set>
                                  </p:childTnLst>
                                </p:cTn>
                              </p:par>
                              <p:par>
                                <p:cTn id="115" presetID="10" presetClass="exit" presetSubtype="0" fill="hold" nodeType="withEffect">
                                  <p:stCondLst>
                                    <p:cond delay="0"/>
                                  </p:stCondLst>
                                  <p:childTnLst>
                                    <p:animEffect transition="out" filter="fade">
                                      <p:cBhvr>
                                        <p:cTn id="116" dur="500"/>
                                        <p:tgtEl>
                                          <p:spTgt spid="94"/>
                                        </p:tgtEl>
                                      </p:cBhvr>
                                    </p:animEffect>
                                    <p:set>
                                      <p:cBhvr>
                                        <p:cTn id="117" dur="1" fill="hold">
                                          <p:stCondLst>
                                            <p:cond delay="499"/>
                                          </p:stCondLst>
                                        </p:cTn>
                                        <p:tgtEl>
                                          <p:spTgt spid="94"/>
                                        </p:tgtEl>
                                        <p:attrNameLst>
                                          <p:attrName>style.visibility</p:attrName>
                                        </p:attrNameLst>
                                      </p:cBhvr>
                                      <p:to>
                                        <p:strVal val="hidden"/>
                                      </p:to>
                                    </p:set>
                                  </p:childTnLst>
                                </p:cTn>
                              </p:par>
                            </p:childTnLst>
                          </p:cTn>
                        </p:par>
                        <p:par>
                          <p:cTn id="118" fill="hold">
                            <p:stCondLst>
                              <p:cond delay="500"/>
                            </p:stCondLst>
                            <p:childTnLst>
                              <p:par>
                                <p:cTn id="119" presetID="10" presetClass="entr" presetSubtype="0" fill="hold" grpId="0" nodeType="afterEffect">
                                  <p:stCondLst>
                                    <p:cond delay="0"/>
                                  </p:stCondLst>
                                  <p:childTnLst>
                                    <p:set>
                                      <p:cBhvr>
                                        <p:cTn id="120" dur="1" fill="hold">
                                          <p:stCondLst>
                                            <p:cond delay="0"/>
                                          </p:stCondLst>
                                        </p:cTn>
                                        <p:tgtEl>
                                          <p:spTgt spid="39"/>
                                        </p:tgtEl>
                                        <p:attrNameLst>
                                          <p:attrName>style.visibility</p:attrName>
                                        </p:attrNameLst>
                                      </p:cBhvr>
                                      <p:to>
                                        <p:strVal val="visible"/>
                                      </p:to>
                                    </p:set>
                                    <p:animEffect transition="in" filter="fade">
                                      <p:cBhvr>
                                        <p:cTn id="121" dur="500"/>
                                        <p:tgtEl>
                                          <p:spTgt spid="39"/>
                                        </p:tgtEl>
                                      </p:cBhvr>
                                    </p:animEffect>
                                  </p:childTnLst>
                                </p:cTn>
                              </p:par>
                              <p:par>
                                <p:cTn id="122" presetID="10" presetClass="entr" presetSubtype="0" fill="hold" grpId="0" nodeType="with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fade">
                                      <p:cBhvr>
                                        <p:cTn id="124" dur="500"/>
                                        <p:tgtEl>
                                          <p:spTgt spid="43"/>
                                        </p:tgtEl>
                                      </p:cBhvr>
                                    </p:animEffect>
                                  </p:childTnLst>
                                </p:cTn>
                              </p:par>
                              <p:par>
                                <p:cTn id="125" presetID="42" presetClass="path" presetSubtype="0" accel="50000" decel="50000" fill="hold" grpId="1" nodeType="withEffect">
                                  <p:stCondLst>
                                    <p:cond delay="0"/>
                                  </p:stCondLst>
                                  <p:childTnLst>
                                    <p:animMotion origin="layout" path="M 5E-6 7.40741E-7 L 5E-6 0.11227 " pathEditMode="relative" rAng="0" ptsTypes="AA">
                                      <p:cBhvr>
                                        <p:cTn id="126" dur="2000" fill="hold"/>
                                        <p:tgtEl>
                                          <p:spTgt spid="39"/>
                                        </p:tgtEl>
                                        <p:attrNameLst>
                                          <p:attrName>ppt_x</p:attrName>
                                          <p:attrName>ppt_y</p:attrName>
                                        </p:attrNameLst>
                                      </p:cBhvr>
                                      <p:rCtr x="0" y="5602"/>
                                    </p:animMotion>
                                  </p:childTnLst>
                                </p:cTn>
                              </p:par>
                              <p:par>
                                <p:cTn id="127" presetID="42" presetClass="path" presetSubtype="0" accel="50000" decel="50000" fill="hold" grpId="1" nodeType="withEffect">
                                  <p:stCondLst>
                                    <p:cond delay="0"/>
                                  </p:stCondLst>
                                  <p:childTnLst>
                                    <p:animMotion origin="layout" path="M 5E-6 1.11022E-16 L 5E-6 0.11181 " pathEditMode="relative" rAng="0" ptsTypes="AA">
                                      <p:cBhvr>
                                        <p:cTn id="128" dur="2000" fill="hold"/>
                                        <p:tgtEl>
                                          <p:spTgt spid="43"/>
                                        </p:tgtEl>
                                        <p:attrNameLst>
                                          <p:attrName>ppt_x</p:attrName>
                                          <p:attrName>ppt_y</p:attrName>
                                        </p:attrNameLst>
                                      </p:cBhvr>
                                      <p:rCtr x="0" y="5579"/>
                                    </p:animMotion>
                                  </p:childTnLst>
                                </p:cTn>
                              </p:par>
                            </p:childTnLst>
                          </p:cTn>
                        </p:par>
                        <p:par>
                          <p:cTn id="129" fill="hold">
                            <p:stCondLst>
                              <p:cond delay="2500"/>
                            </p:stCondLst>
                            <p:childTnLst>
                              <p:par>
                                <p:cTn id="130" presetID="42" presetClass="path" presetSubtype="0" accel="50000" decel="50000" fill="hold" grpId="2" nodeType="afterEffect">
                                  <p:stCondLst>
                                    <p:cond delay="0"/>
                                  </p:stCondLst>
                                  <p:childTnLst>
                                    <p:animMotion origin="layout" path="M -4.16667E-6 0.11227 L 0.33907 0.11227 " pathEditMode="relative" rAng="0" ptsTypes="AA">
                                      <p:cBhvr>
                                        <p:cTn id="131" dur="2000" fill="hold"/>
                                        <p:tgtEl>
                                          <p:spTgt spid="39"/>
                                        </p:tgtEl>
                                        <p:attrNameLst>
                                          <p:attrName>ppt_x</p:attrName>
                                          <p:attrName>ppt_y</p:attrName>
                                        </p:attrNameLst>
                                      </p:cBhvr>
                                      <p:rCtr x="16944" y="0"/>
                                    </p:animMotion>
                                  </p:childTnLst>
                                </p:cTn>
                              </p:par>
                              <p:par>
                                <p:cTn id="132" presetID="42" presetClass="path" presetSubtype="0" accel="50000" decel="50000" fill="hold" grpId="2" nodeType="withEffect">
                                  <p:stCondLst>
                                    <p:cond delay="0"/>
                                  </p:stCondLst>
                                  <p:childTnLst>
                                    <p:animMotion origin="layout" path="M 5E-6 0.11181 L 0.33855 0.11181 " pathEditMode="relative" rAng="0" ptsTypes="AA">
                                      <p:cBhvr>
                                        <p:cTn id="133" dur="2000" fill="hold"/>
                                        <p:tgtEl>
                                          <p:spTgt spid="43"/>
                                        </p:tgtEl>
                                        <p:attrNameLst>
                                          <p:attrName>ppt_x</p:attrName>
                                          <p:attrName>ppt_y</p:attrName>
                                        </p:attrNameLst>
                                      </p:cBhvr>
                                      <p:rCtr x="16927" y="0"/>
                                    </p:animMotion>
                                  </p:childTnLst>
                                </p:cTn>
                              </p:par>
                            </p:childTnLst>
                          </p:cTn>
                        </p:par>
                        <p:par>
                          <p:cTn id="134" fill="hold">
                            <p:stCondLst>
                              <p:cond delay="4500"/>
                            </p:stCondLst>
                            <p:childTnLst>
                              <p:par>
                                <p:cTn id="135" presetID="42" presetClass="path" presetSubtype="0" accel="50000" decel="50000" fill="hold" grpId="3" nodeType="afterEffect">
                                  <p:stCondLst>
                                    <p:cond delay="0"/>
                                  </p:stCondLst>
                                  <p:childTnLst>
                                    <p:animMotion origin="layout" path="M 0.33907 0.11227 L 0.33907 0.23218 " pathEditMode="relative" rAng="0" ptsTypes="AA">
                                      <p:cBhvr>
                                        <p:cTn id="136" dur="2000" fill="hold"/>
                                        <p:tgtEl>
                                          <p:spTgt spid="39"/>
                                        </p:tgtEl>
                                        <p:attrNameLst>
                                          <p:attrName>ppt_x</p:attrName>
                                          <p:attrName>ppt_y</p:attrName>
                                        </p:attrNameLst>
                                      </p:cBhvr>
                                      <p:rCtr x="0" y="5995"/>
                                    </p:animMotion>
                                  </p:childTnLst>
                                </p:cTn>
                              </p:par>
                              <p:par>
                                <p:cTn id="137" presetID="42" presetClass="path" presetSubtype="0" accel="50000" decel="50000" fill="hold" grpId="3" nodeType="withEffect">
                                  <p:stCondLst>
                                    <p:cond delay="0"/>
                                  </p:stCondLst>
                                  <p:childTnLst>
                                    <p:animMotion origin="layout" path="M 0.33855 0.11181 L 0.33855 -0.02384 " pathEditMode="relative" rAng="0" ptsTypes="AA">
                                      <p:cBhvr>
                                        <p:cTn id="138" dur="2000" fill="hold"/>
                                        <p:tgtEl>
                                          <p:spTgt spid="43"/>
                                        </p:tgtEl>
                                        <p:attrNameLst>
                                          <p:attrName>ppt_x</p:attrName>
                                          <p:attrName>ppt_y</p:attrName>
                                        </p:attrNameLst>
                                      </p:cBhvr>
                                      <p:rCtr x="0" y="-6782"/>
                                    </p:animMotion>
                                  </p:childTnLst>
                                </p:cTn>
                              </p:par>
                            </p:childTnLst>
                          </p:cTn>
                        </p:par>
                        <p:par>
                          <p:cTn id="139" fill="hold">
                            <p:stCondLst>
                              <p:cond delay="6500"/>
                            </p:stCondLst>
                            <p:childTnLst>
                              <p:par>
                                <p:cTn id="140" presetID="1"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9" grpId="1" animBg="1"/>
      <p:bldP spid="39" grpId="2" animBg="1"/>
      <p:bldP spid="39" grpId="3" animBg="1"/>
      <p:bldP spid="43" grpId="0" animBg="1"/>
      <p:bldP spid="43" grpId="1" animBg="1"/>
      <p:bldP spid="43" grpId="2" animBg="1"/>
      <p:bldP spid="43" grpId="3" animBg="1"/>
      <p:bldP spid="107" grpId="0"/>
      <p:bldP spid="108" grpId="0"/>
      <p:bldP spid="119" grpId="0" animBg="1"/>
      <p:bldP spid="120" grpId="0"/>
    </p:bldLst>
  </p:timing>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2" name="thickline0"/>
          <p:cNvCxnSpPr/>
          <p:nvPr/>
        </p:nvCxnSpPr>
        <p:spPr>
          <a:xfrm flipH="1">
            <a:off x="1409700" y="1077563"/>
            <a:ext cx="1192" cy="5247037"/>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74" name="wire"/>
          <p:cNvSpPr txBox="1"/>
          <p:nvPr/>
        </p:nvSpPr>
        <p:spPr>
          <a:xfrm rot="16200000">
            <a:off x="469208" y="1496717"/>
            <a:ext cx="1311867" cy="571500"/>
          </a:xfrm>
          <a:prstGeom prst="rect">
            <a:avLst/>
          </a:prstGeom>
          <a:noFill/>
        </p:spPr>
        <p:txBody>
          <a:bodyPr wrap="square" rtlCol="0" anchor="ctr">
            <a:noAutofit/>
          </a:bodyPr>
          <a:lstStyle/>
          <a:p>
            <a:pPr algn="ctr">
              <a:lnSpc>
                <a:spcPct val="80000"/>
              </a:lnSpc>
            </a:pPr>
            <a:r>
              <a:rPr lang="en-US" sz="4400" b="1" i="1" smtClean="0">
                <a:solidFill>
                  <a:prstClr val="black"/>
                </a:solidFill>
                <a:latin typeface="Calibri"/>
              </a:rPr>
              <a:t>Wire</a:t>
            </a:r>
            <a:endParaRPr lang="en-US" sz="4000" b="1" i="1">
              <a:solidFill>
                <a:prstClr val="black"/>
              </a:solidFill>
              <a:latin typeface="Calibri"/>
            </a:endParaRPr>
          </a:p>
        </p:txBody>
      </p:sp>
      <p:cxnSp>
        <p:nvCxnSpPr>
          <p:cNvPr id="113" name="on1"/>
          <p:cNvCxnSpPr/>
          <p:nvPr/>
        </p:nvCxnSpPr>
        <p:spPr>
          <a:xfrm>
            <a:off x="4226681" y="4569483"/>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4" name="on1"/>
          <p:cNvCxnSpPr/>
          <p:nvPr/>
        </p:nvCxnSpPr>
        <p:spPr>
          <a:xfrm>
            <a:off x="3165108" y="4564724"/>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9" name="on0"/>
          <p:cNvCxnSpPr/>
          <p:nvPr/>
        </p:nvCxnSpPr>
        <p:spPr>
          <a:xfrm>
            <a:off x="4226681" y="2663936"/>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2" name="on0"/>
          <p:cNvCxnSpPr/>
          <p:nvPr/>
        </p:nvCxnSpPr>
        <p:spPr>
          <a:xfrm>
            <a:off x="3165108" y="2659177"/>
            <a:ext cx="0" cy="616876"/>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3" name="bus0"/>
          <p:cNvCxnSpPr/>
          <p:nvPr/>
        </p:nvCxnSpPr>
        <p:spPr>
          <a:xfrm>
            <a:off x="2057400" y="3276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1" name="bus1"/>
          <p:cNvCxnSpPr/>
          <p:nvPr/>
        </p:nvCxnSpPr>
        <p:spPr>
          <a:xfrm>
            <a:off x="2057400" y="5181600"/>
            <a:ext cx="6248400" cy="0"/>
          </a:xfrm>
          <a:prstGeom prst="line">
            <a:avLst/>
          </a:prstGeom>
          <a:ln w="76200" cmpd="sng">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93" name="off1"/>
          <p:cNvCxnSpPr/>
          <p:nvPr/>
        </p:nvCxnSpPr>
        <p:spPr>
          <a:xfrm flipH="1">
            <a:off x="2827154"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4" name="off1"/>
          <p:cNvCxnSpPr/>
          <p:nvPr/>
        </p:nvCxnSpPr>
        <p:spPr>
          <a:xfrm flipH="1">
            <a:off x="3880973" y="4569007"/>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0" name="off0"/>
          <p:cNvCxnSpPr/>
          <p:nvPr/>
        </p:nvCxnSpPr>
        <p:spPr>
          <a:xfrm flipH="1">
            <a:off x="2827154"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9" name="off0"/>
          <p:cNvCxnSpPr/>
          <p:nvPr/>
        </p:nvCxnSpPr>
        <p:spPr>
          <a:xfrm flipH="1">
            <a:off x="3880973" y="2653738"/>
            <a:ext cx="345708" cy="394262"/>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Solution #2. 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209</a:t>
            </a:fld>
            <a:endParaRPr lang="en-US">
              <a:solidFill>
                <a:prstClr val="black"/>
              </a:solidFill>
              <a:latin typeface="Calibri"/>
            </a:endParaRPr>
          </a:p>
        </p:txBody>
      </p:sp>
      <p:sp>
        <p:nvSpPr>
          <p:cNvPr id="27" name="bank"/>
          <p:cNvSpPr/>
          <p:nvPr/>
        </p:nvSpPr>
        <p:spPr>
          <a:xfrm>
            <a:off x="2749560" y="1746425"/>
            <a:ext cx="1866085"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28" name="bank"/>
          <p:cNvSpPr/>
          <p:nvPr/>
        </p:nvSpPr>
        <p:spPr>
          <a:xfrm>
            <a:off x="2759087" y="3657603"/>
            <a:ext cx="1870847"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cxnSp>
        <p:nvCxnSpPr>
          <p:cNvPr id="25" name="long"/>
          <p:cNvCxnSpPr/>
          <p:nvPr/>
        </p:nvCxnSpPr>
        <p:spPr>
          <a:xfrm flipH="1">
            <a:off x="7310417" y="1425575"/>
            <a:ext cx="1" cy="4365628"/>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 name="long"/>
          <p:cNvCxnSpPr/>
          <p:nvPr/>
        </p:nvCxnSpPr>
        <p:spPr>
          <a:xfrm flipH="1">
            <a:off x="6249600" y="1422442"/>
            <a:ext cx="1" cy="436876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69" name="movebluerow"/>
          <p:cNvSpPr/>
          <p:nvPr/>
        </p:nvSpPr>
        <p:spPr>
          <a:xfrm>
            <a:off x="2749561" y="2354927"/>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7" name="globalbitline"/>
          <p:cNvSpPr txBox="1"/>
          <p:nvPr/>
        </p:nvSpPr>
        <p:spPr>
          <a:xfrm>
            <a:off x="5141892" y="914400"/>
            <a:ext cx="3278984" cy="556048"/>
          </a:xfrm>
          <a:prstGeom prst="rect">
            <a:avLst/>
          </a:prstGeom>
          <a:noFill/>
        </p:spPr>
        <p:txBody>
          <a:bodyPr wrap="square" rtlCol="0" anchor="ctr">
            <a:noAutofit/>
          </a:bodyPr>
          <a:lstStyle/>
          <a:p>
            <a:pPr algn="ctr">
              <a:lnSpc>
                <a:spcPct val="80000"/>
              </a:lnSpc>
            </a:pPr>
            <a:r>
              <a:rPr lang="en-US" sz="4000" b="1" i="1" smtClean="0">
                <a:solidFill>
                  <a:srgbClr val="FF0000"/>
                </a:solidFill>
                <a:latin typeface="Calibri"/>
              </a:rPr>
              <a:t>Global bitlines</a:t>
            </a:r>
            <a:endParaRPr lang="en-US" sz="3600" i="1">
              <a:solidFill>
                <a:srgbClr val="FF0000"/>
              </a:solidFill>
              <a:latin typeface="Calibri"/>
            </a:endParaRPr>
          </a:p>
        </p:txBody>
      </p:sp>
      <p:sp>
        <p:nvSpPr>
          <p:cNvPr id="50" name="globalrb"/>
          <p:cNvSpPr txBox="1"/>
          <p:nvPr/>
        </p:nvSpPr>
        <p:spPr>
          <a:xfrm>
            <a:off x="3313092" y="5791750"/>
            <a:ext cx="2364584" cy="304250"/>
          </a:xfrm>
          <a:prstGeom prst="rect">
            <a:avLst/>
          </a:prstGeom>
          <a:noFill/>
        </p:spPr>
        <p:txBody>
          <a:bodyPr wrap="square" rtlCol="0" anchor="ctr">
            <a:noAutofit/>
          </a:bodyPr>
          <a:lstStyle/>
          <a:p>
            <a:pPr algn="r">
              <a:lnSpc>
                <a:spcPct val="70000"/>
              </a:lnSpc>
            </a:pPr>
            <a:r>
              <a:rPr lang="en-US" sz="3600" i="1" smtClean="0">
                <a:solidFill>
                  <a:prstClr val="black"/>
                </a:solidFill>
                <a:latin typeface="Calibri"/>
              </a:rPr>
              <a:t>Global </a:t>
            </a:r>
            <a:br>
              <a:rPr lang="en-US" sz="3600" i="1" smtClean="0">
                <a:solidFill>
                  <a:prstClr val="black"/>
                </a:solidFill>
                <a:latin typeface="Calibri"/>
              </a:rPr>
            </a:br>
            <a:r>
              <a:rPr lang="en-US" sz="3600" i="1" smtClean="0">
                <a:solidFill>
                  <a:prstClr val="black"/>
                </a:solidFill>
                <a:latin typeface="Calibri"/>
              </a:rPr>
              <a:t>row-buffer</a:t>
            </a:r>
            <a:endParaRPr lang="en-US" sz="3200" i="1">
              <a:solidFill>
                <a:prstClr val="black"/>
              </a:solidFill>
              <a:latin typeface="Calibri"/>
            </a:endParaRPr>
          </a:p>
        </p:txBody>
      </p:sp>
      <p:sp>
        <p:nvSpPr>
          <p:cNvPr id="40" name="row-buffer"/>
          <p:cNvSpPr/>
          <p:nvPr/>
        </p:nvSpPr>
        <p:spPr>
          <a:xfrm>
            <a:off x="2749560" y="2354927"/>
            <a:ext cx="1866085"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1" name="movebluerow"/>
          <p:cNvSpPr/>
          <p:nvPr/>
        </p:nvSpPr>
        <p:spPr>
          <a:xfrm>
            <a:off x="2749561" y="1746425"/>
            <a:ext cx="1866084"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2" name="bankblank"/>
          <p:cNvSpPr/>
          <p:nvPr/>
        </p:nvSpPr>
        <p:spPr>
          <a:xfrm>
            <a:off x="2749560" y="1746426"/>
            <a:ext cx="1866085"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71" name="moveorangerow"/>
          <p:cNvSpPr/>
          <p:nvPr/>
        </p:nvSpPr>
        <p:spPr>
          <a:xfrm>
            <a:off x="2759086" y="4263108"/>
            <a:ext cx="1870847"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6" name="row-buffer"/>
          <p:cNvSpPr/>
          <p:nvPr/>
        </p:nvSpPr>
        <p:spPr>
          <a:xfrm>
            <a:off x="5838816" y="5791203"/>
            <a:ext cx="1875610" cy="304797"/>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4" name="row-buffer"/>
          <p:cNvSpPr/>
          <p:nvPr/>
        </p:nvSpPr>
        <p:spPr>
          <a:xfrm>
            <a:off x="2754324" y="4263108"/>
            <a:ext cx="1875610"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5" name="movebluerow"/>
          <p:cNvSpPr/>
          <p:nvPr/>
        </p:nvSpPr>
        <p:spPr>
          <a:xfrm>
            <a:off x="2759087" y="3654606"/>
            <a:ext cx="1866084"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8" name="localrb"/>
          <p:cNvSpPr txBox="1"/>
          <p:nvPr/>
        </p:nvSpPr>
        <p:spPr>
          <a:xfrm>
            <a:off x="228600" y="2354927"/>
            <a:ext cx="2364584" cy="304250"/>
          </a:xfrm>
          <a:prstGeom prst="rect">
            <a:avLst/>
          </a:prstGeom>
          <a:noFill/>
        </p:spPr>
        <p:txBody>
          <a:bodyPr wrap="square" rtlCol="0" anchor="ctr">
            <a:noAutofit/>
          </a:bodyPr>
          <a:lstStyle/>
          <a:p>
            <a:pPr algn="r">
              <a:lnSpc>
                <a:spcPct val="70000"/>
              </a:lnSpc>
            </a:pPr>
            <a:r>
              <a:rPr lang="en-US" sz="3600" i="1" smtClean="0">
                <a:solidFill>
                  <a:srgbClr val="0070C0"/>
                </a:solidFill>
                <a:latin typeface="Calibri"/>
              </a:rPr>
              <a:t>Local</a:t>
            </a:r>
            <a:br>
              <a:rPr lang="en-US" sz="3600" i="1" smtClean="0">
                <a:solidFill>
                  <a:srgbClr val="0070C0"/>
                </a:solidFill>
                <a:latin typeface="Calibri"/>
              </a:rPr>
            </a:br>
            <a:r>
              <a:rPr lang="en-US" sz="3600" i="1" smtClean="0">
                <a:solidFill>
                  <a:srgbClr val="0070C0"/>
                </a:solidFill>
                <a:latin typeface="Calibri"/>
              </a:rPr>
              <a:t>row-buffer</a:t>
            </a:r>
            <a:endParaRPr lang="en-US" sz="3200" i="1">
              <a:solidFill>
                <a:srgbClr val="0070C0"/>
              </a:solidFill>
              <a:latin typeface="Calibri"/>
            </a:endParaRPr>
          </a:p>
        </p:txBody>
      </p:sp>
      <p:sp>
        <p:nvSpPr>
          <p:cNvPr id="49" name="localrb"/>
          <p:cNvSpPr txBox="1"/>
          <p:nvPr/>
        </p:nvSpPr>
        <p:spPr>
          <a:xfrm>
            <a:off x="228600" y="4263108"/>
            <a:ext cx="2364584" cy="304250"/>
          </a:xfrm>
          <a:prstGeom prst="rect">
            <a:avLst/>
          </a:prstGeom>
          <a:noFill/>
        </p:spPr>
        <p:txBody>
          <a:bodyPr wrap="square" rtlCol="0" anchor="ctr">
            <a:noAutofit/>
          </a:bodyPr>
          <a:lstStyle/>
          <a:p>
            <a:pPr algn="r">
              <a:lnSpc>
                <a:spcPct val="70000"/>
              </a:lnSpc>
            </a:pPr>
            <a:r>
              <a:rPr lang="en-US" sz="3200" i="1" smtClean="0">
                <a:solidFill>
                  <a:srgbClr val="E2AC00"/>
                </a:solidFill>
                <a:latin typeface="Calibri"/>
              </a:rPr>
              <a:t>Local </a:t>
            </a:r>
            <a:br>
              <a:rPr lang="en-US" sz="3200" i="1" smtClean="0">
                <a:solidFill>
                  <a:srgbClr val="E2AC00"/>
                </a:solidFill>
                <a:latin typeface="Calibri"/>
              </a:rPr>
            </a:br>
            <a:r>
              <a:rPr lang="en-US" sz="3600" i="1" smtClean="0">
                <a:solidFill>
                  <a:srgbClr val="E2AC00"/>
                </a:solidFill>
                <a:latin typeface="Calibri"/>
              </a:rPr>
              <a:t>row-buffer</a:t>
            </a:r>
            <a:endParaRPr lang="en-US" sz="2800" i="1">
              <a:solidFill>
                <a:srgbClr val="E2AC00"/>
              </a:solidFill>
              <a:latin typeface="Calibri"/>
            </a:endParaRPr>
          </a:p>
        </p:txBody>
      </p:sp>
      <p:sp>
        <p:nvSpPr>
          <p:cNvPr id="51" name="bankblank"/>
          <p:cNvSpPr/>
          <p:nvPr/>
        </p:nvSpPr>
        <p:spPr>
          <a:xfrm>
            <a:off x="2754324" y="3654607"/>
            <a:ext cx="1875610"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107" name="switch"/>
          <p:cNvSpPr txBox="1"/>
          <p:nvPr/>
        </p:nvSpPr>
        <p:spPr>
          <a:xfrm>
            <a:off x="4399124" y="2819400"/>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08" name="switch"/>
          <p:cNvSpPr txBox="1"/>
          <p:nvPr/>
        </p:nvSpPr>
        <p:spPr>
          <a:xfrm>
            <a:off x="4399124" y="4738914"/>
            <a:ext cx="1696876" cy="304250"/>
          </a:xfrm>
          <a:prstGeom prst="rect">
            <a:avLst/>
          </a:prstGeom>
          <a:noFill/>
        </p:spPr>
        <p:txBody>
          <a:bodyPr wrap="square" rtlCol="0" anchor="ctr">
            <a:noAutofit/>
          </a:bodyPr>
          <a:lstStyle/>
          <a:p>
            <a:pPr>
              <a:lnSpc>
                <a:spcPct val="80000"/>
              </a:lnSpc>
            </a:pPr>
            <a:r>
              <a:rPr lang="en-US" sz="4000" b="1" i="1" smtClean="0">
                <a:solidFill>
                  <a:srgbClr val="FF0000"/>
                </a:solidFill>
                <a:latin typeface="Calibri"/>
              </a:rPr>
              <a:t>Switch</a:t>
            </a:r>
            <a:endParaRPr lang="en-US" sz="3600" b="1" i="1">
              <a:solidFill>
                <a:srgbClr val="FF0000"/>
              </a:solidFill>
              <a:latin typeface="Calibri"/>
            </a:endParaRPr>
          </a:p>
        </p:txBody>
      </p:sp>
      <p:sp>
        <p:nvSpPr>
          <p:cNvPr id="119" name="readblue"/>
          <p:cNvSpPr/>
          <p:nvPr/>
        </p:nvSpPr>
        <p:spPr>
          <a:xfrm>
            <a:off x="908181" y="5484390"/>
            <a:ext cx="2444619" cy="913850"/>
          </a:xfrm>
          <a:prstGeom prst="rightArrow">
            <a:avLst>
              <a:gd name="adj1" fmla="val 60319"/>
              <a:gd name="adj2" fmla="val 50000"/>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white"/>
                </a:solidFill>
                <a:latin typeface="Courier New" pitchFamily="49" charset="0"/>
                <a:cs typeface="Courier New" pitchFamily="49" charset="0"/>
              </a:rPr>
              <a:t>READ</a:t>
            </a:r>
            <a:endParaRPr lang="en-US" sz="4000" b="1">
              <a:solidFill>
                <a:prstClr val="white"/>
              </a:solidFill>
              <a:latin typeface="Courier New" pitchFamily="49" charset="0"/>
              <a:cs typeface="Courier New" pitchFamily="49" charset="0"/>
            </a:endParaRPr>
          </a:p>
        </p:txBody>
      </p:sp>
      <p:sp>
        <p:nvSpPr>
          <p:cNvPr id="36" name="readorange"/>
          <p:cNvSpPr/>
          <p:nvPr/>
        </p:nvSpPr>
        <p:spPr>
          <a:xfrm>
            <a:off x="908181" y="5484390"/>
            <a:ext cx="2444619" cy="913850"/>
          </a:xfrm>
          <a:prstGeom prst="rightArrow">
            <a:avLst>
              <a:gd name="adj1" fmla="val 60319"/>
              <a:gd name="adj2" fmla="val 50000"/>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prstClr val="black"/>
                </a:solidFill>
                <a:latin typeface="Courier New" pitchFamily="49" charset="0"/>
                <a:cs typeface="Courier New" pitchFamily="49" charset="0"/>
              </a:rPr>
              <a:t>READ</a:t>
            </a:r>
            <a:endParaRPr lang="en-US" sz="4000" b="1">
              <a:solidFill>
                <a:prstClr val="black"/>
              </a:solidFill>
              <a:latin typeface="Courier New" pitchFamily="49" charset="0"/>
              <a:cs typeface="Courier New" pitchFamily="49" charset="0"/>
            </a:endParaRPr>
          </a:p>
        </p:txBody>
      </p:sp>
      <p:cxnSp>
        <p:nvCxnSpPr>
          <p:cNvPr id="37" name="line0"/>
          <p:cNvCxnSpPr/>
          <p:nvPr/>
        </p:nvCxnSpPr>
        <p:spPr>
          <a:xfrm>
            <a:off x="1676400" y="2894383"/>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38" name="line1"/>
          <p:cNvCxnSpPr/>
          <p:nvPr/>
        </p:nvCxnSpPr>
        <p:spPr>
          <a:xfrm>
            <a:off x="1676400" y="4805001"/>
            <a:ext cx="2722724" cy="0"/>
          </a:xfrm>
          <a:prstGeom prst="line">
            <a:avLst/>
          </a:prstGeom>
          <a:ln w="3810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56" name="thickline0"/>
          <p:cNvCxnSpPr/>
          <p:nvPr/>
        </p:nvCxnSpPr>
        <p:spPr>
          <a:xfrm>
            <a:off x="1676400" y="2894382"/>
            <a:ext cx="2722724" cy="0"/>
          </a:xfrm>
          <a:prstGeom prst="line">
            <a:avLst/>
          </a:prstGeom>
          <a:ln w="76200">
            <a:solidFill>
              <a:srgbClr val="0070C0"/>
            </a:solidFill>
            <a:prstDash val="solid"/>
          </a:ln>
        </p:spPr>
        <p:style>
          <a:lnRef idx="1">
            <a:schemeClr val="accent1"/>
          </a:lnRef>
          <a:fillRef idx="0">
            <a:schemeClr val="accent1"/>
          </a:fillRef>
          <a:effectRef idx="0">
            <a:schemeClr val="accent1"/>
          </a:effectRef>
          <a:fontRef idx="minor">
            <a:schemeClr val="tx1"/>
          </a:fontRef>
        </p:style>
      </p:cxnSp>
      <p:cxnSp>
        <p:nvCxnSpPr>
          <p:cNvPr id="57" name="thickline1"/>
          <p:cNvCxnSpPr>
            <a:stCxn id="55" idx="3"/>
          </p:cNvCxnSpPr>
          <p:nvPr/>
        </p:nvCxnSpPr>
        <p:spPr>
          <a:xfrm flipV="1">
            <a:off x="1676400" y="4805001"/>
            <a:ext cx="2722724" cy="2"/>
          </a:xfrm>
          <a:prstGeom prst="line">
            <a:avLst/>
          </a:prstGeom>
          <a:ln w="76200">
            <a:solidFill>
              <a:srgbClr val="E2AC00"/>
            </a:solidFill>
            <a:prstDash val="solid"/>
          </a:ln>
        </p:spPr>
        <p:style>
          <a:lnRef idx="1">
            <a:schemeClr val="accent1"/>
          </a:lnRef>
          <a:fillRef idx="0">
            <a:schemeClr val="accent1"/>
          </a:fillRef>
          <a:effectRef idx="0">
            <a:schemeClr val="accent1"/>
          </a:effectRef>
          <a:fontRef idx="minor">
            <a:schemeClr val="tx1"/>
          </a:fontRef>
        </p:style>
      </p:cxnSp>
      <p:sp>
        <p:nvSpPr>
          <p:cNvPr id="52" name="d0blue"/>
          <p:cNvSpPr/>
          <p:nvPr/>
        </p:nvSpPr>
        <p:spPr>
          <a:xfrm>
            <a:off x="1143000" y="2640642"/>
            <a:ext cx="533400" cy="507484"/>
          </a:xfrm>
          <a:prstGeom prst="roundRect">
            <a:avLst/>
          </a:prstGeom>
          <a:solidFill>
            <a:srgbClr val="0070C0"/>
          </a:solidFill>
          <a:ln w="571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4" name="d0black"/>
          <p:cNvSpPr/>
          <p:nvPr/>
        </p:nvSpPr>
        <p:spPr>
          <a:xfrm>
            <a:off x="1143000" y="2640642"/>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3" name="d1black"/>
          <p:cNvSpPr/>
          <p:nvPr/>
        </p:nvSpPr>
        <p:spPr>
          <a:xfrm>
            <a:off x="1143000" y="4551261"/>
            <a:ext cx="533400" cy="507484"/>
          </a:xfrm>
          <a:prstGeom prst="roundRect">
            <a:avLst/>
          </a:prstGeom>
          <a:solidFill>
            <a:schemeClr val="bg1">
              <a:lumMod val="50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55" name="d1orange"/>
          <p:cNvSpPr/>
          <p:nvPr/>
        </p:nvSpPr>
        <p:spPr>
          <a:xfrm>
            <a:off x="1143000" y="4551261"/>
            <a:ext cx="533400" cy="507484"/>
          </a:xfrm>
          <a:prstGeom prst="roundRect">
            <a:avLst/>
          </a:prstGeom>
          <a:solidFill>
            <a:srgbClr val="FFC000"/>
          </a:solidFill>
          <a:ln w="57150">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black"/>
                </a:solidFill>
                <a:latin typeface="Calibri"/>
              </a:rPr>
              <a:t>D</a:t>
            </a:r>
            <a:endParaRPr lang="en-US" sz="3600" b="1" i="1">
              <a:solidFill>
                <a:prstClr val="black"/>
              </a:solidFill>
              <a:latin typeface="Calibri"/>
            </a:endParaRPr>
          </a:p>
        </p:txBody>
      </p:sp>
      <p:pic>
        <p:nvPicPr>
          <p:cNvPr id="58" name="Picture 3" descr="C:\Users\yoonguk\AppData\Local\Microsoft\Windows\Temporary Internet Files\Content.IE5\IYRAVN1D\MC900432617[1].png"/>
          <p:cNvPicPr>
            <a:picLocks noChangeAspect="1" noChangeArrowheads="1"/>
          </p:cNvPicPr>
          <p:nvPr/>
        </p:nvPicPr>
        <p:blipFill>
          <a:blip r:embed="rId3"/>
          <a:srcRect/>
          <a:stretch>
            <a:fillRect/>
          </a:stretch>
        </p:blipFill>
        <p:spPr bwMode="auto">
          <a:xfrm>
            <a:off x="-36512" y="5894784"/>
            <a:ext cx="990600" cy="990600"/>
          </a:xfrm>
          <a:prstGeom prst="rect">
            <a:avLst/>
          </a:prstGeom>
          <a:noFill/>
        </p:spPr>
      </p:pic>
      <p:sp>
        <p:nvSpPr>
          <p:cNvPr id="59" name="TextBox 58"/>
          <p:cNvSpPr txBox="1"/>
          <p:nvPr/>
        </p:nvSpPr>
        <p:spPr>
          <a:xfrm>
            <a:off x="827584" y="6309320"/>
            <a:ext cx="6624736" cy="507831"/>
          </a:xfrm>
          <a:prstGeom prst="rect">
            <a:avLst/>
          </a:prstGeom>
          <a:noFill/>
        </p:spPr>
        <p:txBody>
          <a:bodyPr wrap="square" lIns="0" tIns="0" rIns="0" bIns="0" rtlCol="0">
            <a:spAutoFit/>
          </a:bodyPr>
          <a:lstStyle/>
          <a:p>
            <a:pPr>
              <a:lnSpc>
                <a:spcPct val="90000"/>
              </a:lnSpc>
            </a:pPr>
            <a:r>
              <a:rPr lang="en-US" sz="3600" b="1" i="1" dirty="0" smtClean="0">
                <a:solidFill>
                  <a:srgbClr val="0000FF"/>
                </a:solidFill>
                <a:latin typeface="Calibri"/>
              </a:rPr>
              <a:t>Selectively connect local to global</a:t>
            </a:r>
            <a:endParaRPr lang="en-US" sz="3600" b="1" i="1" dirty="0">
              <a:solidFill>
                <a:srgbClr val="0000FF"/>
              </a:solidFill>
              <a:latin typeface="Calibri"/>
            </a:endParaRPr>
          </a:p>
        </p:txBody>
      </p:sp>
    </p:spTree>
    <p:extLst>
      <p:ext uri="{BB962C8B-B14F-4D97-AF65-F5344CB8AC3E}">
        <p14:creationId xmlns:p14="http://schemas.microsoft.com/office/powerpoint/2010/main" val="18846505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8"/>
                                        </p:tgtEl>
                                      </p:cBhvr>
                                    </p:animEffect>
                                    <p:set>
                                      <p:cBhvr>
                                        <p:cTn id="7" dur="1" fill="hold">
                                          <p:stCondLst>
                                            <p:cond delay="499"/>
                                          </p:stCondLst>
                                        </p:cTn>
                                        <p:tgtEl>
                                          <p:spTgt spid="4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9"/>
                                        </p:tgtEl>
                                      </p:cBhvr>
                                    </p:animEffect>
                                    <p:set>
                                      <p:cBhvr>
                                        <p:cTn id="10" dur="1" fill="hold">
                                          <p:stCondLst>
                                            <p:cond delay="499"/>
                                          </p:stCondLst>
                                        </p:cTn>
                                        <p:tgtEl>
                                          <p:spTgt spid="49"/>
                                        </p:tgtEl>
                                        <p:attrNameLst>
                                          <p:attrName>style.visibility</p:attrName>
                                        </p:attrNameLst>
                                      </p:cBhvr>
                                      <p:to>
                                        <p:strVal val="hidden"/>
                                      </p:to>
                                    </p:se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54"/>
                                        </p:tgtEl>
                                        <p:attrNameLst>
                                          <p:attrName>style.visibility</p:attrName>
                                        </p:attrNameLst>
                                      </p:cBhvr>
                                      <p:to>
                                        <p:strVal val="visible"/>
                                      </p:to>
                                    </p:set>
                                    <p:animEffect transition="in" filter="fade">
                                      <p:cBhvr>
                                        <p:cTn id="14" dur="500"/>
                                        <p:tgtEl>
                                          <p:spTgt spid="54"/>
                                        </p:tgtEl>
                                      </p:cBhvr>
                                    </p:animEffect>
                                  </p:childTnLst>
                                </p:cTn>
                              </p:par>
                              <p:par>
                                <p:cTn id="15" presetID="26" presetClass="emph" presetSubtype="0" fill="hold" grpId="1" nodeType="withEffect">
                                  <p:stCondLst>
                                    <p:cond delay="0"/>
                                  </p:stCondLst>
                                  <p:childTnLst>
                                    <p:animEffect transition="out" filter="fade">
                                      <p:cBhvr>
                                        <p:cTn id="16" dur="500" tmFilter="0, 0; .2, .5; .8, .5; 1, 0"/>
                                        <p:tgtEl>
                                          <p:spTgt spid="54"/>
                                        </p:tgtEl>
                                      </p:cBhvr>
                                    </p:animEffect>
                                    <p:animScale>
                                      <p:cBhvr>
                                        <p:cTn id="17" dur="250" autoRev="1" fill="hold"/>
                                        <p:tgtEl>
                                          <p:spTgt spid="54"/>
                                        </p:tgtEl>
                                      </p:cBhvr>
                                      <p:by x="105000" y="105000"/>
                                    </p:animScale>
                                  </p:childTnLst>
                                </p:cTn>
                              </p:par>
                              <p:par>
                                <p:cTn id="18" presetID="10" presetClass="entr" presetSubtype="0"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Effect transition="in" filter="fade">
                                      <p:cBhvr>
                                        <p:cTn id="20" dur="500"/>
                                        <p:tgtEl>
                                          <p:spTgt spid="53"/>
                                        </p:tgtEl>
                                      </p:cBhvr>
                                    </p:animEffect>
                                  </p:childTnLst>
                                </p:cTn>
                              </p:par>
                              <p:par>
                                <p:cTn id="21" presetID="26" presetClass="emph" presetSubtype="0" fill="hold" grpId="1" nodeType="withEffect">
                                  <p:stCondLst>
                                    <p:cond delay="0"/>
                                  </p:stCondLst>
                                  <p:childTnLst>
                                    <p:animEffect transition="out" filter="fade">
                                      <p:cBhvr>
                                        <p:cTn id="22" dur="500" tmFilter="0, 0; .2, .5; .8, .5; 1, 0"/>
                                        <p:tgtEl>
                                          <p:spTgt spid="53"/>
                                        </p:tgtEl>
                                      </p:cBhvr>
                                    </p:animEffect>
                                    <p:animScale>
                                      <p:cBhvr>
                                        <p:cTn id="23" dur="250" autoRev="1" fill="hold"/>
                                        <p:tgtEl>
                                          <p:spTgt spid="53"/>
                                        </p:tgtEl>
                                      </p:cBhvr>
                                      <p:by x="105000" y="105000"/>
                                    </p:animScale>
                                  </p:childTnLst>
                                </p:cTn>
                              </p:par>
                              <p:par>
                                <p:cTn id="24" presetID="10" presetClass="entr" presetSubtype="0" fill="hold" nodeType="with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500"/>
                                        <p:tgtEl>
                                          <p:spTgt spid="37"/>
                                        </p:tgtEl>
                                      </p:cBhvr>
                                    </p:animEffect>
                                  </p:childTnLst>
                                </p:cTn>
                              </p:par>
                              <p:par>
                                <p:cTn id="27" presetID="26" presetClass="emph" presetSubtype="0" fill="hold" nodeType="withEffect">
                                  <p:stCondLst>
                                    <p:cond delay="0"/>
                                  </p:stCondLst>
                                  <p:childTnLst>
                                    <p:animEffect transition="out" filter="fade">
                                      <p:cBhvr>
                                        <p:cTn id="28" dur="500" tmFilter="0, 0; .2, .5; .8, .5; 1, 0"/>
                                        <p:tgtEl>
                                          <p:spTgt spid="37"/>
                                        </p:tgtEl>
                                      </p:cBhvr>
                                    </p:animEffect>
                                    <p:animScale>
                                      <p:cBhvr>
                                        <p:cTn id="29" dur="250" autoRev="1" fill="hold"/>
                                        <p:tgtEl>
                                          <p:spTgt spid="37"/>
                                        </p:tgtEl>
                                      </p:cBhvr>
                                      <p:by x="105000" y="105000"/>
                                    </p:animScale>
                                  </p:childTnLst>
                                </p:cTn>
                              </p:par>
                              <p:par>
                                <p:cTn id="30" presetID="10" presetClass="entr" presetSubtype="0" fill="hold" nodeType="with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par>
                                <p:cTn id="33" presetID="26" presetClass="emph" presetSubtype="0" fill="hold" nodeType="withEffect">
                                  <p:stCondLst>
                                    <p:cond delay="0"/>
                                  </p:stCondLst>
                                  <p:childTnLst>
                                    <p:animEffect transition="out" filter="fade">
                                      <p:cBhvr>
                                        <p:cTn id="34" dur="500" tmFilter="0, 0; .2, .5; .8, .5; 1, 0"/>
                                        <p:tgtEl>
                                          <p:spTgt spid="38"/>
                                        </p:tgtEl>
                                      </p:cBhvr>
                                    </p:animEffect>
                                    <p:animScale>
                                      <p:cBhvr>
                                        <p:cTn id="35" dur="250" autoRev="1" fill="hold"/>
                                        <p:tgtEl>
                                          <p:spTgt spid="38"/>
                                        </p:tgtEl>
                                      </p:cBhvr>
                                      <p:by x="105000" y="105000"/>
                                    </p:animScale>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119"/>
                                        </p:tgtEl>
                                        <p:attrNameLst>
                                          <p:attrName>style.visibility</p:attrName>
                                        </p:attrNameLst>
                                      </p:cBhvr>
                                      <p:to>
                                        <p:strVal val="visible"/>
                                      </p:to>
                                    </p:set>
                                    <p:animEffect transition="in" filter="fade">
                                      <p:cBhvr>
                                        <p:cTn id="40" dur="500"/>
                                        <p:tgtEl>
                                          <p:spTgt spid="119"/>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2"/>
                                        </p:tgtEl>
                                        <p:attrNameLst>
                                          <p:attrName>style.visibility</p:attrName>
                                        </p:attrNameLst>
                                      </p:cBhvr>
                                      <p:to>
                                        <p:strVal val="visible"/>
                                      </p:to>
                                    </p:set>
                                    <p:animEffect transition="in" filter="fade">
                                      <p:cBhvr>
                                        <p:cTn id="45" dur="500"/>
                                        <p:tgtEl>
                                          <p:spTgt spid="52"/>
                                        </p:tgtEl>
                                      </p:cBhvr>
                                    </p:animEffect>
                                  </p:childTnLst>
                                </p:cTn>
                              </p:par>
                              <p:par>
                                <p:cTn id="46" presetID="10" presetClass="entr" presetSubtype="0" fill="hold" nodeType="withEffect">
                                  <p:stCondLst>
                                    <p:cond delay="0"/>
                                  </p:stCondLst>
                                  <p:childTnLst>
                                    <p:set>
                                      <p:cBhvr>
                                        <p:cTn id="47" dur="1" fill="hold">
                                          <p:stCondLst>
                                            <p:cond delay="0"/>
                                          </p:stCondLst>
                                        </p:cTn>
                                        <p:tgtEl>
                                          <p:spTgt spid="56"/>
                                        </p:tgtEl>
                                        <p:attrNameLst>
                                          <p:attrName>style.visibility</p:attrName>
                                        </p:attrNameLst>
                                      </p:cBhvr>
                                      <p:to>
                                        <p:strVal val="visible"/>
                                      </p:to>
                                    </p:set>
                                    <p:animEffect transition="in" filter="fade">
                                      <p:cBhvr>
                                        <p:cTn id="48" dur="500"/>
                                        <p:tgtEl>
                                          <p:spTgt spid="56"/>
                                        </p:tgtEl>
                                      </p:cBhvr>
                                    </p:animEffect>
                                  </p:childTnLst>
                                </p:cTn>
                              </p:par>
                              <p:par>
                                <p:cTn id="49" presetID="10" presetClass="exit" presetSubtype="0" fill="hold" grpId="2" nodeType="withEffect">
                                  <p:stCondLst>
                                    <p:cond delay="0"/>
                                  </p:stCondLst>
                                  <p:childTnLst>
                                    <p:animEffect transition="out" filter="fade">
                                      <p:cBhvr>
                                        <p:cTn id="50" dur="500"/>
                                        <p:tgtEl>
                                          <p:spTgt spid="54"/>
                                        </p:tgtEl>
                                      </p:cBhvr>
                                    </p:animEffect>
                                    <p:set>
                                      <p:cBhvr>
                                        <p:cTn id="51" dur="1" fill="hold">
                                          <p:stCondLst>
                                            <p:cond delay="499"/>
                                          </p:stCondLst>
                                        </p:cTn>
                                        <p:tgtEl>
                                          <p:spTgt spid="54"/>
                                        </p:tgtEl>
                                        <p:attrNameLst>
                                          <p:attrName>style.visibility</p:attrName>
                                        </p:attrNameLst>
                                      </p:cBhvr>
                                      <p:to>
                                        <p:strVal val="hidden"/>
                                      </p:to>
                                    </p:set>
                                  </p:childTnLst>
                                </p:cTn>
                              </p:par>
                            </p:childTnLst>
                          </p:cTn>
                        </p:par>
                        <p:par>
                          <p:cTn id="52" fill="hold">
                            <p:stCondLst>
                              <p:cond delay="500"/>
                            </p:stCondLst>
                            <p:childTnLst>
                              <p:par>
                                <p:cTn id="53" presetID="10" presetClass="entr" presetSubtype="0" fill="hold" nodeType="afterEffect">
                                  <p:stCondLst>
                                    <p:cond delay="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0"/>
                                  </p:stCondLst>
                                  <p:childTnLst>
                                    <p:set>
                                      <p:cBhvr>
                                        <p:cTn id="57" dur="1" fill="hold">
                                          <p:stCondLst>
                                            <p:cond delay="0"/>
                                          </p:stCondLst>
                                        </p:cTn>
                                        <p:tgtEl>
                                          <p:spTgt spid="109"/>
                                        </p:tgtEl>
                                        <p:attrNameLst>
                                          <p:attrName>style.visibility</p:attrName>
                                        </p:attrNameLst>
                                      </p:cBhvr>
                                      <p:to>
                                        <p:strVal val="visible"/>
                                      </p:to>
                                    </p:set>
                                    <p:animEffect transition="in" filter="fade">
                                      <p:cBhvr>
                                        <p:cTn id="58" dur="500"/>
                                        <p:tgtEl>
                                          <p:spTgt spid="109"/>
                                        </p:tgtEl>
                                      </p:cBhvr>
                                    </p:animEffect>
                                  </p:childTnLst>
                                </p:cTn>
                              </p:par>
                              <p:par>
                                <p:cTn id="59" presetID="10" presetClass="exit" presetSubtype="0" fill="hold" nodeType="withEffect">
                                  <p:stCondLst>
                                    <p:cond delay="0"/>
                                  </p:stCondLst>
                                  <p:childTnLst>
                                    <p:animEffect transition="out" filter="fade">
                                      <p:cBhvr>
                                        <p:cTn id="60" dur="500"/>
                                        <p:tgtEl>
                                          <p:spTgt spid="79"/>
                                        </p:tgtEl>
                                      </p:cBhvr>
                                    </p:animEffect>
                                    <p:set>
                                      <p:cBhvr>
                                        <p:cTn id="61" dur="1" fill="hold">
                                          <p:stCondLst>
                                            <p:cond delay="499"/>
                                          </p:stCondLst>
                                        </p:cTn>
                                        <p:tgtEl>
                                          <p:spTgt spid="79"/>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70"/>
                                        </p:tgtEl>
                                      </p:cBhvr>
                                    </p:animEffect>
                                    <p:set>
                                      <p:cBhvr>
                                        <p:cTn id="64" dur="1" fill="hold">
                                          <p:stCondLst>
                                            <p:cond delay="499"/>
                                          </p:stCondLst>
                                        </p:cTn>
                                        <p:tgtEl>
                                          <p:spTgt spid="70"/>
                                        </p:tgtEl>
                                        <p:attrNameLst>
                                          <p:attrName>style.visibility</p:attrName>
                                        </p:attrNameLst>
                                      </p:cBhvr>
                                      <p:to>
                                        <p:strVal val="hidden"/>
                                      </p:to>
                                    </p:set>
                                  </p:childTnLst>
                                </p:cTn>
                              </p:par>
                            </p:childTnLst>
                          </p:cTn>
                        </p:par>
                        <p:par>
                          <p:cTn id="65" fill="hold">
                            <p:stCondLst>
                              <p:cond delay="1000"/>
                            </p:stCondLst>
                            <p:childTnLst>
                              <p:par>
                                <p:cTn id="66" presetID="10" presetClass="entr" presetSubtype="0" fill="hold" grpId="0" nodeType="afterEffect">
                                  <p:stCondLst>
                                    <p:cond delay="0"/>
                                  </p:stCondLst>
                                  <p:childTnLst>
                                    <p:set>
                                      <p:cBhvr>
                                        <p:cTn id="67" dur="1" fill="hold">
                                          <p:stCondLst>
                                            <p:cond delay="0"/>
                                          </p:stCondLst>
                                        </p:cTn>
                                        <p:tgtEl>
                                          <p:spTgt spid="69"/>
                                        </p:tgtEl>
                                        <p:attrNameLst>
                                          <p:attrName>style.visibility</p:attrName>
                                        </p:attrNameLst>
                                      </p:cBhvr>
                                      <p:to>
                                        <p:strVal val="visible"/>
                                      </p:to>
                                    </p:set>
                                    <p:animEffect transition="in" filter="fade">
                                      <p:cBhvr>
                                        <p:cTn id="68" dur="500"/>
                                        <p:tgtEl>
                                          <p:spTgt spid="69"/>
                                        </p:tgtEl>
                                      </p:cBhvr>
                                    </p:animEffect>
                                  </p:childTnLst>
                                </p:cTn>
                              </p:par>
                              <p:par>
                                <p:cTn id="69" presetID="42" presetClass="path" presetSubtype="0" accel="50000" decel="50000" fill="hold" grpId="1" nodeType="withEffect">
                                  <p:stCondLst>
                                    <p:cond delay="0"/>
                                  </p:stCondLst>
                                  <p:childTnLst>
                                    <p:animMotion origin="layout" path="M 5E-6 7.40741E-7 L 5E-6 0.11227 " pathEditMode="relative" rAng="0" ptsTypes="AA">
                                      <p:cBhvr>
                                        <p:cTn id="70" dur="1000" fill="hold"/>
                                        <p:tgtEl>
                                          <p:spTgt spid="69"/>
                                        </p:tgtEl>
                                        <p:attrNameLst>
                                          <p:attrName>ppt_x</p:attrName>
                                          <p:attrName>ppt_y</p:attrName>
                                        </p:attrNameLst>
                                      </p:cBhvr>
                                      <p:rCtr x="0" y="5602"/>
                                    </p:animMotion>
                                  </p:childTnLst>
                                </p:cTn>
                              </p:par>
                            </p:childTnLst>
                          </p:cTn>
                        </p:par>
                        <p:par>
                          <p:cTn id="71" fill="hold">
                            <p:stCondLst>
                              <p:cond delay="2000"/>
                            </p:stCondLst>
                            <p:childTnLst>
                              <p:par>
                                <p:cTn id="72" presetID="42" presetClass="path" presetSubtype="0" accel="50000" decel="50000" fill="hold" grpId="2" nodeType="afterEffect">
                                  <p:stCondLst>
                                    <p:cond delay="0"/>
                                  </p:stCondLst>
                                  <p:childTnLst>
                                    <p:animMotion origin="layout" path="M -4.16667E-6 0.11227 L 0.33907 0.11227 " pathEditMode="relative" rAng="0" ptsTypes="AA">
                                      <p:cBhvr>
                                        <p:cTn id="73" dur="1000" fill="hold"/>
                                        <p:tgtEl>
                                          <p:spTgt spid="69"/>
                                        </p:tgtEl>
                                        <p:attrNameLst>
                                          <p:attrName>ppt_x</p:attrName>
                                          <p:attrName>ppt_y</p:attrName>
                                        </p:attrNameLst>
                                      </p:cBhvr>
                                      <p:rCtr x="16944" y="0"/>
                                    </p:animMotion>
                                  </p:childTnLst>
                                </p:cTn>
                              </p:par>
                            </p:childTnLst>
                          </p:cTn>
                        </p:par>
                        <p:par>
                          <p:cTn id="74" fill="hold">
                            <p:stCondLst>
                              <p:cond delay="3000"/>
                            </p:stCondLst>
                            <p:childTnLst>
                              <p:par>
                                <p:cTn id="75" presetID="42" presetClass="path" presetSubtype="0" accel="50000" decel="50000" fill="hold" grpId="3" nodeType="afterEffect">
                                  <p:stCondLst>
                                    <p:cond delay="0"/>
                                  </p:stCondLst>
                                  <p:childTnLst>
                                    <p:animMotion origin="layout" path="M 0.33907 0.11227 L 0.33907 0.50116 " pathEditMode="relative" rAng="0" ptsTypes="AA">
                                      <p:cBhvr>
                                        <p:cTn id="76" dur="1000" fill="hold"/>
                                        <p:tgtEl>
                                          <p:spTgt spid="69"/>
                                        </p:tgtEl>
                                        <p:attrNameLst>
                                          <p:attrName>ppt_x</p:attrName>
                                          <p:attrName>ppt_y</p:attrName>
                                        </p:attrNameLst>
                                      </p:cBhvr>
                                      <p:rCtr x="0" y="19444"/>
                                    </p:animMotion>
                                  </p:childTnLst>
                                </p:cTn>
                              </p:par>
                            </p:childTnLst>
                          </p:cTn>
                        </p:par>
                      </p:childTnLst>
                    </p:cTn>
                  </p:par>
                  <p:par>
                    <p:cTn id="77" fill="hold">
                      <p:stCondLst>
                        <p:cond delay="indefinite"/>
                      </p:stCondLst>
                      <p:childTnLst>
                        <p:par>
                          <p:cTn id="78" fill="hold">
                            <p:stCondLst>
                              <p:cond delay="0"/>
                            </p:stCondLst>
                            <p:childTnLst>
                              <p:par>
                                <p:cTn id="79" presetID="10" presetClass="exit" presetSubtype="0" fill="hold" grpId="1" nodeType="clickEffect">
                                  <p:stCondLst>
                                    <p:cond delay="0"/>
                                  </p:stCondLst>
                                  <p:childTnLst>
                                    <p:animEffect transition="out" filter="fade">
                                      <p:cBhvr>
                                        <p:cTn id="80" dur="500"/>
                                        <p:tgtEl>
                                          <p:spTgt spid="119"/>
                                        </p:tgtEl>
                                      </p:cBhvr>
                                    </p:animEffect>
                                    <p:set>
                                      <p:cBhvr>
                                        <p:cTn id="81" dur="1" fill="hold">
                                          <p:stCondLst>
                                            <p:cond delay="499"/>
                                          </p:stCondLst>
                                        </p:cTn>
                                        <p:tgtEl>
                                          <p:spTgt spid="119"/>
                                        </p:tgtEl>
                                        <p:attrNameLst>
                                          <p:attrName>style.visibility</p:attrName>
                                        </p:attrNameLst>
                                      </p:cBhvr>
                                      <p:to>
                                        <p:strVal val="hidden"/>
                                      </p:to>
                                    </p:set>
                                  </p:childTnLst>
                                </p:cTn>
                              </p:par>
                              <p:par>
                                <p:cTn id="82" presetID="10" presetClass="exit" presetSubtype="0" fill="hold" grpId="4" nodeType="withEffect">
                                  <p:stCondLst>
                                    <p:cond delay="0"/>
                                  </p:stCondLst>
                                  <p:childTnLst>
                                    <p:animEffect transition="out" filter="fade">
                                      <p:cBhvr>
                                        <p:cTn id="83" dur="500"/>
                                        <p:tgtEl>
                                          <p:spTgt spid="69"/>
                                        </p:tgtEl>
                                      </p:cBhvr>
                                    </p:animEffect>
                                    <p:set>
                                      <p:cBhvr>
                                        <p:cTn id="84" dur="1" fill="hold">
                                          <p:stCondLst>
                                            <p:cond delay="499"/>
                                          </p:stCondLst>
                                        </p:cTn>
                                        <p:tgtEl>
                                          <p:spTgt spid="69"/>
                                        </p:tgtEl>
                                        <p:attrNameLst>
                                          <p:attrName>style.visibility</p:attrName>
                                        </p:attrNameLst>
                                      </p:cBhvr>
                                      <p:to>
                                        <p:strVal val="hidden"/>
                                      </p:to>
                                    </p:set>
                                  </p:childTnLst>
                                </p:cTn>
                              </p:par>
                              <p:par>
                                <p:cTn id="85" presetID="10" presetClass="exit" presetSubtype="0" fill="hold" grpId="1" nodeType="withEffect">
                                  <p:stCondLst>
                                    <p:cond delay="0"/>
                                  </p:stCondLst>
                                  <p:childTnLst>
                                    <p:animEffect transition="out" filter="fade">
                                      <p:cBhvr>
                                        <p:cTn id="86" dur="500"/>
                                        <p:tgtEl>
                                          <p:spTgt spid="52"/>
                                        </p:tgtEl>
                                      </p:cBhvr>
                                    </p:animEffect>
                                    <p:set>
                                      <p:cBhvr>
                                        <p:cTn id="87" dur="1" fill="hold">
                                          <p:stCondLst>
                                            <p:cond delay="499"/>
                                          </p:stCondLst>
                                        </p:cTn>
                                        <p:tgtEl>
                                          <p:spTgt spid="52"/>
                                        </p:tgtEl>
                                        <p:attrNameLst>
                                          <p:attrName>style.visibility</p:attrName>
                                        </p:attrNameLst>
                                      </p:cBhvr>
                                      <p:to>
                                        <p:strVal val="hidden"/>
                                      </p:to>
                                    </p:set>
                                  </p:childTnLst>
                                </p:cTn>
                              </p:par>
                              <p:par>
                                <p:cTn id="88" presetID="10" presetClass="exit" presetSubtype="0" fill="hold" nodeType="withEffect">
                                  <p:stCondLst>
                                    <p:cond delay="0"/>
                                  </p:stCondLst>
                                  <p:childTnLst>
                                    <p:animEffect transition="out" filter="fade">
                                      <p:cBhvr>
                                        <p:cTn id="89" dur="500"/>
                                        <p:tgtEl>
                                          <p:spTgt spid="56"/>
                                        </p:tgtEl>
                                      </p:cBhvr>
                                    </p:animEffect>
                                    <p:set>
                                      <p:cBhvr>
                                        <p:cTn id="90" dur="1" fill="hold">
                                          <p:stCondLst>
                                            <p:cond delay="499"/>
                                          </p:stCondLst>
                                        </p:cTn>
                                        <p:tgtEl>
                                          <p:spTgt spid="56"/>
                                        </p:tgtEl>
                                        <p:attrNameLst>
                                          <p:attrName>style.visibility</p:attrName>
                                        </p:attrNameLst>
                                      </p:cBhvr>
                                      <p:to>
                                        <p:strVal val="hidden"/>
                                      </p:to>
                                    </p:set>
                                  </p:childTnLst>
                                </p:cTn>
                              </p:par>
                              <p:par>
                                <p:cTn id="91" presetID="10" presetClass="entr" presetSubtype="0" fill="hold" grpId="3" nodeType="with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fade">
                                      <p:cBhvr>
                                        <p:cTn id="93" dur="500"/>
                                        <p:tgtEl>
                                          <p:spTgt spid="54"/>
                                        </p:tgtEl>
                                      </p:cBhvr>
                                    </p:animEffect>
                                  </p:childTnLst>
                                </p:cTn>
                              </p:par>
                              <p:par>
                                <p:cTn id="94" presetID="10" presetClass="entr" presetSubtype="0" fill="hold" nodeType="withEffect">
                                  <p:stCondLst>
                                    <p:cond delay="0"/>
                                  </p:stCondLst>
                                  <p:childTnLst>
                                    <p:set>
                                      <p:cBhvr>
                                        <p:cTn id="95" dur="1" fill="hold">
                                          <p:stCondLst>
                                            <p:cond delay="0"/>
                                          </p:stCondLst>
                                        </p:cTn>
                                        <p:tgtEl>
                                          <p:spTgt spid="37"/>
                                        </p:tgtEl>
                                        <p:attrNameLst>
                                          <p:attrName>style.visibility</p:attrName>
                                        </p:attrNameLst>
                                      </p:cBhvr>
                                      <p:to>
                                        <p:strVal val="visible"/>
                                      </p:to>
                                    </p:set>
                                    <p:animEffect transition="in" filter="fade">
                                      <p:cBhvr>
                                        <p:cTn id="96" dur="500"/>
                                        <p:tgtEl>
                                          <p:spTgt spid="37"/>
                                        </p:tgtEl>
                                      </p:cBhvr>
                                    </p:animEffect>
                                  </p:childTnLst>
                                </p:cTn>
                              </p:par>
                              <p:par>
                                <p:cTn id="97" presetID="10" presetClass="exit" presetSubtype="0" fill="hold" nodeType="withEffect">
                                  <p:stCondLst>
                                    <p:cond delay="0"/>
                                  </p:stCondLst>
                                  <p:childTnLst>
                                    <p:animEffect transition="out" filter="fade">
                                      <p:cBhvr>
                                        <p:cTn id="98" dur="500"/>
                                        <p:tgtEl>
                                          <p:spTgt spid="112"/>
                                        </p:tgtEl>
                                      </p:cBhvr>
                                    </p:animEffect>
                                    <p:set>
                                      <p:cBhvr>
                                        <p:cTn id="99" dur="1" fill="hold">
                                          <p:stCondLst>
                                            <p:cond delay="499"/>
                                          </p:stCondLst>
                                        </p:cTn>
                                        <p:tgtEl>
                                          <p:spTgt spid="112"/>
                                        </p:tgtEl>
                                        <p:attrNameLst>
                                          <p:attrName>style.visibility</p:attrName>
                                        </p:attrNameLst>
                                      </p:cBhvr>
                                      <p:to>
                                        <p:strVal val="hidden"/>
                                      </p:to>
                                    </p:set>
                                  </p:childTnLst>
                                </p:cTn>
                              </p:par>
                              <p:par>
                                <p:cTn id="100" presetID="10" presetClass="exit" presetSubtype="0" fill="hold" nodeType="withEffect">
                                  <p:stCondLst>
                                    <p:cond delay="0"/>
                                  </p:stCondLst>
                                  <p:childTnLst>
                                    <p:animEffect transition="out" filter="fade">
                                      <p:cBhvr>
                                        <p:cTn id="101" dur="500"/>
                                        <p:tgtEl>
                                          <p:spTgt spid="109"/>
                                        </p:tgtEl>
                                      </p:cBhvr>
                                    </p:animEffect>
                                    <p:set>
                                      <p:cBhvr>
                                        <p:cTn id="102" dur="1" fill="hold">
                                          <p:stCondLst>
                                            <p:cond delay="499"/>
                                          </p:stCondLst>
                                        </p:cTn>
                                        <p:tgtEl>
                                          <p:spTgt spid="109"/>
                                        </p:tgtEl>
                                        <p:attrNameLst>
                                          <p:attrName>style.visibility</p:attrName>
                                        </p:attrNameLst>
                                      </p:cBhvr>
                                      <p:to>
                                        <p:strVal val="hidden"/>
                                      </p:to>
                                    </p:set>
                                  </p:childTnLst>
                                </p:cTn>
                              </p:par>
                              <p:par>
                                <p:cTn id="103" presetID="10" presetClass="entr" presetSubtype="0" fill="hold" nodeType="withEffect">
                                  <p:stCondLst>
                                    <p:cond delay="0"/>
                                  </p:stCondLst>
                                  <p:childTnLst>
                                    <p:set>
                                      <p:cBhvr>
                                        <p:cTn id="104" dur="1" fill="hold">
                                          <p:stCondLst>
                                            <p:cond delay="0"/>
                                          </p:stCondLst>
                                        </p:cTn>
                                        <p:tgtEl>
                                          <p:spTgt spid="79"/>
                                        </p:tgtEl>
                                        <p:attrNameLst>
                                          <p:attrName>style.visibility</p:attrName>
                                        </p:attrNameLst>
                                      </p:cBhvr>
                                      <p:to>
                                        <p:strVal val="visible"/>
                                      </p:to>
                                    </p:set>
                                    <p:animEffect transition="in" filter="fade">
                                      <p:cBhvr>
                                        <p:cTn id="105" dur="500"/>
                                        <p:tgtEl>
                                          <p:spTgt spid="79"/>
                                        </p:tgtEl>
                                      </p:cBhvr>
                                    </p:animEffect>
                                  </p:childTnLst>
                                </p:cTn>
                              </p:par>
                              <p:par>
                                <p:cTn id="106" presetID="10" presetClass="entr" presetSubtype="0" fill="hold" nodeType="withEffect">
                                  <p:stCondLst>
                                    <p:cond delay="0"/>
                                  </p:stCondLst>
                                  <p:childTnLst>
                                    <p:set>
                                      <p:cBhvr>
                                        <p:cTn id="107" dur="1" fill="hold">
                                          <p:stCondLst>
                                            <p:cond delay="0"/>
                                          </p:stCondLst>
                                        </p:cTn>
                                        <p:tgtEl>
                                          <p:spTgt spid="70"/>
                                        </p:tgtEl>
                                        <p:attrNameLst>
                                          <p:attrName>style.visibility</p:attrName>
                                        </p:attrNameLst>
                                      </p:cBhvr>
                                      <p:to>
                                        <p:strVal val="visible"/>
                                      </p:to>
                                    </p:set>
                                    <p:animEffect transition="in" filter="fade">
                                      <p:cBhvr>
                                        <p:cTn id="108" dur="500"/>
                                        <p:tgtEl>
                                          <p:spTgt spid="70"/>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fade">
                                      <p:cBhvr>
                                        <p:cTn id="113" dur="500"/>
                                        <p:tgtEl>
                                          <p:spTgt spid="36"/>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5"/>
                                        </p:tgtEl>
                                        <p:attrNameLst>
                                          <p:attrName>style.visibility</p:attrName>
                                        </p:attrNameLst>
                                      </p:cBhvr>
                                      <p:to>
                                        <p:strVal val="visible"/>
                                      </p:to>
                                    </p:set>
                                    <p:animEffect transition="in" filter="fade">
                                      <p:cBhvr>
                                        <p:cTn id="116" dur="500"/>
                                        <p:tgtEl>
                                          <p:spTgt spid="55"/>
                                        </p:tgtEl>
                                      </p:cBhvr>
                                    </p:animEffect>
                                  </p:childTnLst>
                                </p:cTn>
                              </p:par>
                              <p:par>
                                <p:cTn id="117" presetID="10" presetClass="entr" presetSubtype="0" fill="hold" nodeType="withEffect">
                                  <p:stCondLst>
                                    <p:cond delay="0"/>
                                  </p:stCondLst>
                                  <p:childTnLst>
                                    <p:set>
                                      <p:cBhvr>
                                        <p:cTn id="118" dur="1" fill="hold">
                                          <p:stCondLst>
                                            <p:cond delay="0"/>
                                          </p:stCondLst>
                                        </p:cTn>
                                        <p:tgtEl>
                                          <p:spTgt spid="57"/>
                                        </p:tgtEl>
                                        <p:attrNameLst>
                                          <p:attrName>style.visibility</p:attrName>
                                        </p:attrNameLst>
                                      </p:cBhvr>
                                      <p:to>
                                        <p:strVal val="visible"/>
                                      </p:to>
                                    </p:set>
                                    <p:animEffect transition="in" filter="fade">
                                      <p:cBhvr>
                                        <p:cTn id="119" dur="500"/>
                                        <p:tgtEl>
                                          <p:spTgt spid="57"/>
                                        </p:tgtEl>
                                      </p:cBhvr>
                                    </p:animEffect>
                                  </p:childTnLst>
                                </p:cTn>
                              </p:par>
                              <p:par>
                                <p:cTn id="120" presetID="10" presetClass="exit" presetSubtype="0" fill="hold" grpId="2" nodeType="withEffect">
                                  <p:stCondLst>
                                    <p:cond delay="0"/>
                                  </p:stCondLst>
                                  <p:childTnLst>
                                    <p:animEffect transition="out" filter="fade">
                                      <p:cBhvr>
                                        <p:cTn id="121" dur="500"/>
                                        <p:tgtEl>
                                          <p:spTgt spid="53"/>
                                        </p:tgtEl>
                                      </p:cBhvr>
                                    </p:animEffect>
                                    <p:set>
                                      <p:cBhvr>
                                        <p:cTn id="122" dur="1" fill="hold">
                                          <p:stCondLst>
                                            <p:cond delay="499"/>
                                          </p:stCondLst>
                                        </p:cTn>
                                        <p:tgtEl>
                                          <p:spTgt spid="53"/>
                                        </p:tgtEl>
                                        <p:attrNameLst>
                                          <p:attrName>style.visibility</p:attrName>
                                        </p:attrNameLst>
                                      </p:cBhvr>
                                      <p:to>
                                        <p:strVal val="hidden"/>
                                      </p:to>
                                    </p:set>
                                  </p:childTnLst>
                                </p:cTn>
                              </p:par>
                              <p:par>
                                <p:cTn id="123" presetID="10" presetClass="entr" presetSubtype="0" fill="hold" nodeType="withEffect">
                                  <p:stCondLst>
                                    <p:cond delay="0"/>
                                  </p:stCondLst>
                                  <p:childTnLst>
                                    <p:set>
                                      <p:cBhvr>
                                        <p:cTn id="124" dur="1" fill="hold">
                                          <p:stCondLst>
                                            <p:cond delay="0"/>
                                          </p:stCondLst>
                                        </p:cTn>
                                        <p:tgtEl>
                                          <p:spTgt spid="114"/>
                                        </p:tgtEl>
                                        <p:attrNameLst>
                                          <p:attrName>style.visibility</p:attrName>
                                        </p:attrNameLst>
                                      </p:cBhvr>
                                      <p:to>
                                        <p:strVal val="visible"/>
                                      </p:to>
                                    </p:set>
                                    <p:animEffect transition="in" filter="fade">
                                      <p:cBhvr>
                                        <p:cTn id="125" dur="500"/>
                                        <p:tgtEl>
                                          <p:spTgt spid="114"/>
                                        </p:tgtEl>
                                      </p:cBhvr>
                                    </p:animEffect>
                                  </p:childTnLst>
                                </p:cTn>
                              </p:par>
                              <p:par>
                                <p:cTn id="126" presetID="10" presetClass="entr" presetSubtype="0" fill="hold" nodeType="withEffect">
                                  <p:stCondLst>
                                    <p:cond delay="0"/>
                                  </p:stCondLst>
                                  <p:childTnLst>
                                    <p:set>
                                      <p:cBhvr>
                                        <p:cTn id="127" dur="1" fill="hold">
                                          <p:stCondLst>
                                            <p:cond delay="0"/>
                                          </p:stCondLst>
                                        </p:cTn>
                                        <p:tgtEl>
                                          <p:spTgt spid="113"/>
                                        </p:tgtEl>
                                        <p:attrNameLst>
                                          <p:attrName>style.visibility</p:attrName>
                                        </p:attrNameLst>
                                      </p:cBhvr>
                                      <p:to>
                                        <p:strVal val="visible"/>
                                      </p:to>
                                    </p:set>
                                    <p:animEffect transition="in" filter="fade">
                                      <p:cBhvr>
                                        <p:cTn id="128" dur="500"/>
                                        <p:tgtEl>
                                          <p:spTgt spid="113"/>
                                        </p:tgtEl>
                                      </p:cBhvr>
                                    </p:animEffect>
                                  </p:childTnLst>
                                </p:cTn>
                              </p:par>
                              <p:par>
                                <p:cTn id="129" presetID="10" presetClass="exit" presetSubtype="0" fill="hold" nodeType="withEffect">
                                  <p:stCondLst>
                                    <p:cond delay="0"/>
                                  </p:stCondLst>
                                  <p:childTnLst>
                                    <p:animEffect transition="out" filter="fade">
                                      <p:cBhvr>
                                        <p:cTn id="130" dur="500"/>
                                        <p:tgtEl>
                                          <p:spTgt spid="94"/>
                                        </p:tgtEl>
                                      </p:cBhvr>
                                    </p:animEffect>
                                    <p:set>
                                      <p:cBhvr>
                                        <p:cTn id="131" dur="1" fill="hold">
                                          <p:stCondLst>
                                            <p:cond delay="499"/>
                                          </p:stCondLst>
                                        </p:cTn>
                                        <p:tgtEl>
                                          <p:spTgt spid="94"/>
                                        </p:tgtEl>
                                        <p:attrNameLst>
                                          <p:attrName>style.visibility</p:attrName>
                                        </p:attrNameLst>
                                      </p:cBhvr>
                                      <p:to>
                                        <p:strVal val="hidden"/>
                                      </p:to>
                                    </p:set>
                                  </p:childTnLst>
                                </p:cTn>
                              </p:par>
                              <p:par>
                                <p:cTn id="132" presetID="10" presetClass="exit" presetSubtype="0" fill="hold" nodeType="withEffect">
                                  <p:stCondLst>
                                    <p:cond delay="0"/>
                                  </p:stCondLst>
                                  <p:childTnLst>
                                    <p:animEffect transition="out" filter="fade">
                                      <p:cBhvr>
                                        <p:cTn id="133" dur="500"/>
                                        <p:tgtEl>
                                          <p:spTgt spid="93"/>
                                        </p:tgtEl>
                                      </p:cBhvr>
                                    </p:animEffect>
                                    <p:set>
                                      <p:cBhvr>
                                        <p:cTn id="134" dur="1" fill="hold">
                                          <p:stCondLst>
                                            <p:cond delay="499"/>
                                          </p:stCondLst>
                                        </p:cTn>
                                        <p:tgtEl>
                                          <p:spTgt spid="93"/>
                                        </p:tgtEl>
                                        <p:attrNameLst>
                                          <p:attrName>style.visibility</p:attrName>
                                        </p:attrNameLst>
                                      </p:cBhvr>
                                      <p:to>
                                        <p:strVal val="hidden"/>
                                      </p:to>
                                    </p:set>
                                  </p:childTnLst>
                                </p:cTn>
                              </p:par>
                            </p:childTnLst>
                          </p:cTn>
                        </p:par>
                        <p:par>
                          <p:cTn id="135" fill="hold">
                            <p:stCondLst>
                              <p:cond delay="500"/>
                            </p:stCondLst>
                            <p:childTnLst>
                              <p:par>
                                <p:cTn id="136" presetID="10" presetClass="entr" presetSubtype="0" fill="hold" grpId="0" nodeType="afterEffect">
                                  <p:stCondLst>
                                    <p:cond delay="0"/>
                                  </p:stCondLst>
                                  <p:childTnLst>
                                    <p:set>
                                      <p:cBhvr>
                                        <p:cTn id="137" dur="1" fill="hold">
                                          <p:stCondLst>
                                            <p:cond delay="0"/>
                                          </p:stCondLst>
                                        </p:cTn>
                                        <p:tgtEl>
                                          <p:spTgt spid="71"/>
                                        </p:tgtEl>
                                        <p:attrNameLst>
                                          <p:attrName>style.visibility</p:attrName>
                                        </p:attrNameLst>
                                      </p:cBhvr>
                                      <p:to>
                                        <p:strVal val="visible"/>
                                      </p:to>
                                    </p:set>
                                    <p:animEffect transition="in" filter="fade">
                                      <p:cBhvr>
                                        <p:cTn id="138" dur="500"/>
                                        <p:tgtEl>
                                          <p:spTgt spid="71"/>
                                        </p:tgtEl>
                                      </p:cBhvr>
                                    </p:animEffect>
                                  </p:childTnLst>
                                </p:cTn>
                              </p:par>
                              <p:par>
                                <p:cTn id="139" presetID="42" presetClass="path" presetSubtype="0" accel="50000" decel="50000" fill="hold" grpId="1" nodeType="withEffect">
                                  <p:stCondLst>
                                    <p:cond delay="0"/>
                                  </p:stCondLst>
                                  <p:childTnLst>
                                    <p:animMotion origin="layout" path="M 5E-6 1.11022E-16 L 5E-6 0.11181 " pathEditMode="relative" rAng="0" ptsTypes="AA">
                                      <p:cBhvr>
                                        <p:cTn id="140" dur="1000" fill="hold"/>
                                        <p:tgtEl>
                                          <p:spTgt spid="71"/>
                                        </p:tgtEl>
                                        <p:attrNameLst>
                                          <p:attrName>ppt_x</p:attrName>
                                          <p:attrName>ppt_y</p:attrName>
                                        </p:attrNameLst>
                                      </p:cBhvr>
                                      <p:rCtr x="0" y="5579"/>
                                    </p:animMotion>
                                  </p:childTnLst>
                                </p:cTn>
                              </p:par>
                            </p:childTnLst>
                          </p:cTn>
                        </p:par>
                        <p:par>
                          <p:cTn id="141" fill="hold">
                            <p:stCondLst>
                              <p:cond delay="1500"/>
                            </p:stCondLst>
                            <p:childTnLst>
                              <p:par>
                                <p:cTn id="142" presetID="42" presetClass="path" presetSubtype="0" accel="50000" decel="50000" fill="hold" grpId="2" nodeType="afterEffect">
                                  <p:stCondLst>
                                    <p:cond delay="0"/>
                                  </p:stCondLst>
                                  <p:childTnLst>
                                    <p:animMotion origin="layout" path="M 5E-6 0.11181 L 0.33855 0.11181 " pathEditMode="relative" rAng="0" ptsTypes="AA">
                                      <p:cBhvr>
                                        <p:cTn id="143" dur="1000" fill="hold"/>
                                        <p:tgtEl>
                                          <p:spTgt spid="71"/>
                                        </p:tgtEl>
                                        <p:attrNameLst>
                                          <p:attrName>ppt_x</p:attrName>
                                          <p:attrName>ppt_y</p:attrName>
                                        </p:attrNameLst>
                                      </p:cBhvr>
                                      <p:rCtr x="16927" y="0"/>
                                    </p:animMotion>
                                  </p:childTnLst>
                                </p:cTn>
                              </p:par>
                            </p:childTnLst>
                          </p:cTn>
                        </p:par>
                        <p:par>
                          <p:cTn id="144" fill="hold">
                            <p:stCondLst>
                              <p:cond delay="2500"/>
                            </p:stCondLst>
                            <p:childTnLst>
                              <p:par>
                                <p:cTn id="145" presetID="42" presetClass="path" presetSubtype="0" accel="50000" decel="50000" fill="hold" grpId="3" nodeType="afterEffect">
                                  <p:stCondLst>
                                    <p:cond delay="0"/>
                                  </p:stCondLst>
                                  <p:childTnLst>
                                    <p:animMotion origin="layout" path="M 0.33854 0.11181 L 0.33854 0.22292 " pathEditMode="relative" rAng="0" ptsTypes="AA">
                                      <p:cBhvr>
                                        <p:cTn id="146" dur="1000" fill="hold"/>
                                        <p:tgtEl>
                                          <p:spTgt spid="71"/>
                                        </p:tgtEl>
                                        <p:attrNameLst>
                                          <p:attrName>ppt_x</p:attrName>
                                          <p:attrName>ppt_y</p:attrName>
                                        </p:attrNameLst>
                                      </p:cBhvr>
                                      <p:rCtr x="0" y="5556"/>
                                    </p:animMotion>
                                  </p:childTnLst>
                                </p:cTn>
                              </p:par>
                            </p:childTnLst>
                          </p:cTn>
                        </p:par>
                      </p:childTnLst>
                    </p:cTn>
                  </p:par>
                  <p:par>
                    <p:cTn id="147" fill="hold">
                      <p:stCondLst>
                        <p:cond delay="indefinite"/>
                      </p:stCondLst>
                      <p:childTnLst>
                        <p:par>
                          <p:cTn id="148" fill="hold">
                            <p:stCondLst>
                              <p:cond delay="0"/>
                            </p:stCondLst>
                            <p:childTnLst>
                              <p:par>
                                <p:cTn id="149" presetID="10" presetClass="exit" presetSubtype="0" fill="hold" grpId="1" nodeType="clickEffect">
                                  <p:stCondLst>
                                    <p:cond delay="0"/>
                                  </p:stCondLst>
                                  <p:childTnLst>
                                    <p:animEffect transition="out" filter="fade">
                                      <p:cBhvr>
                                        <p:cTn id="150" dur="500"/>
                                        <p:tgtEl>
                                          <p:spTgt spid="36"/>
                                        </p:tgtEl>
                                      </p:cBhvr>
                                    </p:animEffect>
                                    <p:set>
                                      <p:cBhvr>
                                        <p:cTn id="151" dur="1" fill="hold">
                                          <p:stCondLst>
                                            <p:cond delay="499"/>
                                          </p:stCondLst>
                                        </p:cTn>
                                        <p:tgtEl>
                                          <p:spTgt spid="36"/>
                                        </p:tgtEl>
                                        <p:attrNameLst>
                                          <p:attrName>style.visibility</p:attrName>
                                        </p:attrNameLst>
                                      </p:cBhvr>
                                      <p:to>
                                        <p:strVal val="hidden"/>
                                      </p:to>
                                    </p:set>
                                  </p:childTnLst>
                                </p:cTn>
                              </p:par>
                              <p:par>
                                <p:cTn id="152" presetID="10" presetClass="exit" presetSubtype="0" fill="hold" grpId="4" nodeType="withEffect">
                                  <p:stCondLst>
                                    <p:cond delay="0"/>
                                  </p:stCondLst>
                                  <p:childTnLst>
                                    <p:animEffect transition="out" filter="fade">
                                      <p:cBhvr>
                                        <p:cTn id="153" dur="500"/>
                                        <p:tgtEl>
                                          <p:spTgt spid="71"/>
                                        </p:tgtEl>
                                      </p:cBhvr>
                                    </p:animEffect>
                                    <p:set>
                                      <p:cBhvr>
                                        <p:cTn id="154" dur="1" fill="hold">
                                          <p:stCondLst>
                                            <p:cond delay="499"/>
                                          </p:stCondLst>
                                        </p:cTn>
                                        <p:tgtEl>
                                          <p:spTgt spid="71"/>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0" presetClass="entr" presetSubtype="0" fill="hold" grpId="0" nodeType="clickEffect">
                                  <p:stCondLst>
                                    <p:cond delay="0"/>
                                  </p:stCondLst>
                                  <p:childTnLst>
                                    <p:set>
                                      <p:cBhvr>
                                        <p:cTn id="158" dur="1" fill="hold">
                                          <p:stCondLst>
                                            <p:cond delay="0"/>
                                          </p:stCondLst>
                                        </p:cTn>
                                        <p:tgtEl>
                                          <p:spTgt spid="74"/>
                                        </p:tgtEl>
                                        <p:attrNameLst>
                                          <p:attrName>style.visibility</p:attrName>
                                        </p:attrNameLst>
                                      </p:cBhvr>
                                      <p:to>
                                        <p:strVal val="visible"/>
                                      </p:to>
                                    </p:set>
                                    <p:animEffect transition="in" filter="fade">
                                      <p:cBhvr>
                                        <p:cTn id="159" dur="500"/>
                                        <p:tgtEl>
                                          <p:spTgt spid="74"/>
                                        </p:tgtEl>
                                      </p:cBhvr>
                                    </p:animEffect>
                                  </p:childTnLst>
                                </p:cTn>
                              </p:par>
                              <p:par>
                                <p:cTn id="160" presetID="10" presetClass="entr" presetSubtype="0" fill="hold" nodeType="withEffect">
                                  <p:stCondLst>
                                    <p:cond delay="0"/>
                                  </p:stCondLst>
                                  <p:childTnLst>
                                    <p:set>
                                      <p:cBhvr>
                                        <p:cTn id="161" dur="1" fill="hold">
                                          <p:stCondLst>
                                            <p:cond delay="0"/>
                                          </p:stCondLst>
                                        </p:cTn>
                                        <p:tgtEl>
                                          <p:spTgt spid="72"/>
                                        </p:tgtEl>
                                        <p:attrNameLst>
                                          <p:attrName>style.visibility</p:attrName>
                                        </p:attrNameLst>
                                      </p:cBhvr>
                                      <p:to>
                                        <p:strVal val="visible"/>
                                      </p:to>
                                    </p:set>
                                    <p:animEffect transition="in" filter="fade">
                                      <p:cBhvr>
                                        <p:cTn id="162" dur="500"/>
                                        <p:tgtEl>
                                          <p:spTgt spid="72"/>
                                        </p:tgtEl>
                                      </p:cBhvr>
                                    </p:animEffec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nodeType="clickEffect">
                                  <p:stCondLst>
                                    <p:cond delay="0"/>
                                  </p:stCondLst>
                                  <p:childTnLst>
                                    <p:set>
                                      <p:cBhvr>
                                        <p:cTn id="166" dur="1" fill="hold">
                                          <p:stCondLst>
                                            <p:cond delay="0"/>
                                          </p:stCondLst>
                                        </p:cTn>
                                        <p:tgtEl>
                                          <p:spTgt spid="58"/>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69" grpId="0" animBg="1"/>
      <p:bldP spid="69" grpId="1" animBg="1"/>
      <p:bldP spid="69" grpId="2" animBg="1"/>
      <p:bldP spid="69" grpId="3" animBg="1"/>
      <p:bldP spid="69" grpId="4" animBg="1"/>
      <p:bldP spid="71" grpId="0" animBg="1"/>
      <p:bldP spid="71" grpId="1" animBg="1"/>
      <p:bldP spid="71" grpId="2" animBg="1"/>
      <p:bldP spid="71" grpId="3" animBg="1"/>
      <p:bldP spid="71" grpId="4" animBg="1"/>
      <p:bldP spid="48" grpId="0"/>
      <p:bldP spid="49" grpId="0"/>
      <p:bldP spid="119" grpId="0" animBg="1"/>
      <p:bldP spid="119" grpId="1" animBg="1"/>
      <p:bldP spid="36" grpId="0" animBg="1"/>
      <p:bldP spid="36" grpId="1" animBg="1"/>
      <p:bldP spid="52" grpId="0" animBg="1"/>
      <p:bldP spid="52" grpId="1" animBg="1"/>
      <p:bldP spid="54" grpId="0" animBg="1"/>
      <p:bldP spid="54" grpId="1" animBg="1"/>
      <p:bldP spid="54" grpId="2" animBg="1"/>
      <p:bldP spid="54" grpId="3" animBg="1"/>
      <p:bldP spid="53" grpId="0" animBg="1"/>
      <p:bldP spid="53" grpId="1" animBg="1"/>
      <p:bldP spid="53" grpId="2" animBg="1"/>
      <p:bldP spid="55" grpId="0" animBg="1"/>
      <p:bldP spid="5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p:txBody>
          <a:bodyPr/>
          <a:lstStyle/>
          <a:p>
            <a:r>
              <a:rPr lang="en-US">
                <a:latin typeface="Garamond" charset="0"/>
              </a:rPr>
              <a:t>Unexpected Slowdowns in Multi-Core</a:t>
            </a:r>
          </a:p>
        </p:txBody>
      </p:sp>
      <p:graphicFrame>
        <p:nvGraphicFramePr>
          <p:cNvPr id="25602" name="Content Placeholder 4"/>
          <p:cNvGraphicFramePr>
            <a:graphicFrameLocks noGrp="1"/>
          </p:cNvGraphicFramePr>
          <p:nvPr>
            <p:ph idx="1"/>
          </p:nvPr>
        </p:nvGraphicFramePr>
        <p:xfrm>
          <a:off x="228600" y="896938"/>
          <a:ext cx="8610600" cy="4876800"/>
        </p:xfrm>
        <a:graphic>
          <a:graphicData uri="http://schemas.openxmlformats.org/presentationml/2006/ole">
            <mc:AlternateContent xmlns:mc="http://schemas.openxmlformats.org/markup-compatibility/2006">
              <mc:Choice xmlns:v="urn:schemas-microsoft-com:vml" Requires="v">
                <p:oleObj spid="_x0000_s2090" name="Worksheet" r:id="rId4" imgW="8608298" imgH="4877223" progId="Excel.Sheet.8">
                  <p:embed/>
                </p:oleObj>
              </mc:Choice>
              <mc:Fallback>
                <p:oleObj name="Worksheet" r:id="rId4" imgW="8608298" imgH="4877223" progId="Excel.Sheet.8">
                  <p:embed/>
                  <p:pic>
                    <p:nvPicPr>
                      <p:cNvPr id="0" name=""/>
                      <p:cNvPicPr>
                        <a:picLocks noGrp="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896938"/>
                        <a:ext cx="8610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56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526BAB6-9BFE-7344-BA1D-0FE53BCCCD3F}" type="slidenum">
              <a:rPr lang="en-US" sz="1600">
                <a:solidFill>
                  <a:srgbClr val="000000"/>
                </a:solidFill>
                <a:latin typeface="Garamond" charset="0"/>
                <a:cs typeface="Arial" charset="0"/>
              </a:rPr>
              <a:pPr eaLnBrk="1" hangingPunct="1"/>
              <a:t>21</a:t>
            </a:fld>
            <a:endParaRPr lang="en-US" sz="1600">
              <a:solidFill>
                <a:srgbClr val="000000"/>
              </a:solidFill>
              <a:latin typeface="Garamond" charset="0"/>
              <a:cs typeface="Arial" charset="0"/>
            </a:endParaRPr>
          </a:p>
        </p:txBody>
      </p:sp>
      <p:cxnSp>
        <p:nvCxnSpPr>
          <p:cNvPr id="10" name="Straight Arrow Connector 9"/>
          <p:cNvCxnSpPr>
            <a:cxnSpLocks noChangeShapeType="1"/>
          </p:cNvCxnSpPr>
          <p:nvPr/>
        </p:nvCxnSpPr>
        <p:spPr bwMode="auto">
          <a:xfrm rot="5400000">
            <a:off x="2773363" y="3049587"/>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2" name="Text Box 11"/>
          <p:cNvSpPr txBox="1">
            <a:spLocks noChangeArrowheads="1"/>
          </p:cNvSpPr>
          <p:nvPr/>
        </p:nvSpPr>
        <p:spPr bwMode="auto">
          <a:xfrm>
            <a:off x="1817688" y="2382838"/>
            <a:ext cx="3376612"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Memory Performance Hog</a:t>
            </a:r>
          </a:p>
        </p:txBody>
      </p:sp>
      <p:cxnSp>
        <p:nvCxnSpPr>
          <p:cNvPr id="11" name="Straight Arrow Connector 10"/>
          <p:cNvCxnSpPr>
            <a:cxnSpLocks noChangeShapeType="1"/>
          </p:cNvCxnSpPr>
          <p:nvPr/>
        </p:nvCxnSpPr>
        <p:spPr bwMode="auto">
          <a:xfrm rot="5400000">
            <a:off x="3463926" y="3432175"/>
            <a:ext cx="965200" cy="231775"/>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13" name="Text Box 11"/>
          <p:cNvSpPr txBox="1">
            <a:spLocks noChangeArrowheads="1"/>
          </p:cNvSpPr>
          <p:nvPr/>
        </p:nvSpPr>
        <p:spPr bwMode="auto">
          <a:xfrm>
            <a:off x="3371850" y="2674938"/>
            <a:ext cx="1649413"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Low priority</a:t>
            </a:r>
          </a:p>
        </p:txBody>
      </p:sp>
      <p:sp>
        <p:nvSpPr>
          <p:cNvPr id="15" name="Text Box 11"/>
          <p:cNvSpPr txBox="1">
            <a:spLocks noChangeArrowheads="1"/>
          </p:cNvSpPr>
          <p:nvPr/>
        </p:nvSpPr>
        <p:spPr bwMode="auto">
          <a:xfrm>
            <a:off x="7035800" y="685800"/>
            <a:ext cx="1804988" cy="4000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000" b="1" smtClean="0">
                <a:solidFill>
                  <a:srgbClr val="FF0000"/>
                </a:solidFill>
                <a:cs typeface="Arial" charset="0"/>
              </a:rPr>
              <a:t>High priority</a:t>
            </a:r>
          </a:p>
        </p:txBody>
      </p:sp>
      <p:cxnSp>
        <p:nvCxnSpPr>
          <p:cNvPr id="20" name="Straight Arrow Connector 19"/>
          <p:cNvCxnSpPr>
            <a:cxnSpLocks noChangeShapeType="1"/>
          </p:cNvCxnSpPr>
          <p:nvPr/>
        </p:nvCxnSpPr>
        <p:spPr bwMode="auto">
          <a:xfrm rot="5400000">
            <a:off x="7188201" y="1438275"/>
            <a:ext cx="963612" cy="230187"/>
          </a:xfrm>
          <a:prstGeom prst="straightConnector1">
            <a:avLst/>
          </a:prstGeom>
          <a:noFill/>
          <a:ln w="31750">
            <a:solidFill>
              <a:srgbClr val="FF0000"/>
            </a:solidFill>
            <a:round/>
            <a:headEnd/>
            <a:tailEnd type="arrow" w="med" len="med"/>
          </a:ln>
          <a:extLst>
            <a:ext uri="{909E8E84-426E-40dd-AFC4-6F175D3DCCD1}">
              <a14:hiddenFill xmlns:a14="http://schemas.microsoft.com/office/drawing/2010/main">
                <a:noFill/>
              </a14:hiddenFill>
            </a:ext>
          </a:extLst>
        </p:spPr>
      </p:cxnSp>
      <p:sp>
        <p:nvSpPr>
          <p:cNvPr id="25610" name="TextBox 13"/>
          <p:cNvSpPr txBox="1">
            <a:spLocks noChangeArrowheads="1"/>
          </p:cNvSpPr>
          <p:nvPr/>
        </p:nvSpPr>
        <p:spPr bwMode="auto">
          <a:xfrm>
            <a:off x="2754313" y="5586413"/>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cs typeface="Arial" charset="0"/>
              </a:rPr>
              <a:t>(Core 0)</a:t>
            </a:r>
          </a:p>
        </p:txBody>
      </p:sp>
      <p:sp>
        <p:nvSpPr>
          <p:cNvPr id="25611" name="TextBox 15"/>
          <p:cNvSpPr txBox="1">
            <a:spLocks noChangeArrowheads="1"/>
          </p:cNvSpPr>
          <p:nvPr/>
        </p:nvSpPr>
        <p:spPr bwMode="auto">
          <a:xfrm>
            <a:off x="6469063" y="5584825"/>
            <a:ext cx="83978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smtClean="0">
                <a:solidFill>
                  <a:srgbClr val="000000"/>
                </a:solidFill>
                <a:cs typeface="Arial" charset="0"/>
              </a:rPr>
              <a:t>(Core 1)</a:t>
            </a:r>
          </a:p>
        </p:txBody>
      </p:sp>
      <p:sp>
        <p:nvSpPr>
          <p:cNvPr id="25612" name="Line 14"/>
          <p:cNvSpPr>
            <a:spLocks noChangeShapeType="1"/>
          </p:cNvSpPr>
          <p:nvPr/>
        </p:nvSpPr>
        <p:spPr bwMode="auto">
          <a:xfrm>
            <a:off x="1214438" y="4124325"/>
            <a:ext cx="7497762" cy="0"/>
          </a:xfrm>
          <a:prstGeom prst="line">
            <a:avLst/>
          </a:prstGeom>
          <a:noFill/>
          <a:ln w="25400">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5613" name="TextBox 13"/>
          <p:cNvSpPr txBox="1">
            <a:spLocks noChangeArrowheads="1"/>
          </p:cNvSpPr>
          <p:nvPr/>
        </p:nvSpPr>
        <p:spPr bwMode="auto">
          <a:xfrm>
            <a:off x="381000" y="5830888"/>
            <a:ext cx="8358188"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latin typeface="Tahoma" charset="0"/>
              </a:rPr>
              <a:t>Moscibroda and Mutlu, </a:t>
            </a:r>
            <a:r>
              <a:rPr lang="ja-JP" altLang="en-US" sz="1800" smtClean="0">
                <a:solidFill>
                  <a:srgbClr val="000000"/>
                </a:solidFill>
                <a:latin typeface="Tahoma" charset="0"/>
              </a:rPr>
              <a:t>“</a:t>
            </a:r>
            <a:r>
              <a:rPr lang="en-US" altLang="ja-JP" sz="1800" smtClean="0">
                <a:solidFill>
                  <a:srgbClr val="0000FF"/>
                </a:solidFill>
                <a:latin typeface="Tahoma" charset="0"/>
              </a:rPr>
              <a:t>Memory performance attacks: Denial of memory service </a:t>
            </a:r>
          </a:p>
          <a:p>
            <a:pPr eaLnBrk="1" fontAlgn="base" hangingPunct="1">
              <a:spcBef>
                <a:spcPct val="0"/>
              </a:spcBef>
              <a:spcAft>
                <a:spcPct val="0"/>
              </a:spcAft>
            </a:pPr>
            <a:r>
              <a:rPr lang="en-US" sz="1800" smtClean="0">
                <a:solidFill>
                  <a:srgbClr val="0000FF"/>
                </a:solidFill>
                <a:latin typeface="Tahoma" charset="0"/>
              </a:rPr>
              <a:t>in multi-core systems</a:t>
            </a:r>
            <a:r>
              <a:rPr lang="en-US" sz="1800" smtClean="0">
                <a:solidFill>
                  <a:srgbClr val="000000"/>
                </a:solidFill>
                <a:latin typeface="Tahoma" charset="0"/>
              </a:rPr>
              <a:t>,</a:t>
            </a:r>
            <a:r>
              <a:rPr lang="ja-JP" altLang="en-US" sz="1800" smtClean="0">
                <a:solidFill>
                  <a:srgbClr val="000000"/>
                </a:solidFill>
                <a:latin typeface="Tahoma" charset="0"/>
              </a:rPr>
              <a:t>”</a:t>
            </a:r>
            <a:r>
              <a:rPr lang="en-US" altLang="ja-JP" sz="1800" smtClean="0">
                <a:solidFill>
                  <a:srgbClr val="000000"/>
                </a:solidFill>
                <a:latin typeface="Tahoma" charset="0"/>
              </a:rPr>
              <a:t> USENIX Security 2007.</a:t>
            </a:r>
            <a:endParaRPr lang="en-US" sz="1800" smtClean="0">
              <a:solidFill>
                <a:srgbClr val="000000"/>
              </a:solidFill>
              <a:cs typeface="Arial" charset="0"/>
            </a:endParaRPr>
          </a:p>
        </p:txBody>
      </p:sp>
    </p:spTree>
    <p:extLst>
      <p:ext uri="{BB962C8B-B14F-4D97-AF65-F5344CB8AC3E}">
        <p14:creationId xmlns:p14="http://schemas.microsoft.com/office/powerpoint/2010/main" val="18966431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3"/>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5"/>
                                        </p:tgtEl>
                                        <p:attrNameLst>
                                          <p:attrName>style.visibility</p:attrName>
                                        </p:attrNameLst>
                                      </p:cBhvr>
                                      <p:to>
                                        <p:strVal val="hidden"/>
                                      </p:to>
                                    </p:set>
                                  </p:childTnLst>
                                </p:cTn>
                              </p:par>
                              <p:par>
                                <p:cTn id="21" presetID="1" presetClass="exit" presetSubtype="0" fill="hold" nodeType="withEffect">
                                  <p:stCondLst>
                                    <p:cond delay="0"/>
                                  </p:stCondLst>
                                  <p:childTnLst>
                                    <p:set>
                                      <p:cBhvr>
                                        <p:cTn id="22" dur="1" fill="hold">
                                          <p:stCondLst>
                                            <p:cond delay="0"/>
                                          </p:stCondLst>
                                        </p:cTn>
                                        <p:tgtEl>
                                          <p:spTgt spid="20"/>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3" grpId="1" animBg="1"/>
      <p:bldP spid="15" grpId="0" animBg="1"/>
      <p:bldP spid="15" grpId="1" animBg="1"/>
    </p:bld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Challenges: Global Structures</a:t>
            </a:r>
            <a:endParaRPr lang="en-US" sz="4400"/>
          </a:p>
        </p:txBody>
      </p:sp>
      <p:sp>
        <p:nvSpPr>
          <p:cNvPr id="3" name="Content Placeholder 2"/>
          <p:cNvSpPr>
            <a:spLocks noGrp="1"/>
          </p:cNvSpPr>
          <p:nvPr>
            <p:ph idx="1"/>
          </p:nvPr>
        </p:nvSpPr>
        <p:spPr>
          <a:xfrm>
            <a:off x="304800" y="990600"/>
            <a:ext cx="8534400" cy="4670648"/>
          </a:xfrm>
        </p:spPr>
        <p:txBody>
          <a:bodyPr/>
          <a:lstStyle/>
          <a:p>
            <a:pPr marL="0" lvl="1" indent="0">
              <a:buNone/>
            </a:pPr>
            <a:r>
              <a:rPr lang="en-US" sz="4400" b="1" dirty="0" smtClean="0">
                <a:solidFill>
                  <a:srgbClr val="FF0000"/>
                </a:solidFill>
              </a:rPr>
              <a:t>1. Global Address Latch</a:t>
            </a:r>
          </a:p>
          <a:p>
            <a:pPr marL="801688" lvl="2" indent="-344488"/>
            <a:r>
              <a:rPr lang="en-US" sz="4000" dirty="0" smtClean="0"/>
              <a:t>Problem: Only </a:t>
            </a:r>
            <a:r>
              <a:rPr lang="en-US" sz="4000" i="1" u="sng" dirty="0" smtClean="0"/>
              <a:t>one</a:t>
            </a:r>
            <a:r>
              <a:rPr lang="en-US" sz="4000" dirty="0" smtClean="0"/>
              <a:t> raised </a:t>
            </a:r>
            <a:r>
              <a:rPr lang="en-US" sz="4000" dirty="0" err="1" smtClean="0"/>
              <a:t>wordline</a:t>
            </a:r>
            <a:endParaRPr lang="en-US" sz="4000" dirty="0" smtClean="0"/>
          </a:p>
          <a:p>
            <a:pPr marL="801688" lvl="2" indent="-344488"/>
            <a:r>
              <a:rPr lang="en-US" sz="4000" dirty="0" smtClean="0"/>
              <a:t>Solution: </a:t>
            </a:r>
            <a:r>
              <a:rPr lang="en-US" sz="4000" b="1" dirty="0" smtClean="0"/>
              <a:t>Subarray Address Latch</a:t>
            </a:r>
          </a:p>
          <a:p>
            <a:pPr marL="0" lvl="1" indent="0">
              <a:buNone/>
            </a:pPr>
            <a:r>
              <a:rPr lang="en-US" sz="4400" b="1" dirty="0" smtClean="0">
                <a:solidFill>
                  <a:srgbClr val="FF0000"/>
                </a:solidFill>
              </a:rPr>
              <a:t>2. Global </a:t>
            </a:r>
            <a:r>
              <a:rPr lang="en-US" sz="4400" b="1" dirty="0" err="1" smtClean="0">
                <a:solidFill>
                  <a:srgbClr val="FF0000"/>
                </a:solidFill>
              </a:rPr>
              <a:t>Bitlines</a:t>
            </a:r>
            <a:endParaRPr lang="en-US" sz="4400" b="1" dirty="0" smtClean="0">
              <a:solidFill>
                <a:srgbClr val="FF0000"/>
              </a:solidFill>
            </a:endParaRPr>
          </a:p>
          <a:p>
            <a:pPr marL="801688" lvl="2" indent="-344488"/>
            <a:r>
              <a:rPr lang="en-US" sz="4000" dirty="0"/>
              <a:t>Problem: </a:t>
            </a:r>
            <a:r>
              <a:rPr lang="en-US" sz="4000" dirty="0" smtClean="0"/>
              <a:t>Collision during access</a:t>
            </a:r>
            <a:endParaRPr lang="en-US" sz="4000" b="1" dirty="0" smtClean="0">
              <a:latin typeface="Courier New" pitchFamily="49" charset="0"/>
              <a:cs typeface="Courier New" pitchFamily="49" charset="0"/>
            </a:endParaRPr>
          </a:p>
          <a:p>
            <a:pPr marL="801688" lvl="2" indent="-344488"/>
            <a:r>
              <a:rPr lang="en-US" sz="4000" dirty="0" smtClean="0">
                <a:latin typeface="+mj-lt"/>
                <a:cs typeface="Courier New" pitchFamily="49" charset="0"/>
              </a:rPr>
              <a:t>Solution: </a:t>
            </a:r>
            <a:r>
              <a:rPr lang="en-US" sz="4000" b="1" dirty="0" smtClean="0">
                <a:latin typeface="+mj-lt"/>
                <a:cs typeface="Courier New" pitchFamily="49" charset="0"/>
              </a:rPr>
              <a:t>Designated-Bit Latch</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210</a:t>
            </a:fld>
            <a:endParaRPr lang="en-US">
              <a:solidFill>
                <a:prstClr val="black"/>
              </a:solidFill>
              <a:latin typeface="Calibri"/>
            </a:endParaRPr>
          </a:p>
        </p:txBody>
      </p:sp>
      <p:sp>
        <p:nvSpPr>
          <p:cNvPr id="5" name="Content Placeholder 2"/>
          <p:cNvSpPr txBox="1">
            <a:spLocks/>
          </p:cNvSpPr>
          <p:nvPr/>
        </p:nvSpPr>
        <p:spPr>
          <a:xfrm>
            <a:off x="304800" y="5949280"/>
            <a:ext cx="8534400" cy="6858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en-US" sz="3800" b="1" dirty="0" smtClean="0">
                <a:solidFill>
                  <a:srgbClr val="0000FF"/>
                </a:solidFill>
              </a:rPr>
              <a:t>MASA (Multitude of Activated Subarrays)</a:t>
            </a:r>
          </a:p>
          <a:p>
            <a:endParaRPr lang="en-US" dirty="0"/>
          </a:p>
        </p:txBody>
      </p:sp>
    </p:spTree>
    <p:extLst>
      <p:ext uri="{BB962C8B-B14F-4D97-AF65-F5344CB8AC3E}">
        <p14:creationId xmlns:p14="http://schemas.microsoft.com/office/powerpoint/2010/main" val="163002559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sz="3600" smtClean="0"/>
              <a:t>Baseline (Subarray-Oblivious)</a:t>
            </a:r>
          </a:p>
          <a:p>
            <a:endParaRPr lang="en-US" sz="3600"/>
          </a:p>
          <a:p>
            <a:endParaRPr lang="en-US" sz="3600" smtClean="0"/>
          </a:p>
          <a:p>
            <a:endParaRPr lang="en-US" sz="3600"/>
          </a:p>
          <a:p>
            <a:endParaRPr lang="en-US" sz="3600" smtClean="0"/>
          </a:p>
          <a:p>
            <a:r>
              <a:rPr lang="en-US" sz="4000" b="1" smtClean="0"/>
              <a:t>MASA</a:t>
            </a:r>
          </a:p>
          <a:p>
            <a:endParaRPr lang="en-US" sz="4000"/>
          </a:p>
          <a:p>
            <a:endParaRPr lang="en-US" sz="4000" smtClean="0"/>
          </a:p>
          <a:p>
            <a:endParaRPr lang="en-US" sz="4000"/>
          </a:p>
          <a:p>
            <a:endParaRPr lang="en-US" sz="4000" smtClean="0"/>
          </a:p>
          <a:p>
            <a:endParaRPr lang="en-US" sz="4000"/>
          </a:p>
        </p:txBody>
      </p:sp>
      <p:cxnSp>
        <p:nvCxnSpPr>
          <p:cNvPr id="46" name="ser0"/>
          <p:cNvCxnSpPr/>
          <p:nvPr/>
        </p:nvCxnSpPr>
        <p:spPr>
          <a:xfrm>
            <a:off x="4424264"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7" name="ser0"/>
          <p:cNvCxnSpPr/>
          <p:nvPr/>
        </p:nvCxnSpPr>
        <p:spPr>
          <a:xfrm>
            <a:off x="5681564" y="2213385"/>
            <a:ext cx="0" cy="834613"/>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41" name="ser0"/>
          <p:cNvCxnSpPr/>
          <p:nvPr/>
        </p:nvCxnSpPr>
        <p:spPr>
          <a:xfrm>
            <a:off x="2747865" y="2213385"/>
            <a:ext cx="0" cy="834614"/>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sz="4400"/>
              <a:t>MASA: Advantages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211</a:t>
            </a:fld>
            <a:endParaRPr lang="en-US">
              <a:solidFill>
                <a:prstClr val="black"/>
              </a:solidFill>
              <a:latin typeface="Calibri"/>
            </a:endParaRPr>
          </a:p>
        </p:txBody>
      </p:sp>
      <p:cxnSp>
        <p:nvCxnSpPr>
          <p:cNvPr id="10" name="Straight Arrow Connector 9"/>
          <p:cNvCxnSpPr/>
          <p:nvPr/>
        </p:nvCxnSpPr>
        <p:spPr>
          <a:xfrm>
            <a:off x="652366" y="281257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619999" y="2951071"/>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23" name="req0rl"/>
          <p:cNvSpPr/>
          <p:nvPr/>
        </p:nvSpPr>
        <p:spPr>
          <a:xfrm>
            <a:off x="1490566"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24" name="wr0"/>
          <p:cNvSpPr/>
          <p:nvPr/>
        </p:nvSpPr>
        <p:spPr>
          <a:xfrm>
            <a:off x="23287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5" name="req1rl"/>
          <p:cNvSpPr/>
          <p:nvPr/>
        </p:nvSpPr>
        <p:spPr>
          <a:xfrm>
            <a:off x="3166966"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26" name="wr1"/>
          <p:cNvSpPr/>
          <p:nvPr/>
        </p:nvSpPr>
        <p:spPr>
          <a:xfrm>
            <a:off x="40051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2</a:t>
            </a:r>
            <a:endParaRPr lang="en-US" sz="3200">
              <a:solidFill>
                <a:prstClr val="white"/>
              </a:solidFill>
              <a:latin typeface="Calibri"/>
            </a:endParaRPr>
          </a:p>
        </p:txBody>
      </p:sp>
      <p:sp>
        <p:nvSpPr>
          <p:cNvPr id="27" name="req2rl"/>
          <p:cNvSpPr/>
          <p:nvPr/>
        </p:nvSpPr>
        <p:spPr>
          <a:xfrm>
            <a:off x="4843359" y="259080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28" name="req3rl"/>
          <p:cNvSpPr/>
          <p:nvPr/>
        </p:nvSpPr>
        <p:spPr>
          <a:xfrm>
            <a:off x="6100665" y="25908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sp>
        <p:nvSpPr>
          <p:cNvPr id="29" name="rl0"/>
          <p:cNvSpPr/>
          <p:nvPr/>
        </p:nvSpPr>
        <p:spPr>
          <a:xfrm>
            <a:off x="2747863"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0" name="rl1"/>
          <p:cNvSpPr/>
          <p:nvPr/>
        </p:nvSpPr>
        <p:spPr>
          <a:xfrm>
            <a:off x="4424265" y="2590800"/>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31" name="rl2"/>
          <p:cNvSpPr/>
          <p:nvPr/>
        </p:nvSpPr>
        <p:spPr>
          <a:xfrm>
            <a:off x="5681564" y="2590801"/>
            <a:ext cx="419102" cy="457199"/>
          </a:xfrm>
          <a:prstGeom prst="roundRect">
            <a:avLst/>
          </a:prstGeom>
          <a:solidFill>
            <a:srgbClr val="FF0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3</a:t>
            </a:r>
            <a:endParaRPr lang="en-US" sz="3200">
              <a:solidFill>
                <a:prstClr val="white"/>
              </a:solidFill>
              <a:latin typeface="Calibri"/>
            </a:endParaRPr>
          </a:p>
        </p:txBody>
      </p:sp>
      <p:sp>
        <p:nvSpPr>
          <p:cNvPr id="48" name="TextBox 47"/>
          <p:cNvSpPr txBox="1"/>
          <p:nvPr/>
        </p:nvSpPr>
        <p:spPr>
          <a:xfrm>
            <a:off x="1490566" y="1600200"/>
            <a:ext cx="5448299" cy="536985"/>
          </a:xfrm>
          <a:prstGeom prst="rect">
            <a:avLst/>
          </a:prstGeom>
          <a:noFill/>
        </p:spPr>
        <p:txBody>
          <a:bodyPr wrap="square" rtlCol="0" anchor="ctr">
            <a:noAutofit/>
          </a:bodyPr>
          <a:lstStyle/>
          <a:p>
            <a:pPr algn="ctr"/>
            <a:r>
              <a:rPr lang="en-US" sz="4000" i="1" smtClean="0">
                <a:solidFill>
                  <a:srgbClr val="FF0000"/>
                </a:solidFill>
                <a:latin typeface="Calibri"/>
              </a:rPr>
              <a:t>1. Serialization</a:t>
            </a:r>
            <a:endParaRPr lang="en-US" sz="3600" i="1">
              <a:solidFill>
                <a:srgbClr val="FF0000"/>
              </a:solidFill>
              <a:latin typeface="Calibri"/>
            </a:endParaRPr>
          </a:p>
        </p:txBody>
      </p:sp>
      <p:sp>
        <p:nvSpPr>
          <p:cNvPr id="49" name="TextBox 48"/>
          <p:cNvSpPr txBox="1"/>
          <p:nvPr/>
        </p:nvSpPr>
        <p:spPr>
          <a:xfrm>
            <a:off x="524854" y="3806415"/>
            <a:ext cx="3480312" cy="384585"/>
          </a:xfrm>
          <a:prstGeom prst="rect">
            <a:avLst/>
          </a:prstGeom>
          <a:noFill/>
        </p:spPr>
        <p:txBody>
          <a:bodyPr wrap="square" rtlCol="0" anchor="ctr">
            <a:noAutofit/>
          </a:bodyPr>
          <a:lstStyle/>
          <a:p>
            <a:pPr algn="ctr"/>
            <a:r>
              <a:rPr lang="en-US" sz="4000" i="1" smtClean="0">
                <a:solidFill>
                  <a:srgbClr val="FF0000"/>
                </a:solidFill>
                <a:latin typeface="Calibri"/>
              </a:rPr>
              <a:t>2. Write Penalty</a:t>
            </a:r>
            <a:endParaRPr lang="en-US" sz="3600" i="1">
              <a:solidFill>
                <a:srgbClr val="FF0000"/>
              </a:solidFill>
              <a:latin typeface="Calibri"/>
            </a:endParaRPr>
          </a:p>
        </p:txBody>
      </p:sp>
      <p:sp>
        <p:nvSpPr>
          <p:cNvPr id="50" name="TextBox 49"/>
          <p:cNvSpPr txBox="1"/>
          <p:nvPr/>
        </p:nvSpPr>
        <p:spPr>
          <a:xfrm>
            <a:off x="4708072" y="3806415"/>
            <a:ext cx="3043337" cy="384585"/>
          </a:xfrm>
          <a:prstGeom prst="rect">
            <a:avLst/>
          </a:prstGeom>
          <a:noFill/>
        </p:spPr>
        <p:txBody>
          <a:bodyPr wrap="square" rtlCol="0" anchor="ctr">
            <a:noAutofit/>
          </a:bodyPr>
          <a:lstStyle/>
          <a:p>
            <a:r>
              <a:rPr lang="en-US" sz="4000" i="1" smtClean="0">
                <a:solidFill>
                  <a:srgbClr val="FF0000"/>
                </a:solidFill>
                <a:latin typeface="Calibri"/>
              </a:rPr>
              <a:t>3. Thrashing</a:t>
            </a:r>
            <a:endParaRPr lang="en-US" sz="3600" i="1">
              <a:solidFill>
                <a:srgbClr val="FF0000"/>
              </a:solidFill>
              <a:latin typeface="Calibri"/>
            </a:endParaRPr>
          </a:p>
        </p:txBody>
      </p:sp>
      <p:cxnSp>
        <p:nvCxnSpPr>
          <p:cNvPr id="57" name="Curved Connector 56"/>
          <p:cNvCxnSpPr>
            <a:stCxn id="24" idx="2"/>
            <a:endCxn id="49" idx="0"/>
          </p:cNvCxnSpPr>
          <p:nvPr/>
        </p:nvCxnSpPr>
        <p:spPr>
          <a:xfrm rot="5400000">
            <a:off x="2022455" y="3290555"/>
            <a:ext cx="758415" cy="273304"/>
          </a:xfrm>
          <a:prstGeom prst="curvedConnector3">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0" name="Curved Connector 59"/>
          <p:cNvCxnSpPr>
            <a:stCxn id="26" idx="2"/>
          </p:cNvCxnSpPr>
          <p:nvPr/>
        </p:nvCxnSpPr>
        <p:spPr>
          <a:xfrm rot="5400000">
            <a:off x="3223218" y="2782196"/>
            <a:ext cx="725692" cy="1257300"/>
          </a:xfrm>
          <a:prstGeom prst="curvedConnector2">
            <a:avLst/>
          </a:prstGeom>
          <a:ln w="38100">
            <a:solidFill>
              <a:srgbClr val="FF0000"/>
            </a:solidFill>
            <a:prstDash val="sysDot"/>
            <a:tailEnd type="triangle" w="lg" len="lg"/>
          </a:ln>
        </p:spPr>
        <p:style>
          <a:lnRef idx="1">
            <a:schemeClr val="accent1"/>
          </a:lnRef>
          <a:fillRef idx="0">
            <a:schemeClr val="accent1"/>
          </a:fillRef>
          <a:effectRef idx="0">
            <a:schemeClr val="accent1"/>
          </a:effectRef>
          <a:fontRef idx="minor">
            <a:schemeClr val="tx1"/>
          </a:fontRef>
        </p:style>
      </p:cxnSp>
      <p:cxnSp>
        <p:nvCxnSpPr>
          <p:cNvPr id="67" name="Curved Connector 66"/>
          <p:cNvCxnSpPr>
            <a:stCxn id="30" idx="2"/>
          </p:cNvCxnSpPr>
          <p:nvPr/>
        </p:nvCxnSpPr>
        <p:spPr>
          <a:xfrm rot="16200000" flipH="1">
            <a:off x="4584516" y="3097299"/>
            <a:ext cx="725694" cy="627094"/>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0" name="Curved Connector 69"/>
          <p:cNvCxnSpPr>
            <a:stCxn id="31" idx="2"/>
            <a:endCxn id="50" idx="0"/>
          </p:cNvCxnSpPr>
          <p:nvPr/>
        </p:nvCxnSpPr>
        <p:spPr>
          <a:xfrm rot="16200000" flipH="1">
            <a:off x="5681221" y="3257894"/>
            <a:ext cx="758415" cy="338626"/>
          </a:xfrm>
          <a:prstGeom prst="curvedConnector3">
            <a:avLst>
              <a:gd name="adj1" fmla="val 50000"/>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29" idx="2"/>
          </p:cNvCxnSpPr>
          <p:nvPr/>
        </p:nvCxnSpPr>
        <p:spPr>
          <a:xfrm rot="16200000" flipH="1">
            <a:off x="3424818" y="2580595"/>
            <a:ext cx="815852" cy="1750661"/>
          </a:xfrm>
          <a:prstGeom prst="curvedConnector2">
            <a:avLst/>
          </a:prstGeom>
          <a:ln w="38100">
            <a:solidFill>
              <a:srgbClr val="FF0000"/>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p:nvPr/>
        </p:nvCxnSpPr>
        <p:spPr>
          <a:xfrm>
            <a:off x="652366" y="5361922"/>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652366" y="6096001"/>
            <a:ext cx="7620000" cy="0"/>
          </a:xfrm>
          <a:prstGeom prst="straightConnector1">
            <a:avLst/>
          </a:prstGeom>
          <a:ln w="38100">
            <a:solidFill>
              <a:schemeClr val="tx1"/>
            </a:solidFill>
            <a:headEnd type="none" w="med" len="med"/>
            <a:tailEnd type="arrow" w="lg" len="med"/>
          </a:ln>
        </p:spPr>
        <p:style>
          <a:lnRef idx="1">
            <a:schemeClr val="accent1"/>
          </a:lnRef>
          <a:fillRef idx="0">
            <a:schemeClr val="accent1"/>
          </a:fillRef>
          <a:effectRef idx="0">
            <a:schemeClr val="accent1"/>
          </a:effectRef>
          <a:fontRef idx="minor">
            <a:schemeClr val="tx1"/>
          </a:fontRef>
        </p:style>
      </p:cxnSp>
      <p:sp>
        <p:nvSpPr>
          <p:cNvPr id="81" name="TextBox 80"/>
          <p:cNvSpPr txBox="1"/>
          <p:nvPr/>
        </p:nvSpPr>
        <p:spPr>
          <a:xfrm>
            <a:off x="7619999" y="5590522"/>
            <a:ext cx="1066801" cy="270421"/>
          </a:xfrm>
          <a:prstGeom prst="rect">
            <a:avLst/>
          </a:prstGeom>
          <a:noFill/>
        </p:spPr>
        <p:txBody>
          <a:bodyPr wrap="square" rtlCol="0" anchor="ctr">
            <a:noAutofit/>
          </a:bodyPr>
          <a:lstStyle/>
          <a:p>
            <a:pPr algn="ctr"/>
            <a:r>
              <a:rPr lang="en-US" sz="3600" i="1" smtClean="0">
                <a:solidFill>
                  <a:prstClr val="black"/>
                </a:solidFill>
                <a:latin typeface="Calibri"/>
              </a:rPr>
              <a:t>time</a:t>
            </a:r>
            <a:endParaRPr lang="en-US" sz="3200" i="1">
              <a:solidFill>
                <a:prstClr val="black"/>
              </a:solidFill>
              <a:latin typeface="Calibri"/>
            </a:endParaRPr>
          </a:p>
        </p:txBody>
      </p:sp>
      <p:sp>
        <p:nvSpPr>
          <p:cNvPr id="82" name="req0rl"/>
          <p:cNvSpPr/>
          <p:nvPr/>
        </p:nvSpPr>
        <p:spPr>
          <a:xfrm>
            <a:off x="1490566" y="5133322"/>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Wr</a:t>
            </a:r>
            <a:endParaRPr lang="en-US" sz="3200">
              <a:solidFill>
                <a:prstClr val="white"/>
              </a:solidFill>
              <a:latin typeface="Calibri"/>
            </a:endParaRPr>
          </a:p>
        </p:txBody>
      </p:sp>
      <p:sp>
        <p:nvSpPr>
          <p:cNvPr id="83" name="req1rl"/>
          <p:cNvSpPr/>
          <p:nvPr/>
        </p:nvSpPr>
        <p:spPr>
          <a:xfrm>
            <a:off x="1909666"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Wr</a:t>
            </a:r>
            <a:endParaRPr lang="en-US" sz="3200">
              <a:solidFill>
                <a:prstClr val="black"/>
              </a:solidFill>
              <a:latin typeface="Calibri"/>
            </a:endParaRPr>
          </a:p>
        </p:txBody>
      </p:sp>
      <p:sp>
        <p:nvSpPr>
          <p:cNvPr id="84" name="req2rl"/>
          <p:cNvSpPr/>
          <p:nvPr/>
        </p:nvSpPr>
        <p:spPr>
          <a:xfrm>
            <a:off x="2328763" y="5133321"/>
            <a:ext cx="838200" cy="457199"/>
          </a:xfrm>
          <a:prstGeom prst="roundRect">
            <a:avLst/>
          </a:prstGeom>
          <a:solidFill>
            <a:srgbClr val="0070C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white"/>
                </a:solidFill>
                <a:latin typeface="Calibri"/>
              </a:rPr>
              <a:t>Rd</a:t>
            </a:r>
            <a:endParaRPr lang="en-US" sz="3200">
              <a:solidFill>
                <a:prstClr val="white"/>
              </a:solidFill>
              <a:latin typeface="Calibri"/>
            </a:endParaRPr>
          </a:p>
        </p:txBody>
      </p:sp>
      <p:sp>
        <p:nvSpPr>
          <p:cNvPr id="85" name="req3rl"/>
          <p:cNvSpPr/>
          <p:nvPr/>
        </p:nvSpPr>
        <p:spPr>
          <a:xfrm>
            <a:off x="2747863" y="5791201"/>
            <a:ext cx="838200" cy="457199"/>
          </a:xfrm>
          <a:prstGeom prst="roundRect">
            <a:avLst/>
          </a:prstGeom>
          <a:solidFill>
            <a:srgbClr val="FFC000"/>
          </a:solidFill>
          <a:ln w="38100"/>
        </p:spPr>
        <p:style>
          <a:lnRef idx="2">
            <a:schemeClr val="dk1">
              <a:shade val="50000"/>
            </a:schemeClr>
          </a:lnRef>
          <a:fillRef idx="1">
            <a:schemeClr val="dk1"/>
          </a:fillRef>
          <a:effectRef idx="0">
            <a:schemeClr val="dk1"/>
          </a:effectRef>
          <a:fontRef idx="minor">
            <a:schemeClr val="lt1"/>
          </a:fontRef>
        </p:style>
        <p:txBody>
          <a:bodyPr lIns="0" rIns="0" rtlCol="0" anchor="ctr"/>
          <a:lstStyle/>
          <a:p>
            <a:pPr algn="ctr"/>
            <a:r>
              <a:rPr lang="en-US" sz="3200" smtClean="0">
                <a:solidFill>
                  <a:prstClr val="black"/>
                </a:solidFill>
                <a:latin typeface="Calibri"/>
              </a:rPr>
              <a:t>Rd</a:t>
            </a:r>
            <a:endParaRPr lang="en-US" sz="3200">
              <a:solidFill>
                <a:prstClr val="black"/>
              </a:solidFill>
              <a:latin typeface="Calibri"/>
            </a:endParaRPr>
          </a:p>
        </p:txBody>
      </p:sp>
      <p:cxnSp>
        <p:nvCxnSpPr>
          <p:cNvPr id="86" name="end0"/>
          <p:cNvCxnSpPr/>
          <p:nvPr/>
        </p:nvCxnSpPr>
        <p:spPr>
          <a:xfrm>
            <a:off x="6938865" y="2137185"/>
            <a:ext cx="0" cy="3453335"/>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7" name="end1"/>
          <p:cNvCxnSpPr/>
          <p:nvPr/>
        </p:nvCxnSpPr>
        <p:spPr>
          <a:xfrm>
            <a:off x="3586066" y="4648200"/>
            <a:ext cx="0" cy="1915387"/>
          </a:xfrm>
          <a:prstGeom prst="line">
            <a:avLst/>
          </a:prstGeom>
          <a:ln w="28575">
            <a:solidFill>
              <a:srgbClr val="00B050"/>
            </a:solidFill>
            <a:prstDash val="solid"/>
          </a:ln>
        </p:spPr>
        <p:style>
          <a:lnRef idx="1">
            <a:schemeClr val="accent1"/>
          </a:lnRef>
          <a:fillRef idx="0">
            <a:schemeClr val="accent1"/>
          </a:fillRef>
          <a:effectRef idx="0">
            <a:schemeClr val="accent1"/>
          </a:effectRef>
          <a:fontRef idx="minor">
            <a:schemeClr val="tx1"/>
          </a:fontRef>
        </p:style>
      </p:cxnSp>
      <p:cxnSp>
        <p:nvCxnSpPr>
          <p:cNvPr id="88" name="wasted"/>
          <p:cNvCxnSpPr/>
          <p:nvPr/>
        </p:nvCxnSpPr>
        <p:spPr>
          <a:xfrm>
            <a:off x="3690840" y="5029200"/>
            <a:ext cx="3167160" cy="0"/>
          </a:xfrm>
          <a:prstGeom prst="line">
            <a:avLst/>
          </a:prstGeom>
          <a:ln w="57150">
            <a:solidFill>
              <a:srgbClr val="00B050"/>
            </a:solidFill>
            <a:prstDash val="solid"/>
            <a:headEnd type="arrow" w="lg" len="med"/>
            <a:tailEnd type="arrow" w="lg" len="med"/>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a:off x="3582956" y="4495800"/>
            <a:ext cx="3355909" cy="422821"/>
          </a:xfrm>
          <a:prstGeom prst="rect">
            <a:avLst/>
          </a:prstGeom>
          <a:noFill/>
        </p:spPr>
        <p:txBody>
          <a:bodyPr wrap="square" rtlCol="0" anchor="ctr">
            <a:noAutofit/>
          </a:bodyPr>
          <a:lstStyle/>
          <a:p>
            <a:pPr algn="ctr"/>
            <a:r>
              <a:rPr lang="en-US" sz="4400" b="1" i="1" smtClean="0">
                <a:solidFill>
                  <a:srgbClr val="00B050"/>
                </a:solidFill>
                <a:latin typeface="Calibri"/>
              </a:rPr>
              <a:t>Saved</a:t>
            </a:r>
            <a:endParaRPr lang="en-US" sz="4400" b="1" i="1">
              <a:solidFill>
                <a:srgbClr val="00B050"/>
              </a:solidFill>
              <a:latin typeface="Calibri"/>
            </a:endParaRPr>
          </a:p>
        </p:txBody>
      </p:sp>
    </p:spTree>
    <p:extLst>
      <p:ext uri="{BB962C8B-B14F-4D97-AF65-F5344CB8AC3E}">
        <p14:creationId xmlns:p14="http://schemas.microsoft.com/office/powerpoint/2010/main" val="17706700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0"/>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8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5"/>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8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9"/>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86"/>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81" grpId="0"/>
      <p:bldP spid="82" grpId="0" animBg="1"/>
      <p:bldP spid="83" grpId="0" animBg="1"/>
      <p:bldP spid="84" grpId="0" animBg="1"/>
      <p:bldP spid="85" grpId="0" animBg="1"/>
      <p:bldP spid="89" grpId="0"/>
    </p:bldLst>
  </p:timing>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MASA: Overhead</a:t>
            </a:r>
            <a:endParaRPr lang="en-US" sz="4400"/>
          </a:p>
        </p:txBody>
      </p:sp>
      <p:sp>
        <p:nvSpPr>
          <p:cNvPr id="3" name="Content Placeholder 2"/>
          <p:cNvSpPr>
            <a:spLocks noGrp="1"/>
          </p:cNvSpPr>
          <p:nvPr>
            <p:ph idx="1"/>
          </p:nvPr>
        </p:nvSpPr>
        <p:spPr/>
        <p:txBody>
          <a:bodyPr/>
          <a:lstStyle/>
          <a:p>
            <a:pPr>
              <a:lnSpc>
                <a:spcPct val="95000"/>
              </a:lnSpc>
            </a:pPr>
            <a:r>
              <a:rPr lang="en-US" sz="3600" b="1" smtClean="0"/>
              <a:t>DRAM Die Size</a:t>
            </a:r>
            <a:r>
              <a:rPr lang="en-US" sz="3600" smtClean="0"/>
              <a:t>: Only </a:t>
            </a:r>
            <a:r>
              <a:rPr lang="en-US" sz="3600" b="1" smtClean="0"/>
              <a:t>0.15%</a:t>
            </a:r>
            <a:r>
              <a:rPr lang="en-US" sz="3600" smtClean="0"/>
              <a:t> increase</a:t>
            </a:r>
          </a:p>
          <a:p>
            <a:pPr marL="914400" lvl="1" indent="-457200">
              <a:lnSpc>
                <a:spcPct val="95000"/>
              </a:lnSpc>
            </a:pPr>
            <a:r>
              <a:rPr lang="en-US" sz="3200" smtClean="0"/>
              <a:t>Subarray Address Latches</a:t>
            </a:r>
          </a:p>
          <a:p>
            <a:pPr marL="914400" lvl="1" indent="-457200">
              <a:lnSpc>
                <a:spcPct val="95000"/>
              </a:lnSpc>
            </a:pPr>
            <a:r>
              <a:rPr lang="en-US" sz="3200" smtClean="0"/>
              <a:t>Designated-Bit Latches &amp; Wire</a:t>
            </a:r>
          </a:p>
          <a:p>
            <a:pPr marL="514350" indent="-457200">
              <a:lnSpc>
                <a:spcPct val="95000"/>
              </a:lnSpc>
            </a:pPr>
            <a:r>
              <a:rPr lang="en-US" sz="3600" b="1" smtClean="0"/>
              <a:t>DRAM Static Energy: </a:t>
            </a:r>
            <a:r>
              <a:rPr lang="en-US" sz="3600" smtClean="0"/>
              <a:t>Small increase</a:t>
            </a:r>
            <a:endParaRPr lang="en-US" sz="3600"/>
          </a:p>
          <a:p>
            <a:pPr marL="914400" lvl="1" indent="-457200">
              <a:lnSpc>
                <a:spcPct val="95000"/>
              </a:lnSpc>
            </a:pPr>
            <a:r>
              <a:rPr lang="en-US" sz="3200" b="1" smtClean="0"/>
              <a:t>0.56mW</a:t>
            </a:r>
            <a:r>
              <a:rPr lang="en-US" sz="3200" smtClean="0"/>
              <a:t> for each activated subarray</a:t>
            </a:r>
          </a:p>
          <a:p>
            <a:pPr marL="914400" lvl="1" indent="-457200">
              <a:lnSpc>
                <a:spcPct val="95000"/>
              </a:lnSpc>
            </a:pPr>
            <a:r>
              <a:rPr lang="en-US" sz="3600" i="1" smtClean="0">
                <a:solidFill>
                  <a:srgbClr val="00B050"/>
                </a:solidFill>
              </a:rPr>
              <a:t>But saves dynamic energy</a:t>
            </a:r>
          </a:p>
          <a:p>
            <a:pPr marL="514350" indent="-457200">
              <a:lnSpc>
                <a:spcPct val="95000"/>
              </a:lnSpc>
            </a:pPr>
            <a:r>
              <a:rPr lang="en-US" sz="3600" b="1" smtClean="0"/>
              <a:t>Controller</a:t>
            </a:r>
            <a:r>
              <a:rPr lang="en-US" sz="3600" smtClean="0"/>
              <a:t>: Small additional storage</a:t>
            </a:r>
          </a:p>
          <a:p>
            <a:pPr marL="914400" lvl="1" indent="-457200">
              <a:lnSpc>
                <a:spcPct val="95000"/>
              </a:lnSpc>
            </a:pPr>
            <a:r>
              <a:rPr lang="en-US" sz="3200" smtClean="0"/>
              <a:t>Keep track of subarray status (&lt; </a:t>
            </a:r>
            <a:r>
              <a:rPr lang="en-US" sz="3200" b="1" smtClean="0"/>
              <a:t>256B</a:t>
            </a:r>
            <a:r>
              <a:rPr lang="en-US" sz="3200" smtClean="0"/>
              <a:t>)</a:t>
            </a:r>
          </a:p>
          <a:p>
            <a:pPr marL="914400" lvl="1" indent="-457200">
              <a:lnSpc>
                <a:spcPct val="95000"/>
              </a:lnSpc>
            </a:pPr>
            <a:r>
              <a:rPr lang="en-US" sz="3200" smtClean="0"/>
              <a:t>Keep track of new timing constraints</a:t>
            </a:r>
            <a:endParaRPr lang="en-US" sz="32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212</a:t>
            </a:fld>
            <a:endParaRPr lang="en-US">
              <a:solidFill>
                <a:prstClr val="black"/>
              </a:solidFill>
              <a:latin typeface="Calibri"/>
            </a:endParaRPr>
          </a:p>
        </p:txBody>
      </p:sp>
    </p:spTree>
    <p:extLst>
      <p:ext uri="{BB962C8B-B14F-4D97-AF65-F5344CB8AC3E}">
        <p14:creationId xmlns:p14="http://schemas.microsoft.com/office/powerpoint/2010/main" val="31114224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smtClean="0"/>
              <a:t>Cheaper Mechanisms</a:t>
            </a:r>
            <a:endParaRPr lang="en-US" sz="440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213</a:t>
            </a:fld>
            <a:endParaRPr lang="en-US">
              <a:solidFill>
                <a:prstClr val="black"/>
              </a:solidFill>
              <a:latin typeface="Calibri"/>
            </a:endParaRPr>
          </a:p>
        </p:txBody>
      </p:sp>
      <p:sp>
        <p:nvSpPr>
          <p:cNvPr id="32" name="bank"/>
          <p:cNvSpPr/>
          <p:nvPr/>
        </p:nvSpPr>
        <p:spPr>
          <a:xfrm>
            <a:off x="2590801" y="2328235"/>
            <a:ext cx="1598601" cy="907313"/>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9" name="movebluerow"/>
          <p:cNvSpPr/>
          <p:nvPr/>
        </p:nvSpPr>
        <p:spPr>
          <a:xfrm>
            <a:off x="2595563" y="2328235"/>
            <a:ext cx="1593839" cy="304251"/>
          </a:xfrm>
          <a:prstGeom prst="rect">
            <a:avLst/>
          </a:prstGeom>
          <a:solidFill>
            <a:srgbClr val="0070C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33" name="bank"/>
          <p:cNvSpPr/>
          <p:nvPr/>
        </p:nvSpPr>
        <p:spPr>
          <a:xfrm>
            <a:off x="2590800" y="4239413"/>
            <a:ext cx="1593839" cy="911404"/>
          </a:xfrm>
          <a:prstGeom prst="rect">
            <a:avLst/>
          </a:prstGeom>
          <a:solidFill>
            <a:schemeClr val="bg1"/>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2" name="row-buffer"/>
          <p:cNvSpPr/>
          <p:nvPr/>
        </p:nvSpPr>
        <p:spPr>
          <a:xfrm>
            <a:off x="2595563" y="4844918"/>
            <a:ext cx="1589076" cy="304797"/>
          </a:xfrm>
          <a:prstGeom prst="rect">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43" name="movebluerow"/>
          <p:cNvSpPr/>
          <p:nvPr/>
        </p:nvSpPr>
        <p:spPr>
          <a:xfrm>
            <a:off x="2600326" y="4236416"/>
            <a:ext cx="1584313" cy="304251"/>
          </a:xfrm>
          <a:prstGeom prst="rect">
            <a:avLst/>
          </a:prstGeom>
          <a:solidFill>
            <a:srgbClr val="FFC000">
              <a:alpha val="7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200">
              <a:solidFill>
                <a:prstClr val="black"/>
              </a:solidFill>
              <a:latin typeface="Calibri"/>
            </a:endParaRPr>
          </a:p>
        </p:txBody>
      </p:sp>
      <p:sp>
        <p:nvSpPr>
          <p:cNvPr id="45" name="bankblank"/>
          <p:cNvSpPr/>
          <p:nvPr/>
        </p:nvSpPr>
        <p:spPr>
          <a:xfrm>
            <a:off x="2595563" y="4236417"/>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47" name="d0black"/>
          <p:cNvSpPr/>
          <p:nvPr/>
        </p:nvSpPr>
        <p:spPr>
          <a:xfrm>
            <a:off x="912693" y="3432564"/>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sp>
        <p:nvSpPr>
          <p:cNvPr id="49" name="row-buffer"/>
          <p:cNvSpPr/>
          <p:nvPr/>
        </p:nvSpPr>
        <p:spPr>
          <a:xfrm>
            <a:off x="2590800" y="2936737"/>
            <a:ext cx="1598602" cy="304797"/>
          </a:xfrm>
          <a:prstGeom prst="rect">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3000">
              <a:solidFill>
                <a:prstClr val="black"/>
              </a:solidFill>
              <a:latin typeface="Calibri"/>
            </a:endParaRPr>
          </a:p>
        </p:txBody>
      </p:sp>
      <p:sp>
        <p:nvSpPr>
          <p:cNvPr id="50" name="d1black"/>
          <p:cNvSpPr/>
          <p:nvPr/>
        </p:nvSpPr>
        <p:spPr>
          <a:xfrm>
            <a:off x="912693" y="5343183"/>
            <a:ext cx="533400" cy="507484"/>
          </a:xfrm>
          <a:prstGeom prst="roundRect">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i="1" smtClean="0">
                <a:solidFill>
                  <a:prstClr val="white"/>
                </a:solidFill>
                <a:latin typeface="Calibri"/>
              </a:rPr>
              <a:t>D</a:t>
            </a:r>
            <a:endParaRPr lang="en-US" sz="3600" b="1" i="1">
              <a:solidFill>
                <a:prstClr val="white"/>
              </a:solidFill>
              <a:latin typeface="Calibri"/>
            </a:endParaRPr>
          </a:p>
        </p:txBody>
      </p:sp>
      <p:cxnSp>
        <p:nvCxnSpPr>
          <p:cNvPr id="99" name="line0"/>
          <p:cNvCxnSpPr>
            <a:stCxn id="47" idx="3"/>
          </p:cNvCxnSpPr>
          <p:nvPr/>
        </p:nvCxnSpPr>
        <p:spPr>
          <a:xfrm>
            <a:off x="1446093" y="3686306"/>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00" name="line1"/>
          <p:cNvCxnSpPr>
            <a:stCxn id="50" idx="3"/>
          </p:cNvCxnSpPr>
          <p:nvPr/>
        </p:nvCxnSpPr>
        <p:spPr>
          <a:xfrm>
            <a:off x="1446093" y="5596925"/>
            <a:ext cx="2738546" cy="0"/>
          </a:xfrm>
          <a:prstGeom prst="line">
            <a:avLst/>
          </a:prstGeom>
          <a:ln w="57150">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101" name="orangedecoder"/>
          <p:cNvSpPr/>
          <p:nvPr/>
        </p:nvSpPr>
        <p:spPr>
          <a:xfrm rot="16200000">
            <a:off x="1727589" y="4533825"/>
            <a:ext cx="914402" cy="351407"/>
          </a:xfrm>
          <a:prstGeom prst="trapezoid">
            <a:avLst/>
          </a:prstGeom>
          <a:solidFill>
            <a:srgbClr val="FFC00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2" name="orangegloballatch"/>
          <p:cNvSpPr/>
          <p:nvPr/>
        </p:nvSpPr>
        <p:spPr>
          <a:xfrm rot="16200000">
            <a:off x="710693" y="4517614"/>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03" name="bluedecoder"/>
          <p:cNvSpPr/>
          <p:nvPr/>
        </p:nvSpPr>
        <p:spPr>
          <a:xfrm rot="16200000">
            <a:off x="1727588" y="2609733"/>
            <a:ext cx="914402" cy="351407"/>
          </a:xfrm>
          <a:prstGeom prst="trapezoid">
            <a:avLst/>
          </a:prstGeom>
          <a:solidFill>
            <a:srgbClr val="0070C0">
              <a:alpha val="75000"/>
            </a:srgb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Calibri"/>
            </a:endParaRPr>
          </a:p>
        </p:txBody>
      </p:sp>
      <p:sp>
        <p:nvSpPr>
          <p:cNvPr id="106" name="orangegloballatch"/>
          <p:cNvSpPr/>
          <p:nvPr/>
        </p:nvSpPr>
        <p:spPr>
          <a:xfrm rot="16200000">
            <a:off x="718665" y="2606437"/>
            <a:ext cx="923012" cy="366610"/>
          </a:xfrm>
          <a:prstGeom prst="hexagon">
            <a:avLst/>
          </a:prstGeom>
          <a:solidFill>
            <a:schemeClr val="tx1">
              <a:lumMod val="65000"/>
              <a:lumOff val="35000"/>
            </a:schemeClr>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endParaRPr lang="en-US" sz="4000" b="1">
              <a:solidFill>
                <a:prstClr val="black"/>
              </a:solidFill>
              <a:latin typeface="Calibri"/>
            </a:endParaRPr>
          </a:p>
        </p:txBody>
      </p:sp>
      <p:sp>
        <p:nvSpPr>
          <p:cNvPr id="118" name="TextBox 117"/>
          <p:cNvSpPr txBox="1"/>
          <p:nvPr/>
        </p:nvSpPr>
        <p:spPr>
          <a:xfrm>
            <a:off x="175552" y="1496210"/>
            <a:ext cx="2009238" cy="536985"/>
          </a:xfrm>
          <a:prstGeom prst="rect">
            <a:avLst/>
          </a:prstGeom>
          <a:noFill/>
        </p:spPr>
        <p:txBody>
          <a:bodyPr wrap="square" rtlCol="0" anchor="ctr">
            <a:noAutofit/>
          </a:bodyPr>
          <a:lstStyle/>
          <a:p>
            <a:pPr algn="ctr"/>
            <a:r>
              <a:rPr lang="en-US" sz="4400" b="1" i="1" smtClean="0">
                <a:solidFill>
                  <a:prstClr val="black"/>
                </a:solidFill>
                <a:latin typeface="Calibri"/>
              </a:rPr>
              <a:t>Latches</a:t>
            </a:r>
            <a:endParaRPr lang="en-US" sz="4000" b="1" i="1">
              <a:solidFill>
                <a:prstClr val="black"/>
              </a:solidFill>
              <a:latin typeface="Calibri"/>
            </a:endParaRPr>
          </a:p>
        </p:txBody>
      </p:sp>
      <p:cxnSp>
        <p:nvCxnSpPr>
          <p:cNvPr id="119" name="orange"/>
          <p:cNvCxnSpPr>
            <a:endCxn id="103" idx="0"/>
          </p:cNvCxnSpPr>
          <p:nvPr/>
        </p:nvCxnSpPr>
        <p:spPr>
          <a:xfrm flipV="1">
            <a:off x="1363477" y="2785437"/>
            <a:ext cx="645609" cy="4305"/>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 name="orange"/>
          <p:cNvCxnSpPr>
            <a:endCxn id="101" idx="0"/>
          </p:cNvCxnSpPr>
          <p:nvPr/>
        </p:nvCxnSpPr>
        <p:spPr>
          <a:xfrm>
            <a:off x="1363478" y="4709529"/>
            <a:ext cx="645609" cy="0"/>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sp>
        <p:nvSpPr>
          <p:cNvPr id="123" name="Cross 122"/>
          <p:cNvSpPr/>
          <p:nvPr/>
        </p:nvSpPr>
        <p:spPr>
          <a:xfrm rot="2700000">
            <a:off x="706620" y="321401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24" name="Cross 123"/>
          <p:cNvSpPr/>
          <p:nvPr/>
        </p:nvSpPr>
        <p:spPr>
          <a:xfrm rot="2700000">
            <a:off x="698648" y="5146807"/>
            <a:ext cx="992770" cy="99277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0" name="Cross 129"/>
          <p:cNvSpPr/>
          <p:nvPr/>
        </p:nvSpPr>
        <p:spPr>
          <a:xfrm rot="2700000">
            <a:off x="567514" y="2163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1" name="Cross 130"/>
          <p:cNvSpPr/>
          <p:nvPr/>
        </p:nvSpPr>
        <p:spPr>
          <a:xfrm rot="2700000">
            <a:off x="559542" y="4068677"/>
            <a:ext cx="1264651" cy="1264651"/>
          </a:xfrm>
          <a:prstGeom prst="plus">
            <a:avLst>
              <a:gd name="adj" fmla="val 46754"/>
            </a:avLst>
          </a:prstGeom>
          <a:solidFill>
            <a:srgbClr val="92D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black"/>
              </a:solidFill>
              <a:latin typeface="Calibri"/>
            </a:endParaRPr>
          </a:p>
        </p:txBody>
      </p:sp>
      <p:sp>
        <p:nvSpPr>
          <p:cNvPr id="132" name="bankblank"/>
          <p:cNvSpPr/>
          <p:nvPr/>
        </p:nvSpPr>
        <p:spPr>
          <a:xfrm>
            <a:off x="2595563" y="2328235"/>
            <a:ext cx="1589076" cy="608501"/>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black"/>
              </a:solidFill>
              <a:latin typeface="Calibri"/>
            </a:endParaRPr>
          </a:p>
        </p:txBody>
      </p:sp>
      <p:sp>
        <p:nvSpPr>
          <p:cNvPr id="35" name="TextBox 34"/>
          <p:cNvSpPr txBox="1"/>
          <p:nvPr/>
        </p:nvSpPr>
        <p:spPr>
          <a:xfrm rot="16200000">
            <a:off x="3024449" y="3015740"/>
            <a:ext cx="5971388" cy="646331"/>
          </a:xfrm>
          <a:prstGeom prst="rect">
            <a:avLst/>
          </a:prstGeom>
          <a:solidFill>
            <a:srgbClr val="FF0000">
              <a:alpha val="50000"/>
            </a:srgbClr>
          </a:solidFill>
        </p:spPr>
        <p:txBody>
          <a:bodyPr wrap="square" rtlCol="0">
            <a:spAutoFit/>
          </a:bodyPr>
          <a:lstStyle/>
          <a:p>
            <a:pPr marL="2970213">
              <a:tabLst>
                <a:tab pos="2970213" algn="l"/>
              </a:tabLst>
            </a:pPr>
            <a:r>
              <a:rPr lang="en-US" sz="3600" smtClean="0">
                <a:solidFill>
                  <a:prstClr val="black"/>
                </a:solidFill>
                <a:latin typeface="Calibri"/>
              </a:rPr>
              <a:t>1. Serialization</a:t>
            </a:r>
            <a:endParaRPr lang="en-US" sz="3600">
              <a:solidFill>
                <a:prstClr val="black"/>
              </a:solidFill>
              <a:latin typeface="Calibri"/>
            </a:endParaRPr>
          </a:p>
        </p:txBody>
      </p:sp>
      <p:sp>
        <p:nvSpPr>
          <p:cNvPr id="65" name="TextBox 64"/>
          <p:cNvSpPr txBox="1"/>
          <p:nvPr/>
        </p:nvSpPr>
        <p:spPr>
          <a:xfrm rot="16200000">
            <a:off x="4147714" y="3015740"/>
            <a:ext cx="5971388"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2. Wr-Penalty</a:t>
            </a:r>
            <a:endParaRPr lang="en-US" sz="3600">
              <a:solidFill>
                <a:prstClr val="black"/>
              </a:solidFill>
              <a:latin typeface="Calibri"/>
            </a:endParaRPr>
          </a:p>
        </p:txBody>
      </p:sp>
      <p:sp>
        <p:nvSpPr>
          <p:cNvPr id="66" name="TextBox 65"/>
          <p:cNvSpPr txBox="1"/>
          <p:nvPr/>
        </p:nvSpPr>
        <p:spPr>
          <a:xfrm rot="16200000">
            <a:off x="5270978" y="3015739"/>
            <a:ext cx="5971389" cy="646331"/>
          </a:xfrm>
          <a:prstGeom prst="rect">
            <a:avLst/>
          </a:prstGeom>
          <a:solidFill>
            <a:srgbClr val="FF0000">
              <a:alpha val="50000"/>
            </a:srgbClr>
          </a:solidFill>
        </p:spPr>
        <p:txBody>
          <a:bodyPr wrap="square" rtlCol="0">
            <a:spAutoFit/>
          </a:bodyPr>
          <a:lstStyle/>
          <a:p>
            <a:pPr marL="2970213"/>
            <a:r>
              <a:rPr lang="en-US" sz="3600" smtClean="0">
                <a:solidFill>
                  <a:prstClr val="black"/>
                </a:solidFill>
                <a:latin typeface="Calibri"/>
              </a:rPr>
              <a:t>3. Thrashing</a:t>
            </a:r>
            <a:endParaRPr lang="en-US" sz="3600">
              <a:solidFill>
                <a:prstClr val="black"/>
              </a:solidFill>
              <a:latin typeface="Calibri"/>
            </a:endParaRPr>
          </a:p>
        </p:txBody>
      </p:sp>
      <p:sp>
        <p:nvSpPr>
          <p:cNvPr id="26" name="Pentagon 25"/>
          <p:cNvSpPr/>
          <p:nvPr/>
        </p:nvSpPr>
        <p:spPr>
          <a:xfrm>
            <a:off x="4656907" y="3477410"/>
            <a:ext cx="4267200" cy="651285"/>
          </a:xfrm>
          <a:prstGeom prst="homePlat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MASA</a:t>
            </a:r>
            <a:endParaRPr lang="en-US" sz="4000" b="1">
              <a:solidFill>
                <a:prstClr val="white"/>
              </a:solidFill>
              <a:latin typeface="Calibri"/>
            </a:endParaRPr>
          </a:p>
        </p:txBody>
      </p:sp>
      <p:sp>
        <p:nvSpPr>
          <p:cNvPr id="68" name="Pentagon 67"/>
          <p:cNvSpPr/>
          <p:nvPr/>
        </p:nvSpPr>
        <p:spPr>
          <a:xfrm>
            <a:off x="4656907" y="4475707"/>
            <a:ext cx="3124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SALP-2</a:t>
            </a:r>
            <a:endParaRPr lang="en-US" sz="4000" b="1">
              <a:solidFill>
                <a:prstClr val="white"/>
              </a:solidFill>
              <a:latin typeface="Calibri"/>
            </a:endParaRPr>
          </a:p>
        </p:txBody>
      </p:sp>
      <p:sp>
        <p:nvSpPr>
          <p:cNvPr id="69" name="Pentagon 68"/>
          <p:cNvSpPr/>
          <p:nvPr/>
        </p:nvSpPr>
        <p:spPr>
          <a:xfrm>
            <a:off x="4648200" y="5474003"/>
            <a:ext cx="1981200" cy="651285"/>
          </a:xfrm>
          <a:prstGeom prst="homePlat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b="1" smtClean="0">
                <a:solidFill>
                  <a:prstClr val="white"/>
                </a:solidFill>
                <a:latin typeface="Calibri"/>
              </a:rPr>
              <a:t>SALP-1</a:t>
            </a:r>
            <a:endParaRPr lang="en-US" sz="4000" b="1">
              <a:solidFill>
                <a:prstClr val="white"/>
              </a:solidFill>
              <a:latin typeface="Calibri"/>
            </a:endParaRPr>
          </a:p>
        </p:txBody>
      </p:sp>
    </p:spTree>
    <p:extLst>
      <p:ext uri="{BB962C8B-B14F-4D97-AF65-F5344CB8AC3E}">
        <p14:creationId xmlns:p14="http://schemas.microsoft.com/office/powerpoint/2010/main" val="34658366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wipe(left)">
                                      <p:cBhvr>
                                        <p:cTn id="15" dur="1000"/>
                                        <p:tgtEl>
                                          <p:spTgt spid="2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23"/>
                                        </p:tgtEl>
                                        <p:attrNameLst>
                                          <p:attrName>style.visibility</p:attrName>
                                        </p:attrNameLst>
                                      </p:cBhvr>
                                      <p:to>
                                        <p:strVal val="visible"/>
                                      </p:to>
                                    </p:set>
                                    <p:animEffect transition="in" filter="fade">
                                      <p:cBhvr>
                                        <p:cTn id="20" dur="500"/>
                                        <p:tgtEl>
                                          <p:spTgt spid="123"/>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4"/>
                                        </p:tgtEl>
                                        <p:attrNameLst>
                                          <p:attrName>style.visibility</p:attrName>
                                        </p:attrNameLst>
                                      </p:cBhvr>
                                      <p:to>
                                        <p:strVal val="visible"/>
                                      </p:to>
                                    </p:set>
                                    <p:animEffect transition="in" filter="fade">
                                      <p:cBhvr>
                                        <p:cTn id="23" dur="500"/>
                                        <p:tgtEl>
                                          <p:spTgt spid="124"/>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8"/>
                                        </p:tgtEl>
                                        <p:attrNameLst>
                                          <p:attrName>style.visibility</p:attrName>
                                        </p:attrNameLst>
                                      </p:cBhvr>
                                      <p:to>
                                        <p:strVal val="visible"/>
                                      </p:to>
                                    </p:set>
                                    <p:animEffect transition="in" filter="wipe(left)">
                                      <p:cBhvr>
                                        <p:cTn id="28" dur="1000"/>
                                        <p:tgtEl>
                                          <p:spTgt spid="68"/>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30"/>
                                        </p:tgtEl>
                                        <p:attrNameLst>
                                          <p:attrName>style.visibility</p:attrName>
                                        </p:attrNameLst>
                                      </p:cBhvr>
                                      <p:to>
                                        <p:strVal val="visible"/>
                                      </p:to>
                                    </p:set>
                                    <p:animEffect transition="in" filter="fade">
                                      <p:cBhvr>
                                        <p:cTn id="33" dur="500"/>
                                        <p:tgtEl>
                                          <p:spTgt spid="13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31"/>
                                        </p:tgtEl>
                                        <p:attrNameLst>
                                          <p:attrName>style.visibility</p:attrName>
                                        </p:attrNameLst>
                                      </p:cBhvr>
                                      <p:to>
                                        <p:strVal val="visible"/>
                                      </p:to>
                                    </p:set>
                                    <p:animEffect transition="in" filter="fade">
                                      <p:cBhvr>
                                        <p:cTn id="36" dur="500"/>
                                        <p:tgtEl>
                                          <p:spTgt spid="131"/>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69"/>
                                        </p:tgtEl>
                                        <p:attrNameLst>
                                          <p:attrName>style.visibility</p:attrName>
                                        </p:attrNameLst>
                                      </p:cBhvr>
                                      <p:to>
                                        <p:strVal val="visible"/>
                                      </p:to>
                                    </p:set>
                                    <p:animEffect transition="in" filter="wipe(left)">
                                      <p:cBhvr>
                                        <p:cTn id="41"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 grpId="0" animBg="1"/>
      <p:bldP spid="124" grpId="0" animBg="1"/>
      <p:bldP spid="130" grpId="0" animBg="1"/>
      <p:bldP spid="131" grpId="0" animBg="1"/>
      <p:bldP spid="35" grpId="0" animBg="1"/>
      <p:bldP spid="65" grpId="0" animBg="1"/>
      <p:bldP spid="66" grpId="0" animBg="1"/>
      <p:bldP spid="26" grpId="0" animBg="1"/>
      <p:bldP spid="68" grpId="0" animBg="1"/>
      <p:bldP spid="69" grpId="0" animBg="1"/>
    </p:bldLst>
  </p:timing>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System Configuration</a:t>
            </a:r>
            <a:endParaRPr lang="en-US" sz="4400" dirty="0"/>
          </a:p>
        </p:txBody>
      </p:sp>
      <p:sp>
        <p:nvSpPr>
          <p:cNvPr id="3" name="Content Placeholder 2"/>
          <p:cNvSpPr>
            <a:spLocks noGrp="1"/>
          </p:cNvSpPr>
          <p:nvPr>
            <p:ph idx="1"/>
          </p:nvPr>
        </p:nvSpPr>
        <p:spPr/>
        <p:txBody>
          <a:bodyPr/>
          <a:lstStyle/>
          <a:p>
            <a:pPr>
              <a:lnSpc>
                <a:spcPct val="85000"/>
              </a:lnSpc>
            </a:pPr>
            <a:r>
              <a:rPr lang="en-US" sz="3200" b="1" smtClean="0"/>
              <a:t>System Configuration</a:t>
            </a:r>
          </a:p>
          <a:p>
            <a:pPr lvl="1">
              <a:lnSpc>
                <a:spcPct val="85000"/>
              </a:lnSpc>
            </a:pPr>
            <a:r>
              <a:rPr lang="en-US" smtClean="0"/>
              <a:t>CPU: 5.3GHz, 128 ROB, 8 MSHR</a:t>
            </a:r>
          </a:p>
          <a:p>
            <a:pPr lvl="1">
              <a:lnSpc>
                <a:spcPct val="85000"/>
              </a:lnSpc>
            </a:pPr>
            <a:r>
              <a:rPr lang="en-US" smtClean="0"/>
              <a:t>LLC: 512kB per-core slice</a:t>
            </a:r>
          </a:p>
          <a:p>
            <a:pPr>
              <a:lnSpc>
                <a:spcPct val="85000"/>
              </a:lnSpc>
            </a:pPr>
            <a:r>
              <a:rPr lang="en-US" sz="3200" b="1" smtClean="0"/>
              <a:t>Memory Configuration</a:t>
            </a:r>
          </a:p>
          <a:p>
            <a:pPr lvl="1">
              <a:lnSpc>
                <a:spcPct val="85000"/>
              </a:lnSpc>
            </a:pPr>
            <a:r>
              <a:rPr lang="en-US" smtClean="0"/>
              <a:t>DDR3-1066</a:t>
            </a:r>
          </a:p>
          <a:p>
            <a:pPr lvl="1">
              <a:lnSpc>
                <a:spcPct val="85000"/>
              </a:lnSpc>
            </a:pPr>
            <a:r>
              <a:rPr lang="en-US" b="1" i="1" smtClean="0">
                <a:solidFill>
                  <a:srgbClr val="00B050"/>
                </a:solidFill>
              </a:rPr>
              <a:t>(default) </a:t>
            </a:r>
            <a:r>
              <a:rPr lang="en-US" b="1" smtClean="0">
                <a:solidFill>
                  <a:srgbClr val="00B050"/>
                </a:solidFill>
              </a:rPr>
              <a:t>1 channel, 1 rank, 8 banks, 8 subarrays-per-bank</a:t>
            </a:r>
          </a:p>
          <a:p>
            <a:pPr lvl="1">
              <a:lnSpc>
                <a:spcPct val="85000"/>
              </a:lnSpc>
            </a:pPr>
            <a:r>
              <a:rPr lang="en-US" i="1" smtClean="0"/>
              <a:t>(sensitivity)</a:t>
            </a:r>
            <a:r>
              <a:rPr lang="en-US" smtClean="0"/>
              <a:t> 1-8 chans, 1-8 ranks, 8-64 banks, 1-128 subarrays</a:t>
            </a:r>
          </a:p>
          <a:p>
            <a:pPr>
              <a:lnSpc>
                <a:spcPct val="85000"/>
              </a:lnSpc>
            </a:pPr>
            <a:r>
              <a:rPr lang="en-US" sz="3200" b="1" smtClean="0"/>
              <a:t>Mapping &amp; Row-Policy</a:t>
            </a:r>
          </a:p>
          <a:p>
            <a:pPr lvl="1">
              <a:lnSpc>
                <a:spcPct val="85000"/>
              </a:lnSpc>
            </a:pPr>
            <a:r>
              <a:rPr lang="en-US" b="1" i="1">
                <a:solidFill>
                  <a:srgbClr val="00B050"/>
                </a:solidFill>
              </a:rPr>
              <a:t>(default)</a:t>
            </a:r>
            <a:r>
              <a:rPr lang="en-US" b="1" smtClean="0">
                <a:solidFill>
                  <a:srgbClr val="00B050"/>
                </a:solidFill>
              </a:rPr>
              <a:t> Line-interleaved &amp; Closed-row</a:t>
            </a:r>
          </a:p>
          <a:p>
            <a:pPr lvl="1">
              <a:lnSpc>
                <a:spcPct val="85000"/>
              </a:lnSpc>
            </a:pPr>
            <a:r>
              <a:rPr lang="en-US" i="1"/>
              <a:t>(sensitivity)</a:t>
            </a:r>
            <a:r>
              <a:rPr lang="en-US"/>
              <a:t> Row-interleaved &amp; Open-row</a:t>
            </a:r>
          </a:p>
          <a:p>
            <a:pPr>
              <a:lnSpc>
                <a:spcPct val="85000"/>
              </a:lnSpc>
            </a:pPr>
            <a:r>
              <a:rPr lang="en-US" sz="3200" b="1" smtClean="0"/>
              <a:t>DRAM Controller Configuration</a:t>
            </a:r>
          </a:p>
          <a:p>
            <a:pPr lvl="1">
              <a:lnSpc>
                <a:spcPct val="85000"/>
              </a:lnSpc>
            </a:pPr>
            <a:r>
              <a:rPr lang="en-US" smtClean="0"/>
              <a:t>64-/64-entry read/write queues per-channel</a:t>
            </a:r>
          </a:p>
          <a:p>
            <a:pPr lvl="1">
              <a:lnSpc>
                <a:spcPct val="85000"/>
              </a:lnSpc>
            </a:pPr>
            <a:r>
              <a:rPr lang="en-US" smtClean="0"/>
              <a:t>FR-FCFS, batch scheduling for writes</a:t>
            </a:r>
          </a:p>
          <a:p>
            <a:pPr lvl="1">
              <a:lnSpc>
                <a:spcPct val="85000"/>
              </a:lnSpc>
            </a:pPr>
            <a:endParaRPr lang="en-US" smtClean="0"/>
          </a:p>
          <a:p>
            <a:pPr>
              <a:lnSpc>
                <a:spcPct val="85000"/>
              </a:lnSpc>
            </a:pPr>
            <a:endParaRPr lang="en-US"/>
          </a:p>
        </p:txBody>
      </p:sp>
      <p:sp>
        <p:nvSpPr>
          <p:cNvPr id="4" name="Slide Number Placeholder 3"/>
          <p:cNvSpPr>
            <a:spLocks noGrp="1"/>
          </p:cNvSpPr>
          <p:nvPr>
            <p:ph type="sldNum" sz="quarter" idx="12"/>
          </p:nvPr>
        </p:nvSpPr>
        <p:spPr/>
        <p:txBody>
          <a:bodyPr/>
          <a:lstStyle/>
          <a:p>
            <a:fld id="{8B363EBC-A636-4E4F-B313-DA526F248DF6}" type="slidenum">
              <a:rPr lang="en-US" smtClean="0"/>
              <a:t>214</a:t>
            </a:fld>
            <a:endParaRPr lang="en-US"/>
          </a:p>
        </p:txBody>
      </p:sp>
    </p:spTree>
    <p:extLst>
      <p:ext uri="{BB962C8B-B14F-4D97-AF65-F5344CB8AC3E}">
        <p14:creationId xmlns:p14="http://schemas.microsoft.com/office/powerpoint/2010/main" val="3246317442"/>
      </p:ext>
    </p:extLst>
  </p:cSld>
  <p:clrMapOvr>
    <a:masterClrMapping/>
  </p:clrMapOvr>
  <p:timing>
    <p:tnLst>
      <p:par>
        <p:cTn xmlns:p14="http://schemas.microsoft.com/office/powerpoint/2010/main" id="1" dur="indefinite" restart="never" nodeType="tmRoot"/>
      </p:par>
    </p:tnLst>
  </p:timing>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Results</a:t>
            </a:r>
            <a:endParaRPr lang="en-US" sz="4400" dirty="0"/>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215</a:t>
            </a:fld>
            <a:endParaRPr lang="en-US">
              <a:solidFill>
                <a:prstClr val="black"/>
              </a:solidFill>
              <a:latin typeface="Calibri"/>
            </a:endParaRPr>
          </a:p>
        </p:txBody>
      </p:sp>
      <p:graphicFrame>
        <p:nvGraphicFramePr>
          <p:cNvPr id="7" name="MASA_IDEAL"/>
          <p:cNvGraphicFramePr>
            <a:graphicFrameLocks/>
          </p:cNvGraphicFramePr>
          <p:nvPr>
            <p:extLst>
              <p:ext uri="{D42A27DB-BD31-4B8C-83A1-F6EECF244321}">
                <p14:modId xmlns:p14="http://schemas.microsoft.com/office/powerpoint/2010/main" val="2695680557"/>
              </p:ext>
            </p:extLst>
          </p:nvPr>
        </p:nvGraphicFramePr>
        <p:xfrm>
          <a:off x="304800" y="838200"/>
          <a:ext cx="8360228" cy="4559617"/>
        </p:xfrm>
        <a:graphic>
          <a:graphicData uri="http://schemas.openxmlformats.org/drawingml/2006/chart">
            <c:chart xmlns:c="http://schemas.openxmlformats.org/drawingml/2006/chart" xmlns:r="http://schemas.openxmlformats.org/officeDocument/2006/relationships" r:id="rId2"/>
          </a:graphicData>
        </a:graphic>
      </p:graphicFrame>
      <p:sp>
        <p:nvSpPr>
          <p:cNvPr id="9" name="1"/>
          <p:cNvSpPr txBox="1"/>
          <p:nvPr/>
        </p:nvSpPr>
        <p:spPr>
          <a:xfrm rot="16200000">
            <a:off x="7319711" y="2414974"/>
            <a:ext cx="1143000" cy="707886"/>
          </a:xfrm>
          <a:prstGeom prst="rect">
            <a:avLst/>
          </a:prstGeom>
          <a:noFill/>
        </p:spPr>
        <p:txBody>
          <a:bodyPr wrap="square" rtlCol="0">
            <a:spAutoFit/>
          </a:bodyPr>
          <a:lstStyle/>
          <a:p>
            <a:r>
              <a:rPr lang="en-US" sz="4000" b="1" smtClean="0">
                <a:solidFill>
                  <a:srgbClr val="0070C0"/>
                </a:solidFill>
                <a:latin typeface="Calibri"/>
              </a:rPr>
              <a:t>17%</a:t>
            </a:r>
            <a:endParaRPr lang="en-US" sz="4000" b="1">
              <a:solidFill>
                <a:srgbClr val="0070C0"/>
              </a:solidFill>
              <a:latin typeface="Calibri"/>
            </a:endParaRPr>
          </a:p>
        </p:txBody>
      </p:sp>
      <p:sp>
        <p:nvSpPr>
          <p:cNvPr id="10" name="2"/>
          <p:cNvSpPr txBox="1"/>
          <p:nvPr/>
        </p:nvSpPr>
        <p:spPr>
          <a:xfrm rot="16200000">
            <a:off x="7754051" y="2414974"/>
            <a:ext cx="1143000" cy="707886"/>
          </a:xfrm>
          <a:prstGeom prst="rect">
            <a:avLst/>
          </a:prstGeom>
          <a:noFill/>
        </p:spPr>
        <p:txBody>
          <a:bodyPr wrap="square" rtlCol="0">
            <a:spAutoFit/>
          </a:bodyPr>
          <a:lstStyle/>
          <a:p>
            <a:r>
              <a:rPr lang="en-US" sz="4000" b="1" smtClean="0">
                <a:solidFill>
                  <a:srgbClr val="FF0000"/>
                </a:solidFill>
                <a:latin typeface="Calibri"/>
              </a:rPr>
              <a:t>20%</a:t>
            </a:r>
            <a:endParaRPr lang="en-US" sz="4000" b="1">
              <a:solidFill>
                <a:srgbClr val="FF0000"/>
              </a:solidFill>
              <a:latin typeface="Calibri"/>
            </a:endParaRPr>
          </a:p>
        </p:txBody>
      </p:sp>
      <p:sp>
        <p:nvSpPr>
          <p:cNvPr id="11" name="TextBox 10"/>
          <p:cNvSpPr txBox="1"/>
          <p:nvPr/>
        </p:nvSpPr>
        <p:spPr>
          <a:xfrm>
            <a:off x="498724" y="5334000"/>
            <a:ext cx="8166304"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MASA</a:t>
            </a:r>
            <a:r>
              <a:rPr lang="en-US" sz="4400" i="1" smtClean="0">
                <a:solidFill>
                  <a:srgbClr val="0070C0"/>
                </a:solidFill>
                <a:latin typeface="Calibri"/>
              </a:rPr>
              <a:t> achieves most of the benefit of having more banks (“Ideal”)</a:t>
            </a:r>
            <a:endParaRPr lang="en-US" sz="4400" i="1">
              <a:solidFill>
                <a:srgbClr val="0070C0"/>
              </a:solidFill>
              <a:latin typeface="Calibri"/>
            </a:endParaRPr>
          </a:p>
        </p:txBody>
      </p:sp>
    </p:spTree>
    <p:extLst>
      <p:ext uri="{BB962C8B-B14F-4D97-AF65-F5344CB8AC3E}">
        <p14:creationId xmlns:p14="http://schemas.microsoft.com/office/powerpoint/2010/main" val="113946408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graphicEl>
                                              <a:chart seriesIdx="1" categoryIdx="-4" bldStep="series"/>
                                            </p:graphicEl>
                                          </p:spTgt>
                                        </p:tgtEl>
                                        <p:attrNameLst>
                                          <p:attrName>style.visibility</p:attrName>
                                        </p:attrNameLst>
                                      </p:cBhvr>
                                      <p:to>
                                        <p:strVal val="visible"/>
                                      </p:to>
                                    </p:set>
                                    <p:animEffect transition="in" filter="fade">
                                      <p:cBhvr>
                                        <p:cTn id="12" dur="500"/>
                                        <p:tgtEl>
                                          <p:spTgt spid="7">
                                            <p:graphicEl>
                                              <a:chart seriesIdx="1" categoryIdx="-4" bldStep="series"/>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Chart bld="series"/>
        </p:bldSub>
      </p:bldGraphic>
      <p:bldP spid="9" grpId="0"/>
      <p:bldP spid="10" grpId="0"/>
      <p:bldP spid="11"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t>SALP: Single-Core </a:t>
            </a:r>
            <a:r>
              <a:rPr lang="en-US" sz="4400" dirty="0"/>
              <a:t>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solidFill>
                  <a:prstClr val="black"/>
                </a:solidFill>
                <a:latin typeface="Calibri"/>
              </a:rPr>
              <a:pPr/>
              <a:t>216</a:t>
            </a:fld>
            <a:endParaRPr lang="en-US">
              <a:solidFill>
                <a:prstClr val="black"/>
              </a:solidFill>
              <a:latin typeface="Calibri"/>
            </a:endParaRPr>
          </a:p>
        </p:txBody>
      </p:sp>
      <p:graphicFrame>
        <p:nvGraphicFramePr>
          <p:cNvPr id="7" name="Chart 6"/>
          <p:cNvGraphicFramePr>
            <a:graphicFrameLocks/>
          </p:cNvGraphicFramePr>
          <p:nvPr>
            <p:extLst>
              <p:ext uri="{D42A27DB-BD31-4B8C-83A1-F6EECF244321}">
                <p14:modId xmlns:p14="http://schemas.microsoft.com/office/powerpoint/2010/main" val="2519813020"/>
              </p:ext>
            </p:extLst>
          </p:nvPr>
        </p:nvGraphicFramePr>
        <p:xfrm>
          <a:off x="457200" y="838201"/>
          <a:ext cx="8077200" cy="3200399"/>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918597" y="5257800"/>
            <a:ext cx="7326558" cy="1311128"/>
          </a:xfrm>
          <a:prstGeom prst="rect">
            <a:avLst/>
          </a:prstGeom>
          <a:noFill/>
        </p:spPr>
        <p:txBody>
          <a:bodyPr wrap="square" rtlCol="0">
            <a:spAutoFit/>
          </a:bodyPr>
          <a:lstStyle/>
          <a:p>
            <a:pPr algn="ctr">
              <a:lnSpc>
                <a:spcPct val="90000"/>
              </a:lnSpc>
            </a:pPr>
            <a:r>
              <a:rPr lang="en-US" sz="4400" b="1" i="1" smtClean="0">
                <a:solidFill>
                  <a:srgbClr val="0070C0"/>
                </a:solidFill>
                <a:latin typeface="Calibri"/>
              </a:rPr>
              <a:t>SALP-1, SALP-2, MASA</a:t>
            </a:r>
            <a:r>
              <a:rPr lang="en-US" sz="4400" i="1" smtClean="0">
                <a:solidFill>
                  <a:srgbClr val="0070C0"/>
                </a:solidFill>
                <a:latin typeface="Calibri"/>
              </a:rPr>
              <a:t> improve performance at low cost</a:t>
            </a:r>
            <a:endParaRPr lang="en-US" sz="4400" i="1">
              <a:solidFill>
                <a:srgbClr val="0070C0"/>
              </a:solidFill>
              <a:latin typeface="Calibri"/>
            </a:endParaRPr>
          </a:p>
        </p:txBody>
      </p:sp>
      <p:sp>
        <p:nvSpPr>
          <p:cNvPr id="9" name="2"/>
          <p:cNvSpPr txBox="1"/>
          <p:nvPr/>
        </p:nvSpPr>
        <p:spPr>
          <a:xfrm>
            <a:off x="6553200" y="1752600"/>
            <a:ext cx="1143000" cy="707886"/>
          </a:xfrm>
          <a:prstGeom prst="rect">
            <a:avLst/>
          </a:prstGeom>
          <a:noFill/>
        </p:spPr>
        <p:txBody>
          <a:bodyPr wrap="square" rtlCol="0">
            <a:spAutoFit/>
          </a:bodyPr>
          <a:lstStyle/>
          <a:p>
            <a:pPr algn="ctr"/>
            <a:r>
              <a:rPr lang="en-US" sz="4000" b="1" smtClean="0">
                <a:solidFill>
                  <a:srgbClr val="FF0000"/>
                </a:solidFill>
                <a:latin typeface="Calibri"/>
              </a:rPr>
              <a:t>20%</a:t>
            </a:r>
            <a:endParaRPr lang="en-US" sz="4000" b="1">
              <a:solidFill>
                <a:srgbClr val="FF0000"/>
              </a:solidFill>
              <a:latin typeface="Calibri"/>
            </a:endParaRPr>
          </a:p>
        </p:txBody>
      </p:sp>
      <p:sp>
        <p:nvSpPr>
          <p:cNvPr id="10" name="2"/>
          <p:cNvSpPr txBox="1"/>
          <p:nvPr/>
        </p:nvSpPr>
        <p:spPr>
          <a:xfrm>
            <a:off x="5257800" y="1981200"/>
            <a:ext cx="1143000" cy="707886"/>
          </a:xfrm>
          <a:prstGeom prst="rect">
            <a:avLst/>
          </a:prstGeom>
          <a:noFill/>
        </p:spPr>
        <p:txBody>
          <a:bodyPr wrap="square" rtlCol="0">
            <a:spAutoFit/>
          </a:bodyPr>
          <a:lstStyle/>
          <a:p>
            <a:pPr algn="ctr"/>
            <a:r>
              <a:rPr lang="en-US" sz="4000" b="1" smtClean="0">
                <a:solidFill>
                  <a:srgbClr val="0070C0"/>
                </a:solidFill>
                <a:latin typeface="Calibri"/>
              </a:rPr>
              <a:t>17%</a:t>
            </a:r>
            <a:endParaRPr lang="en-US" sz="4000" b="1">
              <a:solidFill>
                <a:srgbClr val="0070C0"/>
              </a:solidFill>
              <a:latin typeface="Calibri"/>
            </a:endParaRPr>
          </a:p>
        </p:txBody>
      </p:sp>
      <p:sp>
        <p:nvSpPr>
          <p:cNvPr id="11" name="2"/>
          <p:cNvSpPr txBox="1"/>
          <p:nvPr/>
        </p:nvSpPr>
        <p:spPr>
          <a:xfrm>
            <a:off x="3962400" y="2209800"/>
            <a:ext cx="1143000" cy="707886"/>
          </a:xfrm>
          <a:prstGeom prst="rect">
            <a:avLst/>
          </a:prstGeom>
          <a:noFill/>
        </p:spPr>
        <p:txBody>
          <a:bodyPr wrap="square" rtlCol="0">
            <a:spAutoFit/>
          </a:bodyPr>
          <a:lstStyle/>
          <a:p>
            <a:pPr algn="ctr"/>
            <a:r>
              <a:rPr lang="en-US" sz="4000" b="1" dirty="0" smtClean="0">
                <a:solidFill>
                  <a:prstClr val="black">
                    <a:lumMod val="75000"/>
                    <a:lumOff val="25000"/>
                  </a:prstClr>
                </a:solidFill>
                <a:latin typeface="Calibri"/>
              </a:rPr>
              <a:t>13%</a:t>
            </a:r>
            <a:endParaRPr lang="en-US" sz="4000" b="1" dirty="0">
              <a:solidFill>
                <a:prstClr val="black">
                  <a:lumMod val="75000"/>
                  <a:lumOff val="25000"/>
                </a:prstClr>
              </a:solidFill>
              <a:latin typeface="Calibri"/>
            </a:endParaRPr>
          </a:p>
        </p:txBody>
      </p:sp>
      <p:sp>
        <p:nvSpPr>
          <p:cNvPr id="12" name="2"/>
          <p:cNvSpPr txBox="1"/>
          <p:nvPr/>
        </p:nvSpPr>
        <p:spPr>
          <a:xfrm>
            <a:off x="2667000" y="2667000"/>
            <a:ext cx="1143000" cy="707886"/>
          </a:xfrm>
          <a:prstGeom prst="rect">
            <a:avLst/>
          </a:prstGeom>
          <a:noFill/>
        </p:spPr>
        <p:txBody>
          <a:bodyPr wrap="square" rtlCol="0">
            <a:spAutoFit/>
          </a:bodyPr>
          <a:lstStyle/>
          <a:p>
            <a:pPr algn="ctr"/>
            <a:r>
              <a:rPr lang="en-US" sz="4000" b="1">
                <a:solidFill>
                  <a:prstClr val="white">
                    <a:lumMod val="50000"/>
                  </a:prstClr>
                </a:solidFill>
                <a:latin typeface="Calibri"/>
              </a:rPr>
              <a:t>7</a:t>
            </a:r>
            <a:r>
              <a:rPr lang="en-US" sz="4000" b="1" smtClean="0">
                <a:solidFill>
                  <a:prstClr val="white">
                    <a:lumMod val="50000"/>
                  </a:prstClr>
                </a:solidFill>
                <a:latin typeface="Calibri"/>
              </a:rPr>
              <a:t>%</a:t>
            </a:r>
            <a:endParaRPr lang="en-US" sz="4000" b="1">
              <a:solidFill>
                <a:prstClr val="white">
                  <a:lumMod val="50000"/>
                </a:prstClr>
              </a:solidFill>
              <a:latin typeface="Calibri"/>
            </a:endParaRPr>
          </a:p>
        </p:txBody>
      </p:sp>
      <p:graphicFrame>
        <p:nvGraphicFramePr>
          <p:cNvPr id="3" name="Table 2"/>
          <p:cNvGraphicFramePr>
            <a:graphicFrameLocks noGrp="1"/>
          </p:cNvGraphicFramePr>
          <p:nvPr>
            <p:extLst>
              <p:ext uri="{D42A27DB-BD31-4B8C-83A1-F6EECF244321}">
                <p14:modId xmlns:p14="http://schemas.microsoft.com/office/powerpoint/2010/main" val="1102998497"/>
              </p:ext>
            </p:extLst>
          </p:nvPr>
        </p:nvGraphicFramePr>
        <p:xfrm>
          <a:off x="609600" y="4048760"/>
          <a:ext cx="7162800" cy="1056640"/>
        </p:xfrm>
        <a:graphic>
          <a:graphicData uri="http://schemas.openxmlformats.org/drawingml/2006/table">
            <a:tbl>
              <a:tblPr firstRow="1" bandRow="1">
                <a:tableStyleId>{5940675A-B579-460E-94D1-54222C63F5DA}</a:tableStyleId>
              </a:tblPr>
              <a:tblGrid>
                <a:gridCol w="1981200"/>
                <a:gridCol w="2590800"/>
                <a:gridCol w="1295400"/>
                <a:gridCol w="1295400"/>
              </a:tblGrid>
              <a:tr h="1056640">
                <a:tc>
                  <a:txBody>
                    <a:bodyPr/>
                    <a:lstStyle/>
                    <a:p>
                      <a:pPr algn="ctr">
                        <a:lnSpc>
                          <a:spcPct val="80000"/>
                        </a:lnSpc>
                      </a:pPr>
                      <a:r>
                        <a:rPr lang="en-US" sz="3600" b="1" smtClean="0"/>
                        <a:t>DRAM Die</a:t>
                      </a:r>
                      <a:r>
                        <a:rPr lang="en-US" sz="3600" b="1" baseline="0" smtClean="0"/>
                        <a:t> </a:t>
                      </a:r>
                      <a:r>
                        <a:rPr lang="en-US" sz="3600" b="1" smtClean="0"/>
                        <a:t>Area</a:t>
                      </a:r>
                      <a:endParaRPr lang="en-US" sz="3600" b="1"/>
                    </a:p>
                  </a:txBody>
                  <a:tcPr anchor="b">
                    <a:lnL w="12700" cmpd="sng">
                      <a:noFill/>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chemeClr val="tx1">
                              <a:lumMod val="65000"/>
                              <a:lumOff val="35000"/>
                            </a:schemeClr>
                          </a:solidFill>
                        </a:rPr>
                        <a:t>&lt;</a:t>
                      </a:r>
                      <a:r>
                        <a:rPr lang="en-US" sz="3200" b="1" baseline="0" smtClean="0">
                          <a:solidFill>
                            <a:schemeClr val="tx1">
                              <a:lumMod val="65000"/>
                              <a:lumOff val="35000"/>
                            </a:schemeClr>
                          </a:solidFill>
                        </a:rPr>
                        <a:t> 0.15%</a:t>
                      </a:r>
                      <a:endParaRPr lang="en-US" sz="3200" b="1">
                        <a:solidFill>
                          <a:schemeClr val="tx1">
                            <a:lumMod val="65000"/>
                            <a:lumOff val="3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0070C0"/>
                          </a:solidFill>
                        </a:rPr>
                        <a:t>0.15%</a:t>
                      </a:r>
                      <a:endParaRPr lang="en-US" sz="3200" b="1">
                        <a:solidFill>
                          <a:srgbClr val="0070C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sz="3200" b="1" smtClean="0">
                          <a:solidFill>
                            <a:srgbClr val="FF0000"/>
                          </a:solidFill>
                        </a:rPr>
                        <a:t>36.3%</a:t>
                      </a:r>
                      <a:endParaRPr lang="en-US" sz="3200" b="1">
                        <a:solidFill>
                          <a:srgbClr val="FF0000"/>
                        </a:solidFill>
                      </a:endParaRPr>
                    </a:p>
                  </a:txBody>
                  <a:tcPr anchor="ctr">
                    <a:lnL w="12700" cap="flat" cmpd="sng" algn="ctr">
                      <a:solidFill>
                        <a:schemeClr val="tx1"/>
                      </a:solidFill>
                      <a:prstDash val="solid"/>
                      <a:round/>
                      <a:headEnd type="none" w="med" len="med"/>
                      <a:tailEnd type="none" w="med" len="med"/>
                    </a:lnL>
                    <a:lnR w="12700" cmpd="sng">
                      <a:noFill/>
                    </a:lnR>
                    <a:lnT w="57150" cap="flat" cmpd="sng" algn="ctr">
                      <a:solidFill>
                        <a:schemeClr val="tx1"/>
                      </a:solidFill>
                      <a:prstDash val="solid"/>
                      <a:round/>
                      <a:headEnd type="none" w="med" len="med"/>
                      <a:tailEnd type="none" w="med" len="med"/>
                    </a:lnT>
                    <a:lnB w="571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26259957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800" dirty="0"/>
              <a:t>Subarray-Level Parallelism: Results</a:t>
            </a:r>
          </a:p>
        </p:txBody>
      </p:sp>
      <p:sp>
        <p:nvSpPr>
          <p:cNvPr id="4" name="Slide Number Placeholder 3"/>
          <p:cNvSpPr>
            <a:spLocks noGrp="1"/>
          </p:cNvSpPr>
          <p:nvPr>
            <p:ph type="sldNum" sz="quarter" idx="12"/>
          </p:nvPr>
        </p:nvSpPr>
        <p:spPr/>
        <p:txBody>
          <a:bodyPr/>
          <a:lstStyle/>
          <a:p>
            <a:fld id="{8B363EBC-A636-4E4F-B313-DA526F248DF6}" type="slidenum">
              <a:rPr lang="en-US" smtClean="0"/>
              <a:t>217</a:t>
            </a:fld>
            <a:endParaRPr lang="en-US"/>
          </a:p>
        </p:txBody>
      </p:sp>
      <p:graphicFrame>
        <p:nvGraphicFramePr>
          <p:cNvPr id="8" name="Chart 7"/>
          <p:cNvGraphicFramePr>
            <a:graphicFrameLocks/>
          </p:cNvGraphicFramePr>
          <p:nvPr>
            <p:extLst>
              <p:ext uri="{D42A27DB-BD31-4B8C-83A1-F6EECF244321}">
                <p14:modId xmlns:p14="http://schemas.microsoft.com/office/powerpoint/2010/main" val="2258377959"/>
              </p:ext>
            </p:extLst>
          </p:nvPr>
        </p:nvGraphicFramePr>
        <p:xfrm>
          <a:off x="35169" y="990600"/>
          <a:ext cx="5299363" cy="45200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8"/>
          <p:cNvGraphicFramePr>
            <a:graphicFrameLocks/>
          </p:cNvGraphicFramePr>
          <p:nvPr>
            <p:extLst>
              <p:ext uri="{D42A27DB-BD31-4B8C-83A1-F6EECF244321}">
                <p14:modId xmlns:p14="http://schemas.microsoft.com/office/powerpoint/2010/main" val="2798196615"/>
              </p:ext>
            </p:extLst>
          </p:nvPr>
        </p:nvGraphicFramePr>
        <p:xfrm>
          <a:off x="4495800" y="990600"/>
          <a:ext cx="5299363" cy="452004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p:cNvSpPr txBox="1"/>
          <p:nvPr/>
        </p:nvSpPr>
        <p:spPr>
          <a:xfrm>
            <a:off x="457200" y="5622869"/>
            <a:ext cx="8393358" cy="701731"/>
          </a:xfrm>
          <a:prstGeom prst="rect">
            <a:avLst/>
          </a:prstGeom>
          <a:noFill/>
        </p:spPr>
        <p:txBody>
          <a:bodyPr wrap="square" rtlCol="0">
            <a:spAutoFit/>
          </a:bodyPr>
          <a:lstStyle/>
          <a:p>
            <a:pPr algn="ctr">
              <a:lnSpc>
                <a:spcPct val="90000"/>
              </a:lnSpc>
            </a:pPr>
            <a:r>
              <a:rPr lang="en-US" sz="4400" b="1" i="1" smtClean="0">
                <a:solidFill>
                  <a:srgbClr val="0070C0"/>
                </a:solidFill>
              </a:rPr>
              <a:t>MASA</a:t>
            </a:r>
            <a:r>
              <a:rPr lang="en-US" sz="4400" i="1" smtClean="0">
                <a:solidFill>
                  <a:srgbClr val="0070C0"/>
                </a:solidFill>
              </a:rPr>
              <a:t> increases energy-efficiency</a:t>
            </a:r>
            <a:endParaRPr lang="en-US" sz="4400" i="1">
              <a:solidFill>
                <a:srgbClr val="0070C0"/>
              </a:solidFill>
            </a:endParaRPr>
          </a:p>
        </p:txBody>
      </p:sp>
      <p:sp>
        <p:nvSpPr>
          <p:cNvPr id="7" name="2"/>
          <p:cNvSpPr txBox="1"/>
          <p:nvPr/>
        </p:nvSpPr>
        <p:spPr>
          <a:xfrm rot="16200000">
            <a:off x="2783272" y="3417957"/>
            <a:ext cx="1295400" cy="707886"/>
          </a:xfrm>
          <a:prstGeom prst="rect">
            <a:avLst/>
          </a:prstGeom>
          <a:noFill/>
        </p:spPr>
        <p:txBody>
          <a:bodyPr wrap="square" rtlCol="0">
            <a:spAutoFit/>
          </a:bodyPr>
          <a:lstStyle/>
          <a:p>
            <a:pPr algn="ctr"/>
            <a:r>
              <a:rPr lang="en-US" sz="4000" b="1" smtClean="0">
                <a:solidFill>
                  <a:schemeClr val="bg1"/>
                </a:solidFill>
              </a:rPr>
              <a:t>-19%</a:t>
            </a:r>
            <a:endParaRPr lang="en-US" sz="4000" b="1">
              <a:solidFill>
                <a:schemeClr val="bg1"/>
              </a:solidFill>
            </a:endParaRPr>
          </a:p>
        </p:txBody>
      </p:sp>
      <p:sp>
        <p:nvSpPr>
          <p:cNvPr id="11" name="2"/>
          <p:cNvSpPr txBox="1"/>
          <p:nvPr/>
        </p:nvSpPr>
        <p:spPr>
          <a:xfrm rot="16200000">
            <a:off x="7195298" y="3461497"/>
            <a:ext cx="1447802" cy="707886"/>
          </a:xfrm>
          <a:prstGeom prst="rect">
            <a:avLst/>
          </a:prstGeom>
          <a:noFill/>
        </p:spPr>
        <p:txBody>
          <a:bodyPr wrap="square" rtlCol="0">
            <a:spAutoFit/>
          </a:bodyPr>
          <a:lstStyle/>
          <a:p>
            <a:pPr algn="ctr"/>
            <a:r>
              <a:rPr lang="en-US" sz="4000" b="1" smtClean="0">
                <a:solidFill>
                  <a:schemeClr val="bg1"/>
                </a:solidFill>
              </a:rPr>
              <a:t>+13%</a:t>
            </a:r>
            <a:endParaRPr lang="en-US" sz="4000" b="1">
              <a:solidFill>
                <a:schemeClr val="bg1"/>
              </a:solidFill>
            </a:endParaRPr>
          </a:p>
        </p:txBody>
      </p:sp>
    </p:spTree>
    <p:extLst>
      <p:ext uri="{BB962C8B-B14F-4D97-AF65-F5344CB8AC3E}">
        <p14:creationId xmlns:p14="http://schemas.microsoft.com/office/powerpoint/2010/main" val="29207366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P spid="10" grpId="0"/>
      <p:bldP spid="11" grpId="0"/>
    </p:bld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New DRAM Architectures</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RAIDR: Reducing Refresh Impact</a:t>
            </a:r>
          </a:p>
          <a:p>
            <a:pPr eaLnBrk="1" hangingPunct="1"/>
            <a:r>
              <a:rPr lang="en-US" dirty="0" smtClean="0">
                <a:solidFill>
                  <a:srgbClr val="000000"/>
                </a:solidFill>
                <a:latin typeface="Tahoma" charset="0"/>
                <a:ea typeface="ＭＳ Ｐゴシック" charset="0"/>
                <a:cs typeface="ＭＳ Ｐゴシック" charset="0"/>
              </a:rPr>
              <a:t>TL-DRAM: Reducing DRAM Latency</a:t>
            </a:r>
          </a:p>
          <a:p>
            <a:pPr eaLnBrk="1" hangingPunct="1"/>
            <a:r>
              <a:rPr lang="en-US" dirty="0">
                <a:latin typeface="Tahoma" charset="0"/>
                <a:ea typeface="ＭＳ Ｐゴシック" charset="0"/>
                <a:cs typeface="ＭＳ Ｐゴシック" charset="0"/>
              </a:rPr>
              <a:t>SALP: </a:t>
            </a:r>
            <a:r>
              <a:rPr lang="en-US" dirty="0" smtClean="0">
                <a:latin typeface="Tahoma" charset="0"/>
                <a:ea typeface="ＭＳ Ｐゴシック" charset="0"/>
                <a:cs typeface="ＭＳ Ｐゴシック" charset="0"/>
              </a:rPr>
              <a:t>Reducing Bank Conflict Impact</a:t>
            </a:r>
          </a:p>
          <a:p>
            <a:pPr eaLnBrk="1" hangingPunct="1"/>
            <a:r>
              <a:rPr lang="en-US" dirty="0" err="1" smtClean="0">
                <a:solidFill>
                  <a:srgbClr val="0000FF"/>
                </a:solidFill>
                <a:latin typeface="Tahoma" charset="0"/>
              </a:rPr>
              <a:t>RowClone</a:t>
            </a:r>
            <a:r>
              <a:rPr lang="en-US" dirty="0" smtClean="0">
                <a:solidFill>
                  <a:srgbClr val="0000FF"/>
                </a:solidFill>
                <a:latin typeface="Tahoma" charset="0"/>
              </a:rPr>
              <a:t>: Fast Bulk Data Copy and Initialization</a:t>
            </a:r>
          </a:p>
          <a:p>
            <a:pPr eaLnBrk="1" hangingPunct="1"/>
            <a:endParaRPr lang="en-US" dirty="0">
              <a:solidFill>
                <a:srgbClr val="000000"/>
              </a:solidFill>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218</a:t>
            </a:fld>
            <a:endParaRPr lang="en-US" sz="1600">
              <a:solidFill>
                <a:srgbClr val="000000"/>
              </a:solidFill>
              <a:latin typeface="Garamond" charset="0"/>
            </a:endParaRPr>
          </a:p>
        </p:txBody>
      </p:sp>
    </p:spTree>
    <p:extLst>
      <p:ext uri="{BB962C8B-B14F-4D97-AF65-F5344CB8AC3E}">
        <p14:creationId xmlns:p14="http://schemas.microsoft.com/office/powerpoint/2010/main" val="107255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dirty="0" err="1" smtClean="0">
                <a:latin typeface="Garamond" charset="0"/>
              </a:rPr>
              <a:t>RowClone</a:t>
            </a:r>
            <a:r>
              <a:rPr lang="en-US" sz="4000" dirty="0" smtClean="0">
                <a:latin typeface="Garamond" charset="0"/>
              </a:rPr>
              <a:t>: Fast Bulk Data </a:t>
            </a:r>
            <a:br>
              <a:rPr lang="en-US" sz="4000" dirty="0" smtClean="0">
                <a:latin typeface="Garamond" charset="0"/>
              </a:rPr>
            </a:br>
            <a:r>
              <a:rPr lang="en-US" sz="4000" dirty="0" smtClean="0">
                <a:latin typeface="Garamond" charset="0"/>
              </a:rPr>
              <a:t>Copy and Initialization</a:t>
            </a:r>
            <a:endParaRPr lang="en-US" sz="4000" dirty="0">
              <a:latin typeface="Garamond" charset="0"/>
            </a:endParaRP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
        <p:nvSpPr>
          <p:cNvPr id="4" name="TextBox 3"/>
          <p:cNvSpPr txBox="1"/>
          <p:nvPr/>
        </p:nvSpPr>
        <p:spPr>
          <a:xfrm>
            <a:off x="-36512" y="4295998"/>
            <a:ext cx="9195847" cy="1077218"/>
          </a:xfrm>
          <a:prstGeom prst="rect">
            <a:avLst/>
          </a:prstGeom>
          <a:noFill/>
        </p:spPr>
        <p:txBody>
          <a:bodyPr wrap="none" rtlCol="0">
            <a:spAutoFit/>
          </a:bodyPr>
          <a:lstStyle/>
          <a:p>
            <a:pPr algn="ctr"/>
            <a:r>
              <a:rPr lang="en-US" sz="1600" dirty="0"/>
              <a:t>Vivek Seshadri, </a:t>
            </a:r>
            <a:r>
              <a:rPr lang="en-US" sz="1600" dirty="0" err="1"/>
              <a:t>Yoongu</a:t>
            </a:r>
            <a:r>
              <a:rPr lang="en-US" sz="1600" dirty="0"/>
              <a:t> Kim, Chris Fallin, Donghyuk Lee, </a:t>
            </a:r>
            <a:r>
              <a:rPr lang="en-US" sz="1600" dirty="0" err="1"/>
              <a:t>Rachata</a:t>
            </a:r>
            <a:r>
              <a:rPr lang="en-US" sz="1600" dirty="0"/>
              <a:t> </a:t>
            </a:r>
            <a:r>
              <a:rPr lang="en-US" sz="1600" dirty="0" err="1"/>
              <a:t>Ausavarungnirun</a:t>
            </a:r>
            <a:r>
              <a:rPr lang="en-US" sz="1600" dirty="0"/>
              <a:t>, </a:t>
            </a:r>
            <a:endParaRPr lang="en-US" sz="1600" dirty="0" smtClean="0"/>
          </a:p>
          <a:p>
            <a:pPr algn="ctr"/>
            <a:r>
              <a:rPr lang="en-US" sz="1600" dirty="0" smtClean="0"/>
              <a:t>Gennady </a:t>
            </a:r>
            <a:r>
              <a:rPr lang="en-US" sz="1600" dirty="0" err="1"/>
              <a:t>Pekhimenko</a:t>
            </a:r>
            <a:r>
              <a:rPr lang="en-US" sz="1600" dirty="0"/>
              <a:t>, </a:t>
            </a:r>
            <a:r>
              <a:rPr lang="en-US" sz="1600" dirty="0" err="1"/>
              <a:t>Yixin</a:t>
            </a:r>
            <a:r>
              <a:rPr lang="en-US" sz="1600" dirty="0"/>
              <a:t> </a:t>
            </a:r>
            <a:r>
              <a:rPr lang="en-US" sz="1600" dirty="0" err="1"/>
              <a:t>Luo</a:t>
            </a:r>
            <a:r>
              <a:rPr lang="en-US" sz="1600" dirty="0"/>
              <a:t>, </a:t>
            </a:r>
            <a:r>
              <a:rPr lang="en-US" sz="1600" dirty="0" smtClean="0"/>
              <a:t>Onur </a:t>
            </a:r>
            <a:r>
              <a:rPr lang="en-US" sz="1600" dirty="0"/>
              <a:t>Mutlu, Phillip B. Gibbons, Michael A. </a:t>
            </a:r>
            <a:r>
              <a:rPr lang="en-US" sz="1600" dirty="0" err="1"/>
              <a:t>Kozuch</a:t>
            </a:r>
            <a:r>
              <a:rPr lang="en-US" sz="1600" dirty="0"/>
              <a:t>, Todd C. </a:t>
            </a:r>
            <a:r>
              <a:rPr lang="en-US" sz="1600" dirty="0" err="1"/>
              <a:t>Mowry</a:t>
            </a:r>
            <a:r>
              <a:rPr lang="en-US" sz="1600" dirty="0"/>
              <a:t>,</a:t>
            </a:r>
            <a:br>
              <a:rPr lang="en-US" sz="1600" dirty="0"/>
            </a:br>
            <a:r>
              <a:rPr lang="en-US" sz="1600" b="1" dirty="0">
                <a:hlinkClick r:id="rId3"/>
              </a:rPr>
              <a:t>"RowClone: Fast and Efficient In-DRAM Copy and Initialization of Bulk Data"</a:t>
            </a:r>
            <a:r>
              <a:rPr lang="en-US" sz="1600" dirty="0"/>
              <a:t/>
            </a:r>
            <a:br>
              <a:rPr lang="en-US" sz="1600" dirty="0"/>
            </a:br>
            <a:r>
              <a:rPr lang="en-US" sz="1600" i="1" dirty="0"/>
              <a:t>CMU Computer Science Technical Report</a:t>
            </a:r>
            <a:r>
              <a:rPr lang="en-US" sz="1600" dirty="0"/>
              <a:t>, CMU-CS-13-108, Carnegie Mellon University, April 2013.</a:t>
            </a:r>
          </a:p>
        </p:txBody>
      </p:sp>
    </p:spTree>
    <p:extLst>
      <p:ext uri="{BB962C8B-B14F-4D97-AF65-F5344CB8AC3E}">
        <p14:creationId xmlns:p14="http://schemas.microsoft.com/office/powerpoint/2010/main" val="693171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p:txBody>
          <a:bodyPr/>
          <a:lstStyle/>
          <a:p>
            <a:r>
              <a:rPr lang="en-US">
                <a:latin typeface="Garamond" charset="0"/>
              </a:rPr>
              <a:t>A Question or Two</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Can you figure out why there is a disparity in slowdowns if you do not know how the processor executes the programs?</a:t>
            </a:r>
          </a:p>
          <a:p>
            <a:endParaRPr lang="en-US">
              <a:latin typeface="Tahoma" charset="0"/>
            </a:endParaRPr>
          </a:p>
          <a:p>
            <a:r>
              <a:rPr lang="en-US">
                <a:latin typeface="Tahoma" charset="0"/>
              </a:rPr>
              <a:t>Can you fix the problem without knowing what is happening “underneath”?</a:t>
            </a:r>
          </a:p>
        </p:txBody>
      </p:sp>
      <p:sp>
        <p:nvSpPr>
          <p:cNvPr id="276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2F6F6AB-86F1-644C-8F5D-113F98047CC7}" type="slidenum">
              <a:rPr lang="en-US" sz="1600">
                <a:solidFill>
                  <a:srgbClr val="000000"/>
                </a:solidFill>
                <a:latin typeface="Garamond" charset="0"/>
                <a:cs typeface="Arial" charset="0"/>
              </a:rPr>
              <a:pPr eaLnBrk="1" hangingPunct="1"/>
              <a:t>22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9534916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Today’s Memory: Bulk Data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7042246" y="2968408"/>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704224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7044517" y="3659884"/>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0" name="Rectangle 19"/>
          <p:cNvSpPr/>
          <p:nvPr/>
        </p:nvSpPr>
        <p:spPr bwMode="auto">
          <a:xfrm>
            <a:off x="719463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1956169" y="3198146"/>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1956170" y="3580283"/>
            <a:ext cx="150125" cy="245659"/>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endParaRPr lang="en-US">
              <a:solidFill>
                <a:prstClr val="black"/>
              </a:solidFill>
              <a:latin typeface="Arial" charset="0"/>
            </a:endParaRPr>
          </a:p>
        </p:txBody>
      </p:sp>
      <p:sp>
        <p:nvSpPr>
          <p:cNvPr id="23" name="Rectangle 22"/>
          <p:cNvSpPr/>
          <p:nvPr/>
        </p:nvSpPr>
        <p:spPr bwMode="auto">
          <a:xfrm>
            <a:off x="7347034"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8240015"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77883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64046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49261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8088563"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7940712" y="2968408"/>
            <a:ext cx="150125" cy="245659"/>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TextBox 29"/>
          <p:cNvSpPr txBox="1"/>
          <p:nvPr/>
        </p:nvSpPr>
        <p:spPr>
          <a:xfrm>
            <a:off x="3731734" y="1507524"/>
            <a:ext cx="2239716" cy="461665"/>
          </a:xfrm>
          <a:prstGeom prst="rect">
            <a:avLst/>
          </a:prstGeom>
          <a:noFill/>
        </p:spPr>
        <p:txBody>
          <a:bodyPr wrap="none" rtlCol="0">
            <a:spAutoFit/>
          </a:bodyPr>
          <a:lstStyle/>
          <a:p>
            <a:r>
              <a:rPr lang="en-US" sz="2400" dirty="0" smtClean="0">
                <a:solidFill>
                  <a:srgbClr val="C00000"/>
                </a:solidFill>
                <a:latin typeface="Calibri"/>
              </a:rPr>
              <a:t>1) High latency</a:t>
            </a:r>
            <a:endParaRPr lang="en-US" sz="2400" dirty="0">
              <a:solidFill>
                <a:srgbClr val="C00000"/>
              </a:solidFill>
              <a:latin typeface="Calibri"/>
            </a:endParaRPr>
          </a:p>
        </p:txBody>
      </p:sp>
      <p:cxnSp>
        <p:nvCxnSpPr>
          <p:cNvPr id="31" name="Curved Connector 30"/>
          <p:cNvCxnSpPr>
            <a:stCxn id="30" idx="3"/>
            <a:endCxn id="18" idx="1"/>
          </p:cNvCxnSpPr>
          <p:nvPr/>
        </p:nvCxnSpPr>
        <p:spPr bwMode="auto">
          <a:xfrm>
            <a:off x="5971450" y="1738357"/>
            <a:ext cx="1070795" cy="1352881"/>
          </a:xfrm>
          <a:prstGeom prst="curvedConnector3">
            <a:avLst>
              <a:gd name="adj1" fmla="val 50000"/>
            </a:avLst>
          </a:prstGeom>
          <a:solidFill>
            <a:schemeClr val="accent1"/>
          </a:solidFill>
          <a:ln w="28575" cap="flat" cmpd="sng" algn="ctr">
            <a:solidFill>
              <a:srgbClr val="C00000"/>
            </a:solidFill>
            <a:prstDash val="solid"/>
            <a:round/>
            <a:headEnd type="none" w="med" len="med"/>
            <a:tailEnd type="stealth" w="lg" len="lg"/>
          </a:ln>
          <a:effectLst/>
        </p:spPr>
      </p:cxnSp>
      <p:sp>
        <p:nvSpPr>
          <p:cNvPr id="32" name="TextBox 31"/>
          <p:cNvSpPr txBox="1"/>
          <p:nvPr/>
        </p:nvSpPr>
        <p:spPr>
          <a:xfrm>
            <a:off x="2673162" y="5008669"/>
            <a:ext cx="4039888" cy="461665"/>
          </a:xfrm>
          <a:prstGeom prst="rect">
            <a:avLst/>
          </a:prstGeom>
          <a:noFill/>
        </p:spPr>
        <p:txBody>
          <a:bodyPr wrap="none" rtlCol="0">
            <a:spAutoFit/>
          </a:bodyPr>
          <a:lstStyle/>
          <a:p>
            <a:r>
              <a:rPr lang="en-US" sz="2400" dirty="0">
                <a:solidFill>
                  <a:srgbClr val="C00000"/>
                </a:solidFill>
                <a:latin typeface="Calibri"/>
              </a:rPr>
              <a:t>2</a:t>
            </a:r>
            <a:r>
              <a:rPr lang="en-US" sz="2400" dirty="0" smtClean="0">
                <a:solidFill>
                  <a:srgbClr val="C00000"/>
                </a:solidFill>
                <a:latin typeface="Calibri"/>
              </a:rPr>
              <a:t>) High bandwidth utilization</a:t>
            </a:r>
            <a:endParaRPr lang="en-US" sz="2400" dirty="0">
              <a:solidFill>
                <a:srgbClr val="C00000"/>
              </a:solidFill>
              <a:latin typeface="Calibri"/>
            </a:endParaRPr>
          </a:p>
        </p:txBody>
      </p:sp>
      <p:cxnSp>
        <p:nvCxnSpPr>
          <p:cNvPr id="33" name="Curved Connector 48"/>
          <p:cNvCxnSpPr>
            <a:stCxn id="32" idx="3"/>
            <a:endCxn id="15" idx="5"/>
          </p:cNvCxnSpPr>
          <p:nvPr/>
        </p:nvCxnSpPr>
        <p:spPr bwMode="auto">
          <a:xfrm flipH="1" flipV="1">
            <a:off x="6086902" y="3620065"/>
            <a:ext cx="626148" cy="1619437"/>
          </a:xfrm>
          <a:prstGeom prst="curvedConnector4">
            <a:avLst>
              <a:gd name="adj1" fmla="val -36509"/>
              <a:gd name="adj2" fmla="val 53651"/>
            </a:avLst>
          </a:prstGeom>
          <a:solidFill>
            <a:schemeClr val="accent1"/>
          </a:solidFill>
          <a:ln w="28575" cap="flat" cmpd="sng" algn="ctr">
            <a:solidFill>
              <a:srgbClr val="C00000"/>
            </a:solidFill>
            <a:prstDash val="solid"/>
            <a:round/>
            <a:headEnd type="none" w="med" len="med"/>
            <a:tailEnd type="stealth" w="lg" len="lg"/>
          </a:ln>
          <a:effectLst/>
        </p:spPr>
      </p:cxnSp>
      <p:sp>
        <p:nvSpPr>
          <p:cNvPr id="34" name="TextBox 33"/>
          <p:cNvSpPr txBox="1"/>
          <p:nvPr/>
        </p:nvSpPr>
        <p:spPr>
          <a:xfrm>
            <a:off x="378924" y="1861816"/>
            <a:ext cx="2669320" cy="461665"/>
          </a:xfrm>
          <a:prstGeom prst="rect">
            <a:avLst/>
          </a:prstGeom>
          <a:noFill/>
        </p:spPr>
        <p:txBody>
          <a:bodyPr wrap="none" rtlCol="0">
            <a:spAutoFit/>
          </a:bodyPr>
          <a:lstStyle/>
          <a:p>
            <a:r>
              <a:rPr lang="en-US" sz="2400" dirty="0" smtClean="0">
                <a:solidFill>
                  <a:srgbClr val="C00000"/>
                </a:solidFill>
                <a:latin typeface="Calibri"/>
              </a:rPr>
              <a:t>3) Cache pollution</a:t>
            </a:r>
            <a:endParaRPr lang="en-US" sz="2400" dirty="0">
              <a:solidFill>
                <a:srgbClr val="C00000"/>
              </a:solidFill>
              <a:latin typeface="Calibri"/>
            </a:endParaRPr>
          </a:p>
        </p:txBody>
      </p:sp>
      <p:cxnSp>
        <p:nvCxnSpPr>
          <p:cNvPr id="35" name="Curved Connector 48"/>
          <p:cNvCxnSpPr>
            <a:stCxn id="34" idx="3"/>
            <a:endCxn id="21" idx="0"/>
          </p:cNvCxnSpPr>
          <p:nvPr/>
        </p:nvCxnSpPr>
        <p:spPr bwMode="auto">
          <a:xfrm flipH="1">
            <a:off x="2031232" y="2092649"/>
            <a:ext cx="1017012" cy="1105497"/>
          </a:xfrm>
          <a:prstGeom prst="curvedConnector4">
            <a:avLst>
              <a:gd name="adj1" fmla="val -22478"/>
              <a:gd name="adj2" fmla="val 60440"/>
            </a:avLst>
          </a:prstGeom>
          <a:solidFill>
            <a:schemeClr val="accent1"/>
          </a:solidFill>
          <a:ln w="28575" cap="flat" cmpd="sng" algn="ctr">
            <a:solidFill>
              <a:srgbClr val="C00000"/>
            </a:solidFill>
            <a:prstDash val="solid"/>
            <a:round/>
            <a:headEnd type="none" w="med" len="med"/>
            <a:tailEnd type="stealth" w="lg" len="lg"/>
          </a:ln>
          <a:effectLst/>
        </p:spPr>
      </p:cxnSp>
      <p:sp>
        <p:nvSpPr>
          <p:cNvPr id="36" name="TextBox 35"/>
          <p:cNvSpPr txBox="1"/>
          <p:nvPr/>
        </p:nvSpPr>
        <p:spPr>
          <a:xfrm>
            <a:off x="2673162" y="5498830"/>
            <a:ext cx="4139275" cy="461665"/>
          </a:xfrm>
          <a:prstGeom prst="rect">
            <a:avLst/>
          </a:prstGeom>
          <a:noFill/>
        </p:spPr>
        <p:txBody>
          <a:bodyPr wrap="none" rtlCol="0">
            <a:spAutoFit/>
          </a:bodyPr>
          <a:lstStyle/>
          <a:p>
            <a:r>
              <a:rPr lang="en-US" sz="2400" dirty="0">
                <a:solidFill>
                  <a:srgbClr val="C00000"/>
                </a:solidFill>
                <a:latin typeface="Calibri"/>
              </a:rPr>
              <a:t>4</a:t>
            </a:r>
            <a:r>
              <a:rPr lang="en-US" sz="2400" dirty="0" smtClean="0">
                <a:solidFill>
                  <a:srgbClr val="C00000"/>
                </a:solidFill>
                <a:latin typeface="Calibri"/>
              </a:rPr>
              <a:t>) Unwanted data movement</a:t>
            </a:r>
            <a:endParaRPr lang="en-US" sz="2400" dirty="0">
              <a:solidFill>
                <a:srgbClr val="C00000"/>
              </a:solidFill>
              <a:latin typeface="Calibri"/>
            </a:endParaRPr>
          </a:p>
        </p:txBody>
      </p:sp>
      <p:sp>
        <p:nvSpPr>
          <p:cNvPr id="37" name="Slide Number Placeholder 3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220</a:t>
            </a:fld>
            <a:endParaRPr lang="en-US">
              <a:solidFill>
                <a:prstClr val="black">
                  <a:tint val="75000"/>
                </a:prstClr>
              </a:solidFill>
              <a:latin typeface="Calibri"/>
            </a:endParaRPr>
          </a:p>
        </p:txBody>
      </p:sp>
    </p:spTree>
    <p:extLst>
      <p:ext uri="{BB962C8B-B14F-4D97-AF65-F5344CB8AC3E}">
        <p14:creationId xmlns:p14="http://schemas.microsoft.com/office/powerpoint/2010/main" val="27529930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5" presetClass="path" presetSubtype="0" accel="50000" decel="50000" fill="hold" grpId="1" nodeType="clickEffect">
                                  <p:stCondLst>
                                    <p:cond delay="0"/>
                                  </p:stCondLst>
                                  <p:childTnLst>
                                    <p:animMotion origin="layout" path="M 1.38889E-6 -2.59019E-6 L -0.55156 0.03169 " pathEditMode="relative" rAng="0" ptsTypes="AA">
                                      <p:cBhvr>
                                        <p:cTn id="19" dur="500" fill="hold"/>
                                        <p:tgtEl>
                                          <p:spTgt spid="18"/>
                                        </p:tgtEl>
                                        <p:attrNameLst>
                                          <p:attrName>ppt_x</p:attrName>
                                          <p:attrName>ppt_y</p:attrName>
                                        </p:attrNameLst>
                                      </p:cBhvr>
                                      <p:rCtr x="-27600" y="1600"/>
                                    </p:animMotion>
                                  </p:childTnLst>
                                </p:cTn>
                              </p:par>
                            </p:childTnLst>
                          </p:cTn>
                        </p:par>
                        <p:par>
                          <p:cTn id="20" fill="hold">
                            <p:stCondLst>
                              <p:cond delay="500"/>
                            </p:stCondLst>
                            <p:childTnLst>
                              <p:par>
                                <p:cTn id="21" presetID="1" presetClass="exit" presetSubtype="0" fill="hold" grpId="2" nodeType="after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path" presetSubtype="0" accel="50000" decel="50000" fill="hold" grpId="1" nodeType="clickEffect">
                                  <p:stCondLst>
                                    <p:cond delay="0"/>
                                  </p:stCondLst>
                                  <p:childTnLst>
                                    <p:animMotion origin="layout" path="M -2.22222E-6 1.18409E-6 L -0.54114 -0.0118 " pathEditMode="relative" rAng="0" ptsTypes="AA">
                                      <p:cBhvr>
                                        <p:cTn id="33" dur="500" fill="hold"/>
                                        <p:tgtEl>
                                          <p:spTgt spid="19"/>
                                        </p:tgtEl>
                                        <p:attrNameLst>
                                          <p:attrName>ppt_x</p:attrName>
                                          <p:attrName>ppt_y</p:attrName>
                                        </p:attrNameLst>
                                      </p:cBhvr>
                                      <p:rCtr x="-27100" y="-600"/>
                                    </p:animMotion>
                                  </p:childTnLst>
                                </p:cTn>
                              </p:par>
                            </p:childTnLst>
                          </p:cTn>
                        </p:par>
                        <p:par>
                          <p:cTn id="34" fill="hold">
                            <p:stCondLst>
                              <p:cond delay="500"/>
                            </p:stCondLst>
                            <p:childTnLst>
                              <p:par>
                                <p:cTn id="35" presetID="1" presetClass="exit" presetSubtype="0" fill="hold" grpId="2" nodeType="afterEffect">
                                  <p:stCondLst>
                                    <p:cond delay="0"/>
                                  </p:stCondLst>
                                  <p:childTnLst>
                                    <p:set>
                                      <p:cBhvr>
                                        <p:cTn id="36" dur="1" fill="hold">
                                          <p:stCondLst>
                                            <p:cond delay="0"/>
                                          </p:stCondLst>
                                        </p:cTn>
                                        <p:tgtEl>
                                          <p:spTgt spid="19"/>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mph" presetSubtype="2" fill="hold" nodeType="clickEffect">
                                  <p:stCondLst>
                                    <p:cond delay="0"/>
                                  </p:stCondLst>
                                  <p:childTnLst>
                                    <p:animClr clrSpc="rgb" dir="cw">
                                      <p:cBhvr>
                                        <p:cTn id="42" dur="500" fill="hold"/>
                                        <p:tgtEl>
                                          <p:spTgt spid="22"/>
                                        </p:tgtEl>
                                        <p:attrNameLst>
                                          <p:attrName>fillcolor</p:attrName>
                                        </p:attrNameLst>
                                      </p:cBhvr>
                                      <p:to>
                                        <a:schemeClr val="bg1"/>
                                      </p:to>
                                    </p:animClr>
                                    <p:set>
                                      <p:cBhvr>
                                        <p:cTn id="43" dur="500" fill="hold"/>
                                        <p:tgtEl>
                                          <p:spTgt spid="22"/>
                                        </p:tgtEl>
                                        <p:attrNameLst>
                                          <p:attrName>fill.type</p:attrName>
                                        </p:attrNameLst>
                                      </p:cBhvr>
                                      <p:to>
                                        <p:strVal val="solid"/>
                                      </p:to>
                                    </p:set>
                                    <p:set>
                                      <p:cBhvr>
                                        <p:cTn id="44" dur="500" fill="hold"/>
                                        <p:tgtEl>
                                          <p:spTgt spid="22"/>
                                        </p:tgtEl>
                                        <p:attrNameLst>
                                          <p:attrName>fill.on</p:attrName>
                                        </p:attrNameLst>
                                      </p:cBhvr>
                                      <p:to>
                                        <p:strVal val="true"/>
                                      </p:to>
                                    </p:se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fade">
                                      <p:cBhvr>
                                        <p:cTn id="49" dur="500"/>
                                        <p:tgtEl>
                                          <p:spTgt spid="20"/>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500"/>
                                        <p:tgtEl>
                                          <p:spTgt spid="23"/>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fade">
                                      <p:cBhvr>
                                        <p:cTn id="55" dur="500"/>
                                        <p:tgtEl>
                                          <p:spTgt spid="2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25"/>
                                        </p:tgtEl>
                                        <p:attrNameLst>
                                          <p:attrName>style.visibility</p:attrName>
                                        </p:attrNameLst>
                                      </p:cBhvr>
                                      <p:to>
                                        <p:strVal val="visible"/>
                                      </p:to>
                                    </p:set>
                                    <p:animEffect transition="in" filter="fade">
                                      <p:cBhvr>
                                        <p:cTn id="58" dur="500"/>
                                        <p:tgtEl>
                                          <p:spTgt spid="25"/>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500"/>
                                        <p:tgtEl>
                                          <p:spTgt spid="2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500"/>
                                        <p:tgtEl>
                                          <p:spTgt spid="27"/>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500"/>
                                        <p:tgtEl>
                                          <p:spTgt spid="28"/>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9"/>
                                        </p:tgtEl>
                                        <p:attrNameLst>
                                          <p:attrName>style.visibility</p:attrName>
                                        </p:attrNameLst>
                                      </p:cBhvr>
                                      <p:to>
                                        <p:strVal val="visible"/>
                                      </p:to>
                                    </p:set>
                                    <p:animEffect transition="in" filter="fade">
                                      <p:cBhvr>
                                        <p:cTn id="70" dur="500"/>
                                        <p:tgtEl>
                                          <p:spTgt spid="29"/>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fade">
                                      <p:cBhvr>
                                        <p:cTn id="73" dur="500"/>
                                        <p:tgtEl>
                                          <p:spTgt spid="30"/>
                                        </p:tgtEl>
                                      </p:cBhvr>
                                    </p:animEffect>
                                  </p:childTnLst>
                                </p:cTn>
                              </p:par>
                              <p:par>
                                <p:cTn id="74" presetID="10" presetClass="entr" presetSubtype="0" fill="hold" nodeType="withEffect">
                                  <p:stCondLst>
                                    <p:cond delay="0"/>
                                  </p:stCondLst>
                                  <p:childTnLst>
                                    <p:set>
                                      <p:cBhvr>
                                        <p:cTn id="75" dur="1" fill="hold">
                                          <p:stCondLst>
                                            <p:cond delay="0"/>
                                          </p:stCondLst>
                                        </p:cTn>
                                        <p:tgtEl>
                                          <p:spTgt spid="31"/>
                                        </p:tgtEl>
                                        <p:attrNameLst>
                                          <p:attrName>style.visibility</p:attrName>
                                        </p:attrNameLst>
                                      </p:cBhvr>
                                      <p:to>
                                        <p:strVal val="visible"/>
                                      </p:to>
                                    </p:set>
                                    <p:animEffect transition="in" filter="fade">
                                      <p:cBhvr>
                                        <p:cTn id="76" dur="500"/>
                                        <p:tgtEl>
                                          <p:spTgt spid="31"/>
                                        </p:tgtEl>
                                      </p:cBhvr>
                                    </p:animEffect>
                                  </p:childTnLst>
                                </p:cTn>
                              </p:par>
                            </p:childTnLst>
                          </p:cTn>
                        </p:par>
                      </p:childTnLst>
                    </p:cTn>
                  </p:par>
                  <p:par>
                    <p:cTn id="77" fill="hold">
                      <p:stCondLst>
                        <p:cond delay="indefinite"/>
                      </p:stCondLst>
                      <p:childTnLst>
                        <p:par>
                          <p:cTn id="78" fill="hold">
                            <p:stCondLst>
                              <p:cond delay="0"/>
                            </p:stCondLst>
                            <p:childTnLst>
                              <p:par>
                                <p:cTn id="79" presetID="10" presetClass="entr" presetSubtype="0" fill="hold" grpId="0" nodeType="click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500"/>
                                        <p:tgtEl>
                                          <p:spTgt spid="32"/>
                                        </p:tgtEl>
                                      </p:cBhvr>
                                    </p:animEffect>
                                  </p:childTnLst>
                                </p:cTn>
                              </p:par>
                              <p:par>
                                <p:cTn id="82" presetID="10" presetClass="entr" presetSubtype="0" fill="hold" nodeType="with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500"/>
                                        <p:tgtEl>
                                          <p:spTgt spid="33"/>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34"/>
                                        </p:tgtEl>
                                        <p:attrNameLst>
                                          <p:attrName>style.visibility</p:attrName>
                                        </p:attrNameLst>
                                      </p:cBhvr>
                                      <p:to>
                                        <p:strVal val="visible"/>
                                      </p:to>
                                    </p:set>
                                    <p:animEffect transition="in" filter="fade">
                                      <p:cBhvr>
                                        <p:cTn id="89" dur="500"/>
                                        <p:tgtEl>
                                          <p:spTgt spid="34"/>
                                        </p:tgtEl>
                                      </p:cBhvr>
                                    </p:animEffect>
                                  </p:childTnLst>
                                </p:cTn>
                              </p:par>
                              <p:par>
                                <p:cTn id="90" presetID="10" presetClass="entr" presetSubtype="0" fill="hold" nodeType="with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fade">
                                      <p:cBhvr>
                                        <p:cTn id="92" dur="500"/>
                                        <p:tgtEl>
                                          <p:spTgt spid="3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36"/>
                                        </p:tgtEl>
                                        <p:attrNameLst>
                                          <p:attrName>style.visibility</p:attrName>
                                        </p:attrNameLst>
                                      </p:cBhvr>
                                      <p:to>
                                        <p:strVal val="visible"/>
                                      </p:to>
                                    </p:set>
                                    <p:animEffect transition="in" filter="fade">
                                      <p:cBhvr>
                                        <p:cTn id="9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8" grpId="1" animBg="1"/>
      <p:bldP spid="18" grpId="2" animBg="1"/>
      <p:bldP spid="19" grpId="0" animBg="1"/>
      <p:bldP spid="19" grpId="1" animBg="1"/>
      <p:bldP spid="19" grpId="2"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p:bldP spid="32" grpId="0"/>
      <p:bldP spid="34" grpId="0"/>
      <p:bldP spid="36" grpId="0"/>
    </p:bld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534400" cy="1143000"/>
          </a:xfrm>
        </p:spPr>
        <p:txBody>
          <a:bodyPr>
            <a:normAutofit/>
          </a:bodyPr>
          <a:lstStyle/>
          <a:p>
            <a:r>
              <a:rPr lang="en-US" dirty="0" smtClean="0"/>
              <a:t>Future: </a:t>
            </a:r>
            <a:r>
              <a:rPr lang="en-US" dirty="0" err="1" smtClean="0"/>
              <a:t>RowClone</a:t>
            </a:r>
            <a:r>
              <a:rPr lang="en-US" dirty="0" smtClean="0"/>
              <a:t> (In-Memory Copy)</a:t>
            </a:r>
            <a:endParaRPr lang="en-US" dirty="0"/>
          </a:p>
        </p:txBody>
      </p:sp>
      <p:sp>
        <p:nvSpPr>
          <p:cNvPr id="4" name="Rectangle 3"/>
          <p:cNvSpPr/>
          <p:nvPr/>
        </p:nvSpPr>
        <p:spPr bwMode="auto">
          <a:xfrm>
            <a:off x="7042402" y="1528540"/>
            <a:ext cx="1350971" cy="3957862"/>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Memory</a:t>
            </a: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dirty="0">
              <a:solidFill>
                <a:prstClr val="black"/>
              </a:solidFill>
              <a:latin typeface="Calibri"/>
            </a:endParaRPr>
          </a:p>
          <a:p>
            <a:pPr algn="ctr" fontAlgn="base">
              <a:spcBef>
                <a:spcPct val="0"/>
              </a:spcBef>
              <a:spcAft>
                <a:spcPct val="0"/>
              </a:spcAft>
            </a:pPr>
            <a:endParaRPr lang="en-US" sz="2400" b="1" dirty="0" smtClean="0">
              <a:solidFill>
                <a:prstClr val="black"/>
              </a:solidFill>
              <a:latin typeface="Arial" charset="0"/>
            </a:endParaRPr>
          </a:p>
          <a:p>
            <a:pPr algn="ctr" fontAlgn="base">
              <a:spcBef>
                <a:spcPct val="0"/>
              </a:spcBef>
              <a:spcAft>
                <a:spcPct val="0"/>
              </a:spcAft>
            </a:pPr>
            <a:endParaRPr lang="en-US" sz="2400" b="1" dirty="0" smtClean="0">
              <a:solidFill>
                <a:prstClr val="black"/>
              </a:solidFill>
              <a:latin typeface="Arial" charset="0"/>
            </a:endParaRPr>
          </a:p>
        </p:txBody>
      </p:sp>
      <p:sp>
        <p:nvSpPr>
          <p:cNvPr id="5" name="Rectangle 4"/>
          <p:cNvSpPr/>
          <p:nvPr/>
        </p:nvSpPr>
        <p:spPr bwMode="auto">
          <a:xfrm>
            <a:off x="491319" y="2518009"/>
            <a:ext cx="4640239" cy="1978925"/>
          </a:xfrm>
          <a:prstGeom prst="rect">
            <a:avLst/>
          </a:prstGeom>
          <a:noFill/>
          <a:ln>
            <a:solidFill>
              <a:schemeClr val="tx1"/>
            </a:solidFill>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cxnSp>
        <p:nvCxnSpPr>
          <p:cNvPr id="6" name="Straight Connector 5"/>
          <p:cNvCxnSpPr/>
          <p:nvPr/>
        </p:nvCxnSpPr>
        <p:spPr bwMode="auto">
          <a:xfrm>
            <a:off x="1801504" y="3507471"/>
            <a:ext cx="136478"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 name="Straight Connector 6"/>
          <p:cNvCxnSpPr/>
          <p:nvPr/>
        </p:nvCxnSpPr>
        <p:spPr bwMode="auto">
          <a:xfrm>
            <a:off x="2442949" y="3507471"/>
            <a:ext cx="86454"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 name="Straight Connector 7"/>
          <p:cNvCxnSpPr/>
          <p:nvPr/>
        </p:nvCxnSpPr>
        <p:spPr bwMode="auto">
          <a:xfrm>
            <a:off x="3193579" y="3507471"/>
            <a:ext cx="91027"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9" name="Straight Connector 8"/>
          <p:cNvCxnSpPr/>
          <p:nvPr/>
        </p:nvCxnSpPr>
        <p:spPr bwMode="auto">
          <a:xfrm>
            <a:off x="4162568" y="3507471"/>
            <a:ext cx="113732"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10" name="Rectangle 9"/>
          <p:cNvSpPr/>
          <p:nvPr/>
        </p:nvSpPr>
        <p:spPr bwMode="auto">
          <a:xfrm>
            <a:off x="4276300" y="3229966"/>
            <a:ext cx="664190" cy="55501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MC</a:t>
            </a:r>
          </a:p>
        </p:txBody>
      </p:sp>
      <p:sp>
        <p:nvSpPr>
          <p:cNvPr id="11" name="Rectangle 10"/>
          <p:cNvSpPr/>
          <p:nvPr/>
        </p:nvSpPr>
        <p:spPr bwMode="auto">
          <a:xfrm>
            <a:off x="3284606" y="2768212"/>
            <a:ext cx="877962" cy="147851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L3</a:t>
            </a:r>
          </a:p>
        </p:txBody>
      </p:sp>
      <p:sp>
        <p:nvSpPr>
          <p:cNvPr id="12" name="Rectangle 11"/>
          <p:cNvSpPr/>
          <p:nvPr/>
        </p:nvSpPr>
        <p:spPr bwMode="auto">
          <a:xfrm>
            <a:off x="2529403" y="2997952"/>
            <a:ext cx="664176" cy="1019038"/>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L2</a:t>
            </a:r>
          </a:p>
        </p:txBody>
      </p:sp>
      <p:sp>
        <p:nvSpPr>
          <p:cNvPr id="13" name="Rectangle 12"/>
          <p:cNvSpPr/>
          <p:nvPr/>
        </p:nvSpPr>
        <p:spPr bwMode="auto">
          <a:xfrm>
            <a:off x="1937982" y="3186749"/>
            <a:ext cx="504967" cy="64144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L1</a:t>
            </a:r>
          </a:p>
        </p:txBody>
      </p:sp>
      <p:sp>
        <p:nvSpPr>
          <p:cNvPr id="14" name="Rectangle 13"/>
          <p:cNvSpPr/>
          <p:nvPr/>
        </p:nvSpPr>
        <p:spPr bwMode="auto">
          <a:xfrm>
            <a:off x="696036" y="2927441"/>
            <a:ext cx="1105468" cy="116006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2000" b="1" dirty="0" smtClean="0">
                <a:solidFill>
                  <a:prstClr val="black"/>
                </a:solidFill>
                <a:latin typeface="Arial" charset="0"/>
              </a:rPr>
              <a:t>CPU</a:t>
            </a:r>
          </a:p>
        </p:txBody>
      </p:sp>
      <p:sp>
        <p:nvSpPr>
          <p:cNvPr id="15" name="Left-Right Arrow 14"/>
          <p:cNvSpPr/>
          <p:nvPr/>
        </p:nvSpPr>
        <p:spPr bwMode="auto">
          <a:xfrm>
            <a:off x="5131558" y="3282283"/>
            <a:ext cx="1910687" cy="450376"/>
          </a:xfrm>
          <a:prstGeom prst="leftRightArrow">
            <a:avLst>
              <a:gd name="adj1" fmla="val 50000"/>
              <a:gd name="adj2" fmla="val 25758"/>
            </a:avLst>
          </a:prstGeom>
          <a:solidFill>
            <a:schemeClr val="bg1">
              <a:lumMod val="75000"/>
            </a:schemeClr>
          </a:solidFill>
          <a:ln>
            <a:solidFill>
              <a:schemeClr val="tx1">
                <a:lumMod val="65000"/>
                <a:lumOff val="35000"/>
              </a:schemeClr>
            </a:solid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6" name="Rectangle 15"/>
          <p:cNvSpPr/>
          <p:nvPr/>
        </p:nvSpPr>
        <p:spPr bwMode="auto">
          <a:xfrm>
            <a:off x="7042246" y="296017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7" name="Rectangle 16"/>
          <p:cNvSpPr/>
          <p:nvPr/>
        </p:nvSpPr>
        <p:spPr bwMode="auto">
          <a:xfrm>
            <a:off x="7044517" y="3659885"/>
            <a:ext cx="1348855" cy="257022"/>
          </a:xfrm>
          <a:prstGeom prst="rect">
            <a:avLst/>
          </a:prstGeom>
          <a:solidFill>
            <a:schemeClr val="tx1">
              <a:lumMod val="65000"/>
              <a:lumOff val="35000"/>
            </a:schemeClr>
          </a:solidFill>
          <a:ln>
            <a:solidFill>
              <a:schemeClr val="tx1">
                <a:lumMod val="95000"/>
                <a:lumOff val="5000"/>
              </a:schemeClr>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sp>
        <p:nvSpPr>
          <p:cNvPr id="18" name="Rectangle 17"/>
          <p:cNvSpPr/>
          <p:nvPr/>
        </p:nvSpPr>
        <p:spPr bwMode="auto">
          <a:xfrm>
            <a:off x="7042246" y="2954740"/>
            <a:ext cx="1351128" cy="245660"/>
          </a:xfrm>
          <a:prstGeom prst="rect">
            <a:avLst/>
          </a:prstGeom>
          <a:solidFill>
            <a:schemeClr val="bg1"/>
          </a:solidFill>
          <a:ln>
            <a:solidFill>
              <a:schemeClr val="tx2"/>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charset="0"/>
            </a:endParaRPr>
          </a:p>
        </p:txBody>
      </p:sp>
      <p:cxnSp>
        <p:nvCxnSpPr>
          <p:cNvPr id="19" name="Straight Arrow Connector 18"/>
          <p:cNvCxnSpPr>
            <a:stCxn id="18" idx="2"/>
            <a:endCxn id="17" idx="0"/>
          </p:cNvCxnSpPr>
          <p:nvPr/>
        </p:nvCxnSpPr>
        <p:spPr bwMode="auto">
          <a:xfrm rot="16200000" flipH="1">
            <a:off x="7488635" y="3429574"/>
            <a:ext cx="459485" cy="1135"/>
          </a:xfrm>
          <a:prstGeom prst="straightConnector1">
            <a:avLst/>
          </a:prstGeom>
          <a:solidFill>
            <a:schemeClr val="accent1"/>
          </a:solidFill>
          <a:ln w="28575" cap="flat" cmpd="sng" algn="ctr">
            <a:solidFill>
              <a:schemeClr val="tx1"/>
            </a:solidFill>
            <a:prstDash val="solid"/>
            <a:round/>
            <a:headEnd type="none" w="med" len="med"/>
            <a:tailEnd type="stealth" w="lg" len="lg"/>
          </a:ln>
          <a:effectLst/>
        </p:spPr>
      </p:cxnSp>
      <p:sp>
        <p:nvSpPr>
          <p:cNvPr id="20" name="TextBox 19"/>
          <p:cNvSpPr txBox="1"/>
          <p:nvPr/>
        </p:nvSpPr>
        <p:spPr>
          <a:xfrm>
            <a:off x="4015945" y="1507524"/>
            <a:ext cx="2170787" cy="461665"/>
          </a:xfrm>
          <a:prstGeom prst="rect">
            <a:avLst/>
          </a:prstGeom>
          <a:noFill/>
        </p:spPr>
        <p:txBody>
          <a:bodyPr wrap="none" rtlCol="0">
            <a:spAutoFit/>
          </a:bodyPr>
          <a:lstStyle/>
          <a:p>
            <a:r>
              <a:rPr lang="en-US" sz="2400" dirty="0" smtClean="0">
                <a:solidFill>
                  <a:srgbClr val="003399"/>
                </a:solidFill>
                <a:latin typeface="Calibri"/>
              </a:rPr>
              <a:t>1) Low latency</a:t>
            </a:r>
            <a:endParaRPr lang="en-US" sz="2400" dirty="0">
              <a:solidFill>
                <a:srgbClr val="003399"/>
              </a:solidFill>
              <a:latin typeface="Calibri"/>
            </a:endParaRPr>
          </a:p>
        </p:txBody>
      </p:sp>
      <p:cxnSp>
        <p:nvCxnSpPr>
          <p:cNvPr id="21" name="Curved Connector 20"/>
          <p:cNvCxnSpPr>
            <a:stCxn id="20" idx="3"/>
            <a:endCxn id="18" idx="1"/>
          </p:cNvCxnSpPr>
          <p:nvPr/>
        </p:nvCxnSpPr>
        <p:spPr bwMode="auto">
          <a:xfrm>
            <a:off x="6186732" y="1738357"/>
            <a:ext cx="855514" cy="1339213"/>
          </a:xfrm>
          <a:prstGeom prst="curvedConnector3">
            <a:avLst>
              <a:gd name="adj1" fmla="val 50000"/>
            </a:avLst>
          </a:prstGeom>
          <a:solidFill>
            <a:schemeClr val="accent1"/>
          </a:solidFill>
          <a:ln w="28575" cap="flat" cmpd="sng" algn="ctr">
            <a:solidFill>
              <a:srgbClr val="003399"/>
            </a:solidFill>
            <a:prstDash val="solid"/>
            <a:round/>
            <a:headEnd type="none" w="med" len="med"/>
            <a:tailEnd type="stealth" w="lg" len="lg"/>
          </a:ln>
          <a:effectLst/>
        </p:spPr>
      </p:cxnSp>
      <p:sp>
        <p:nvSpPr>
          <p:cNvPr id="22" name="TextBox 21"/>
          <p:cNvSpPr txBox="1"/>
          <p:nvPr/>
        </p:nvSpPr>
        <p:spPr>
          <a:xfrm>
            <a:off x="2819400" y="5282524"/>
            <a:ext cx="3870961" cy="461665"/>
          </a:xfrm>
          <a:prstGeom prst="rect">
            <a:avLst/>
          </a:prstGeom>
          <a:noFill/>
        </p:spPr>
        <p:txBody>
          <a:bodyPr wrap="square" rtlCol="0">
            <a:spAutoFit/>
          </a:bodyPr>
          <a:lstStyle/>
          <a:p>
            <a:r>
              <a:rPr lang="en-US" sz="2400" dirty="0">
                <a:solidFill>
                  <a:srgbClr val="003399"/>
                </a:solidFill>
                <a:latin typeface="Calibri"/>
              </a:rPr>
              <a:t>2</a:t>
            </a:r>
            <a:r>
              <a:rPr lang="en-US" sz="2400" dirty="0" smtClean="0">
                <a:solidFill>
                  <a:srgbClr val="003399"/>
                </a:solidFill>
                <a:latin typeface="Calibri"/>
              </a:rPr>
              <a:t>) Low bandwidth utilization</a:t>
            </a:r>
            <a:endParaRPr lang="en-US" sz="2400" dirty="0">
              <a:solidFill>
                <a:srgbClr val="003399"/>
              </a:solidFill>
              <a:latin typeface="Calibri"/>
            </a:endParaRPr>
          </a:p>
        </p:txBody>
      </p:sp>
      <p:cxnSp>
        <p:nvCxnSpPr>
          <p:cNvPr id="23" name="Curved Connector 51"/>
          <p:cNvCxnSpPr>
            <a:stCxn id="22" idx="3"/>
            <a:endCxn id="15" idx="5"/>
          </p:cNvCxnSpPr>
          <p:nvPr/>
        </p:nvCxnSpPr>
        <p:spPr bwMode="auto">
          <a:xfrm flipH="1" flipV="1">
            <a:off x="6086902" y="3620065"/>
            <a:ext cx="603459" cy="1893292"/>
          </a:xfrm>
          <a:prstGeom prst="curvedConnector4">
            <a:avLst>
              <a:gd name="adj1" fmla="val -37882"/>
              <a:gd name="adj2" fmla="val 53123"/>
            </a:avLst>
          </a:prstGeom>
          <a:solidFill>
            <a:schemeClr val="accent1"/>
          </a:solidFill>
          <a:ln w="28575" cap="flat" cmpd="sng" algn="ctr">
            <a:solidFill>
              <a:srgbClr val="003399"/>
            </a:solidFill>
            <a:prstDash val="solid"/>
            <a:round/>
            <a:headEnd type="none" w="med" len="med"/>
            <a:tailEnd type="stealth" w="lg" len="lg"/>
          </a:ln>
          <a:effectLst/>
        </p:spPr>
      </p:cxnSp>
      <p:sp>
        <p:nvSpPr>
          <p:cNvPr id="24" name="TextBox 23"/>
          <p:cNvSpPr txBox="1"/>
          <p:nvPr/>
        </p:nvSpPr>
        <p:spPr>
          <a:xfrm>
            <a:off x="428359" y="1505479"/>
            <a:ext cx="3105673" cy="461665"/>
          </a:xfrm>
          <a:prstGeom prst="rect">
            <a:avLst/>
          </a:prstGeom>
          <a:noFill/>
        </p:spPr>
        <p:txBody>
          <a:bodyPr wrap="square" rtlCol="0">
            <a:spAutoFit/>
          </a:bodyPr>
          <a:lstStyle/>
          <a:p>
            <a:r>
              <a:rPr lang="en-US" sz="2400" dirty="0" smtClean="0">
                <a:solidFill>
                  <a:srgbClr val="003399"/>
                </a:solidFill>
                <a:latin typeface="Calibri"/>
              </a:rPr>
              <a:t>3) No cache pollution</a:t>
            </a:r>
            <a:endParaRPr lang="en-US" sz="2400" dirty="0">
              <a:solidFill>
                <a:srgbClr val="003399"/>
              </a:solidFill>
              <a:latin typeface="Calibri"/>
            </a:endParaRPr>
          </a:p>
        </p:txBody>
      </p:sp>
      <p:cxnSp>
        <p:nvCxnSpPr>
          <p:cNvPr id="25" name="Curved Connector 51"/>
          <p:cNvCxnSpPr>
            <a:stCxn id="24" idx="3"/>
            <a:endCxn id="13" idx="0"/>
          </p:cNvCxnSpPr>
          <p:nvPr/>
        </p:nvCxnSpPr>
        <p:spPr bwMode="auto">
          <a:xfrm flipH="1">
            <a:off x="2190466" y="1736312"/>
            <a:ext cx="1343566" cy="1450437"/>
          </a:xfrm>
          <a:prstGeom prst="curvedConnector4">
            <a:avLst>
              <a:gd name="adj1" fmla="val -17014"/>
              <a:gd name="adj2" fmla="val 57957"/>
            </a:avLst>
          </a:prstGeom>
          <a:solidFill>
            <a:schemeClr val="accent1"/>
          </a:solidFill>
          <a:ln w="28575" cap="flat" cmpd="sng" algn="ctr">
            <a:solidFill>
              <a:srgbClr val="003399"/>
            </a:solidFill>
            <a:prstDash val="solid"/>
            <a:round/>
            <a:headEnd type="none" w="med" len="med"/>
            <a:tailEnd type="stealth" w="lg" len="lg"/>
          </a:ln>
          <a:effectLst/>
        </p:spPr>
      </p:cxnSp>
      <p:sp>
        <p:nvSpPr>
          <p:cNvPr id="26" name="TextBox 25"/>
          <p:cNvSpPr txBox="1"/>
          <p:nvPr/>
        </p:nvSpPr>
        <p:spPr>
          <a:xfrm>
            <a:off x="2819400" y="5682064"/>
            <a:ext cx="4798552" cy="461665"/>
          </a:xfrm>
          <a:prstGeom prst="rect">
            <a:avLst/>
          </a:prstGeom>
          <a:noFill/>
        </p:spPr>
        <p:txBody>
          <a:bodyPr wrap="square" rtlCol="0">
            <a:spAutoFit/>
          </a:bodyPr>
          <a:lstStyle/>
          <a:p>
            <a:r>
              <a:rPr lang="en-US" sz="2400" dirty="0" smtClean="0">
                <a:solidFill>
                  <a:srgbClr val="003399"/>
                </a:solidFill>
                <a:latin typeface="Calibri"/>
              </a:rPr>
              <a:t>4) No unwanted data movement</a:t>
            </a:r>
            <a:endParaRPr lang="en-US" sz="2400" dirty="0">
              <a:solidFill>
                <a:srgbClr val="003399"/>
              </a:solidFill>
              <a:latin typeface="Calibri"/>
            </a:endParaRPr>
          </a:p>
        </p:txBody>
      </p:sp>
      <p:sp>
        <p:nvSpPr>
          <p:cNvPr id="28" name="Slide Number Placeholder 2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221</a:t>
            </a:fld>
            <a:endParaRPr lang="en-US">
              <a:solidFill>
                <a:prstClr val="black">
                  <a:tint val="75000"/>
                </a:prstClr>
              </a:solidFill>
              <a:latin typeface="Calibri"/>
            </a:endParaRPr>
          </a:p>
        </p:txBody>
      </p:sp>
      <p:sp>
        <p:nvSpPr>
          <p:cNvPr id="27" name="Rectangle 26"/>
          <p:cNvSpPr/>
          <p:nvPr/>
        </p:nvSpPr>
        <p:spPr>
          <a:xfrm>
            <a:off x="107504" y="6208276"/>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393630263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61111E-6 2.96296E-6 L -3.61111E-6 0.10277 " pathEditMode="relative" rAng="0" ptsTypes="AA">
                                      <p:cBhvr>
                                        <p:cTn id="6" dur="500" fill="hold"/>
                                        <p:tgtEl>
                                          <p:spTgt spid="18"/>
                                        </p:tgtEl>
                                        <p:attrNameLst>
                                          <p:attrName>ppt_x</p:attrName>
                                          <p:attrName>ppt_y</p:attrName>
                                        </p:attrNameLst>
                                      </p:cBhvr>
                                      <p:rCtr x="0" y="51"/>
                                    </p:animMotion>
                                  </p:childTnLst>
                                </p:cTn>
                              </p:par>
                            </p:childTnLst>
                          </p:cTn>
                        </p:par>
                        <p:par>
                          <p:cTn id="7" fill="hold">
                            <p:stCondLst>
                              <p:cond delay="500"/>
                            </p:stCondLst>
                            <p:childTnLst>
                              <p:par>
                                <p:cTn id="8" presetID="1" presetClass="exit" presetSubtype="0" fill="hold" grpId="1" nodeType="afterEffect">
                                  <p:stCondLst>
                                    <p:cond delay="0"/>
                                  </p:stCondLst>
                                  <p:childTnLst>
                                    <p:set>
                                      <p:cBhvr>
                                        <p:cTn id="9" dur="1" fill="hold">
                                          <p:stCondLst>
                                            <p:cond delay="0"/>
                                          </p:stCondLst>
                                        </p:cTn>
                                        <p:tgtEl>
                                          <p:spTgt spid="18"/>
                                        </p:tgtEl>
                                        <p:attrNameLst>
                                          <p:attrName>style.visibility</p:attrName>
                                        </p:attrNameLst>
                                      </p:cBhvr>
                                      <p:to>
                                        <p:strVal val="hidden"/>
                                      </p:to>
                                    </p:set>
                                  </p:childTnLst>
                                </p:cTn>
                              </p:par>
                              <p:par>
                                <p:cTn id="10" presetID="1" presetClass="emph" presetSubtype="2" fill="hold" nodeType="withEffect">
                                  <p:stCondLst>
                                    <p:cond delay="0"/>
                                  </p:stCondLst>
                                  <p:childTnLst>
                                    <p:animClr clrSpc="rgb" dir="cw">
                                      <p:cBhvr>
                                        <p:cTn id="11" dur="500" fill="hold"/>
                                        <p:tgtEl>
                                          <p:spTgt spid="17"/>
                                        </p:tgtEl>
                                        <p:attrNameLst>
                                          <p:attrName>fillcolor</p:attrName>
                                        </p:attrNameLst>
                                      </p:cBhvr>
                                      <p:to>
                                        <a:schemeClr val="bg1"/>
                                      </p:to>
                                    </p:animClr>
                                    <p:set>
                                      <p:cBhvr>
                                        <p:cTn id="12" dur="500" fill="hold"/>
                                        <p:tgtEl>
                                          <p:spTgt spid="17"/>
                                        </p:tgtEl>
                                        <p:attrNameLst>
                                          <p:attrName>fill.type</p:attrName>
                                        </p:attrNameLst>
                                      </p:cBhvr>
                                      <p:to>
                                        <p:strVal val="solid"/>
                                      </p:to>
                                    </p:set>
                                    <p:set>
                                      <p:cBhvr>
                                        <p:cTn id="13" dur="500" fill="hold"/>
                                        <p:tgtEl>
                                          <p:spTgt spid="17"/>
                                        </p:tgtEl>
                                        <p:attrNameLst>
                                          <p:attrName>fill.on</p:attrName>
                                        </p:attrNameLst>
                                      </p:cBhvr>
                                      <p:to>
                                        <p:strVal val="true"/>
                                      </p:to>
                                    </p:set>
                                  </p:childTnLst>
                                </p:cTn>
                              </p:par>
                              <p:par>
                                <p:cTn id="14" presetID="10" presetClass="entr" presetSubtype="0" fill="hold"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par>
                                <p:cTn id="22" presetID="10" presetClass="entr" presetSubtype="0" fill="hold" nodeType="with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fade">
                                      <p:cBhvr>
                                        <p:cTn id="24" dur="500"/>
                                        <p:tgtEl>
                                          <p:spTgt spid="21"/>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500"/>
                                        <p:tgtEl>
                                          <p:spTgt spid="22"/>
                                        </p:tgtEl>
                                      </p:cBhvr>
                                    </p:animEffect>
                                  </p:childTnLst>
                                </p:cTn>
                              </p:par>
                              <p:par>
                                <p:cTn id="30" presetID="10" presetClass="entr" presetSubtype="0" fill="hold"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par>
                                <p:cTn id="38" presetID="10" presetClass="entr" presetSubtype="0" fill="hold" nodeType="with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fade">
                                      <p:cBhvr>
                                        <p:cTn id="40" dur="500"/>
                                        <p:tgtEl>
                                          <p:spTgt spid="25"/>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20" grpId="0"/>
      <p:bldP spid="22" grpId="0"/>
      <p:bldP spid="24" grpId="0"/>
      <p:bldP spid="26" grpId="0"/>
    </p:bld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40" name="Group 32"/>
          <p:cNvGrpSpPr>
            <a:grpSpLocks/>
          </p:cNvGrpSpPr>
          <p:nvPr/>
        </p:nvGrpSpPr>
        <p:grpSpPr bwMode="auto">
          <a:xfrm>
            <a:off x="1784350" y="5017294"/>
            <a:ext cx="4400550" cy="260350"/>
            <a:chOff x="0" y="0"/>
            <a:chExt cx="5544" cy="328"/>
          </a:xfrm>
        </p:grpSpPr>
        <p:sp>
          <p:nvSpPr>
            <p:cNvPr id="17409" name="Line 1"/>
            <p:cNvSpPr>
              <a:spLocks noChangeShapeType="1"/>
            </p:cNvSpPr>
            <p:nvPr/>
          </p:nvSpPr>
          <p:spPr bwMode="auto">
            <a:xfrm>
              <a:off x="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0" name="Line 2"/>
            <p:cNvSpPr>
              <a:spLocks noChangeShapeType="1"/>
            </p:cNvSpPr>
            <p:nvPr/>
          </p:nvSpPr>
          <p:spPr bwMode="auto">
            <a:xfrm>
              <a:off x="18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1" name="Line 3"/>
            <p:cNvSpPr>
              <a:spLocks noChangeShapeType="1"/>
            </p:cNvSpPr>
            <p:nvPr/>
          </p:nvSpPr>
          <p:spPr bwMode="auto">
            <a:xfrm>
              <a:off x="36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2" name="Line 4"/>
            <p:cNvSpPr>
              <a:spLocks noChangeShapeType="1"/>
            </p:cNvSpPr>
            <p:nvPr/>
          </p:nvSpPr>
          <p:spPr bwMode="auto">
            <a:xfrm>
              <a:off x="55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3" name="Line 5"/>
            <p:cNvSpPr>
              <a:spLocks noChangeShapeType="1"/>
            </p:cNvSpPr>
            <p:nvPr/>
          </p:nvSpPr>
          <p:spPr bwMode="auto">
            <a:xfrm>
              <a:off x="73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4" name="Line 6"/>
            <p:cNvSpPr>
              <a:spLocks noChangeShapeType="1"/>
            </p:cNvSpPr>
            <p:nvPr/>
          </p:nvSpPr>
          <p:spPr bwMode="auto">
            <a:xfrm>
              <a:off x="92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5" name="Line 7"/>
            <p:cNvSpPr>
              <a:spLocks noChangeShapeType="1"/>
            </p:cNvSpPr>
            <p:nvPr/>
          </p:nvSpPr>
          <p:spPr bwMode="auto">
            <a:xfrm>
              <a:off x="110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6" name="Line 8"/>
            <p:cNvSpPr>
              <a:spLocks noChangeShapeType="1"/>
            </p:cNvSpPr>
            <p:nvPr/>
          </p:nvSpPr>
          <p:spPr bwMode="auto">
            <a:xfrm>
              <a:off x="129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7" name="Line 9"/>
            <p:cNvSpPr>
              <a:spLocks noChangeShapeType="1"/>
            </p:cNvSpPr>
            <p:nvPr/>
          </p:nvSpPr>
          <p:spPr bwMode="auto">
            <a:xfrm>
              <a:off x="1478"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8" name="Line 10"/>
            <p:cNvSpPr>
              <a:spLocks noChangeShapeType="1"/>
            </p:cNvSpPr>
            <p:nvPr/>
          </p:nvSpPr>
          <p:spPr bwMode="auto">
            <a:xfrm>
              <a:off x="1663"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19" name="Line 11"/>
            <p:cNvSpPr>
              <a:spLocks noChangeShapeType="1"/>
            </p:cNvSpPr>
            <p:nvPr/>
          </p:nvSpPr>
          <p:spPr bwMode="auto">
            <a:xfrm>
              <a:off x="184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0" name="Line 12"/>
            <p:cNvSpPr>
              <a:spLocks noChangeShapeType="1"/>
            </p:cNvSpPr>
            <p:nvPr/>
          </p:nvSpPr>
          <p:spPr bwMode="auto">
            <a:xfrm>
              <a:off x="203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1" name="Line 13"/>
            <p:cNvSpPr>
              <a:spLocks noChangeShapeType="1"/>
            </p:cNvSpPr>
            <p:nvPr/>
          </p:nvSpPr>
          <p:spPr bwMode="auto">
            <a:xfrm>
              <a:off x="221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2" name="Line 14"/>
            <p:cNvSpPr>
              <a:spLocks noChangeShapeType="1"/>
            </p:cNvSpPr>
            <p:nvPr/>
          </p:nvSpPr>
          <p:spPr bwMode="auto">
            <a:xfrm>
              <a:off x="2402"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3" name="Line 15"/>
            <p:cNvSpPr>
              <a:spLocks noChangeShapeType="1"/>
            </p:cNvSpPr>
            <p:nvPr/>
          </p:nvSpPr>
          <p:spPr bwMode="auto">
            <a:xfrm>
              <a:off x="2587"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4" name="Line 16"/>
            <p:cNvSpPr>
              <a:spLocks noChangeShapeType="1"/>
            </p:cNvSpPr>
            <p:nvPr/>
          </p:nvSpPr>
          <p:spPr bwMode="auto">
            <a:xfrm>
              <a:off x="277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5" name="Line 17"/>
            <p:cNvSpPr>
              <a:spLocks noChangeShapeType="1"/>
            </p:cNvSpPr>
            <p:nvPr/>
          </p:nvSpPr>
          <p:spPr bwMode="auto">
            <a:xfrm>
              <a:off x="295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6" name="Line 18"/>
            <p:cNvSpPr>
              <a:spLocks noChangeShapeType="1"/>
            </p:cNvSpPr>
            <p:nvPr/>
          </p:nvSpPr>
          <p:spPr bwMode="auto">
            <a:xfrm>
              <a:off x="314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7" name="Line 19"/>
            <p:cNvSpPr>
              <a:spLocks noChangeShapeType="1"/>
            </p:cNvSpPr>
            <p:nvPr/>
          </p:nvSpPr>
          <p:spPr bwMode="auto">
            <a:xfrm>
              <a:off x="3326"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8" name="Line 20"/>
            <p:cNvSpPr>
              <a:spLocks noChangeShapeType="1"/>
            </p:cNvSpPr>
            <p:nvPr/>
          </p:nvSpPr>
          <p:spPr bwMode="auto">
            <a:xfrm>
              <a:off x="3511"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29" name="Line 21"/>
            <p:cNvSpPr>
              <a:spLocks noChangeShapeType="1"/>
            </p:cNvSpPr>
            <p:nvPr/>
          </p:nvSpPr>
          <p:spPr bwMode="auto">
            <a:xfrm>
              <a:off x="369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0" name="Line 22"/>
            <p:cNvSpPr>
              <a:spLocks noChangeShapeType="1"/>
            </p:cNvSpPr>
            <p:nvPr/>
          </p:nvSpPr>
          <p:spPr bwMode="auto">
            <a:xfrm>
              <a:off x="388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1" name="Line 23"/>
            <p:cNvSpPr>
              <a:spLocks noChangeShapeType="1"/>
            </p:cNvSpPr>
            <p:nvPr/>
          </p:nvSpPr>
          <p:spPr bwMode="auto">
            <a:xfrm>
              <a:off x="406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2" name="Line 24"/>
            <p:cNvSpPr>
              <a:spLocks noChangeShapeType="1"/>
            </p:cNvSpPr>
            <p:nvPr/>
          </p:nvSpPr>
          <p:spPr bwMode="auto">
            <a:xfrm>
              <a:off x="4250"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3" name="Line 25"/>
            <p:cNvSpPr>
              <a:spLocks noChangeShapeType="1"/>
            </p:cNvSpPr>
            <p:nvPr/>
          </p:nvSpPr>
          <p:spPr bwMode="auto">
            <a:xfrm>
              <a:off x="4435"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4" name="Line 26"/>
            <p:cNvSpPr>
              <a:spLocks noChangeShapeType="1"/>
            </p:cNvSpPr>
            <p:nvPr/>
          </p:nvSpPr>
          <p:spPr bwMode="auto">
            <a:xfrm>
              <a:off x="461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5" name="Line 27"/>
            <p:cNvSpPr>
              <a:spLocks noChangeShapeType="1"/>
            </p:cNvSpPr>
            <p:nvPr/>
          </p:nvSpPr>
          <p:spPr bwMode="auto">
            <a:xfrm>
              <a:off x="480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6" name="Line 28"/>
            <p:cNvSpPr>
              <a:spLocks noChangeShapeType="1"/>
            </p:cNvSpPr>
            <p:nvPr/>
          </p:nvSpPr>
          <p:spPr bwMode="auto">
            <a:xfrm>
              <a:off x="498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7" name="Line 29"/>
            <p:cNvSpPr>
              <a:spLocks noChangeShapeType="1"/>
            </p:cNvSpPr>
            <p:nvPr/>
          </p:nvSpPr>
          <p:spPr bwMode="auto">
            <a:xfrm>
              <a:off x="517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8" name="Line 30"/>
            <p:cNvSpPr>
              <a:spLocks noChangeShapeType="1"/>
            </p:cNvSpPr>
            <p:nvPr/>
          </p:nvSpPr>
          <p:spPr bwMode="auto">
            <a:xfrm>
              <a:off x="5359"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39" name="Line 31"/>
            <p:cNvSpPr>
              <a:spLocks noChangeShapeType="1"/>
            </p:cNvSpPr>
            <p:nvPr/>
          </p:nvSpPr>
          <p:spPr bwMode="auto">
            <a:xfrm>
              <a:off x="5544" y="0"/>
              <a:ext cx="0" cy="328"/>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441" name="Rectangle 33"/>
          <p:cNvSpPr>
            <a:spLocks/>
          </p:cNvSpPr>
          <p:nvPr/>
        </p:nvSpPr>
        <p:spPr bwMode="auto">
          <a:xfrm>
            <a:off x="1714500" y="20828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2" name="Rectangle 34"/>
          <p:cNvSpPr>
            <a:spLocks/>
          </p:cNvSpPr>
          <p:nvPr/>
        </p:nvSpPr>
        <p:spPr bwMode="auto">
          <a:xfrm>
            <a:off x="2895600" y="2089150"/>
            <a:ext cx="1168400" cy="165100"/>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3" name="Rectangle 35"/>
          <p:cNvSpPr>
            <a:spLocks noGrp="1" noChangeArrowheads="1"/>
          </p:cNvSpPr>
          <p:nvPr>
            <p:ph type="title"/>
          </p:nvPr>
        </p:nvSpPr>
        <p:spPr>
          <a:ln/>
        </p:spPr>
        <p:txBody>
          <a:bodyPr/>
          <a:lstStyle/>
          <a:p>
            <a:r>
              <a:rPr lang="en-US" dirty="0"/>
              <a:t>DRAM </a:t>
            </a:r>
            <a:r>
              <a:rPr lang="en-US" dirty="0" smtClean="0"/>
              <a:t>operation (</a:t>
            </a:r>
            <a:r>
              <a:rPr lang="en-US" dirty="0"/>
              <a:t>load one byte)</a:t>
            </a:r>
          </a:p>
        </p:txBody>
      </p:sp>
      <p:grpSp>
        <p:nvGrpSpPr>
          <p:cNvPr id="17468" name="Group 60"/>
          <p:cNvGrpSpPr>
            <a:grpSpLocks/>
          </p:cNvGrpSpPr>
          <p:nvPr/>
        </p:nvGrpSpPr>
        <p:grpSpPr bwMode="auto">
          <a:xfrm>
            <a:off x="1695450" y="1662907"/>
            <a:ext cx="4574382" cy="3359944"/>
            <a:chOff x="0" y="0"/>
            <a:chExt cx="5763" cy="4232"/>
          </a:xfrm>
        </p:grpSpPr>
        <p:sp>
          <p:nvSpPr>
            <p:cNvPr id="17444" name="Line 36"/>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5" name="Line 37"/>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6" name="Line 38"/>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7" name="Line 39"/>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8" name="Line 40"/>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49" name="Line 41"/>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0" name="Line 42"/>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1" name="Line 43"/>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2" name="Line 44"/>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3" name="Line 45"/>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4" name="Line 46"/>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5" name="Line 47"/>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6" name="Line 48"/>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7" name="Line 49"/>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8" name="Line 50"/>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59" name="Line 51"/>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0" name="Line 52"/>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1" name="Line 53"/>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2" name="Line 54"/>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3" name="Line 55"/>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4" name="Line 56"/>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5" name="Line 57"/>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6" name="Line 58"/>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67" name="Line 59"/>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7501" name="Group 93"/>
          <p:cNvGrpSpPr>
            <a:grpSpLocks/>
          </p:cNvGrpSpPr>
          <p:nvPr/>
        </p:nvGrpSpPr>
        <p:grpSpPr bwMode="auto">
          <a:xfrm>
            <a:off x="1706563" y="1658938"/>
            <a:ext cx="4559300" cy="3371850"/>
            <a:chOff x="0" y="0"/>
            <a:chExt cx="5744" cy="4248"/>
          </a:xfrm>
        </p:grpSpPr>
        <p:sp>
          <p:nvSpPr>
            <p:cNvPr id="17469" name="Line 61"/>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0" name="Line 62"/>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1" name="Line 63"/>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2" name="Line 64"/>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3" name="Line 65"/>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4" name="Line 66"/>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5" name="Line 67"/>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6" name="Line 68"/>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7" name="Line 69"/>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8" name="Line 70"/>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79" name="Line 71"/>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0" name="Line 72"/>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1" name="Line 73"/>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2" name="Line 74"/>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3" name="Line 75"/>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4" name="Line 76"/>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5" name="Line 77"/>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6" name="Line 78"/>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7" name="Line 79"/>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8" name="Line 80"/>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89" name="Line 81"/>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0" name="Line 82"/>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1" name="Line 83"/>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2" name="Line 84"/>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3" name="Line 85"/>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4" name="Line 86"/>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5" name="Line 87"/>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6" name="Line 88"/>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7" name="Line 89"/>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8" name="Line 90"/>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499" name="Line 91"/>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0" name="Line 92"/>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2" name="Rectangle 94"/>
          <p:cNvSpPr>
            <a:spLocks/>
          </p:cNvSpPr>
          <p:nvPr/>
        </p:nvSpPr>
        <p:spPr bwMode="auto">
          <a:xfrm>
            <a:off x="6503988" y="522725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7503" name="Line 95"/>
          <p:cNvSpPr>
            <a:spLocks noChangeShapeType="1"/>
          </p:cNvSpPr>
          <p:nvPr/>
        </p:nvSpPr>
        <p:spPr bwMode="auto">
          <a:xfrm rot="10800000" flipH="1">
            <a:off x="431800" y="633015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06" name="Group 98"/>
          <p:cNvGrpSpPr>
            <a:grpSpLocks/>
          </p:cNvGrpSpPr>
          <p:nvPr/>
        </p:nvGrpSpPr>
        <p:grpSpPr bwMode="auto">
          <a:xfrm>
            <a:off x="1701800" y="5283200"/>
            <a:ext cx="4552950" cy="177800"/>
            <a:chOff x="0" y="0"/>
            <a:chExt cx="5736" cy="224"/>
          </a:xfrm>
        </p:grpSpPr>
        <p:sp>
          <p:nvSpPr>
            <p:cNvPr id="17504" name="Rectangle 96"/>
            <p:cNvSpPr>
              <a:spLocks/>
            </p:cNvSpPr>
            <p:nvPr/>
          </p:nvSpPr>
          <p:spPr bwMode="auto">
            <a:xfrm>
              <a:off x="0" y="0"/>
              <a:ext cx="5736" cy="224"/>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5" name="Rectangle 97"/>
            <p:cNvSpPr>
              <a:spLocks/>
            </p:cNvSpPr>
            <p:nvPr/>
          </p:nvSpPr>
          <p:spPr bwMode="auto">
            <a:xfrm>
              <a:off x="1488" y="0"/>
              <a:ext cx="1472" cy="216"/>
            </a:xfrm>
            <a:prstGeom prst="rect">
              <a:avLst/>
            </a:prstGeom>
            <a:solidFill>
              <a:srgbClr val="FF2712"/>
            </a:solidFill>
            <a:ln>
              <a:noFill/>
            </a:ln>
            <a:extLst>
              <a:ext uri="{91240B29-F687-4f45-9708-019B960494DF}">
                <a14:hiddenLine xmlns:a14="http://schemas.microsoft.com/office/drawing/2010/main" w="25400" cap="flat">
                  <a:solidFill>
                    <a:srgbClr val="FD9A00"/>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07" name="Line 99"/>
          <p:cNvSpPr>
            <a:spLocks noChangeShapeType="1"/>
          </p:cNvSpPr>
          <p:nvPr/>
        </p:nvSpPr>
        <p:spPr bwMode="auto">
          <a:xfrm>
            <a:off x="4064000" y="553720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08" name="Rectangle 100"/>
          <p:cNvSpPr>
            <a:spLocks/>
          </p:cNvSpPr>
          <p:nvPr/>
        </p:nvSpPr>
        <p:spPr bwMode="auto">
          <a:xfrm>
            <a:off x="7342982" y="640835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7509" name="Rectangle 101"/>
          <p:cNvSpPr>
            <a:spLocks/>
          </p:cNvSpPr>
          <p:nvPr/>
        </p:nvSpPr>
        <p:spPr bwMode="auto">
          <a:xfrm>
            <a:off x="4149725" y="579875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7510" name="Rectangle 102"/>
          <p:cNvSpPr>
            <a:spLocks/>
          </p:cNvSpPr>
          <p:nvPr/>
        </p:nvSpPr>
        <p:spPr bwMode="auto">
          <a:xfrm>
            <a:off x="6484938" y="312540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7511" name="Line 103"/>
          <p:cNvSpPr>
            <a:spLocks noChangeShapeType="1"/>
          </p:cNvSpPr>
          <p:nvPr/>
        </p:nvSpPr>
        <p:spPr bwMode="auto">
          <a:xfrm rot="10800000" flipH="1">
            <a:off x="1701800" y="141525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2" name="Rectangle 104"/>
          <p:cNvSpPr>
            <a:spLocks/>
          </p:cNvSpPr>
          <p:nvPr/>
        </p:nvSpPr>
        <p:spPr bwMode="auto">
          <a:xfrm>
            <a:off x="3689350" y="113150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sp>
        <p:nvSpPr>
          <p:cNvPr id="17513" name="Line 105"/>
          <p:cNvSpPr>
            <a:spLocks noChangeShapeType="1"/>
          </p:cNvSpPr>
          <p:nvPr/>
        </p:nvSpPr>
        <p:spPr bwMode="auto">
          <a:xfrm rot="10800000" flipH="1">
            <a:off x="1695450" y="546020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4" name="Line 106"/>
          <p:cNvSpPr>
            <a:spLocks noChangeShapeType="1"/>
          </p:cNvSpPr>
          <p:nvPr/>
        </p:nvSpPr>
        <p:spPr bwMode="auto">
          <a:xfrm rot="10800000" flipH="1">
            <a:off x="1701800" y="527685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7547" name="Group 139"/>
          <p:cNvGrpSpPr>
            <a:grpSpLocks/>
          </p:cNvGrpSpPr>
          <p:nvPr/>
        </p:nvGrpSpPr>
        <p:grpSpPr bwMode="auto">
          <a:xfrm>
            <a:off x="1701800" y="5270500"/>
            <a:ext cx="4559300" cy="190500"/>
            <a:chOff x="0" y="0"/>
            <a:chExt cx="5744" cy="240"/>
          </a:xfrm>
        </p:grpSpPr>
        <p:sp>
          <p:nvSpPr>
            <p:cNvPr id="17515" name="Line 107"/>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6" name="Line 108"/>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7" name="Line 109"/>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8" name="Line 110"/>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19" name="Line 111"/>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0" name="Line 112"/>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1" name="Line 113"/>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2" name="Line 114"/>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3" name="Line 115"/>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4" name="Line 116"/>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5" name="Line 117"/>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6" name="Line 118"/>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7" name="Line 119"/>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8" name="Line 120"/>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29" name="Line 121"/>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0" name="Line 122"/>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1" name="Line 123"/>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2" name="Line 124"/>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3" name="Line 125"/>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4" name="Line 126"/>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5" name="Line 127"/>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6" name="Line 128"/>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7" name="Line 129"/>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8" name="Line 130"/>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39" name="Line 131"/>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0" name="Line 132"/>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1" name="Line 133"/>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2" name="Line 134"/>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3" name="Line 135"/>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4" name="Line 136"/>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5" name="Line 137"/>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6" name="Line 138"/>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7548" name="Freeform 140"/>
          <p:cNvSpPr>
            <a:spLocks/>
          </p:cNvSpPr>
          <p:nvPr/>
        </p:nvSpPr>
        <p:spPr bwMode="auto">
          <a:xfrm>
            <a:off x="922338" y="2194719"/>
            <a:ext cx="742950" cy="31813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549" name="Rectangle 141"/>
          <p:cNvSpPr>
            <a:spLocks/>
          </p:cNvSpPr>
          <p:nvPr/>
        </p:nvSpPr>
        <p:spPr bwMode="auto">
          <a:xfrm>
            <a:off x="6369050" y="2048589"/>
            <a:ext cx="948978"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a:t>
            </a:r>
          </a:p>
        </p:txBody>
      </p:sp>
      <p:sp>
        <p:nvSpPr>
          <p:cNvPr id="17550" name="Rectangle 142"/>
          <p:cNvSpPr>
            <a:spLocks/>
          </p:cNvSpPr>
          <p:nvPr/>
        </p:nvSpPr>
        <p:spPr bwMode="auto">
          <a:xfrm>
            <a:off x="82550" y="309880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7551" name="Rectangle 143"/>
          <p:cNvSpPr>
            <a:spLocks/>
          </p:cNvSpPr>
          <p:nvPr/>
        </p:nvSpPr>
        <p:spPr bwMode="auto">
          <a:xfrm>
            <a:off x="2971800" y="5710078"/>
            <a:ext cx="872034"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byte onto bus</a:t>
            </a:r>
          </a:p>
        </p:txBody>
      </p:sp>
    </p:spTree>
    <p:extLst>
      <p:ext uri="{BB962C8B-B14F-4D97-AF65-F5344CB8AC3E}">
        <p14:creationId xmlns:p14="http://schemas.microsoft.com/office/powerpoint/2010/main" val="37439825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4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7549"/>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nodeType="clickEffect">
                                  <p:stCondLst>
                                    <p:cond delay="0"/>
                                  </p:stCondLst>
                                  <p:childTnLst>
                                    <p:set>
                                      <p:cBhvr>
                                        <p:cTn id="13" dur="1" fill="hold">
                                          <p:stCondLst>
                                            <p:cond delay="499"/>
                                          </p:stCondLst>
                                        </p:cTn>
                                        <p:tgtEl>
                                          <p:spTgt spid="17506"/>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7548"/>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7550"/>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75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41" grpId="0" animBg="1"/>
      <p:bldP spid="17548" grpId="0" animBg="1"/>
      <p:bldP spid="17549" grpId="0" autoUpdateAnimBg="0"/>
      <p:bldP spid="17550" grpId="0" autoUpdateAnimBg="0"/>
      <p:bldP spid="17551" grpId="0" autoUpdateAnimBg="0"/>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p:cNvSpPr>
          <p:nvPr/>
        </p:nvSpPr>
        <p:spPr bwMode="auto">
          <a:xfrm>
            <a:off x="1714500" y="27368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8" name="Rectangle 2"/>
          <p:cNvSpPr>
            <a:spLocks/>
          </p:cNvSpPr>
          <p:nvPr/>
        </p:nvSpPr>
        <p:spPr bwMode="auto">
          <a:xfrm>
            <a:off x="1695450" y="534670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59" name="Rectangle 3"/>
          <p:cNvSpPr>
            <a:spLocks/>
          </p:cNvSpPr>
          <p:nvPr/>
        </p:nvSpPr>
        <p:spPr bwMode="auto">
          <a:xfrm>
            <a:off x="1714500" y="2152650"/>
            <a:ext cx="4552950" cy="177800"/>
          </a:xfrm>
          <a:prstGeom prst="rect">
            <a:avLst/>
          </a:prstGeom>
          <a:solidFill>
            <a:srgbClr val="9A9A9A"/>
          </a:solidFill>
          <a:ln>
            <a:noFill/>
          </a:ln>
          <a:extLst>
            <a:ext uri="{91240B29-F687-4f45-9708-019B960494DF}">
              <a14:hiddenLine xmlns:a14="http://schemas.microsoft.com/office/drawing/2010/main" w="25400" cap="flat">
                <a:solidFill>
                  <a:schemeClr val="tx1"/>
                </a:solidFill>
                <a:miter lim="800000"/>
                <a:headEnd type="none" w="med" len="med"/>
                <a:tailEnd type="none" w="med" len="med"/>
              </a14:hiddenLine>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0" name="Rectangle 4"/>
          <p:cNvSpPr>
            <a:spLocks noGrp="1" noChangeArrowheads="1"/>
          </p:cNvSpPr>
          <p:nvPr>
            <p:ph type="title"/>
          </p:nvPr>
        </p:nvSpPr>
        <p:spPr>
          <a:xfrm>
            <a:off x="419100" y="196850"/>
            <a:ext cx="8545388" cy="558800"/>
          </a:xfrm>
          <a:ln/>
        </p:spPr>
        <p:txBody>
          <a:bodyPr/>
          <a:lstStyle/>
          <a:p>
            <a:r>
              <a:rPr lang="en-US" dirty="0" err="1"/>
              <a:t>RowClone</a:t>
            </a:r>
            <a:r>
              <a:rPr lang="en-US" dirty="0"/>
              <a:t>: in-DRAM </a:t>
            </a:r>
            <a:r>
              <a:rPr lang="en-US" dirty="0" smtClean="0"/>
              <a:t>Row Copy (and Initialization)</a:t>
            </a:r>
            <a:endParaRPr lang="en-US" dirty="0"/>
          </a:p>
        </p:txBody>
      </p:sp>
      <p:grpSp>
        <p:nvGrpSpPr>
          <p:cNvPr id="19485" name="Group 29"/>
          <p:cNvGrpSpPr>
            <a:grpSpLocks/>
          </p:cNvGrpSpPr>
          <p:nvPr/>
        </p:nvGrpSpPr>
        <p:grpSpPr bwMode="auto">
          <a:xfrm>
            <a:off x="1695450" y="1732757"/>
            <a:ext cx="4574382" cy="3359944"/>
            <a:chOff x="0" y="0"/>
            <a:chExt cx="5763" cy="4232"/>
          </a:xfrm>
        </p:grpSpPr>
        <p:sp>
          <p:nvSpPr>
            <p:cNvPr id="19461" name="Line 5"/>
            <p:cNvSpPr>
              <a:spLocks noChangeShapeType="1"/>
            </p:cNvSpPr>
            <p:nvPr/>
          </p:nvSpPr>
          <p:spPr bwMode="auto">
            <a:xfrm rot="10800000" flipH="1">
              <a:off x="0" y="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2" name="Line 6"/>
            <p:cNvSpPr>
              <a:spLocks noChangeShapeType="1"/>
            </p:cNvSpPr>
            <p:nvPr/>
          </p:nvSpPr>
          <p:spPr bwMode="auto">
            <a:xfrm rot="10800000" flipH="1">
              <a:off x="0" y="18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3" name="Line 7"/>
            <p:cNvSpPr>
              <a:spLocks noChangeShapeType="1"/>
            </p:cNvSpPr>
            <p:nvPr/>
          </p:nvSpPr>
          <p:spPr bwMode="auto">
            <a:xfrm rot="10800000" flipH="1">
              <a:off x="0" y="36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4" name="Line 8"/>
            <p:cNvSpPr>
              <a:spLocks noChangeShapeType="1"/>
            </p:cNvSpPr>
            <p:nvPr/>
          </p:nvSpPr>
          <p:spPr bwMode="auto">
            <a:xfrm rot="10800000" flipH="1">
              <a:off x="0" y="55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5" name="Line 9"/>
            <p:cNvSpPr>
              <a:spLocks noChangeShapeType="1"/>
            </p:cNvSpPr>
            <p:nvPr/>
          </p:nvSpPr>
          <p:spPr bwMode="auto">
            <a:xfrm rot="10800000" flipH="1">
              <a:off x="0" y="73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6" name="Line 10"/>
            <p:cNvSpPr>
              <a:spLocks noChangeShapeType="1"/>
            </p:cNvSpPr>
            <p:nvPr/>
          </p:nvSpPr>
          <p:spPr bwMode="auto">
            <a:xfrm rot="10800000" flipH="1">
              <a:off x="0" y="92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7" name="Line 11"/>
            <p:cNvSpPr>
              <a:spLocks noChangeShapeType="1"/>
            </p:cNvSpPr>
            <p:nvPr/>
          </p:nvSpPr>
          <p:spPr bwMode="auto">
            <a:xfrm rot="10800000" flipH="1">
              <a:off x="0" y="110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8" name="Line 12"/>
            <p:cNvSpPr>
              <a:spLocks noChangeShapeType="1"/>
            </p:cNvSpPr>
            <p:nvPr/>
          </p:nvSpPr>
          <p:spPr bwMode="auto">
            <a:xfrm rot="10800000" flipH="1">
              <a:off x="0" y="128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69" name="Line 13"/>
            <p:cNvSpPr>
              <a:spLocks noChangeShapeType="1"/>
            </p:cNvSpPr>
            <p:nvPr/>
          </p:nvSpPr>
          <p:spPr bwMode="auto">
            <a:xfrm rot="10800000" flipH="1">
              <a:off x="0" y="147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0" name="Line 14"/>
            <p:cNvSpPr>
              <a:spLocks noChangeShapeType="1"/>
            </p:cNvSpPr>
            <p:nvPr/>
          </p:nvSpPr>
          <p:spPr bwMode="auto">
            <a:xfrm rot="10800000" flipH="1">
              <a:off x="0" y="165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1" name="Line 15"/>
            <p:cNvSpPr>
              <a:spLocks noChangeShapeType="1"/>
            </p:cNvSpPr>
            <p:nvPr/>
          </p:nvSpPr>
          <p:spPr bwMode="auto">
            <a:xfrm rot="10800000" flipH="1">
              <a:off x="0" y="184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2" name="Line 16"/>
            <p:cNvSpPr>
              <a:spLocks noChangeShapeType="1"/>
            </p:cNvSpPr>
            <p:nvPr/>
          </p:nvSpPr>
          <p:spPr bwMode="auto">
            <a:xfrm rot="10800000" flipH="1">
              <a:off x="0" y="202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3" name="Line 17"/>
            <p:cNvSpPr>
              <a:spLocks noChangeShapeType="1"/>
            </p:cNvSpPr>
            <p:nvPr/>
          </p:nvSpPr>
          <p:spPr bwMode="auto">
            <a:xfrm rot="10800000" flipH="1">
              <a:off x="0" y="220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4" name="Line 18"/>
            <p:cNvSpPr>
              <a:spLocks noChangeShapeType="1"/>
            </p:cNvSpPr>
            <p:nvPr/>
          </p:nvSpPr>
          <p:spPr bwMode="auto">
            <a:xfrm rot="10800000" flipH="1">
              <a:off x="0" y="239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5" name="Line 19"/>
            <p:cNvSpPr>
              <a:spLocks noChangeShapeType="1"/>
            </p:cNvSpPr>
            <p:nvPr/>
          </p:nvSpPr>
          <p:spPr bwMode="auto">
            <a:xfrm rot="10800000" flipH="1">
              <a:off x="0" y="257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6" name="Line 20"/>
            <p:cNvSpPr>
              <a:spLocks noChangeShapeType="1"/>
            </p:cNvSpPr>
            <p:nvPr/>
          </p:nvSpPr>
          <p:spPr bwMode="auto">
            <a:xfrm rot="10800000" flipH="1">
              <a:off x="0" y="276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7" name="Line 21"/>
            <p:cNvSpPr>
              <a:spLocks noChangeShapeType="1"/>
            </p:cNvSpPr>
            <p:nvPr/>
          </p:nvSpPr>
          <p:spPr bwMode="auto">
            <a:xfrm rot="10800000" flipH="1">
              <a:off x="0" y="294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8" name="Line 22"/>
            <p:cNvSpPr>
              <a:spLocks noChangeShapeType="1"/>
            </p:cNvSpPr>
            <p:nvPr/>
          </p:nvSpPr>
          <p:spPr bwMode="auto">
            <a:xfrm rot="10800000" flipH="1">
              <a:off x="0" y="312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79" name="Line 23"/>
            <p:cNvSpPr>
              <a:spLocks noChangeShapeType="1"/>
            </p:cNvSpPr>
            <p:nvPr/>
          </p:nvSpPr>
          <p:spPr bwMode="auto">
            <a:xfrm rot="10800000" flipH="1">
              <a:off x="0" y="331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0" name="Line 24"/>
            <p:cNvSpPr>
              <a:spLocks noChangeShapeType="1"/>
            </p:cNvSpPr>
            <p:nvPr/>
          </p:nvSpPr>
          <p:spPr bwMode="auto">
            <a:xfrm rot="10800000" flipH="1">
              <a:off x="0" y="3496"/>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1" name="Line 25"/>
            <p:cNvSpPr>
              <a:spLocks noChangeShapeType="1"/>
            </p:cNvSpPr>
            <p:nvPr/>
          </p:nvSpPr>
          <p:spPr bwMode="auto">
            <a:xfrm rot="10800000" flipH="1">
              <a:off x="0" y="3680"/>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2" name="Line 26"/>
            <p:cNvSpPr>
              <a:spLocks noChangeShapeType="1"/>
            </p:cNvSpPr>
            <p:nvPr/>
          </p:nvSpPr>
          <p:spPr bwMode="auto">
            <a:xfrm rot="10800000" flipH="1">
              <a:off x="0" y="3864"/>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3" name="Line 27"/>
            <p:cNvSpPr>
              <a:spLocks noChangeShapeType="1"/>
            </p:cNvSpPr>
            <p:nvPr/>
          </p:nvSpPr>
          <p:spPr bwMode="auto">
            <a:xfrm rot="10800000" flipH="1">
              <a:off x="0" y="4048"/>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4" name="Line 28"/>
            <p:cNvSpPr>
              <a:spLocks noChangeShapeType="1"/>
            </p:cNvSpPr>
            <p:nvPr/>
          </p:nvSpPr>
          <p:spPr bwMode="auto">
            <a:xfrm rot="10800000" flipH="1">
              <a:off x="0" y="4232"/>
              <a:ext cx="57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grpSp>
        <p:nvGrpSpPr>
          <p:cNvPr id="19518" name="Group 62"/>
          <p:cNvGrpSpPr>
            <a:grpSpLocks/>
          </p:cNvGrpSpPr>
          <p:nvPr/>
        </p:nvGrpSpPr>
        <p:grpSpPr bwMode="auto">
          <a:xfrm>
            <a:off x="1706563" y="1728788"/>
            <a:ext cx="4559300" cy="3371850"/>
            <a:chOff x="0" y="0"/>
            <a:chExt cx="5744" cy="4248"/>
          </a:xfrm>
        </p:grpSpPr>
        <p:sp>
          <p:nvSpPr>
            <p:cNvPr id="19486" name="Line 30"/>
            <p:cNvSpPr>
              <a:spLocks noChangeShapeType="1"/>
            </p:cNvSpPr>
            <p:nvPr/>
          </p:nvSpPr>
          <p:spPr bwMode="auto">
            <a:xfrm rot="10800000">
              <a:off x="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7" name="Line 31"/>
            <p:cNvSpPr>
              <a:spLocks noChangeShapeType="1"/>
            </p:cNvSpPr>
            <p:nvPr/>
          </p:nvSpPr>
          <p:spPr bwMode="auto">
            <a:xfrm rot="10800000">
              <a:off x="18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8" name="Line 32"/>
            <p:cNvSpPr>
              <a:spLocks noChangeShapeType="1"/>
            </p:cNvSpPr>
            <p:nvPr/>
          </p:nvSpPr>
          <p:spPr bwMode="auto">
            <a:xfrm rot="10800000">
              <a:off x="37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89" name="Line 33"/>
            <p:cNvSpPr>
              <a:spLocks noChangeShapeType="1"/>
            </p:cNvSpPr>
            <p:nvPr/>
          </p:nvSpPr>
          <p:spPr bwMode="auto">
            <a:xfrm rot="10800000">
              <a:off x="555"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0" name="Line 34"/>
            <p:cNvSpPr>
              <a:spLocks noChangeShapeType="1"/>
            </p:cNvSpPr>
            <p:nvPr/>
          </p:nvSpPr>
          <p:spPr bwMode="auto">
            <a:xfrm rot="10800000">
              <a:off x="740"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1" name="Line 35"/>
            <p:cNvSpPr>
              <a:spLocks noChangeShapeType="1"/>
            </p:cNvSpPr>
            <p:nvPr/>
          </p:nvSpPr>
          <p:spPr bwMode="auto">
            <a:xfrm rot="10800000">
              <a:off x="92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2" name="Line 36"/>
            <p:cNvSpPr>
              <a:spLocks noChangeShapeType="1"/>
            </p:cNvSpPr>
            <p:nvPr/>
          </p:nvSpPr>
          <p:spPr bwMode="auto">
            <a:xfrm rot="10800000">
              <a:off x="111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3" name="Line 37"/>
            <p:cNvSpPr>
              <a:spLocks noChangeShapeType="1"/>
            </p:cNvSpPr>
            <p:nvPr/>
          </p:nvSpPr>
          <p:spPr bwMode="auto">
            <a:xfrm rot="10800000">
              <a:off x="1296"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4" name="Line 38"/>
            <p:cNvSpPr>
              <a:spLocks noChangeShapeType="1"/>
            </p:cNvSpPr>
            <p:nvPr/>
          </p:nvSpPr>
          <p:spPr bwMode="auto">
            <a:xfrm rot="10800000">
              <a:off x="1481"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5" name="Line 39"/>
            <p:cNvSpPr>
              <a:spLocks noChangeShapeType="1"/>
            </p:cNvSpPr>
            <p:nvPr/>
          </p:nvSpPr>
          <p:spPr bwMode="auto">
            <a:xfrm rot="10800000">
              <a:off x="166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6" name="Line 40"/>
            <p:cNvSpPr>
              <a:spLocks noChangeShapeType="1"/>
            </p:cNvSpPr>
            <p:nvPr/>
          </p:nvSpPr>
          <p:spPr bwMode="auto">
            <a:xfrm rot="10800000">
              <a:off x="185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7" name="Line 41"/>
            <p:cNvSpPr>
              <a:spLocks noChangeShapeType="1"/>
            </p:cNvSpPr>
            <p:nvPr/>
          </p:nvSpPr>
          <p:spPr bwMode="auto">
            <a:xfrm rot="10800000">
              <a:off x="203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8" name="Line 42"/>
            <p:cNvSpPr>
              <a:spLocks noChangeShapeType="1"/>
            </p:cNvSpPr>
            <p:nvPr/>
          </p:nvSpPr>
          <p:spPr bwMode="auto">
            <a:xfrm rot="10800000">
              <a:off x="2222"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499" name="Line 43"/>
            <p:cNvSpPr>
              <a:spLocks noChangeShapeType="1"/>
            </p:cNvSpPr>
            <p:nvPr/>
          </p:nvSpPr>
          <p:spPr bwMode="auto">
            <a:xfrm rot="10800000">
              <a:off x="2407"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0" name="Line 44"/>
            <p:cNvSpPr>
              <a:spLocks noChangeShapeType="1"/>
            </p:cNvSpPr>
            <p:nvPr/>
          </p:nvSpPr>
          <p:spPr bwMode="auto">
            <a:xfrm rot="10800000">
              <a:off x="259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1" name="Line 45"/>
            <p:cNvSpPr>
              <a:spLocks noChangeShapeType="1"/>
            </p:cNvSpPr>
            <p:nvPr/>
          </p:nvSpPr>
          <p:spPr bwMode="auto">
            <a:xfrm rot="10800000">
              <a:off x="277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2" name="Line 46"/>
            <p:cNvSpPr>
              <a:spLocks noChangeShapeType="1"/>
            </p:cNvSpPr>
            <p:nvPr/>
          </p:nvSpPr>
          <p:spPr bwMode="auto">
            <a:xfrm rot="10800000">
              <a:off x="2963"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3" name="Line 47"/>
            <p:cNvSpPr>
              <a:spLocks noChangeShapeType="1"/>
            </p:cNvSpPr>
            <p:nvPr/>
          </p:nvSpPr>
          <p:spPr bwMode="auto">
            <a:xfrm rot="10800000">
              <a:off x="3148"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4" name="Line 48"/>
            <p:cNvSpPr>
              <a:spLocks noChangeShapeType="1"/>
            </p:cNvSpPr>
            <p:nvPr/>
          </p:nvSpPr>
          <p:spPr bwMode="auto">
            <a:xfrm rot="10800000">
              <a:off x="3333" y="0"/>
              <a:ext cx="1"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5" name="Line 49"/>
            <p:cNvSpPr>
              <a:spLocks noChangeShapeType="1"/>
            </p:cNvSpPr>
            <p:nvPr/>
          </p:nvSpPr>
          <p:spPr bwMode="auto">
            <a:xfrm rot="10800000">
              <a:off x="351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6" name="Line 50"/>
            <p:cNvSpPr>
              <a:spLocks noChangeShapeType="1"/>
            </p:cNvSpPr>
            <p:nvPr/>
          </p:nvSpPr>
          <p:spPr bwMode="auto">
            <a:xfrm rot="10800000">
              <a:off x="370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7" name="Line 51"/>
            <p:cNvSpPr>
              <a:spLocks noChangeShapeType="1"/>
            </p:cNvSpPr>
            <p:nvPr/>
          </p:nvSpPr>
          <p:spPr bwMode="auto">
            <a:xfrm rot="10800000">
              <a:off x="3889"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8" name="Line 52"/>
            <p:cNvSpPr>
              <a:spLocks noChangeShapeType="1"/>
            </p:cNvSpPr>
            <p:nvPr/>
          </p:nvSpPr>
          <p:spPr bwMode="auto">
            <a:xfrm rot="10800000">
              <a:off x="4074"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09" name="Line 53"/>
            <p:cNvSpPr>
              <a:spLocks noChangeShapeType="1"/>
            </p:cNvSpPr>
            <p:nvPr/>
          </p:nvSpPr>
          <p:spPr bwMode="auto">
            <a:xfrm rot="10800000">
              <a:off x="4260" y="0"/>
              <a:ext cx="0" cy="4243"/>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0" name="Line 54"/>
            <p:cNvSpPr>
              <a:spLocks noChangeShapeType="1"/>
            </p:cNvSpPr>
            <p:nvPr/>
          </p:nvSpPr>
          <p:spPr bwMode="auto">
            <a:xfrm rot="10800000">
              <a:off x="444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1" name="Line 55"/>
            <p:cNvSpPr>
              <a:spLocks noChangeShapeType="1"/>
            </p:cNvSpPr>
            <p:nvPr/>
          </p:nvSpPr>
          <p:spPr bwMode="auto">
            <a:xfrm rot="10800000">
              <a:off x="4632"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2" name="Line 56"/>
            <p:cNvSpPr>
              <a:spLocks noChangeShapeType="1"/>
            </p:cNvSpPr>
            <p:nvPr/>
          </p:nvSpPr>
          <p:spPr bwMode="auto">
            <a:xfrm rot="10800000">
              <a:off x="4817"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3" name="Line 57"/>
            <p:cNvSpPr>
              <a:spLocks noChangeShapeType="1"/>
            </p:cNvSpPr>
            <p:nvPr/>
          </p:nvSpPr>
          <p:spPr bwMode="auto">
            <a:xfrm rot="10800000">
              <a:off x="500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4" name="Line 58"/>
            <p:cNvSpPr>
              <a:spLocks noChangeShapeType="1"/>
            </p:cNvSpPr>
            <p:nvPr/>
          </p:nvSpPr>
          <p:spPr bwMode="auto">
            <a:xfrm rot="10800000">
              <a:off x="518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5" name="Line 59"/>
            <p:cNvSpPr>
              <a:spLocks noChangeShapeType="1"/>
            </p:cNvSpPr>
            <p:nvPr/>
          </p:nvSpPr>
          <p:spPr bwMode="auto">
            <a:xfrm rot="10800000">
              <a:off x="5373"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6" name="Line 60"/>
            <p:cNvSpPr>
              <a:spLocks noChangeShapeType="1"/>
            </p:cNvSpPr>
            <p:nvPr/>
          </p:nvSpPr>
          <p:spPr bwMode="auto">
            <a:xfrm rot="10800000">
              <a:off x="5558" y="4"/>
              <a:ext cx="0"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17" name="Line 61"/>
            <p:cNvSpPr>
              <a:spLocks noChangeShapeType="1"/>
            </p:cNvSpPr>
            <p:nvPr/>
          </p:nvSpPr>
          <p:spPr bwMode="auto">
            <a:xfrm rot="10800000">
              <a:off x="5743" y="4"/>
              <a:ext cx="1" cy="424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19" name="Rectangle 63"/>
          <p:cNvSpPr>
            <a:spLocks/>
          </p:cNvSpPr>
          <p:nvPr/>
        </p:nvSpPr>
        <p:spPr bwMode="auto">
          <a:xfrm>
            <a:off x="6503988" y="5297100"/>
            <a:ext cx="141430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Row Buffer (4 Kbits)</a:t>
            </a:r>
          </a:p>
        </p:txBody>
      </p:sp>
      <p:sp>
        <p:nvSpPr>
          <p:cNvPr id="19520" name="Line 64"/>
          <p:cNvSpPr>
            <a:spLocks noChangeShapeType="1"/>
          </p:cNvSpPr>
          <p:nvPr/>
        </p:nvSpPr>
        <p:spPr bwMode="auto">
          <a:xfrm rot="10800000" flipH="1">
            <a:off x="431800" y="6400007"/>
            <a:ext cx="8390732" cy="794"/>
          </a:xfrm>
          <a:prstGeom prst="line">
            <a:avLst/>
          </a:prstGeom>
          <a:noFill/>
          <a:ln w="2032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1" name="Line 65"/>
          <p:cNvSpPr>
            <a:spLocks noChangeShapeType="1"/>
          </p:cNvSpPr>
          <p:nvPr/>
        </p:nvSpPr>
        <p:spPr bwMode="auto">
          <a:xfrm>
            <a:off x="4064000" y="5607050"/>
            <a:ext cx="0" cy="798513"/>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2" name="Rectangle 66"/>
          <p:cNvSpPr>
            <a:spLocks/>
          </p:cNvSpPr>
          <p:nvPr/>
        </p:nvSpPr>
        <p:spPr bwMode="auto">
          <a:xfrm>
            <a:off x="7342982" y="6478200"/>
            <a:ext cx="89768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Memory Bus</a:t>
            </a:r>
          </a:p>
        </p:txBody>
      </p:sp>
      <p:sp>
        <p:nvSpPr>
          <p:cNvPr id="19523" name="Rectangle 67"/>
          <p:cNvSpPr>
            <a:spLocks/>
          </p:cNvSpPr>
          <p:nvPr/>
        </p:nvSpPr>
        <p:spPr bwMode="auto">
          <a:xfrm>
            <a:off x="4149725" y="5868600"/>
            <a:ext cx="11968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Data pins (8 bits)</a:t>
            </a:r>
          </a:p>
        </p:txBody>
      </p:sp>
      <p:sp>
        <p:nvSpPr>
          <p:cNvPr id="19524" name="Rectangle 68"/>
          <p:cNvSpPr>
            <a:spLocks/>
          </p:cNvSpPr>
          <p:nvPr/>
        </p:nvSpPr>
        <p:spPr bwMode="auto">
          <a:xfrm>
            <a:off x="6484938" y="3195250"/>
            <a:ext cx="846386"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DRAM array</a:t>
            </a:r>
          </a:p>
        </p:txBody>
      </p:sp>
      <p:sp>
        <p:nvSpPr>
          <p:cNvPr id="19525" name="Line 69"/>
          <p:cNvSpPr>
            <a:spLocks noChangeShapeType="1"/>
          </p:cNvSpPr>
          <p:nvPr/>
        </p:nvSpPr>
        <p:spPr bwMode="auto">
          <a:xfrm rot="10800000" flipH="1">
            <a:off x="1701800" y="1485107"/>
            <a:ext cx="4568825" cy="794"/>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6" name="Rectangle 70"/>
          <p:cNvSpPr>
            <a:spLocks/>
          </p:cNvSpPr>
          <p:nvPr/>
        </p:nvSpPr>
        <p:spPr bwMode="auto">
          <a:xfrm>
            <a:off x="3689350" y="1201350"/>
            <a:ext cx="48731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a:solidFill>
                  <a:srgbClr val="000000"/>
                </a:solidFill>
                <a:latin typeface="Myriad Pro Bold Cond" charset="0"/>
                <a:ea typeface="ＭＳ Ｐゴシック" charset="0"/>
                <a:cs typeface="Myriad Pro Bold Cond" charset="0"/>
                <a:sym typeface="Myriad Pro Bold Cond" charset="0"/>
              </a:rPr>
              <a:t>4 Kbits</a:t>
            </a:r>
          </a:p>
        </p:txBody>
      </p:sp>
      <p:grpSp>
        <p:nvGrpSpPr>
          <p:cNvPr id="19558" name="Group 102"/>
          <p:cNvGrpSpPr>
            <a:grpSpLocks/>
          </p:cNvGrpSpPr>
          <p:nvPr/>
        </p:nvGrpSpPr>
        <p:grpSpPr bwMode="auto">
          <a:xfrm>
            <a:off x="1784350" y="5093494"/>
            <a:ext cx="4400550" cy="266700"/>
            <a:chOff x="0" y="0"/>
            <a:chExt cx="5544" cy="336"/>
          </a:xfrm>
        </p:grpSpPr>
        <p:sp>
          <p:nvSpPr>
            <p:cNvPr id="19527" name="Line 71"/>
            <p:cNvSpPr>
              <a:spLocks noChangeShapeType="1"/>
            </p:cNvSpPr>
            <p:nvPr/>
          </p:nvSpPr>
          <p:spPr bwMode="auto">
            <a:xfrm>
              <a:off x="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8" name="Line 72"/>
            <p:cNvSpPr>
              <a:spLocks noChangeShapeType="1"/>
            </p:cNvSpPr>
            <p:nvPr/>
          </p:nvSpPr>
          <p:spPr bwMode="auto">
            <a:xfrm>
              <a:off x="18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29" name="Line 73"/>
            <p:cNvSpPr>
              <a:spLocks noChangeShapeType="1"/>
            </p:cNvSpPr>
            <p:nvPr/>
          </p:nvSpPr>
          <p:spPr bwMode="auto">
            <a:xfrm>
              <a:off x="36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0" name="Line 74"/>
            <p:cNvSpPr>
              <a:spLocks noChangeShapeType="1"/>
            </p:cNvSpPr>
            <p:nvPr/>
          </p:nvSpPr>
          <p:spPr bwMode="auto">
            <a:xfrm>
              <a:off x="55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1" name="Line 75"/>
            <p:cNvSpPr>
              <a:spLocks noChangeShapeType="1"/>
            </p:cNvSpPr>
            <p:nvPr/>
          </p:nvSpPr>
          <p:spPr bwMode="auto">
            <a:xfrm>
              <a:off x="73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2" name="Line 76"/>
            <p:cNvSpPr>
              <a:spLocks noChangeShapeType="1"/>
            </p:cNvSpPr>
            <p:nvPr/>
          </p:nvSpPr>
          <p:spPr bwMode="auto">
            <a:xfrm>
              <a:off x="92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3" name="Line 77"/>
            <p:cNvSpPr>
              <a:spLocks noChangeShapeType="1"/>
            </p:cNvSpPr>
            <p:nvPr/>
          </p:nvSpPr>
          <p:spPr bwMode="auto">
            <a:xfrm>
              <a:off x="110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4" name="Line 78"/>
            <p:cNvSpPr>
              <a:spLocks noChangeShapeType="1"/>
            </p:cNvSpPr>
            <p:nvPr/>
          </p:nvSpPr>
          <p:spPr bwMode="auto">
            <a:xfrm>
              <a:off x="129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5" name="Line 79"/>
            <p:cNvSpPr>
              <a:spLocks noChangeShapeType="1"/>
            </p:cNvSpPr>
            <p:nvPr/>
          </p:nvSpPr>
          <p:spPr bwMode="auto">
            <a:xfrm>
              <a:off x="1478"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6" name="Line 80"/>
            <p:cNvSpPr>
              <a:spLocks noChangeShapeType="1"/>
            </p:cNvSpPr>
            <p:nvPr/>
          </p:nvSpPr>
          <p:spPr bwMode="auto">
            <a:xfrm>
              <a:off x="1663"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7" name="Line 81"/>
            <p:cNvSpPr>
              <a:spLocks noChangeShapeType="1"/>
            </p:cNvSpPr>
            <p:nvPr/>
          </p:nvSpPr>
          <p:spPr bwMode="auto">
            <a:xfrm>
              <a:off x="184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8" name="Line 82"/>
            <p:cNvSpPr>
              <a:spLocks noChangeShapeType="1"/>
            </p:cNvSpPr>
            <p:nvPr/>
          </p:nvSpPr>
          <p:spPr bwMode="auto">
            <a:xfrm>
              <a:off x="203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39" name="Line 83"/>
            <p:cNvSpPr>
              <a:spLocks noChangeShapeType="1"/>
            </p:cNvSpPr>
            <p:nvPr/>
          </p:nvSpPr>
          <p:spPr bwMode="auto">
            <a:xfrm>
              <a:off x="221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0" name="Line 84"/>
            <p:cNvSpPr>
              <a:spLocks noChangeShapeType="1"/>
            </p:cNvSpPr>
            <p:nvPr/>
          </p:nvSpPr>
          <p:spPr bwMode="auto">
            <a:xfrm>
              <a:off x="2402"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1" name="Line 85"/>
            <p:cNvSpPr>
              <a:spLocks noChangeShapeType="1"/>
            </p:cNvSpPr>
            <p:nvPr/>
          </p:nvSpPr>
          <p:spPr bwMode="auto">
            <a:xfrm>
              <a:off x="2587"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2" name="Line 86"/>
            <p:cNvSpPr>
              <a:spLocks noChangeShapeType="1"/>
            </p:cNvSpPr>
            <p:nvPr/>
          </p:nvSpPr>
          <p:spPr bwMode="auto">
            <a:xfrm>
              <a:off x="277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3" name="Line 87"/>
            <p:cNvSpPr>
              <a:spLocks noChangeShapeType="1"/>
            </p:cNvSpPr>
            <p:nvPr/>
          </p:nvSpPr>
          <p:spPr bwMode="auto">
            <a:xfrm>
              <a:off x="295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4" name="Line 88"/>
            <p:cNvSpPr>
              <a:spLocks noChangeShapeType="1"/>
            </p:cNvSpPr>
            <p:nvPr/>
          </p:nvSpPr>
          <p:spPr bwMode="auto">
            <a:xfrm>
              <a:off x="314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5" name="Line 89"/>
            <p:cNvSpPr>
              <a:spLocks noChangeShapeType="1"/>
            </p:cNvSpPr>
            <p:nvPr/>
          </p:nvSpPr>
          <p:spPr bwMode="auto">
            <a:xfrm>
              <a:off x="3326"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6" name="Line 90"/>
            <p:cNvSpPr>
              <a:spLocks noChangeShapeType="1"/>
            </p:cNvSpPr>
            <p:nvPr/>
          </p:nvSpPr>
          <p:spPr bwMode="auto">
            <a:xfrm>
              <a:off x="3511"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7" name="Line 91"/>
            <p:cNvSpPr>
              <a:spLocks noChangeShapeType="1"/>
            </p:cNvSpPr>
            <p:nvPr/>
          </p:nvSpPr>
          <p:spPr bwMode="auto">
            <a:xfrm>
              <a:off x="369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8" name="Line 92"/>
            <p:cNvSpPr>
              <a:spLocks noChangeShapeType="1"/>
            </p:cNvSpPr>
            <p:nvPr/>
          </p:nvSpPr>
          <p:spPr bwMode="auto">
            <a:xfrm>
              <a:off x="388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49" name="Line 93"/>
            <p:cNvSpPr>
              <a:spLocks noChangeShapeType="1"/>
            </p:cNvSpPr>
            <p:nvPr/>
          </p:nvSpPr>
          <p:spPr bwMode="auto">
            <a:xfrm>
              <a:off x="406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0" name="Line 94"/>
            <p:cNvSpPr>
              <a:spLocks noChangeShapeType="1"/>
            </p:cNvSpPr>
            <p:nvPr/>
          </p:nvSpPr>
          <p:spPr bwMode="auto">
            <a:xfrm>
              <a:off x="4250"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1" name="Line 95"/>
            <p:cNvSpPr>
              <a:spLocks noChangeShapeType="1"/>
            </p:cNvSpPr>
            <p:nvPr/>
          </p:nvSpPr>
          <p:spPr bwMode="auto">
            <a:xfrm>
              <a:off x="4435"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2" name="Line 96"/>
            <p:cNvSpPr>
              <a:spLocks noChangeShapeType="1"/>
            </p:cNvSpPr>
            <p:nvPr/>
          </p:nvSpPr>
          <p:spPr bwMode="auto">
            <a:xfrm>
              <a:off x="461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3" name="Line 97"/>
            <p:cNvSpPr>
              <a:spLocks noChangeShapeType="1"/>
            </p:cNvSpPr>
            <p:nvPr/>
          </p:nvSpPr>
          <p:spPr bwMode="auto">
            <a:xfrm>
              <a:off x="480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4" name="Line 98"/>
            <p:cNvSpPr>
              <a:spLocks noChangeShapeType="1"/>
            </p:cNvSpPr>
            <p:nvPr/>
          </p:nvSpPr>
          <p:spPr bwMode="auto">
            <a:xfrm>
              <a:off x="498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5" name="Line 99"/>
            <p:cNvSpPr>
              <a:spLocks noChangeShapeType="1"/>
            </p:cNvSpPr>
            <p:nvPr/>
          </p:nvSpPr>
          <p:spPr bwMode="auto">
            <a:xfrm>
              <a:off x="517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6" name="Line 100"/>
            <p:cNvSpPr>
              <a:spLocks noChangeShapeType="1"/>
            </p:cNvSpPr>
            <p:nvPr/>
          </p:nvSpPr>
          <p:spPr bwMode="auto">
            <a:xfrm>
              <a:off x="5359"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57" name="Line 101"/>
            <p:cNvSpPr>
              <a:spLocks noChangeShapeType="1"/>
            </p:cNvSpPr>
            <p:nvPr/>
          </p:nvSpPr>
          <p:spPr bwMode="auto">
            <a:xfrm>
              <a:off x="5544" y="0"/>
              <a:ext cx="0" cy="336"/>
            </a:xfrm>
            <a:prstGeom prst="line">
              <a:avLst/>
            </a:prstGeom>
            <a:noFill/>
            <a:ln w="50800" cap="flat">
              <a:solidFill>
                <a:srgbClr val="9A9A9A"/>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59" name="Line 103"/>
          <p:cNvSpPr>
            <a:spLocks noChangeShapeType="1"/>
          </p:cNvSpPr>
          <p:nvPr/>
        </p:nvSpPr>
        <p:spPr bwMode="auto">
          <a:xfrm rot="10800000" flipH="1">
            <a:off x="1695450" y="5530057"/>
            <a:ext cx="4564063" cy="794"/>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0" name="Line 104"/>
          <p:cNvSpPr>
            <a:spLocks noChangeShapeType="1"/>
          </p:cNvSpPr>
          <p:nvPr/>
        </p:nvSpPr>
        <p:spPr bwMode="auto">
          <a:xfrm rot="10800000" flipH="1">
            <a:off x="1701800" y="5346700"/>
            <a:ext cx="4564063" cy="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19593" name="Group 137"/>
          <p:cNvGrpSpPr>
            <a:grpSpLocks/>
          </p:cNvGrpSpPr>
          <p:nvPr/>
        </p:nvGrpSpPr>
        <p:grpSpPr bwMode="auto">
          <a:xfrm>
            <a:off x="1701800" y="5340350"/>
            <a:ext cx="4559300" cy="190500"/>
            <a:chOff x="0" y="0"/>
            <a:chExt cx="5744" cy="240"/>
          </a:xfrm>
        </p:grpSpPr>
        <p:sp>
          <p:nvSpPr>
            <p:cNvPr id="19561" name="Line 105"/>
            <p:cNvSpPr>
              <a:spLocks noChangeShapeType="1"/>
            </p:cNvSpPr>
            <p:nvPr/>
          </p:nvSpPr>
          <p:spPr bwMode="auto">
            <a:xfrm rot="10800000">
              <a:off x="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2" name="Line 106"/>
            <p:cNvSpPr>
              <a:spLocks noChangeShapeType="1"/>
            </p:cNvSpPr>
            <p:nvPr/>
          </p:nvSpPr>
          <p:spPr bwMode="auto">
            <a:xfrm rot="10800000">
              <a:off x="18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3" name="Line 107"/>
            <p:cNvSpPr>
              <a:spLocks noChangeShapeType="1"/>
            </p:cNvSpPr>
            <p:nvPr/>
          </p:nvSpPr>
          <p:spPr bwMode="auto">
            <a:xfrm rot="10800000">
              <a:off x="37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4" name="Line 108"/>
            <p:cNvSpPr>
              <a:spLocks noChangeShapeType="1"/>
            </p:cNvSpPr>
            <p:nvPr/>
          </p:nvSpPr>
          <p:spPr bwMode="auto">
            <a:xfrm rot="10800000">
              <a:off x="555"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5" name="Line 109"/>
            <p:cNvSpPr>
              <a:spLocks noChangeShapeType="1"/>
            </p:cNvSpPr>
            <p:nvPr/>
          </p:nvSpPr>
          <p:spPr bwMode="auto">
            <a:xfrm rot="10800000">
              <a:off x="740"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6" name="Line 110"/>
            <p:cNvSpPr>
              <a:spLocks noChangeShapeType="1"/>
            </p:cNvSpPr>
            <p:nvPr/>
          </p:nvSpPr>
          <p:spPr bwMode="auto">
            <a:xfrm rot="10800000">
              <a:off x="92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7" name="Line 111"/>
            <p:cNvSpPr>
              <a:spLocks noChangeShapeType="1"/>
            </p:cNvSpPr>
            <p:nvPr/>
          </p:nvSpPr>
          <p:spPr bwMode="auto">
            <a:xfrm rot="10800000">
              <a:off x="111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8" name="Line 112"/>
            <p:cNvSpPr>
              <a:spLocks noChangeShapeType="1"/>
            </p:cNvSpPr>
            <p:nvPr/>
          </p:nvSpPr>
          <p:spPr bwMode="auto">
            <a:xfrm rot="10800000">
              <a:off x="1296"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69" name="Line 113"/>
            <p:cNvSpPr>
              <a:spLocks noChangeShapeType="1"/>
            </p:cNvSpPr>
            <p:nvPr/>
          </p:nvSpPr>
          <p:spPr bwMode="auto">
            <a:xfrm rot="10800000">
              <a:off x="1481"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0" name="Line 114"/>
            <p:cNvSpPr>
              <a:spLocks noChangeShapeType="1"/>
            </p:cNvSpPr>
            <p:nvPr/>
          </p:nvSpPr>
          <p:spPr bwMode="auto">
            <a:xfrm rot="10800000">
              <a:off x="166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1" name="Line 115"/>
            <p:cNvSpPr>
              <a:spLocks noChangeShapeType="1"/>
            </p:cNvSpPr>
            <p:nvPr/>
          </p:nvSpPr>
          <p:spPr bwMode="auto">
            <a:xfrm rot="10800000">
              <a:off x="185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2" name="Line 116"/>
            <p:cNvSpPr>
              <a:spLocks noChangeShapeType="1"/>
            </p:cNvSpPr>
            <p:nvPr/>
          </p:nvSpPr>
          <p:spPr bwMode="auto">
            <a:xfrm rot="10800000">
              <a:off x="203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3" name="Line 117"/>
            <p:cNvSpPr>
              <a:spLocks noChangeShapeType="1"/>
            </p:cNvSpPr>
            <p:nvPr/>
          </p:nvSpPr>
          <p:spPr bwMode="auto">
            <a:xfrm rot="10800000">
              <a:off x="2222"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4" name="Line 118"/>
            <p:cNvSpPr>
              <a:spLocks noChangeShapeType="1"/>
            </p:cNvSpPr>
            <p:nvPr/>
          </p:nvSpPr>
          <p:spPr bwMode="auto">
            <a:xfrm rot="10800000">
              <a:off x="2407"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5" name="Line 119"/>
            <p:cNvSpPr>
              <a:spLocks noChangeShapeType="1"/>
            </p:cNvSpPr>
            <p:nvPr/>
          </p:nvSpPr>
          <p:spPr bwMode="auto">
            <a:xfrm rot="10800000">
              <a:off x="259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6" name="Line 120"/>
            <p:cNvSpPr>
              <a:spLocks noChangeShapeType="1"/>
            </p:cNvSpPr>
            <p:nvPr/>
          </p:nvSpPr>
          <p:spPr bwMode="auto">
            <a:xfrm rot="10800000">
              <a:off x="277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7" name="Line 121"/>
            <p:cNvSpPr>
              <a:spLocks noChangeShapeType="1"/>
            </p:cNvSpPr>
            <p:nvPr/>
          </p:nvSpPr>
          <p:spPr bwMode="auto">
            <a:xfrm rot="10800000">
              <a:off x="2963"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8" name="Line 122"/>
            <p:cNvSpPr>
              <a:spLocks noChangeShapeType="1"/>
            </p:cNvSpPr>
            <p:nvPr/>
          </p:nvSpPr>
          <p:spPr bwMode="auto">
            <a:xfrm rot="10800000">
              <a:off x="3148"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79" name="Line 123"/>
            <p:cNvSpPr>
              <a:spLocks noChangeShapeType="1"/>
            </p:cNvSpPr>
            <p:nvPr/>
          </p:nvSpPr>
          <p:spPr bwMode="auto">
            <a:xfrm rot="10800000">
              <a:off x="3333" y="0"/>
              <a:ext cx="1"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0" name="Line 124"/>
            <p:cNvSpPr>
              <a:spLocks noChangeShapeType="1"/>
            </p:cNvSpPr>
            <p:nvPr/>
          </p:nvSpPr>
          <p:spPr bwMode="auto">
            <a:xfrm rot="10800000">
              <a:off x="351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1" name="Line 125"/>
            <p:cNvSpPr>
              <a:spLocks noChangeShapeType="1"/>
            </p:cNvSpPr>
            <p:nvPr/>
          </p:nvSpPr>
          <p:spPr bwMode="auto">
            <a:xfrm rot="10800000">
              <a:off x="370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2" name="Line 126"/>
            <p:cNvSpPr>
              <a:spLocks noChangeShapeType="1"/>
            </p:cNvSpPr>
            <p:nvPr/>
          </p:nvSpPr>
          <p:spPr bwMode="auto">
            <a:xfrm rot="10800000">
              <a:off x="3889"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3" name="Line 127"/>
            <p:cNvSpPr>
              <a:spLocks noChangeShapeType="1"/>
            </p:cNvSpPr>
            <p:nvPr/>
          </p:nvSpPr>
          <p:spPr bwMode="auto">
            <a:xfrm rot="10800000">
              <a:off x="4074"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4" name="Line 128"/>
            <p:cNvSpPr>
              <a:spLocks noChangeShapeType="1"/>
            </p:cNvSpPr>
            <p:nvPr/>
          </p:nvSpPr>
          <p:spPr bwMode="auto">
            <a:xfrm rot="10800000">
              <a:off x="4260" y="0"/>
              <a:ext cx="0" cy="239"/>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5" name="Line 129"/>
            <p:cNvSpPr>
              <a:spLocks noChangeShapeType="1"/>
            </p:cNvSpPr>
            <p:nvPr/>
          </p:nvSpPr>
          <p:spPr bwMode="auto">
            <a:xfrm rot="10800000">
              <a:off x="444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6" name="Line 130"/>
            <p:cNvSpPr>
              <a:spLocks noChangeShapeType="1"/>
            </p:cNvSpPr>
            <p:nvPr/>
          </p:nvSpPr>
          <p:spPr bwMode="auto">
            <a:xfrm rot="10800000">
              <a:off x="4632"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7" name="Line 131"/>
            <p:cNvSpPr>
              <a:spLocks noChangeShapeType="1"/>
            </p:cNvSpPr>
            <p:nvPr/>
          </p:nvSpPr>
          <p:spPr bwMode="auto">
            <a:xfrm rot="10800000">
              <a:off x="4817"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8" name="Line 132"/>
            <p:cNvSpPr>
              <a:spLocks noChangeShapeType="1"/>
            </p:cNvSpPr>
            <p:nvPr/>
          </p:nvSpPr>
          <p:spPr bwMode="auto">
            <a:xfrm rot="10800000">
              <a:off x="500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89" name="Line 133"/>
            <p:cNvSpPr>
              <a:spLocks noChangeShapeType="1"/>
            </p:cNvSpPr>
            <p:nvPr/>
          </p:nvSpPr>
          <p:spPr bwMode="auto">
            <a:xfrm rot="10800000">
              <a:off x="518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0" name="Line 134"/>
            <p:cNvSpPr>
              <a:spLocks noChangeShapeType="1"/>
            </p:cNvSpPr>
            <p:nvPr/>
          </p:nvSpPr>
          <p:spPr bwMode="auto">
            <a:xfrm rot="10800000">
              <a:off x="5373"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1" name="Line 135"/>
            <p:cNvSpPr>
              <a:spLocks noChangeShapeType="1"/>
            </p:cNvSpPr>
            <p:nvPr/>
          </p:nvSpPr>
          <p:spPr bwMode="auto">
            <a:xfrm rot="10800000">
              <a:off x="5558" y="0"/>
              <a:ext cx="0"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2" name="Line 136"/>
            <p:cNvSpPr>
              <a:spLocks noChangeShapeType="1"/>
            </p:cNvSpPr>
            <p:nvPr/>
          </p:nvSpPr>
          <p:spPr bwMode="auto">
            <a:xfrm rot="10800000">
              <a:off x="5743" y="0"/>
              <a:ext cx="1" cy="24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sp>
        <p:nvSpPr>
          <p:cNvPr id="19594" name="Rectangle 138"/>
          <p:cNvSpPr>
            <a:spLocks/>
          </p:cNvSpPr>
          <p:nvPr/>
        </p:nvSpPr>
        <p:spPr bwMode="auto">
          <a:xfrm>
            <a:off x="6369050" y="2118439"/>
            <a:ext cx="105567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1. Activate row A</a:t>
            </a:r>
          </a:p>
        </p:txBody>
      </p:sp>
      <p:sp>
        <p:nvSpPr>
          <p:cNvPr id="19595" name="Freeform 139"/>
          <p:cNvSpPr>
            <a:spLocks/>
          </p:cNvSpPr>
          <p:nvPr/>
        </p:nvSpPr>
        <p:spPr bwMode="auto">
          <a:xfrm>
            <a:off x="922338" y="2264569"/>
            <a:ext cx="742950" cy="32321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none" w="med" len="med"/>
            <a:tailEnd type="triangl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6" name="Rectangle 140"/>
          <p:cNvSpPr>
            <a:spLocks/>
          </p:cNvSpPr>
          <p:nvPr/>
        </p:nvSpPr>
        <p:spPr bwMode="auto">
          <a:xfrm>
            <a:off x="82550" y="3168650"/>
            <a:ext cx="8001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2. 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597" name="Rectangle 141"/>
          <p:cNvSpPr>
            <a:spLocks/>
          </p:cNvSpPr>
          <p:nvPr/>
        </p:nvSpPr>
        <p:spPr bwMode="auto">
          <a:xfrm>
            <a:off x="6369050" y="2715339"/>
            <a:ext cx="105177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3. Activate row B</a:t>
            </a:r>
          </a:p>
        </p:txBody>
      </p:sp>
      <p:sp>
        <p:nvSpPr>
          <p:cNvPr id="19598" name="Freeform 142"/>
          <p:cNvSpPr>
            <a:spLocks/>
          </p:cNvSpPr>
          <p:nvPr/>
        </p:nvSpPr>
        <p:spPr bwMode="auto">
          <a:xfrm>
            <a:off x="1079500" y="2870200"/>
            <a:ext cx="571500" cy="2508250"/>
          </a:xfrm>
          <a:custGeom>
            <a:avLst/>
            <a:gdLst>
              <a:gd name="T0" fmla="*/ 21600 w 21600"/>
              <a:gd name="T1" fmla="*/ 0 h 21600"/>
              <a:gd name="T2" fmla="*/ 0 w 21600"/>
              <a:gd name="T3" fmla="*/ 0 h 21600"/>
              <a:gd name="T4" fmla="*/ 0 w 21600"/>
              <a:gd name="T5" fmla="*/ 21600 h 21600"/>
              <a:gd name="T6" fmla="*/ 20002 w 21600"/>
              <a:gd name="T7" fmla="*/ 21600 h 21600"/>
            </a:gdLst>
            <a:ahLst/>
            <a:cxnLst>
              <a:cxn ang="0">
                <a:pos x="T0" y="T1"/>
              </a:cxn>
              <a:cxn ang="0">
                <a:pos x="T2" y="T3"/>
              </a:cxn>
              <a:cxn ang="0">
                <a:pos x="T4" y="T5"/>
              </a:cxn>
              <a:cxn ang="0">
                <a:pos x="T6" y="T7"/>
              </a:cxn>
            </a:cxnLst>
            <a:rect l="0" t="0" r="r" b="b"/>
            <a:pathLst>
              <a:path w="21600" h="21600">
                <a:moveTo>
                  <a:pt x="21600" y="0"/>
                </a:moveTo>
                <a:lnTo>
                  <a:pt x="0" y="0"/>
                </a:lnTo>
                <a:lnTo>
                  <a:pt x="0" y="21600"/>
                </a:lnTo>
                <a:lnTo>
                  <a:pt x="20002" y="21600"/>
                </a:lnTo>
              </a:path>
            </a:pathLst>
          </a:custGeom>
          <a:noFill/>
          <a:ln w="50800" cap="flat">
            <a:solidFill>
              <a:srgbClr val="D90B00"/>
            </a:solidFill>
            <a:prstDash val="solid"/>
            <a:miter lim="800000"/>
            <a:headEnd type="triangl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599" name="Rectangle 143"/>
          <p:cNvSpPr>
            <a:spLocks/>
          </p:cNvSpPr>
          <p:nvPr/>
        </p:nvSpPr>
        <p:spPr bwMode="auto">
          <a:xfrm>
            <a:off x="1098550" y="4196318"/>
            <a:ext cx="50013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defTabSz="457200"/>
            <a:r>
              <a:rPr lang="en-US" sz="1600">
                <a:solidFill>
                  <a:srgbClr val="D90B00"/>
                </a:solidFill>
                <a:latin typeface="Myriad Pro Bold Cond" charset="0"/>
                <a:ea typeface="ＭＳ Ｐゴシック" charset="0"/>
                <a:cs typeface="Myriad Pro Bold Cond" charset="0"/>
                <a:sym typeface="Myriad Pro Bold Cond" charset="0"/>
              </a:rPr>
              <a:t>4.</a:t>
            </a:r>
          </a:p>
          <a:p>
            <a:pPr defTabSz="457200"/>
            <a:r>
              <a:rPr lang="en-US" sz="1600">
                <a:solidFill>
                  <a:srgbClr val="D90B00"/>
                </a:solidFill>
                <a:latin typeface="Myriad Pro Bold Cond" charset="0"/>
                <a:ea typeface="ＭＳ Ｐゴシック" charset="0"/>
                <a:cs typeface="Myriad Pro Bold Cond" charset="0"/>
                <a:sym typeface="Myriad Pro Bold Cond" charset="0"/>
              </a:rPr>
              <a:t>Transfer</a:t>
            </a:r>
          </a:p>
          <a:p>
            <a:pPr defTabSz="457200"/>
            <a:r>
              <a:rPr lang="en-US" sz="1600">
                <a:solidFill>
                  <a:srgbClr val="D90B00"/>
                </a:solidFill>
                <a:latin typeface="Myriad Pro Bold Cond" charset="0"/>
                <a:ea typeface="ＭＳ Ｐゴシック" charset="0"/>
                <a:cs typeface="Myriad Pro Bold Cond" charset="0"/>
                <a:sym typeface="Myriad Pro Bold Cond" charset="0"/>
              </a:rPr>
              <a:t>row</a:t>
            </a:r>
          </a:p>
        </p:txBody>
      </p:sp>
      <p:sp>
        <p:nvSpPr>
          <p:cNvPr id="19601" name="Rectangle 145"/>
          <p:cNvSpPr>
            <a:spLocks/>
          </p:cNvSpPr>
          <p:nvPr/>
        </p:nvSpPr>
        <p:spPr bwMode="auto">
          <a:xfrm>
            <a:off x="450850" y="739775"/>
            <a:ext cx="7346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nchor="ctr"/>
          <a:lstStyle/>
          <a:p>
            <a:pPr defTabSz="457200"/>
            <a:endParaRPr lang="en-US" dirty="0">
              <a:solidFill>
                <a:srgbClr val="000000"/>
              </a:solidFill>
              <a:latin typeface="Myriad Pro Bold Cond" charset="0"/>
              <a:ea typeface="ＭＳ Ｐゴシック" charset="0"/>
              <a:cs typeface="Myriad Pro Bold Cond" charset="0"/>
              <a:sym typeface="Myriad Pro Bold Cond" charset="0"/>
            </a:endParaRPr>
          </a:p>
        </p:txBody>
      </p:sp>
    </p:spTree>
    <p:extLst>
      <p:ext uri="{BB962C8B-B14F-4D97-AF65-F5344CB8AC3E}">
        <p14:creationId xmlns:p14="http://schemas.microsoft.com/office/powerpoint/2010/main" val="10948348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9459"/>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0"/>
                                  </p:stCondLst>
                                  <p:childTnLst>
                                    <p:set>
                                      <p:cBhvr>
                                        <p:cTn id="9" dur="1" fill="hold">
                                          <p:stCondLst>
                                            <p:cond delay="499"/>
                                          </p:stCondLst>
                                        </p:cTn>
                                        <p:tgtEl>
                                          <p:spTgt spid="19594"/>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19595"/>
                                        </p:tgtEl>
                                        <p:attrNameLst>
                                          <p:attrName>style.visibility</p:attrName>
                                        </p:attrNameLst>
                                      </p:cBhvr>
                                      <p:to>
                                        <p:strVal val="visible"/>
                                      </p:to>
                                    </p:set>
                                  </p:childTnLst>
                                </p:cTn>
                              </p:par>
                            </p:childTnLst>
                          </p:cTn>
                        </p:par>
                        <p:par>
                          <p:cTn id="14" fill="hold" nodeType="afterGroup">
                            <p:stCondLst>
                              <p:cond delay="500"/>
                            </p:stCondLst>
                            <p:childTnLst>
                              <p:par>
                                <p:cTn id="15" presetID="1" presetClass="entr" presetSubtype="0" fill="hold" grpId="0" nodeType="afterEffect">
                                  <p:stCondLst>
                                    <p:cond delay="0"/>
                                  </p:stCondLst>
                                  <p:childTnLst>
                                    <p:set>
                                      <p:cBhvr>
                                        <p:cTn id="16" dur="1" fill="hold">
                                          <p:stCondLst>
                                            <p:cond delay="499"/>
                                          </p:stCondLst>
                                        </p:cTn>
                                        <p:tgtEl>
                                          <p:spTgt spid="19596"/>
                                        </p:tgtEl>
                                        <p:attrNameLst>
                                          <p:attrName>style.visibility</p:attrName>
                                        </p:attrNameLst>
                                      </p:cBhvr>
                                      <p:to>
                                        <p:strVal val="visible"/>
                                      </p:to>
                                    </p:set>
                                  </p:childTnLst>
                                </p:cTn>
                              </p:par>
                            </p:childTnLst>
                          </p:cTn>
                        </p:par>
                        <p:par>
                          <p:cTn id="17" fill="hold" nodeType="afterGroup">
                            <p:stCondLst>
                              <p:cond delay="1000"/>
                            </p:stCondLst>
                            <p:childTnLst>
                              <p:par>
                                <p:cTn id="18" presetID="1" presetClass="entr" presetSubtype="0" fill="hold" grpId="0" nodeType="afterEffect">
                                  <p:stCondLst>
                                    <p:cond delay="0"/>
                                  </p:stCondLst>
                                  <p:childTnLst>
                                    <p:set>
                                      <p:cBhvr>
                                        <p:cTn id="19" dur="1" fill="hold">
                                          <p:stCondLst>
                                            <p:cond delay="499"/>
                                          </p:stCondLst>
                                        </p:cTn>
                                        <p:tgtEl>
                                          <p:spTgt spid="19458"/>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grpId="0" nodeType="clickEffect">
                                  <p:stCondLst>
                                    <p:cond delay="0"/>
                                  </p:stCondLst>
                                  <p:childTnLst>
                                    <p:set>
                                      <p:cBhvr>
                                        <p:cTn id="23" dur="1" fill="hold">
                                          <p:stCondLst>
                                            <p:cond delay="499"/>
                                          </p:stCondLst>
                                        </p:cTn>
                                        <p:tgtEl>
                                          <p:spTgt spid="19457"/>
                                        </p:tgtEl>
                                        <p:attrNameLst>
                                          <p:attrName>style.visibility</p:attrName>
                                        </p:attrNameLst>
                                      </p:cBhvr>
                                      <p:to>
                                        <p:strVal val="visible"/>
                                      </p:to>
                                    </p:set>
                                  </p:childTnLst>
                                </p:cTn>
                              </p:par>
                            </p:childTnLst>
                          </p:cTn>
                        </p:par>
                        <p:par>
                          <p:cTn id="24" fill="hold" nodeType="afterGroup">
                            <p:stCondLst>
                              <p:cond delay="500"/>
                            </p:stCondLst>
                            <p:childTnLst>
                              <p:par>
                                <p:cTn id="25" presetID="1" presetClass="entr" presetSubtype="0" fill="hold" grpId="0" nodeType="afterEffect">
                                  <p:stCondLst>
                                    <p:cond delay="0"/>
                                  </p:stCondLst>
                                  <p:childTnLst>
                                    <p:set>
                                      <p:cBhvr>
                                        <p:cTn id="26" dur="1" fill="hold">
                                          <p:stCondLst>
                                            <p:cond delay="499"/>
                                          </p:stCondLst>
                                        </p:cTn>
                                        <p:tgtEl>
                                          <p:spTgt spid="1959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19598"/>
                                        </p:tgtEl>
                                        <p:attrNameLst>
                                          <p:attrName>style.visibility</p:attrName>
                                        </p:attrNameLst>
                                      </p:cBhvr>
                                      <p:to>
                                        <p:strVal val="visible"/>
                                      </p:to>
                                    </p:set>
                                  </p:childTnLst>
                                </p:cTn>
                              </p:par>
                            </p:childTnLst>
                          </p:cTn>
                        </p:par>
                        <p:par>
                          <p:cTn id="31" fill="hold" nodeType="afterGroup">
                            <p:stCondLst>
                              <p:cond delay="500"/>
                            </p:stCondLst>
                            <p:childTnLst>
                              <p:par>
                                <p:cTn id="32" presetID="1" presetClass="entr" presetSubtype="0" fill="hold" grpId="0" nodeType="afterEffect">
                                  <p:stCondLst>
                                    <p:cond delay="0"/>
                                  </p:stCondLst>
                                  <p:childTnLst>
                                    <p:set>
                                      <p:cBhvr>
                                        <p:cTn id="33" dur="1" fill="hold">
                                          <p:stCondLst>
                                            <p:cond delay="499"/>
                                          </p:stCondLst>
                                        </p:cTn>
                                        <p:tgtEl>
                                          <p:spTgt spid="195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7" grpId="0" animBg="1"/>
      <p:bldP spid="19458" grpId="0" animBg="1"/>
      <p:bldP spid="19459" grpId="0" animBg="1"/>
      <p:bldP spid="19594" grpId="0" autoUpdateAnimBg="0"/>
      <p:bldP spid="19595" grpId="0" animBg="1"/>
      <p:bldP spid="19596" grpId="0" autoUpdateAnimBg="0"/>
      <p:bldP spid="19597" grpId="0" autoUpdateAnimBg="0"/>
      <p:bldP spid="19598" grpId="0" animBg="1"/>
      <p:bldP spid="19599" grpId="0" autoUpdateAnimBg="0"/>
    </p:bld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Our Approach: Key Idea</a:t>
            </a:r>
            <a:endParaRPr lang="en-US" dirty="0"/>
          </a:p>
        </p:txBody>
      </p:sp>
      <p:sp>
        <p:nvSpPr>
          <p:cNvPr id="4" name="Content Placeholder 2"/>
          <p:cNvSpPr>
            <a:spLocks noGrp="1"/>
          </p:cNvSpPr>
          <p:nvPr>
            <p:ph idx="1"/>
          </p:nvPr>
        </p:nvSpPr>
        <p:spPr>
          <a:xfrm>
            <a:off x="533400" y="1524000"/>
            <a:ext cx="7772400" cy="4648200"/>
          </a:xfrm>
        </p:spPr>
        <p:txBody>
          <a:bodyPr/>
          <a:lstStyle/>
          <a:p>
            <a:r>
              <a:rPr lang="en-US" dirty="0" smtClean="0"/>
              <a:t>DRAM banks contain</a:t>
            </a:r>
          </a:p>
          <a:p>
            <a:pPr marL="914400" lvl="1" indent="-457200">
              <a:buFont typeface="+mj-lt"/>
              <a:buAutoNum type="arabicPeriod"/>
            </a:pPr>
            <a:r>
              <a:rPr lang="en-US" dirty="0" err="1" smtClean="0"/>
              <a:t>Mutiple</a:t>
            </a:r>
            <a:r>
              <a:rPr lang="en-US" dirty="0" smtClean="0"/>
              <a:t> rows of DRAM cells – row = 8KB</a:t>
            </a:r>
          </a:p>
          <a:p>
            <a:pPr marL="914400" lvl="1" indent="-457200">
              <a:buFont typeface="+mj-lt"/>
              <a:buAutoNum type="arabicPeriod"/>
            </a:pPr>
            <a:r>
              <a:rPr lang="en-US" dirty="0" smtClean="0"/>
              <a:t>A row buffer shared by the DRAM rows</a:t>
            </a:r>
          </a:p>
          <a:p>
            <a:pPr marL="514350" indent="-457200"/>
            <a:endParaRPr lang="en-US" dirty="0" smtClean="0"/>
          </a:p>
          <a:p>
            <a:pPr marL="514350" indent="-457200"/>
            <a:r>
              <a:rPr lang="en-US" dirty="0" smtClean="0"/>
              <a:t>Large scale copy</a:t>
            </a:r>
          </a:p>
          <a:p>
            <a:pPr marL="914400" lvl="1" indent="-457200">
              <a:buFont typeface="+mj-lt"/>
              <a:buAutoNum type="arabicPeriod"/>
            </a:pPr>
            <a:r>
              <a:rPr lang="en-US" dirty="0" smtClean="0"/>
              <a:t>Copy data from source row to row buffer</a:t>
            </a:r>
          </a:p>
          <a:p>
            <a:pPr marL="914400" lvl="1" indent="-457200">
              <a:buFont typeface="+mj-lt"/>
              <a:buAutoNum type="arabicPeriod"/>
            </a:pPr>
            <a:r>
              <a:rPr lang="en-US" dirty="0" smtClean="0"/>
              <a:t>Copy data from row buffer to destination row</a:t>
            </a:r>
          </a:p>
        </p:txBody>
      </p:sp>
      <p:sp>
        <p:nvSpPr>
          <p:cNvPr id="5" name="Slide Number Placeholder 4"/>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224</a:t>
            </a:fld>
            <a:endParaRPr lang="en-US">
              <a:solidFill>
                <a:prstClr val="black">
                  <a:tint val="75000"/>
                </a:prstClr>
              </a:solidFill>
              <a:latin typeface="Calibri"/>
            </a:endParaRPr>
          </a:p>
        </p:txBody>
      </p:sp>
    </p:spTree>
    <p:extLst>
      <p:ext uri="{BB962C8B-B14F-4D97-AF65-F5344CB8AC3E}">
        <p14:creationId xmlns:p14="http://schemas.microsoft.com/office/powerpoint/2010/main" val="3546044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
                                            <p:txEl>
                                              <p:pRg st="4" end="4"/>
                                            </p:txEl>
                                          </p:spTgt>
                                        </p:tgtEl>
                                        <p:attrNameLst>
                                          <p:attrName>style.visibility</p:attrName>
                                        </p:attrNameLst>
                                      </p:cBhvr>
                                      <p:to>
                                        <p:strVal val="visible"/>
                                      </p:to>
                                    </p:set>
                                    <p:animEffect transition="in" filter="fade">
                                      <p:cBhvr>
                                        <p:cTn id="18" dur="500"/>
                                        <p:tgtEl>
                                          <p:spTgt spid="4">
                                            <p:txEl>
                                              <p:pRg st="4" end="4"/>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500"/>
                                        <p:tgtEl>
                                          <p:spTgt spid="4">
                                            <p:txEl>
                                              <p:pRg st="5" end="5"/>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fade">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a:t>
            </a:r>
            <a:r>
              <a:rPr lang="en-US" dirty="0" err="1" smtClean="0"/>
              <a:t>Subarray</a:t>
            </a:r>
            <a:r>
              <a:rPr lang="en-US" dirty="0" smtClean="0"/>
              <a:t> Microarchitecture</a:t>
            </a:r>
            <a:endParaRPr lang="en-US" dirty="0"/>
          </a:p>
        </p:txBody>
      </p:sp>
      <p:sp>
        <p:nvSpPr>
          <p:cNvPr id="4" name="Rectangle 3"/>
          <p:cNvSpPr/>
          <p:nvPr/>
        </p:nvSpPr>
        <p:spPr bwMode="auto">
          <a:xfrm>
            <a:off x="24423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91750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3388152"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84983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43294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80457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5275223"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736905"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6216517"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69164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7162294"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7623976" y="1777830"/>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24423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91750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3388152"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84983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43294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80457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5275223"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736905"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6216517"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69164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7162294"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7623976" y="228023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24423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91750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3388152"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84983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43294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80457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5275223"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736905"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6216517"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69164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7162294"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7623976" y="2791226"/>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24423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1" name="Rectangle 40"/>
          <p:cNvSpPr/>
          <p:nvPr/>
        </p:nvSpPr>
        <p:spPr bwMode="auto">
          <a:xfrm>
            <a:off x="291750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2" name="Rectangle 41"/>
          <p:cNvSpPr/>
          <p:nvPr/>
        </p:nvSpPr>
        <p:spPr bwMode="auto">
          <a:xfrm>
            <a:off x="3388152"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3" name="Rectangle 42"/>
          <p:cNvSpPr/>
          <p:nvPr/>
        </p:nvSpPr>
        <p:spPr bwMode="auto">
          <a:xfrm>
            <a:off x="384983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4" name="Rectangle 43"/>
          <p:cNvSpPr/>
          <p:nvPr/>
        </p:nvSpPr>
        <p:spPr bwMode="auto">
          <a:xfrm>
            <a:off x="43294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5" name="Rectangle 44"/>
          <p:cNvSpPr/>
          <p:nvPr/>
        </p:nvSpPr>
        <p:spPr bwMode="auto">
          <a:xfrm>
            <a:off x="480457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6" name="Rectangle 45"/>
          <p:cNvSpPr/>
          <p:nvPr/>
        </p:nvSpPr>
        <p:spPr bwMode="auto">
          <a:xfrm>
            <a:off x="5275223"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7" name="Rectangle 46"/>
          <p:cNvSpPr/>
          <p:nvPr/>
        </p:nvSpPr>
        <p:spPr bwMode="auto">
          <a:xfrm>
            <a:off x="5736905"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8" name="Rectangle 47"/>
          <p:cNvSpPr/>
          <p:nvPr/>
        </p:nvSpPr>
        <p:spPr bwMode="auto">
          <a:xfrm>
            <a:off x="6216517"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9" name="Rectangle 48"/>
          <p:cNvSpPr/>
          <p:nvPr/>
        </p:nvSpPr>
        <p:spPr bwMode="auto">
          <a:xfrm>
            <a:off x="669164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0" name="Rectangle 49"/>
          <p:cNvSpPr/>
          <p:nvPr/>
        </p:nvSpPr>
        <p:spPr bwMode="auto">
          <a:xfrm>
            <a:off x="7162294"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1" name="Rectangle 50"/>
          <p:cNvSpPr/>
          <p:nvPr/>
        </p:nvSpPr>
        <p:spPr bwMode="auto">
          <a:xfrm>
            <a:off x="7623976" y="329512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nvGrpSpPr>
          <p:cNvPr id="52" name="Group 51"/>
          <p:cNvGrpSpPr/>
          <p:nvPr/>
        </p:nvGrpSpPr>
        <p:grpSpPr>
          <a:xfrm>
            <a:off x="2442375" y="3806347"/>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grpSp>
        <p:nvGrpSpPr>
          <p:cNvPr id="65" name="Group 64"/>
          <p:cNvGrpSpPr/>
          <p:nvPr/>
        </p:nvGrpSpPr>
        <p:grpSpPr>
          <a:xfrm>
            <a:off x="5203378" y="4820194"/>
            <a:ext cx="1837502" cy="1580606"/>
            <a:chOff x="4362994" y="4624251"/>
            <a:chExt cx="1837502" cy="1580606"/>
          </a:xfrm>
        </p:grpSpPr>
        <p:grpSp>
          <p:nvGrpSpPr>
            <p:cNvPr id="66" name="Group 116"/>
            <p:cNvGrpSpPr/>
            <p:nvPr/>
          </p:nvGrpSpPr>
          <p:grpSpPr>
            <a:xfrm>
              <a:off x="5120640" y="5251272"/>
              <a:ext cx="152400" cy="378822"/>
              <a:chOff x="5120640" y="4976949"/>
              <a:chExt cx="152400" cy="378822"/>
            </a:xfrm>
          </p:grpSpPr>
          <p:cxnSp>
            <p:nvCxnSpPr>
              <p:cNvPr id="81" name="Straight Connector 80"/>
              <p:cNvCxnSpPr/>
              <p:nvPr/>
            </p:nvCxnSpPr>
            <p:spPr bwMode="auto">
              <a:xfrm rot="5400000">
                <a:off x="49312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rot="5400000">
                <a:off x="5083629" y="5166360"/>
                <a:ext cx="378822"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grpSp>
        <p:cxnSp>
          <p:nvCxnSpPr>
            <p:cNvPr id="67" name="Straight Connector 66"/>
            <p:cNvCxnSpPr/>
            <p:nvPr/>
          </p:nvCxnSpPr>
          <p:spPr bwMode="auto">
            <a:xfrm>
              <a:off x="4696096" y="5738697"/>
              <a:ext cx="26125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8" name="Straight Connector 67"/>
            <p:cNvCxnSpPr/>
            <p:nvPr/>
          </p:nvCxnSpPr>
          <p:spPr bwMode="auto">
            <a:xfrm>
              <a:off x="4746171" y="5803756"/>
              <a:ext cx="16110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69" name="Straight Connector 68"/>
            <p:cNvCxnSpPr/>
            <p:nvPr/>
          </p:nvCxnSpPr>
          <p:spPr bwMode="auto">
            <a:xfrm>
              <a:off x="4776651" y="5873678"/>
              <a:ext cx="10014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0" name="Straight Connector 69"/>
            <p:cNvCxnSpPr/>
            <p:nvPr/>
          </p:nvCxnSpPr>
          <p:spPr bwMode="auto">
            <a:xfrm rot="10800000">
              <a:off x="4818027" y="5424486"/>
              <a:ext cx="2952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1" name="Straight Connector 70"/>
            <p:cNvCxnSpPr/>
            <p:nvPr/>
          </p:nvCxnSpPr>
          <p:spPr bwMode="auto">
            <a:xfrm rot="5400000">
              <a:off x="4662210" y="5584403"/>
              <a:ext cx="319835"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2" name="Straight Connector 71"/>
            <p:cNvCxnSpPr/>
            <p:nvPr/>
          </p:nvCxnSpPr>
          <p:spPr bwMode="auto">
            <a:xfrm>
              <a:off x="5277277" y="5428586"/>
              <a:ext cx="172219"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3" name="Straight Connector 72"/>
            <p:cNvCxnSpPr/>
            <p:nvPr/>
          </p:nvCxnSpPr>
          <p:spPr bwMode="auto">
            <a:xfrm flipV="1">
              <a:off x="5445398" y="5350679"/>
              <a:ext cx="114812" cy="73808"/>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4" name="Straight Connector 73"/>
            <p:cNvCxnSpPr/>
            <p:nvPr/>
          </p:nvCxnSpPr>
          <p:spPr bwMode="auto">
            <a:xfrm>
              <a:off x="5593012" y="5428586"/>
              <a:ext cx="315734"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5" name="Straight Connector 74"/>
            <p:cNvCxnSpPr/>
            <p:nvPr/>
          </p:nvCxnSpPr>
          <p:spPr bwMode="auto">
            <a:xfrm rot="5400000">
              <a:off x="5453597" y="5494194"/>
              <a:ext cx="902098"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4633507" y="5022642"/>
              <a:ext cx="1107121"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77" name="TextBox 76"/>
            <p:cNvSpPr txBox="1"/>
            <p:nvPr/>
          </p:nvSpPr>
          <p:spPr>
            <a:xfrm>
              <a:off x="4518702" y="4633099"/>
              <a:ext cx="1334020" cy="461665"/>
            </a:xfrm>
            <a:prstGeom prst="rect">
              <a:avLst/>
            </a:prstGeom>
            <a:noFill/>
          </p:spPr>
          <p:txBody>
            <a:bodyPr wrap="none" rtlCol="0">
              <a:spAutoFit/>
            </a:bodyPr>
            <a:lstStyle/>
            <a:p>
              <a:r>
                <a:rPr lang="en-US" sz="2400" dirty="0" err="1" smtClean="0">
                  <a:solidFill>
                    <a:prstClr val="black"/>
                  </a:solidFill>
                  <a:latin typeface="Calibri"/>
                </a:rPr>
                <a:t>wordline</a:t>
              </a:r>
              <a:endParaRPr lang="en-US" sz="2400" dirty="0">
                <a:solidFill>
                  <a:prstClr val="black"/>
                </a:solidFill>
                <a:latin typeface="Calibri"/>
              </a:endParaRPr>
            </a:p>
          </p:txBody>
        </p:sp>
        <p:sp>
          <p:nvSpPr>
            <p:cNvPr id="78" name="TextBox 77"/>
            <p:cNvSpPr txBox="1"/>
            <p:nvPr/>
          </p:nvSpPr>
          <p:spPr>
            <a:xfrm>
              <a:off x="5905329" y="5269352"/>
              <a:ext cx="184731" cy="461665"/>
            </a:xfrm>
            <a:prstGeom prst="rect">
              <a:avLst/>
            </a:prstGeom>
            <a:noFill/>
          </p:spPr>
          <p:txBody>
            <a:bodyPr wrap="none" rtlCol="0">
              <a:spAutoFit/>
            </a:bodyPr>
            <a:lstStyle/>
            <a:p>
              <a:endParaRPr lang="en-US" sz="2400" dirty="0">
                <a:solidFill>
                  <a:prstClr val="black"/>
                </a:solidFill>
                <a:latin typeface="Calibri"/>
              </a:endParaRPr>
            </a:p>
          </p:txBody>
        </p:sp>
        <p:cxnSp>
          <p:nvCxnSpPr>
            <p:cNvPr id="79" name="Straight Connector 78"/>
            <p:cNvCxnSpPr/>
            <p:nvPr/>
          </p:nvCxnSpPr>
          <p:spPr bwMode="auto">
            <a:xfrm rot="5400000">
              <a:off x="5349035" y="5201012"/>
              <a:ext cx="332136" cy="0"/>
            </a:xfrm>
            <a:prstGeom prst="line">
              <a:avLst/>
            </a:prstGeom>
            <a:solidFill>
              <a:schemeClr val="accent1"/>
            </a:solidFill>
            <a:ln w="28575" cap="flat" cmpd="sng" algn="ctr">
              <a:solidFill>
                <a:schemeClr val="tx1"/>
              </a:solidFill>
              <a:prstDash val="solid"/>
              <a:round/>
              <a:headEnd type="none" w="med" len="med"/>
              <a:tailEnd type="none" w="med" len="med"/>
            </a:ln>
            <a:effectLst/>
          </p:spPr>
        </p:cxnSp>
        <p:sp>
          <p:nvSpPr>
            <p:cNvPr id="80" name="Rounded Rectangle 79"/>
            <p:cNvSpPr/>
            <p:nvPr/>
          </p:nvSpPr>
          <p:spPr bwMode="auto">
            <a:xfrm>
              <a:off x="4362994" y="4624251"/>
              <a:ext cx="1837502" cy="1580606"/>
            </a:xfrm>
            <a:prstGeom prst="roundRect">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cxnSp>
        <p:nvCxnSpPr>
          <p:cNvPr id="83" name="Straight Connector 82"/>
          <p:cNvCxnSpPr>
            <a:stCxn id="47" idx="1"/>
          </p:cNvCxnSpPr>
          <p:nvPr/>
        </p:nvCxnSpPr>
        <p:spPr bwMode="auto">
          <a:xfrm rot="10800000" flipV="1">
            <a:off x="5212081" y="3543893"/>
            <a:ext cx="524825" cy="1467890"/>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84" name="Straight Connector 83"/>
          <p:cNvCxnSpPr>
            <a:stCxn id="48" idx="1"/>
          </p:cNvCxnSpPr>
          <p:nvPr/>
        </p:nvCxnSpPr>
        <p:spPr bwMode="auto">
          <a:xfrm rot="10800000" flipH="1" flipV="1">
            <a:off x="6216516" y="3543893"/>
            <a:ext cx="793883" cy="140693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85" name="TextBox 84"/>
          <p:cNvSpPr txBox="1"/>
          <p:nvPr/>
        </p:nvSpPr>
        <p:spPr>
          <a:xfrm>
            <a:off x="3116629" y="5347203"/>
            <a:ext cx="1709122" cy="461665"/>
          </a:xfrm>
          <a:prstGeom prst="rect">
            <a:avLst/>
          </a:prstGeom>
          <a:noFill/>
        </p:spPr>
        <p:txBody>
          <a:bodyPr wrap="none" rtlCol="0">
            <a:spAutoFit/>
          </a:bodyPr>
          <a:lstStyle/>
          <a:p>
            <a:r>
              <a:rPr lang="en-US" sz="2400" dirty="0" smtClean="0">
                <a:solidFill>
                  <a:prstClr val="black"/>
                </a:solidFill>
                <a:latin typeface="Calibri"/>
              </a:rPr>
              <a:t>DRAM Cell</a:t>
            </a:r>
            <a:endParaRPr lang="en-US" sz="2400" dirty="0">
              <a:solidFill>
                <a:prstClr val="black"/>
              </a:solidFill>
              <a:latin typeface="Calibri"/>
            </a:endParaRPr>
          </a:p>
        </p:txBody>
      </p:sp>
      <p:sp>
        <p:nvSpPr>
          <p:cNvPr id="86" name="Rectangle 85"/>
          <p:cNvSpPr/>
          <p:nvPr/>
        </p:nvSpPr>
        <p:spPr bwMode="auto">
          <a:xfrm>
            <a:off x="2442761" y="2286000"/>
            <a:ext cx="5656217" cy="496389"/>
          </a:xfrm>
          <a:prstGeom prst="rect">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7" name="TextBox 86"/>
          <p:cNvSpPr txBox="1"/>
          <p:nvPr/>
        </p:nvSpPr>
        <p:spPr>
          <a:xfrm>
            <a:off x="569713" y="2299203"/>
            <a:ext cx="1890581" cy="1077218"/>
          </a:xfrm>
          <a:prstGeom prst="rect">
            <a:avLst/>
          </a:prstGeom>
          <a:noFill/>
        </p:spPr>
        <p:txBody>
          <a:bodyPr wrap="none" rtlCol="0">
            <a:spAutoFit/>
          </a:bodyPr>
          <a:lstStyle/>
          <a:p>
            <a:pPr algn="r"/>
            <a:r>
              <a:rPr lang="en-US" sz="2400" dirty="0" smtClean="0">
                <a:solidFill>
                  <a:prstClr val="black"/>
                </a:solidFill>
                <a:latin typeface="Calibri"/>
              </a:rPr>
              <a:t>DRAM Row</a:t>
            </a:r>
          </a:p>
          <a:p>
            <a:pPr algn="r"/>
            <a:r>
              <a:rPr lang="en-US" sz="2000" dirty="0" smtClean="0">
                <a:solidFill>
                  <a:prstClr val="black"/>
                </a:solidFill>
                <a:latin typeface="Calibri"/>
              </a:rPr>
              <a:t>(share </a:t>
            </a:r>
            <a:r>
              <a:rPr lang="en-US" sz="2000" dirty="0" err="1" smtClean="0">
                <a:solidFill>
                  <a:prstClr val="black"/>
                </a:solidFill>
                <a:latin typeface="Calibri"/>
              </a:rPr>
              <a:t>wordline</a:t>
            </a:r>
            <a:r>
              <a:rPr lang="en-US" sz="2000" dirty="0" smtClean="0">
                <a:solidFill>
                  <a:prstClr val="black"/>
                </a:solidFill>
                <a:latin typeface="Calibri"/>
              </a:rPr>
              <a:t>)</a:t>
            </a:r>
          </a:p>
          <a:p>
            <a:pPr algn="r"/>
            <a:r>
              <a:rPr lang="en-US" sz="2000" dirty="0" smtClean="0">
                <a:solidFill>
                  <a:prstClr val="black"/>
                </a:solidFill>
                <a:latin typeface="Calibri"/>
              </a:rPr>
              <a:t>(~8Kb)</a:t>
            </a:r>
            <a:endParaRPr lang="en-US" sz="2000" dirty="0">
              <a:solidFill>
                <a:prstClr val="black"/>
              </a:solidFill>
              <a:latin typeface="Calibri"/>
            </a:endParaRPr>
          </a:p>
        </p:txBody>
      </p:sp>
      <p:sp>
        <p:nvSpPr>
          <p:cNvPr id="88" name="TextBox 87"/>
          <p:cNvSpPr txBox="1"/>
          <p:nvPr/>
        </p:nvSpPr>
        <p:spPr>
          <a:xfrm>
            <a:off x="570411" y="3779676"/>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sp>
        <p:nvSpPr>
          <p:cNvPr id="89" name="Slide Number Placeholder 88"/>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225</a:t>
            </a:fld>
            <a:endParaRPr lang="en-US">
              <a:solidFill>
                <a:prstClr val="black">
                  <a:tint val="75000"/>
                </a:prstClr>
              </a:solidFill>
              <a:latin typeface="Calibri"/>
            </a:endParaRPr>
          </a:p>
        </p:txBody>
      </p:sp>
    </p:spTree>
    <p:extLst>
      <p:ext uri="{BB962C8B-B14F-4D97-AF65-F5344CB8AC3E}">
        <p14:creationId xmlns:p14="http://schemas.microsoft.com/office/powerpoint/2010/main" val="304519279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fade">
                                      <p:cBhvr>
                                        <p:cTn id="7" dur="500"/>
                                        <p:tgtEl>
                                          <p:spTgt spid="83"/>
                                        </p:tgtEl>
                                      </p:cBhvr>
                                    </p:animEffect>
                                  </p:childTnLst>
                                </p:cTn>
                              </p:par>
                              <p:par>
                                <p:cTn id="8" presetID="10" presetClass="entr" presetSubtype="0" fill="hold" nodeType="withEffect">
                                  <p:stCondLst>
                                    <p:cond delay="0"/>
                                  </p:stCondLst>
                                  <p:childTnLst>
                                    <p:set>
                                      <p:cBhvr>
                                        <p:cTn id="9" dur="1" fill="hold">
                                          <p:stCondLst>
                                            <p:cond delay="0"/>
                                          </p:stCondLst>
                                        </p:cTn>
                                        <p:tgtEl>
                                          <p:spTgt spid="84"/>
                                        </p:tgtEl>
                                        <p:attrNameLst>
                                          <p:attrName>style.visibility</p:attrName>
                                        </p:attrNameLst>
                                      </p:cBhvr>
                                      <p:to>
                                        <p:strVal val="visible"/>
                                      </p:to>
                                    </p:set>
                                    <p:animEffect transition="in" filter="fade">
                                      <p:cBhvr>
                                        <p:cTn id="10" dur="500"/>
                                        <p:tgtEl>
                                          <p:spTgt spid="84"/>
                                        </p:tgtEl>
                                      </p:cBhvr>
                                    </p:animEffect>
                                  </p:childTnLst>
                                </p:cTn>
                              </p:par>
                              <p:par>
                                <p:cTn id="11" presetID="10"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animEffect transition="in" filter="fade">
                                      <p:cBhvr>
                                        <p:cTn id="13" dur="500"/>
                                        <p:tgtEl>
                                          <p:spTgt spid="6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Effect transition="in" filter="fade">
                                      <p:cBhvr>
                                        <p:cTn id="16" dur="500"/>
                                        <p:tgtEl>
                                          <p:spTgt spid="8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6"/>
                                        </p:tgtEl>
                                        <p:attrNameLst>
                                          <p:attrName>style.visibility</p:attrName>
                                        </p:attrNameLst>
                                      </p:cBhvr>
                                      <p:to>
                                        <p:strVal val="visible"/>
                                      </p:to>
                                    </p:set>
                                    <p:animEffect transition="in" filter="fade">
                                      <p:cBhvr>
                                        <p:cTn id="21" dur="500"/>
                                        <p:tgtEl>
                                          <p:spTgt spid="86"/>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87"/>
                                        </p:tgtEl>
                                        <p:attrNameLst>
                                          <p:attrName>style.visibility</p:attrName>
                                        </p:attrNameLst>
                                      </p:cBhvr>
                                      <p:to>
                                        <p:strVal val="visible"/>
                                      </p:to>
                                    </p:set>
                                    <p:animEffect transition="in" filter="fade">
                                      <p:cBhvr>
                                        <p:cTn id="24" dur="500"/>
                                        <p:tgtEl>
                                          <p:spTgt spid="8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2"/>
                                        </p:tgtEl>
                                        <p:attrNameLst>
                                          <p:attrName>style.visibility</p:attrName>
                                        </p:attrNameLst>
                                      </p:cBhvr>
                                      <p:to>
                                        <p:strVal val="visible"/>
                                      </p:to>
                                    </p:set>
                                    <p:animEffect transition="in" filter="fade">
                                      <p:cBhvr>
                                        <p:cTn id="29" dur="500"/>
                                        <p:tgtEl>
                                          <p:spTgt spid="5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8"/>
                                        </p:tgtEl>
                                        <p:attrNameLst>
                                          <p:attrName>style.visibility</p:attrName>
                                        </p:attrNameLst>
                                      </p:cBhvr>
                                      <p:to>
                                        <p:strVal val="visible"/>
                                      </p:to>
                                    </p:set>
                                    <p:animEffect transition="in" filter="fade">
                                      <p:cBhvr>
                                        <p:cTn id="32"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86" grpId="0" animBg="1"/>
      <p:bldP spid="87" grpId="0"/>
      <p:bldP spid="88" grpId="0"/>
    </p:bld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grpSp>
        <p:nvGrpSpPr>
          <p:cNvPr id="4" name="Group 3"/>
          <p:cNvGrpSpPr/>
          <p:nvPr/>
        </p:nvGrpSpPr>
        <p:grpSpPr>
          <a:xfrm>
            <a:off x="2124512" y="2265511"/>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67919"/>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9" name="Rectangle 28"/>
          <p:cNvSpPr/>
          <p:nvPr/>
        </p:nvSpPr>
        <p:spPr bwMode="auto">
          <a:xfrm>
            <a:off x="21245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0" name="Rectangle 29"/>
          <p:cNvSpPr/>
          <p:nvPr/>
        </p:nvSpPr>
        <p:spPr bwMode="auto">
          <a:xfrm>
            <a:off x="259964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1" name="Rectangle 30"/>
          <p:cNvSpPr/>
          <p:nvPr/>
        </p:nvSpPr>
        <p:spPr bwMode="auto">
          <a:xfrm>
            <a:off x="3070289"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2" name="Rectangle 31"/>
          <p:cNvSpPr/>
          <p:nvPr/>
        </p:nvSpPr>
        <p:spPr bwMode="auto">
          <a:xfrm>
            <a:off x="353197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3" name="Rectangle 32"/>
          <p:cNvSpPr/>
          <p:nvPr/>
        </p:nvSpPr>
        <p:spPr bwMode="auto">
          <a:xfrm>
            <a:off x="40115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4" name="Rectangle 33"/>
          <p:cNvSpPr/>
          <p:nvPr/>
        </p:nvSpPr>
        <p:spPr bwMode="auto">
          <a:xfrm>
            <a:off x="448671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5" name="Rectangle 34"/>
          <p:cNvSpPr/>
          <p:nvPr/>
        </p:nvSpPr>
        <p:spPr bwMode="auto">
          <a:xfrm>
            <a:off x="4957360"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6" name="Rectangle 35"/>
          <p:cNvSpPr/>
          <p:nvPr/>
        </p:nvSpPr>
        <p:spPr bwMode="auto">
          <a:xfrm>
            <a:off x="5419042"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7" name="Rectangle 36"/>
          <p:cNvSpPr/>
          <p:nvPr/>
        </p:nvSpPr>
        <p:spPr bwMode="auto">
          <a:xfrm>
            <a:off x="5898654"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8" name="Rectangle 37"/>
          <p:cNvSpPr/>
          <p:nvPr/>
        </p:nvSpPr>
        <p:spPr bwMode="auto">
          <a:xfrm>
            <a:off x="637378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39" name="Rectangle 38"/>
          <p:cNvSpPr/>
          <p:nvPr/>
        </p:nvSpPr>
        <p:spPr bwMode="auto">
          <a:xfrm>
            <a:off x="6844431"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0" name="Rectangle 39"/>
          <p:cNvSpPr/>
          <p:nvPr/>
        </p:nvSpPr>
        <p:spPr bwMode="auto">
          <a:xfrm>
            <a:off x="7306113" y="327890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1" name="Rectangle 40"/>
          <p:cNvSpPr/>
          <p:nvPr/>
        </p:nvSpPr>
        <p:spPr bwMode="auto">
          <a:xfrm>
            <a:off x="21245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2" name="Rectangle 41"/>
          <p:cNvSpPr/>
          <p:nvPr/>
        </p:nvSpPr>
        <p:spPr bwMode="auto">
          <a:xfrm>
            <a:off x="259964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3070289"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53197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40115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48671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957360"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5419042"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898654"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637378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844431"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7306113" y="378280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3" name="Group 52"/>
          <p:cNvGrpSpPr/>
          <p:nvPr/>
        </p:nvGrpSpPr>
        <p:grpSpPr>
          <a:xfrm>
            <a:off x="2124512" y="4294028"/>
            <a:ext cx="5652248" cy="718528"/>
            <a:chOff x="2429312" y="4172108"/>
            <a:chExt cx="5652248" cy="718528"/>
          </a:xfrm>
        </p:grpSpPr>
        <p:sp>
          <p:nvSpPr>
            <p:cNvPr id="54" name="Rectangle 53"/>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5" name="Rectangle 54"/>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6" name="TextBox 65"/>
          <p:cNvSpPr txBox="1"/>
          <p:nvPr/>
        </p:nvSpPr>
        <p:spPr>
          <a:xfrm>
            <a:off x="457200" y="5529942"/>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7" name="TextBox 66"/>
          <p:cNvSpPr txBox="1"/>
          <p:nvPr/>
        </p:nvSpPr>
        <p:spPr>
          <a:xfrm>
            <a:off x="3574877" y="5529942"/>
            <a:ext cx="1845377" cy="523220"/>
          </a:xfrm>
          <a:prstGeom prst="rect">
            <a:avLst/>
          </a:prstGeom>
          <a:noFill/>
        </p:spPr>
        <p:txBody>
          <a:bodyPr wrap="none" rtlCol="0">
            <a:spAutoFit/>
          </a:bodyPr>
          <a:lstStyle/>
          <a:p>
            <a:r>
              <a:rPr lang="en-US" sz="2800" dirty="0" err="1" smtClean="0">
                <a:solidFill>
                  <a:srgbClr val="C00000"/>
                </a:solidFill>
                <a:latin typeface="Calibri"/>
              </a:rPr>
              <a:t>Precharge</a:t>
            </a:r>
            <a:endParaRPr lang="en-US" sz="2800" dirty="0">
              <a:solidFill>
                <a:srgbClr val="C00000"/>
              </a:solidFill>
              <a:latin typeface="Calibri"/>
            </a:endParaRPr>
          </a:p>
        </p:txBody>
      </p:sp>
      <p:cxnSp>
        <p:nvCxnSpPr>
          <p:cNvPr id="68" name="Straight Arrow Connector 67"/>
          <p:cNvCxnSpPr>
            <a:endCxn id="67" idx="1"/>
          </p:cNvCxnSpPr>
          <p:nvPr/>
        </p:nvCxnSpPr>
        <p:spPr bwMode="auto">
          <a:xfrm>
            <a:off x="2964879" y="5791552"/>
            <a:ext cx="609998"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69" name="Group 68"/>
          <p:cNvGrpSpPr/>
          <p:nvPr/>
        </p:nvGrpSpPr>
        <p:grpSpPr>
          <a:xfrm>
            <a:off x="2124512" y="4294028"/>
            <a:ext cx="5652248" cy="718528"/>
            <a:chOff x="2429312" y="4172108"/>
            <a:chExt cx="5652248" cy="718528"/>
          </a:xfrm>
        </p:grpSpPr>
        <p:sp>
          <p:nvSpPr>
            <p:cNvPr id="70" name="Rectangle 69"/>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1" name="Rectangle 70"/>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2" name="Rectangle 71"/>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3" name="Rectangle 72"/>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6" name="Rectangle 75"/>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7" name="Rectangle 76"/>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8" name="Rectangle 77"/>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79" name="Rectangle 78"/>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0" name="Rectangle 79"/>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1" name="Rectangle 80"/>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grpSp>
        <p:nvGrpSpPr>
          <p:cNvPr id="82" name="Group 81"/>
          <p:cNvGrpSpPr/>
          <p:nvPr/>
        </p:nvGrpSpPr>
        <p:grpSpPr>
          <a:xfrm>
            <a:off x="2124512" y="2265511"/>
            <a:ext cx="5652248" cy="497541"/>
            <a:chOff x="2429312" y="2143591"/>
            <a:chExt cx="5652248" cy="497541"/>
          </a:xfrm>
        </p:grpSpPr>
        <p:sp>
          <p:nvSpPr>
            <p:cNvPr id="83" name="Rectangle 82"/>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4" name="Rectangle 83"/>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5" name="Rectangle 84"/>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6" name="Rectangle 85"/>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7" name="Rectangle 86"/>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8" name="Rectangle 87"/>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89" name="Rectangle 88"/>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5" name="Straight Connector 94"/>
          <p:cNvCxnSpPr/>
          <p:nvPr/>
        </p:nvCxnSpPr>
        <p:spPr bwMode="auto">
          <a:xfrm rot="10800000">
            <a:off x="1615440" y="2512424"/>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96" name="Group 95"/>
          <p:cNvGrpSpPr/>
          <p:nvPr/>
        </p:nvGrpSpPr>
        <p:grpSpPr>
          <a:xfrm>
            <a:off x="2124512" y="3278907"/>
            <a:ext cx="5652248" cy="497541"/>
            <a:chOff x="2429312" y="3156987"/>
            <a:chExt cx="5652248" cy="497541"/>
          </a:xfrm>
        </p:grpSpPr>
        <p:sp>
          <p:nvSpPr>
            <p:cNvPr id="97" name="Rectangle 96"/>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98" name="Rectangle 97"/>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99" name="Rectangle 98"/>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0" name="Rectangle 99"/>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101" name="Rectangle 100"/>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4" name="Rectangle 103"/>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5" name="Rectangle 104"/>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6" name="Rectangle 105"/>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7" name="Rectangle 106"/>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8" name="Rectangle 107"/>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109" name="TextBox 108"/>
          <p:cNvSpPr txBox="1"/>
          <p:nvPr/>
        </p:nvSpPr>
        <p:spPr>
          <a:xfrm>
            <a:off x="120613" y="2057400"/>
            <a:ext cx="2012987" cy="461665"/>
          </a:xfrm>
          <a:prstGeom prst="rect">
            <a:avLst/>
          </a:prstGeom>
          <a:noFill/>
        </p:spPr>
        <p:txBody>
          <a:bodyPr wrap="none" rtlCol="0">
            <a:spAutoFit/>
          </a:bodyPr>
          <a:lstStyle/>
          <a:p>
            <a:r>
              <a:rPr lang="en-US" sz="2400" dirty="0" smtClean="0">
                <a:solidFill>
                  <a:prstClr val="black"/>
                </a:solidFill>
                <a:latin typeface="Calibri"/>
              </a:rPr>
              <a:t>Raise </a:t>
            </a:r>
            <a:r>
              <a:rPr lang="en-US" sz="2400" dirty="0" err="1" smtClean="0">
                <a:solidFill>
                  <a:prstClr val="black"/>
                </a:solidFill>
                <a:latin typeface="Calibri"/>
              </a:rPr>
              <a:t>wordline</a:t>
            </a:r>
            <a:endParaRPr lang="en-US" sz="2400" dirty="0">
              <a:solidFill>
                <a:prstClr val="black"/>
              </a:solidFill>
              <a:latin typeface="Calibri"/>
            </a:endParaRPr>
          </a:p>
        </p:txBody>
      </p:sp>
      <p:sp>
        <p:nvSpPr>
          <p:cNvPr id="110" name="TextBox 109"/>
          <p:cNvSpPr txBox="1"/>
          <p:nvPr/>
        </p:nvSpPr>
        <p:spPr>
          <a:xfrm>
            <a:off x="265611" y="4117133"/>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1" name="Elbow Connector 110"/>
          <p:cNvCxnSpPr/>
          <p:nvPr/>
        </p:nvCxnSpPr>
        <p:spPr bwMode="auto">
          <a:xfrm>
            <a:off x="7776760" y="2514282"/>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2" name="TextBox 111"/>
          <p:cNvSpPr txBox="1"/>
          <p:nvPr/>
        </p:nvSpPr>
        <p:spPr>
          <a:xfrm>
            <a:off x="8138160" y="2270760"/>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3" name="TextBox 112"/>
          <p:cNvSpPr txBox="1"/>
          <p:nvPr/>
        </p:nvSpPr>
        <p:spPr>
          <a:xfrm>
            <a:off x="8138160" y="32766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grpSp>
        <p:nvGrpSpPr>
          <p:cNvPr id="114" name="Group 113"/>
          <p:cNvGrpSpPr/>
          <p:nvPr/>
        </p:nvGrpSpPr>
        <p:grpSpPr>
          <a:xfrm>
            <a:off x="2124512" y="4294028"/>
            <a:ext cx="5652248" cy="718528"/>
            <a:chOff x="2429312" y="4172108"/>
            <a:chExt cx="5652248" cy="718528"/>
          </a:xfrm>
        </p:grpSpPr>
        <p:sp>
          <p:nvSpPr>
            <p:cNvPr id="115" name="Rectangle 11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6" name="Rectangle 11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7" name="Rectangle 11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8" name="Rectangle 11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19" name="Rectangle 11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0" name="Rectangle 11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1" name="Rectangle 12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2" name="Rectangle 12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3" name="Rectangle 12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4" name="Rectangle 12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5" name="Rectangle 12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126" name="Rectangle 12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sp>
        <p:nvSpPr>
          <p:cNvPr id="127" name="Slide Number Placeholder 126"/>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226</a:t>
            </a:fld>
            <a:endParaRPr lang="en-US">
              <a:solidFill>
                <a:prstClr val="black">
                  <a:tint val="75000"/>
                </a:prstClr>
              </a:solidFill>
              <a:latin typeface="Calibri"/>
            </a:endParaRPr>
          </a:p>
        </p:txBody>
      </p:sp>
    </p:spTree>
    <p:extLst>
      <p:ext uri="{BB962C8B-B14F-4D97-AF65-F5344CB8AC3E}">
        <p14:creationId xmlns:p14="http://schemas.microsoft.com/office/powerpoint/2010/main" val="312369863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fade">
                                      <p:cBhvr>
                                        <p:cTn id="7" dur="500"/>
                                        <p:tgtEl>
                                          <p:spTgt spid="6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5"/>
                                        </p:tgtEl>
                                        <p:attrNameLst>
                                          <p:attrName>style.visibility</p:attrName>
                                        </p:attrNameLst>
                                      </p:cBhvr>
                                      <p:to>
                                        <p:strVal val="visible"/>
                                      </p:to>
                                    </p:set>
                                    <p:animEffect transition="in" filter="fade">
                                      <p:cBhvr>
                                        <p:cTn id="12" dur="500"/>
                                        <p:tgtEl>
                                          <p:spTgt spid="9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9"/>
                                        </p:tgtEl>
                                        <p:attrNameLst>
                                          <p:attrName>style.visibility</p:attrName>
                                        </p:attrNameLst>
                                      </p:cBhvr>
                                      <p:to>
                                        <p:strVal val="visible"/>
                                      </p:to>
                                    </p:set>
                                    <p:animEffect transition="in" filter="fade">
                                      <p:cBhvr>
                                        <p:cTn id="15" dur="500"/>
                                        <p:tgtEl>
                                          <p:spTgt spid="10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11"/>
                                        </p:tgtEl>
                                        <p:attrNameLst>
                                          <p:attrName>style.visibility</p:attrName>
                                        </p:attrNameLst>
                                      </p:cBhvr>
                                      <p:to>
                                        <p:strVal val="visible"/>
                                      </p:to>
                                    </p:set>
                                    <p:animEffect transition="in" filter="fade">
                                      <p:cBhvr>
                                        <p:cTn id="20" dur="500"/>
                                        <p:tgtEl>
                                          <p:spTgt spid="1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2"/>
                                        </p:tgtEl>
                                        <p:attrNameLst>
                                          <p:attrName>style.visibility</p:attrName>
                                        </p:attrNameLst>
                                      </p:cBhvr>
                                      <p:to>
                                        <p:strVal val="visible"/>
                                      </p:to>
                                    </p:set>
                                    <p:animEffect transition="in" filter="fade">
                                      <p:cBhvr>
                                        <p:cTn id="25" dur="500"/>
                                        <p:tgtEl>
                                          <p:spTgt spid="82"/>
                                        </p:tgtEl>
                                      </p:cBhvr>
                                    </p:animEffect>
                                  </p:childTnLst>
                                </p:cTn>
                              </p:par>
                              <p:par>
                                <p:cTn id="26" presetID="10" presetClass="entr" presetSubtype="0" fill="hold" nodeType="withEffect">
                                  <p:stCondLst>
                                    <p:cond delay="0"/>
                                  </p:stCondLst>
                                  <p:childTnLst>
                                    <p:set>
                                      <p:cBhvr>
                                        <p:cTn id="27" dur="1" fill="hold">
                                          <p:stCondLst>
                                            <p:cond delay="0"/>
                                          </p:stCondLst>
                                        </p:cTn>
                                        <p:tgtEl>
                                          <p:spTgt spid="114"/>
                                        </p:tgtEl>
                                        <p:attrNameLst>
                                          <p:attrName>style.visibility</p:attrName>
                                        </p:attrNameLst>
                                      </p:cBhvr>
                                      <p:to>
                                        <p:strVal val="visible"/>
                                      </p:to>
                                    </p:set>
                                    <p:animEffect transition="in" filter="fade">
                                      <p:cBhvr>
                                        <p:cTn id="28" dur="500"/>
                                        <p:tgtEl>
                                          <p:spTgt spid="11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69"/>
                                        </p:tgtEl>
                                        <p:attrNameLst>
                                          <p:attrName>style.visibility</p:attrName>
                                        </p:attrNameLst>
                                      </p:cBhvr>
                                      <p:to>
                                        <p:strVal val="visible"/>
                                      </p:to>
                                    </p:set>
                                    <p:animEffect transition="in" filter="fade">
                                      <p:cBhvr>
                                        <p:cTn id="33" dur="500"/>
                                        <p:tgtEl>
                                          <p:spTgt spid="69"/>
                                        </p:tgtEl>
                                      </p:cBhvr>
                                    </p:animEffect>
                                  </p:childTnLst>
                                </p:cTn>
                              </p:par>
                              <p:par>
                                <p:cTn id="34" presetID="10" presetClass="exit" presetSubtype="0" fill="hold" nodeType="withEffect">
                                  <p:stCondLst>
                                    <p:cond delay="0"/>
                                  </p:stCondLst>
                                  <p:childTnLst>
                                    <p:animEffect transition="out" filter="fade">
                                      <p:cBhvr>
                                        <p:cTn id="35" dur="500"/>
                                        <p:tgtEl>
                                          <p:spTgt spid="114"/>
                                        </p:tgtEl>
                                      </p:cBhvr>
                                    </p:animEffect>
                                    <p:set>
                                      <p:cBhvr>
                                        <p:cTn id="36" dur="1" fill="hold">
                                          <p:stCondLst>
                                            <p:cond delay="499"/>
                                          </p:stCondLst>
                                        </p:cTn>
                                        <p:tgtEl>
                                          <p:spTgt spid="1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nodeType="clickEffect">
                                  <p:stCondLst>
                                    <p:cond delay="0"/>
                                  </p:stCondLst>
                                  <p:childTnLst>
                                    <p:animEffect transition="out" filter="fade">
                                      <p:cBhvr>
                                        <p:cTn id="40" dur="500"/>
                                        <p:tgtEl>
                                          <p:spTgt spid="82"/>
                                        </p:tgtEl>
                                      </p:cBhvr>
                                    </p:animEffect>
                                    <p:set>
                                      <p:cBhvr>
                                        <p:cTn id="41" dur="1" fill="hold">
                                          <p:stCondLst>
                                            <p:cond delay="499"/>
                                          </p:stCondLst>
                                        </p:cTn>
                                        <p:tgtEl>
                                          <p:spTgt spid="82"/>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68"/>
                                        </p:tgtEl>
                                        <p:attrNameLst>
                                          <p:attrName>style.visibility</p:attrName>
                                        </p:attrNameLst>
                                      </p:cBhvr>
                                      <p:to>
                                        <p:strVal val="visible"/>
                                      </p:to>
                                    </p:set>
                                    <p:animEffect transition="in" filter="fade">
                                      <p:cBhvr>
                                        <p:cTn id="46" dur="500"/>
                                        <p:tgtEl>
                                          <p:spTgt spid="6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500"/>
                                        <p:tgtEl>
                                          <p:spTgt spid="6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95"/>
                                        </p:tgtEl>
                                      </p:cBhvr>
                                    </p:animEffect>
                                    <p:set>
                                      <p:cBhvr>
                                        <p:cTn id="54" dur="1" fill="hold">
                                          <p:stCondLst>
                                            <p:cond delay="499"/>
                                          </p:stCondLst>
                                        </p:cTn>
                                        <p:tgtEl>
                                          <p:spTgt spid="95"/>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109"/>
                                        </p:tgtEl>
                                      </p:cBhvr>
                                    </p:animEffect>
                                    <p:set>
                                      <p:cBhvr>
                                        <p:cTn id="57" dur="1" fill="hold">
                                          <p:stCondLst>
                                            <p:cond delay="499"/>
                                          </p:stCondLst>
                                        </p:cTn>
                                        <p:tgtEl>
                                          <p:spTgt spid="109"/>
                                        </p:tgtEl>
                                        <p:attrNameLst>
                                          <p:attrName>style.visibility</p:attrName>
                                        </p:attrNameLst>
                                      </p:cBhvr>
                                      <p:to>
                                        <p:strVal val="hidden"/>
                                      </p:to>
                                    </p:set>
                                  </p:childTnLst>
                                </p:cTn>
                              </p:par>
                              <p:par>
                                <p:cTn id="58" presetID="10" presetClass="exit" presetSubtype="0" fill="hold" nodeType="withEffect">
                                  <p:stCondLst>
                                    <p:cond delay="0"/>
                                  </p:stCondLst>
                                  <p:childTnLst>
                                    <p:animEffect transition="out" filter="fade">
                                      <p:cBhvr>
                                        <p:cTn id="59" dur="500"/>
                                        <p:tgtEl>
                                          <p:spTgt spid="111"/>
                                        </p:tgtEl>
                                      </p:cBhvr>
                                    </p:animEffect>
                                    <p:set>
                                      <p:cBhvr>
                                        <p:cTn id="60" dur="1" fill="hold">
                                          <p:stCondLst>
                                            <p:cond delay="499"/>
                                          </p:stCondLst>
                                        </p:cTn>
                                        <p:tgtEl>
                                          <p:spTgt spid="111"/>
                                        </p:tgtEl>
                                        <p:attrNameLst>
                                          <p:attrName>style.visibility</p:attrName>
                                        </p:attrNameLst>
                                      </p:cBhvr>
                                      <p:to>
                                        <p:strVal val="hidden"/>
                                      </p:to>
                                    </p:set>
                                  </p:childTnLst>
                                </p:cTn>
                              </p:par>
                            </p:childTnLst>
                          </p:cTn>
                        </p:par>
                      </p:childTnLst>
                    </p:cTn>
                  </p:par>
                  <p:par>
                    <p:cTn id="61" fill="hold">
                      <p:stCondLst>
                        <p:cond delay="indefinite"/>
                      </p:stCondLst>
                      <p:childTnLst>
                        <p:par>
                          <p:cTn id="62" fill="hold">
                            <p:stCondLst>
                              <p:cond delay="0"/>
                            </p:stCondLst>
                            <p:childTnLst>
                              <p:par>
                                <p:cTn id="63" presetID="10" presetClass="exit" presetSubtype="0" fill="hold" nodeType="clickEffect">
                                  <p:stCondLst>
                                    <p:cond delay="0"/>
                                  </p:stCondLst>
                                  <p:childTnLst>
                                    <p:animEffect transition="out" filter="fade">
                                      <p:cBhvr>
                                        <p:cTn id="64" dur="500"/>
                                        <p:tgtEl>
                                          <p:spTgt spid="69"/>
                                        </p:tgtEl>
                                      </p:cBhvr>
                                    </p:animEffect>
                                    <p:set>
                                      <p:cBhvr>
                                        <p:cTn id="65" dur="1" fill="hold">
                                          <p:stCondLst>
                                            <p:cond delay="499"/>
                                          </p:stCondLst>
                                        </p:cTn>
                                        <p:tgtEl>
                                          <p:spTgt spid="6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7" grpId="0"/>
      <p:bldP spid="109" grpId="0"/>
      <p:bldP spid="109" grpId="1"/>
    </p:bld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Intra-</a:t>
            </a:r>
            <a:r>
              <a:rPr lang="en-US" dirty="0" err="1" smtClean="0"/>
              <a:t>subarray</a:t>
            </a:r>
            <a:r>
              <a:rPr lang="en-US" dirty="0" smtClean="0"/>
              <a:t> Copy</a:t>
            </a:r>
            <a:endParaRPr lang="en-US" dirty="0"/>
          </a:p>
        </p:txBody>
      </p:sp>
      <p:grpSp>
        <p:nvGrpSpPr>
          <p:cNvPr id="4" name="Group 120"/>
          <p:cNvGrpSpPr/>
          <p:nvPr/>
        </p:nvGrpSpPr>
        <p:grpSpPr>
          <a:xfrm>
            <a:off x="2124512" y="2286000"/>
            <a:ext cx="5652248" cy="497541"/>
            <a:chOff x="2429312" y="2143591"/>
            <a:chExt cx="5652248" cy="497541"/>
          </a:xfrm>
        </p:grpSpPr>
        <p:sp>
          <p:nvSpPr>
            <p:cNvPr id="5" name="Rectangle 4"/>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6" name="Rectangle 5"/>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 name="Rectangle 6"/>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 name="Rectangle 7"/>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9" name="Rectangle 8"/>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 name="Rectangle 9"/>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 name="Rectangle 10"/>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2" name="Rectangle 11"/>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3" name="Rectangle 12"/>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4" name="Rectangle 13"/>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5" name="Rectangle 14"/>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6" name="Rectangle 15"/>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7" name="Rectangle 16"/>
          <p:cNvSpPr/>
          <p:nvPr/>
        </p:nvSpPr>
        <p:spPr bwMode="auto">
          <a:xfrm>
            <a:off x="21245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8" name="Rectangle 17"/>
          <p:cNvSpPr/>
          <p:nvPr/>
        </p:nvSpPr>
        <p:spPr bwMode="auto">
          <a:xfrm>
            <a:off x="259964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19" name="Rectangle 18"/>
          <p:cNvSpPr/>
          <p:nvPr/>
        </p:nvSpPr>
        <p:spPr bwMode="auto">
          <a:xfrm>
            <a:off x="3070289"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0" name="Rectangle 19"/>
          <p:cNvSpPr/>
          <p:nvPr/>
        </p:nvSpPr>
        <p:spPr bwMode="auto">
          <a:xfrm>
            <a:off x="353197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1" name="Rectangle 20"/>
          <p:cNvSpPr/>
          <p:nvPr/>
        </p:nvSpPr>
        <p:spPr bwMode="auto">
          <a:xfrm>
            <a:off x="40115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2" name="Rectangle 21"/>
          <p:cNvSpPr/>
          <p:nvPr/>
        </p:nvSpPr>
        <p:spPr bwMode="auto">
          <a:xfrm>
            <a:off x="448671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3" name="Rectangle 22"/>
          <p:cNvSpPr/>
          <p:nvPr/>
        </p:nvSpPr>
        <p:spPr bwMode="auto">
          <a:xfrm>
            <a:off x="4957360"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4" name="Rectangle 23"/>
          <p:cNvSpPr/>
          <p:nvPr/>
        </p:nvSpPr>
        <p:spPr bwMode="auto">
          <a:xfrm>
            <a:off x="5419042"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5" name="Rectangle 24"/>
          <p:cNvSpPr/>
          <p:nvPr/>
        </p:nvSpPr>
        <p:spPr bwMode="auto">
          <a:xfrm>
            <a:off x="5898654"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6" name="Rectangle 25"/>
          <p:cNvSpPr/>
          <p:nvPr/>
        </p:nvSpPr>
        <p:spPr bwMode="auto">
          <a:xfrm>
            <a:off x="637378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7" name="Rectangle 26"/>
          <p:cNvSpPr/>
          <p:nvPr/>
        </p:nvSpPr>
        <p:spPr bwMode="auto">
          <a:xfrm>
            <a:off x="6844431"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28" name="Rectangle 27"/>
          <p:cNvSpPr/>
          <p:nvPr/>
        </p:nvSpPr>
        <p:spPr bwMode="auto">
          <a:xfrm>
            <a:off x="7306113" y="2788408"/>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29" name="Group 28"/>
          <p:cNvGrpSpPr/>
          <p:nvPr/>
        </p:nvGrpSpPr>
        <p:grpSpPr>
          <a:xfrm>
            <a:off x="2124512" y="3299396"/>
            <a:ext cx="5652248" cy="497541"/>
            <a:chOff x="2429312" y="3156987"/>
            <a:chExt cx="5652248" cy="497541"/>
          </a:xfrm>
        </p:grpSpPr>
        <p:sp>
          <p:nvSpPr>
            <p:cNvPr id="30" name="Rectangle 29"/>
            <p:cNvSpPr/>
            <p:nvPr/>
          </p:nvSpPr>
          <p:spPr bwMode="auto">
            <a:xfrm>
              <a:off x="24293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1" name="Rectangle 30"/>
            <p:cNvSpPr/>
            <p:nvPr/>
          </p:nvSpPr>
          <p:spPr bwMode="auto">
            <a:xfrm>
              <a:off x="290444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2" name="Rectangle 31"/>
            <p:cNvSpPr/>
            <p:nvPr/>
          </p:nvSpPr>
          <p:spPr bwMode="auto">
            <a:xfrm>
              <a:off x="3375089"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3" name="Rectangle 32"/>
            <p:cNvSpPr/>
            <p:nvPr/>
          </p:nvSpPr>
          <p:spPr bwMode="auto">
            <a:xfrm>
              <a:off x="383677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1</a:t>
              </a:r>
              <a:endParaRPr lang="en-US" sz="3200" b="1" dirty="0" smtClean="0">
                <a:solidFill>
                  <a:prstClr val="black"/>
                </a:solidFill>
                <a:latin typeface="Arial" pitchFamily="34" charset="0"/>
                <a:cs typeface="Arial" pitchFamily="34" charset="0"/>
              </a:endParaRPr>
            </a:p>
          </p:txBody>
        </p:sp>
        <p:sp>
          <p:nvSpPr>
            <p:cNvPr id="34" name="Rectangle 33"/>
            <p:cNvSpPr/>
            <p:nvPr/>
          </p:nvSpPr>
          <p:spPr bwMode="auto">
            <a:xfrm>
              <a:off x="43163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5" name="Rectangle 34"/>
            <p:cNvSpPr/>
            <p:nvPr/>
          </p:nvSpPr>
          <p:spPr bwMode="auto">
            <a:xfrm>
              <a:off x="479151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6" name="Rectangle 35"/>
            <p:cNvSpPr/>
            <p:nvPr/>
          </p:nvSpPr>
          <p:spPr bwMode="auto">
            <a:xfrm>
              <a:off x="5262160"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7" name="Rectangle 36"/>
            <p:cNvSpPr/>
            <p:nvPr/>
          </p:nvSpPr>
          <p:spPr bwMode="auto">
            <a:xfrm>
              <a:off x="5723842"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38" name="Rectangle 37"/>
            <p:cNvSpPr/>
            <p:nvPr/>
          </p:nvSpPr>
          <p:spPr bwMode="auto">
            <a:xfrm>
              <a:off x="6203454"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39" name="Rectangle 38"/>
            <p:cNvSpPr/>
            <p:nvPr/>
          </p:nvSpPr>
          <p:spPr bwMode="auto">
            <a:xfrm>
              <a:off x="667858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40" name="Rectangle 39"/>
            <p:cNvSpPr/>
            <p:nvPr/>
          </p:nvSpPr>
          <p:spPr bwMode="auto">
            <a:xfrm>
              <a:off x="7149231"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41" name="Rectangle 40"/>
            <p:cNvSpPr/>
            <p:nvPr/>
          </p:nvSpPr>
          <p:spPr bwMode="auto">
            <a:xfrm>
              <a:off x="7610913" y="315698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grpSp>
      <p:sp>
        <p:nvSpPr>
          <p:cNvPr id="42" name="Rectangle 41"/>
          <p:cNvSpPr/>
          <p:nvPr/>
        </p:nvSpPr>
        <p:spPr bwMode="auto">
          <a:xfrm>
            <a:off x="21245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3" name="Rectangle 42"/>
          <p:cNvSpPr/>
          <p:nvPr/>
        </p:nvSpPr>
        <p:spPr bwMode="auto">
          <a:xfrm>
            <a:off x="259964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4" name="Rectangle 43"/>
          <p:cNvSpPr/>
          <p:nvPr/>
        </p:nvSpPr>
        <p:spPr bwMode="auto">
          <a:xfrm>
            <a:off x="3070289"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5" name="Rectangle 44"/>
          <p:cNvSpPr/>
          <p:nvPr/>
        </p:nvSpPr>
        <p:spPr bwMode="auto">
          <a:xfrm>
            <a:off x="353197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6" name="Rectangle 45"/>
          <p:cNvSpPr/>
          <p:nvPr/>
        </p:nvSpPr>
        <p:spPr bwMode="auto">
          <a:xfrm>
            <a:off x="40115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7" name="Rectangle 46"/>
          <p:cNvSpPr/>
          <p:nvPr/>
        </p:nvSpPr>
        <p:spPr bwMode="auto">
          <a:xfrm>
            <a:off x="448671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8" name="Rectangle 47"/>
          <p:cNvSpPr/>
          <p:nvPr/>
        </p:nvSpPr>
        <p:spPr bwMode="auto">
          <a:xfrm>
            <a:off x="4957360"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49" name="Rectangle 48"/>
          <p:cNvSpPr/>
          <p:nvPr/>
        </p:nvSpPr>
        <p:spPr bwMode="auto">
          <a:xfrm>
            <a:off x="5419042"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0" name="Rectangle 49"/>
          <p:cNvSpPr/>
          <p:nvPr/>
        </p:nvSpPr>
        <p:spPr bwMode="auto">
          <a:xfrm>
            <a:off x="5898654"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1" name="Rectangle 50"/>
          <p:cNvSpPr/>
          <p:nvPr/>
        </p:nvSpPr>
        <p:spPr bwMode="auto">
          <a:xfrm>
            <a:off x="637378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2" name="Rectangle 51"/>
          <p:cNvSpPr/>
          <p:nvPr/>
        </p:nvSpPr>
        <p:spPr bwMode="auto">
          <a:xfrm>
            <a:off x="6844431"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sp>
        <p:nvSpPr>
          <p:cNvPr id="53" name="Rectangle 52"/>
          <p:cNvSpPr/>
          <p:nvPr/>
        </p:nvSpPr>
        <p:spPr bwMode="auto">
          <a:xfrm>
            <a:off x="7306113" y="3803292"/>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pitchFamily="34" charset="0"/>
              <a:cs typeface="Arial" pitchFamily="34" charset="0"/>
            </a:endParaRPr>
          </a:p>
        </p:txBody>
      </p:sp>
      <p:grpSp>
        <p:nvGrpSpPr>
          <p:cNvPr id="54" name="Group 101"/>
          <p:cNvGrpSpPr/>
          <p:nvPr/>
        </p:nvGrpSpPr>
        <p:grpSpPr>
          <a:xfrm>
            <a:off x="2124512" y="4314517"/>
            <a:ext cx="5652248" cy="718528"/>
            <a:chOff x="2429312" y="4172108"/>
            <a:chExt cx="5652248" cy="718528"/>
          </a:xfrm>
        </p:grpSpPr>
        <p:sp>
          <p:nvSpPr>
            <p:cNvPr id="55" name="Rectangle 54"/>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6" name="Rectangle 55"/>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7" name="Rectangle 56"/>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8" name="Rectangle 57"/>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59" name="Rectangle 58"/>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0" name="Rectangle 59"/>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1" name="Rectangle 60"/>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2" name="Rectangle 61"/>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3" name="Rectangle 62"/>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4" name="Rectangle 63"/>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5" name="Rectangle 64"/>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sp>
          <p:nvSpPr>
            <p:cNvPr id="66" name="Rectangle 65"/>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smtClean="0">
                <a:solidFill>
                  <a:prstClr val="black"/>
                </a:solidFill>
                <a:latin typeface="Arial" pitchFamily="34" charset="0"/>
                <a:cs typeface="Arial" pitchFamily="34" charset="0"/>
              </a:endParaRPr>
            </a:p>
          </p:txBody>
        </p:sp>
      </p:grpSp>
      <p:sp>
        <p:nvSpPr>
          <p:cNvPr id="67" name="TextBox 66"/>
          <p:cNvSpPr txBox="1"/>
          <p:nvPr/>
        </p:nvSpPr>
        <p:spPr>
          <a:xfrm>
            <a:off x="457200"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src</a:t>
            </a:r>
            <a:r>
              <a:rPr lang="en-US" sz="2800" dirty="0" smtClean="0">
                <a:solidFill>
                  <a:srgbClr val="C00000"/>
                </a:solidFill>
                <a:latin typeface="Calibri"/>
              </a:rPr>
              <a:t>)</a:t>
            </a:r>
            <a:endParaRPr lang="en-US" sz="2800" dirty="0">
              <a:solidFill>
                <a:srgbClr val="C00000"/>
              </a:solidFill>
              <a:latin typeface="Calibri"/>
            </a:endParaRPr>
          </a:p>
        </p:txBody>
      </p:sp>
      <p:sp>
        <p:nvSpPr>
          <p:cNvPr id="68" name="TextBox 67"/>
          <p:cNvSpPr txBox="1"/>
          <p:nvPr/>
        </p:nvSpPr>
        <p:spPr>
          <a:xfrm>
            <a:off x="3446985" y="5367551"/>
            <a:ext cx="2085827" cy="892552"/>
          </a:xfrm>
          <a:prstGeom prst="rect">
            <a:avLst/>
          </a:prstGeom>
          <a:noFill/>
        </p:spPr>
        <p:txBody>
          <a:bodyPr wrap="none" rtlCol="0">
            <a:spAutoFit/>
          </a:bodyPr>
          <a:lstStyle/>
          <a:p>
            <a:pPr algn="ctr"/>
            <a:r>
              <a:rPr lang="en-US" sz="2800" dirty="0" smtClean="0">
                <a:solidFill>
                  <a:srgbClr val="C00000"/>
                </a:solidFill>
                <a:latin typeface="Calibri"/>
              </a:rPr>
              <a:t>Deactivate </a:t>
            </a:r>
          </a:p>
          <a:p>
            <a:pPr algn="ctr"/>
            <a:r>
              <a:rPr lang="en-US" sz="2400" dirty="0" smtClean="0">
                <a:solidFill>
                  <a:srgbClr val="C00000"/>
                </a:solidFill>
                <a:latin typeface="Calibri"/>
              </a:rPr>
              <a:t>(our proposal)</a:t>
            </a:r>
            <a:endParaRPr lang="en-US" sz="2400" dirty="0">
              <a:solidFill>
                <a:srgbClr val="C00000"/>
              </a:solidFill>
              <a:latin typeface="Calibri"/>
            </a:endParaRPr>
          </a:p>
        </p:txBody>
      </p:sp>
      <p:sp>
        <p:nvSpPr>
          <p:cNvPr id="69" name="TextBox 68"/>
          <p:cNvSpPr txBox="1"/>
          <p:nvPr/>
        </p:nvSpPr>
        <p:spPr>
          <a:xfrm>
            <a:off x="6117772" y="5552217"/>
            <a:ext cx="2281394" cy="523220"/>
          </a:xfrm>
          <a:prstGeom prst="rect">
            <a:avLst/>
          </a:prstGeom>
          <a:noFill/>
        </p:spPr>
        <p:txBody>
          <a:bodyPr wrap="none" rtlCol="0">
            <a:spAutoFit/>
          </a:bodyPr>
          <a:lstStyle/>
          <a:p>
            <a:r>
              <a:rPr lang="en-US" sz="2800" dirty="0" smtClean="0">
                <a:solidFill>
                  <a:srgbClr val="C00000"/>
                </a:solidFill>
                <a:latin typeface="Calibri"/>
              </a:rPr>
              <a:t>Activate (</a:t>
            </a:r>
            <a:r>
              <a:rPr lang="en-US" sz="2800" dirty="0" err="1" smtClean="0">
                <a:solidFill>
                  <a:srgbClr val="C00000"/>
                </a:solidFill>
                <a:latin typeface="Calibri"/>
              </a:rPr>
              <a:t>dst</a:t>
            </a:r>
            <a:r>
              <a:rPr lang="en-US" sz="2800" dirty="0" smtClean="0">
                <a:solidFill>
                  <a:srgbClr val="C00000"/>
                </a:solidFill>
                <a:latin typeface="Calibri"/>
              </a:rPr>
              <a:t>)</a:t>
            </a:r>
            <a:endParaRPr lang="en-US" sz="2800" dirty="0">
              <a:solidFill>
                <a:srgbClr val="C00000"/>
              </a:solidFill>
              <a:latin typeface="Calibri"/>
            </a:endParaRPr>
          </a:p>
        </p:txBody>
      </p:sp>
      <p:cxnSp>
        <p:nvCxnSpPr>
          <p:cNvPr id="70" name="Straight Arrow Connector 69"/>
          <p:cNvCxnSpPr>
            <a:stCxn id="67" idx="3"/>
            <a:endCxn id="68" idx="1"/>
          </p:cNvCxnSpPr>
          <p:nvPr/>
        </p:nvCxnSpPr>
        <p:spPr bwMode="auto">
          <a:xfrm>
            <a:off x="2738594" y="5813827"/>
            <a:ext cx="708391"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cxnSp>
        <p:nvCxnSpPr>
          <p:cNvPr id="71" name="Straight Arrow Connector 70"/>
          <p:cNvCxnSpPr>
            <a:stCxn id="68" idx="3"/>
            <a:endCxn id="69" idx="1"/>
          </p:cNvCxnSpPr>
          <p:nvPr/>
        </p:nvCxnSpPr>
        <p:spPr bwMode="auto">
          <a:xfrm>
            <a:off x="5532812" y="5813827"/>
            <a:ext cx="584960" cy="1588"/>
          </a:xfrm>
          <a:prstGeom prst="straightConnector1">
            <a:avLst/>
          </a:prstGeom>
          <a:solidFill>
            <a:schemeClr val="accent1"/>
          </a:solidFill>
          <a:ln w="28575" cap="flat" cmpd="sng" algn="ctr">
            <a:solidFill>
              <a:srgbClr val="C00000"/>
            </a:solidFill>
            <a:prstDash val="solid"/>
            <a:round/>
            <a:headEnd type="none" w="med" len="med"/>
            <a:tailEnd type="stealth" w="lg" len="lg"/>
          </a:ln>
          <a:effectLst/>
        </p:spPr>
      </p:cxnSp>
      <p:grpSp>
        <p:nvGrpSpPr>
          <p:cNvPr id="72" name="Group 102"/>
          <p:cNvGrpSpPr/>
          <p:nvPr/>
        </p:nvGrpSpPr>
        <p:grpSpPr>
          <a:xfrm>
            <a:off x="2124512" y="4314517"/>
            <a:ext cx="5652248" cy="718528"/>
            <a:chOff x="2429312" y="4172108"/>
            <a:chExt cx="5652248" cy="718528"/>
          </a:xfrm>
        </p:grpSpPr>
        <p:sp>
          <p:nvSpPr>
            <p:cNvPr id="73" name="Rectangle 72"/>
            <p:cNvSpPr/>
            <p:nvPr/>
          </p:nvSpPr>
          <p:spPr bwMode="auto">
            <a:xfrm>
              <a:off x="24293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4" name="Rectangle 73"/>
            <p:cNvSpPr/>
            <p:nvPr/>
          </p:nvSpPr>
          <p:spPr bwMode="auto">
            <a:xfrm>
              <a:off x="290444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5" name="Rectangle 74"/>
            <p:cNvSpPr/>
            <p:nvPr/>
          </p:nvSpPr>
          <p:spPr bwMode="auto">
            <a:xfrm>
              <a:off x="3375089"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6" name="Rectangle 75"/>
            <p:cNvSpPr/>
            <p:nvPr/>
          </p:nvSpPr>
          <p:spPr bwMode="auto">
            <a:xfrm>
              <a:off x="383677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0</a:t>
              </a:r>
              <a:endParaRPr lang="en-US" sz="3200" b="1" dirty="0" smtClean="0">
                <a:solidFill>
                  <a:prstClr val="black"/>
                </a:solidFill>
                <a:latin typeface="Arial" pitchFamily="34" charset="0"/>
                <a:cs typeface="Arial" pitchFamily="34" charset="0"/>
              </a:endParaRPr>
            </a:p>
          </p:txBody>
        </p:sp>
        <p:sp>
          <p:nvSpPr>
            <p:cNvPr id="77" name="Rectangle 76"/>
            <p:cNvSpPr/>
            <p:nvPr/>
          </p:nvSpPr>
          <p:spPr bwMode="auto">
            <a:xfrm>
              <a:off x="43163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8" name="Rectangle 77"/>
            <p:cNvSpPr/>
            <p:nvPr/>
          </p:nvSpPr>
          <p:spPr bwMode="auto">
            <a:xfrm>
              <a:off x="479151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79" name="Rectangle 78"/>
            <p:cNvSpPr/>
            <p:nvPr/>
          </p:nvSpPr>
          <p:spPr bwMode="auto">
            <a:xfrm>
              <a:off x="5262160"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0" name="Rectangle 79"/>
            <p:cNvSpPr/>
            <p:nvPr/>
          </p:nvSpPr>
          <p:spPr bwMode="auto">
            <a:xfrm>
              <a:off x="5723842"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1" name="Rectangle 80"/>
            <p:cNvSpPr/>
            <p:nvPr/>
          </p:nvSpPr>
          <p:spPr bwMode="auto">
            <a:xfrm>
              <a:off x="6203454"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82" name="Rectangle 81"/>
            <p:cNvSpPr/>
            <p:nvPr/>
          </p:nvSpPr>
          <p:spPr bwMode="auto">
            <a:xfrm>
              <a:off x="667858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3" name="Rectangle 82"/>
            <p:cNvSpPr/>
            <p:nvPr/>
          </p:nvSpPr>
          <p:spPr bwMode="auto">
            <a:xfrm>
              <a:off x="7149231"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84" name="Rectangle 83"/>
            <p:cNvSpPr/>
            <p:nvPr/>
          </p:nvSpPr>
          <p:spPr bwMode="auto">
            <a:xfrm>
              <a:off x="7610913" y="4172108"/>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cxnSp>
        <p:nvCxnSpPr>
          <p:cNvPr id="85" name="Straight Connector 84"/>
          <p:cNvCxnSpPr/>
          <p:nvPr/>
        </p:nvCxnSpPr>
        <p:spPr bwMode="auto">
          <a:xfrm rot="10800000">
            <a:off x="1615440" y="2545976"/>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86" name="Group 122"/>
          <p:cNvGrpSpPr/>
          <p:nvPr/>
        </p:nvGrpSpPr>
        <p:grpSpPr>
          <a:xfrm>
            <a:off x="2124512" y="3299396"/>
            <a:ext cx="5652248" cy="497541"/>
            <a:chOff x="2429312" y="2143591"/>
            <a:chExt cx="5652248" cy="497541"/>
          </a:xfrm>
        </p:grpSpPr>
        <p:sp>
          <p:nvSpPr>
            <p:cNvPr id="87" name="Rectangle 86"/>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8" name="Rectangle 87"/>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a:solidFill>
                    <a:prstClr val="black"/>
                  </a:solidFill>
                  <a:latin typeface="Arial" pitchFamily="34" charset="0"/>
                  <a:cs typeface="Arial" pitchFamily="34" charset="0"/>
                </a:rPr>
                <a:t>?</a:t>
              </a:r>
              <a:endParaRPr lang="en-US" sz="3200" b="1" dirty="0" smtClean="0">
                <a:solidFill>
                  <a:prstClr val="black"/>
                </a:solidFill>
                <a:latin typeface="Arial" pitchFamily="34" charset="0"/>
                <a:cs typeface="Arial" pitchFamily="34" charset="0"/>
              </a:endParaRPr>
            </a:p>
          </p:txBody>
        </p:sp>
        <p:sp>
          <p:nvSpPr>
            <p:cNvPr id="89" name="Rectangle 88"/>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0" name="Rectangle 89"/>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1" name="Rectangle 90"/>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2" name="Rectangle 91"/>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3" name="Rectangle 92"/>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4" name="Rectangle 93"/>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5" name="Rectangle 94"/>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6" name="Rectangle 95"/>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7" name="Rectangle 96"/>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sp>
          <p:nvSpPr>
            <p:cNvPr id="98" name="Rectangle 97"/>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a:t>
              </a:r>
            </a:p>
          </p:txBody>
        </p:sp>
      </p:grpSp>
      <p:cxnSp>
        <p:nvCxnSpPr>
          <p:cNvPr id="99" name="Straight Connector 98"/>
          <p:cNvCxnSpPr/>
          <p:nvPr/>
        </p:nvCxnSpPr>
        <p:spPr bwMode="auto">
          <a:xfrm rot="10800000">
            <a:off x="1624148" y="3560525"/>
            <a:ext cx="509072" cy="1859"/>
          </a:xfrm>
          <a:prstGeom prst="line">
            <a:avLst/>
          </a:prstGeom>
          <a:solidFill>
            <a:schemeClr val="accent1"/>
          </a:solidFill>
          <a:ln w="38100" cap="flat" cmpd="sng" algn="ctr">
            <a:solidFill>
              <a:schemeClr val="tx1"/>
            </a:solidFill>
            <a:prstDash val="solid"/>
            <a:round/>
            <a:headEnd type="none" w="med" len="med"/>
            <a:tailEnd type="none" w="med" len="med"/>
          </a:ln>
          <a:effectLst/>
        </p:spPr>
      </p:cxnSp>
      <p:grpSp>
        <p:nvGrpSpPr>
          <p:cNvPr id="100" name="Group 120"/>
          <p:cNvGrpSpPr/>
          <p:nvPr/>
        </p:nvGrpSpPr>
        <p:grpSpPr>
          <a:xfrm>
            <a:off x="2124512" y="3299396"/>
            <a:ext cx="5652248" cy="497541"/>
            <a:chOff x="2429312" y="2143591"/>
            <a:chExt cx="5652248" cy="497541"/>
          </a:xfrm>
        </p:grpSpPr>
        <p:sp>
          <p:nvSpPr>
            <p:cNvPr id="101" name="Rectangle 100"/>
            <p:cNvSpPr/>
            <p:nvPr/>
          </p:nvSpPr>
          <p:spPr bwMode="auto">
            <a:xfrm>
              <a:off x="24293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2" name="Rectangle 101"/>
            <p:cNvSpPr/>
            <p:nvPr/>
          </p:nvSpPr>
          <p:spPr bwMode="auto">
            <a:xfrm>
              <a:off x="290444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3" name="Rectangle 102"/>
            <p:cNvSpPr/>
            <p:nvPr/>
          </p:nvSpPr>
          <p:spPr bwMode="auto">
            <a:xfrm>
              <a:off x="3375089"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4" name="Rectangle 103"/>
            <p:cNvSpPr/>
            <p:nvPr/>
          </p:nvSpPr>
          <p:spPr bwMode="auto">
            <a:xfrm>
              <a:off x="383677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5" name="Rectangle 104"/>
            <p:cNvSpPr/>
            <p:nvPr/>
          </p:nvSpPr>
          <p:spPr bwMode="auto">
            <a:xfrm>
              <a:off x="43163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6" name="Rectangle 105"/>
            <p:cNvSpPr/>
            <p:nvPr/>
          </p:nvSpPr>
          <p:spPr bwMode="auto">
            <a:xfrm>
              <a:off x="479151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07" name="Rectangle 106"/>
            <p:cNvSpPr/>
            <p:nvPr/>
          </p:nvSpPr>
          <p:spPr bwMode="auto">
            <a:xfrm>
              <a:off x="5262160"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8" name="Rectangle 107"/>
            <p:cNvSpPr/>
            <p:nvPr/>
          </p:nvSpPr>
          <p:spPr bwMode="auto">
            <a:xfrm>
              <a:off x="5723842"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09" name="Rectangle 108"/>
            <p:cNvSpPr/>
            <p:nvPr/>
          </p:nvSpPr>
          <p:spPr bwMode="auto">
            <a:xfrm>
              <a:off x="6203454"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sp>
          <p:nvSpPr>
            <p:cNvPr id="110" name="Rectangle 109"/>
            <p:cNvSpPr/>
            <p:nvPr/>
          </p:nvSpPr>
          <p:spPr bwMode="auto">
            <a:xfrm>
              <a:off x="667858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1" name="Rectangle 110"/>
            <p:cNvSpPr/>
            <p:nvPr/>
          </p:nvSpPr>
          <p:spPr bwMode="auto">
            <a:xfrm>
              <a:off x="7149231"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1</a:t>
              </a:r>
            </a:p>
          </p:txBody>
        </p:sp>
        <p:sp>
          <p:nvSpPr>
            <p:cNvPr id="112" name="Rectangle 111"/>
            <p:cNvSpPr/>
            <p:nvPr/>
          </p:nvSpPr>
          <p:spPr bwMode="auto">
            <a:xfrm>
              <a:off x="7610913" y="214359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pitchFamily="34" charset="0"/>
                  <a:cs typeface="Arial" pitchFamily="34" charset="0"/>
                </a:rPr>
                <a:t>0</a:t>
              </a:r>
            </a:p>
          </p:txBody>
        </p:sp>
      </p:grpSp>
      <p:sp>
        <p:nvSpPr>
          <p:cNvPr id="113" name="TextBox 112"/>
          <p:cNvSpPr txBox="1"/>
          <p:nvPr/>
        </p:nvSpPr>
        <p:spPr>
          <a:xfrm>
            <a:off x="265611" y="4137622"/>
            <a:ext cx="1855047" cy="1138773"/>
          </a:xfrm>
          <a:prstGeom prst="rect">
            <a:avLst/>
          </a:prstGeom>
          <a:noFill/>
        </p:spPr>
        <p:txBody>
          <a:bodyPr wrap="square" rtlCol="0">
            <a:spAutoFit/>
          </a:bodyPr>
          <a:lstStyle/>
          <a:p>
            <a:pPr algn="r"/>
            <a:r>
              <a:rPr lang="en-US" sz="2400" dirty="0" smtClean="0">
                <a:solidFill>
                  <a:prstClr val="black"/>
                </a:solidFill>
                <a:latin typeface="Calibri"/>
              </a:rPr>
              <a:t>Sense Amplifiers</a:t>
            </a:r>
          </a:p>
          <a:p>
            <a:pPr algn="r"/>
            <a:r>
              <a:rPr lang="en-US" sz="2000" dirty="0" smtClean="0">
                <a:solidFill>
                  <a:prstClr val="black"/>
                </a:solidFill>
                <a:latin typeface="Calibri"/>
              </a:rPr>
              <a:t>(row buffer)</a:t>
            </a:r>
          </a:p>
        </p:txBody>
      </p:sp>
      <p:cxnSp>
        <p:nvCxnSpPr>
          <p:cNvPr id="114" name="Elbow Connector 113"/>
          <p:cNvCxnSpPr/>
          <p:nvPr/>
        </p:nvCxnSpPr>
        <p:spPr bwMode="auto">
          <a:xfrm>
            <a:off x="7776760" y="2534771"/>
            <a:ext cx="1588" cy="2139010"/>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cxnSp>
        <p:nvCxnSpPr>
          <p:cNvPr id="115" name="Elbow Connector 114"/>
          <p:cNvCxnSpPr/>
          <p:nvPr/>
        </p:nvCxnSpPr>
        <p:spPr bwMode="auto">
          <a:xfrm>
            <a:off x="7776760" y="3548167"/>
            <a:ext cx="1588" cy="1125614"/>
          </a:xfrm>
          <a:prstGeom prst="bentConnector3">
            <a:avLst>
              <a:gd name="adj1" fmla="val 14395466"/>
            </a:avLst>
          </a:prstGeom>
          <a:solidFill>
            <a:schemeClr val="accent1"/>
          </a:solidFill>
          <a:ln w="38100" cap="flat" cmpd="sng" algn="ctr">
            <a:solidFill>
              <a:schemeClr val="tx1"/>
            </a:solidFill>
            <a:prstDash val="sysDash"/>
            <a:round/>
            <a:headEnd type="none" w="med" len="med"/>
            <a:tailEnd type="none" w="med" len="med"/>
          </a:ln>
          <a:effectLst/>
        </p:spPr>
      </p:cxnSp>
      <p:sp>
        <p:nvSpPr>
          <p:cNvPr id="116" name="TextBox 115"/>
          <p:cNvSpPr txBox="1"/>
          <p:nvPr/>
        </p:nvSpPr>
        <p:spPr>
          <a:xfrm>
            <a:off x="8138160" y="2291249"/>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117" name="TextBox 116"/>
          <p:cNvSpPr txBox="1"/>
          <p:nvPr/>
        </p:nvSpPr>
        <p:spPr>
          <a:xfrm>
            <a:off x="8138160" y="3297089"/>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18" name="Slide Number Placeholder 117"/>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227</a:t>
            </a:fld>
            <a:endParaRPr lang="en-US">
              <a:solidFill>
                <a:prstClr val="black">
                  <a:tint val="75000"/>
                </a:prstClr>
              </a:solidFill>
              <a:latin typeface="Calibri"/>
            </a:endParaRPr>
          </a:p>
        </p:txBody>
      </p:sp>
    </p:spTree>
    <p:extLst>
      <p:ext uri="{BB962C8B-B14F-4D97-AF65-F5344CB8AC3E}">
        <p14:creationId xmlns:p14="http://schemas.microsoft.com/office/powerpoint/2010/main" val="423183070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fade">
                                      <p:cBhvr>
                                        <p:cTn id="7" dur="500"/>
                                        <p:tgtEl>
                                          <p:spTgt spid="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fade">
                                      <p:cBhvr>
                                        <p:cTn id="10" dur="500"/>
                                        <p:tgtEl>
                                          <p:spTgt spid="6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85"/>
                                        </p:tgtEl>
                                      </p:cBhvr>
                                    </p:animEffect>
                                    <p:set>
                                      <p:cBhvr>
                                        <p:cTn id="15" dur="1" fill="hold">
                                          <p:stCondLst>
                                            <p:cond delay="499"/>
                                          </p:stCondLst>
                                        </p:cTn>
                                        <p:tgtEl>
                                          <p:spTgt spid="85"/>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14"/>
                                        </p:tgtEl>
                                      </p:cBhvr>
                                    </p:animEffect>
                                    <p:set>
                                      <p:cBhvr>
                                        <p:cTn id="18" dur="1" fill="hold">
                                          <p:stCondLst>
                                            <p:cond delay="499"/>
                                          </p:stCondLst>
                                        </p:cTn>
                                        <p:tgtEl>
                                          <p:spTgt spid="1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1"/>
                                        </p:tgtEl>
                                        <p:attrNameLst>
                                          <p:attrName>style.visibility</p:attrName>
                                        </p:attrNameLst>
                                      </p:cBhvr>
                                      <p:to>
                                        <p:strVal val="visible"/>
                                      </p:to>
                                    </p:set>
                                    <p:animEffect transition="in" filter="fade">
                                      <p:cBhvr>
                                        <p:cTn id="23" dur="500"/>
                                        <p:tgtEl>
                                          <p:spTgt spid="71"/>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9"/>
                                        </p:tgtEl>
                                        <p:attrNameLst>
                                          <p:attrName>style.visibility</p:attrName>
                                        </p:attrNameLst>
                                      </p:cBhvr>
                                      <p:to>
                                        <p:strVal val="visible"/>
                                      </p:to>
                                    </p:set>
                                    <p:animEffect transition="in" filter="fade">
                                      <p:cBhvr>
                                        <p:cTn id="26" dur="500"/>
                                        <p:tgtEl>
                                          <p:spTgt spid="69"/>
                                        </p:tgtEl>
                                      </p:cBhvr>
                                    </p:animEffect>
                                  </p:childTnLst>
                                </p:cTn>
                              </p:par>
                              <p:par>
                                <p:cTn id="27" presetID="10" presetClass="entr" presetSubtype="0" fill="hold" nodeType="withEffect">
                                  <p:stCondLst>
                                    <p:cond delay="0"/>
                                  </p:stCondLst>
                                  <p:childTnLst>
                                    <p:set>
                                      <p:cBhvr>
                                        <p:cTn id="28" dur="1" fill="hold">
                                          <p:stCondLst>
                                            <p:cond delay="0"/>
                                          </p:stCondLst>
                                        </p:cTn>
                                        <p:tgtEl>
                                          <p:spTgt spid="99"/>
                                        </p:tgtEl>
                                        <p:attrNameLst>
                                          <p:attrName>style.visibility</p:attrName>
                                        </p:attrNameLst>
                                      </p:cBhvr>
                                      <p:to>
                                        <p:strVal val="visible"/>
                                      </p:to>
                                    </p:set>
                                    <p:animEffect transition="in" filter="fade">
                                      <p:cBhvr>
                                        <p:cTn id="29" dur="500"/>
                                        <p:tgtEl>
                                          <p:spTgt spid="99"/>
                                        </p:tgtEl>
                                      </p:cBhvr>
                                    </p:animEffect>
                                  </p:childTnLst>
                                </p:cTn>
                              </p:par>
                              <p:par>
                                <p:cTn id="30" presetID="10" presetClass="entr" presetSubtype="0" fill="hold" nodeType="withEffect">
                                  <p:stCondLst>
                                    <p:cond delay="0"/>
                                  </p:stCondLst>
                                  <p:childTnLst>
                                    <p:set>
                                      <p:cBhvr>
                                        <p:cTn id="31" dur="1" fill="hold">
                                          <p:stCondLst>
                                            <p:cond delay="0"/>
                                          </p:stCondLst>
                                        </p:cTn>
                                        <p:tgtEl>
                                          <p:spTgt spid="115"/>
                                        </p:tgtEl>
                                        <p:attrNameLst>
                                          <p:attrName>style.visibility</p:attrName>
                                        </p:attrNameLst>
                                      </p:cBhvr>
                                      <p:to>
                                        <p:strVal val="visible"/>
                                      </p:to>
                                    </p:set>
                                    <p:animEffect transition="in" filter="fade">
                                      <p:cBhvr>
                                        <p:cTn id="32" dur="500"/>
                                        <p:tgtEl>
                                          <p:spTgt spid="11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500"/>
                                        <p:tgtEl>
                                          <p:spTgt spid="8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xit" presetSubtype="0" fill="hold" nodeType="clickEffect">
                                  <p:stCondLst>
                                    <p:cond delay="0"/>
                                  </p:stCondLst>
                                  <p:childTnLst>
                                    <p:animEffect transition="out" filter="fade">
                                      <p:cBhvr>
                                        <p:cTn id="41" dur="500"/>
                                        <p:tgtEl>
                                          <p:spTgt spid="86"/>
                                        </p:tgtEl>
                                      </p:cBhvr>
                                    </p:animEffect>
                                    <p:set>
                                      <p:cBhvr>
                                        <p:cTn id="42" dur="1" fill="hold">
                                          <p:stCondLst>
                                            <p:cond delay="499"/>
                                          </p:stCondLst>
                                        </p:cTn>
                                        <p:tgtEl>
                                          <p:spTgt spid="86"/>
                                        </p:tgtEl>
                                        <p:attrNameLst>
                                          <p:attrName>style.visibility</p:attrName>
                                        </p:attrNameLst>
                                      </p:cBhvr>
                                      <p:to>
                                        <p:strVal val="hidden"/>
                                      </p:to>
                                    </p:set>
                                  </p:childTnLst>
                                </p:cTn>
                              </p:par>
                              <p:par>
                                <p:cTn id="43" presetID="10" presetClass="entr" presetSubtype="0" fill="hold" nodeType="withEffect">
                                  <p:stCondLst>
                                    <p:cond delay="0"/>
                                  </p:stCondLst>
                                  <p:childTnLst>
                                    <p:set>
                                      <p:cBhvr>
                                        <p:cTn id="44" dur="1" fill="hold">
                                          <p:stCondLst>
                                            <p:cond delay="0"/>
                                          </p:stCondLst>
                                        </p:cTn>
                                        <p:tgtEl>
                                          <p:spTgt spid="100"/>
                                        </p:tgtEl>
                                        <p:attrNameLst>
                                          <p:attrName>style.visibility</p:attrName>
                                        </p:attrNameLst>
                                      </p:cBhvr>
                                      <p:to>
                                        <p:strVal val="visible"/>
                                      </p:to>
                                    </p:set>
                                    <p:animEffect transition="in" filter="fade">
                                      <p:cBhvr>
                                        <p:cTn id="45" dur="5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Inter-bank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3222538" y="5370493"/>
            <a:ext cx="1959062" cy="954107"/>
          </a:xfrm>
          <a:prstGeom prst="rect">
            <a:avLst/>
          </a:prstGeom>
          <a:noFill/>
        </p:spPr>
        <p:txBody>
          <a:bodyPr wrap="none" rtlCol="0">
            <a:spAutoFit/>
          </a:bodyPr>
          <a:lstStyle/>
          <a:p>
            <a:pPr algn="ctr"/>
            <a:r>
              <a:rPr lang="en-US" sz="3200" dirty="0" smtClean="0">
                <a:solidFill>
                  <a:srgbClr val="C00000"/>
                </a:solidFill>
                <a:latin typeface="Calibri"/>
              </a:rPr>
              <a:t>Transfer</a:t>
            </a:r>
          </a:p>
          <a:p>
            <a:r>
              <a:rPr lang="en-US" sz="2400" dirty="0" smtClean="0">
                <a:solidFill>
                  <a:srgbClr val="C00000"/>
                </a:solidFill>
                <a:latin typeface="Calibri"/>
              </a:rPr>
              <a:t>(our proposal)</a:t>
            </a:r>
            <a:endParaRPr lang="en-US" sz="2400" dirty="0">
              <a:solidFill>
                <a:srgbClr val="C00000"/>
              </a:solidFill>
              <a:latin typeface="Calibri"/>
            </a:endParaRP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4648200" y="21336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934200" y="2052935"/>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24" name="TextBox 23"/>
          <p:cNvSpPr txBox="1"/>
          <p:nvPr/>
        </p:nvSpPr>
        <p:spPr>
          <a:xfrm>
            <a:off x="1447800" y="4572000"/>
            <a:ext cx="912558" cy="523220"/>
          </a:xfrm>
          <a:prstGeom prst="rect">
            <a:avLst/>
          </a:prstGeom>
          <a:noFill/>
        </p:spPr>
        <p:txBody>
          <a:bodyPr wrap="none" rtlCol="0">
            <a:spAutoFit/>
          </a:bodyPr>
          <a:lstStyle/>
          <a:p>
            <a:r>
              <a:rPr lang="en-US" sz="2800" dirty="0" smtClean="0">
                <a:solidFill>
                  <a:prstClr val="black"/>
                </a:solidFill>
                <a:latin typeface="Calibri"/>
              </a:rPr>
              <a:t>Read</a:t>
            </a:r>
            <a:endParaRPr lang="en-US" sz="2800" dirty="0">
              <a:solidFill>
                <a:prstClr val="black"/>
              </a:solidFill>
              <a:latin typeface="Calibri"/>
            </a:endParaRPr>
          </a:p>
        </p:txBody>
      </p:sp>
      <p:sp>
        <p:nvSpPr>
          <p:cNvPr id="25" name="TextBox 24"/>
          <p:cNvSpPr txBox="1"/>
          <p:nvPr/>
        </p:nvSpPr>
        <p:spPr>
          <a:xfrm>
            <a:off x="5791200" y="4572000"/>
            <a:ext cx="994247" cy="523220"/>
          </a:xfrm>
          <a:prstGeom prst="rect">
            <a:avLst/>
          </a:prstGeom>
          <a:noFill/>
        </p:spPr>
        <p:txBody>
          <a:bodyPr wrap="none" rtlCol="0">
            <a:spAutoFit/>
          </a:bodyPr>
          <a:lstStyle/>
          <a:p>
            <a:r>
              <a:rPr lang="en-US" sz="2800" dirty="0" smtClean="0">
                <a:solidFill>
                  <a:prstClr val="black"/>
                </a:solidFill>
                <a:latin typeface="Calibri"/>
              </a:rPr>
              <a:t>Write</a:t>
            </a:r>
            <a:endParaRPr lang="en-US" sz="2800" dirty="0">
              <a:solidFill>
                <a:prstClr val="black"/>
              </a:solidFill>
              <a:latin typeface="Calibri"/>
            </a:endParaRPr>
          </a:p>
        </p:txBody>
      </p:sp>
      <p:sp>
        <p:nvSpPr>
          <p:cNvPr id="26" name="Slide Number Placeholder 25"/>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228</a:t>
            </a:fld>
            <a:endParaRPr lang="en-US">
              <a:solidFill>
                <a:prstClr val="black">
                  <a:tint val="75000"/>
                </a:prstClr>
              </a:solidFill>
              <a:latin typeface="Calibri"/>
            </a:endParaRPr>
          </a:p>
        </p:txBody>
      </p:sp>
    </p:spTree>
    <p:extLst>
      <p:ext uri="{BB962C8B-B14F-4D97-AF65-F5344CB8AC3E}">
        <p14:creationId xmlns:p14="http://schemas.microsoft.com/office/powerpoint/2010/main" val="25294965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4" grpId="0"/>
      <p:bldP spid="25" grpId="0"/>
    </p:bld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RowClone</a:t>
            </a:r>
            <a:r>
              <a:rPr lang="en-US" dirty="0" smtClean="0"/>
              <a:t>: Inter-subarray Copy</a:t>
            </a:r>
            <a:endParaRPr lang="en-US" dirty="0"/>
          </a:p>
        </p:txBody>
      </p:sp>
      <p:sp>
        <p:nvSpPr>
          <p:cNvPr id="4" name="Rectangle 3"/>
          <p:cNvSpPr/>
          <p:nvPr/>
        </p:nvSpPr>
        <p:spPr>
          <a:xfrm>
            <a:off x="12954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5" name="Rectangle 4"/>
          <p:cNvSpPr/>
          <p:nvPr/>
        </p:nvSpPr>
        <p:spPr>
          <a:xfrm>
            <a:off x="12954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sp>
        <p:nvSpPr>
          <p:cNvPr id="6" name="Rectangle 5"/>
          <p:cNvSpPr/>
          <p:nvPr/>
        </p:nvSpPr>
        <p:spPr>
          <a:xfrm>
            <a:off x="4648200" y="1676400"/>
            <a:ext cx="2209800" cy="22098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7" name="Rectangle 6"/>
          <p:cNvSpPr/>
          <p:nvPr/>
        </p:nvSpPr>
        <p:spPr>
          <a:xfrm>
            <a:off x="4648200" y="3886200"/>
            <a:ext cx="2209800" cy="533400"/>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endParaRPr lang="en-US" sz="3200" b="1" dirty="0">
              <a:solidFill>
                <a:prstClr val="black"/>
              </a:solidFill>
              <a:latin typeface="Arial" pitchFamily="34" charset="0"/>
              <a:cs typeface="Arial" pitchFamily="34" charset="0"/>
            </a:endParaRPr>
          </a:p>
        </p:txBody>
      </p:sp>
      <p:cxnSp>
        <p:nvCxnSpPr>
          <p:cNvPr id="9" name="Straight Arrow Connector 8"/>
          <p:cNvCxnSpPr/>
          <p:nvPr/>
        </p:nvCxnSpPr>
        <p:spPr>
          <a:xfrm>
            <a:off x="1066800" y="5256212"/>
            <a:ext cx="6019800" cy="1588"/>
          </a:xfrm>
          <a:prstGeom prst="straightConnector1">
            <a:avLst/>
          </a:prstGeom>
          <a:ln>
            <a:headEnd type="arrow"/>
            <a:tailEnd type="arrow"/>
          </a:ln>
        </p:spPr>
        <p:style>
          <a:lnRef idx="3">
            <a:schemeClr val="dk1"/>
          </a:lnRef>
          <a:fillRef idx="0">
            <a:schemeClr val="dk1"/>
          </a:fillRef>
          <a:effectRef idx="2">
            <a:schemeClr val="dk1"/>
          </a:effectRef>
          <a:fontRef idx="minor">
            <a:schemeClr val="tx1"/>
          </a:fontRef>
        </p:style>
      </p:cxnSp>
      <p:sp>
        <p:nvSpPr>
          <p:cNvPr id="10" name="TextBox 9"/>
          <p:cNvSpPr txBox="1"/>
          <p:nvPr/>
        </p:nvSpPr>
        <p:spPr>
          <a:xfrm>
            <a:off x="7315200" y="4953000"/>
            <a:ext cx="1258678" cy="523220"/>
          </a:xfrm>
          <a:prstGeom prst="rect">
            <a:avLst/>
          </a:prstGeom>
          <a:noFill/>
        </p:spPr>
        <p:txBody>
          <a:bodyPr wrap="none" rtlCol="0">
            <a:spAutoFit/>
          </a:bodyPr>
          <a:lstStyle/>
          <a:p>
            <a:r>
              <a:rPr lang="en-US" sz="2800" dirty="0" smtClean="0">
                <a:solidFill>
                  <a:prstClr val="black"/>
                </a:solidFill>
                <a:latin typeface="Calibri"/>
              </a:rPr>
              <a:t>I/O Bus</a:t>
            </a:r>
            <a:endParaRPr lang="en-US" sz="2800" dirty="0">
              <a:solidFill>
                <a:prstClr val="black"/>
              </a:solidFill>
              <a:latin typeface="Calibri"/>
            </a:endParaRPr>
          </a:p>
        </p:txBody>
      </p:sp>
      <p:cxnSp>
        <p:nvCxnSpPr>
          <p:cNvPr id="15" name="Straight Arrow Connector 14"/>
          <p:cNvCxnSpPr/>
          <p:nvPr/>
        </p:nvCxnSpPr>
        <p:spPr>
          <a:xfrm rot="5400000">
            <a:off x="5371306"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cxnSp>
        <p:nvCxnSpPr>
          <p:cNvPr id="17" name="Straight Arrow Connector 16"/>
          <p:cNvCxnSpPr/>
          <p:nvPr/>
        </p:nvCxnSpPr>
        <p:spPr>
          <a:xfrm rot="5400000">
            <a:off x="1943894" y="4837906"/>
            <a:ext cx="838200" cy="1588"/>
          </a:xfrm>
          <a:prstGeom prst="straightConnector1">
            <a:avLst/>
          </a:prstGeom>
          <a:ln>
            <a:headEnd type="arrow"/>
            <a:tailEnd type="arrow"/>
          </a:ln>
        </p:spPr>
        <p:style>
          <a:lnRef idx="2">
            <a:schemeClr val="dk1"/>
          </a:lnRef>
          <a:fillRef idx="0">
            <a:schemeClr val="dk1"/>
          </a:fillRef>
          <a:effectRef idx="1">
            <a:schemeClr val="dk1"/>
          </a:effectRef>
          <a:fontRef idx="minor">
            <a:schemeClr val="tx1"/>
          </a:fontRef>
        </p:style>
      </p:cxnSp>
      <p:sp>
        <p:nvSpPr>
          <p:cNvPr id="19" name="TextBox 18"/>
          <p:cNvSpPr txBox="1"/>
          <p:nvPr/>
        </p:nvSpPr>
        <p:spPr>
          <a:xfrm>
            <a:off x="2128995" y="5370493"/>
            <a:ext cx="4161909" cy="584775"/>
          </a:xfrm>
          <a:prstGeom prst="rect">
            <a:avLst/>
          </a:prstGeom>
          <a:noFill/>
        </p:spPr>
        <p:txBody>
          <a:bodyPr wrap="none" rtlCol="0">
            <a:spAutoFit/>
          </a:bodyPr>
          <a:lstStyle/>
          <a:p>
            <a:pPr algn="ctr"/>
            <a:r>
              <a:rPr lang="en-US" sz="3200" dirty="0" smtClean="0">
                <a:solidFill>
                  <a:srgbClr val="C00000"/>
                </a:solidFill>
                <a:latin typeface="Calibri"/>
              </a:rPr>
              <a:t>1. Transfer (</a:t>
            </a:r>
            <a:r>
              <a:rPr lang="en-US" sz="3200" dirty="0" err="1" smtClean="0">
                <a:solidFill>
                  <a:srgbClr val="C00000"/>
                </a:solidFill>
                <a:latin typeface="Calibri"/>
              </a:rPr>
              <a:t>src</a:t>
            </a:r>
            <a:r>
              <a:rPr lang="en-US" sz="3200" dirty="0" smtClean="0">
                <a:solidFill>
                  <a:srgbClr val="C00000"/>
                </a:solidFill>
                <a:latin typeface="Calibri"/>
              </a:rPr>
              <a:t> to temp)</a:t>
            </a:r>
          </a:p>
        </p:txBody>
      </p:sp>
      <p:sp>
        <p:nvSpPr>
          <p:cNvPr id="20" name="Rectangle 19"/>
          <p:cNvSpPr/>
          <p:nvPr/>
        </p:nvSpPr>
        <p:spPr>
          <a:xfrm>
            <a:off x="1295400" y="2819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1" name="Rectangle 20"/>
          <p:cNvSpPr/>
          <p:nvPr/>
        </p:nvSpPr>
        <p:spPr>
          <a:xfrm>
            <a:off x="1295400" y="19812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2" name="TextBox 21"/>
          <p:cNvSpPr txBox="1"/>
          <p:nvPr/>
        </p:nvSpPr>
        <p:spPr>
          <a:xfrm>
            <a:off x="624165" y="2738735"/>
            <a:ext cx="595035" cy="461665"/>
          </a:xfrm>
          <a:prstGeom prst="rect">
            <a:avLst/>
          </a:prstGeom>
          <a:noFill/>
        </p:spPr>
        <p:txBody>
          <a:bodyPr wrap="none" rtlCol="0">
            <a:spAutoFit/>
          </a:bodyPr>
          <a:lstStyle/>
          <a:p>
            <a:r>
              <a:rPr lang="en-US" sz="2400" dirty="0" err="1" smtClean="0">
                <a:solidFill>
                  <a:prstClr val="black"/>
                </a:solidFill>
                <a:latin typeface="Calibri"/>
              </a:rPr>
              <a:t>src</a:t>
            </a:r>
            <a:endParaRPr lang="en-US" sz="2400" dirty="0">
              <a:solidFill>
                <a:prstClr val="black"/>
              </a:solidFill>
              <a:latin typeface="Calibri"/>
            </a:endParaRPr>
          </a:p>
        </p:txBody>
      </p:sp>
      <p:sp>
        <p:nvSpPr>
          <p:cNvPr id="23" name="TextBox 22"/>
          <p:cNvSpPr txBox="1"/>
          <p:nvPr/>
        </p:nvSpPr>
        <p:spPr>
          <a:xfrm>
            <a:off x="624165" y="1905000"/>
            <a:ext cx="595035" cy="461665"/>
          </a:xfrm>
          <a:prstGeom prst="rect">
            <a:avLst/>
          </a:prstGeom>
          <a:noFill/>
        </p:spPr>
        <p:txBody>
          <a:bodyPr wrap="none" rtlCol="0">
            <a:spAutoFit/>
          </a:bodyPr>
          <a:lstStyle/>
          <a:p>
            <a:r>
              <a:rPr lang="en-US" sz="2400" dirty="0" err="1" smtClean="0">
                <a:solidFill>
                  <a:prstClr val="black"/>
                </a:solidFill>
                <a:latin typeface="Calibri"/>
              </a:rPr>
              <a:t>dst</a:t>
            </a:r>
            <a:endParaRPr lang="en-US" sz="2400" dirty="0">
              <a:solidFill>
                <a:prstClr val="black"/>
              </a:solidFill>
              <a:latin typeface="Calibri"/>
            </a:endParaRPr>
          </a:p>
        </p:txBody>
      </p:sp>
      <p:sp>
        <p:nvSpPr>
          <p:cNvPr id="18" name="Rectangle 17"/>
          <p:cNvSpPr/>
          <p:nvPr/>
        </p:nvSpPr>
        <p:spPr>
          <a:xfrm>
            <a:off x="4648200" y="3581400"/>
            <a:ext cx="2209800" cy="304800"/>
          </a:xfrm>
          <a:prstGeom prst="rect">
            <a:avLst/>
          </a:prstGeom>
          <a:solidFill>
            <a:schemeClr val="accent1"/>
          </a:solidFill>
          <a:ln w="2857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a:solidFill>
                <a:prstClr val="black"/>
              </a:solidFill>
              <a:latin typeface="Arial" pitchFamily="34" charset="0"/>
              <a:cs typeface="Arial" pitchFamily="34" charset="0"/>
            </a:endParaRPr>
          </a:p>
        </p:txBody>
      </p:sp>
      <p:sp>
        <p:nvSpPr>
          <p:cNvPr id="26" name="TextBox 25"/>
          <p:cNvSpPr txBox="1"/>
          <p:nvPr/>
        </p:nvSpPr>
        <p:spPr>
          <a:xfrm>
            <a:off x="6934200" y="3505200"/>
            <a:ext cx="844975" cy="461665"/>
          </a:xfrm>
          <a:prstGeom prst="rect">
            <a:avLst/>
          </a:prstGeom>
          <a:noFill/>
        </p:spPr>
        <p:txBody>
          <a:bodyPr wrap="none" rtlCol="0">
            <a:spAutoFit/>
          </a:bodyPr>
          <a:lstStyle/>
          <a:p>
            <a:r>
              <a:rPr lang="en-US" sz="2400" dirty="0" smtClean="0">
                <a:solidFill>
                  <a:prstClr val="black"/>
                </a:solidFill>
                <a:latin typeface="Calibri"/>
              </a:rPr>
              <a:t>temp</a:t>
            </a:r>
            <a:endParaRPr lang="en-US" sz="2400" dirty="0">
              <a:solidFill>
                <a:prstClr val="black"/>
              </a:solidFill>
              <a:latin typeface="Calibri"/>
            </a:endParaRPr>
          </a:p>
        </p:txBody>
      </p:sp>
      <p:sp>
        <p:nvSpPr>
          <p:cNvPr id="27" name="TextBox 26"/>
          <p:cNvSpPr txBox="1"/>
          <p:nvPr/>
        </p:nvSpPr>
        <p:spPr>
          <a:xfrm>
            <a:off x="2109054" y="5892225"/>
            <a:ext cx="4201791" cy="584775"/>
          </a:xfrm>
          <a:prstGeom prst="rect">
            <a:avLst/>
          </a:prstGeom>
          <a:noFill/>
        </p:spPr>
        <p:txBody>
          <a:bodyPr wrap="none" rtlCol="0">
            <a:spAutoFit/>
          </a:bodyPr>
          <a:lstStyle/>
          <a:p>
            <a:pPr algn="ctr"/>
            <a:r>
              <a:rPr lang="en-US" sz="3200" dirty="0" smtClean="0">
                <a:solidFill>
                  <a:srgbClr val="C00000"/>
                </a:solidFill>
                <a:latin typeface="Calibri"/>
              </a:rPr>
              <a:t>2. Transfer (temp to </a:t>
            </a:r>
            <a:r>
              <a:rPr lang="en-US" sz="3200" dirty="0" err="1" smtClean="0">
                <a:solidFill>
                  <a:srgbClr val="C00000"/>
                </a:solidFill>
                <a:latin typeface="Calibri"/>
              </a:rPr>
              <a:t>dst</a:t>
            </a:r>
            <a:r>
              <a:rPr lang="en-US" sz="3200" dirty="0" smtClean="0">
                <a:solidFill>
                  <a:srgbClr val="C00000"/>
                </a:solidFill>
                <a:latin typeface="Calibri"/>
              </a:rPr>
              <a:t>)</a:t>
            </a:r>
          </a:p>
        </p:txBody>
      </p:sp>
      <p:cxnSp>
        <p:nvCxnSpPr>
          <p:cNvPr id="29" name="Straight Arrow Connector 28"/>
          <p:cNvCxnSpPr>
            <a:stCxn id="20" idx="3"/>
            <a:endCxn id="18" idx="1"/>
          </p:cNvCxnSpPr>
          <p:nvPr/>
        </p:nvCxnSpPr>
        <p:spPr>
          <a:xfrm>
            <a:off x="3505200" y="2971800"/>
            <a:ext cx="1143000" cy="7620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cxnSp>
        <p:nvCxnSpPr>
          <p:cNvPr id="30" name="Straight Arrow Connector 29"/>
          <p:cNvCxnSpPr>
            <a:stCxn id="18" idx="1"/>
            <a:endCxn id="21" idx="3"/>
          </p:cNvCxnSpPr>
          <p:nvPr/>
        </p:nvCxnSpPr>
        <p:spPr>
          <a:xfrm rot="10800000">
            <a:off x="3505200" y="2133600"/>
            <a:ext cx="1143000" cy="1600200"/>
          </a:xfrm>
          <a:prstGeom prst="straightConnector1">
            <a:avLst/>
          </a:prstGeom>
          <a:ln>
            <a:solidFill>
              <a:srgbClr val="C00000"/>
            </a:solidFill>
            <a:tailEnd type="arrow"/>
          </a:ln>
        </p:spPr>
        <p:style>
          <a:lnRef idx="2">
            <a:schemeClr val="accent2"/>
          </a:lnRef>
          <a:fillRef idx="0">
            <a:schemeClr val="accent2"/>
          </a:fillRef>
          <a:effectRef idx="1">
            <a:schemeClr val="accent2"/>
          </a:effectRef>
          <a:fontRef idx="minor">
            <a:schemeClr val="tx1"/>
          </a:fontRef>
        </p:style>
      </p:cxnSp>
      <p:sp>
        <p:nvSpPr>
          <p:cNvPr id="34" name="Slide Number Placeholder 33"/>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229</a:t>
            </a:fld>
            <a:endParaRPr lang="en-US">
              <a:solidFill>
                <a:prstClr val="black">
                  <a:tint val="75000"/>
                </a:prstClr>
              </a:solidFill>
              <a:latin typeface="Calibri"/>
            </a:endParaRPr>
          </a:p>
        </p:txBody>
      </p:sp>
    </p:spTree>
    <p:extLst>
      <p:ext uri="{BB962C8B-B14F-4D97-AF65-F5344CB8AC3E}">
        <p14:creationId xmlns:p14="http://schemas.microsoft.com/office/powerpoint/2010/main" val="391463495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fade">
                                      <p:cBhvr>
                                        <p:cTn id="10" dur="500"/>
                                        <p:tgtEl>
                                          <p:spTgt spid="2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500"/>
                                        <p:tgtEl>
                                          <p:spTgt spid="27"/>
                                        </p:tgtEl>
                                      </p:cBhvr>
                                    </p:animEffect>
                                  </p:childTnLst>
                                </p:cTn>
                              </p:par>
                              <p:par>
                                <p:cTn id="16" presetID="10" presetClass="exit" presetSubtype="0" fill="hold" nodeType="withEffect">
                                  <p:stCondLst>
                                    <p:cond delay="0"/>
                                  </p:stCondLst>
                                  <p:childTnLst>
                                    <p:animEffect transition="out" filter="fade">
                                      <p:cBhvr>
                                        <p:cTn id="17" dur="500"/>
                                        <p:tgtEl>
                                          <p:spTgt spid="29"/>
                                        </p:tgtEl>
                                      </p:cBhvr>
                                    </p:animEffect>
                                    <p:set>
                                      <p:cBhvr>
                                        <p:cTn id="18" dur="1" fill="hold">
                                          <p:stCondLst>
                                            <p:cond delay="499"/>
                                          </p:stCondLst>
                                        </p:cTn>
                                        <p:tgtEl>
                                          <p:spTgt spid="29"/>
                                        </p:tgtEl>
                                        <p:attrNameLst>
                                          <p:attrName>style.visibility</p:attrName>
                                        </p:attrNameLst>
                                      </p:cBhvr>
                                      <p:to>
                                        <p:strVal val="hidden"/>
                                      </p:to>
                                    </p:set>
                                  </p:childTnLst>
                                </p:cTn>
                              </p:par>
                              <p:par>
                                <p:cTn id="19" presetID="10" presetClass="entr" presetSubtype="0" fill="hold"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fade">
                                      <p:cBhvr>
                                        <p:cTn id="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7"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ounded Rectangle 97"/>
          <p:cNvSpPr>
            <a:spLocks noChangeArrowheads="1"/>
          </p:cNvSpPr>
          <p:nvPr/>
        </p:nvSpPr>
        <p:spPr bwMode="auto">
          <a:xfrm>
            <a:off x="2160588" y="3714750"/>
            <a:ext cx="4530725" cy="2457450"/>
          </a:xfrm>
          <a:prstGeom prst="roundRect">
            <a:avLst>
              <a:gd name="adj" fmla="val 16667"/>
            </a:avLst>
          </a:prstGeom>
          <a:solidFill>
            <a:srgbClr val="9999FF">
              <a:alpha val="25098"/>
            </a:srgbClr>
          </a:solidFill>
          <a:ln w="9525">
            <a:solidFill>
              <a:schemeClr val="tx1"/>
            </a:solidFill>
            <a:round/>
            <a:headEnd/>
            <a:tailEnd/>
          </a:ln>
        </p:spPr>
        <p:txBody>
          <a:bodyPr wrap="none" anchor="ctr"/>
          <a:lstStyle/>
          <a:p>
            <a:pPr marL="381000" indent="-381000" algn="ctr" fontAlgn="base">
              <a:spcBef>
                <a:spcPct val="20000"/>
              </a:spcBef>
              <a:spcAft>
                <a:spcPct val="0"/>
              </a:spcAft>
              <a:buFontTx/>
              <a:buChar char="•"/>
            </a:pPr>
            <a:endParaRPr lang="en-US" sz="2000" smtClean="0">
              <a:solidFill>
                <a:srgbClr val="000000"/>
              </a:solidFill>
              <a:latin typeface="Arial" charset="0"/>
              <a:ea typeface="ＭＳ Ｐゴシック" charset="0"/>
              <a:cs typeface="ＭＳ Ｐゴシック" charset="0"/>
            </a:endParaRPr>
          </a:p>
        </p:txBody>
      </p:sp>
      <p:sp>
        <p:nvSpPr>
          <p:cNvPr id="2867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CA03AC-C657-5E4C-AC56-BF8567CC85A7}" type="slidenum">
              <a:rPr lang="en-US" sz="1600">
                <a:solidFill>
                  <a:srgbClr val="000000"/>
                </a:solidFill>
                <a:latin typeface="Garamond" charset="0"/>
                <a:cs typeface="Arial" charset="0"/>
              </a:rPr>
              <a:pPr eaLnBrk="1" hangingPunct="1"/>
              <a:t>23</a:t>
            </a:fld>
            <a:endParaRPr lang="en-US" sz="1600">
              <a:solidFill>
                <a:srgbClr val="000000"/>
              </a:solidFill>
              <a:latin typeface="Garamond" charset="0"/>
              <a:cs typeface="Arial" charset="0"/>
            </a:endParaRPr>
          </a:p>
        </p:txBody>
      </p:sp>
      <p:sp>
        <p:nvSpPr>
          <p:cNvPr id="28675" name="Rectangle 2"/>
          <p:cNvSpPr>
            <a:spLocks noGrp="1" noChangeArrowheads="1"/>
          </p:cNvSpPr>
          <p:nvPr>
            <p:ph type="title"/>
          </p:nvPr>
        </p:nvSpPr>
        <p:spPr/>
        <p:txBody>
          <a:bodyPr/>
          <a:lstStyle/>
          <a:p>
            <a:r>
              <a:rPr lang="en-US">
                <a:latin typeface="Garamond" charset="0"/>
              </a:rPr>
              <a:t>Why the Disparity in Slowdowns?</a:t>
            </a:r>
          </a:p>
        </p:txBody>
      </p:sp>
      <p:sp>
        <p:nvSpPr>
          <p:cNvPr id="432133" name="Rectangle 5"/>
          <p:cNvSpPr>
            <a:spLocks noChangeArrowheads="1"/>
          </p:cNvSpPr>
          <p:nvPr/>
        </p:nvSpPr>
        <p:spPr bwMode="auto">
          <a:xfrm>
            <a:off x="27860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34" name="Text Box 6"/>
          <p:cNvSpPr txBox="1">
            <a:spLocks noChangeArrowheads="1"/>
          </p:cNvSpPr>
          <p:nvPr/>
        </p:nvSpPr>
        <p:spPr bwMode="auto">
          <a:xfrm>
            <a:off x="3117850"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CORE 1</a:t>
            </a:r>
          </a:p>
        </p:txBody>
      </p:sp>
      <p:sp>
        <p:nvSpPr>
          <p:cNvPr id="28678" name="Text Box 8"/>
          <p:cNvSpPr txBox="1">
            <a:spLocks noChangeArrowheads="1"/>
          </p:cNvSpPr>
          <p:nvPr/>
        </p:nvSpPr>
        <p:spPr bwMode="auto">
          <a:xfrm>
            <a:off x="4702175" y="1485900"/>
            <a:ext cx="93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CORE 2</a:t>
            </a:r>
          </a:p>
        </p:txBody>
      </p:sp>
      <p:sp>
        <p:nvSpPr>
          <p:cNvPr id="28679" name="Text Box 14"/>
          <p:cNvSpPr txBox="1">
            <a:spLocks noChangeArrowheads="1"/>
          </p:cNvSpPr>
          <p:nvPr/>
        </p:nvSpPr>
        <p:spPr bwMode="auto">
          <a:xfrm>
            <a:off x="3143250" y="2425700"/>
            <a:ext cx="89217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    </a:t>
            </a:r>
            <a:r>
              <a:rPr lang="en-US" sz="1600" smtClean="0">
                <a:solidFill>
                  <a:srgbClr val="000000"/>
                </a:solidFill>
                <a:cs typeface="Arial" charset="0"/>
              </a:rPr>
              <a:t>L2 </a:t>
            </a:r>
          </a:p>
          <a:p>
            <a:pPr eaLnBrk="1" fontAlgn="base" hangingPunct="1">
              <a:spcBef>
                <a:spcPct val="0"/>
              </a:spcBef>
              <a:spcAft>
                <a:spcPct val="0"/>
              </a:spcAft>
            </a:pPr>
            <a:r>
              <a:rPr lang="en-US" sz="1600" smtClean="0">
                <a:solidFill>
                  <a:srgbClr val="000000"/>
                </a:solidFill>
                <a:cs typeface="Arial" charset="0"/>
              </a:rPr>
              <a:t>CACHE</a:t>
            </a:r>
          </a:p>
        </p:txBody>
      </p:sp>
      <p:sp>
        <p:nvSpPr>
          <p:cNvPr id="28680" name="Text Box 16"/>
          <p:cNvSpPr txBox="1">
            <a:spLocks noChangeArrowheads="1"/>
          </p:cNvSpPr>
          <p:nvPr/>
        </p:nvSpPr>
        <p:spPr bwMode="auto">
          <a:xfrm>
            <a:off x="4714875" y="2427288"/>
            <a:ext cx="8921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    </a:t>
            </a:r>
            <a:r>
              <a:rPr lang="en-US" sz="1600" smtClean="0">
                <a:solidFill>
                  <a:srgbClr val="000000"/>
                </a:solidFill>
                <a:cs typeface="Arial" charset="0"/>
              </a:rPr>
              <a:t>L2 </a:t>
            </a:r>
          </a:p>
          <a:p>
            <a:pPr eaLnBrk="1" fontAlgn="base" hangingPunct="1">
              <a:spcBef>
                <a:spcPct val="0"/>
              </a:spcBef>
              <a:spcAft>
                <a:spcPct val="0"/>
              </a:spcAft>
            </a:pPr>
            <a:r>
              <a:rPr lang="en-US" sz="1600" smtClean="0">
                <a:solidFill>
                  <a:srgbClr val="000000"/>
                </a:solidFill>
                <a:cs typeface="Arial" charset="0"/>
              </a:rPr>
              <a:t>CACHE</a:t>
            </a:r>
          </a:p>
        </p:txBody>
      </p:sp>
      <p:sp>
        <p:nvSpPr>
          <p:cNvPr id="28681" name="Line 20"/>
          <p:cNvSpPr>
            <a:spLocks noChangeShapeType="1"/>
          </p:cNvSpPr>
          <p:nvPr/>
        </p:nvSpPr>
        <p:spPr bwMode="auto">
          <a:xfrm>
            <a:off x="3573463"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2" name="Line 21"/>
          <p:cNvSpPr>
            <a:spLocks noChangeShapeType="1"/>
          </p:cNvSpPr>
          <p:nvPr/>
        </p:nvSpPr>
        <p:spPr bwMode="auto">
          <a:xfrm>
            <a:off x="5146675" y="2055813"/>
            <a:ext cx="0" cy="287337"/>
          </a:xfrm>
          <a:prstGeom prst="line">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3" name="Rectangle 23"/>
          <p:cNvSpPr>
            <a:spLocks noChangeArrowheads="1"/>
          </p:cNvSpPr>
          <p:nvPr/>
        </p:nvSpPr>
        <p:spPr bwMode="auto">
          <a:xfrm>
            <a:off x="2786063" y="3829050"/>
            <a:ext cx="3168650" cy="635000"/>
          </a:xfrm>
          <a:prstGeom prst="rect">
            <a:avLst/>
          </a:prstGeom>
          <a:solidFill>
            <a:schemeClr val="bg1"/>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4" name="Text Box 24"/>
          <p:cNvSpPr txBox="1">
            <a:spLocks noChangeArrowheads="1"/>
          </p:cNvSpPr>
          <p:nvPr/>
        </p:nvSpPr>
        <p:spPr bwMode="auto">
          <a:xfrm>
            <a:off x="2759075" y="4002088"/>
            <a:ext cx="3195638"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DRAM MEMORY CONTROLLER</a:t>
            </a:r>
          </a:p>
        </p:txBody>
      </p:sp>
      <p:sp>
        <p:nvSpPr>
          <p:cNvPr id="62" name="Rectangle 61"/>
          <p:cNvSpPr>
            <a:spLocks noChangeArrowheads="1"/>
          </p:cNvSpPr>
          <p:nvPr/>
        </p:nvSpPr>
        <p:spPr bwMode="auto">
          <a:xfrm>
            <a:off x="26146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0</a:t>
            </a:r>
          </a:p>
        </p:txBody>
      </p:sp>
      <p:sp>
        <p:nvSpPr>
          <p:cNvPr id="63" name="Rectangle 62"/>
          <p:cNvSpPr>
            <a:spLocks noChangeArrowheads="1"/>
          </p:cNvSpPr>
          <p:nvPr/>
        </p:nvSpPr>
        <p:spPr bwMode="auto">
          <a:xfrm>
            <a:off x="3529013" y="5200650"/>
            <a:ext cx="7620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1</a:t>
            </a:r>
          </a:p>
        </p:txBody>
      </p:sp>
      <p:sp>
        <p:nvSpPr>
          <p:cNvPr id="64" name="Rectangle 63"/>
          <p:cNvSpPr>
            <a:spLocks noChangeArrowheads="1"/>
          </p:cNvSpPr>
          <p:nvPr/>
        </p:nvSpPr>
        <p:spPr bwMode="auto">
          <a:xfrm>
            <a:off x="4405313"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2</a:t>
            </a:r>
          </a:p>
        </p:txBody>
      </p:sp>
      <p:sp>
        <p:nvSpPr>
          <p:cNvPr id="28688" name="Line 40"/>
          <p:cNvSpPr>
            <a:spLocks noChangeShapeType="1"/>
          </p:cNvSpPr>
          <p:nvPr/>
        </p:nvSpPr>
        <p:spPr bwMode="auto">
          <a:xfrm>
            <a:off x="2946400" y="4867275"/>
            <a:ext cx="2771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89" name="Line 43"/>
          <p:cNvSpPr>
            <a:spLocks noChangeShapeType="1"/>
          </p:cNvSpPr>
          <p:nvPr/>
        </p:nvSpPr>
        <p:spPr bwMode="auto">
          <a:xfrm>
            <a:off x="2946400"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0" name="Line 44"/>
          <p:cNvSpPr>
            <a:spLocks noChangeShapeType="1"/>
          </p:cNvSpPr>
          <p:nvPr/>
        </p:nvSpPr>
        <p:spPr bwMode="auto">
          <a:xfrm>
            <a:off x="39258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1" name="Line 45"/>
          <p:cNvSpPr>
            <a:spLocks noChangeShapeType="1"/>
          </p:cNvSpPr>
          <p:nvPr/>
        </p:nvSpPr>
        <p:spPr bwMode="auto">
          <a:xfrm>
            <a:off x="4789488"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2" name="Line 48"/>
          <p:cNvSpPr>
            <a:spLocks noChangeShapeType="1"/>
          </p:cNvSpPr>
          <p:nvPr/>
        </p:nvSpPr>
        <p:spPr bwMode="auto">
          <a:xfrm flipV="1">
            <a:off x="4341813" y="4464050"/>
            <a:ext cx="0" cy="4032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78" name="Text Box 50"/>
          <p:cNvSpPr txBox="1">
            <a:spLocks noChangeArrowheads="1"/>
          </p:cNvSpPr>
          <p:nvPr/>
        </p:nvSpPr>
        <p:spPr bwMode="auto">
          <a:xfrm>
            <a:off x="6737350" y="3613150"/>
            <a:ext cx="18351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Shared DRAM</a:t>
            </a:r>
          </a:p>
          <a:p>
            <a:pPr eaLnBrk="1" fontAlgn="base" hangingPunct="1">
              <a:spcBef>
                <a:spcPct val="0"/>
              </a:spcBef>
              <a:spcAft>
                <a:spcPct val="0"/>
              </a:spcAft>
            </a:pPr>
            <a:r>
              <a:rPr lang="en-US" sz="1800" smtClean="0">
                <a:solidFill>
                  <a:srgbClr val="003399"/>
                </a:solidFill>
                <a:cs typeface="Arial" charset="0"/>
              </a:rPr>
              <a:t>Memory System</a:t>
            </a:r>
          </a:p>
        </p:txBody>
      </p:sp>
      <p:sp>
        <p:nvSpPr>
          <p:cNvPr id="28694" name="Rounded Rectangle 97"/>
          <p:cNvSpPr>
            <a:spLocks noChangeArrowheads="1"/>
          </p:cNvSpPr>
          <p:nvPr/>
        </p:nvSpPr>
        <p:spPr bwMode="auto">
          <a:xfrm>
            <a:off x="2493963" y="1143000"/>
            <a:ext cx="3760787" cy="3543300"/>
          </a:xfrm>
          <a:prstGeom prst="roundRect">
            <a:avLst>
              <a:gd name="adj" fmla="val 16667"/>
            </a:avLst>
          </a:prstGeom>
          <a:noFill/>
          <a:ln w="25400">
            <a:solidFill>
              <a:srgbClr val="008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marL="381000" indent="-381000" algn="ctr" fontAlgn="base">
              <a:spcBef>
                <a:spcPct val="20000"/>
              </a:spcBef>
              <a:spcAft>
                <a:spcPct val="0"/>
              </a:spcAft>
              <a:buFontTx/>
              <a:buChar char="•"/>
            </a:pPr>
            <a:endParaRPr lang="en-US" sz="2000" smtClean="0">
              <a:solidFill>
                <a:srgbClr val="000000"/>
              </a:solidFill>
              <a:latin typeface="Arial" charset="0"/>
              <a:ea typeface="ＭＳ Ｐゴシック" charset="0"/>
              <a:cs typeface="ＭＳ Ｐゴシック" charset="0"/>
            </a:endParaRPr>
          </a:p>
        </p:txBody>
      </p:sp>
      <p:sp>
        <p:nvSpPr>
          <p:cNvPr id="28695" name="Text Box 52"/>
          <p:cNvSpPr txBox="1">
            <a:spLocks noChangeArrowheads="1"/>
          </p:cNvSpPr>
          <p:nvPr/>
        </p:nvSpPr>
        <p:spPr bwMode="auto">
          <a:xfrm>
            <a:off x="6350000" y="1412875"/>
            <a:ext cx="12382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Multi-Core</a:t>
            </a:r>
          </a:p>
          <a:p>
            <a:pPr eaLnBrk="1" fontAlgn="base" hangingPunct="1">
              <a:spcBef>
                <a:spcPct val="0"/>
              </a:spcBef>
              <a:spcAft>
                <a:spcPct val="0"/>
              </a:spcAft>
            </a:pPr>
            <a:r>
              <a:rPr lang="en-US" sz="1800" smtClean="0">
                <a:solidFill>
                  <a:srgbClr val="3B812F"/>
                </a:solidFill>
                <a:cs typeface="Arial" charset="0"/>
              </a:rPr>
              <a:t>Chip</a:t>
            </a:r>
          </a:p>
        </p:txBody>
      </p:sp>
      <p:sp>
        <p:nvSpPr>
          <p:cNvPr id="432182" name="Line 54"/>
          <p:cNvSpPr>
            <a:spLocks noChangeShapeType="1"/>
          </p:cNvSpPr>
          <p:nvPr/>
        </p:nvSpPr>
        <p:spPr bwMode="auto">
          <a:xfrm>
            <a:off x="1230313" y="3371850"/>
            <a:ext cx="1555750" cy="633413"/>
          </a:xfrm>
          <a:prstGeom prst="line">
            <a:avLst/>
          </a:prstGeom>
          <a:noFill/>
          <a:ln w="50800">
            <a:solidFill>
              <a:srgbClr val="FF0000"/>
            </a:solidFill>
            <a:round/>
            <a:headEnd/>
            <a:tailEnd type="stealth" w="lg" len="lg"/>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32183" name="Text Box 55"/>
          <p:cNvSpPr txBox="1">
            <a:spLocks noChangeArrowheads="1"/>
          </p:cNvSpPr>
          <p:nvPr/>
        </p:nvSpPr>
        <p:spPr bwMode="auto">
          <a:xfrm>
            <a:off x="366713" y="3005138"/>
            <a:ext cx="12382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unfairness</a:t>
            </a:r>
          </a:p>
        </p:txBody>
      </p:sp>
      <p:sp>
        <p:nvSpPr>
          <p:cNvPr id="432184" name="Rectangle 56"/>
          <p:cNvSpPr>
            <a:spLocks noChangeArrowheads="1"/>
          </p:cNvSpPr>
          <p:nvPr/>
        </p:nvSpPr>
        <p:spPr bwMode="auto">
          <a:xfrm>
            <a:off x="2786063" y="3829050"/>
            <a:ext cx="3168650" cy="635000"/>
          </a:xfrm>
          <a:prstGeom prst="rect">
            <a:avLst/>
          </a:prstGeom>
          <a:noFill/>
          <a:ln w="508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699" name="Rectangle 11"/>
          <p:cNvSpPr>
            <a:spLocks noChangeArrowheads="1"/>
          </p:cNvSpPr>
          <p:nvPr/>
        </p:nvSpPr>
        <p:spPr bwMode="auto">
          <a:xfrm>
            <a:off x="2686050" y="3376613"/>
            <a:ext cx="3465513" cy="228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0" name="Text Box 6"/>
          <p:cNvSpPr txBox="1">
            <a:spLocks noChangeArrowheads="1"/>
          </p:cNvSpPr>
          <p:nvPr/>
        </p:nvSpPr>
        <p:spPr bwMode="auto">
          <a:xfrm>
            <a:off x="3505200" y="3319463"/>
            <a:ext cx="180975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000000"/>
                </a:solidFill>
                <a:cs typeface="Arial" charset="0"/>
              </a:rPr>
              <a:t>INTERCONNECT</a:t>
            </a:r>
          </a:p>
        </p:txBody>
      </p:sp>
      <p:cxnSp>
        <p:nvCxnSpPr>
          <p:cNvPr id="28701" name="Straight Arrow Connector 53"/>
          <p:cNvCxnSpPr>
            <a:cxnSpLocks noChangeShapeType="1"/>
          </p:cNvCxnSpPr>
          <p:nvPr/>
        </p:nvCxnSpPr>
        <p:spPr bwMode="auto">
          <a:xfrm rot="5400000">
            <a:off x="3466307" y="32567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2" name="Straight Arrow Connector 54"/>
          <p:cNvCxnSpPr>
            <a:cxnSpLocks noChangeShapeType="1"/>
          </p:cNvCxnSpPr>
          <p:nvPr/>
        </p:nvCxnSpPr>
        <p:spPr bwMode="auto">
          <a:xfrm rot="5400000">
            <a:off x="5052219" y="32567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3" name="Straight Arrow Connector 57"/>
          <p:cNvCxnSpPr>
            <a:cxnSpLocks noChangeShapeType="1"/>
          </p:cNvCxnSpPr>
          <p:nvPr/>
        </p:nvCxnSpPr>
        <p:spPr bwMode="auto">
          <a:xfrm rot="5400000">
            <a:off x="3458369" y="3713956"/>
            <a:ext cx="228600" cy="1588"/>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8704" name="Straight Arrow Connector 58"/>
          <p:cNvCxnSpPr>
            <a:cxnSpLocks noChangeShapeType="1"/>
          </p:cNvCxnSpPr>
          <p:nvPr/>
        </p:nvCxnSpPr>
        <p:spPr bwMode="auto">
          <a:xfrm rot="5400000">
            <a:off x="5053807" y="3713956"/>
            <a:ext cx="228600" cy="1587"/>
          </a:xfrm>
          <a:prstGeom prst="straightConnector1">
            <a:avLst/>
          </a:prstGeom>
          <a:noFill/>
          <a:ln w="9525">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66" name="Rectangle 5"/>
          <p:cNvSpPr>
            <a:spLocks noChangeArrowheads="1"/>
          </p:cNvSpPr>
          <p:nvPr/>
        </p:nvSpPr>
        <p:spPr bwMode="auto">
          <a:xfrm>
            <a:off x="4398963" y="1257300"/>
            <a:ext cx="1555750" cy="8080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6" name="Rectangle 5"/>
          <p:cNvSpPr>
            <a:spLocks noChangeArrowheads="1"/>
          </p:cNvSpPr>
          <p:nvPr/>
        </p:nvSpPr>
        <p:spPr bwMode="auto">
          <a:xfrm>
            <a:off x="2801938"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07" name="Rectangle 5"/>
          <p:cNvSpPr>
            <a:spLocks noChangeArrowheads="1"/>
          </p:cNvSpPr>
          <p:nvPr/>
        </p:nvSpPr>
        <p:spPr bwMode="auto">
          <a:xfrm>
            <a:off x="4398963" y="2344738"/>
            <a:ext cx="1555750" cy="80803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9" name="Text Box 8"/>
          <p:cNvSpPr txBox="1">
            <a:spLocks noChangeArrowheads="1"/>
          </p:cNvSpPr>
          <p:nvPr/>
        </p:nvSpPr>
        <p:spPr bwMode="auto">
          <a:xfrm>
            <a:off x="3163888" y="1485900"/>
            <a:ext cx="800100" cy="338138"/>
          </a:xfrm>
          <a:prstGeom prst="rect">
            <a:avLst/>
          </a:prstGeom>
          <a:solidFill>
            <a:srgbClr val="0000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FFFFFF"/>
                </a:solidFill>
                <a:cs typeface="Arial" charset="0"/>
              </a:rPr>
              <a:t>matlab</a:t>
            </a:r>
          </a:p>
        </p:txBody>
      </p:sp>
      <p:sp>
        <p:nvSpPr>
          <p:cNvPr id="70" name="Text Box 8"/>
          <p:cNvSpPr txBox="1">
            <a:spLocks noChangeArrowheads="1"/>
          </p:cNvSpPr>
          <p:nvPr/>
        </p:nvSpPr>
        <p:spPr bwMode="auto">
          <a:xfrm>
            <a:off x="4911725" y="1468438"/>
            <a:ext cx="503238" cy="3397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FFFFFF"/>
                </a:solidFill>
                <a:cs typeface="Arial" charset="0"/>
              </a:rPr>
              <a:t>gcc</a:t>
            </a:r>
          </a:p>
        </p:txBody>
      </p:sp>
      <p:sp>
        <p:nvSpPr>
          <p:cNvPr id="71" name="Rectangle 70"/>
          <p:cNvSpPr>
            <a:spLocks noChangeArrowheads="1"/>
          </p:cNvSpPr>
          <p:nvPr/>
        </p:nvSpPr>
        <p:spPr bwMode="auto">
          <a:xfrm>
            <a:off x="5334000" y="5200650"/>
            <a:ext cx="800100" cy="876300"/>
          </a:xfrm>
          <a:prstGeom prst="rect">
            <a:avLst/>
          </a:prstGeom>
          <a:solidFill>
            <a:schemeClr val="bg1"/>
          </a:solidFill>
          <a:ln w="9525">
            <a:solidFill>
              <a:schemeClr val="tx1"/>
            </a:solidFill>
            <a:round/>
            <a:headEnd/>
            <a:tailEnd/>
          </a:ln>
        </p:spPr>
        <p:txBody>
          <a:bodyPr wrap="none" anchor="ctr"/>
          <a:lstStyle/>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DRAM </a:t>
            </a:r>
          </a:p>
          <a:p>
            <a:pPr marL="381000" indent="-381000" algn="ctr" fontAlgn="base">
              <a:spcBef>
                <a:spcPct val="20000"/>
              </a:spcBef>
              <a:spcAft>
                <a:spcPct val="0"/>
              </a:spcAft>
            </a:pPr>
            <a:r>
              <a:rPr lang="en-US" smtClean="0">
                <a:solidFill>
                  <a:srgbClr val="000000"/>
                </a:solidFill>
                <a:latin typeface="Arial" charset="0"/>
                <a:ea typeface="ＭＳ Ｐゴシック" charset="0"/>
                <a:cs typeface="ＭＳ Ｐゴシック" charset="0"/>
              </a:rPr>
              <a:t>Bank 3</a:t>
            </a:r>
          </a:p>
        </p:txBody>
      </p:sp>
      <p:sp>
        <p:nvSpPr>
          <p:cNvPr id="28711" name="Line 45"/>
          <p:cNvSpPr>
            <a:spLocks noChangeShapeType="1"/>
          </p:cNvSpPr>
          <p:nvPr/>
        </p:nvSpPr>
        <p:spPr bwMode="auto">
          <a:xfrm>
            <a:off x="5718175" y="486727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2" name="Group 107"/>
          <p:cNvGrpSpPr>
            <a:grpSpLocks/>
          </p:cNvGrpSpPr>
          <p:nvPr/>
        </p:nvGrpSpPr>
        <p:grpSpPr bwMode="auto">
          <a:xfrm>
            <a:off x="3505200" y="1257300"/>
            <a:ext cx="176213" cy="779463"/>
            <a:chOff x="536864" y="1524322"/>
            <a:chExt cx="176645" cy="778674"/>
          </a:xfrm>
        </p:grpSpPr>
        <p:sp>
          <p:nvSpPr>
            <p:cNvPr id="28734" name="Rectangle 10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5" name="Rectangle 10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6" name="Rectangle 10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7" name="Rectangle 10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107" name="Rectangle 106"/>
          <p:cNvSpPr>
            <a:spLocks noChangeArrowheads="1"/>
          </p:cNvSpPr>
          <p:nvPr/>
        </p:nvSpPr>
        <p:spPr bwMode="auto">
          <a:xfrm>
            <a:off x="5057775" y="1817688"/>
            <a:ext cx="177800" cy="169862"/>
          </a:xfrm>
          <a:prstGeom prst="rect">
            <a:avLst/>
          </a:prstGeom>
          <a:solidFill>
            <a:srgbClr val="FF0000"/>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3" name="Group 119"/>
          <p:cNvGrpSpPr>
            <a:grpSpLocks/>
          </p:cNvGrpSpPr>
          <p:nvPr/>
        </p:nvGrpSpPr>
        <p:grpSpPr bwMode="auto">
          <a:xfrm>
            <a:off x="3702050" y="1255713"/>
            <a:ext cx="176213" cy="777875"/>
            <a:chOff x="536864" y="1524322"/>
            <a:chExt cx="176645" cy="778674"/>
          </a:xfrm>
        </p:grpSpPr>
        <p:sp>
          <p:nvSpPr>
            <p:cNvPr id="28730" name="Rectangle 12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1" name="Rectangle 12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2" name="Rectangle 12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33" name="Rectangle 12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 name="Group 124"/>
          <p:cNvGrpSpPr>
            <a:grpSpLocks/>
          </p:cNvGrpSpPr>
          <p:nvPr/>
        </p:nvGrpSpPr>
        <p:grpSpPr bwMode="auto">
          <a:xfrm>
            <a:off x="3906838" y="1262063"/>
            <a:ext cx="176212" cy="779462"/>
            <a:chOff x="536864" y="1524322"/>
            <a:chExt cx="176645" cy="778674"/>
          </a:xfrm>
        </p:grpSpPr>
        <p:sp>
          <p:nvSpPr>
            <p:cNvPr id="28726" name="Rectangle 125"/>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7" name="Rectangle 126"/>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8" name="Rectangle 127"/>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9" name="Rectangle 128"/>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5" name="Group 129"/>
          <p:cNvGrpSpPr>
            <a:grpSpLocks/>
          </p:cNvGrpSpPr>
          <p:nvPr/>
        </p:nvGrpSpPr>
        <p:grpSpPr bwMode="auto">
          <a:xfrm>
            <a:off x="3303588" y="1262063"/>
            <a:ext cx="176212" cy="779462"/>
            <a:chOff x="536864" y="1524322"/>
            <a:chExt cx="176645" cy="778674"/>
          </a:xfrm>
        </p:grpSpPr>
        <p:sp>
          <p:nvSpPr>
            <p:cNvPr id="28722" name="Rectangle 130"/>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3" name="Rectangle 131"/>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4" name="Rectangle 132"/>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5" name="Rectangle 133"/>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 name="Group 124"/>
          <p:cNvGrpSpPr>
            <a:grpSpLocks/>
          </p:cNvGrpSpPr>
          <p:nvPr/>
        </p:nvGrpSpPr>
        <p:grpSpPr bwMode="auto">
          <a:xfrm>
            <a:off x="4111625" y="1262063"/>
            <a:ext cx="176213" cy="779462"/>
            <a:chOff x="536864" y="1524322"/>
            <a:chExt cx="176645" cy="778674"/>
          </a:xfrm>
        </p:grpSpPr>
        <p:sp>
          <p:nvSpPr>
            <p:cNvPr id="28718" name="Rectangle 72"/>
            <p:cNvSpPr>
              <a:spLocks noChangeArrowheads="1"/>
            </p:cNvSpPr>
            <p:nvPr/>
          </p:nvSpPr>
          <p:spPr bwMode="auto">
            <a:xfrm>
              <a:off x="536864" y="1524322"/>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19" name="Rectangle 73"/>
            <p:cNvSpPr>
              <a:spLocks noChangeArrowheads="1"/>
            </p:cNvSpPr>
            <p:nvPr/>
          </p:nvSpPr>
          <p:spPr bwMode="auto">
            <a:xfrm>
              <a:off x="536864" y="1726339"/>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0" name="Rectangle 74"/>
            <p:cNvSpPr>
              <a:spLocks noChangeArrowheads="1"/>
            </p:cNvSpPr>
            <p:nvPr/>
          </p:nvSpPr>
          <p:spPr bwMode="auto">
            <a:xfrm>
              <a:off x="536864" y="1931907"/>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721" name="Rectangle 75"/>
            <p:cNvSpPr>
              <a:spLocks noChangeArrowheads="1"/>
            </p:cNvSpPr>
            <p:nvPr/>
          </p:nvSpPr>
          <p:spPr bwMode="auto">
            <a:xfrm>
              <a:off x="536864" y="2132390"/>
              <a:ext cx="176645" cy="170606"/>
            </a:xfrm>
            <a:prstGeom prst="rect">
              <a:avLst/>
            </a:prstGeom>
            <a:solidFill>
              <a:srgbClr val="0000FF"/>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1113955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linds(horizontal)">
                                      <p:cBhvr>
                                        <p:cTn id="7" dur="500"/>
                                        <p:tgtEl>
                                          <p:spTgt spid="98"/>
                                        </p:tgtEl>
                                      </p:cBhvr>
                                    </p:animEffect>
                                  </p:childTnLst>
                                </p:cTn>
                              </p:par>
                              <p:par>
                                <p:cTn id="8" presetID="1" presetClass="entr" presetSubtype="0" fill="hold" grpId="1" nodeType="withEffect">
                                  <p:stCondLst>
                                    <p:cond delay="0"/>
                                  </p:stCondLst>
                                  <p:childTnLst>
                                    <p:set>
                                      <p:cBhvr>
                                        <p:cTn id="9" dur="1" fill="hold">
                                          <p:stCondLst>
                                            <p:cond delay="0"/>
                                          </p:stCondLst>
                                        </p:cTn>
                                        <p:tgtEl>
                                          <p:spTgt spid="98"/>
                                        </p:tgtEl>
                                        <p:attrNameLst>
                                          <p:attrName>style.visibility</p:attrName>
                                        </p:attrNameLst>
                                      </p:cBhvr>
                                      <p:to>
                                        <p:strVal val="visible"/>
                                      </p:to>
                                    </p:set>
                                  </p:childTnLst>
                                </p:cTn>
                              </p:par>
                              <p:par>
                                <p:cTn id="10" presetID="1" presetClass="entr" presetSubtype="0" fill="hold" grpId="0" nodeType="withEffect">
                                  <p:stCondLst>
                                    <p:cond delay="0"/>
                                  </p:stCondLst>
                                  <p:childTnLst>
                                    <p:set>
                                      <p:cBhvr>
                                        <p:cTn id="11" dur="1" fill="hold">
                                          <p:stCondLst>
                                            <p:cond delay="0"/>
                                          </p:stCondLst>
                                        </p:cTn>
                                        <p:tgtEl>
                                          <p:spTgt spid="43217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mph" presetSubtype="2" fill="hold" nodeType="clickEffect">
                                  <p:stCondLst>
                                    <p:cond delay="0"/>
                                  </p:stCondLst>
                                  <p:childTnLst>
                                    <p:animClr clrSpc="rgb" dir="cw">
                                      <p:cBhvr>
                                        <p:cTn id="15" dur="500" fill="hold"/>
                                        <p:tgtEl>
                                          <p:spTgt spid="432133"/>
                                        </p:tgtEl>
                                        <p:attrNameLst>
                                          <p:attrName>fillcolor</p:attrName>
                                        </p:attrNameLst>
                                      </p:cBhvr>
                                      <p:to>
                                        <a:srgbClr val="0000FF"/>
                                      </p:to>
                                    </p:animClr>
                                    <p:set>
                                      <p:cBhvr>
                                        <p:cTn id="16" dur="500" fill="hold"/>
                                        <p:tgtEl>
                                          <p:spTgt spid="432133"/>
                                        </p:tgtEl>
                                        <p:attrNameLst>
                                          <p:attrName>fill.type</p:attrName>
                                        </p:attrNameLst>
                                      </p:cBhvr>
                                      <p:to>
                                        <p:strVal val="solid"/>
                                      </p:to>
                                    </p:set>
                                    <p:set>
                                      <p:cBhvr>
                                        <p:cTn id="17" dur="500" fill="hold"/>
                                        <p:tgtEl>
                                          <p:spTgt spid="432133"/>
                                        </p:tgtEl>
                                        <p:attrNameLst>
                                          <p:attrName>fill.on</p:attrName>
                                        </p:attrNameLst>
                                      </p:cBhvr>
                                      <p:to>
                                        <p:strVal val="true"/>
                                      </p:to>
                                    </p:set>
                                  </p:childTnLst>
                                </p:cTn>
                              </p:par>
                              <p:par>
                                <p:cTn id="18" presetID="1" presetClass="exit" presetSubtype="0" fill="hold" grpId="0" nodeType="withEffect">
                                  <p:stCondLst>
                                    <p:cond delay="0"/>
                                  </p:stCondLst>
                                  <p:childTnLst>
                                    <p:set>
                                      <p:cBhvr>
                                        <p:cTn id="19" dur="1" fill="hold">
                                          <p:stCondLst>
                                            <p:cond delay="0"/>
                                          </p:stCondLst>
                                        </p:cTn>
                                        <p:tgtEl>
                                          <p:spTgt spid="432134"/>
                                        </p:tgtEl>
                                        <p:attrNameLst>
                                          <p:attrName>style.visibility</p:attrName>
                                        </p:attrNameLst>
                                      </p:cBhvr>
                                      <p:to>
                                        <p:strVal val="hidden"/>
                                      </p:to>
                                    </p:set>
                                  </p:childTnLst>
                                </p:cTn>
                              </p:par>
                              <p:par>
                                <p:cTn id="20" presetID="3" presetClass="entr" presetSubtype="10" fill="hold" grpId="0" nodeType="withEffect">
                                  <p:stCondLst>
                                    <p:cond delay="0"/>
                                  </p:stCondLst>
                                  <p:childTnLst>
                                    <p:set>
                                      <p:cBhvr>
                                        <p:cTn id="21" dur="1" fill="hold">
                                          <p:stCondLst>
                                            <p:cond delay="0"/>
                                          </p:stCondLst>
                                        </p:cTn>
                                        <p:tgtEl>
                                          <p:spTgt spid="69"/>
                                        </p:tgtEl>
                                        <p:attrNameLst>
                                          <p:attrName>style.visibility</p:attrName>
                                        </p:attrNameLst>
                                      </p:cBhvr>
                                      <p:to>
                                        <p:strVal val="visible"/>
                                      </p:to>
                                    </p:set>
                                    <p:animEffect transition="in" filter="blinds(horizontal)">
                                      <p:cBhvr>
                                        <p:cTn id="22" dur="500"/>
                                        <p:tgtEl>
                                          <p:spTgt spid="69"/>
                                        </p:tgtEl>
                                      </p:cBhvr>
                                    </p:animEffect>
                                  </p:childTnLst>
                                </p:cTn>
                              </p:par>
                              <p:par>
                                <p:cTn id="23" presetID="3" presetClass="entr" presetSubtype="10" fill="hold" grpId="0" nodeType="withEffect">
                                  <p:stCondLst>
                                    <p:cond delay="0"/>
                                  </p:stCondLst>
                                  <p:childTnLst>
                                    <p:set>
                                      <p:cBhvr>
                                        <p:cTn id="24" dur="1" fill="hold">
                                          <p:stCondLst>
                                            <p:cond delay="0"/>
                                          </p:stCondLst>
                                        </p:cTn>
                                        <p:tgtEl>
                                          <p:spTgt spid="70"/>
                                        </p:tgtEl>
                                        <p:attrNameLst>
                                          <p:attrName>style.visibility</p:attrName>
                                        </p:attrNameLst>
                                      </p:cBhvr>
                                      <p:to>
                                        <p:strVal val="visible"/>
                                      </p:to>
                                    </p:set>
                                    <p:animEffect transition="in" filter="blinds(horizontal)">
                                      <p:cBhvr>
                                        <p:cTn id="25" dur="500"/>
                                        <p:tgtEl>
                                          <p:spTgt spid="70"/>
                                        </p:tgtEl>
                                      </p:cBhvr>
                                    </p:animEffect>
                                  </p:childTnLst>
                                </p:cTn>
                              </p:par>
                              <p:par>
                                <p:cTn id="26" presetID="1" presetClass="emph" presetSubtype="2" fill="hold" nodeType="withEffect">
                                  <p:stCondLst>
                                    <p:cond delay="0"/>
                                  </p:stCondLst>
                                  <p:childTnLst>
                                    <p:animClr clrSpc="rgb" dir="cw">
                                      <p:cBhvr>
                                        <p:cTn id="27" dur="500" fill="hold"/>
                                        <p:tgtEl>
                                          <p:spTgt spid="66"/>
                                        </p:tgtEl>
                                        <p:attrNameLst>
                                          <p:attrName>fillcolor</p:attrName>
                                        </p:attrNameLst>
                                      </p:cBhvr>
                                      <p:to>
                                        <a:srgbClr val="FF0000"/>
                                      </p:to>
                                    </p:animClr>
                                    <p:set>
                                      <p:cBhvr>
                                        <p:cTn id="28" dur="500" fill="hold"/>
                                        <p:tgtEl>
                                          <p:spTgt spid="66"/>
                                        </p:tgtEl>
                                        <p:attrNameLst>
                                          <p:attrName>fill.type</p:attrName>
                                        </p:attrNameLst>
                                      </p:cBhvr>
                                      <p:to>
                                        <p:strVal val="solid"/>
                                      </p:to>
                                    </p:set>
                                    <p:set>
                                      <p:cBhvr>
                                        <p:cTn id="29" dur="500" fill="hold"/>
                                        <p:tgtEl>
                                          <p:spTgt spid="66"/>
                                        </p:tgtEl>
                                        <p:attrNameLst>
                                          <p:attrName>fill.on</p:attrName>
                                        </p:attrNameLst>
                                      </p:cBhvr>
                                      <p:to>
                                        <p:strVal val="true"/>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nodeType="clickEffect">
                                  <p:stCondLst>
                                    <p:cond delay="0"/>
                                  </p:stCondLst>
                                  <p:childTnLst>
                                    <p:set>
                                      <p:cBhvr>
                                        <p:cTn id="33" dur="1" fill="hold">
                                          <p:stCondLst>
                                            <p:cond delay="0"/>
                                          </p:stCondLst>
                                        </p:cTn>
                                        <p:tgtEl>
                                          <p:spTgt spid="2"/>
                                        </p:tgtEl>
                                        <p:attrNameLst>
                                          <p:attrName>style.visibility</p:attrName>
                                        </p:attrNameLst>
                                      </p:cBhvr>
                                      <p:to>
                                        <p:strVal val="visible"/>
                                      </p:to>
                                    </p:set>
                                  </p:childTnLst>
                                </p:cTn>
                              </p:par>
                              <p:par>
                                <p:cTn id="34" presetID="42" presetClass="path" presetSubtype="0" accel="50000" decel="50000" fill="hold" nodeType="withEffect">
                                  <p:stCondLst>
                                    <p:cond delay="0"/>
                                  </p:stCondLst>
                                  <p:childTnLst>
                                    <p:animMotion origin="layout" path="M -1.94444E-6 3.7037E-6 L -1.94444E-6 0.36597 " pathEditMode="relative" rAng="0" ptsTypes="AA">
                                      <p:cBhvr>
                                        <p:cTn id="35" dur="1000" fill="hold"/>
                                        <p:tgtEl>
                                          <p:spTgt spid="2"/>
                                        </p:tgtEl>
                                        <p:attrNameLst>
                                          <p:attrName>ppt_x</p:attrName>
                                          <p:attrName>ppt_y</p:attrName>
                                        </p:attrNameLst>
                                      </p:cBhvr>
                                      <p:rCtr x="0" y="18300"/>
                                    </p:animMotion>
                                  </p:childTnLst>
                                </p:cTn>
                              </p:par>
                            </p:childTnLst>
                          </p:cTn>
                        </p:par>
                        <p:par>
                          <p:cTn id="36" fill="hold" nodeType="afterGroup">
                            <p:stCondLst>
                              <p:cond delay="1000"/>
                            </p:stCondLst>
                            <p:childTnLst>
                              <p:par>
                                <p:cTn id="37" presetID="1" presetClass="entr" presetSubtype="0" fill="hold" grpId="0" nodeType="afterEffect">
                                  <p:stCondLst>
                                    <p:cond delay="0"/>
                                  </p:stCondLst>
                                  <p:childTnLst>
                                    <p:set>
                                      <p:cBhvr>
                                        <p:cTn id="38" dur="1" fill="hold">
                                          <p:stCondLst>
                                            <p:cond delay="0"/>
                                          </p:stCondLst>
                                        </p:cTn>
                                        <p:tgtEl>
                                          <p:spTgt spid="107"/>
                                        </p:tgtEl>
                                        <p:attrNameLst>
                                          <p:attrName>style.visibility</p:attrName>
                                        </p:attrNameLst>
                                      </p:cBhvr>
                                      <p:to>
                                        <p:strVal val="visible"/>
                                      </p:to>
                                    </p:set>
                                  </p:childTnLst>
                                </p:cTn>
                              </p:par>
                              <p:par>
                                <p:cTn id="39" presetID="42" presetClass="path" presetSubtype="0" accel="50000" decel="50000" fill="hold" grpId="1" nodeType="withEffect">
                                  <p:stCondLst>
                                    <p:cond delay="0"/>
                                  </p:stCondLst>
                                  <p:childTnLst>
                                    <p:animMotion origin="layout" path="M 0 0  L 0 0.33333  E" pathEditMode="relative" ptsTypes="">
                                      <p:cBhvr>
                                        <p:cTn id="40" dur="1000" fill="hold"/>
                                        <p:tgtEl>
                                          <p:spTgt spid="107"/>
                                        </p:tgtEl>
                                        <p:attrNameLst>
                                          <p:attrName>ppt_x</p:attrName>
                                          <p:attrName>ppt_y</p:attrName>
                                        </p:attrNameLst>
                                      </p:cBhvr>
                                    </p:animMotion>
                                  </p:childTnLst>
                                </p:cTn>
                              </p:par>
                            </p:childTnLst>
                          </p:cTn>
                        </p:par>
                      </p:childTnLst>
                    </p:cTn>
                  </p:par>
                  <p:par>
                    <p:cTn id="41" fill="hold" nodeType="clickPar">
                      <p:stCondLst>
                        <p:cond delay="indefinite"/>
                      </p:stCondLst>
                      <p:childTnLst>
                        <p:par>
                          <p:cTn id="42" fill="hold" nodeType="withGroup">
                            <p:stCondLst>
                              <p:cond delay="0"/>
                            </p:stCondLst>
                            <p:childTnLst>
                              <p:par>
                                <p:cTn id="43" presetID="1" presetClass="emph" presetSubtype="2" fill="hold" nodeType="clickEffect">
                                  <p:stCondLst>
                                    <p:cond delay="0"/>
                                  </p:stCondLst>
                                  <p:childTnLst>
                                    <p:animClr clrSpc="rgb" dir="cw">
                                      <p:cBhvr>
                                        <p:cTn id="44" dur="500" fill="hold"/>
                                        <p:tgtEl>
                                          <p:spTgt spid="63"/>
                                        </p:tgtEl>
                                        <p:attrNameLst>
                                          <p:attrName>fillcolor</p:attrName>
                                        </p:attrNameLst>
                                      </p:cBhvr>
                                      <p:to>
                                        <a:srgbClr val="0000FF"/>
                                      </p:to>
                                    </p:animClr>
                                    <p:set>
                                      <p:cBhvr>
                                        <p:cTn id="45" dur="500" fill="hold"/>
                                        <p:tgtEl>
                                          <p:spTgt spid="63"/>
                                        </p:tgtEl>
                                        <p:attrNameLst>
                                          <p:attrName>fill.type</p:attrName>
                                        </p:attrNameLst>
                                      </p:cBhvr>
                                      <p:to>
                                        <p:strVal val="solid"/>
                                      </p:to>
                                    </p:set>
                                    <p:set>
                                      <p:cBhvr>
                                        <p:cTn id="46" dur="500" fill="hold"/>
                                        <p:tgtEl>
                                          <p:spTgt spid="63"/>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500" fill="hold"/>
                                        <p:tgtEl>
                                          <p:spTgt spid="62"/>
                                        </p:tgtEl>
                                        <p:attrNameLst>
                                          <p:attrName>fillcolor</p:attrName>
                                        </p:attrNameLst>
                                      </p:cBhvr>
                                      <p:to>
                                        <a:srgbClr val="0000FF"/>
                                      </p:to>
                                    </p:animClr>
                                    <p:set>
                                      <p:cBhvr>
                                        <p:cTn id="49" dur="500" fill="hold"/>
                                        <p:tgtEl>
                                          <p:spTgt spid="62"/>
                                        </p:tgtEl>
                                        <p:attrNameLst>
                                          <p:attrName>fill.type</p:attrName>
                                        </p:attrNameLst>
                                      </p:cBhvr>
                                      <p:to>
                                        <p:strVal val="solid"/>
                                      </p:to>
                                    </p:set>
                                    <p:set>
                                      <p:cBhvr>
                                        <p:cTn id="50" dur="500" fill="hold"/>
                                        <p:tgtEl>
                                          <p:spTgt spid="62"/>
                                        </p:tgtEl>
                                        <p:attrNameLst>
                                          <p:attrName>fill.on</p:attrName>
                                        </p:attrNameLst>
                                      </p:cBhvr>
                                      <p:to>
                                        <p:strVal val="true"/>
                                      </p:to>
                                    </p:set>
                                  </p:childTnLst>
                                </p:cTn>
                              </p:par>
                              <p:par>
                                <p:cTn id="51" presetID="1" presetClass="emph" presetSubtype="2" fill="hold" nodeType="withEffect">
                                  <p:stCondLst>
                                    <p:cond delay="0"/>
                                  </p:stCondLst>
                                  <p:childTnLst>
                                    <p:animClr clrSpc="rgb" dir="cw">
                                      <p:cBhvr>
                                        <p:cTn id="52" dur="500" fill="hold"/>
                                        <p:tgtEl>
                                          <p:spTgt spid="64"/>
                                        </p:tgtEl>
                                        <p:attrNameLst>
                                          <p:attrName>fillcolor</p:attrName>
                                        </p:attrNameLst>
                                      </p:cBhvr>
                                      <p:to>
                                        <a:srgbClr val="0000FF"/>
                                      </p:to>
                                    </p:animClr>
                                    <p:set>
                                      <p:cBhvr>
                                        <p:cTn id="53" dur="500" fill="hold"/>
                                        <p:tgtEl>
                                          <p:spTgt spid="64"/>
                                        </p:tgtEl>
                                        <p:attrNameLst>
                                          <p:attrName>fill.type</p:attrName>
                                        </p:attrNameLst>
                                      </p:cBhvr>
                                      <p:to>
                                        <p:strVal val="solid"/>
                                      </p:to>
                                    </p:set>
                                    <p:set>
                                      <p:cBhvr>
                                        <p:cTn id="54" dur="500" fill="hold"/>
                                        <p:tgtEl>
                                          <p:spTgt spid="64"/>
                                        </p:tgtEl>
                                        <p:attrNameLst>
                                          <p:attrName>fill.on</p:attrName>
                                        </p:attrNameLst>
                                      </p:cBhvr>
                                      <p:to>
                                        <p:strVal val="true"/>
                                      </p:to>
                                    </p:set>
                                  </p:childTnLst>
                                </p:cTn>
                              </p:par>
                              <p:par>
                                <p:cTn id="55" presetID="1" presetClass="emph" presetSubtype="2" fill="hold" nodeType="withEffect">
                                  <p:stCondLst>
                                    <p:cond delay="0"/>
                                  </p:stCondLst>
                                  <p:childTnLst>
                                    <p:animClr clrSpc="rgb" dir="cw">
                                      <p:cBhvr>
                                        <p:cTn id="56" dur="500" fill="hold"/>
                                        <p:tgtEl>
                                          <p:spTgt spid="71"/>
                                        </p:tgtEl>
                                        <p:attrNameLst>
                                          <p:attrName>fillcolor</p:attrName>
                                        </p:attrNameLst>
                                      </p:cBhvr>
                                      <p:to>
                                        <a:srgbClr val="0000FF"/>
                                      </p:to>
                                    </p:animClr>
                                    <p:set>
                                      <p:cBhvr>
                                        <p:cTn id="57" dur="500" fill="hold"/>
                                        <p:tgtEl>
                                          <p:spTgt spid="71"/>
                                        </p:tgtEl>
                                        <p:attrNameLst>
                                          <p:attrName>fill.type</p:attrName>
                                        </p:attrNameLst>
                                      </p:cBhvr>
                                      <p:to>
                                        <p:strVal val="solid"/>
                                      </p:to>
                                    </p:set>
                                    <p:set>
                                      <p:cBhvr>
                                        <p:cTn id="58" dur="500" fill="hold"/>
                                        <p:tgtEl>
                                          <p:spTgt spid="71"/>
                                        </p:tgtEl>
                                        <p:attrNameLst>
                                          <p:attrName>fill.on</p:attrName>
                                        </p:attrNameLst>
                                      </p:cBhvr>
                                      <p:to>
                                        <p:strVal val="true"/>
                                      </p:to>
                                    </p:set>
                                  </p:childTnLst>
                                </p:cTn>
                              </p:par>
                              <p:par>
                                <p:cTn id="59" presetID="3" presetClass="exit" presetSubtype="10" fill="hold" nodeType="withEffect">
                                  <p:stCondLst>
                                    <p:cond delay="0"/>
                                  </p:stCondLst>
                                  <p:childTnLst>
                                    <p:animEffect transition="out" filter="blinds(horizontal)">
                                      <p:cBhvr>
                                        <p:cTn id="60" dur="500"/>
                                        <p:tgtEl>
                                          <p:spTgt spid="2"/>
                                        </p:tgtEl>
                                      </p:cBhvr>
                                    </p:animEffect>
                                    <p:set>
                                      <p:cBhvr>
                                        <p:cTn id="61" dur="1" fill="hold">
                                          <p:stCondLst>
                                            <p:cond delay="499"/>
                                          </p:stCondLst>
                                        </p:cTn>
                                        <p:tgtEl>
                                          <p:spTgt spid="2"/>
                                        </p:tgtEl>
                                        <p:attrNameLst>
                                          <p:attrName>style.visibility</p:attrName>
                                        </p:attrNameLst>
                                      </p:cBhvr>
                                      <p:to>
                                        <p:strVal val="hidden"/>
                                      </p:to>
                                    </p:set>
                                  </p:childTnLst>
                                </p:cTn>
                              </p:par>
                              <p:par>
                                <p:cTn id="62" presetID="1" presetClass="entr" presetSubtype="0" fill="hold" nodeType="withEffect">
                                  <p:stCondLst>
                                    <p:cond delay="0"/>
                                  </p:stCondLst>
                                  <p:childTnLst>
                                    <p:set>
                                      <p:cBhvr>
                                        <p:cTn id="63" dur="1" fill="hold">
                                          <p:stCondLst>
                                            <p:cond delay="0"/>
                                          </p:stCondLst>
                                        </p:cTn>
                                        <p:tgtEl>
                                          <p:spTgt spid="3"/>
                                        </p:tgtEl>
                                        <p:attrNameLst>
                                          <p:attrName>style.visibility</p:attrName>
                                        </p:attrNameLst>
                                      </p:cBhvr>
                                      <p:to>
                                        <p:strVal val="visible"/>
                                      </p:to>
                                    </p:set>
                                  </p:childTnLst>
                                </p:cTn>
                              </p:par>
                              <p:par>
                                <p:cTn id="64" presetID="42" presetClass="path" presetSubtype="0" accel="50000" decel="50000" fill="hold" nodeType="withEffect">
                                  <p:stCondLst>
                                    <p:cond delay="0"/>
                                  </p:stCondLst>
                                  <p:childTnLst>
                                    <p:animMotion origin="layout" path="M -1.94444E-6 3.7037E-6 L -1.94444E-6 0.36597 " pathEditMode="relative" rAng="0" ptsTypes="AA">
                                      <p:cBhvr>
                                        <p:cTn id="65" dur="1000" fill="hold"/>
                                        <p:tgtEl>
                                          <p:spTgt spid="3"/>
                                        </p:tgtEl>
                                        <p:attrNameLst>
                                          <p:attrName>ppt_x</p:attrName>
                                          <p:attrName>ppt_y</p:attrName>
                                        </p:attrNameLst>
                                      </p:cBhvr>
                                      <p:rCtr x="0" y="18300"/>
                                    </p:animMotion>
                                  </p:childTnLst>
                                </p:cTn>
                              </p:par>
                            </p:childTnLst>
                          </p:cTn>
                        </p:par>
                      </p:childTnLst>
                    </p:cTn>
                  </p:par>
                  <p:par>
                    <p:cTn id="66" fill="hold" nodeType="clickPar">
                      <p:stCondLst>
                        <p:cond delay="indefinite"/>
                      </p:stCondLst>
                      <p:childTnLst>
                        <p:par>
                          <p:cTn id="67" fill="hold" nodeType="withGroup">
                            <p:stCondLst>
                              <p:cond delay="0"/>
                            </p:stCondLst>
                            <p:childTnLst>
                              <p:par>
                                <p:cTn id="68" presetID="1" presetClass="emph" presetSubtype="2" fill="hold" nodeType="clickEffect">
                                  <p:stCondLst>
                                    <p:cond delay="0"/>
                                  </p:stCondLst>
                                  <p:childTnLst>
                                    <p:animClr clrSpc="rgb" dir="cw">
                                      <p:cBhvr>
                                        <p:cTn id="69" dur="500" fill="hold"/>
                                        <p:tgtEl>
                                          <p:spTgt spid="62"/>
                                        </p:tgtEl>
                                        <p:attrNameLst>
                                          <p:attrName>fillcolor</p:attrName>
                                        </p:attrNameLst>
                                      </p:cBhvr>
                                      <p:to>
                                        <a:schemeClr val="bg1"/>
                                      </p:to>
                                    </p:animClr>
                                    <p:set>
                                      <p:cBhvr>
                                        <p:cTn id="70" dur="500" fill="hold"/>
                                        <p:tgtEl>
                                          <p:spTgt spid="62"/>
                                        </p:tgtEl>
                                        <p:attrNameLst>
                                          <p:attrName>fill.type</p:attrName>
                                        </p:attrNameLst>
                                      </p:cBhvr>
                                      <p:to>
                                        <p:strVal val="solid"/>
                                      </p:to>
                                    </p:set>
                                    <p:set>
                                      <p:cBhvr>
                                        <p:cTn id="71" dur="500" fill="hold"/>
                                        <p:tgtEl>
                                          <p:spTgt spid="62"/>
                                        </p:tgtEl>
                                        <p:attrNameLst>
                                          <p:attrName>fill.on</p:attrName>
                                        </p:attrNameLst>
                                      </p:cBhvr>
                                      <p:to>
                                        <p:strVal val="true"/>
                                      </p:to>
                                    </p:set>
                                  </p:childTnLst>
                                </p:cTn>
                              </p:par>
                              <p:par>
                                <p:cTn id="72" presetID="1" presetClass="emph" presetSubtype="2" fill="hold" nodeType="withEffect">
                                  <p:stCondLst>
                                    <p:cond delay="0"/>
                                  </p:stCondLst>
                                  <p:childTnLst>
                                    <p:animClr clrSpc="rgb" dir="cw">
                                      <p:cBhvr>
                                        <p:cTn id="73" dur="500" fill="hold"/>
                                        <p:tgtEl>
                                          <p:spTgt spid="63"/>
                                        </p:tgtEl>
                                        <p:attrNameLst>
                                          <p:attrName>fillcolor</p:attrName>
                                        </p:attrNameLst>
                                      </p:cBhvr>
                                      <p:to>
                                        <a:schemeClr val="bg1"/>
                                      </p:to>
                                    </p:animClr>
                                    <p:set>
                                      <p:cBhvr>
                                        <p:cTn id="74" dur="500" fill="hold"/>
                                        <p:tgtEl>
                                          <p:spTgt spid="63"/>
                                        </p:tgtEl>
                                        <p:attrNameLst>
                                          <p:attrName>fill.type</p:attrName>
                                        </p:attrNameLst>
                                      </p:cBhvr>
                                      <p:to>
                                        <p:strVal val="solid"/>
                                      </p:to>
                                    </p:set>
                                    <p:set>
                                      <p:cBhvr>
                                        <p:cTn id="75" dur="500" fill="hold"/>
                                        <p:tgtEl>
                                          <p:spTgt spid="6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500" fill="hold"/>
                                        <p:tgtEl>
                                          <p:spTgt spid="64"/>
                                        </p:tgtEl>
                                        <p:attrNameLst>
                                          <p:attrName>fillcolor</p:attrName>
                                        </p:attrNameLst>
                                      </p:cBhvr>
                                      <p:to>
                                        <a:schemeClr val="bg1"/>
                                      </p:to>
                                    </p:animClr>
                                    <p:set>
                                      <p:cBhvr>
                                        <p:cTn id="78" dur="500" fill="hold"/>
                                        <p:tgtEl>
                                          <p:spTgt spid="64"/>
                                        </p:tgtEl>
                                        <p:attrNameLst>
                                          <p:attrName>fill.type</p:attrName>
                                        </p:attrNameLst>
                                      </p:cBhvr>
                                      <p:to>
                                        <p:strVal val="solid"/>
                                      </p:to>
                                    </p:set>
                                    <p:set>
                                      <p:cBhvr>
                                        <p:cTn id="79" dur="500" fill="hold"/>
                                        <p:tgtEl>
                                          <p:spTgt spid="64"/>
                                        </p:tgtEl>
                                        <p:attrNameLst>
                                          <p:attrName>fill.on</p:attrName>
                                        </p:attrNameLst>
                                      </p:cBhvr>
                                      <p:to>
                                        <p:strVal val="true"/>
                                      </p:to>
                                    </p:set>
                                  </p:childTnLst>
                                </p:cTn>
                              </p:par>
                              <p:par>
                                <p:cTn id="80" presetID="1" presetClass="emph" presetSubtype="2" fill="hold" nodeType="withEffect">
                                  <p:stCondLst>
                                    <p:cond delay="0"/>
                                  </p:stCondLst>
                                  <p:childTnLst>
                                    <p:animClr clrSpc="rgb" dir="cw">
                                      <p:cBhvr>
                                        <p:cTn id="81" dur="500" fill="hold"/>
                                        <p:tgtEl>
                                          <p:spTgt spid="71"/>
                                        </p:tgtEl>
                                        <p:attrNameLst>
                                          <p:attrName>fillcolor</p:attrName>
                                        </p:attrNameLst>
                                      </p:cBhvr>
                                      <p:to>
                                        <a:schemeClr val="bg1"/>
                                      </p:to>
                                    </p:animClr>
                                    <p:set>
                                      <p:cBhvr>
                                        <p:cTn id="82" dur="500" fill="hold"/>
                                        <p:tgtEl>
                                          <p:spTgt spid="71"/>
                                        </p:tgtEl>
                                        <p:attrNameLst>
                                          <p:attrName>fill.type</p:attrName>
                                        </p:attrNameLst>
                                      </p:cBhvr>
                                      <p:to>
                                        <p:strVal val="solid"/>
                                      </p:to>
                                    </p:set>
                                    <p:set>
                                      <p:cBhvr>
                                        <p:cTn id="83" dur="500" fill="hold"/>
                                        <p:tgtEl>
                                          <p:spTgt spid="71"/>
                                        </p:tgtEl>
                                        <p:attrNameLst>
                                          <p:attrName>fill.on</p:attrName>
                                        </p:attrNameLst>
                                      </p:cBhvr>
                                      <p:to>
                                        <p:strVal val="true"/>
                                      </p:to>
                                    </p:set>
                                  </p:childTnLst>
                                </p:cTn>
                              </p:par>
                            </p:childTnLst>
                          </p:cTn>
                        </p:par>
                      </p:childTnLst>
                    </p:cTn>
                  </p:par>
                  <p:par>
                    <p:cTn id="84" fill="hold" nodeType="clickPar">
                      <p:stCondLst>
                        <p:cond delay="indefinite"/>
                      </p:stCondLst>
                      <p:childTnLst>
                        <p:par>
                          <p:cTn id="85" fill="hold" nodeType="withGroup">
                            <p:stCondLst>
                              <p:cond delay="0"/>
                            </p:stCondLst>
                            <p:childTnLst>
                              <p:par>
                                <p:cTn id="86" presetID="3" presetClass="exit" presetSubtype="10" fill="hold" nodeType="clickEffect">
                                  <p:stCondLst>
                                    <p:cond delay="0"/>
                                  </p:stCondLst>
                                  <p:childTnLst>
                                    <p:animEffect transition="out" filter="blinds(horizontal)">
                                      <p:cBhvr>
                                        <p:cTn id="87" dur="500"/>
                                        <p:tgtEl>
                                          <p:spTgt spid="3"/>
                                        </p:tgtEl>
                                      </p:cBhvr>
                                    </p:animEffect>
                                    <p:set>
                                      <p:cBhvr>
                                        <p:cTn id="88" dur="1" fill="hold">
                                          <p:stCondLst>
                                            <p:cond delay="499"/>
                                          </p:stCondLst>
                                        </p:cTn>
                                        <p:tgtEl>
                                          <p:spTgt spid="3"/>
                                        </p:tgtEl>
                                        <p:attrNameLst>
                                          <p:attrName>style.visibility</p:attrName>
                                        </p:attrNameLst>
                                      </p:cBhvr>
                                      <p:to>
                                        <p:strVal val="hidden"/>
                                      </p:to>
                                    </p:set>
                                  </p:childTnLst>
                                </p:cTn>
                              </p:par>
                              <p:par>
                                <p:cTn id="89" presetID="1" presetClass="emph" presetSubtype="2" fill="hold" nodeType="withEffect">
                                  <p:stCondLst>
                                    <p:cond delay="0"/>
                                  </p:stCondLst>
                                  <p:childTnLst>
                                    <p:animClr clrSpc="rgb" dir="cw">
                                      <p:cBhvr>
                                        <p:cTn id="90" dur="500" fill="hold"/>
                                        <p:tgtEl>
                                          <p:spTgt spid="62"/>
                                        </p:tgtEl>
                                        <p:attrNameLst>
                                          <p:attrName>fillcolor</p:attrName>
                                        </p:attrNameLst>
                                      </p:cBhvr>
                                      <p:to>
                                        <a:srgbClr val="0000FF"/>
                                      </p:to>
                                    </p:animClr>
                                    <p:set>
                                      <p:cBhvr>
                                        <p:cTn id="91" dur="500" fill="hold"/>
                                        <p:tgtEl>
                                          <p:spTgt spid="62"/>
                                        </p:tgtEl>
                                        <p:attrNameLst>
                                          <p:attrName>fill.type</p:attrName>
                                        </p:attrNameLst>
                                      </p:cBhvr>
                                      <p:to>
                                        <p:strVal val="solid"/>
                                      </p:to>
                                    </p:set>
                                    <p:set>
                                      <p:cBhvr>
                                        <p:cTn id="92" dur="500" fill="hold"/>
                                        <p:tgtEl>
                                          <p:spTgt spid="62"/>
                                        </p:tgtEl>
                                        <p:attrNameLst>
                                          <p:attrName>fill.on</p:attrName>
                                        </p:attrNameLst>
                                      </p:cBhvr>
                                      <p:to>
                                        <p:strVal val="true"/>
                                      </p:to>
                                    </p:set>
                                  </p:childTnLst>
                                </p:cTn>
                              </p:par>
                              <p:par>
                                <p:cTn id="93" presetID="1" presetClass="emph" presetSubtype="2" fill="hold" nodeType="withEffect">
                                  <p:stCondLst>
                                    <p:cond delay="0"/>
                                  </p:stCondLst>
                                  <p:childTnLst>
                                    <p:animClr clrSpc="rgb" dir="cw">
                                      <p:cBhvr>
                                        <p:cTn id="94" dur="500" fill="hold"/>
                                        <p:tgtEl>
                                          <p:spTgt spid="63"/>
                                        </p:tgtEl>
                                        <p:attrNameLst>
                                          <p:attrName>fillcolor</p:attrName>
                                        </p:attrNameLst>
                                      </p:cBhvr>
                                      <p:to>
                                        <a:srgbClr val="0000FF"/>
                                      </p:to>
                                    </p:animClr>
                                    <p:set>
                                      <p:cBhvr>
                                        <p:cTn id="95" dur="500" fill="hold"/>
                                        <p:tgtEl>
                                          <p:spTgt spid="63"/>
                                        </p:tgtEl>
                                        <p:attrNameLst>
                                          <p:attrName>fill.type</p:attrName>
                                        </p:attrNameLst>
                                      </p:cBhvr>
                                      <p:to>
                                        <p:strVal val="solid"/>
                                      </p:to>
                                    </p:set>
                                    <p:set>
                                      <p:cBhvr>
                                        <p:cTn id="96" dur="500" fill="hold"/>
                                        <p:tgtEl>
                                          <p:spTgt spid="63"/>
                                        </p:tgtEl>
                                        <p:attrNameLst>
                                          <p:attrName>fill.on</p:attrName>
                                        </p:attrNameLst>
                                      </p:cBhvr>
                                      <p:to>
                                        <p:strVal val="true"/>
                                      </p:to>
                                    </p:set>
                                  </p:childTnLst>
                                </p:cTn>
                              </p:par>
                              <p:par>
                                <p:cTn id="97" presetID="1" presetClass="emph" presetSubtype="2" fill="hold" nodeType="withEffect">
                                  <p:stCondLst>
                                    <p:cond delay="0"/>
                                  </p:stCondLst>
                                  <p:childTnLst>
                                    <p:animClr clrSpc="rgb" dir="cw">
                                      <p:cBhvr>
                                        <p:cTn id="98" dur="500" fill="hold"/>
                                        <p:tgtEl>
                                          <p:spTgt spid="64"/>
                                        </p:tgtEl>
                                        <p:attrNameLst>
                                          <p:attrName>fillcolor</p:attrName>
                                        </p:attrNameLst>
                                      </p:cBhvr>
                                      <p:to>
                                        <a:srgbClr val="0000FF"/>
                                      </p:to>
                                    </p:animClr>
                                    <p:set>
                                      <p:cBhvr>
                                        <p:cTn id="99" dur="500" fill="hold"/>
                                        <p:tgtEl>
                                          <p:spTgt spid="64"/>
                                        </p:tgtEl>
                                        <p:attrNameLst>
                                          <p:attrName>fill.type</p:attrName>
                                        </p:attrNameLst>
                                      </p:cBhvr>
                                      <p:to>
                                        <p:strVal val="solid"/>
                                      </p:to>
                                    </p:set>
                                    <p:set>
                                      <p:cBhvr>
                                        <p:cTn id="100" dur="500" fill="hold"/>
                                        <p:tgtEl>
                                          <p:spTgt spid="64"/>
                                        </p:tgtEl>
                                        <p:attrNameLst>
                                          <p:attrName>fill.on</p:attrName>
                                        </p:attrNameLst>
                                      </p:cBhvr>
                                      <p:to>
                                        <p:strVal val="true"/>
                                      </p:to>
                                    </p:set>
                                  </p:childTnLst>
                                </p:cTn>
                              </p:par>
                              <p:par>
                                <p:cTn id="101" presetID="1" presetClass="emph" presetSubtype="2" fill="hold" nodeType="withEffect">
                                  <p:stCondLst>
                                    <p:cond delay="0"/>
                                  </p:stCondLst>
                                  <p:childTnLst>
                                    <p:animClr clrSpc="rgb" dir="cw">
                                      <p:cBhvr>
                                        <p:cTn id="102" dur="500" fill="hold"/>
                                        <p:tgtEl>
                                          <p:spTgt spid="71"/>
                                        </p:tgtEl>
                                        <p:attrNameLst>
                                          <p:attrName>fillcolor</p:attrName>
                                        </p:attrNameLst>
                                      </p:cBhvr>
                                      <p:to>
                                        <a:srgbClr val="0000FF"/>
                                      </p:to>
                                    </p:animClr>
                                    <p:set>
                                      <p:cBhvr>
                                        <p:cTn id="103" dur="500" fill="hold"/>
                                        <p:tgtEl>
                                          <p:spTgt spid="71"/>
                                        </p:tgtEl>
                                        <p:attrNameLst>
                                          <p:attrName>fill.type</p:attrName>
                                        </p:attrNameLst>
                                      </p:cBhvr>
                                      <p:to>
                                        <p:strVal val="solid"/>
                                      </p:to>
                                    </p:set>
                                    <p:set>
                                      <p:cBhvr>
                                        <p:cTn id="104" dur="500" fill="hold"/>
                                        <p:tgtEl>
                                          <p:spTgt spid="71"/>
                                        </p:tgtEl>
                                        <p:attrNameLst>
                                          <p:attrName>fill.on</p:attrName>
                                        </p:attrNameLst>
                                      </p:cBhvr>
                                      <p:to>
                                        <p:strVal val="true"/>
                                      </p:to>
                                    </p:set>
                                  </p:childTnLst>
                                </p:cTn>
                              </p:par>
                              <p:par>
                                <p:cTn id="105" presetID="1" presetClass="entr" presetSubtype="0" fill="hold" nodeType="withEffect">
                                  <p:stCondLst>
                                    <p:cond delay="0"/>
                                  </p:stCondLst>
                                  <p:childTnLst>
                                    <p:set>
                                      <p:cBhvr>
                                        <p:cTn id="106" dur="1" fill="hold">
                                          <p:stCondLst>
                                            <p:cond delay="0"/>
                                          </p:stCondLst>
                                        </p:cTn>
                                        <p:tgtEl>
                                          <p:spTgt spid="4"/>
                                        </p:tgtEl>
                                        <p:attrNameLst>
                                          <p:attrName>style.visibility</p:attrName>
                                        </p:attrNameLst>
                                      </p:cBhvr>
                                      <p:to>
                                        <p:strVal val="visible"/>
                                      </p:to>
                                    </p:set>
                                  </p:childTnLst>
                                </p:cTn>
                              </p:par>
                              <p:par>
                                <p:cTn id="107" presetID="42" presetClass="path" presetSubtype="0" accel="50000" decel="50000" fill="hold" nodeType="withEffect">
                                  <p:stCondLst>
                                    <p:cond delay="0"/>
                                  </p:stCondLst>
                                  <p:childTnLst>
                                    <p:animMotion origin="layout" path="M -1.94444E-6 3.7037E-6 L -1.94444E-6 0.36597 " pathEditMode="relative" rAng="0" ptsTypes="AA">
                                      <p:cBhvr>
                                        <p:cTn id="108" dur="1000" fill="hold"/>
                                        <p:tgtEl>
                                          <p:spTgt spid="4"/>
                                        </p:tgtEl>
                                        <p:attrNameLst>
                                          <p:attrName>ppt_x</p:attrName>
                                          <p:attrName>ppt_y</p:attrName>
                                        </p:attrNameLst>
                                      </p:cBhvr>
                                      <p:rCtr x="0" y="18300"/>
                                    </p:animMotion>
                                  </p:childTnLst>
                                </p:cTn>
                              </p:par>
                            </p:childTnLst>
                          </p:cTn>
                        </p:par>
                      </p:childTnLst>
                    </p:cTn>
                  </p:par>
                  <p:par>
                    <p:cTn id="109" fill="hold" nodeType="clickPar">
                      <p:stCondLst>
                        <p:cond delay="indefinite"/>
                      </p:stCondLst>
                      <p:childTnLst>
                        <p:par>
                          <p:cTn id="110" fill="hold" nodeType="withGroup">
                            <p:stCondLst>
                              <p:cond delay="0"/>
                            </p:stCondLst>
                            <p:childTnLst>
                              <p:par>
                                <p:cTn id="111" presetID="1" presetClass="emph" presetSubtype="2" fill="hold" nodeType="clickEffect">
                                  <p:stCondLst>
                                    <p:cond delay="0"/>
                                  </p:stCondLst>
                                  <p:childTnLst>
                                    <p:animClr clrSpc="rgb" dir="cw">
                                      <p:cBhvr>
                                        <p:cTn id="112" dur="500" fill="hold"/>
                                        <p:tgtEl>
                                          <p:spTgt spid="62"/>
                                        </p:tgtEl>
                                        <p:attrNameLst>
                                          <p:attrName>fillcolor</p:attrName>
                                        </p:attrNameLst>
                                      </p:cBhvr>
                                      <p:to>
                                        <a:schemeClr val="bg1"/>
                                      </p:to>
                                    </p:animClr>
                                    <p:set>
                                      <p:cBhvr>
                                        <p:cTn id="113" dur="500" fill="hold"/>
                                        <p:tgtEl>
                                          <p:spTgt spid="62"/>
                                        </p:tgtEl>
                                        <p:attrNameLst>
                                          <p:attrName>fill.type</p:attrName>
                                        </p:attrNameLst>
                                      </p:cBhvr>
                                      <p:to>
                                        <p:strVal val="solid"/>
                                      </p:to>
                                    </p:set>
                                    <p:set>
                                      <p:cBhvr>
                                        <p:cTn id="114" dur="500" fill="hold"/>
                                        <p:tgtEl>
                                          <p:spTgt spid="62"/>
                                        </p:tgtEl>
                                        <p:attrNameLst>
                                          <p:attrName>fill.on</p:attrName>
                                        </p:attrNameLst>
                                      </p:cBhvr>
                                      <p:to>
                                        <p:strVal val="true"/>
                                      </p:to>
                                    </p:set>
                                  </p:childTnLst>
                                </p:cTn>
                              </p:par>
                              <p:par>
                                <p:cTn id="115" presetID="1" presetClass="emph" presetSubtype="2" fill="hold" nodeType="withEffect">
                                  <p:stCondLst>
                                    <p:cond delay="0"/>
                                  </p:stCondLst>
                                  <p:childTnLst>
                                    <p:animClr clrSpc="rgb" dir="cw">
                                      <p:cBhvr>
                                        <p:cTn id="116" dur="500" fill="hold"/>
                                        <p:tgtEl>
                                          <p:spTgt spid="63"/>
                                        </p:tgtEl>
                                        <p:attrNameLst>
                                          <p:attrName>fillcolor</p:attrName>
                                        </p:attrNameLst>
                                      </p:cBhvr>
                                      <p:to>
                                        <a:schemeClr val="bg1"/>
                                      </p:to>
                                    </p:animClr>
                                    <p:set>
                                      <p:cBhvr>
                                        <p:cTn id="117" dur="500" fill="hold"/>
                                        <p:tgtEl>
                                          <p:spTgt spid="63"/>
                                        </p:tgtEl>
                                        <p:attrNameLst>
                                          <p:attrName>fill.type</p:attrName>
                                        </p:attrNameLst>
                                      </p:cBhvr>
                                      <p:to>
                                        <p:strVal val="solid"/>
                                      </p:to>
                                    </p:set>
                                    <p:set>
                                      <p:cBhvr>
                                        <p:cTn id="118" dur="500" fill="hold"/>
                                        <p:tgtEl>
                                          <p:spTgt spid="63"/>
                                        </p:tgtEl>
                                        <p:attrNameLst>
                                          <p:attrName>fill.on</p:attrName>
                                        </p:attrNameLst>
                                      </p:cBhvr>
                                      <p:to>
                                        <p:strVal val="true"/>
                                      </p:to>
                                    </p:set>
                                  </p:childTnLst>
                                </p:cTn>
                              </p:par>
                              <p:par>
                                <p:cTn id="119" presetID="1" presetClass="emph" presetSubtype="2" fill="hold" nodeType="withEffect">
                                  <p:stCondLst>
                                    <p:cond delay="0"/>
                                  </p:stCondLst>
                                  <p:childTnLst>
                                    <p:animClr clrSpc="rgb" dir="cw">
                                      <p:cBhvr>
                                        <p:cTn id="120" dur="500" fill="hold"/>
                                        <p:tgtEl>
                                          <p:spTgt spid="64"/>
                                        </p:tgtEl>
                                        <p:attrNameLst>
                                          <p:attrName>fillcolor</p:attrName>
                                        </p:attrNameLst>
                                      </p:cBhvr>
                                      <p:to>
                                        <a:schemeClr val="bg1"/>
                                      </p:to>
                                    </p:animClr>
                                    <p:set>
                                      <p:cBhvr>
                                        <p:cTn id="121" dur="500" fill="hold"/>
                                        <p:tgtEl>
                                          <p:spTgt spid="64"/>
                                        </p:tgtEl>
                                        <p:attrNameLst>
                                          <p:attrName>fill.type</p:attrName>
                                        </p:attrNameLst>
                                      </p:cBhvr>
                                      <p:to>
                                        <p:strVal val="solid"/>
                                      </p:to>
                                    </p:set>
                                    <p:set>
                                      <p:cBhvr>
                                        <p:cTn id="122" dur="500" fill="hold"/>
                                        <p:tgtEl>
                                          <p:spTgt spid="64"/>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500" fill="hold"/>
                                        <p:tgtEl>
                                          <p:spTgt spid="71"/>
                                        </p:tgtEl>
                                        <p:attrNameLst>
                                          <p:attrName>fillcolor</p:attrName>
                                        </p:attrNameLst>
                                      </p:cBhvr>
                                      <p:to>
                                        <a:schemeClr val="bg1"/>
                                      </p:to>
                                    </p:animClr>
                                    <p:set>
                                      <p:cBhvr>
                                        <p:cTn id="125" dur="500" fill="hold"/>
                                        <p:tgtEl>
                                          <p:spTgt spid="71"/>
                                        </p:tgtEl>
                                        <p:attrNameLst>
                                          <p:attrName>fill.type</p:attrName>
                                        </p:attrNameLst>
                                      </p:cBhvr>
                                      <p:to>
                                        <p:strVal val="solid"/>
                                      </p:to>
                                    </p:set>
                                    <p:set>
                                      <p:cBhvr>
                                        <p:cTn id="126" dur="500" fill="hold"/>
                                        <p:tgtEl>
                                          <p:spTgt spid="71"/>
                                        </p:tgtEl>
                                        <p:attrNameLst>
                                          <p:attrName>fill.on</p:attrName>
                                        </p:attrNameLst>
                                      </p:cBhvr>
                                      <p:to>
                                        <p:strVal val="true"/>
                                      </p:to>
                                    </p:set>
                                  </p:childTnLst>
                                </p:cTn>
                              </p:par>
                            </p:childTnLst>
                          </p:cTn>
                        </p:par>
                      </p:childTnLst>
                    </p:cTn>
                  </p:par>
                  <p:par>
                    <p:cTn id="127" fill="hold" nodeType="clickPar">
                      <p:stCondLst>
                        <p:cond delay="indefinite"/>
                      </p:stCondLst>
                      <p:childTnLst>
                        <p:par>
                          <p:cTn id="128" fill="hold" nodeType="withGroup">
                            <p:stCondLst>
                              <p:cond delay="0"/>
                            </p:stCondLst>
                            <p:childTnLst>
                              <p:par>
                                <p:cTn id="129" presetID="3" presetClass="exit" presetSubtype="10" fill="hold" nodeType="clickEffect">
                                  <p:stCondLst>
                                    <p:cond delay="0"/>
                                  </p:stCondLst>
                                  <p:childTnLst>
                                    <p:animEffect transition="out" filter="blinds(horizontal)">
                                      <p:cBhvr>
                                        <p:cTn id="130" dur="500"/>
                                        <p:tgtEl>
                                          <p:spTgt spid="4"/>
                                        </p:tgtEl>
                                      </p:cBhvr>
                                    </p:animEffect>
                                    <p:set>
                                      <p:cBhvr>
                                        <p:cTn id="131" dur="1" fill="hold">
                                          <p:stCondLst>
                                            <p:cond delay="499"/>
                                          </p:stCondLst>
                                        </p:cTn>
                                        <p:tgtEl>
                                          <p:spTgt spid="4"/>
                                        </p:tgtEl>
                                        <p:attrNameLst>
                                          <p:attrName>style.visibility</p:attrName>
                                        </p:attrNameLst>
                                      </p:cBhvr>
                                      <p:to>
                                        <p:strVal val="hidden"/>
                                      </p:to>
                                    </p:set>
                                  </p:childTnLst>
                                </p:cTn>
                              </p:par>
                              <p:par>
                                <p:cTn id="132" presetID="1" presetClass="emph" presetSubtype="2" fill="hold" nodeType="withEffect">
                                  <p:stCondLst>
                                    <p:cond delay="0"/>
                                  </p:stCondLst>
                                  <p:childTnLst>
                                    <p:animClr clrSpc="rgb" dir="cw">
                                      <p:cBhvr>
                                        <p:cTn id="133" dur="500" fill="hold"/>
                                        <p:tgtEl>
                                          <p:spTgt spid="62"/>
                                        </p:tgtEl>
                                        <p:attrNameLst>
                                          <p:attrName>fillcolor</p:attrName>
                                        </p:attrNameLst>
                                      </p:cBhvr>
                                      <p:to>
                                        <a:srgbClr val="0000FF"/>
                                      </p:to>
                                    </p:animClr>
                                    <p:set>
                                      <p:cBhvr>
                                        <p:cTn id="134" dur="500" fill="hold"/>
                                        <p:tgtEl>
                                          <p:spTgt spid="62"/>
                                        </p:tgtEl>
                                        <p:attrNameLst>
                                          <p:attrName>fill.type</p:attrName>
                                        </p:attrNameLst>
                                      </p:cBhvr>
                                      <p:to>
                                        <p:strVal val="solid"/>
                                      </p:to>
                                    </p:set>
                                    <p:set>
                                      <p:cBhvr>
                                        <p:cTn id="135" dur="500" fill="hold"/>
                                        <p:tgtEl>
                                          <p:spTgt spid="62"/>
                                        </p:tgtEl>
                                        <p:attrNameLst>
                                          <p:attrName>fill.on</p:attrName>
                                        </p:attrNameLst>
                                      </p:cBhvr>
                                      <p:to>
                                        <p:strVal val="true"/>
                                      </p:to>
                                    </p:set>
                                  </p:childTnLst>
                                </p:cTn>
                              </p:par>
                              <p:par>
                                <p:cTn id="136" presetID="1" presetClass="emph" presetSubtype="2" fill="hold" nodeType="withEffect">
                                  <p:stCondLst>
                                    <p:cond delay="0"/>
                                  </p:stCondLst>
                                  <p:childTnLst>
                                    <p:animClr clrSpc="rgb" dir="cw">
                                      <p:cBhvr>
                                        <p:cTn id="137" dur="500" fill="hold"/>
                                        <p:tgtEl>
                                          <p:spTgt spid="63"/>
                                        </p:tgtEl>
                                        <p:attrNameLst>
                                          <p:attrName>fillcolor</p:attrName>
                                        </p:attrNameLst>
                                      </p:cBhvr>
                                      <p:to>
                                        <a:srgbClr val="0000FF"/>
                                      </p:to>
                                    </p:animClr>
                                    <p:set>
                                      <p:cBhvr>
                                        <p:cTn id="138" dur="500" fill="hold"/>
                                        <p:tgtEl>
                                          <p:spTgt spid="63"/>
                                        </p:tgtEl>
                                        <p:attrNameLst>
                                          <p:attrName>fill.type</p:attrName>
                                        </p:attrNameLst>
                                      </p:cBhvr>
                                      <p:to>
                                        <p:strVal val="solid"/>
                                      </p:to>
                                    </p:set>
                                    <p:set>
                                      <p:cBhvr>
                                        <p:cTn id="139" dur="500" fill="hold"/>
                                        <p:tgtEl>
                                          <p:spTgt spid="63"/>
                                        </p:tgtEl>
                                        <p:attrNameLst>
                                          <p:attrName>fill.on</p:attrName>
                                        </p:attrNameLst>
                                      </p:cBhvr>
                                      <p:to>
                                        <p:strVal val="true"/>
                                      </p:to>
                                    </p:set>
                                  </p:childTnLst>
                                </p:cTn>
                              </p:par>
                              <p:par>
                                <p:cTn id="140" presetID="1" presetClass="emph" presetSubtype="2" fill="hold" nodeType="withEffect">
                                  <p:stCondLst>
                                    <p:cond delay="0"/>
                                  </p:stCondLst>
                                  <p:childTnLst>
                                    <p:animClr clrSpc="rgb" dir="cw">
                                      <p:cBhvr>
                                        <p:cTn id="141" dur="500" fill="hold"/>
                                        <p:tgtEl>
                                          <p:spTgt spid="64"/>
                                        </p:tgtEl>
                                        <p:attrNameLst>
                                          <p:attrName>fillcolor</p:attrName>
                                        </p:attrNameLst>
                                      </p:cBhvr>
                                      <p:to>
                                        <a:srgbClr val="0000FF"/>
                                      </p:to>
                                    </p:animClr>
                                    <p:set>
                                      <p:cBhvr>
                                        <p:cTn id="142" dur="500" fill="hold"/>
                                        <p:tgtEl>
                                          <p:spTgt spid="64"/>
                                        </p:tgtEl>
                                        <p:attrNameLst>
                                          <p:attrName>fill.type</p:attrName>
                                        </p:attrNameLst>
                                      </p:cBhvr>
                                      <p:to>
                                        <p:strVal val="solid"/>
                                      </p:to>
                                    </p:set>
                                    <p:set>
                                      <p:cBhvr>
                                        <p:cTn id="143" dur="500" fill="hold"/>
                                        <p:tgtEl>
                                          <p:spTgt spid="64"/>
                                        </p:tgtEl>
                                        <p:attrNameLst>
                                          <p:attrName>fill.on</p:attrName>
                                        </p:attrNameLst>
                                      </p:cBhvr>
                                      <p:to>
                                        <p:strVal val="true"/>
                                      </p:to>
                                    </p:set>
                                  </p:childTnLst>
                                </p:cTn>
                              </p:par>
                              <p:par>
                                <p:cTn id="144" presetID="1" presetClass="emph" presetSubtype="2" fill="hold" nodeType="withEffect">
                                  <p:stCondLst>
                                    <p:cond delay="0"/>
                                  </p:stCondLst>
                                  <p:childTnLst>
                                    <p:animClr clrSpc="rgb" dir="cw">
                                      <p:cBhvr>
                                        <p:cTn id="145" dur="500" fill="hold"/>
                                        <p:tgtEl>
                                          <p:spTgt spid="71"/>
                                        </p:tgtEl>
                                        <p:attrNameLst>
                                          <p:attrName>fillcolor</p:attrName>
                                        </p:attrNameLst>
                                      </p:cBhvr>
                                      <p:to>
                                        <a:srgbClr val="0000FF"/>
                                      </p:to>
                                    </p:animClr>
                                    <p:set>
                                      <p:cBhvr>
                                        <p:cTn id="146" dur="500" fill="hold"/>
                                        <p:tgtEl>
                                          <p:spTgt spid="71"/>
                                        </p:tgtEl>
                                        <p:attrNameLst>
                                          <p:attrName>fill.type</p:attrName>
                                        </p:attrNameLst>
                                      </p:cBhvr>
                                      <p:to>
                                        <p:strVal val="solid"/>
                                      </p:to>
                                    </p:set>
                                    <p:set>
                                      <p:cBhvr>
                                        <p:cTn id="147" dur="500" fill="hold"/>
                                        <p:tgtEl>
                                          <p:spTgt spid="71"/>
                                        </p:tgtEl>
                                        <p:attrNameLst>
                                          <p:attrName>fill.on</p:attrName>
                                        </p:attrNameLst>
                                      </p:cBhvr>
                                      <p:to>
                                        <p:strVal val="true"/>
                                      </p:to>
                                    </p:set>
                                  </p:childTnLst>
                                </p:cTn>
                              </p:par>
                              <p:par>
                                <p:cTn id="148" presetID="1" presetClass="entr" presetSubtype="0" fill="hold" nodeType="withEffect">
                                  <p:stCondLst>
                                    <p:cond delay="0"/>
                                  </p:stCondLst>
                                  <p:childTnLst>
                                    <p:set>
                                      <p:cBhvr>
                                        <p:cTn id="149" dur="1" fill="hold">
                                          <p:stCondLst>
                                            <p:cond delay="0"/>
                                          </p:stCondLst>
                                        </p:cTn>
                                        <p:tgtEl>
                                          <p:spTgt spid="6"/>
                                        </p:tgtEl>
                                        <p:attrNameLst>
                                          <p:attrName>style.visibility</p:attrName>
                                        </p:attrNameLst>
                                      </p:cBhvr>
                                      <p:to>
                                        <p:strVal val="visible"/>
                                      </p:to>
                                    </p:set>
                                  </p:childTnLst>
                                </p:cTn>
                              </p:par>
                              <p:par>
                                <p:cTn id="150" presetID="42" presetClass="path" presetSubtype="0" accel="50000" decel="50000" fill="hold" nodeType="withEffect">
                                  <p:stCondLst>
                                    <p:cond delay="0"/>
                                  </p:stCondLst>
                                  <p:childTnLst>
                                    <p:animMotion origin="layout" path="M -1.94444E-6 3.7037E-6 L -1.94444E-6 0.36597 " pathEditMode="relative" rAng="0" ptsTypes="AA">
                                      <p:cBhvr>
                                        <p:cTn id="151" dur="1000" fill="hold"/>
                                        <p:tgtEl>
                                          <p:spTgt spid="6"/>
                                        </p:tgtEl>
                                        <p:attrNameLst>
                                          <p:attrName>ppt_x</p:attrName>
                                          <p:attrName>ppt_y</p:attrName>
                                        </p:attrNameLst>
                                      </p:cBhvr>
                                      <p:rCtr x="0" y="18300"/>
                                    </p:animMotion>
                                  </p:childTnLst>
                                </p:cTn>
                              </p:par>
                            </p:childTnLst>
                          </p:cTn>
                        </p:par>
                      </p:childTnLst>
                    </p:cTn>
                  </p:par>
                  <p:par>
                    <p:cTn id="152" fill="hold" nodeType="clickPar">
                      <p:stCondLst>
                        <p:cond delay="indefinite"/>
                      </p:stCondLst>
                      <p:childTnLst>
                        <p:par>
                          <p:cTn id="153" fill="hold" nodeType="withGroup">
                            <p:stCondLst>
                              <p:cond delay="0"/>
                            </p:stCondLst>
                            <p:childTnLst>
                              <p:par>
                                <p:cTn id="154" presetID="1" presetClass="emph" presetSubtype="2" fill="hold" nodeType="clickEffect">
                                  <p:stCondLst>
                                    <p:cond delay="0"/>
                                  </p:stCondLst>
                                  <p:childTnLst>
                                    <p:animClr clrSpc="rgb" dir="cw">
                                      <p:cBhvr>
                                        <p:cTn id="155" dur="500" fill="hold"/>
                                        <p:tgtEl>
                                          <p:spTgt spid="62"/>
                                        </p:tgtEl>
                                        <p:attrNameLst>
                                          <p:attrName>fillcolor</p:attrName>
                                        </p:attrNameLst>
                                      </p:cBhvr>
                                      <p:to>
                                        <a:schemeClr val="bg1"/>
                                      </p:to>
                                    </p:animClr>
                                    <p:set>
                                      <p:cBhvr>
                                        <p:cTn id="156" dur="500" fill="hold"/>
                                        <p:tgtEl>
                                          <p:spTgt spid="62"/>
                                        </p:tgtEl>
                                        <p:attrNameLst>
                                          <p:attrName>fill.type</p:attrName>
                                        </p:attrNameLst>
                                      </p:cBhvr>
                                      <p:to>
                                        <p:strVal val="solid"/>
                                      </p:to>
                                    </p:set>
                                    <p:set>
                                      <p:cBhvr>
                                        <p:cTn id="157" dur="500" fill="hold"/>
                                        <p:tgtEl>
                                          <p:spTgt spid="62"/>
                                        </p:tgtEl>
                                        <p:attrNameLst>
                                          <p:attrName>fill.on</p:attrName>
                                        </p:attrNameLst>
                                      </p:cBhvr>
                                      <p:to>
                                        <p:strVal val="true"/>
                                      </p:to>
                                    </p:set>
                                  </p:childTnLst>
                                </p:cTn>
                              </p:par>
                              <p:par>
                                <p:cTn id="158" presetID="1" presetClass="emph" presetSubtype="2" fill="hold" nodeType="withEffect">
                                  <p:stCondLst>
                                    <p:cond delay="0"/>
                                  </p:stCondLst>
                                  <p:childTnLst>
                                    <p:animClr clrSpc="rgb" dir="cw">
                                      <p:cBhvr>
                                        <p:cTn id="159" dur="500" fill="hold"/>
                                        <p:tgtEl>
                                          <p:spTgt spid="63"/>
                                        </p:tgtEl>
                                        <p:attrNameLst>
                                          <p:attrName>fillcolor</p:attrName>
                                        </p:attrNameLst>
                                      </p:cBhvr>
                                      <p:to>
                                        <a:schemeClr val="bg1"/>
                                      </p:to>
                                    </p:animClr>
                                    <p:set>
                                      <p:cBhvr>
                                        <p:cTn id="160" dur="500" fill="hold"/>
                                        <p:tgtEl>
                                          <p:spTgt spid="63"/>
                                        </p:tgtEl>
                                        <p:attrNameLst>
                                          <p:attrName>fill.type</p:attrName>
                                        </p:attrNameLst>
                                      </p:cBhvr>
                                      <p:to>
                                        <p:strVal val="solid"/>
                                      </p:to>
                                    </p:set>
                                    <p:set>
                                      <p:cBhvr>
                                        <p:cTn id="161" dur="500" fill="hold"/>
                                        <p:tgtEl>
                                          <p:spTgt spid="63"/>
                                        </p:tgtEl>
                                        <p:attrNameLst>
                                          <p:attrName>fill.on</p:attrName>
                                        </p:attrNameLst>
                                      </p:cBhvr>
                                      <p:to>
                                        <p:strVal val="true"/>
                                      </p:to>
                                    </p:set>
                                  </p:childTnLst>
                                </p:cTn>
                              </p:par>
                              <p:par>
                                <p:cTn id="162" presetID="1" presetClass="emph" presetSubtype="2" fill="hold" nodeType="withEffect">
                                  <p:stCondLst>
                                    <p:cond delay="0"/>
                                  </p:stCondLst>
                                  <p:childTnLst>
                                    <p:animClr clrSpc="rgb" dir="cw">
                                      <p:cBhvr>
                                        <p:cTn id="163" dur="500" fill="hold"/>
                                        <p:tgtEl>
                                          <p:spTgt spid="64"/>
                                        </p:tgtEl>
                                        <p:attrNameLst>
                                          <p:attrName>fillcolor</p:attrName>
                                        </p:attrNameLst>
                                      </p:cBhvr>
                                      <p:to>
                                        <a:schemeClr val="bg1"/>
                                      </p:to>
                                    </p:animClr>
                                    <p:set>
                                      <p:cBhvr>
                                        <p:cTn id="164" dur="500" fill="hold"/>
                                        <p:tgtEl>
                                          <p:spTgt spid="64"/>
                                        </p:tgtEl>
                                        <p:attrNameLst>
                                          <p:attrName>fill.type</p:attrName>
                                        </p:attrNameLst>
                                      </p:cBhvr>
                                      <p:to>
                                        <p:strVal val="solid"/>
                                      </p:to>
                                    </p:set>
                                    <p:set>
                                      <p:cBhvr>
                                        <p:cTn id="165" dur="500" fill="hold"/>
                                        <p:tgtEl>
                                          <p:spTgt spid="64"/>
                                        </p:tgtEl>
                                        <p:attrNameLst>
                                          <p:attrName>fill.on</p:attrName>
                                        </p:attrNameLst>
                                      </p:cBhvr>
                                      <p:to>
                                        <p:strVal val="true"/>
                                      </p:to>
                                    </p:set>
                                  </p:childTnLst>
                                </p:cTn>
                              </p:par>
                              <p:par>
                                <p:cTn id="166" presetID="1" presetClass="emph" presetSubtype="2" fill="hold" nodeType="withEffect">
                                  <p:stCondLst>
                                    <p:cond delay="0"/>
                                  </p:stCondLst>
                                  <p:childTnLst>
                                    <p:animClr clrSpc="rgb" dir="cw">
                                      <p:cBhvr>
                                        <p:cTn id="167" dur="500" fill="hold"/>
                                        <p:tgtEl>
                                          <p:spTgt spid="71"/>
                                        </p:tgtEl>
                                        <p:attrNameLst>
                                          <p:attrName>fillcolor</p:attrName>
                                        </p:attrNameLst>
                                      </p:cBhvr>
                                      <p:to>
                                        <a:schemeClr val="bg1"/>
                                      </p:to>
                                    </p:animClr>
                                    <p:set>
                                      <p:cBhvr>
                                        <p:cTn id="168" dur="500" fill="hold"/>
                                        <p:tgtEl>
                                          <p:spTgt spid="71"/>
                                        </p:tgtEl>
                                        <p:attrNameLst>
                                          <p:attrName>fill.type</p:attrName>
                                        </p:attrNameLst>
                                      </p:cBhvr>
                                      <p:to>
                                        <p:strVal val="solid"/>
                                      </p:to>
                                    </p:set>
                                    <p:set>
                                      <p:cBhvr>
                                        <p:cTn id="169" dur="500" fill="hold"/>
                                        <p:tgtEl>
                                          <p:spTgt spid="71"/>
                                        </p:tgtEl>
                                        <p:attrNameLst>
                                          <p:attrName>fill.on</p:attrName>
                                        </p:attrNameLst>
                                      </p:cBhvr>
                                      <p:to>
                                        <p:strVal val="true"/>
                                      </p:to>
                                    </p:set>
                                  </p:childTnLst>
                                </p:cTn>
                              </p:par>
                            </p:childTnLst>
                          </p:cTn>
                        </p:par>
                      </p:childTnLst>
                    </p:cTn>
                  </p:par>
                  <p:par>
                    <p:cTn id="170" fill="hold" nodeType="clickPar">
                      <p:stCondLst>
                        <p:cond delay="indefinite"/>
                      </p:stCondLst>
                      <p:childTnLst>
                        <p:par>
                          <p:cTn id="171" fill="hold" nodeType="withGroup">
                            <p:stCondLst>
                              <p:cond delay="0"/>
                            </p:stCondLst>
                            <p:childTnLst>
                              <p:par>
                                <p:cTn id="172" presetID="3" presetClass="exit" presetSubtype="10" fill="hold" nodeType="clickEffect">
                                  <p:stCondLst>
                                    <p:cond delay="0"/>
                                  </p:stCondLst>
                                  <p:childTnLst>
                                    <p:animEffect transition="out" filter="blinds(horizontal)">
                                      <p:cBhvr>
                                        <p:cTn id="173" dur="500"/>
                                        <p:tgtEl>
                                          <p:spTgt spid="6"/>
                                        </p:tgtEl>
                                      </p:cBhvr>
                                    </p:animEffect>
                                    <p:set>
                                      <p:cBhvr>
                                        <p:cTn id="174" dur="1" fill="hold">
                                          <p:stCondLst>
                                            <p:cond delay="499"/>
                                          </p:stCondLst>
                                        </p:cTn>
                                        <p:tgtEl>
                                          <p:spTgt spid="6"/>
                                        </p:tgtEl>
                                        <p:attrNameLst>
                                          <p:attrName>style.visibility</p:attrName>
                                        </p:attrNameLst>
                                      </p:cBhvr>
                                      <p:to>
                                        <p:strVal val="hidden"/>
                                      </p:to>
                                    </p:set>
                                  </p:childTnLst>
                                </p:cTn>
                              </p:par>
                              <p:par>
                                <p:cTn id="175" presetID="1" presetClass="emph" presetSubtype="2" fill="hold" grpId="0" nodeType="withEffect">
                                  <p:stCondLst>
                                    <p:cond delay="0"/>
                                  </p:stCondLst>
                                  <p:childTnLst>
                                    <p:animClr clrSpc="rgb" dir="cw">
                                      <p:cBhvr>
                                        <p:cTn id="176" dur="500" fill="hold"/>
                                        <p:tgtEl>
                                          <p:spTgt spid="62"/>
                                        </p:tgtEl>
                                        <p:attrNameLst>
                                          <p:attrName>fillcolor</p:attrName>
                                        </p:attrNameLst>
                                      </p:cBhvr>
                                      <p:to>
                                        <a:srgbClr val="0033CC"/>
                                      </p:to>
                                    </p:animClr>
                                    <p:set>
                                      <p:cBhvr>
                                        <p:cTn id="177" dur="500" fill="hold"/>
                                        <p:tgtEl>
                                          <p:spTgt spid="62"/>
                                        </p:tgtEl>
                                        <p:attrNameLst>
                                          <p:attrName>fill.type</p:attrName>
                                        </p:attrNameLst>
                                      </p:cBhvr>
                                      <p:to>
                                        <p:strVal val="solid"/>
                                      </p:to>
                                    </p:set>
                                    <p:set>
                                      <p:cBhvr>
                                        <p:cTn id="178" dur="500" fill="hold"/>
                                        <p:tgtEl>
                                          <p:spTgt spid="62"/>
                                        </p:tgtEl>
                                        <p:attrNameLst>
                                          <p:attrName>fill.on</p:attrName>
                                        </p:attrNameLst>
                                      </p:cBhvr>
                                      <p:to>
                                        <p:strVal val="true"/>
                                      </p:to>
                                    </p:set>
                                  </p:childTnLst>
                                </p:cTn>
                              </p:par>
                              <p:par>
                                <p:cTn id="179" presetID="1" presetClass="emph" presetSubtype="2" fill="hold" grpId="0" nodeType="withEffect">
                                  <p:stCondLst>
                                    <p:cond delay="0"/>
                                  </p:stCondLst>
                                  <p:childTnLst>
                                    <p:animClr clrSpc="rgb" dir="cw">
                                      <p:cBhvr>
                                        <p:cTn id="180" dur="500" fill="hold"/>
                                        <p:tgtEl>
                                          <p:spTgt spid="63"/>
                                        </p:tgtEl>
                                        <p:attrNameLst>
                                          <p:attrName>fillcolor</p:attrName>
                                        </p:attrNameLst>
                                      </p:cBhvr>
                                      <p:to>
                                        <a:srgbClr val="0000FF"/>
                                      </p:to>
                                    </p:animClr>
                                    <p:set>
                                      <p:cBhvr>
                                        <p:cTn id="181" dur="500" fill="hold"/>
                                        <p:tgtEl>
                                          <p:spTgt spid="63"/>
                                        </p:tgtEl>
                                        <p:attrNameLst>
                                          <p:attrName>fill.type</p:attrName>
                                        </p:attrNameLst>
                                      </p:cBhvr>
                                      <p:to>
                                        <p:strVal val="solid"/>
                                      </p:to>
                                    </p:set>
                                    <p:set>
                                      <p:cBhvr>
                                        <p:cTn id="182" dur="500" fill="hold"/>
                                        <p:tgtEl>
                                          <p:spTgt spid="63"/>
                                        </p:tgtEl>
                                        <p:attrNameLst>
                                          <p:attrName>fill.on</p:attrName>
                                        </p:attrNameLst>
                                      </p:cBhvr>
                                      <p:to>
                                        <p:strVal val="true"/>
                                      </p:to>
                                    </p:set>
                                  </p:childTnLst>
                                </p:cTn>
                              </p:par>
                              <p:par>
                                <p:cTn id="183" presetID="1" presetClass="emph" presetSubtype="2" fill="hold" grpId="0" nodeType="withEffect">
                                  <p:stCondLst>
                                    <p:cond delay="0"/>
                                  </p:stCondLst>
                                  <p:childTnLst>
                                    <p:animClr clrSpc="rgb" dir="cw">
                                      <p:cBhvr>
                                        <p:cTn id="184" dur="500" fill="hold"/>
                                        <p:tgtEl>
                                          <p:spTgt spid="64"/>
                                        </p:tgtEl>
                                        <p:attrNameLst>
                                          <p:attrName>fillcolor</p:attrName>
                                        </p:attrNameLst>
                                      </p:cBhvr>
                                      <p:to>
                                        <a:srgbClr val="0033CC"/>
                                      </p:to>
                                    </p:animClr>
                                    <p:set>
                                      <p:cBhvr>
                                        <p:cTn id="185" dur="500" fill="hold"/>
                                        <p:tgtEl>
                                          <p:spTgt spid="64"/>
                                        </p:tgtEl>
                                        <p:attrNameLst>
                                          <p:attrName>fill.type</p:attrName>
                                        </p:attrNameLst>
                                      </p:cBhvr>
                                      <p:to>
                                        <p:strVal val="solid"/>
                                      </p:to>
                                    </p:set>
                                    <p:set>
                                      <p:cBhvr>
                                        <p:cTn id="186" dur="500" fill="hold"/>
                                        <p:tgtEl>
                                          <p:spTgt spid="64"/>
                                        </p:tgtEl>
                                        <p:attrNameLst>
                                          <p:attrName>fill.on</p:attrName>
                                        </p:attrNameLst>
                                      </p:cBhvr>
                                      <p:to>
                                        <p:strVal val="true"/>
                                      </p:to>
                                    </p:set>
                                  </p:childTnLst>
                                </p:cTn>
                              </p:par>
                              <p:par>
                                <p:cTn id="187" presetID="1" presetClass="emph" presetSubtype="2" fill="hold" grpId="0" nodeType="withEffect">
                                  <p:stCondLst>
                                    <p:cond delay="0"/>
                                  </p:stCondLst>
                                  <p:childTnLst>
                                    <p:animClr clrSpc="rgb" dir="cw">
                                      <p:cBhvr>
                                        <p:cTn id="188" dur="500" fill="hold"/>
                                        <p:tgtEl>
                                          <p:spTgt spid="71"/>
                                        </p:tgtEl>
                                        <p:attrNameLst>
                                          <p:attrName>fillcolor</p:attrName>
                                        </p:attrNameLst>
                                      </p:cBhvr>
                                      <p:to>
                                        <a:srgbClr val="0033CC"/>
                                      </p:to>
                                    </p:animClr>
                                    <p:set>
                                      <p:cBhvr>
                                        <p:cTn id="189" dur="500" fill="hold"/>
                                        <p:tgtEl>
                                          <p:spTgt spid="71"/>
                                        </p:tgtEl>
                                        <p:attrNameLst>
                                          <p:attrName>fill.type</p:attrName>
                                        </p:attrNameLst>
                                      </p:cBhvr>
                                      <p:to>
                                        <p:strVal val="solid"/>
                                      </p:to>
                                    </p:set>
                                    <p:set>
                                      <p:cBhvr>
                                        <p:cTn id="190" dur="500" fill="hold"/>
                                        <p:tgtEl>
                                          <p:spTgt spid="71"/>
                                        </p:tgtEl>
                                        <p:attrNameLst>
                                          <p:attrName>fill.on</p:attrName>
                                        </p:attrNameLst>
                                      </p:cBhvr>
                                      <p:to>
                                        <p:strVal val="true"/>
                                      </p:to>
                                    </p:set>
                                  </p:childTnLst>
                                </p:cTn>
                              </p:par>
                              <p:par>
                                <p:cTn id="191" presetID="1" presetClass="entr" presetSubtype="0" fill="hold" nodeType="withEffect">
                                  <p:stCondLst>
                                    <p:cond delay="0"/>
                                  </p:stCondLst>
                                  <p:childTnLst>
                                    <p:set>
                                      <p:cBhvr>
                                        <p:cTn id="192" dur="1" fill="hold">
                                          <p:stCondLst>
                                            <p:cond delay="0"/>
                                          </p:stCondLst>
                                        </p:cTn>
                                        <p:tgtEl>
                                          <p:spTgt spid="5"/>
                                        </p:tgtEl>
                                        <p:attrNameLst>
                                          <p:attrName>style.visibility</p:attrName>
                                        </p:attrNameLst>
                                      </p:cBhvr>
                                      <p:to>
                                        <p:strVal val="visible"/>
                                      </p:to>
                                    </p:set>
                                  </p:childTnLst>
                                </p:cTn>
                              </p:par>
                              <p:par>
                                <p:cTn id="193" presetID="42" presetClass="path" presetSubtype="0" accel="50000" decel="50000" fill="hold" nodeType="withEffect">
                                  <p:stCondLst>
                                    <p:cond delay="0"/>
                                  </p:stCondLst>
                                  <p:childTnLst>
                                    <p:animMotion origin="layout" path="M -1.94444E-6 3.7037E-6 L -1.94444E-6 0.36597 " pathEditMode="relative" rAng="0" ptsTypes="AA">
                                      <p:cBhvr>
                                        <p:cTn id="194" dur="1000" fill="hold"/>
                                        <p:tgtEl>
                                          <p:spTgt spid="5"/>
                                        </p:tgtEl>
                                        <p:attrNameLst>
                                          <p:attrName>ppt_x</p:attrName>
                                          <p:attrName>ppt_y</p:attrName>
                                        </p:attrNameLst>
                                      </p:cBhvr>
                                      <p:rCtr x="0" y="18300"/>
                                    </p:animMotion>
                                  </p:childTnLst>
                                </p:cTn>
                              </p:par>
                            </p:childTnLst>
                          </p:cTn>
                        </p:par>
                      </p:childTnLst>
                    </p:cTn>
                  </p:par>
                  <p:par>
                    <p:cTn id="195" fill="hold" nodeType="clickPar">
                      <p:stCondLst>
                        <p:cond delay="indefinite"/>
                      </p:stCondLst>
                      <p:childTnLst>
                        <p:par>
                          <p:cTn id="196" fill="hold" nodeType="withGroup">
                            <p:stCondLst>
                              <p:cond delay="0"/>
                            </p:stCondLst>
                            <p:childTnLst>
                              <p:par>
                                <p:cTn id="197" presetID="1" presetClass="exit" presetSubtype="0" fill="hold" nodeType="clickEffect">
                                  <p:stCondLst>
                                    <p:cond delay="0"/>
                                  </p:stCondLst>
                                  <p:childTnLst>
                                    <p:set>
                                      <p:cBhvr>
                                        <p:cTn id="198" dur="1" fill="hold">
                                          <p:stCondLst>
                                            <p:cond delay="0"/>
                                          </p:stCondLst>
                                        </p:cTn>
                                        <p:tgtEl>
                                          <p:spTgt spid="5"/>
                                        </p:tgtEl>
                                        <p:attrNameLst>
                                          <p:attrName>style.visibility</p:attrName>
                                        </p:attrNameLst>
                                      </p:cBhvr>
                                      <p:to>
                                        <p:strVal val="hidden"/>
                                      </p:to>
                                    </p:set>
                                  </p:childTnLst>
                                </p:cTn>
                              </p:par>
                              <p:par>
                                <p:cTn id="199" presetID="1" presetClass="exit" presetSubtype="0" fill="hold" grpId="2" nodeType="withEffect">
                                  <p:stCondLst>
                                    <p:cond delay="0"/>
                                  </p:stCondLst>
                                  <p:childTnLst>
                                    <p:set>
                                      <p:cBhvr>
                                        <p:cTn id="200" dur="1" fill="hold">
                                          <p:stCondLst>
                                            <p:cond delay="0"/>
                                          </p:stCondLst>
                                        </p:cTn>
                                        <p:tgtEl>
                                          <p:spTgt spid="107"/>
                                        </p:tgtEl>
                                        <p:attrNameLst>
                                          <p:attrName>style.visibility</p:attrName>
                                        </p:attrNameLst>
                                      </p:cBhvr>
                                      <p:to>
                                        <p:strVal val="hidden"/>
                                      </p:to>
                                    </p:set>
                                  </p:childTnLst>
                                </p:cTn>
                              </p:par>
                              <p:par>
                                <p:cTn id="201" presetID="3" presetClass="entr" presetSubtype="10" fill="hold" grpId="0" nodeType="withEffect">
                                  <p:stCondLst>
                                    <p:cond delay="0"/>
                                  </p:stCondLst>
                                  <p:childTnLst>
                                    <p:set>
                                      <p:cBhvr>
                                        <p:cTn id="202" dur="1" fill="hold">
                                          <p:stCondLst>
                                            <p:cond delay="0"/>
                                          </p:stCondLst>
                                        </p:cTn>
                                        <p:tgtEl>
                                          <p:spTgt spid="432182"/>
                                        </p:tgtEl>
                                        <p:attrNameLst>
                                          <p:attrName>style.visibility</p:attrName>
                                        </p:attrNameLst>
                                      </p:cBhvr>
                                      <p:to>
                                        <p:strVal val="visible"/>
                                      </p:to>
                                    </p:set>
                                    <p:animEffect transition="in" filter="blinds(horizontal)">
                                      <p:cBhvr>
                                        <p:cTn id="203" dur="500"/>
                                        <p:tgtEl>
                                          <p:spTgt spid="432182"/>
                                        </p:tgtEl>
                                      </p:cBhvr>
                                    </p:animEffect>
                                  </p:childTnLst>
                                </p:cTn>
                              </p:par>
                              <p:par>
                                <p:cTn id="204" presetID="3" presetClass="entr" presetSubtype="10" fill="hold" nodeType="withEffect">
                                  <p:stCondLst>
                                    <p:cond delay="0"/>
                                  </p:stCondLst>
                                  <p:childTnLst>
                                    <p:set>
                                      <p:cBhvr>
                                        <p:cTn id="205" dur="1" fill="hold">
                                          <p:stCondLst>
                                            <p:cond delay="0"/>
                                          </p:stCondLst>
                                        </p:cTn>
                                        <p:tgtEl>
                                          <p:spTgt spid="432183">
                                            <p:txEl>
                                              <p:pRg st="0" end="0"/>
                                            </p:txEl>
                                          </p:spTgt>
                                        </p:tgtEl>
                                        <p:attrNameLst>
                                          <p:attrName>style.visibility</p:attrName>
                                        </p:attrNameLst>
                                      </p:cBhvr>
                                      <p:to>
                                        <p:strVal val="visible"/>
                                      </p:to>
                                    </p:set>
                                    <p:animEffect transition="in" filter="blinds(horizontal)">
                                      <p:cBhvr>
                                        <p:cTn id="206" dur="500"/>
                                        <p:tgtEl>
                                          <p:spTgt spid="432183">
                                            <p:txEl>
                                              <p:pRg st="0" end="0"/>
                                            </p:txEl>
                                          </p:spTgt>
                                        </p:tgtEl>
                                      </p:cBhvr>
                                    </p:animEffect>
                                  </p:childTnLst>
                                </p:cTn>
                              </p:par>
                              <p:par>
                                <p:cTn id="207" presetID="1" presetClass="entr" presetSubtype="0" fill="hold" grpId="0" nodeType="withEffect">
                                  <p:stCondLst>
                                    <p:cond delay="0"/>
                                  </p:stCondLst>
                                  <p:childTnLst>
                                    <p:set>
                                      <p:cBhvr>
                                        <p:cTn id="208" dur="1" fill="hold">
                                          <p:stCondLst>
                                            <p:cond delay="0"/>
                                          </p:stCondLst>
                                        </p:cTn>
                                        <p:tgtEl>
                                          <p:spTgt spid="432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 grpId="0" animBg="1"/>
      <p:bldP spid="98" grpId="1" animBg="1"/>
      <p:bldP spid="432134" grpId="0"/>
      <p:bldP spid="62" grpId="0" animBg="1"/>
      <p:bldP spid="63" grpId="0" animBg="1"/>
      <p:bldP spid="64" grpId="0" animBg="1"/>
      <p:bldP spid="432178" grpId="0"/>
      <p:bldP spid="432182" grpId="0" animBg="1"/>
      <p:bldP spid="432184" grpId="0" animBg="1"/>
      <p:bldP spid="69" grpId="0" animBg="1"/>
      <p:bldP spid="70" grpId="0" animBg="1"/>
      <p:bldP spid="71" grpId="0" animBg="1"/>
      <p:bldP spid="107" grpId="0" animBg="1"/>
      <p:bldP spid="107" grpId="1" animBg="1"/>
      <p:bldP spid="107" grpId="2" animBg="1"/>
    </p:bld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Fast Row Initialization</a:t>
            </a:r>
            <a:endParaRPr lang="en-US" dirty="0"/>
          </a:p>
        </p:txBody>
      </p:sp>
      <p:sp>
        <p:nvSpPr>
          <p:cNvPr id="4" name="Rectangle 3"/>
          <p:cNvSpPr/>
          <p:nvPr/>
        </p:nvSpPr>
        <p:spPr bwMode="auto">
          <a:xfrm>
            <a:off x="17526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 name="Rectangle 4"/>
          <p:cNvSpPr/>
          <p:nvPr/>
        </p:nvSpPr>
        <p:spPr bwMode="auto">
          <a:xfrm>
            <a:off x="222772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 name="Rectangle 5"/>
          <p:cNvSpPr/>
          <p:nvPr/>
        </p:nvSpPr>
        <p:spPr bwMode="auto">
          <a:xfrm>
            <a:off x="2698377"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7" name="Rectangle 6"/>
          <p:cNvSpPr/>
          <p:nvPr/>
        </p:nvSpPr>
        <p:spPr bwMode="auto">
          <a:xfrm>
            <a:off x="316005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8" name="Rectangle 7"/>
          <p:cNvSpPr/>
          <p:nvPr/>
        </p:nvSpPr>
        <p:spPr bwMode="auto">
          <a:xfrm>
            <a:off x="36396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9" name="Rectangle 8"/>
          <p:cNvSpPr/>
          <p:nvPr/>
        </p:nvSpPr>
        <p:spPr bwMode="auto">
          <a:xfrm>
            <a:off x="411480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0" name="Rectangle 9"/>
          <p:cNvSpPr/>
          <p:nvPr/>
        </p:nvSpPr>
        <p:spPr bwMode="auto">
          <a:xfrm>
            <a:off x="4585448"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1" name="Rectangle 10"/>
          <p:cNvSpPr/>
          <p:nvPr/>
        </p:nvSpPr>
        <p:spPr bwMode="auto">
          <a:xfrm>
            <a:off x="5047130"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2" name="Rectangle 11"/>
          <p:cNvSpPr/>
          <p:nvPr/>
        </p:nvSpPr>
        <p:spPr bwMode="auto">
          <a:xfrm>
            <a:off x="5526742"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3" name="Rectangle 12"/>
          <p:cNvSpPr/>
          <p:nvPr/>
        </p:nvSpPr>
        <p:spPr bwMode="auto">
          <a:xfrm>
            <a:off x="600187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4" name="Rectangle 13"/>
          <p:cNvSpPr/>
          <p:nvPr/>
        </p:nvSpPr>
        <p:spPr bwMode="auto">
          <a:xfrm>
            <a:off x="6472519"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5" name="Rectangle 14"/>
          <p:cNvSpPr/>
          <p:nvPr/>
        </p:nvSpPr>
        <p:spPr bwMode="auto">
          <a:xfrm>
            <a:off x="6934201" y="1606535"/>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6" name="Rectangle 15"/>
          <p:cNvSpPr/>
          <p:nvPr/>
        </p:nvSpPr>
        <p:spPr bwMode="auto">
          <a:xfrm>
            <a:off x="17526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7" name="Rectangle 16"/>
          <p:cNvSpPr/>
          <p:nvPr/>
        </p:nvSpPr>
        <p:spPr bwMode="auto">
          <a:xfrm>
            <a:off x="222772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8" name="Rectangle 17"/>
          <p:cNvSpPr/>
          <p:nvPr/>
        </p:nvSpPr>
        <p:spPr bwMode="auto">
          <a:xfrm>
            <a:off x="2698377"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19" name="Rectangle 18"/>
          <p:cNvSpPr/>
          <p:nvPr/>
        </p:nvSpPr>
        <p:spPr bwMode="auto">
          <a:xfrm>
            <a:off x="316005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0" name="Rectangle 19"/>
          <p:cNvSpPr/>
          <p:nvPr/>
        </p:nvSpPr>
        <p:spPr bwMode="auto">
          <a:xfrm>
            <a:off x="36396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1" name="Rectangle 20"/>
          <p:cNvSpPr/>
          <p:nvPr/>
        </p:nvSpPr>
        <p:spPr bwMode="auto">
          <a:xfrm>
            <a:off x="411480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2" name="Rectangle 21"/>
          <p:cNvSpPr/>
          <p:nvPr/>
        </p:nvSpPr>
        <p:spPr bwMode="auto">
          <a:xfrm>
            <a:off x="4585448"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3" name="Rectangle 22"/>
          <p:cNvSpPr/>
          <p:nvPr/>
        </p:nvSpPr>
        <p:spPr bwMode="auto">
          <a:xfrm>
            <a:off x="5047130"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4" name="Rectangle 23"/>
          <p:cNvSpPr/>
          <p:nvPr/>
        </p:nvSpPr>
        <p:spPr bwMode="auto">
          <a:xfrm>
            <a:off x="5526742"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5" name="Rectangle 24"/>
          <p:cNvSpPr/>
          <p:nvPr/>
        </p:nvSpPr>
        <p:spPr bwMode="auto">
          <a:xfrm>
            <a:off x="600187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6" name="Rectangle 25"/>
          <p:cNvSpPr/>
          <p:nvPr/>
        </p:nvSpPr>
        <p:spPr bwMode="auto">
          <a:xfrm>
            <a:off x="6472519"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7" name="Rectangle 26"/>
          <p:cNvSpPr/>
          <p:nvPr/>
        </p:nvSpPr>
        <p:spPr bwMode="auto">
          <a:xfrm>
            <a:off x="6934201" y="2108943"/>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8" name="Rectangle 27"/>
          <p:cNvSpPr/>
          <p:nvPr/>
        </p:nvSpPr>
        <p:spPr bwMode="auto">
          <a:xfrm>
            <a:off x="17526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29" name="Rectangle 28"/>
          <p:cNvSpPr/>
          <p:nvPr/>
        </p:nvSpPr>
        <p:spPr bwMode="auto">
          <a:xfrm>
            <a:off x="222772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0" name="Rectangle 29"/>
          <p:cNvSpPr/>
          <p:nvPr/>
        </p:nvSpPr>
        <p:spPr bwMode="auto">
          <a:xfrm>
            <a:off x="2698377"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1" name="Rectangle 30"/>
          <p:cNvSpPr/>
          <p:nvPr/>
        </p:nvSpPr>
        <p:spPr bwMode="auto">
          <a:xfrm>
            <a:off x="316005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2" name="Rectangle 31"/>
          <p:cNvSpPr/>
          <p:nvPr/>
        </p:nvSpPr>
        <p:spPr bwMode="auto">
          <a:xfrm>
            <a:off x="36396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3" name="Rectangle 32"/>
          <p:cNvSpPr/>
          <p:nvPr/>
        </p:nvSpPr>
        <p:spPr bwMode="auto">
          <a:xfrm>
            <a:off x="411480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4" name="Rectangle 33"/>
          <p:cNvSpPr/>
          <p:nvPr/>
        </p:nvSpPr>
        <p:spPr bwMode="auto">
          <a:xfrm>
            <a:off x="4585448"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5" name="Rectangle 34"/>
          <p:cNvSpPr/>
          <p:nvPr/>
        </p:nvSpPr>
        <p:spPr bwMode="auto">
          <a:xfrm>
            <a:off x="5047130"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6" name="Rectangle 35"/>
          <p:cNvSpPr/>
          <p:nvPr/>
        </p:nvSpPr>
        <p:spPr bwMode="auto">
          <a:xfrm>
            <a:off x="5526742"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7" name="Rectangle 36"/>
          <p:cNvSpPr/>
          <p:nvPr/>
        </p:nvSpPr>
        <p:spPr bwMode="auto">
          <a:xfrm>
            <a:off x="600187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8" name="Rectangle 37"/>
          <p:cNvSpPr/>
          <p:nvPr/>
        </p:nvSpPr>
        <p:spPr bwMode="auto">
          <a:xfrm>
            <a:off x="6472519"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39" name="Rectangle 38"/>
          <p:cNvSpPr/>
          <p:nvPr/>
        </p:nvSpPr>
        <p:spPr bwMode="auto">
          <a:xfrm>
            <a:off x="6934201" y="2619931"/>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40" name="Rectangle 39"/>
          <p:cNvSpPr/>
          <p:nvPr/>
        </p:nvSpPr>
        <p:spPr bwMode="auto">
          <a:xfrm>
            <a:off x="17526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1" name="Rectangle 40"/>
          <p:cNvSpPr/>
          <p:nvPr/>
        </p:nvSpPr>
        <p:spPr bwMode="auto">
          <a:xfrm>
            <a:off x="222772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2" name="Rectangle 41"/>
          <p:cNvSpPr/>
          <p:nvPr/>
        </p:nvSpPr>
        <p:spPr bwMode="auto">
          <a:xfrm>
            <a:off x="2698377"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3" name="Rectangle 42"/>
          <p:cNvSpPr/>
          <p:nvPr/>
        </p:nvSpPr>
        <p:spPr bwMode="auto">
          <a:xfrm>
            <a:off x="316005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4" name="Rectangle 43"/>
          <p:cNvSpPr/>
          <p:nvPr/>
        </p:nvSpPr>
        <p:spPr bwMode="auto">
          <a:xfrm>
            <a:off x="36396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5" name="Rectangle 44"/>
          <p:cNvSpPr/>
          <p:nvPr/>
        </p:nvSpPr>
        <p:spPr bwMode="auto">
          <a:xfrm>
            <a:off x="411480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6" name="Rectangle 45"/>
          <p:cNvSpPr/>
          <p:nvPr/>
        </p:nvSpPr>
        <p:spPr bwMode="auto">
          <a:xfrm>
            <a:off x="4585448"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7" name="Rectangle 46"/>
          <p:cNvSpPr/>
          <p:nvPr/>
        </p:nvSpPr>
        <p:spPr bwMode="auto">
          <a:xfrm>
            <a:off x="5047130"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8" name="Rectangle 47"/>
          <p:cNvSpPr/>
          <p:nvPr/>
        </p:nvSpPr>
        <p:spPr bwMode="auto">
          <a:xfrm>
            <a:off x="5526742"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49" name="Rectangle 48"/>
          <p:cNvSpPr/>
          <p:nvPr/>
        </p:nvSpPr>
        <p:spPr bwMode="auto">
          <a:xfrm>
            <a:off x="600187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0" name="Rectangle 49"/>
          <p:cNvSpPr/>
          <p:nvPr/>
        </p:nvSpPr>
        <p:spPr bwMode="auto">
          <a:xfrm>
            <a:off x="6472519"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sp>
        <p:nvSpPr>
          <p:cNvPr id="51" name="Rectangle 50"/>
          <p:cNvSpPr/>
          <p:nvPr/>
        </p:nvSpPr>
        <p:spPr bwMode="auto">
          <a:xfrm>
            <a:off x="6934201" y="3123827"/>
            <a:ext cx="470647" cy="497541"/>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ct val="0"/>
              </a:spcBef>
              <a:spcAft>
                <a:spcPct val="0"/>
              </a:spcAft>
            </a:pPr>
            <a:r>
              <a:rPr lang="en-US" sz="3200" b="1" dirty="0" smtClean="0">
                <a:solidFill>
                  <a:prstClr val="black"/>
                </a:solidFill>
                <a:latin typeface="Arial" charset="0"/>
              </a:rPr>
              <a:t>0</a:t>
            </a:r>
          </a:p>
        </p:txBody>
      </p:sp>
      <p:grpSp>
        <p:nvGrpSpPr>
          <p:cNvPr id="52" name="Group 51"/>
          <p:cNvGrpSpPr/>
          <p:nvPr/>
        </p:nvGrpSpPr>
        <p:grpSpPr>
          <a:xfrm>
            <a:off x="1752600" y="3635052"/>
            <a:ext cx="5652248" cy="718528"/>
            <a:chOff x="1815351" y="3610404"/>
            <a:chExt cx="5652248" cy="718528"/>
          </a:xfrm>
        </p:grpSpPr>
        <p:sp>
          <p:nvSpPr>
            <p:cNvPr id="53" name="Rectangle 52"/>
            <p:cNvSpPr/>
            <p:nvPr/>
          </p:nvSpPr>
          <p:spPr bwMode="auto">
            <a:xfrm>
              <a:off x="18153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4" name="Rectangle 53"/>
            <p:cNvSpPr/>
            <p:nvPr/>
          </p:nvSpPr>
          <p:spPr bwMode="auto">
            <a:xfrm>
              <a:off x="229048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5" name="Rectangle 54"/>
            <p:cNvSpPr/>
            <p:nvPr/>
          </p:nvSpPr>
          <p:spPr bwMode="auto">
            <a:xfrm>
              <a:off x="2761128"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6" name="Rectangle 55"/>
            <p:cNvSpPr/>
            <p:nvPr/>
          </p:nvSpPr>
          <p:spPr bwMode="auto">
            <a:xfrm>
              <a:off x="322281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7" name="Rectangle 56"/>
            <p:cNvSpPr/>
            <p:nvPr/>
          </p:nvSpPr>
          <p:spPr bwMode="auto">
            <a:xfrm>
              <a:off x="37024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8" name="Rectangle 57"/>
            <p:cNvSpPr/>
            <p:nvPr/>
          </p:nvSpPr>
          <p:spPr bwMode="auto">
            <a:xfrm>
              <a:off x="417755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59" name="Rectangle 58"/>
            <p:cNvSpPr/>
            <p:nvPr/>
          </p:nvSpPr>
          <p:spPr bwMode="auto">
            <a:xfrm>
              <a:off x="4648199"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0" name="Rectangle 59"/>
            <p:cNvSpPr/>
            <p:nvPr/>
          </p:nvSpPr>
          <p:spPr bwMode="auto">
            <a:xfrm>
              <a:off x="5109881"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1" name="Rectangle 60"/>
            <p:cNvSpPr/>
            <p:nvPr/>
          </p:nvSpPr>
          <p:spPr bwMode="auto">
            <a:xfrm>
              <a:off x="5589493"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2" name="Rectangle 61"/>
            <p:cNvSpPr/>
            <p:nvPr/>
          </p:nvSpPr>
          <p:spPr bwMode="auto">
            <a:xfrm>
              <a:off x="606462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3" name="Rectangle 62"/>
            <p:cNvSpPr/>
            <p:nvPr/>
          </p:nvSpPr>
          <p:spPr bwMode="auto">
            <a:xfrm>
              <a:off x="6535270"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sp>
          <p:nvSpPr>
            <p:cNvPr id="64" name="Rectangle 63"/>
            <p:cNvSpPr/>
            <p:nvPr/>
          </p:nvSpPr>
          <p:spPr bwMode="auto">
            <a:xfrm>
              <a:off x="6996952" y="3610404"/>
              <a:ext cx="470647" cy="718528"/>
            </a:xfrm>
            <a:prstGeom prst="rect">
              <a:avLst/>
            </a:prstGeom>
            <a:solidFill>
              <a:schemeClr val="bg1">
                <a:lumMod val="5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sz="3200" b="1" smtClean="0">
                <a:solidFill>
                  <a:prstClr val="black"/>
                </a:solidFill>
                <a:latin typeface="Arial" charset="0"/>
              </a:endParaRPr>
            </a:p>
          </p:txBody>
        </p:sp>
      </p:grpSp>
      <p:sp>
        <p:nvSpPr>
          <p:cNvPr id="66" name="TextBox 65"/>
          <p:cNvSpPr txBox="1"/>
          <p:nvPr/>
        </p:nvSpPr>
        <p:spPr>
          <a:xfrm>
            <a:off x="762000" y="4810780"/>
            <a:ext cx="2916824" cy="892552"/>
          </a:xfrm>
          <a:prstGeom prst="rect">
            <a:avLst/>
          </a:prstGeom>
          <a:noFill/>
        </p:spPr>
        <p:txBody>
          <a:bodyPr wrap="none" rtlCol="0">
            <a:spAutoFit/>
          </a:bodyPr>
          <a:lstStyle/>
          <a:p>
            <a:r>
              <a:rPr lang="en-US" sz="2800" dirty="0" smtClean="0">
                <a:solidFill>
                  <a:prstClr val="black"/>
                </a:solidFill>
                <a:latin typeface="Calibri"/>
              </a:rPr>
              <a:t>Fix a row at Zero</a:t>
            </a:r>
          </a:p>
          <a:p>
            <a:r>
              <a:rPr lang="en-US" sz="2400" dirty="0" smtClean="0">
                <a:solidFill>
                  <a:prstClr val="black"/>
                </a:solidFill>
                <a:latin typeface="Calibri"/>
              </a:rPr>
              <a:t>(0.5% loss in capacity)</a:t>
            </a:r>
            <a:endParaRPr lang="en-US" sz="2400" dirty="0">
              <a:solidFill>
                <a:prstClr val="black"/>
              </a:solidFill>
              <a:latin typeface="Calibri"/>
            </a:endParaRPr>
          </a:p>
        </p:txBody>
      </p:sp>
      <p:cxnSp>
        <p:nvCxnSpPr>
          <p:cNvPr id="68" name="Shape 67"/>
          <p:cNvCxnSpPr>
            <a:stCxn id="40" idx="1"/>
          </p:cNvCxnSpPr>
          <p:nvPr/>
        </p:nvCxnSpPr>
        <p:spPr>
          <a:xfrm rot="10800000" flipV="1">
            <a:off x="1295400" y="3372598"/>
            <a:ext cx="457200" cy="1438182"/>
          </a:xfrm>
          <a:prstGeom prst="bentConnector2">
            <a:avLst/>
          </a:prstGeom>
          <a:ln>
            <a:tailEnd type="arrow"/>
          </a:ln>
        </p:spPr>
        <p:style>
          <a:lnRef idx="2">
            <a:schemeClr val="dk1"/>
          </a:lnRef>
          <a:fillRef idx="0">
            <a:schemeClr val="dk1"/>
          </a:fillRef>
          <a:effectRef idx="1">
            <a:schemeClr val="dk1"/>
          </a:effectRef>
          <a:fontRef idx="minor">
            <a:schemeClr val="tx1"/>
          </a:fontRef>
        </p:style>
      </p:cxnSp>
      <p:sp>
        <p:nvSpPr>
          <p:cNvPr id="70" name="Slide Number Placeholder 6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230</a:t>
            </a:fld>
            <a:endParaRPr lang="en-US">
              <a:solidFill>
                <a:prstClr val="black">
                  <a:tint val="75000"/>
                </a:prstClr>
              </a:solidFill>
              <a:latin typeface="Calibri"/>
            </a:endParaRPr>
          </a:p>
        </p:txBody>
      </p:sp>
    </p:spTree>
    <p:extLst>
      <p:ext uri="{BB962C8B-B14F-4D97-AF65-F5344CB8AC3E}">
        <p14:creationId xmlns:p14="http://schemas.microsoft.com/office/powerpoint/2010/main" val="4025920495"/>
      </p:ext>
    </p:extLst>
  </p:cSld>
  <p:clrMapOvr>
    <a:masterClrMapping/>
  </p:clrMapOvr>
  <p:timing>
    <p:tnLst>
      <p:par>
        <p:cTn xmlns:p14="http://schemas.microsoft.com/office/powerpoint/2010/mai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RowClone</a:t>
            </a:r>
            <a:r>
              <a:rPr lang="en-US" dirty="0" smtClean="0"/>
              <a:t>: Latency and Energy Savings</a:t>
            </a:r>
            <a:endParaRPr lang="en-US" dirty="0"/>
          </a:p>
        </p:txBody>
      </p:sp>
      <p:graphicFrame>
        <p:nvGraphicFramePr>
          <p:cNvPr id="4" name="Chart 3"/>
          <p:cNvGraphicFramePr/>
          <p:nvPr/>
        </p:nvGraphicFramePr>
        <p:xfrm>
          <a:off x="457200" y="1447800"/>
          <a:ext cx="8077200" cy="4800600"/>
        </p:xfrm>
        <a:graphic>
          <a:graphicData uri="http://schemas.openxmlformats.org/drawingml/2006/chart">
            <c:chart xmlns:c="http://schemas.openxmlformats.org/drawingml/2006/chart" xmlns:r="http://schemas.openxmlformats.org/officeDocument/2006/relationships" r:id="rId2"/>
          </a:graphicData>
        </a:graphic>
      </p:graphicFrame>
      <p:cxnSp>
        <p:nvCxnSpPr>
          <p:cNvPr id="5" name="Straight Arrow Connector 4"/>
          <p:cNvCxnSpPr/>
          <p:nvPr/>
        </p:nvCxnSpPr>
        <p:spPr bwMode="auto">
          <a:xfrm rot="16200000" flipH="1">
            <a:off x="1409703" y="3695699"/>
            <a:ext cx="2819397" cy="1"/>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6" name="TextBox 5"/>
          <p:cNvSpPr txBox="1"/>
          <p:nvPr/>
        </p:nvSpPr>
        <p:spPr>
          <a:xfrm>
            <a:off x="2819400" y="2438400"/>
            <a:ext cx="979755" cy="523220"/>
          </a:xfrm>
          <a:prstGeom prst="rect">
            <a:avLst/>
          </a:prstGeom>
          <a:noFill/>
          <a:ln>
            <a:noFill/>
          </a:ln>
        </p:spPr>
        <p:txBody>
          <a:bodyPr wrap="none" rtlCol="0">
            <a:spAutoFit/>
          </a:bodyPr>
          <a:lstStyle/>
          <a:p>
            <a:r>
              <a:rPr lang="en-US" sz="2800" dirty="0" smtClean="0">
                <a:solidFill>
                  <a:prstClr val="black"/>
                </a:solidFill>
                <a:latin typeface="Calibri"/>
              </a:rPr>
              <a:t>11.5x</a:t>
            </a:r>
            <a:endParaRPr lang="en-US" sz="2800" dirty="0">
              <a:solidFill>
                <a:prstClr val="black"/>
              </a:solidFill>
              <a:latin typeface="Calibri"/>
            </a:endParaRPr>
          </a:p>
        </p:txBody>
      </p:sp>
      <p:cxnSp>
        <p:nvCxnSpPr>
          <p:cNvPr id="7" name="Straight Arrow Connector 6"/>
          <p:cNvCxnSpPr/>
          <p:nvPr/>
        </p:nvCxnSpPr>
        <p:spPr bwMode="auto">
          <a:xfrm rot="16200000" flipH="1">
            <a:off x="4615523" y="3842676"/>
            <a:ext cx="3124200" cy="10847"/>
          </a:xfrm>
          <a:prstGeom prst="straightConnector1">
            <a:avLst/>
          </a:prstGeom>
          <a:solidFill>
            <a:schemeClr val="accent1"/>
          </a:solidFill>
          <a:ln w="28575" cap="flat" cmpd="sng" algn="ctr">
            <a:solidFill>
              <a:schemeClr val="tx1"/>
            </a:solidFill>
            <a:prstDash val="solid"/>
            <a:round/>
            <a:headEnd type="stealth" w="lg" len="lg"/>
            <a:tailEnd type="stealth" w="lg" len="lg"/>
          </a:ln>
          <a:effectLst/>
        </p:spPr>
      </p:cxnSp>
      <p:sp>
        <p:nvSpPr>
          <p:cNvPr id="8" name="TextBox 7"/>
          <p:cNvSpPr txBox="1"/>
          <p:nvPr/>
        </p:nvSpPr>
        <p:spPr>
          <a:xfrm>
            <a:off x="6183045" y="2438400"/>
            <a:ext cx="705642" cy="523220"/>
          </a:xfrm>
          <a:prstGeom prst="rect">
            <a:avLst/>
          </a:prstGeom>
          <a:noFill/>
          <a:ln>
            <a:noFill/>
          </a:ln>
        </p:spPr>
        <p:txBody>
          <a:bodyPr wrap="none" rtlCol="0">
            <a:spAutoFit/>
          </a:bodyPr>
          <a:lstStyle/>
          <a:p>
            <a:r>
              <a:rPr lang="en-US" sz="2800" dirty="0" smtClean="0">
                <a:solidFill>
                  <a:prstClr val="black"/>
                </a:solidFill>
                <a:latin typeface="Calibri"/>
              </a:rPr>
              <a:t>74x</a:t>
            </a:r>
            <a:endParaRPr lang="en-US" sz="2800" dirty="0">
              <a:solidFill>
                <a:prstClr val="black"/>
              </a:solidFill>
              <a:latin typeface="Calibri"/>
            </a:endParaRPr>
          </a:p>
        </p:txBody>
      </p:sp>
      <p:sp>
        <p:nvSpPr>
          <p:cNvPr id="10" name="Slide Number Placeholder 9"/>
          <p:cNvSpPr>
            <a:spLocks noGrp="1"/>
          </p:cNvSpPr>
          <p:nvPr>
            <p:ph type="sldNum" sz="quarter" idx="12"/>
          </p:nvPr>
        </p:nvSpPr>
        <p:spPr/>
        <p:txBody>
          <a:bodyPr/>
          <a:lstStyle/>
          <a:p>
            <a:fld id="{CD63C8E0-6DD9-4302-9AA9-5177C785CB79}" type="slidenum">
              <a:rPr lang="en-US" smtClean="0">
                <a:solidFill>
                  <a:prstClr val="black">
                    <a:tint val="75000"/>
                  </a:prstClr>
                </a:solidFill>
                <a:latin typeface="Calibri"/>
              </a:rPr>
              <a:pPr/>
              <a:t>231</a:t>
            </a:fld>
            <a:endParaRPr lang="en-US">
              <a:solidFill>
                <a:prstClr val="black">
                  <a:tint val="75000"/>
                </a:prstClr>
              </a:solidFill>
              <a:latin typeface="Calibri"/>
            </a:endParaRPr>
          </a:p>
        </p:txBody>
      </p:sp>
      <p:sp>
        <p:nvSpPr>
          <p:cNvPr id="11" name="Rectangle 10"/>
          <p:cNvSpPr/>
          <p:nvPr/>
        </p:nvSpPr>
        <p:spPr>
          <a:xfrm>
            <a:off x="251520" y="6165304"/>
            <a:ext cx="7848872" cy="677108"/>
          </a:xfrm>
          <a:prstGeom prst="rect">
            <a:avLst/>
          </a:prstGeom>
        </p:spPr>
        <p:txBody>
          <a:bodyPr wrap="square">
            <a:spAutoFit/>
          </a:bodyPr>
          <a:lstStyle/>
          <a:p>
            <a:r>
              <a:rPr lang="en-US" sz="1900" dirty="0" smtClean="0">
                <a:solidFill>
                  <a:srgbClr val="000000"/>
                </a:solidFill>
                <a:latin typeface="Tahoma" charset="0"/>
              </a:rPr>
              <a:t>Seshadri et </a:t>
            </a:r>
            <a:r>
              <a:rPr lang="en-US" sz="1900" dirty="0">
                <a:solidFill>
                  <a:srgbClr val="000000"/>
                </a:solidFill>
                <a:latin typeface="Tahoma" charset="0"/>
              </a:rPr>
              <a:t>al., </a:t>
            </a:r>
            <a:r>
              <a:rPr lang="en-US" sz="1900" dirty="0" smtClean="0">
                <a:solidFill>
                  <a:srgbClr val="000000"/>
                </a:solidFill>
                <a:latin typeface="Tahoma" charset="0"/>
              </a:rPr>
              <a:t>“</a:t>
            </a:r>
            <a:r>
              <a:rPr lang="en-US" altLang="ja-JP" sz="1900" dirty="0" err="1" smtClean="0">
                <a:solidFill>
                  <a:srgbClr val="0000FF"/>
                </a:solidFill>
                <a:latin typeface="Tahoma" charset="0"/>
                <a:ea typeface="ＭＳ Ｐゴシック"/>
              </a:rPr>
              <a:t>RowClone</a:t>
            </a:r>
            <a:r>
              <a:rPr lang="en-US" altLang="ja-JP" sz="1900" dirty="0">
                <a:solidFill>
                  <a:srgbClr val="0000FF"/>
                </a:solidFill>
                <a:latin typeface="Tahoma" charset="0"/>
                <a:ea typeface="ＭＳ Ｐゴシック"/>
              </a:rPr>
              <a:t>: Fast and Efficient In-DRAM Copy and Initialization of Bulk Data</a:t>
            </a:r>
            <a:r>
              <a:rPr lang="en-US" altLang="ja-JP" sz="1900" dirty="0" smtClean="0">
                <a:solidFill>
                  <a:srgbClr val="000000"/>
                </a:solidFill>
                <a:latin typeface="Tahoma" charset="0"/>
                <a:ea typeface="ＭＳ Ｐゴシック"/>
              </a:rPr>
              <a:t>,</a:t>
            </a:r>
            <a:r>
              <a:rPr lang="en-US" sz="1900" dirty="0">
                <a:solidFill>
                  <a:srgbClr val="000000"/>
                </a:solidFill>
                <a:latin typeface="Tahoma" charset="0"/>
              </a:rPr>
              <a:t>”</a:t>
            </a:r>
            <a:r>
              <a:rPr lang="en-US" altLang="ja-JP" sz="1900" dirty="0">
                <a:solidFill>
                  <a:srgbClr val="000000"/>
                </a:solidFill>
                <a:latin typeface="Tahoma" charset="0"/>
                <a:ea typeface="ＭＳ Ｐゴシック"/>
              </a:rPr>
              <a:t> </a:t>
            </a:r>
            <a:r>
              <a:rPr lang="en-US" altLang="ja-JP" sz="1900" dirty="0" smtClean="0">
                <a:solidFill>
                  <a:srgbClr val="000000"/>
                </a:solidFill>
                <a:latin typeface="Tahoma" charset="0"/>
                <a:ea typeface="ＭＳ Ｐゴシック"/>
              </a:rPr>
              <a:t>CMU Tech Report 2013.</a:t>
            </a:r>
            <a:endParaRPr lang="en-US" sz="1900" dirty="0">
              <a:solidFill>
                <a:srgbClr val="000000"/>
              </a:solidFill>
              <a:latin typeface="Tahoma"/>
            </a:endParaRPr>
          </a:p>
        </p:txBody>
      </p:sp>
    </p:spTree>
    <p:extLst>
      <p:ext uri="{BB962C8B-B14F-4D97-AF65-F5344CB8AC3E}">
        <p14:creationId xmlns:p14="http://schemas.microsoft.com/office/powerpoint/2010/main" val="208236645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p:cNvSpPr>
          <p:nvPr/>
        </p:nvSpPr>
        <p:spPr bwMode="auto">
          <a:xfrm>
            <a:off x="412750" y="1295400"/>
            <a:ext cx="5740400" cy="39497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0" name="Line 2"/>
          <p:cNvSpPr>
            <a:spLocks noChangeShapeType="1"/>
          </p:cNvSpPr>
          <p:nvPr/>
        </p:nvSpPr>
        <p:spPr bwMode="auto">
          <a:xfrm>
            <a:off x="3289300" y="4584704"/>
            <a:ext cx="0" cy="881857"/>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1" name="Rectangle 3"/>
          <p:cNvSpPr>
            <a:spLocks noGrp="1" noChangeArrowheads="1"/>
          </p:cNvSpPr>
          <p:nvPr>
            <p:ph type="title"/>
          </p:nvPr>
        </p:nvSpPr>
        <p:spPr>
          <a:ln/>
        </p:spPr>
        <p:txBody>
          <a:bodyPr/>
          <a:lstStyle/>
          <a:p>
            <a:r>
              <a:rPr lang="en-US" dirty="0" smtClean="0"/>
              <a:t>Goal: Ultra-efficient heterogeneous architectures </a:t>
            </a:r>
            <a:endParaRPr lang="en-US" dirty="0"/>
          </a:p>
        </p:txBody>
      </p:sp>
      <p:sp>
        <p:nvSpPr>
          <p:cNvPr id="22532" name="Rectangle 4"/>
          <p:cNvSpPr>
            <a:spLocks/>
          </p:cNvSpPr>
          <p:nvPr/>
        </p:nvSpPr>
        <p:spPr bwMode="auto">
          <a:xfrm>
            <a:off x="6921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3" name="Rectangle 5"/>
          <p:cNvSpPr>
            <a:spLocks/>
          </p:cNvSpPr>
          <p:nvPr/>
        </p:nvSpPr>
        <p:spPr bwMode="auto">
          <a:xfrm>
            <a:off x="1062323"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4" name="Rectangle 6"/>
          <p:cNvSpPr>
            <a:spLocks/>
          </p:cNvSpPr>
          <p:nvPr/>
        </p:nvSpPr>
        <p:spPr bwMode="auto">
          <a:xfrm>
            <a:off x="1924050" y="16002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5" name="Rectangle 7"/>
          <p:cNvSpPr>
            <a:spLocks/>
          </p:cNvSpPr>
          <p:nvPr/>
        </p:nvSpPr>
        <p:spPr bwMode="auto">
          <a:xfrm>
            <a:off x="2296604" y="18245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6" name="Rectangle 8"/>
          <p:cNvSpPr>
            <a:spLocks/>
          </p:cNvSpPr>
          <p:nvPr/>
        </p:nvSpPr>
        <p:spPr bwMode="auto">
          <a:xfrm>
            <a:off x="6921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7" name="Rectangle 9"/>
          <p:cNvSpPr>
            <a:spLocks/>
          </p:cNvSpPr>
          <p:nvPr/>
        </p:nvSpPr>
        <p:spPr bwMode="auto">
          <a:xfrm>
            <a:off x="10647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38" name="Rectangle 10"/>
          <p:cNvSpPr>
            <a:spLocks/>
          </p:cNvSpPr>
          <p:nvPr/>
        </p:nvSpPr>
        <p:spPr bwMode="auto">
          <a:xfrm>
            <a:off x="1924050" y="2667000"/>
            <a:ext cx="1016000" cy="8509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39" name="Rectangle 11"/>
          <p:cNvSpPr>
            <a:spLocks/>
          </p:cNvSpPr>
          <p:nvPr/>
        </p:nvSpPr>
        <p:spPr bwMode="auto">
          <a:xfrm>
            <a:off x="2296604" y="2891373"/>
            <a:ext cx="269304" cy="4021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CPU</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22540" name="Rectangle 12"/>
          <p:cNvSpPr>
            <a:spLocks/>
          </p:cNvSpPr>
          <p:nvPr/>
        </p:nvSpPr>
        <p:spPr bwMode="auto">
          <a:xfrm>
            <a:off x="3155950" y="16129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1" name="Rectangle 13"/>
          <p:cNvSpPr>
            <a:spLocks/>
          </p:cNvSpPr>
          <p:nvPr/>
        </p:nvSpPr>
        <p:spPr bwMode="auto">
          <a:xfrm>
            <a:off x="3222840" y="1722440"/>
            <a:ext cx="448841"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mini-CPU</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2" name="Rectangle 14"/>
          <p:cNvSpPr>
            <a:spLocks/>
          </p:cNvSpPr>
          <p:nvPr/>
        </p:nvSpPr>
        <p:spPr bwMode="auto">
          <a:xfrm>
            <a:off x="3155950" y="226695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3" name="Rectangle 15"/>
          <p:cNvSpPr>
            <a:spLocks/>
          </p:cNvSpPr>
          <p:nvPr/>
        </p:nvSpPr>
        <p:spPr bwMode="auto">
          <a:xfrm>
            <a:off x="3313402" y="2379668"/>
            <a:ext cx="269304"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video</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44" name="Rectangle 16"/>
          <p:cNvSpPr>
            <a:spLocks/>
          </p:cNvSpPr>
          <p:nvPr/>
        </p:nvSpPr>
        <p:spPr bwMode="auto">
          <a:xfrm>
            <a:off x="4025900" y="16637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5" name="Rectangle 17"/>
          <p:cNvSpPr>
            <a:spLocks/>
          </p:cNvSpPr>
          <p:nvPr/>
        </p:nvSpPr>
        <p:spPr bwMode="auto">
          <a:xfrm>
            <a:off x="4072376" y="1744477"/>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6" name="Rectangle 18"/>
          <p:cNvSpPr>
            <a:spLocks/>
          </p:cNvSpPr>
          <p:nvPr/>
        </p:nvSpPr>
        <p:spPr bwMode="auto">
          <a:xfrm>
            <a:off x="4984750" y="16700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7" name="Rectangle 19"/>
          <p:cNvSpPr>
            <a:spLocks/>
          </p:cNvSpPr>
          <p:nvPr/>
        </p:nvSpPr>
        <p:spPr bwMode="auto">
          <a:xfrm>
            <a:off x="5028844" y="17540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48" name="Rectangle 20"/>
          <p:cNvSpPr>
            <a:spLocks/>
          </p:cNvSpPr>
          <p:nvPr/>
        </p:nvSpPr>
        <p:spPr bwMode="auto">
          <a:xfrm>
            <a:off x="4025900" y="264160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49" name="Rectangle 21"/>
          <p:cNvSpPr>
            <a:spLocks/>
          </p:cNvSpPr>
          <p:nvPr/>
        </p:nvSpPr>
        <p:spPr bwMode="auto">
          <a:xfrm>
            <a:off x="4069994" y="272555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0" name="Rectangle 22"/>
          <p:cNvSpPr>
            <a:spLocks/>
          </p:cNvSpPr>
          <p:nvPr/>
        </p:nvSpPr>
        <p:spPr bwMode="auto">
          <a:xfrm>
            <a:off x="4984750" y="2647950"/>
            <a:ext cx="825500" cy="67945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1" name="Rectangle 23"/>
          <p:cNvSpPr>
            <a:spLocks/>
          </p:cNvSpPr>
          <p:nvPr/>
        </p:nvSpPr>
        <p:spPr bwMode="auto">
          <a:xfrm>
            <a:off x="5028844" y="2731902"/>
            <a:ext cx="730969" cy="5242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GPU</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(throughput)</a:t>
            </a:r>
          </a:p>
          <a:p>
            <a:pPr algn="ctr" defTabSz="457200" fontAlgn="base">
              <a:lnSpc>
                <a:spcPct val="80000"/>
              </a:lnSpc>
              <a:spcBef>
                <a:spcPct val="0"/>
              </a:spcBef>
              <a:spcAft>
                <a:spcPct val="0"/>
              </a:spcAft>
            </a:pPr>
            <a:r>
              <a:rPr lang="en-US" sz="1400">
                <a:solidFill>
                  <a:srgbClr val="000000"/>
                </a:solidFill>
                <a:latin typeface="Myriad Pro Bold Cond" charset="0"/>
                <a:ea typeface="ＭＳ Ｐゴシック" charset="0"/>
                <a:cs typeface="Myriad Pro Bold Cond" charset="0"/>
                <a:sym typeface="Myriad Pro Bold Cond" charset="0"/>
              </a:rPr>
              <a:t>core</a:t>
            </a:r>
          </a:p>
        </p:txBody>
      </p:sp>
      <p:sp>
        <p:nvSpPr>
          <p:cNvPr id="22552" name="Rectangle 24"/>
          <p:cNvSpPr>
            <a:spLocks/>
          </p:cNvSpPr>
          <p:nvPr/>
        </p:nvSpPr>
        <p:spPr bwMode="auto">
          <a:xfrm>
            <a:off x="3930650" y="1593850"/>
            <a:ext cx="1981200" cy="18796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3" name="Rectangle 25"/>
          <p:cNvSpPr>
            <a:spLocks/>
          </p:cNvSpPr>
          <p:nvPr/>
        </p:nvSpPr>
        <p:spPr bwMode="auto">
          <a:xfrm>
            <a:off x="692150" y="3733800"/>
            <a:ext cx="5207000" cy="8509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4" name="Rectangle 26"/>
          <p:cNvSpPr>
            <a:spLocks/>
          </p:cNvSpPr>
          <p:nvPr/>
        </p:nvSpPr>
        <p:spPr bwMode="auto">
          <a:xfrm>
            <a:off x="3188665" y="4107461"/>
            <a:ext cx="211597" cy="205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LLC</a:t>
            </a:r>
          </a:p>
        </p:txBody>
      </p:sp>
      <p:sp>
        <p:nvSpPr>
          <p:cNvPr id="22555" name="Rectangle 27"/>
          <p:cNvSpPr>
            <a:spLocks/>
          </p:cNvSpPr>
          <p:nvPr/>
        </p:nvSpPr>
        <p:spPr bwMode="auto">
          <a:xfrm>
            <a:off x="2444750" y="4686300"/>
            <a:ext cx="1695450" cy="444500"/>
          </a:xfrm>
          <a:prstGeom prst="rect">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6" name="Rectangle 28"/>
          <p:cNvSpPr>
            <a:spLocks/>
          </p:cNvSpPr>
          <p:nvPr/>
        </p:nvSpPr>
        <p:spPr bwMode="auto">
          <a:xfrm>
            <a:off x="2702571" y="4825008"/>
            <a:ext cx="1179810"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Controller</a:t>
            </a:r>
          </a:p>
        </p:txBody>
      </p:sp>
      <p:sp>
        <p:nvSpPr>
          <p:cNvPr id="22557" name="Rectangle 29"/>
          <p:cNvSpPr>
            <a:spLocks/>
          </p:cNvSpPr>
          <p:nvPr/>
        </p:nvSpPr>
        <p:spPr bwMode="auto">
          <a:xfrm>
            <a:off x="6965950" y="4565650"/>
            <a:ext cx="1695450" cy="5842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58" name="Rectangle 30"/>
          <p:cNvSpPr>
            <a:spLocks/>
          </p:cNvSpPr>
          <p:nvPr/>
        </p:nvSpPr>
        <p:spPr bwMode="auto">
          <a:xfrm>
            <a:off x="7191710" y="4583581"/>
            <a:ext cx="1243930" cy="599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Specialized</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compute-capability</a:t>
            </a:r>
          </a:p>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in memory</a:t>
            </a:r>
          </a:p>
        </p:txBody>
      </p:sp>
      <p:sp>
        <p:nvSpPr>
          <p:cNvPr id="22559" name="Rectangle 31"/>
          <p:cNvSpPr>
            <a:spLocks/>
          </p:cNvSpPr>
          <p:nvPr/>
        </p:nvSpPr>
        <p:spPr bwMode="auto">
          <a:xfrm>
            <a:off x="6654800" y="1276350"/>
            <a:ext cx="2324100" cy="39497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0" name="Rectangle 32"/>
          <p:cNvSpPr>
            <a:spLocks/>
          </p:cNvSpPr>
          <p:nvPr/>
        </p:nvSpPr>
        <p:spPr bwMode="auto">
          <a:xfrm>
            <a:off x="7542787" y="2989858"/>
            <a:ext cx="538609"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a:t>
            </a:r>
          </a:p>
        </p:txBody>
      </p:sp>
      <p:sp>
        <p:nvSpPr>
          <p:cNvPr id="22561" name="Rectangle 33"/>
          <p:cNvSpPr>
            <a:spLocks/>
          </p:cNvSpPr>
          <p:nvPr/>
        </p:nvSpPr>
        <p:spPr bwMode="auto">
          <a:xfrm>
            <a:off x="6718300" y="1339850"/>
            <a:ext cx="2184400" cy="3136900"/>
          </a:xfrm>
          <a:prstGeom prst="rect">
            <a:avLst/>
          </a:prstGeom>
          <a:noFill/>
          <a:ln w="25400" cap="flat">
            <a:solidFill>
              <a:schemeClr val="tx1"/>
            </a:solidFill>
            <a:prstDash val="sysDot"/>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2" name="Rectangle 34"/>
          <p:cNvSpPr>
            <a:spLocks/>
          </p:cNvSpPr>
          <p:nvPr/>
        </p:nvSpPr>
        <p:spPr bwMode="auto">
          <a:xfrm>
            <a:off x="3149600" y="2921000"/>
            <a:ext cx="577850" cy="482600"/>
          </a:xfrm>
          <a:prstGeom prst="rect">
            <a:avLst/>
          </a:prstGeom>
          <a:solidFill>
            <a:srgbClr val="FEBB64"/>
          </a:solidFill>
          <a:ln w="25400" cap="flat">
            <a:solidFill>
              <a:schemeClr val="tx1"/>
            </a:solidFill>
            <a:prstDash val="solid"/>
            <a:miter lim="800000"/>
            <a:headEnd type="none" w="med" len="med"/>
            <a:tailEnd type="none" w="med" len="med"/>
          </a:ln>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3" name="Rectangle 35"/>
          <p:cNvSpPr>
            <a:spLocks/>
          </p:cNvSpPr>
          <p:nvPr/>
        </p:nvSpPr>
        <p:spPr bwMode="auto">
          <a:xfrm>
            <a:off x="3245710" y="3033718"/>
            <a:ext cx="397545" cy="301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imaging</a:t>
            </a:r>
          </a:p>
          <a:p>
            <a:pPr algn="ctr" defTabSz="457200" fontAlgn="base">
              <a:lnSpc>
                <a:spcPct val="80000"/>
              </a:lnSpc>
              <a:spcBef>
                <a:spcPct val="0"/>
              </a:spcBef>
              <a:spcAft>
                <a:spcPct val="0"/>
              </a:spcAft>
            </a:pPr>
            <a:r>
              <a:rPr lang="en-US" sz="1200">
                <a:solidFill>
                  <a:srgbClr val="000000"/>
                </a:solidFill>
                <a:latin typeface="Myriad Pro Bold Cond" charset="0"/>
                <a:ea typeface="ＭＳ Ｐゴシック" charset="0"/>
                <a:cs typeface="Myriad Pro Bold Cond" charset="0"/>
                <a:sym typeface="Myriad Pro Bold Cond" charset="0"/>
              </a:rPr>
              <a:t>core</a:t>
            </a:r>
          </a:p>
        </p:txBody>
      </p:sp>
      <p:sp>
        <p:nvSpPr>
          <p:cNvPr id="22564" name="Rectangle 36"/>
          <p:cNvSpPr>
            <a:spLocks/>
          </p:cNvSpPr>
          <p:nvPr/>
        </p:nvSpPr>
        <p:spPr bwMode="auto">
          <a:xfrm>
            <a:off x="4311318" y="5523508"/>
            <a:ext cx="807913" cy="205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wrap="none" lIns="0" tIns="0" rIns="0" bIns="0" anchor="ctr">
            <a:spAutoFit/>
          </a:bodyPr>
          <a:lstStyle/>
          <a:p>
            <a:pPr algn="ctr" defTabSz="457200" fontAlgn="base">
              <a:lnSpc>
                <a:spcPct val="80000"/>
              </a:lnSpc>
              <a:spcBef>
                <a:spcPct val="0"/>
              </a:spcBef>
              <a:spcAft>
                <a:spcPct val="0"/>
              </a:spcAft>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22565" name="Line 37"/>
          <p:cNvSpPr>
            <a:spLocks noChangeShapeType="1"/>
          </p:cNvSpPr>
          <p:nvPr/>
        </p:nvSpPr>
        <p:spPr bwMode="auto">
          <a:xfrm rot="10800000" flipH="1">
            <a:off x="416722" y="5460207"/>
            <a:ext cx="8562181" cy="0"/>
          </a:xfrm>
          <a:prstGeom prst="line">
            <a:avLst/>
          </a:prstGeom>
          <a:noFill/>
          <a:ln w="1016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22566" name="Line 38"/>
          <p:cNvSpPr>
            <a:spLocks noChangeShapeType="1"/>
          </p:cNvSpPr>
          <p:nvPr/>
        </p:nvSpPr>
        <p:spPr bwMode="auto">
          <a:xfrm>
            <a:off x="7816850" y="5226848"/>
            <a:ext cx="0" cy="239713"/>
          </a:xfrm>
          <a:prstGeom prst="line">
            <a:avLst/>
          </a:prstGeom>
          <a:noFill/>
          <a:ln w="889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algn="ctr" defTabSz="457200" fontAlgn="base">
              <a:spcBef>
                <a:spcPct val="0"/>
              </a:spcBef>
              <a:spcAft>
                <a:spcPct val="0"/>
              </a:spcAft>
            </a:pPr>
            <a:endParaRPr lang="en-US" sz="2800">
              <a:solidFill>
                <a:srgbClr val="000000"/>
              </a:solidFill>
              <a:latin typeface="Gill Sans" charset="0"/>
              <a:ea typeface="ヒラギノ角ゴ ProN W3" charset="0"/>
              <a:cs typeface="ヒラギノ角ゴ ProN W3" charset="0"/>
              <a:sym typeface="Gill Sans" charset="0"/>
            </a:endParaRPr>
          </a:p>
        </p:txBody>
      </p:sp>
      <p:sp>
        <p:nvSpPr>
          <p:cNvPr id="44" name="Rounded Rectangle 43"/>
          <p:cNvSpPr>
            <a:spLocks noChangeArrowheads="1"/>
          </p:cNvSpPr>
          <p:nvPr/>
        </p:nvSpPr>
        <p:spPr bwMode="auto">
          <a:xfrm rot="5400000">
            <a:off x="6712425" y="3890443"/>
            <a:ext cx="2133601" cy="2286000"/>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2" name="TextBox 1"/>
          <p:cNvSpPr txBox="1"/>
          <p:nvPr/>
        </p:nvSpPr>
        <p:spPr>
          <a:xfrm>
            <a:off x="107504" y="6453336"/>
            <a:ext cx="3111155"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Slide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4734931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Enabling Ultra-efficient (Visual) Search</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r>
              <a:rPr lang="en-US" dirty="0" smtClean="0"/>
              <a:t>What is the right partitioning of computation capability?</a:t>
            </a:r>
          </a:p>
          <a:p>
            <a:r>
              <a:rPr lang="en-US" dirty="0" smtClean="0"/>
              <a:t>What is the right low-cost memory substrate?</a:t>
            </a:r>
          </a:p>
          <a:p>
            <a:r>
              <a:rPr lang="en-US" dirty="0" smtClean="0"/>
              <a:t>What memory technologies are the best enablers?</a:t>
            </a:r>
          </a:p>
          <a:p>
            <a:r>
              <a:rPr lang="en-US" dirty="0" smtClean="0"/>
              <a:t>How do we rethink/ease (visual) search algorithms/applications?</a:t>
            </a:r>
            <a:endParaRPr lang="en-US" dirty="0"/>
          </a:p>
        </p:txBody>
      </p:sp>
      <p:sp>
        <p:nvSpPr>
          <p:cNvPr id="4" name="Rectangle 5"/>
          <p:cNvSpPr>
            <a:spLocks/>
          </p:cNvSpPr>
          <p:nvPr/>
        </p:nvSpPr>
        <p:spPr bwMode="auto">
          <a:xfrm>
            <a:off x="1475656" y="1615978"/>
            <a:ext cx="1504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5" name="Rectangle 6"/>
          <p:cNvSpPr>
            <a:spLocks/>
          </p:cNvSpPr>
          <p:nvPr/>
        </p:nvSpPr>
        <p:spPr bwMode="auto">
          <a:xfrm>
            <a:off x="1647106" y="2657378"/>
            <a:ext cx="1155700" cy="4953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6" name="Rectangle 7"/>
          <p:cNvSpPr>
            <a:spLocks/>
          </p:cNvSpPr>
          <p:nvPr/>
        </p:nvSpPr>
        <p:spPr bwMode="auto">
          <a:xfrm>
            <a:off x="1882056" y="2720878"/>
            <a:ext cx="6604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Cache</a:t>
            </a:r>
          </a:p>
        </p:txBody>
      </p:sp>
      <p:sp>
        <p:nvSpPr>
          <p:cNvPr id="7" name="Line 8"/>
          <p:cNvSpPr>
            <a:spLocks noChangeShapeType="1"/>
          </p:cNvSpPr>
          <p:nvPr/>
        </p:nvSpPr>
        <p:spPr bwMode="auto">
          <a:xfrm>
            <a:off x="2212256" y="3152678"/>
            <a:ext cx="0" cy="4254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8" name="Line 9"/>
          <p:cNvSpPr>
            <a:spLocks noChangeShapeType="1"/>
          </p:cNvSpPr>
          <p:nvPr/>
        </p:nvSpPr>
        <p:spPr bwMode="auto">
          <a:xfrm>
            <a:off x="2212256" y="2327178"/>
            <a:ext cx="0" cy="3365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9" name="Rectangle 10"/>
          <p:cNvSpPr>
            <a:spLocks/>
          </p:cNvSpPr>
          <p:nvPr/>
        </p:nvSpPr>
        <p:spPr bwMode="auto">
          <a:xfrm>
            <a:off x="1634406" y="1787428"/>
            <a:ext cx="1155700" cy="546100"/>
          </a:xfrm>
          <a:prstGeom prst="rect">
            <a:avLst/>
          </a:prstGeom>
          <a:solidFill>
            <a:srgbClr val="E6E6E6"/>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0" name="Rectangle 11"/>
          <p:cNvSpPr>
            <a:spLocks/>
          </p:cNvSpPr>
          <p:nvPr/>
        </p:nvSpPr>
        <p:spPr bwMode="auto">
          <a:xfrm>
            <a:off x="1786806" y="1838228"/>
            <a:ext cx="844550" cy="41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Processor</a:t>
            </a:r>
          </a:p>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Core</a:t>
            </a:r>
          </a:p>
        </p:txBody>
      </p:sp>
      <p:sp>
        <p:nvSpPr>
          <p:cNvPr id="11" name="Rectangle 12"/>
          <p:cNvSpPr>
            <a:spLocks/>
          </p:cNvSpPr>
          <p:nvPr/>
        </p:nvSpPr>
        <p:spPr bwMode="auto">
          <a:xfrm>
            <a:off x="5634906" y="3660678"/>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a:solidFill>
                  <a:srgbClr val="000000"/>
                </a:solidFill>
                <a:latin typeface="Myriad Pro Bold Cond" charset="0"/>
                <a:ea typeface="ＭＳ Ｐゴシック" charset="0"/>
                <a:cs typeface="Myriad Pro Bold Cond" charset="0"/>
                <a:sym typeface="Myriad Pro Bold Cond" charset="0"/>
              </a:rPr>
              <a:t>Memory Bus</a:t>
            </a:r>
          </a:p>
        </p:txBody>
      </p:sp>
      <p:sp>
        <p:nvSpPr>
          <p:cNvPr id="12" name="Rectangle 13"/>
          <p:cNvSpPr>
            <a:spLocks/>
          </p:cNvSpPr>
          <p:nvPr/>
        </p:nvSpPr>
        <p:spPr bwMode="auto">
          <a:xfrm>
            <a:off x="3914056" y="1615978"/>
            <a:ext cx="2901950" cy="1676400"/>
          </a:xfrm>
          <a:prstGeom prst="rect">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3" name="Rectangle 14"/>
          <p:cNvSpPr>
            <a:spLocks/>
          </p:cNvSpPr>
          <p:nvPr/>
        </p:nvSpPr>
        <p:spPr bwMode="auto">
          <a:xfrm>
            <a:off x="5014764" y="1674568"/>
            <a:ext cx="1069404" cy="209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600" dirty="0" smtClean="0">
                <a:solidFill>
                  <a:srgbClr val="000000"/>
                </a:solidFill>
                <a:latin typeface="Myriad Pro Bold Cond" charset="0"/>
                <a:ea typeface="ＭＳ Ｐゴシック" charset="0"/>
                <a:cs typeface="Myriad Pro Bold Cond" charset="0"/>
                <a:sym typeface="Myriad Pro Bold Cond" charset="0"/>
              </a:rPr>
              <a:t>Main Memory</a:t>
            </a:r>
            <a:endParaRPr lang="en-US" sz="1600" dirty="0">
              <a:solidFill>
                <a:srgbClr val="000000"/>
              </a:solidFill>
              <a:latin typeface="Myriad Pro Bold Cond" charset="0"/>
              <a:ea typeface="ＭＳ Ｐゴシック" charset="0"/>
              <a:cs typeface="Myriad Pro Bold Cond" charset="0"/>
              <a:sym typeface="Myriad Pro Bold Cond" charset="0"/>
            </a:endParaRPr>
          </a:p>
        </p:txBody>
      </p:sp>
      <p:sp>
        <p:nvSpPr>
          <p:cNvPr id="14" name="Line 15"/>
          <p:cNvSpPr>
            <a:spLocks noChangeShapeType="1"/>
          </p:cNvSpPr>
          <p:nvPr/>
        </p:nvSpPr>
        <p:spPr bwMode="auto">
          <a:xfrm>
            <a:off x="5364238" y="3299522"/>
            <a:ext cx="0" cy="311150"/>
          </a:xfrm>
          <a:prstGeom prst="line">
            <a:avLst/>
          </a:prstGeom>
          <a:noFill/>
          <a:ln w="25400" cap="flat">
            <a:solidFill>
              <a:schemeClr val="tx1"/>
            </a:solidFill>
            <a:prstDash val="solid"/>
            <a:miter lim="800000"/>
            <a:headEnd type="none" w="med" len="med"/>
            <a:tailEnd type="none" w="med" len="med"/>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5" name="AutoShape 16"/>
          <p:cNvSpPr>
            <a:spLocks/>
          </p:cNvSpPr>
          <p:nvPr/>
        </p:nvSpPr>
        <p:spPr bwMode="auto">
          <a:xfrm>
            <a:off x="1482006" y="3583685"/>
            <a:ext cx="5327650" cy="76200"/>
          </a:xfrm>
          <a:prstGeom prst="roundRect">
            <a:avLst>
              <a:gd name="adj" fmla="val 50000"/>
            </a:avLst>
          </a:prstGeom>
          <a:solidFill>
            <a:srgbClr val="CDCDCD"/>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6" name="Rectangle 17"/>
          <p:cNvSpPr>
            <a:spLocks/>
          </p:cNvSpPr>
          <p:nvPr/>
        </p:nvSpPr>
        <p:spPr bwMode="auto">
          <a:xfrm>
            <a:off x="40220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7" name="Rectangle 18"/>
          <p:cNvSpPr>
            <a:spLocks/>
          </p:cNvSpPr>
          <p:nvPr/>
        </p:nvSpPr>
        <p:spPr bwMode="auto">
          <a:xfrm>
            <a:off x="40220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8" name="Rectangle 19"/>
          <p:cNvSpPr>
            <a:spLocks/>
          </p:cNvSpPr>
          <p:nvPr/>
        </p:nvSpPr>
        <p:spPr bwMode="auto">
          <a:xfrm>
            <a:off x="40220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19" name="Rectangle 20"/>
          <p:cNvSpPr>
            <a:spLocks/>
          </p:cNvSpPr>
          <p:nvPr/>
        </p:nvSpPr>
        <p:spPr bwMode="auto">
          <a:xfrm>
            <a:off x="40220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0" name="Rectangle 21"/>
          <p:cNvSpPr>
            <a:spLocks/>
          </p:cNvSpPr>
          <p:nvPr/>
        </p:nvSpPr>
        <p:spPr bwMode="auto">
          <a:xfrm>
            <a:off x="40220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1" name="Rectangle 22"/>
          <p:cNvSpPr>
            <a:spLocks/>
          </p:cNvSpPr>
          <p:nvPr/>
        </p:nvSpPr>
        <p:spPr bwMode="auto">
          <a:xfrm>
            <a:off x="5571406" y="19080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2" name="Rectangle 23"/>
          <p:cNvSpPr>
            <a:spLocks/>
          </p:cNvSpPr>
          <p:nvPr/>
        </p:nvSpPr>
        <p:spPr bwMode="auto">
          <a:xfrm>
            <a:off x="5571406" y="21557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3" name="Rectangle 24"/>
          <p:cNvSpPr>
            <a:spLocks/>
          </p:cNvSpPr>
          <p:nvPr/>
        </p:nvSpPr>
        <p:spPr bwMode="auto">
          <a:xfrm>
            <a:off x="5571406" y="24033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4" name="Rectangle 25"/>
          <p:cNvSpPr>
            <a:spLocks/>
          </p:cNvSpPr>
          <p:nvPr/>
        </p:nvSpPr>
        <p:spPr bwMode="auto">
          <a:xfrm>
            <a:off x="5571406" y="265102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5" name="Rectangle 26"/>
          <p:cNvSpPr>
            <a:spLocks/>
          </p:cNvSpPr>
          <p:nvPr/>
        </p:nvSpPr>
        <p:spPr bwMode="auto">
          <a:xfrm>
            <a:off x="5571406" y="2898678"/>
            <a:ext cx="1092200" cy="165100"/>
          </a:xfrm>
          <a:prstGeom prst="rect">
            <a:avLst/>
          </a:prstGeom>
          <a:solidFill>
            <a:srgbClr val="CADBFE"/>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6" name="Rectangle 27"/>
          <p:cNvSpPr>
            <a:spLocks/>
          </p:cNvSpPr>
          <p:nvPr/>
        </p:nvSpPr>
        <p:spPr bwMode="auto">
          <a:xfrm>
            <a:off x="1736006" y="2962178"/>
            <a:ext cx="977900" cy="146050"/>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7" name="Line 28"/>
          <p:cNvSpPr>
            <a:spLocks noChangeShapeType="1"/>
          </p:cNvSpPr>
          <p:nvPr/>
        </p:nvSpPr>
        <p:spPr bwMode="auto">
          <a:xfrm>
            <a:off x="6917606" y="1946178"/>
            <a:ext cx="0" cy="1270000"/>
          </a:xfrm>
          <a:prstGeom prst="line">
            <a:avLst/>
          </a:prstGeom>
          <a:noFill/>
          <a:ln w="25400" cap="flat">
            <a:solidFill>
              <a:schemeClr val="tx1"/>
            </a:solidFill>
            <a:prstDash val="solid"/>
            <a:miter lim="800000"/>
            <a:headEnd type="triangle" w="med" len="sm"/>
            <a:tailEnd type="triangle" w="med" len="sm"/>
          </a:ln>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28" name="Rectangle 29"/>
          <p:cNvSpPr>
            <a:spLocks/>
          </p:cNvSpPr>
          <p:nvPr/>
        </p:nvSpPr>
        <p:spPr bwMode="auto">
          <a:xfrm>
            <a:off x="7020272" y="2264668"/>
            <a:ext cx="1087536"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2400" dirty="0">
                <a:solidFill>
                  <a:srgbClr val="000000"/>
                </a:solidFill>
                <a:latin typeface="Myriad Pro Bold Cond" charset="0"/>
                <a:ea typeface="ＭＳ Ｐゴシック" charset="0"/>
                <a:cs typeface="Myriad Pro Bold Cond" charset="0"/>
                <a:sym typeface="Myriad Pro Bold Cond" charset="0"/>
              </a:rPr>
              <a:t>Database </a:t>
            </a:r>
            <a:r>
              <a:rPr lang="en-US" sz="2400" dirty="0" smtClean="0">
                <a:solidFill>
                  <a:srgbClr val="000000"/>
                </a:solidFill>
                <a:latin typeface="Myriad Pro Bold Cond" charset="0"/>
                <a:ea typeface="ＭＳ Ｐゴシック" charset="0"/>
                <a:cs typeface="Myriad Pro Bold Cond" charset="0"/>
                <a:sym typeface="Myriad Pro Bold Cond" charset="0"/>
              </a:rPr>
              <a:t>(of images)  </a:t>
            </a:r>
            <a:endParaRPr lang="en-US" sz="2400" dirty="0">
              <a:solidFill>
                <a:srgbClr val="000000"/>
              </a:solidFill>
              <a:latin typeface="Myriad Pro Bold Cond" charset="0"/>
              <a:ea typeface="ＭＳ Ｐゴシック" charset="0"/>
              <a:cs typeface="Myriad Pro Bold Cond" charset="0"/>
              <a:sym typeface="Myriad Pro Bold Cond" charset="0"/>
            </a:endParaRPr>
          </a:p>
        </p:txBody>
      </p:sp>
      <p:sp>
        <p:nvSpPr>
          <p:cNvPr id="29" name="Freeform 30"/>
          <p:cNvSpPr>
            <a:spLocks/>
          </p:cNvSpPr>
          <p:nvPr/>
        </p:nvSpPr>
        <p:spPr bwMode="auto">
          <a:xfrm>
            <a:off x="1863006" y="2441478"/>
            <a:ext cx="3714750" cy="1358900"/>
          </a:xfrm>
          <a:custGeom>
            <a:avLst/>
            <a:gdLst>
              <a:gd name="T0" fmla="*/ 21600 w 21600"/>
              <a:gd name="T1" fmla="*/ 1200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2000"/>
                </a:moveTo>
                <a:lnTo>
                  <a:pt x="21600" y="21600"/>
                </a:lnTo>
                <a:lnTo>
                  <a:pt x="0" y="21600"/>
                </a:lnTo>
                <a:lnTo>
                  <a:pt x="0" y="0"/>
                </a:lnTo>
              </a:path>
            </a:pathLst>
          </a:custGeom>
          <a:noFill/>
          <a:ln w="101600" cap="flat">
            <a:solidFill>
              <a:srgbClr val="D90B00"/>
            </a:solidFill>
            <a:prstDash val="solid"/>
            <a:miter lim="800000"/>
            <a:headEnd type="none" w="med" len="med"/>
            <a:tailEnd type="triangl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grpSp>
        <p:nvGrpSpPr>
          <p:cNvPr id="30" name="Group 34"/>
          <p:cNvGrpSpPr>
            <a:grpSpLocks/>
          </p:cNvGrpSpPr>
          <p:nvPr/>
        </p:nvGrpSpPr>
        <p:grpSpPr bwMode="auto">
          <a:xfrm>
            <a:off x="2507531" y="2410522"/>
            <a:ext cx="3349625" cy="1091406"/>
            <a:chOff x="0" y="0"/>
            <a:chExt cx="4219" cy="1374"/>
          </a:xfrm>
        </p:grpSpPr>
        <p:sp>
          <p:nvSpPr>
            <p:cNvPr id="31" name="Rectangle 31"/>
            <p:cNvSpPr>
              <a:spLocks/>
            </p:cNvSpPr>
            <p:nvPr/>
          </p:nvSpPr>
          <p:spPr bwMode="auto">
            <a:xfrm>
              <a:off x="2987" y="862"/>
              <a:ext cx="1232" cy="184"/>
            </a:xfrm>
            <a:prstGeom prst="rect">
              <a:avLst/>
            </a:prstGeom>
            <a:solidFill>
              <a:srgbClr val="FD9A00"/>
            </a:solidFill>
            <a:ln w="25400" cap="flat">
              <a:solidFill>
                <a:schemeClr val="tx1"/>
              </a:solidFill>
              <a:prstDash val="solid"/>
              <a:miter lim="800000"/>
              <a:headEnd type="none" w="med" len="med"/>
              <a:tailEnd type="none" w="med" len="med"/>
            </a:ln>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2" name="Freeform 32"/>
            <p:cNvSpPr>
              <a:spLocks/>
            </p:cNvSpPr>
            <p:nvPr/>
          </p:nvSpPr>
          <p:spPr bwMode="auto">
            <a:xfrm>
              <a:off x="0" y="0"/>
              <a:ext cx="3328" cy="1352"/>
            </a:xfrm>
            <a:custGeom>
              <a:avLst/>
              <a:gdLst>
                <a:gd name="T0" fmla="*/ 21600 w 21600"/>
                <a:gd name="T1" fmla="*/ 15330 h 21600"/>
                <a:gd name="T2" fmla="*/ 21600 w 21600"/>
                <a:gd name="T3" fmla="*/ 21600 h 21600"/>
                <a:gd name="T4" fmla="*/ 0 w 21600"/>
                <a:gd name="T5" fmla="*/ 21600 h 21600"/>
                <a:gd name="T6" fmla="*/ 0 w 21600"/>
                <a:gd name="T7" fmla="*/ 0 h 21600"/>
              </a:gdLst>
              <a:ahLst/>
              <a:cxnLst>
                <a:cxn ang="0">
                  <a:pos x="T0" y="T1"/>
                </a:cxn>
                <a:cxn ang="0">
                  <a:pos x="T2" y="T3"/>
                </a:cxn>
                <a:cxn ang="0">
                  <a:pos x="T4" y="T5"/>
                </a:cxn>
                <a:cxn ang="0">
                  <a:pos x="T6" y="T7"/>
                </a:cxn>
              </a:cxnLst>
              <a:rect l="0" t="0" r="r" b="b"/>
              <a:pathLst>
                <a:path w="21600" h="21600">
                  <a:moveTo>
                    <a:pt x="21600" y="15330"/>
                  </a:moveTo>
                  <a:lnTo>
                    <a:pt x="21600" y="21600"/>
                  </a:lnTo>
                  <a:lnTo>
                    <a:pt x="0" y="21600"/>
                  </a:lnTo>
                  <a:lnTo>
                    <a:pt x="0" y="0"/>
                  </a:lnTo>
                </a:path>
              </a:pathLst>
            </a:custGeom>
            <a:noFill/>
            <a:ln w="101600" cap="flat">
              <a:solidFill>
                <a:srgbClr val="D90B00"/>
              </a:solidFill>
              <a:prstDash val="solid"/>
              <a:miter lim="800000"/>
              <a:headEnd type="triangle" w="med" len="med"/>
              <a:tailEnd type="none" w="med" len="med"/>
            </a:ln>
            <a:effectLst>
              <a:outerShdw blurRad="76200" dist="38099" dir="2700000" algn="ctr" rotWithShape="0">
                <a:schemeClr val="bg2">
                  <a:alpha val="75000"/>
                </a:schemeClr>
              </a:outerShdw>
            </a:effectLst>
            <a:extLst>
              <a:ext uri="{909E8E84-426E-40dd-AFC4-6F175D3DCCD1}">
                <a14:hiddenFill xmlns:a14="http://schemas.microsoft.com/office/drawing/2010/main">
                  <a:solidFill>
                    <a:srgbClr val="FFFFFF"/>
                  </a:solidFill>
                </a14:hiddenFill>
              </a:ext>
            </a:extLst>
          </p:spPr>
          <p:txBody>
            <a:bodyPr lIns="0" tIns="0" rIns="0" bIns="0"/>
            <a:lstStyle/>
            <a:p>
              <a:pPr defTabSz="457200"/>
              <a:endParaRPr lang="en-US">
                <a:solidFill>
                  <a:srgbClr val="000000"/>
                </a:solidFill>
                <a:latin typeface="Myriad Pro Bold Cond"/>
                <a:ea typeface="ヒラギノ角ゴ ProN W6"/>
                <a:cs typeface="ヒラギノ角ゴ ProN W6"/>
              </a:endParaRPr>
            </a:p>
          </p:txBody>
        </p:sp>
        <p:sp>
          <p:nvSpPr>
            <p:cNvPr id="33" name="Rectangle 33"/>
            <p:cNvSpPr>
              <a:spLocks/>
            </p:cNvSpPr>
            <p:nvPr/>
          </p:nvSpPr>
          <p:spPr bwMode="auto">
            <a:xfrm>
              <a:off x="800" y="1054"/>
              <a:ext cx="1528" cy="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Query vector</a:t>
              </a:r>
            </a:p>
          </p:txBody>
        </p:sp>
      </p:grpSp>
      <p:sp>
        <p:nvSpPr>
          <p:cNvPr id="34" name="Rectangle 35"/>
          <p:cNvSpPr>
            <a:spLocks/>
          </p:cNvSpPr>
          <p:nvPr/>
        </p:nvSpPr>
        <p:spPr bwMode="auto">
          <a:xfrm>
            <a:off x="3287142" y="3895080"/>
            <a:ext cx="121285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a:solidFill>
                  <a:schemeClr val="tx1"/>
                </a:solidFill>
                <a:miter lim="800000"/>
                <a:headEnd type="none" w="med" len="med"/>
                <a:tailEnd type="none" w="med" len="med"/>
              </a14:hiddenLine>
            </a:ext>
          </a:extLst>
        </p:spPr>
        <p:txBody>
          <a:bodyPr lIns="0" tIns="0" rIns="0" bIns="0"/>
          <a:lstStyle/>
          <a:p>
            <a:pPr defTabSz="457200">
              <a:lnSpc>
                <a:spcPct val="80000"/>
              </a:lnSpc>
            </a:pPr>
            <a:r>
              <a:rPr lang="en-US" sz="1400" dirty="0">
                <a:solidFill>
                  <a:srgbClr val="D90B00"/>
                </a:solidFill>
                <a:latin typeface="Myriad Pro Bold Cond" charset="0"/>
                <a:ea typeface="ＭＳ Ｐゴシック" charset="0"/>
                <a:cs typeface="Myriad Pro Bold Cond" charset="0"/>
                <a:sym typeface="Myriad Pro Bold Cond" charset="0"/>
              </a:rPr>
              <a:t>Results</a:t>
            </a:r>
          </a:p>
        </p:txBody>
      </p:sp>
      <p:sp>
        <p:nvSpPr>
          <p:cNvPr id="35" name="Rounded Rectangle 34"/>
          <p:cNvSpPr>
            <a:spLocks noChangeArrowheads="1"/>
          </p:cNvSpPr>
          <p:nvPr/>
        </p:nvSpPr>
        <p:spPr bwMode="auto">
          <a:xfrm rot="5400000">
            <a:off x="6460231" y="1762202"/>
            <a:ext cx="2133601" cy="1434752"/>
          </a:xfrm>
          <a:prstGeom prst="roundRect">
            <a:avLst>
              <a:gd name="adj" fmla="val 16667"/>
            </a:avLst>
          </a:prstGeom>
          <a:noFill/>
          <a:ln w="114300">
            <a:solidFill>
              <a:srgbClr val="FF0000"/>
            </a:solidFill>
            <a:round/>
            <a:headEnd/>
            <a:tailEnd/>
          </a:ln>
          <a:extLst>
            <a:ext uri="{909E8E84-426E-40dd-AFC4-6F175D3DCCD1}">
              <a14:hiddenFill xmlns:a14="http://schemas.microsoft.com/office/drawing/2010/main">
                <a:solidFill>
                  <a:srgbClr val="FFFFFF"/>
                </a:solidFill>
              </a14:hiddenFill>
            </a:ext>
          </a:extLst>
        </p:spPr>
        <p:txBody>
          <a:bodyPr lIns="91440" tIns="45720" rIns="91440" bIns="45720"/>
          <a:lstStyle/>
          <a:p>
            <a:pPr defTabSz="457200"/>
            <a:endParaRPr lang="en-US">
              <a:solidFill>
                <a:srgbClr val="000000"/>
              </a:solidFill>
              <a:latin typeface="Myriad Pro Bold Cond"/>
              <a:ea typeface="ヒラギノ角ゴ ProN W6"/>
              <a:cs typeface="ヒラギノ角ゴ ProN W6"/>
            </a:endParaRPr>
          </a:p>
        </p:txBody>
      </p:sp>
      <p:sp>
        <p:nvSpPr>
          <p:cNvPr id="36" name="TextBox 35"/>
          <p:cNvSpPr txBox="1"/>
          <p:nvPr/>
        </p:nvSpPr>
        <p:spPr>
          <a:xfrm>
            <a:off x="107504" y="6453336"/>
            <a:ext cx="3260273" cy="369332"/>
          </a:xfrm>
          <a:prstGeom prst="rect">
            <a:avLst/>
          </a:prstGeom>
          <a:noFill/>
        </p:spPr>
        <p:txBody>
          <a:bodyPr wrap="none" rtlCol="0">
            <a:spAutoFit/>
          </a:bodyPr>
          <a:lstStyle/>
          <a:p>
            <a:r>
              <a:rPr lang="en-US" dirty="0" smtClean="0">
                <a:solidFill>
                  <a:srgbClr val="000000"/>
                </a:solidFill>
                <a:latin typeface="Myriad Pro Bold Cond"/>
                <a:ea typeface="ヒラギノ角ゴ ProN W6"/>
                <a:cs typeface="ヒラギノ角ゴ ProN W6"/>
              </a:rPr>
              <a:t>Picture credit: Prof. </a:t>
            </a:r>
            <a:r>
              <a:rPr lang="en-US" dirty="0" err="1" smtClean="0">
                <a:solidFill>
                  <a:srgbClr val="000000"/>
                </a:solidFill>
                <a:latin typeface="Myriad Pro Bold Cond"/>
                <a:ea typeface="ヒラギノ角ゴ ProN W6"/>
                <a:cs typeface="ヒラギノ角ゴ ProN W6"/>
              </a:rPr>
              <a:t>Kayvon</a:t>
            </a:r>
            <a:r>
              <a:rPr lang="en-US" dirty="0" smtClean="0">
                <a:solidFill>
                  <a:srgbClr val="000000"/>
                </a:solidFill>
                <a:latin typeface="Myriad Pro Bold Cond"/>
                <a:ea typeface="ヒラギノ角ゴ ProN W6"/>
                <a:cs typeface="ヒラギノ角ゴ ProN W6"/>
              </a:rPr>
              <a:t> </a:t>
            </a:r>
            <a:r>
              <a:rPr lang="en-US" dirty="0" err="1" smtClean="0">
                <a:solidFill>
                  <a:srgbClr val="000000"/>
                </a:solidFill>
                <a:latin typeface="Myriad Pro Bold Cond"/>
                <a:ea typeface="ヒラギノ角ゴ ProN W6"/>
                <a:cs typeface="ヒラギノ角ゴ ProN W6"/>
              </a:rPr>
              <a:t>Fatahalian</a:t>
            </a:r>
            <a:r>
              <a:rPr lang="en-US" dirty="0" smtClean="0">
                <a:solidFill>
                  <a:srgbClr val="000000"/>
                </a:solidFill>
                <a:latin typeface="Myriad Pro Bold Cond"/>
                <a:ea typeface="ヒラギノ角ゴ ProN W6"/>
                <a:cs typeface="ヒラギノ角ゴ ProN W6"/>
              </a:rPr>
              <a:t>, CMU</a:t>
            </a:r>
            <a:endParaRPr lang="en-US" dirty="0">
              <a:solidFill>
                <a:srgbClr val="000000"/>
              </a:solidFill>
              <a:latin typeface="Myriad Pro Bold Cond"/>
              <a:ea typeface="ヒラギノ角ゴ ProN W6"/>
              <a:cs typeface="ヒラギノ角ゴ ProN W6"/>
            </a:endParaRPr>
          </a:p>
        </p:txBody>
      </p:sp>
    </p:spTree>
    <p:extLst>
      <p:ext uri="{BB962C8B-B14F-4D97-AF65-F5344CB8AC3E}">
        <p14:creationId xmlns:p14="http://schemas.microsoft.com/office/powerpoint/2010/main" val="1543096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9"/>
                                        </p:tgtEl>
                                        <p:attrNameLst>
                                          <p:attrName>style.visibility</p:attrName>
                                        </p:attrNameLst>
                                      </p:cBhvr>
                                      <p:to>
                                        <p:strVal val="visible"/>
                                      </p:to>
                                    </p:set>
                                  </p:childTnLst>
                                </p:cTn>
                              </p:par>
                            </p:childTnLst>
                          </p:cTn>
                        </p:par>
                        <p:par>
                          <p:cTn id="15" fill="hold">
                            <p:stCondLst>
                              <p:cond delay="500"/>
                            </p:stCondLst>
                            <p:childTnLst>
                              <p:par>
                                <p:cTn id="16" presetID="1" presetClass="entr" presetSubtype="0" fill="hold" grpId="0" nodeType="afterEffect">
                                  <p:stCondLst>
                                    <p:cond delay="0"/>
                                  </p:stCondLst>
                                  <p:childTnLst>
                                    <p:set>
                                      <p:cBhvr>
                                        <p:cTn id="17" dur="1" fill="hold">
                                          <p:stCondLst>
                                            <p:cond delay="499"/>
                                          </p:stCondLst>
                                        </p:cTn>
                                        <p:tgtEl>
                                          <p:spTgt spid="3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4" grpId="0" autoUpdateAnimBg="0"/>
      <p:bldP spid="35" grpId="0" animBg="1"/>
    </p:bldLst>
  </p:timing>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solidFill>
                  <a:srgbClr val="000000"/>
                </a:solidFill>
                <a:latin typeface="Tahoma" charset="0"/>
                <a:ea typeface="ＭＳ Ｐゴシック" charset="0"/>
                <a:cs typeface="ＭＳ Ｐゴシック" charset="0"/>
              </a:rPr>
              <a:t>What Will You Learn in This Mini-Lecture Series</a:t>
            </a:r>
          </a:p>
          <a:p>
            <a:pPr eaLnBrk="1" hangingPunct="1"/>
            <a:r>
              <a:rPr lang="en-US" dirty="0" smtClean="0">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solidFill>
                  <a:srgbClr val="0000FF"/>
                </a:solidFill>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solidFill>
                  <a:srgbClr val="000000"/>
                </a:solidFill>
                <a:latin typeface="Garamond" charset="0"/>
              </a:rPr>
              <a:pPr eaLnBrk="1" hangingPunct="1"/>
              <a:t>234</a:t>
            </a:fld>
            <a:endParaRPr lang="en-US" sz="1600">
              <a:solidFill>
                <a:srgbClr val="000000"/>
              </a:solidFill>
              <a:latin typeface="Garamond" charset="0"/>
            </a:endParaRPr>
          </a:p>
        </p:txBody>
      </p:sp>
    </p:spTree>
    <p:extLst>
      <p:ext uri="{BB962C8B-B14F-4D97-AF65-F5344CB8AC3E}">
        <p14:creationId xmlns:p14="http://schemas.microsoft.com/office/powerpoint/2010/main" val="1196358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Sampling of Ongoing Research</a:t>
            </a:r>
            <a:endParaRPr lang="en-US" dirty="0"/>
          </a:p>
        </p:txBody>
      </p:sp>
      <p:sp>
        <p:nvSpPr>
          <p:cNvPr id="3" name="Content Placeholder 2"/>
          <p:cNvSpPr>
            <a:spLocks noGrp="1"/>
          </p:cNvSpPr>
          <p:nvPr>
            <p:ph idx="1"/>
          </p:nvPr>
        </p:nvSpPr>
        <p:spPr>
          <a:xfrm>
            <a:off x="251520" y="1268760"/>
            <a:ext cx="8610600" cy="4876800"/>
          </a:xfrm>
        </p:spPr>
        <p:txBody>
          <a:bodyPr/>
          <a:lstStyle/>
          <a:p>
            <a:r>
              <a:rPr lang="en-US" dirty="0" smtClean="0"/>
              <a:t>Online retention time profiling</a:t>
            </a:r>
          </a:p>
          <a:p>
            <a:endParaRPr lang="en-US" dirty="0"/>
          </a:p>
          <a:p>
            <a:r>
              <a:rPr lang="en-US" dirty="0" smtClean="0"/>
              <a:t>Refresh/demand parallelization</a:t>
            </a:r>
          </a:p>
          <a:p>
            <a:endParaRPr lang="en-US" dirty="0" smtClean="0"/>
          </a:p>
          <a:p>
            <a:r>
              <a:rPr lang="en-US" dirty="0"/>
              <a:t>More computation in memory and controllers</a:t>
            </a:r>
          </a:p>
          <a:p>
            <a:endParaRPr lang="en-US" dirty="0"/>
          </a:p>
          <a:p>
            <a:r>
              <a:rPr lang="en-US" dirty="0" smtClean="0"/>
              <a:t>Efficient use of 3D stacked memory</a:t>
            </a:r>
            <a:endParaRPr lang="en-US" dirty="0"/>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235</a:t>
            </a:fld>
            <a:endParaRPr lang="en-US" altLang="en-US">
              <a:solidFill>
                <a:srgbClr val="000000"/>
              </a:solidFill>
            </a:endParaRPr>
          </a:p>
        </p:txBody>
      </p:sp>
    </p:spTree>
    <p:extLst>
      <p:ext uri="{BB962C8B-B14F-4D97-AF65-F5344CB8AC3E}">
        <p14:creationId xmlns:p14="http://schemas.microsoft.com/office/powerpoint/2010/main" val="17409005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idx="1"/>
          </p:nvPr>
        </p:nvSpPr>
        <p:spPr>
          <a:xfrm>
            <a:off x="228600" y="836712"/>
            <a:ext cx="8915400" cy="5267672"/>
          </a:xfrm>
        </p:spPr>
        <p:txBody>
          <a:bodyPr/>
          <a:lstStyle/>
          <a:p>
            <a:r>
              <a:rPr lang="en-US" dirty="0"/>
              <a:t>M</a:t>
            </a:r>
            <a:r>
              <a:rPr lang="en-US" dirty="0" smtClean="0"/>
              <a:t>ajor problems with DRAM scaling and design: high </a:t>
            </a:r>
            <a:r>
              <a:rPr lang="en-US" dirty="0" smtClean="0">
                <a:solidFill>
                  <a:srgbClr val="0000FF"/>
                </a:solidFill>
              </a:rPr>
              <a:t>refresh rate</a:t>
            </a:r>
            <a:r>
              <a:rPr lang="en-US" dirty="0" smtClean="0"/>
              <a:t>, </a:t>
            </a:r>
            <a:r>
              <a:rPr lang="en-US" dirty="0"/>
              <a:t>high </a:t>
            </a:r>
            <a:r>
              <a:rPr lang="en-US" dirty="0" smtClean="0">
                <a:solidFill>
                  <a:srgbClr val="0000FF"/>
                </a:solidFill>
              </a:rPr>
              <a:t>latency</a:t>
            </a:r>
            <a:r>
              <a:rPr lang="en-US" dirty="0" smtClean="0"/>
              <a:t>, low </a:t>
            </a:r>
            <a:r>
              <a:rPr lang="en-US" dirty="0" smtClean="0">
                <a:solidFill>
                  <a:srgbClr val="0000FF"/>
                </a:solidFill>
              </a:rPr>
              <a:t>parallelism, bulk data movement </a:t>
            </a:r>
          </a:p>
          <a:p>
            <a:endParaRPr lang="en-US" sz="600" dirty="0"/>
          </a:p>
          <a:p>
            <a:r>
              <a:rPr lang="en-US" dirty="0" smtClean="0"/>
              <a:t>Four new DRAM designs</a:t>
            </a:r>
          </a:p>
          <a:p>
            <a:pPr lvl="1"/>
            <a:r>
              <a:rPr lang="en-US" sz="2000" dirty="0" smtClean="0">
                <a:solidFill>
                  <a:srgbClr val="0000FF"/>
                </a:solidFill>
              </a:rPr>
              <a:t>RAIDR:</a:t>
            </a:r>
            <a:r>
              <a:rPr lang="en-US" sz="2000" dirty="0" smtClean="0"/>
              <a:t> Reduces refresh impact</a:t>
            </a:r>
          </a:p>
          <a:p>
            <a:pPr lvl="1"/>
            <a:r>
              <a:rPr lang="en-US" sz="2000" dirty="0" smtClean="0">
                <a:solidFill>
                  <a:srgbClr val="0000FF"/>
                </a:solidFill>
              </a:rPr>
              <a:t>TL-DRAM: </a:t>
            </a:r>
            <a:r>
              <a:rPr lang="en-US" sz="2000" dirty="0" smtClean="0"/>
              <a:t>Reduces DRAM latency at low cost</a:t>
            </a:r>
          </a:p>
          <a:p>
            <a:pPr lvl="1"/>
            <a:r>
              <a:rPr lang="en-US" sz="2000" dirty="0" smtClean="0">
                <a:solidFill>
                  <a:srgbClr val="0000FF"/>
                </a:solidFill>
              </a:rPr>
              <a:t>SALP:</a:t>
            </a:r>
            <a:r>
              <a:rPr lang="en-US" sz="2000" dirty="0" smtClean="0"/>
              <a:t> Improves DRAM parallelism </a:t>
            </a:r>
          </a:p>
          <a:p>
            <a:pPr lvl="1"/>
            <a:r>
              <a:rPr lang="en-US" sz="2000" dirty="0" err="1" smtClean="0">
                <a:solidFill>
                  <a:srgbClr val="0000FF"/>
                </a:solidFill>
              </a:rPr>
              <a:t>RowClone</a:t>
            </a:r>
            <a:r>
              <a:rPr lang="en-US" sz="2000" dirty="0" smtClean="0"/>
              <a:t>: Reduces energy and performance impact of bulk data copy</a:t>
            </a:r>
          </a:p>
          <a:p>
            <a:pPr lvl="1"/>
            <a:endParaRPr lang="en-US" sz="600" dirty="0"/>
          </a:p>
          <a:p>
            <a:r>
              <a:rPr lang="en-US" dirty="0" smtClean="0"/>
              <a:t>All four designs</a:t>
            </a:r>
          </a:p>
          <a:p>
            <a:pPr lvl="1"/>
            <a:r>
              <a:rPr lang="en-US" sz="2000" dirty="0" smtClean="0"/>
              <a:t>Improve both performance and energy consumption</a:t>
            </a:r>
          </a:p>
          <a:p>
            <a:pPr lvl="1"/>
            <a:r>
              <a:rPr lang="en-US" sz="2000" dirty="0" smtClean="0"/>
              <a:t>Are low cost (low DRAM area overhead)</a:t>
            </a:r>
          </a:p>
          <a:p>
            <a:pPr lvl="1"/>
            <a:r>
              <a:rPr lang="en-US" sz="2000" dirty="0" smtClean="0"/>
              <a:t>Enable new degrees of freedom to software &amp; controllers</a:t>
            </a:r>
          </a:p>
          <a:p>
            <a:pPr lvl="1"/>
            <a:endParaRPr lang="en-US" sz="1200" dirty="0" smtClean="0"/>
          </a:p>
          <a:p>
            <a:r>
              <a:rPr lang="en-US" dirty="0" smtClean="0"/>
              <a:t>Rethinking DRAM interface and design essential for scaling</a:t>
            </a:r>
          </a:p>
          <a:p>
            <a:pPr lvl="1"/>
            <a:r>
              <a:rPr lang="en-US" sz="2000" dirty="0" smtClean="0"/>
              <a:t>Co-design DRAM with the rest of the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236</a:t>
            </a:fld>
            <a:endParaRPr lang="en-US" altLang="en-US">
              <a:solidFill>
                <a:srgbClr val="000000"/>
              </a:solidFill>
            </a:endParaRPr>
          </a:p>
        </p:txBody>
      </p:sp>
    </p:spTree>
    <p:extLst>
      <p:ext uri="{BB962C8B-B14F-4D97-AF65-F5344CB8AC3E}">
        <p14:creationId xmlns:p14="http://schemas.microsoft.com/office/powerpoint/2010/main" val="162861493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Thank you.</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pPr/>
              <a:t>237</a:t>
            </a:fld>
            <a:endParaRPr lang="en-US" altLang="en-US"/>
          </a:p>
        </p:txBody>
      </p:sp>
    </p:spTree>
    <p:extLst>
      <p:ext uri="{BB962C8B-B14F-4D97-AF65-F5344CB8AC3E}">
        <p14:creationId xmlns:p14="http://schemas.microsoft.com/office/powerpoint/2010/main" val="16397623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68760"/>
            <a:ext cx="8382000" cy="2057400"/>
          </a:xfrm>
        </p:spPr>
        <p:txBody>
          <a:bodyPr>
            <a:normAutofit/>
          </a:bodyPr>
          <a:lstStyle/>
          <a:p>
            <a:pPr algn="ctr"/>
            <a:r>
              <a:rPr lang="en-US" sz="4000" dirty="0" smtClean="0"/>
              <a:t>Scalable Many-Core Memory Systems Topic 1: DRAM Basics and </a:t>
            </a:r>
            <a:br>
              <a:rPr lang="en-US" sz="4000" dirty="0" smtClean="0"/>
            </a:br>
            <a:r>
              <a:rPr lang="en-US" sz="4000" dirty="0" smtClean="0"/>
              <a:t>DRAM Scaling</a:t>
            </a:r>
            <a:endParaRPr lang="en-US" sz="4000" dirty="0"/>
          </a:p>
        </p:txBody>
      </p:sp>
      <p:sp>
        <p:nvSpPr>
          <p:cNvPr id="3" name="Subtitle 2"/>
          <p:cNvSpPr>
            <a:spLocks noGrp="1"/>
          </p:cNvSpPr>
          <p:nvPr>
            <p:ph type="subTitle" idx="1"/>
          </p:nvPr>
        </p:nvSpPr>
        <p:spPr>
          <a:xfrm>
            <a:off x="2195736" y="3717032"/>
            <a:ext cx="4590256" cy="614362"/>
          </a:xfrm>
        </p:spPr>
        <p:txBody>
          <a:bodyPr>
            <a:noAutofit/>
          </a:bodyPr>
          <a:lstStyle/>
          <a:p>
            <a:pPr eaLnBrk="1" hangingPunct="1"/>
            <a:r>
              <a:rPr lang="en-US" sz="2000" dirty="0">
                <a:solidFill>
                  <a:srgbClr val="003399"/>
                </a:solidFill>
                <a:latin typeface="Tahoma" charset="0"/>
              </a:rPr>
              <a:t>Prof. Onur Mutlu</a:t>
            </a:r>
          </a:p>
          <a:p>
            <a:pPr eaLnBrk="1" hangingPunct="1"/>
            <a:r>
              <a:rPr lang="en-US" sz="2000" dirty="0">
                <a:latin typeface="Tahoma" charset="0"/>
                <a:hlinkClick r:id="rId3"/>
              </a:rPr>
              <a:t>http://www.ece.cmu.edu/~omutlu</a:t>
            </a:r>
            <a:endParaRPr lang="en-US" sz="2000" dirty="0">
              <a:solidFill>
                <a:srgbClr val="003399"/>
              </a:solidFill>
              <a:latin typeface="Tahoma" charset="0"/>
            </a:endParaRPr>
          </a:p>
          <a:p>
            <a:pPr eaLnBrk="1" hangingPunct="1"/>
            <a:r>
              <a:rPr lang="en-US" sz="2000" dirty="0">
                <a:latin typeface="Tahoma" charset="0"/>
                <a:hlinkClick r:id="rId4"/>
              </a:rPr>
              <a:t>onur@cmu.edu</a:t>
            </a:r>
            <a:endParaRPr lang="en-US" sz="2000" dirty="0">
              <a:latin typeface="Tahoma" charset="0"/>
            </a:endParaRPr>
          </a:p>
          <a:p>
            <a:pPr eaLnBrk="1" hangingPunct="1"/>
            <a:r>
              <a:rPr lang="en-US" sz="2000" dirty="0" err="1" smtClean="0">
                <a:latin typeface="Tahoma" charset="0"/>
              </a:rPr>
              <a:t>HiPEAC</a:t>
            </a:r>
            <a:r>
              <a:rPr lang="en-US" sz="2000" dirty="0" smtClean="0">
                <a:latin typeface="Tahoma" charset="0"/>
              </a:rPr>
              <a:t> ACACES Summer School 2013</a:t>
            </a:r>
            <a:endParaRPr lang="en-US" sz="2000" dirty="0">
              <a:latin typeface="Tahoma" charset="0"/>
            </a:endParaRPr>
          </a:p>
          <a:p>
            <a:pPr eaLnBrk="1" hangingPunct="1"/>
            <a:r>
              <a:rPr lang="en-US" sz="2000" dirty="0" smtClean="0">
                <a:latin typeface="Tahoma" charset="0"/>
              </a:rPr>
              <a:t>July 15-19, </a:t>
            </a:r>
            <a:r>
              <a:rPr lang="en-US" sz="2000" dirty="0">
                <a:latin typeface="Tahoma" charset="0"/>
              </a:rPr>
              <a:t>2013</a:t>
            </a:r>
          </a:p>
          <a:p>
            <a:pPr algn="l"/>
            <a:endParaRPr lang="en-US" sz="2200" dirty="0" smtClean="0"/>
          </a:p>
          <a:p>
            <a:pPr algn="l"/>
            <a:endParaRPr lang="en-US" sz="2200" dirty="0"/>
          </a:p>
        </p:txBody>
      </p:sp>
      <p:pic>
        <p:nvPicPr>
          <p:cNvPr id="6" name="Picture 5" descr="Burgundy_CMU_JPG_Logo.jpg"/>
          <p:cNvPicPr>
            <a:picLocks noChangeAspect="1"/>
          </p:cNvPicPr>
          <p:nvPr/>
        </p:nvPicPr>
        <p:blipFill>
          <a:blip r:embed="rId5" cstate="print"/>
          <a:stretch>
            <a:fillRect/>
          </a:stretch>
        </p:blipFill>
        <p:spPr>
          <a:xfrm>
            <a:off x="2571736" y="5518140"/>
            <a:ext cx="3786214" cy="1367244"/>
          </a:xfrm>
          <a:prstGeom prst="rect">
            <a:avLst/>
          </a:prstGeom>
        </p:spPr>
      </p:pic>
      <p:pic>
        <p:nvPicPr>
          <p:cNvPr id="7" name="Picture 6" descr="safari.png"/>
          <p:cNvPicPr>
            <a:picLocks noChangeAspect="1"/>
          </p:cNvPicPr>
          <p:nvPr/>
        </p:nvPicPr>
        <p:blipFill>
          <a:blip r:embed="rId6" cstate="print"/>
          <a:stretch>
            <a:fillRect/>
          </a:stretch>
        </p:blipFill>
        <p:spPr>
          <a:xfrm>
            <a:off x="179512" y="6453336"/>
            <a:ext cx="1080120" cy="312522"/>
          </a:xfrm>
          <a:prstGeom prst="rect">
            <a:avLst/>
          </a:prstGeom>
        </p:spPr>
      </p:pic>
    </p:spTree>
    <p:extLst>
      <p:ext uri="{BB962C8B-B14F-4D97-AF65-F5344CB8AC3E}">
        <p14:creationId xmlns:p14="http://schemas.microsoft.com/office/powerpoint/2010/main" val="4243991532"/>
      </p:ext>
    </p:extLst>
  </p:cSld>
  <p:clrMapOvr>
    <a:masterClrMapping/>
  </p:clrMapOvr>
  <p:timing>
    <p:tnLst>
      <p:par>
        <p:cTn xmlns:p14="http://schemas.microsoft.com/office/powerpoint/2010/main" id="1" dur="indefinite" restart="never" nodeType="tmRoot"/>
      </p:par>
    </p:tnLst>
  </p:timing>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smtClean="0"/>
              <a:t>Additional Material</a:t>
            </a:r>
            <a:endParaRPr lang="en-US" dirty="0"/>
          </a:p>
        </p:txBody>
      </p:sp>
      <p:sp>
        <p:nvSpPr>
          <p:cNvPr id="6" name="Subtitle 5"/>
          <p:cNvSpPr>
            <a:spLocks noGrp="1"/>
          </p:cNvSpPr>
          <p:nvPr>
            <p:ph type="subTitle" idx="1"/>
          </p:nvPr>
        </p:nvSpPr>
        <p:spPr/>
        <p:txBody>
          <a:bodyPr/>
          <a:lstStyle/>
          <a:p>
            <a:endParaRPr lang="en-US"/>
          </a:p>
        </p:txBody>
      </p:sp>
      <p:sp>
        <p:nvSpPr>
          <p:cNvPr id="4" name="Slide Number Placeholder 3"/>
          <p:cNvSpPr>
            <a:spLocks noGrp="1"/>
          </p:cNvSpPr>
          <p:nvPr>
            <p:ph type="sldNum" sz="quarter" idx="12"/>
          </p:nvPr>
        </p:nvSpPr>
        <p:spPr/>
        <p:txBody>
          <a:bodyPr/>
          <a:lstStyle/>
          <a:p>
            <a:fld id="{323594FA-E141-4234-AE05-360401972BE7}" type="slidenum">
              <a:rPr lang="en-US" altLang="en-US" smtClean="0">
                <a:solidFill>
                  <a:srgbClr val="000000"/>
                </a:solidFill>
              </a:rPr>
              <a:pPr/>
              <a:t>239</a:t>
            </a:fld>
            <a:endParaRPr lang="en-US" altLang="en-US">
              <a:solidFill>
                <a:srgbClr val="000000"/>
              </a:solidFill>
            </a:endParaRPr>
          </a:p>
        </p:txBody>
      </p:sp>
    </p:spTree>
    <p:extLst>
      <p:ext uri="{BB962C8B-B14F-4D97-AF65-F5344CB8AC3E}">
        <p14:creationId xmlns:p14="http://schemas.microsoft.com/office/powerpoint/2010/main" val="4200328179"/>
      </p:ext>
    </p:extLst>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p:txBody>
          <a:bodyPr/>
          <a:lstStyle/>
          <a:p>
            <a:r>
              <a:rPr lang="en-US">
                <a:latin typeface="Garamond" charset="0"/>
              </a:rPr>
              <a:t>DRAM Bank Operation</a:t>
            </a:r>
          </a:p>
        </p:txBody>
      </p:sp>
      <p:sp>
        <p:nvSpPr>
          <p:cNvPr id="3072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307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3B5651-2030-6C49-A990-E5033CB42B3C}" type="slidenum">
              <a:rPr lang="en-US" sz="1600">
                <a:solidFill>
                  <a:srgbClr val="000000"/>
                </a:solidFill>
                <a:latin typeface="Garamond" charset="0"/>
                <a:cs typeface="Arial" charset="0"/>
              </a:rPr>
              <a:pPr eaLnBrk="1" hangingPunct="1"/>
              <a:t>24</a:t>
            </a:fld>
            <a:endParaRPr lang="en-US" sz="1600">
              <a:solidFill>
                <a:srgbClr val="000000"/>
              </a:solidFill>
              <a:latin typeface="Garamond" charset="0"/>
              <a:cs typeface="Arial" charset="0"/>
            </a:endParaRPr>
          </a:p>
        </p:txBody>
      </p:sp>
      <p:sp>
        <p:nvSpPr>
          <p:cNvPr id="30724"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5"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6"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7"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8"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29"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0"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30738"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39"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0"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1"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2"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3"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0744"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30774"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30775"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32243134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Papers</a:t>
            </a:r>
            <a:endParaRPr lang="en-US" dirty="0"/>
          </a:p>
        </p:txBody>
      </p:sp>
      <p:sp>
        <p:nvSpPr>
          <p:cNvPr id="3" name="Content Placeholder 2"/>
          <p:cNvSpPr>
            <a:spLocks noGrp="1"/>
          </p:cNvSpPr>
          <p:nvPr>
            <p:ph idx="1"/>
          </p:nvPr>
        </p:nvSpPr>
        <p:spPr>
          <a:xfrm>
            <a:off x="107504" y="1196752"/>
            <a:ext cx="8856984" cy="4968552"/>
          </a:xfrm>
        </p:spPr>
        <p:txBody>
          <a:bodyPr/>
          <a:lstStyle/>
          <a:p>
            <a:r>
              <a:rPr lang="en-US" sz="1800" dirty="0"/>
              <a:t>Yu </a:t>
            </a:r>
            <a:r>
              <a:rPr lang="en-US" sz="1800" dirty="0" err="1"/>
              <a:t>Cai</a:t>
            </a:r>
            <a:r>
              <a:rPr lang="en-US" sz="1800" dirty="0"/>
              <a:t>, </a:t>
            </a:r>
            <a:r>
              <a:rPr lang="en-US" sz="1800" dirty="0" err="1"/>
              <a:t>Gulay</a:t>
            </a:r>
            <a:r>
              <a:rPr lang="en-US" sz="1800" dirty="0"/>
              <a:t> </a:t>
            </a:r>
            <a:r>
              <a:rPr lang="en-US" sz="1800" dirty="0" err="1"/>
              <a:t>Yalcin</a:t>
            </a:r>
            <a:r>
              <a:rPr lang="en-US" sz="1800" dirty="0"/>
              <a:t>, </a:t>
            </a:r>
            <a:r>
              <a:rPr lang="en-US" sz="1800" u="sng" dirty="0"/>
              <a:t>Onur Mutlu</a:t>
            </a:r>
            <a:r>
              <a:rPr lang="en-US" sz="1800" dirty="0"/>
              <a:t>, Erich F. </a:t>
            </a:r>
            <a:r>
              <a:rPr lang="en-US" sz="1800" dirty="0" err="1"/>
              <a:t>Haratsch</a:t>
            </a:r>
            <a:r>
              <a:rPr lang="en-US" sz="1800" dirty="0"/>
              <a:t>, Adrian Cristal, Osman </a:t>
            </a:r>
            <a:r>
              <a:rPr lang="en-US" sz="1800" dirty="0" err="1"/>
              <a:t>Unsal</a:t>
            </a:r>
            <a:r>
              <a:rPr lang="en-US" sz="1800" dirty="0"/>
              <a:t>, and Ken Mai,</a:t>
            </a:r>
            <a:br>
              <a:rPr lang="en-US" sz="1800" dirty="0"/>
            </a:br>
            <a:r>
              <a:rPr lang="en-US" sz="1800" b="1" dirty="0">
                <a:hlinkClick r:id="rId2"/>
              </a:rPr>
              <a:t>"Error Analysis and Retention-Aware Error Management for NAND Flash Memory"</a:t>
            </a:r>
            <a:r>
              <a:rPr lang="en-US" sz="1800" dirty="0"/>
              <a:t/>
            </a:r>
            <a:br>
              <a:rPr lang="en-US" sz="1800" dirty="0"/>
            </a:br>
            <a:r>
              <a:rPr lang="en-US" sz="1800" i="1" dirty="0">
                <a:hlinkClick r:id="rId3"/>
              </a:rPr>
              <a:t>Intel Technology Journal</a:t>
            </a:r>
            <a:r>
              <a:rPr lang="en-US" sz="1800" i="1" dirty="0"/>
              <a:t> (</a:t>
            </a:r>
            <a:r>
              <a:rPr lang="en-US" sz="1800" b="1" i="1" dirty="0"/>
              <a:t>ITJ</a:t>
            </a:r>
            <a:r>
              <a:rPr lang="en-US" sz="1800" i="1" dirty="0"/>
              <a:t>) Special Issue on Memory Resiliency</a:t>
            </a:r>
            <a:r>
              <a:rPr lang="en-US" sz="1800" dirty="0"/>
              <a:t>, Vol. 17, No. 1, May 2013. </a:t>
            </a:r>
            <a:endParaRPr lang="en-US" sz="1800" dirty="0" smtClean="0"/>
          </a:p>
          <a:p>
            <a:endParaRPr lang="en-US" sz="1800" dirty="0"/>
          </a:p>
          <a:p>
            <a:r>
              <a:rPr lang="en-US" sz="1800" dirty="0"/>
              <a:t>Howard David, Chris Fallin, Eugene </a:t>
            </a:r>
            <a:r>
              <a:rPr lang="en-US" sz="1800" dirty="0" err="1"/>
              <a:t>Gorbatov</a:t>
            </a:r>
            <a:r>
              <a:rPr lang="en-US" sz="1800" dirty="0"/>
              <a:t>, Ulf R. </a:t>
            </a:r>
            <a:r>
              <a:rPr lang="en-US" sz="1800" dirty="0" err="1"/>
              <a:t>Hanebutte</a:t>
            </a:r>
            <a:r>
              <a:rPr lang="en-US" sz="1800" dirty="0"/>
              <a:t>, and </a:t>
            </a:r>
            <a:r>
              <a:rPr lang="en-US" sz="1800" u="sng" dirty="0"/>
              <a:t>Onur Mutlu</a:t>
            </a:r>
            <a:r>
              <a:rPr lang="en-US" sz="1800" dirty="0"/>
              <a:t>,</a:t>
            </a:r>
            <a:br>
              <a:rPr lang="en-US" sz="1800" dirty="0"/>
            </a:br>
            <a:r>
              <a:rPr lang="en-US" sz="1800" b="1" dirty="0">
                <a:hlinkClick r:id="rId4"/>
              </a:rPr>
              <a:t>"Memory Power Management via Dynamic Voltage/Frequency Scaling"</a:t>
            </a:r>
            <a:r>
              <a:rPr lang="en-US" sz="1800" dirty="0"/>
              <a:t/>
            </a:r>
            <a:br>
              <a:rPr lang="en-US" sz="1800" dirty="0"/>
            </a:br>
            <a:r>
              <a:rPr lang="en-US" sz="1800" i="1" dirty="0"/>
              <a:t>Proceedings of the </a:t>
            </a:r>
            <a:r>
              <a:rPr lang="en-US" sz="1800" i="1" dirty="0">
                <a:hlinkClick r:id="rId5"/>
              </a:rPr>
              <a:t>8th International Conference on Autonomic Computing</a:t>
            </a:r>
            <a:r>
              <a:rPr lang="en-US" sz="1800" i="1" dirty="0"/>
              <a:t> (</a:t>
            </a:r>
            <a:r>
              <a:rPr lang="en-US" sz="1800" b="1" i="1" dirty="0"/>
              <a:t>ICAC</a:t>
            </a:r>
            <a:r>
              <a:rPr lang="en-US" sz="1800" i="1" dirty="0"/>
              <a:t>)</a:t>
            </a:r>
            <a:r>
              <a:rPr lang="en-US" sz="1800" dirty="0"/>
              <a:t>, Karlsruhe, Germany, June 2011. </a:t>
            </a:r>
            <a:r>
              <a:rPr lang="en-US" sz="1800" dirty="0">
                <a:hlinkClick r:id="rId6"/>
              </a:rPr>
              <a:t>Slides (pptx)</a:t>
            </a:r>
            <a:r>
              <a:rPr lang="en-US" sz="1800" dirty="0"/>
              <a:t> </a:t>
            </a:r>
            <a:r>
              <a:rPr lang="en-US" sz="1800" dirty="0">
                <a:hlinkClick r:id="rId7"/>
              </a:rPr>
              <a:t>(pdf)</a:t>
            </a:r>
            <a:r>
              <a:rPr lang="en-US" sz="1800" dirty="0"/>
              <a:t> </a:t>
            </a:r>
            <a:endParaRPr lang="en-US" sz="1800" dirty="0" smtClean="0"/>
          </a:p>
          <a:p>
            <a:endParaRPr lang="en-US" sz="1800" dirty="0" smtClean="0"/>
          </a:p>
          <a:p>
            <a:r>
              <a:rPr lang="en-US" sz="1800" dirty="0"/>
              <a:t>Jamie Liu, Ben </a:t>
            </a:r>
            <a:r>
              <a:rPr lang="en-US" sz="1800" dirty="0" err="1"/>
              <a:t>Jaiyen</a:t>
            </a:r>
            <a:r>
              <a:rPr lang="en-US" sz="1800" dirty="0"/>
              <a:t>, </a:t>
            </a:r>
            <a:r>
              <a:rPr lang="en-US" sz="1800" dirty="0" err="1"/>
              <a:t>Yoongu</a:t>
            </a:r>
            <a:r>
              <a:rPr lang="en-US" sz="1800" dirty="0"/>
              <a:t> Kim, Chris Wilkerson, and </a:t>
            </a:r>
            <a:r>
              <a:rPr lang="en-US" sz="1800" u="sng" dirty="0"/>
              <a:t>Onur Mutlu</a:t>
            </a:r>
            <a:r>
              <a:rPr lang="en-US" sz="1800" dirty="0"/>
              <a:t>,</a:t>
            </a:r>
            <a:br>
              <a:rPr lang="en-US" sz="1800" dirty="0"/>
            </a:br>
            <a:r>
              <a:rPr lang="en-US" sz="1800" b="1" dirty="0">
                <a:hlinkClick r:id="rId8"/>
              </a:rPr>
              <a:t>"An Experimental Study of Data Retention Behavior in Modern DRAM Devices: Implications for Retention Time Profiling Mechanisms"</a:t>
            </a:r>
            <a:r>
              <a:rPr lang="en-US" sz="1800" dirty="0"/>
              <a:t/>
            </a:r>
            <a:br>
              <a:rPr lang="en-US" sz="1800" dirty="0"/>
            </a:br>
            <a:r>
              <a:rPr lang="en-US" sz="1800" i="1" dirty="0"/>
              <a:t>Proceedings of the </a:t>
            </a:r>
            <a:r>
              <a:rPr lang="en-US" sz="1800" i="1" dirty="0">
                <a:hlinkClick r:id="rId9"/>
              </a:rPr>
              <a:t>40th International Symposium on Computer Architecture</a:t>
            </a:r>
            <a:r>
              <a:rPr lang="en-US" sz="1800" i="1" dirty="0"/>
              <a:t> (</a:t>
            </a:r>
            <a:r>
              <a:rPr lang="en-US" sz="1800" b="1" i="1" dirty="0"/>
              <a:t>ISCA</a:t>
            </a:r>
            <a:r>
              <a:rPr lang="en-US" sz="1800" i="1" dirty="0"/>
              <a:t>)</a:t>
            </a:r>
            <a:r>
              <a:rPr lang="en-US" sz="1800" dirty="0"/>
              <a:t>, Tel-Aviv, Israel, June 2013. </a:t>
            </a:r>
            <a:r>
              <a:rPr lang="en-US" sz="1800" dirty="0">
                <a:hlinkClick r:id="rId10"/>
              </a:rPr>
              <a:t>Slides (pptx)</a:t>
            </a:r>
            <a:r>
              <a:rPr lang="en-US" sz="1800" dirty="0"/>
              <a:t> </a:t>
            </a:r>
            <a:r>
              <a:rPr lang="en-US" sz="1800" dirty="0">
                <a:hlinkClick r:id="rId11"/>
              </a:rPr>
              <a:t>Slides (pdf)</a:t>
            </a:r>
            <a:r>
              <a:rPr lang="en-US" sz="1800" dirty="0"/>
              <a:t> </a:t>
            </a:r>
            <a:endParaRPr lang="en-US" sz="1800" dirty="0" smtClean="0"/>
          </a:p>
          <a:p>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240</a:t>
            </a:fld>
            <a:endParaRPr lang="en-US" altLang="en-US"/>
          </a:p>
        </p:txBody>
      </p:sp>
    </p:spTree>
    <p:extLst>
      <p:ext uri="{BB962C8B-B14F-4D97-AF65-F5344CB8AC3E}">
        <p14:creationId xmlns:p14="http://schemas.microsoft.com/office/powerpoint/2010/main" val="1699878594"/>
      </p:ext>
    </p:extLst>
  </p:cSld>
  <p:clrMapOvr>
    <a:masterClrMapping/>
  </p:clrMapOvr>
  <p:transition xmlns:p14="http://schemas.microsoft.com/office/powerpoint/2010/main"/>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Aside: Scaling Flash Memory </a:t>
            </a:r>
            <a:r>
              <a:rPr lang="en-US" sz="2800" dirty="0" smtClean="0"/>
              <a:t>[</a:t>
            </a:r>
            <a:r>
              <a:rPr lang="en-US" sz="2800" dirty="0" err="1" smtClean="0"/>
              <a:t>Cai</a:t>
            </a:r>
            <a:r>
              <a:rPr lang="en-US" sz="2800" dirty="0" smtClean="0"/>
              <a:t>+, ICCD’12]</a:t>
            </a:r>
            <a:endParaRPr lang="en-US" sz="2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pPr/>
              <a:t>241</a:t>
            </a:fld>
            <a:endParaRPr lang="en-US" altLang="en-US"/>
          </a:p>
        </p:txBody>
      </p:sp>
      <p:sp>
        <p:nvSpPr>
          <p:cNvPr id="5" name="Content Placeholder 2"/>
          <p:cNvSpPr>
            <a:spLocks noGrp="1"/>
          </p:cNvSpPr>
          <p:nvPr>
            <p:ph idx="1"/>
          </p:nvPr>
        </p:nvSpPr>
        <p:spPr>
          <a:xfrm>
            <a:off x="41275" y="876300"/>
            <a:ext cx="8936038" cy="5308600"/>
          </a:xfrm>
        </p:spPr>
        <p:txBody>
          <a:bodyPr/>
          <a:lstStyle/>
          <a:p>
            <a:pPr eaLnBrk="1" hangingPunct="1"/>
            <a:r>
              <a:rPr lang="en-US" sz="2000" dirty="0">
                <a:solidFill>
                  <a:srgbClr val="000000"/>
                </a:solidFill>
                <a:latin typeface="Tahoma" charset="0"/>
                <a:ea typeface="ＭＳ Ｐゴシック" charset="0"/>
                <a:cs typeface="ＭＳ Ｐゴシック" charset="0"/>
              </a:rPr>
              <a:t>NAND flash memory has low </a:t>
            </a:r>
            <a:r>
              <a:rPr lang="en-US" sz="2000" dirty="0" smtClean="0">
                <a:solidFill>
                  <a:srgbClr val="000000"/>
                </a:solidFill>
                <a:latin typeface="Tahoma" charset="0"/>
                <a:ea typeface="ＭＳ Ｐゴシック" charset="0"/>
                <a:cs typeface="ＭＳ Ｐゴシック" charset="0"/>
              </a:rPr>
              <a:t>endurance: a flash cell dies after 3k </a:t>
            </a:r>
            <a:r>
              <a:rPr lang="en-US" sz="2000" dirty="0">
                <a:solidFill>
                  <a:srgbClr val="000000"/>
                </a:solidFill>
                <a:latin typeface="Tahoma" charset="0"/>
                <a:ea typeface="ＭＳ Ｐゴシック" charset="0"/>
                <a:cs typeface="ＭＳ Ｐゴシック" charset="0"/>
              </a:rPr>
              <a:t>P/E cycles vs. 50k </a:t>
            </a:r>
            <a:r>
              <a:rPr lang="en-US" sz="2000" dirty="0" smtClean="0">
                <a:solidFill>
                  <a:srgbClr val="000000"/>
                </a:solidFill>
                <a:latin typeface="Tahoma" charset="0"/>
                <a:ea typeface="ＭＳ Ｐゴシック" charset="0"/>
                <a:cs typeface="ＭＳ Ｐゴシック" charset="0"/>
              </a:rPr>
              <a:t>desired </a:t>
            </a:r>
            <a:r>
              <a:rPr lang="en-US" sz="2000" dirty="0">
                <a:solidFill>
                  <a:srgbClr val="000000"/>
                </a:solidFill>
                <a:latin typeface="Tahoma" charset="0"/>
                <a:ea typeface="ＭＳ Ｐゴシック" charset="0"/>
                <a:cs typeface="ＭＳ Ｐゴシック" charset="0"/>
                <a:sym typeface="Wingdings" charset="0"/>
              </a:rPr>
              <a:t> Major scaling challenge for flash memory</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000000"/>
                </a:solidFill>
                <a:latin typeface="Tahoma" charset="0"/>
                <a:ea typeface="ＭＳ Ｐゴシック" charset="0"/>
                <a:cs typeface="ＭＳ Ｐゴシック" charset="0"/>
              </a:rPr>
              <a:t>Flash error rate increases exponentially </a:t>
            </a:r>
            <a:r>
              <a:rPr lang="en-US" sz="2000" dirty="0" smtClean="0">
                <a:solidFill>
                  <a:srgbClr val="000000"/>
                </a:solidFill>
                <a:latin typeface="Tahoma" charset="0"/>
                <a:ea typeface="ＭＳ Ｐゴシック" charset="0"/>
                <a:cs typeface="ＭＳ Ｐゴシック" charset="0"/>
              </a:rPr>
              <a:t>over flash lifetime</a:t>
            </a:r>
            <a:endParaRPr lang="en-US" sz="2000" dirty="0">
              <a:solidFill>
                <a:srgbClr val="00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Problem: </a:t>
            </a:r>
            <a:r>
              <a:rPr lang="en-US" sz="2000" dirty="0">
                <a:solidFill>
                  <a:srgbClr val="0000FF"/>
                </a:solidFill>
                <a:latin typeface="Tahoma" charset="0"/>
                <a:ea typeface="ＭＳ Ｐゴシック" charset="0"/>
                <a:cs typeface="ＭＳ Ｐゴシック" charset="0"/>
              </a:rPr>
              <a:t>Stronger error correction codes (ECC) are ineffective and undesirable for improving flash lifetime due </a:t>
            </a:r>
            <a:r>
              <a:rPr lang="en-US" sz="2000" dirty="0" smtClean="0">
                <a:solidFill>
                  <a:srgbClr val="0000FF"/>
                </a:solidFill>
                <a:latin typeface="Tahoma" charset="0"/>
                <a:ea typeface="ＭＳ Ｐゴシック" charset="0"/>
                <a:cs typeface="ＭＳ Ｐゴシック" charset="0"/>
              </a:rPr>
              <a:t>to</a:t>
            </a:r>
            <a:endParaRPr lang="en-US" sz="2000" dirty="0">
              <a:solidFill>
                <a:srgbClr val="0000FF"/>
              </a:solidFill>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diminishing returns on </a:t>
            </a:r>
            <a:r>
              <a:rPr lang="en-US" sz="1800" dirty="0" smtClean="0">
                <a:latin typeface="Tahoma" charset="0"/>
                <a:ea typeface="ＭＳ Ｐゴシック" charset="0"/>
                <a:cs typeface="ＭＳ Ｐゴシック" charset="0"/>
              </a:rPr>
              <a:t>lifetime with increased correction strength</a:t>
            </a:r>
            <a:endParaRPr lang="en-US" sz="1800" dirty="0">
              <a:latin typeface="Tahoma" charset="0"/>
              <a:ea typeface="ＭＳ Ｐゴシック" charset="0"/>
              <a:cs typeface="ＭＳ Ｐゴシック" charset="0"/>
            </a:endParaRPr>
          </a:p>
          <a:p>
            <a:pPr lvl="1" eaLnBrk="1" hangingPunct="1"/>
            <a:r>
              <a:rPr lang="en-US" sz="1800" dirty="0">
                <a:latin typeface="Tahoma" charset="0"/>
                <a:ea typeface="ＭＳ Ｐゴシック" charset="0"/>
                <a:cs typeface="ＭＳ Ｐゴシック" charset="0"/>
              </a:rPr>
              <a:t>prohibitively high power, area, latency overheads</a:t>
            </a:r>
            <a:endParaRPr lang="en-US" sz="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Our Goal:</a:t>
            </a:r>
            <a:r>
              <a:rPr lang="en-US" sz="2000" dirty="0">
                <a:latin typeface="Tahoma" charset="0"/>
                <a:ea typeface="ＭＳ Ｐゴシック" charset="0"/>
                <a:cs typeface="ＭＳ Ｐゴシック" charset="0"/>
              </a:rPr>
              <a:t> </a:t>
            </a:r>
            <a:r>
              <a:rPr lang="en-US" sz="2000" dirty="0">
                <a:solidFill>
                  <a:srgbClr val="0000FF"/>
                </a:solidFill>
                <a:latin typeface="Tahoma" charset="0"/>
                <a:ea typeface="ＭＳ Ｐゴシック" charset="0"/>
                <a:cs typeface="ＭＳ Ｐゴシック" charset="0"/>
              </a:rPr>
              <a:t>Develop techniques to tolerate high error rates w/o strong ECC</a:t>
            </a:r>
            <a:endParaRPr lang="en-US" sz="2000" dirty="0">
              <a:solidFill>
                <a:srgbClr val="FF0000"/>
              </a:solidFill>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Observation: </a:t>
            </a:r>
            <a:r>
              <a:rPr lang="en-US" sz="2000" dirty="0">
                <a:solidFill>
                  <a:srgbClr val="0000FF"/>
                </a:solidFill>
                <a:latin typeface="Tahoma" charset="0"/>
                <a:ea typeface="ＭＳ Ｐゴシック" charset="0"/>
                <a:cs typeface="ＭＳ Ｐゴシック" charset="0"/>
              </a:rPr>
              <a:t>Retention errors are the dominant errors in MLC NAND flash</a:t>
            </a:r>
          </a:p>
          <a:p>
            <a:pPr lvl="1" eaLnBrk="1" hangingPunct="1"/>
            <a:r>
              <a:rPr lang="en-US" sz="1800" dirty="0">
                <a:latin typeface="Tahoma" charset="0"/>
                <a:ea typeface="ＭＳ Ｐゴシック" charset="0"/>
                <a:cs typeface="ＭＳ Ｐゴシック" charset="0"/>
              </a:rPr>
              <a:t>flash </a:t>
            </a:r>
            <a:r>
              <a:rPr lang="en-US" sz="1800" dirty="0" smtClean="0">
                <a:latin typeface="Tahoma" charset="0"/>
                <a:ea typeface="ＭＳ Ｐゴシック" charset="0"/>
                <a:cs typeface="ＭＳ Ｐゴシック" charset="0"/>
              </a:rPr>
              <a:t>cell loses </a:t>
            </a:r>
            <a:r>
              <a:rPr lang="en-US" sz="1800" dirty="0">
                <a:latin typeface="Tahoma" charset="0"/>
                <a:ea typeface="ＭＳ Ｐゴシック" charset="0"/>
                <a:cs typeface="ＭＳ Ｐゴシック" charset="0"/>
              </a:rPr>
              <a:t>charge </a:t>
            </a:r>
            <a:r>
              <a:rPr lang="en-US" sz="1800" dirty="0" smtClean="0">
                <a:latin typeface="Tahoma" charset="0"/>
                <a:ea typeface="ＭＳ Ｐゴシック" charset="0"/>
                <a:cs typeface="ＭＳ Ｐゴシック" charset="0"/>
              </a:rPr>
              <a:t>over time; retention errors increase as cell gets worn out</a:t>
            </a:r>
            <a:endParaRPr lang="en-US" sz="1800" dirty="0">
              <a:latin typeface="Tahoma" charset="0"/>
              <a:ea typeface="ＭＳ Ｐゴシック" charset="0"/>
              <a:cs typeface="ＭＳ Ｐゴシック" charset="0"/>
            </a:endParaRPr>
          </a:p>
          <a:p>
            <a:pPr eaLnBrk="1" hangingPunct="1"/>
            <a:r>
              <a:rPr lang="en-US" sz="2000" dirty="0">
                <a:solidFill>
                  <a:srgbClr val="FF0000"/>
                </a:solidFill>
                <a:latin typeface="Tahoma" charset="0"/>
                <a:ea typeface="ＭＳ Ｐゴシック" charset="0"/>
                <a:cs typeface="ＭＳ Ｐゴシック" charset="0"/>
              </a:rPr>
              <a:t>Solution: </a:t>
            </a:r>
            <a:r>
              <a:rPr lang="en-US" sz="2000" dirty="0">
                <a:solidFill>
                  <a:srgbClr val="0000FF"/>
                </a:solidFill>
                <a:latin typeface="Tahoma" charset="0"/>
                <a:ea typeface="ＭＳ Ｐゴシック" charset="0"/>
                <a:cs typeface="ＭＳ Ｐゴシック" charset="0"/>
              </a:rPr>
              <a:t>Flash Correct-and-Refresh (FCR)</a:t>
            </a:r>
          </a:p>
          <a:p>
            <a:pPr lvl="1" eaLnBrk="1" hangingPunct="1"/>
            <a:r>
              <a:rPr lang="en-US" sz="1800" dirty="0">
                <a:latin typeface="Tahoma" charset="0"/>
                <a:ea typeface="ＭＳ Ｐゴシック" charset="0"/>
                <a:cs typeface="ＭＳ Ｐゴシック" charset="0"/>
              </a:rPr>
              <a:t>Periodically read, correct, and reprogram (in place) or remap each flash page before it accumulates more errors than can be corrected by simple ECC</a:t>
            </a:r>
          </a:p>
          <a:p>
            <a:pPr lvl="1" eaLnBrk="1" hangingPunct="1"/>
            <a:r>
              <a:rPr lang="en-US" sz="1800" dirty="0">
                <a:latin typeface="Tahoma" charset="0"/>
                <a:ea typeface="ＭＳ Ｐゴシック" charset="0"/>
                <a:cs typeface="ＭＳ Ｐゴシック" charset="0"/>
              </a:rPr>
              <a:t>Adapt “refresh” rate to the severity of retention errors (i.e., # of P/E cycles)</a:t>
            </a:r>
          </a:p>
          <a:p>
            <a:pPr eaLnBrk="1" hangingPunct="1"/>
            <a:r>
              <a:rPr lang="en-US" sz="2000" dirty="0">
                <a:solidFill>
                  <a:srgbClr val="FF0000"/>
                </a:solidFill>
                <a:latin typeface="Tahoma" charset="0"/>
                <a:ea typeface="ＭＳ Ｐゴシック" charset="0"/>
                <a:cs typeface="ＭＳ Ｐゴシック" charset="0"/>
              </a:rPr>
              <a:t>Results: </a:t>
            </a:r>
            <a:r>
              <a:rPr lang="en-US" sz="2000" dirty="0">
                <a:solidFill>
                  <a:srgbClr val="0000FF"/>
                </a:solidFill>
                <a:latin typeface="Tahoma" charset="0"/>
                <a:ea typeface="ＭＳ Ｐゴシック" charset="0"/>
                <a:cs typeface="ＭＳ Ｐゴシック" charset="0"/>
              </a:rPr>
              <a:t>FCR improves flash memory lifetime by 46X </a:t>
            </a:r>
            <a:r>
              <a:rPr lang="en-US" sz="2000" dirty="0">
                <a:latin typeface="Tahoma" charset="0"/>
                <a:ea typeface="ＭＳ Ｐゴシック" charset="0"/>
                <a:cs typeface="ＭＳ Ｐゴシック" charset="0"/>
              </a:rPr>
              <a:t>with no hardware changes and low energy overhead; </a:t>
            </a:r>
            <a:r>
              <a:rPr lang="en-US" sz="2000" dirty="0">
                <a:solidFill>
                  <a:srgbClr val="0000FF"/>
                </a:solidFill>
                <a:latin typeface="Tahoma" charset="0"/>
                <a:ea typeface="ＭＳ Ｐゴシック" charset="0"/>
                <a:cs typeface="ＭＳ Ｐゴシック" charset="0"/>
              </a:rPr>
              <a:t>outperforms strong ECCs</a:t>
            </a:r>
          </a:p>
          <a:p>
            <a:pPr lvl="1" eaLnBrk="1" hangingPunct="1"/>
            <a:endParaRPr lang="en-US" sz="2000" dirty="0">
              <a:latin typeface="Tahoma" charset="0"/>
              <a:ea typeface="ＭＳ Ｐゴシック" charset="0"/>
            </a:endParaRPr>
          </a:p>
        </p:txBody>
      </p:sp>
    </p:spTree>
    <p:extLst>
      <p:ext uri="{BB962C8B-B14F-4D97-AF65-F5344CB8AC3E}">
        <p14:creationId xmlns:p14="http://schemas.microsoft.com/office/powerpoint/2010/main" val="23714061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3738477321"/>
      </p:ext>
    </p:extLst>
  </p:cSld>
  <p:clrMapOvr>
    <a:masterClrMapping/>
  </p:clrMapOvr>
  <p:timing>
    <p:tnLst>
      <p:par>
        <p:cTn xmlns:p14="http://schemas.microsoft.com/office/powerpoint/2010/main" id="1" dur="indefinite" restart="never" nodeType="tmRoot"/>
      </p:par>
    </p:tnLst>
  </p:timing>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is Significant</a:t>
            </a:r>
            <a:endParaRPr lang="en-US" dirty="0"/>
          </a:p>
        </p:txBody>
      </p:sp>
      <p:sp>
        <p:nvSpPr>
          <p:cNvPr id="3" name="Content Placeholder 2"/>
          <p:cNvSpPr>
            <a:spLocks noGrp="1"/>
          </p:cNvSpPr>
          <p:nvPr>
            <p:ph idx="1"/>
          </p:nvPr>
        </p:nvSpPr>
        <p:spPr>
          <a:xfrm>
            <a:off x="228600" y="838200"/>
            <a:ext cx="8610600" cy="2215480"/>
          </a:xfrm>
        </p:spPr>
        <p:txBody>
          <a:bodyPr/>
          <a:lstStyle/>
          <a:p>
            <a:r>
              <a:rPr lang="en-US" dirty="0" smtClean="0">
                <a:solidFill>
                  <a:srgbClr val="FF0000"/>
                </a:solidFill>
              </a:rPr>
              <a:t>Power consumption</a:t>
            </a:r>
            <a:r>
              <a:rPr lang="en-US" dirty="0" smtClean="0"/>
              <a:t> is a primary concern in modern servers</a:t>
            </a:r>
          </a:p>
          <a:p>
            <a:r>
              <a:rPr lang="en-US" dirty="0" smtClean="0"/>
              <a:t>Many works: </a:t>
            </a:r>
            <a:r>
              <a:rPr lang="en-US" dirty="0" smtClean="0">
                <a:solidFill>
                  <a:srgbClr val="0000FF"/>
                </a:solidFill>
              </a:rPr>
              <a:t>CPU</a:t>
            </a:r>
            <a:r>
              <a:rPr lang="en-US" dirty="0" smtClean="0"/>
              <a:t>, </a:t>
            </a:r>
            <a:r>
              <a:rPr lang="en-US" dirty="0" smtClean="0">
                <a:solidFill>
                  <a:srgbClr val="0000FF"/>
                </a:solidFill>
              </a:rPr>
              <a:t>whole-system</a:t>
            </a:r>
            <a:r>
              <a:rPr lang="en-US" dirty="0" smtClean="0"/>
              <a:t> or </a:t>
            </a:r>
            <a:r>
              <a:rPr lang="en-US" dirty="0" smtClean="0">
                <a:solidFill>
                  <a:srgbClr val="0000FF"/>
                </a:solidFill>
              </a:rPr>
              <a:t>cluster-level</a:t>
            </a:r>
            <a:r>
              <a:rPr lang="en-US" dirty="0" smtClean="0"/>
              <a:t> approach</a:t>
            </a:r>
          </a:p>
          <a:p>
            <a:r>
              <a:rPr lang="en-US" dirty="0" smtClean="0"/>
              <a:t>But </a:t>
            </a:r>
            <a:r>
              <a:rPr lang="en-US" dirty="0" smtClean="0">
                <a:solidFill>
                  <a:srgbClr val="0000FF"/>
                </a:solidFill>
              </a:rPr>
              <a:t>memory power</a:t>
            </a:r>
            <a:r>
              <a:rPr lang="en-US" dirty="0" smtClean="0"/>
              <a:t> is largely unaddressed</a:t>
            </a:r>
          </a:p>
          <a:p>
            <a:r>
              <a:rPr lang="en-US" dirty="0" smtClean="0"/>
              <a:t>Our server system</a:t>
            </a:r>
            <a:r>
              <a:rPr lang="en-US" sz="2000" dirty="0" smtClean="0"/>
              <a:t>*</a:t>
            </a:r>
            <a:r>
              <a:rPr lang="en-US" dirty="0" smtClean="0"/>
              <a:t>: </a:t>
            </a:r>
            <a:r>
              <a:rPr lang="en-US" dirty="0" smtClean="0">
                <a:solidFill>
                  <a:srgbClr val="FF0000"/>
                </a:solidFill>
              </a:rPr>
              <a:t>memory</a:t>
            </a:r>
            <a:r>
              <a:rPr lang="en-US" dirty="0" smtClean="0"/>
              <a:t> is 19% of system power (</a:t>
            </a:r>
            <a:r>
              <a:rPr lang="en-US" dirty="0" err="1" smtClean="0"/>
              <a:t>avg</a:t>
            </a:r>
            <a:r>
              <a:rPr lang="en-US" dirty="0" smtClean="0"/>
              <a:t>)</a:t>
            </a:r>
          </a:p>
          <a:p>
            <a:pPr lvl="1"/>
            <a:r>
              <a:rPr lang="en-US" dirty="0" smtClean="0"/>
              <a:t>Some work notes up to 40% of total system power</a:t>
            </a:r>
          </a:p>
          <a:p>
            <a:r>
              <a:rPr lang="en-US" b="1" dirty="0" smtClean="0"/>
              <a:t>Goal:</a:t>
            </a:r>
            <a:r>
              <a:rPr lang="en-US" dirty="0" smtClean="0"/>
              <a:t> Can we reduce this figure?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243</a:t>
            </a:fld>
            <a:endParaRPr lang="en-US" altLang="en-US">
              <a:solidFill>
                <a:srgbClr val="000000"/>
              </a:solidFill>
            </a:endParaRPr>
          </a:p>
        </p:txBody>
      </p:sp>
      <p:graphicFrame>
        <p:nvGraphicFramePr>
          <p:cNvPr id="6" name="Chart 5"/>
          <p:cNvGraphicFramePr/>
          <p:nvPr>
            <p:extLst>
              <p:ext uri="{D42A27DB-BD31-4B8C-83A1-F6EECF244321}">
                <p14:modId xmlns:p14="http://schemas.microsoft.com/office/powerpoint/2010/main" val="708444301"/>
              </p:ext>
            </p:extLst>
          </p:nvPr>
        </p:nvGraphicFramePr>
        <p:xfrm>
          <a:off x="152400" y="2895600"/>
          <a:ext cx="8839200" cy="3390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457200" y="6324600"/>
            <a:ext cx="7543800" cy="523220"/>
          </a:xfrm>
          <a:prstGeom prst="rect">
            <a:avLst/>
          </a:prstGeom>
          <a:noFill/>
        </p:spPr>
        <p:txBody>
          <a:bodyPr wrap="square" rtlCol="0">
            <a:spAutoFit/>
          </a:bodyPr>
          <a:lstStyle/>
          <a:p>
            <a:r>
              <a:rPr lang="en-US" sz="1400" dirty="0" smtClean="0">
                <a:solidFill>
                  <a:srgbClr val="000000"/>
                </a:solidFill>
                <a:latin typeface="Tahoma"/>
              </a:rPr>
              <a:t>*Dual 4-core Intel Xeon</a:t>
            </a:r>
            <a:r>
              <a:rPr lang="en-US" sz="1400" baseline="30000" dirty="0" smtClean="0">
                <a:solidFill>
                  <a:srgbClr val="000000"/>
                </a:solidFill>
                <a:latin typeface="Tahoma"/>
              </a:rPr>
              <a:t>®</a:t>
            </a:r>
            <a:r>
              <a:rPr lang="en-US" sz="1400" dirty="0" smtClean="0">
                <a:solidFill>
                  <a:srgbClr val="000000"/>
                </a:solidFill>
                <a:latin typeface="Tahoma"/>
              </a:rPr>
              <a:t>, 48GB DDR3 (12 DIMMs), SPEC CPU2006, all cores active. Measured AC power, analytically modeled memory power.</a:t>
            </a:r>
            <a:endParaRPr lang="en-US" sz="1400" dirty="0">
              <a:solidFill>
                <a:srgbClr val="000000"/>
              </a:solidFill>
              <a:latin typeface="Tahoma"/>
            </a:endParaRPr>
          </a:p>
        </p:txBody>
      </p:sp>
    </p:spTree>
    <p:extLst>
      <p:ext uri="{BB962C8B-B14F-4D97-AF65-F5344CB8AC3E}">
        <p14:creationId xmlns:p14="http://schemas.microsoft.com/office/powerpoint/2010/main" val="294649581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7" grpId="0"/>
    </p:bldLst>
  </p:timing>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Existing Solution: Memory Sleep States?</a:t>
            </a:r>
            <a:endParaRPr lang="en-US" dirty="0"/>
          </a:p>
        </p:txBody>
      </p:sp>
      <p:sp>
        <p:nvSpPr>
          <p:cNvPr id="3" name="Content Placeholder 2"/>
          <p:cNvSpPr>
            <a:spLocks noGrp="1"/>
          </p:cNvSpPr>
          <p:nvPr>
            <p:ph idx="1"/>
          </p:nvPr>
        </p:nvSpPr>
        <p:spPr/>
        <p:txBody>
          <a:bodyPr/>
          <a:lstStyle/>
          <a:p>
            <a:r>
              <a:rPr lang="en-US" dirty="0" smtClean="0"/>
              <a:t>Most memory energy-efficiency work uses </a:t>
            </a:r>
            <a:r>
              <a:rPr lang="en-US" dirty="0" smtClean="0">
                <a:solidFill>
                  <a:srgbClr val="0000FF"/>
                </a:solidFill>
              </a:rPr>
              <a:t>sleep</a:t>
            </a:r>
            <a:r>
              <a:rPr lang="en-US" dirty="0" smtClean="0">
                <a:solidFill>
                  <a:srgbClr val="2A55D6"/>
                </a:solidFill>
              </a:rPr>
              <a:t> </a:t>
            </a:r>
            <a:r>
              <a:rPr lang="en-US" dirty="0" smtClean="0">
                <a:solidFill>
                  <a:srgbClr val="0000FF"/>
                </a:solidFill>
              </a:rPr>
              <a:t>states</a:t>
            </a:r>
          </a:p>
          <a:p>
            <a:pPr lvl="1"/>
            <a:r>
              <a:rPr lang="en-US" dirty="0" smtClean="0"/>
              <a:t>Shut down DRAM devices when no memory requests active</a:t>
            </a:r>
          </a:p>
          <a:p>
            <a:r>
              <a:rPr lang="en-US" dirty="0" smtClean="0"/>
              <a:t>But, even low-memory-bandwidth workloads keep memory awake</a:t>
            </a:r>
          </a:p>
          <a:p>
            <a:pPr lvl="1">
              <a:buClr>
                <a:srgbClr val="3B812F"/>
              </a:buClr>
            </a:pPr>
            <a:r>
              <a:rPr lang="en-US" dirty="0">
                <a:solidFill>
                  <a:srgbClr val="000000"/>
                </a:solidFill>
              </a:rPr>
              <a:t>Idle periods between requests diminish in multicore </a:t>
            </a:r>
            <a:r>
              <a:rPr lang="en-US" dirty="0" smtClean="0">
                <a:solidFill>
                  <a:srgbClr val="000000"/>
                </a:solidFill>
              </a:rPr>
              <a:t>workloads</a:t>
            </a:r>
            <a:endParaRPr lang="en-US" dirty="0" smtClean="0"/>
          </a:p>
          <a:p>
            <a:pPr lvl="1"/>
            <a:r>
              <a:rPr lang="en-US" dirty="0" smtClean="0"/>
              <a:t>CPU-bound workloads/phases rarely completely cache-resident</a:t>
            </a:r>
          </a:p>
          <a:p>
            <a:endParaRPr lang="en-US" dirty="0" smtClean="0"/>
          </a:p>
          <a:p>
            <a:endParaRPr lang="en-US" dirty="0" smtClean="0">
              <a:solidFill>
                <a:srgbClr val="0000FF"/>
              </a:solidFill>
            </a:endParaRPr>
          </a:p>
          <a:p>
            <a:endParaRPr lang="en-US" dirty="0" smtClean="0">
              <a:solidFill>
                <a:srgbClr val="0000FF"/>
              </a:solidFill>
            </a:endParaRPr>
          </a:p>
          <a:p>
            <a:endParaRPr lang="en-US" dirty="0">
              <a:solidFill>
                <a:srgbClr val="0000FF"/>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244</a:t>
            </a:fld>
            <a:endParaRPr lang="en-US" altLang="en-US">
              <a:solidFill>
                <a:srgbClr val="000000"/>
              </a:solidFill>
            </a:endParaRPr>
          </a:p>
        </p:txBody>
      </p:sp>
      <p:graphicFrame>
        <p:nvGraphicFramePr>
          <p:cNvPr id="10" name="Chart 9"/>
          <p:cNvGraphicFramePr/>
          <p:nvPr>
            <p:extLst>
              <p:ext uri="{D42A27DB-BD31-4B8C-83A1-F6EECF244321}">
                <p14:modId xmlns:p14="http://schemas.microsoft.com/office/powerpoint/2010/main" val="3856623761"/>
              </p:ext>
            </p:extLst>
          </p:nvPr>
        </p:nvGraphicFramePr>
        <p:xfrm>
          <a:off x="0" y="3276600"/>
          <a:ext cx="9144000" cy="297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437009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AsOne/>
      </p:bldGraphic>
    </p:bldLst>
  </p:timing>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Bandwidth Varies Widely</a:t>
            </a:r>
            <a:endParaRPr lang="en-US" dirty="0"/>
          </a:p>
        </p:txBody>
      </p:sp>
      <p:sp>
        <p:nvSpPr>
          <p:cNvPr id="3" name="Content Placeholder 2"/>
          <p:cNvSpPr>
            <a:spLocks noGrp="1"/>
          </p:cNvSpPr>
          <p:nvPr>
            <p:ph idx="1"/>
          </p:nvPr>
        </p:nvSpPr>
        <p:spPr/>
        <p:txBody>
          <a:bodyPr/>
          <a:lstStyle/>
          <a:p>
            <a:r>
              <a:rPr lang="en-US" dirty="0" smtClean="0"/>
              <a:t>Workload </a:t>
            </a:r>
            <a:r>
              <a:rPr lang="en-US" dirty="0" smtClean="0">
                <a:solidFill>
                  <a:srgbClr val="0000FF"/>
                </a:solidFill>
              </a:rPr>
              <a:t>memory bandwidth requirements </a:t>
            </a:r>
            <a:r>
              <a:rPr lang="en-US" dirty="0" smtClean="0"/>
              <a:t>vary widely</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None/>
            </a:pPr>
            <a:endParaRPr lang="en-US" dirty="0" smtClean="0"/>
          </a:p>
          <a:p>
            <a:r>
              <a:rPr lang="en-US" dirty="0" smtClean="0"/>
              <a:t>Memory system is provisioned for peak capacity</a:t>
            </a:r>
          </a:p>
          <a:p>
            <a:pPr lvl="1">
              <a:buNone/>
            </a:pPr>
            <a:r>
              <a:rPr lang="en-US" sz="2400" dirty="0" smtClean="0"/>
              <a:t>	</a:t>
            </a:r>
            <a:r>
              <a:rPr lang="en-US" sz="2400" dirty="0" smtClean="0">
                <a:sym typeface="Wingdings" pitchFamily="2" charset="2"/>
              </a:rPr>
              <a:t> often </a:t>
            </a:r>
            <a:r>
              <a:rPr lang="en-US" sz="2400" dirty="0" smtClean="0">
                <a:solidFill>
                  <a:srgbClr val="FF0000"/>
                </a:solidFill>
                <a:sym typeface="Wingdings" pitchFamily="2" charset="2"/>
              </a:rPr>
              <a:t>underutilized</a:t>
            </a:r>
            <a:endParaRPr lang="en-US" sz="2400" dirty="0" smtClean="0">
              <a:solidFill>
                <a:srgbClr val="FF0000"/>
              </a:solidFill>
            </a:endParaRP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245</a:t>
            </a:fld>
            <a:endParaRPr lang="en-US" altLang="en-US">
              <a:solidFill>
                <a:srgbClr val="000000"/>
              </a:solidFill>
            </a:endParaRPr>
          </a:p>
        </p:txBody>
      </p:sp>
      <p:graphicFrame>
        <p:nvGraphicFramePr>
          <p:cNvPr id="6" name="Chart 5"/>
          <p:cNvGraphicFramePr/>
          <p:nvPr/>
        </p:nvGraphicFramePr>
        <p:xfrm>
          <a:off x="0" y="1447800"/>
          <a:ext cx="9144000" cy="3733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5219906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Power can be Scaled Down</a:t>
            </a:r>
            <a:endParaRPr lang="en-US" dirty="0"/>
          </a:p>
        </p:txBody>
      </p:sp>
      <p:sp>
        <p:nvSpPr>
          <p:cNvPr id="3" name="Content Placeholder 2"/>
          <p:cNvSpPr>
            <a:spLocks noGrp="1"/>
          </p:cNvSpPr>
          <p:nvPr>
            <p:ph idx="1"/>
          </p:nvPr>
        </p:nvSpPr>
        <p:spPr/>
        <p:txBody>
          <a:bodyPr/>
          <a:lstStyle/>
          <a:p>
            <a:r>
              <a:rPr lang="en-US" dirty="0" smtClean="0"/>
              <a:t>DDR can operate at multiple</a:t>
            </a:r>
            <a:r>
              <a:rPr lang="en-US" dirty="0" smtClean="0">
                <a:solidFill>
                  <a:srgbClr val="FF0000"/>
                </a:solidFill>
              </a:rPr>
              <a:t> </a:t>
            </a:r>
            <a:r>
              <a:rPr lang="en-US" dirty="0" smtClean="0"/>
              <a:t>frequencies </a:t>
            </a:r>
            <a:r>
              <a:rPr lang="en-US" dirty="0" smtClean="0">
                <a:sym typeface="Wingdings" pitchFamily="2" charset="2"/>
              </a:rPr>
              <a:t> </a:t>
            </a:r>
            <a:r>
              <a:rPr lang="en-US" dirty="0" smtClean="0">
                <a:solidFill>
                  <a:srgbClr val="FF0000"/>
                </a:solidFill>
                <a:sym typeface="Wingdings" pitchFamily="2" charset="2"/>
              </a:rPr>
              <a:t>reduce power</a:t>
            </a:r>
            <a:endParaRPr lang="en-US" dirty="0" smtClean="0">
              <a:solidFill>
                <a:srgbClr val="FF0000"/>
              </a:solidFill>
            </a:endParaRPr>
          </a:p>
          <a:p>
            <a:pPr lvl="1"/>
            <a:r>
              <a:rPr lang="en-US" dirty="0" smtClean="0"/>
              <a:t>Lower frequency directly </a:t>
            </a:r>
            <a:r>
              <a:rPr lang="en-US" dirty="0" smtClean="0">
                <a:solidFill>
                  <a:srgbClr val="0000FF"/>
                </a:solidFill>
              </a:rPr>
              <a:t>reduces</a:t>
            </a:r>
            <a:r>
              <a:rPr lang="en-US" dirty="0" smtClean="0"/>
              <a:t> </a:t>
            </a:r>
            <a:r>
              <a:rPr lang="en-US" dirty="0" smtClean="0">
                <a:solidFill>
                  <a:srgbClr val="0000FF"/>
                </a:solidFill>
              </a:rPr>
              <a:t>switching power</a:t>
            </a:r>
          </a:p>
          <a:p>
            <a:pPr lvl="1"/>
            <a:r>
              <a:rPr lang="en-US" dirty="0" smtClean="0"/>
              <a:t>Lower frequency allows for </a:t>
            </a:r>
            <a:r>
              <a:rPr lang="en-US" dirty="0" smtClean="0">
                <a:solidFill>
                  <a:srgbClr val="0000FF"/>
                </a:solidFill>
              </a:rPr>
              <a:t>lower voltage</a:t>
            </a:r>
          </a:p>
          <a:p>
            <a:pPr lvl="1"/>
            <a:r>
              <a:rPr lang="en-US" dirty="0" smtClean="0">
                <a:solidFill>
                  <a:srgbClr val="FF0000"/>
                </a:solidFill>
              </a:rPr>
              <a:t>Comparable to CPU DVFS</a:t>
            </a:r>
          </a:p>
          <a:p>
            <a:endParaRPr lang="en-US" dirty="0" smtClean="0"/>
          </a:p>
          <a:p>
            <a:endParaRPr lang="en-US" dirty="0" smtClean="0"/>
          </a:p>
          <a:p>
            <a:endParaRPr lang="en-US" dirty="0" smtClean="0"/>
          </a:p>
          <a:p>
            <a:endParaRPr lang="en-US" dirty="0" smtClean="0"/>
          </a:p>
          <a:p>
            <a:r>
              <a:rPr lang="en-US" dirty="0" smtClean="0"/>
              <a:t>Frequency scaling increases latency </a:t>
            </a:r>
            <a:r>
              <a:rPr lang="en-US" dirty="0" smtClean="0">
                <a:sym typeface="Wingdings" pitchFamily="2" charset="2"/>
              </a:rPr>
              <a:t> </a:t>
            </a:r>
            <a:r>
              <a:rPr lang="en-US" dirty="0" smtClean="0">
                <a:solidFill>
                  <a:srgbClr val="FF0000"/>
                </a:solidFill>
                <a:sym typeface="Wingdings" pitchFamily="2" charset="2"/>
              </a:rPr>
              <a:t>reduce performance</a:t>
            </a:r>
          </a:p>
          <a:p>
            <a:pPr lvl="1"/>
            <a:r>
              <a:rPr lang="en-US" dirty="0">
                <a:sym typeface="Wingdings" pitchFamily="2" charset="2"/>
              </a:rPr>
              <a:t>M</a:t>
            </a:r>
            <a:r>
              <a:rPr lang="en-US" dirty="0" smtClean="0">
                <a:sym typeface="Wingdings" pitchFamily="2" charset="2"/>
              </a:rPr>
              <a:t>emory storage array is asynchronous</a:t>
            </a:r>
          </a:p>
          <a:p>
            <a:pPr lvl="1"/>
            <a:r>
              <a:rPr lang="en-US" dirty="0" smtClean="0">
                <a:sym typeface="Wingdings" pitchFamily="2" charset="2"/>
              </a:rPr>
              <a:t>But, </a:t>
            </a:r>
            <a:r>
              <a:rPr lang="en-US" dirty="0" smtClean="0">
                <a:solidFill>
                  <a:srgbClr val="0000FF"/>
                </a:solidFill>
                <a:sym typeface="Wingdings" pitchFamily="2" charset="2"/>
              </a:rPr>
              <a:t>bus transfer depends on frequency</a:t>
            </a:r>
          </a:p>
          <a:p>
            <a:pPr lvl="1"/>
            <a:r>
              <a:rPr lang="en-US" dirty="0" smtClean="0">
                <a:sym typeface="Wingdings" pitchFamily="2" charset="2"/>
              </a:rPr>
              <a:t>When bus bandwidth is bottleneck, performance suffers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246</a:t>
            </a:fld>
            <a:endParaRPr lang="en-US" altLang="en-US">
              <a:solidFill>
                <a:srgbClr val="000000"/>
              </a:solidFill>
            </a:endParaRPr>
          </a:p>
        </p:txBody>
      </p:sp>
      <p:graphicFrame>
        <p:nvGraphicFramePr>
          <p:cNvPr id="6" name="Table 5"/>
          <p:cNvGraphicFramePr>
            <a:graphicFrameLocks noGrp="1"/>
          </p:cNvGraphicFramePr>
          <p:nvPr/>
        </p:nvGraphicFramePr>
        <p:xfrm>
          <a:off x="1371600" y="2667000"/>
          <a:ext cx="6095999" cy="1114425"/>
        </p:xfrm>
        <a:graphic>
          <a:graphicData uri="http://schemas.openxmlformats.org/drawingml/2006/table">
            <a:tbl>
              <a:tblPr/>
              <a:tblGrid>
                <a:gridCol w="1631199"/>
                <a:gridCol w="1273132"/>
                <a:gridCol w="671930"/>
                <a:gridCol w="1259869"/>
                <a:gridCol w="1259869"/>
              </a:tblGrid>
              <a:tr h="495300">
                <a:tc>
                  <a:txBody>
                    <a:bodyPr/>
                    <a:lstStyle/>
                    <a:p>
                      <a:pPr algn="l" fontAlgn="b"/>
                      <a:r>
                        <a:rPr lang="en-US" sz="2000" b="0" i="0" u="none" strike="noStrike" dirty="0">
                          <a:solidFill>
                            <a:srgbClr val="000000"/>
                          </a:solidFill>
                          <a:latin typeface="Calibri"/>
                        </a:rPr>
                        <a:t>CPU Voltage/Freq.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a:solidFill>
                            <a:srgbClr val="000000"/>
                          </a:solidFill>
                          <a:latin typeface="Calibri"/>
                        </a:rPr>
                        <a:t>Memory Freq.</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a:solidFill>
                            <a:srgbClr val="000000"/>
                          </a:solidFill>
                          <a:latin typeface="Calibri"/>
                        </a:rPr>
                        <a:t>System Power</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95300">
                <a:tc>
                  <a:txBody>
                    <a:bodyPr/>
                    <a:lstStyle/>
                    <a:p>
                      <a:pPr algn="l" fontAlgn="b"/>
                      <a:r>
                        <a:rPr lang="en-US" sz="2000" b="0" i="0" u="none" strike="noStrike" dirty="0">
                          <a:solidFill>
                            <a:srgbClr val="000000"/>
                          </a:solidFill>
                          <a:latin typeface="Calibri"/>
                        </a:rPr>
                        <a:t>↓ 15%</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9.9%</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2000" b="0" i="0" u="none" strike="noStrike" dirty="0">
                        <a:solidFill>
                          <a:srgbClr val="000000"/>
                        </a:solidFill>
                        <a:latin typeface="Calibri"/>
                      </a:endParaRP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2000" b="0" i="0" u="none" strike="noStrike" dirty="0">
                          <a:solidFill>
                            <a:srgbClr val="000000"/>
                          </a:solidFill>
                          <a:latin typeface="Calibri"/>
                        </a:rPr>
                        <a:t>↓ 40%</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00"/>
                          </a:solidFill>
                          <a:latin typeface="Calibri"/>
                        </a:rPr>
                        <a:t>↓ 7.6%</a:t>
                      </a:r>
                    </a:p>
                  </a:txBody>
                  <a:tcPr marL="9525" marR="9525" marT="9525"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306675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Observations So Far</a:t>
            </a:r>
            <a:endParaRPr lang="en-US" dirty="0"/>
          </a:p>
        </p:txBody>
      </p:sp>
      <p:sp>
        <p:nvSpPr>
          <p:cNvPr id="3" name="Content Placeholder 2"/>
          <p:cNvSpPr>
            <a:spLocks noGrp="1"/>
          </p:cNvSpPr>
          <p:nvPr>
            <p:ph idx="1"/>
          </p:nvPr>
        </p:nvSpPr>
        <p:spPr/>
        <p:txBody>
          <a:bodyPr/>
          <a:lstStyle/>
          <a:p>
            <a:r>
              <a:rPr lang="en-US" dirty="0" smtClean="0">
                <a:solidFill>
                  <a:srgbClr val="0000FF"/>
                </a:solidFill>
              </a:rPr>
              <a:t>Memory power </a:t>
            </a:r>
            <a:r>
              <a:rPr lang="en-US" dirty="0" smtClean="0"/>
              <a:t>is a significant portion of total power</a:t>
            </a:r>
          </a:p>
          <a:p>
            <a:pPr lvl="1"/>
            <a:r>
              <a:rPr lang="en-US" dirty="0" smtClean="0"/>
              <a:t>19% (</a:t>
            </a:r>
            <a:r>
              <a:rPr lang="en-US" dirty="0" err="1" smtClean="0"/>
              <a:t>avg</a:t>
            </a:r>
            <a:r>
              <a:rPr lang="en-US" dirty="0" smtClean="0"/>
              <a:t>) in our system, up to 40% noted in other works</a:t>
            </a:r>
          </a:p>
          <a:p>
            <a:pPr lvl="1"/>
            <a:endParaRPr lang="en-US" dirty="0" smtClean="0"/>
          </a:p>
          <a:p>
            <a:r>
              <a:rPr lang="en-US" dirty="0" smtClean="0">
                <a:solidFill>
                  <a:srgbClr val="0000FF"/>
                </a:solidFill>
              </a:rPr>
              <a:t>Sleep state residency</a:t>
            </a:r>
            <a:r>
              <a:rPr lang="en-US" dirty="0" smtClean="0"/>
              <a:t> is low in many workloads</a:t>
            </a:r>
          </a:p>
          <a:p>
            <a:pPr lvl="1"/>
            <a:r>
              <a:rPr lang="en-US" dirty="0" smtClean="0"/>
              <a:t>Multicore workloads reduce idle periods</a:t>
            </a:r>
          </a:p>
          <a:p>
            <a:pPr lvl="1"/>
            <a:r>
              <a:rPr lang="en-US" dirty="0"/>
              <a:t>CPU-bound applications send requests frequently enough</a:t>
            </a:r>
            <a:br>
              <a:rPr lang="en-US" dirty="0"/>
            </a:br>
            <a:r>
              <a:rPr lang="en-US" dirty="0"/>
              <a:t>to keep memory devices </a:t>
            </a:r>
            <a:r>
              <a:rPr lang="en-US" dirty="0" smtClean="0"/>
              <a:t>awake</a:t>
            </a:r>
          </a:p>
          <a:p>
            <a:pPr lvl="1"/>
            <a:endParaRPr lang="en-US" dirty="0"/>
          </a:p>
          <a:p>
            <a:r>
              <a:rPr lang="en-US" dirty="0" smtClean="0">
                <a:solidFill>
                  <a:srgbClr val="0000FF"/>
                </a:solidFill>
              </a:rPr>
              <a:t>Memory bandwidth demand </a:t>
            </a:r>
            <a:r>
              <a:rPr lang="en-US" dirty="0" smtClean="0"/>
              <a:t>is very low in some workloads</a:t>
            </a:r>
          </a:p>
          <a:p>
            <a:endParaRPr lang="en-US" dirty="0"/>
          </a:p>
          <a:p>
            <a:r>
              <a:rPr lang="en-US" dirty="0"/>
              <a:t>Memory power is reduced by </a:t>
            </a:r>
            <a:r>
              <a:rPr lang="en-US" dirty="0">
                <a:solidFill>
                  <a:srgbClr val="0000FF"/>
                </a:solidFill>
              </a:rPr>
              <a:t>frequency scaling</a:t>
            </a:r>
          </a:p>
          <a:p>
            <a:pPr lvl="1"/>
            <a:r>
              <a:rPr lang="en-US" dirty="0"/>
              <a:t>And </a:t>
            </a:r>
            <a:r>
              <a:rPr lang="en-US" dirty="0">
                <a:solidFill>
                  <a:srgbClr val="0000FF"/>
                </a:solidFill>
              </a:rPr>
              <a:t>voltage scaling </a:t>
            </a:r>
            <a:r>
              <a:rPr lang="en-US" dirty="0"/>
              <a:t>can give further reductions</a:t>
            </a:r>
          </a:p>
          <a:p>
            <a:endParaRPr lang="en-US" dirty="0"/>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247</a:t>
            </a:fld>
            <a:endParaRPr lang="en-US" altLang="en-US">
              <a:solidFill>
                <a:srgbClr val="000000"/>
              </a:solidFill>
            </a:endParaRPr>
          </a:p>
        </p:txBody>
      </p:sp>
    </p:spTree>
    <p:extLst>
      <p:ext uri="{BB962C8B-B14F-4D97-AF65-F5344CB8AC3E}">
        <p14:creationId xmlns:p14="http://schemas.microsoft.com/office/powerpoint/2010/main" val="25075213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DVFS for Memory</a:t>
            </a:r>
            <a:endParaRPr lang="en-US" dirty="0"/>
          </a:p>
        </p:txBody>
      </p:sp>
      <p:sp>
        <p:nvSpPr>
          <p:cNvPr id="3" name="Content Placeholder 2"/>
          <p:cNvSpPr>
            <a:spLocks noGrp="1"/>
          </p:cNvSpPr>
          <p:nvPr>
            <p:ph idx="1"/>
          </p:nvPr>
        </p:nvSpPr>
        <p:spPr/>
        <p:txBody>
          <a:bodyPr/>
          <a:lstStyle/>
          <a:p>
            <a:r>
              <a:rPr lang="en-US" b="1" dirty="0" smtClean="0"/>
              <a:t>Key Idea: </a:t>
            </a:r>
            <a:r>
              <a:rPr lang="en-US" dirty="0" smtClean="0"/>
              <a:t>observe memory bandwidth utilization, then adjust memory frequency/voltage, to </a:t>
            </a:r>
            <a:r>
              <a:rPr lang="en-US" dirty="0" smtClean="0">
                <a:solidFill>
                  <a:srgbClr val="FF0000"/>
                </a:solidFill>
              </a:rPr>
              <a:t>reduce power </a:t>
            </a:r>
            <a:r>
              <a:rPr lang="en-US" dirty="0" smtClean="0"/>
              <a:t>with</a:t>
            </a:r>
            <a:r>
              <a:rPr lang="en-US" dirty="0" smtClean="0">
                <a:solidFill>
                  <a:srgbClr val="FF0000"/>
                </a:solidFill>
              </a:rPr>
              <a:t> minimal performance loss</a:t>
            </a:r>
          </a:p>
          <a:p>
            <a:pPr lvl="1">
              <a:buNone/>
            </a:pPr>
            <a:r>
              <a:rPr lang="en-US" b="1" dirty="0" smtClean="0">
                <a:solidFill>
                  <a:srgbClr val="0000FF"/>
                </a:solidFill>
                <a:sym typeface="Wingdings" pitchFamily="2" charset="2"/>
              </a:rPr>
              <a:t>	</a:t>
            </a:r>
          </a:p>
          <a:p>
            <a:pPr lvl="1">
              <a:buNone/>
            </a:pPr>
            <a:r>
              <a:rPr lang="en-US" b="1" dirty="0" smtClean="0">
                <a:solidFill>
                  <a:srgbClr val="0000FF"/>
                </a:solidFill>
                <a:sym typeface="Wingdings" pitchFamily="2" charset="2"/>
              </a:rPr>
              <a:t>	 Dynamic Voltage/Frequency Scaling (DVFS)</a:t>
            </a:r>
            <a:br>
              <a:rPr lang="en-US" b="1" dirty="0" smtClean="0">
                <a:solidFill>
                  <a:srgbClr val="0000FF"/>
                </a:solidFill>
                <a:sym typeface="Wingdings" pitchFamily="2" charset="2"/>
              </a:rPr>
            </a:br>
            <a:r>
              <a:rPr lang="en-US" b="1" dirty="0" smtClean="0">
                <a:solidFill>
                  <a:srgbClr val="0000FF"/>
                </a:solidFill>
                <a:sym typeface="Wingdings" pitchFamily="2" charset="2"/>
              </a:rPr>
              <a:t> 	  for memory</a:t>
            </a:r>
            <a:endParaRPr lang="en-US" b="1" dirty="0">
              <a:solidFill>
                <a:srgbClr val="0000FF"/>
              </a:solidFill>
              <a:sym typeface="Wingdings" pitchFamily="2" charset="2"/>
            </a:endParaRPr>
          </a:p>
          <a:p>
            <a:endParaRPr lang="en-US" b="1" dirty="0" smtClean="0">
              <a:solidFill>
                <a:srgbClr val="000000"/>
              </a:solidFill>
              <a:sym typeface="Wingdings" pitchFamily="2" charset="2"/>
            </a:endParaRPr>
          </a:p>
          <a:p>
            <a:r>
              <a:rPr lang="en-US" b="1" dirty="0" smtClean="0">
                <a:solidFill>
                  <a:srgbClr val="000000"/>
                </a:solidFill>
                <a:sym typeface="Wingdings" pitchFamily="2" charset="2"/>
              </a:rPr>
              <a:t>Goal in this work</a:t>
            </a:r>
            <a:r>
              <a:rPr lang="en-US" dirty="0" smtClean="0">
                <a:solidFill>
                  <a:srgbClr val="000000"/>
                </a:solidFill>
                <a:sym typeface="Wingdings" pitchFamily="2" charset="2"/>
              </a:rPr>
              <a:t>:</a:t>
            </a:r>
          </a:p>
          <a:p>
            <a:pPr lvl="1"/>
            <a:r>
              <a:rPr lang="en-US" dirty="0" smtClean="0">
                <a:solidFill>
                  <a:srgbClr val="000000"/>
                </a:solidFill>
                <a:sym typeface="Wingdings" pitchFamily="2" charset="2"/>
              </a:rPr>
              <a:t>Implement </a:t>
            </a:r>
            <a:r>
              <a:rPr lang="en-US" dirty="0" smtClean="0">
                <a:solidFill>
                  <a:srgbClr val="0000FF"/>
                </a:solidFill>
                <a:sym typeface="Wingdings" pitchFamily="2" charset="2"/>
              </a:rPr>
              <a:t>DVFS</a:t>
            </a:r>
            <a:r>
              <a:rPr lang="en-US" dirty="0" smtClean="0">
                <a:solidFill>
                  <a:srgbClr val="000000"/>
                </a:solidFill>
                <a:sym typeface="Wingdings" pitchFamily="2" charset="2"/>
              </a:rPr>
              <a:t> in the memory system, by:</a:t>
            </a:r>
          </a:p>
          <a:p>
            <a:pPr lvl="1"/>
            <a:r>
              <a:rPr lang="en-US" dirty="0" smtClean="0">
                <a:solidFill>
                  <a:srgbClr val="000000"/>
                </a:solidFill>
                <a:sym typeface="Wingdings" pitchFamily="2" charset="2"/>
              </a:rPr>
              <a:t>Developing a </a:t>
            </a:r>
            <a:r>
              <a:rPr lang="en-US" dirty="0" smtClean="0">
                <a:solidFill>
                  <a:srgbClr val="0000FF"/>
                </a:solidFill>
                <a:sym typeface="Wingdings" pitchFamily="2" charset="2"/>
              </a:rPr>
              <a:t>simple control algorithm </a:t>
            </a:r>
            <a:r>
              <a:rPr lang="en-US" dirty="0" smtClean="0">
                <a:solidFill>
                  <a:srgbClr val="000000"/>
                </a:solidFill>
                <a:sym typeface="Wingdings" pitchFamily="2" charset="2"/>
              </a:rPr>
              <a:t>to exploit opportunity for reduced memory frequency/voltage by observing behavior </a:t>
            </a:r>
          </a:p>
          <a:p>
            <a:pPr lvl="1"/>
            <a:r>
              <a:rPr lang="en-US" dirty="0" smtClean="0">
                <a:solidFill>
                  <a:srgbClr val="000000"/>
                </a:solidFill>
                <a:sym typeface="Wingdings" pitchFamily="2" charset="2"/>
              </a:rPr>
              <a:t>Evaluating the proposed algorithm on a </a:t>
            </a:r>
            <a:r>
              <a:rPr lang="en-US" dirty="0" smtClean="0">
                <a:solidFill>
                  <a:srgbClr val="0000FF"/>
                </a:solidFill>
                <a:sym typeface="Wingdings" pitchFamily="2" charset="2"/>
              </a:rPr>
              <a:t>real system</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248</a:t>
            </a:fld>
            <a:endParaRPr lang="en-US" altLang="en-US">
              <a:solidFill>
                <a:srgbClr val="000000"/>
              </a:solidFill>
            </a:endParaRPr>
          </a:p>
        </p:txBody>
      </p:sp>
    </p:spTree>
    <p:extLst>
      <p:ext uri="{BB962C8B-B14F-4D97-AF65-F5344CB8AC3E}">
        <p14:creationId xmlns:p14="http://schemas.microsoft.com/office/powerpoint/2010/main" val="228252178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p>
          <a:p>
            <a:r>
              <a:rPr lang="en-US" dirty="0" smtClean="0"/>
              <a:t>Performance Effects of Frequency Scaling</a:t>
            </a:r>
          </a:p>
          <a:p>
            <a:endParaRPr lang="en-US" dirty="0" smtClean="0"/>
          </a:p>
          <a:p>
            <a:r>
              <a:rPr lang="en-US" dirty="0" smtClean="0"/>
              <a:t>Frequency Control Algorithm</a:t>
            </a:r>
          </a:p>
          <a:p>
            <a:endParaRPr lang="en-US" dirty="0" smtClean="0"/>
          </a:p>
          <a:p>
            <a:r>
              <a:rPr lang="en-US" dirty="0" smtClean="0"/>
              <a:t>Evaluation and Conclusions</a:t>
            </a:r>
          </a:p>
          <a:p>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249</a:t>
            </a:fld>
            <a:endParaRPr lang="en-US" altLang="en-US">
              <a:solidFill>
                <a:srgbClr val="000000"/>
              </a:solidFill>
            </a:endParaRPr>
          </a:p>
        </p:txBody>
      </p:sp>
    </p:spTree>
    <p:extLst>
      <p:ext uri="{BB962C8B-B14F-4D97-AF65-F5344CB8AC3E}">
        <p14:creationId xmlns:p14="http://schemas.microsoft.com/office/powerpoint/2010/main" val="9011424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8245D5-B0F2-FA42-BDF2-6029CF0DAEC6}" type="slidenum">
              <a:rPr lang="en-US" sz="1600">
                <a:solidFill>
                  <a:srgbClr val="000000"/>
                </a:solidFill>
                <a:latin typeface="Garamond" charset="0"/>
                <a:cs typeface="Arial" charset="0"/>
              </a:rPr>
              <a:pPr eaLnBrk="1" hangingPunct="1"/>
              <a:t>25</a:t>
            </a:fld>
            <a:endParaRPr lang="en-US" sz="1600">
              <a:solidFill>
                <a:srgbClr val="000000"/>
              </a:solidFill>
              <a:latin typeface="Garamond" charset="0"/>
              <a:cs typeface="Arial" charset="0"/>
            </a:endParaRPr>
          </a:p>
        </p:txBody>
      </p:sp>
      <p:sp>
        <p:nvSpPr>
          <p:cNvPr id="31746" name="Rectangle 2"/>
          <p:cNvSpPr>
            <a:spLocks noGrp="1" noChangeArrowheads="1"/>
          </p:cNvSpPr>
          <p:nvPr>
            <p:ph type="title"/>
          </p:nvPr>
        </p:nvSpPr>
        <p:spPr/>
        <p:txBody>
          <a:bodyPr/>
          <a:lstStyle/>
          <a:p>
            <a:r>
              <a:rPr lang="en-US">
                <a:latin typeface="Garamond" charset="0"/>
              </a:rPr>
              <a:t>DRAM Controllers</a:t>
            </a:r>
          </a:p>
        </p:txBody>
      </p:sp>
      <p:sp>
        <p:nvSpPr>
          <p:cNvPr id="31747" name="Rectangle 3"/>
          <p:cNvSpPr>
            <a:spLocks noGrp="1" noChangeArrowheads="1"/>
          </p:cNvSpPr>
          <p:nvPr>
            <p:ph type="body" idx="1"/>
          </p:nvPr>
        </p:nvSpPr>
        <p:spPr>
          <a:xfrm>
            <a:off x="228600" y="1182688"/>
            <a:ext cx="8610600" cy="4876800"/>
          </a:xfrm>
        </p:spPr>
        <p:txBody>
          <a:bodyPr/>
          <a:lstStyle/>
          <a:p>
            <a:r>
              <a:rPr lang="en-US">
                <a:latin typeface="Tahoma" charset="0"/>
              </a:rPr>
              <a:t>A row-conflict memory access takes significantly longer than a row-hit access</a:t>
            </a:r>
          </a:p>
          <a:p>
            <a:endParaRPr lang="en-US">
              <a:latin typeface="Tahoma" charset="0"/>
            </a:endParaRPr>
          </a:p>
          <a:p>
            <a:r>
              <a:rPr lang="en-US">
                <a:latin typeface="Tahoma" charset="0"/>
              </a:rPr>
              <a:t>Current controllers take advantage of the row buffer</a:t>
            </a:r>
          </a:p>
          <a:p>
            <a:pPr lvl="1"/>
            <a:endParaRPr lang="en-US" sz="1600">
              <a:latin typeface="Tahoma" charset="0"/>
              <a:ea typeface="ＭＳ Ｐゴシック" charset="0"/>
            </a:endParaRPr>
          </a:p>
          <a:p>
            <a:r>
              <a:rPr lang="en-US">
                <a:latin typeface="Tahoma" charset="0"/>
              </a:rPr>
              <a:t>Commonly used scheduling policy (FR-FCFS) </a:t>
            </a:r>
            <a:r>
              <a:rPr lang="en-US" sz="1800">
                <a:latin typeface="Tahoma" charset="0"/>
              </a:rPr>
              <a:t>[Rixner 2000]*</a:t>
            </a:r>
          </a:p>
          <a:p>
            <a:pPr lvl="1">
              <a:buFont typeface="Wingdings" charset="0"/>
              <a:buNone/>
            </a:pPr>
            <a:r>
              <a:rPr lang="en-US">
                <a:solidFill>
                  <a:srgbClr val="003399"/>
                </a:solidFill>
                <a:latin typeface="Tahoma" charset="0"/>
                <a:ea typeface="ＭＳ Ｐゴシック" charset="0"/>
              </a:rPr>
              <a:t>(1) Row-hit first:</a:t>
            </a:r>
            <a:r>
              <a:rPr lang="en-US">
                <a:latin typeface="Tahoma" charset="0"/>
                <a:ea typeface="ＭＳ Ｐゴシック" charset="0"/>
              </a:rPr>
              <a:t> Service row-hit memory accesses first</a:t>
            </a:r>
          </a:p>
          <a:p>
            <a:pPr lvl="1">
              <a:buFont typeface="Wingdings" charset="0"/>
              <a:buNone/>
            </a:pPr>
            <a:r>
              <a:rPr lang="en-US">
                <a:solidFill>
                  <a:srgbClr val="003399"/>
                </a:solidFill>
                <a:latin typeface="Tahoma" charset="0"/>
                <a:ea typeface="ＭＳ Ｐゴシック" charset="0"/>
              </a:rPr>
              <a:t>(2) Oldest-first:</a:t>
            </a:r>
            <a:r>
              <a:rPr lang="en-US">
                <a:latin typeface="Tahoma" charset="0"/>
                <a:ea typeface="ＭＳ Ｐゴシック" charset="0"/>
              </a:rPr>
              <a:t> Then service older accesses first</a:t>
            </a:r>
          </a:p>
          <a:p>
            <a:pPr lvl="1"/>
            <a:endParaRPr lang="en-US">
              <a:latin typeface="Tahoma" charset="0"/>
              <a:ea typeface="ＭＳ Ｐゴシック" charset="0"/>
            </a:endParaRPr>
          </a:p>
          <a:p>
            <a:r>
              <a:rPr lang="en-US">
                <a:latin typeface="Tahoma" charset="0"/>
              </a:rPr>
              <a:t>This scheduling policy aims to maximize DRAM throughput</a:t>
            </a:r>
          </a:p>
        </p:txBody>
      </p:sp>
      <p:sp>
        <p:nvSpPr>
          <p:cNvPr id="31748" name="TextBox 6"/>
          <p:cNvSpPr txBox="1">
            <a:spLocks noChangeArrowheads="1"/>
          </p:cNvSpPr>
          <p:nvPr/>
        </p:nvSpPr>
        <p:spPr bwMode="auto">
          <a:xfrm>
            <a:off x="304800" y="5715000"/>
            <a:ext cx="82327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*Rixner et al., </a:t>
            </a:r>
            <a:r>
              <a:rPr lang="ja-JP" altLang="en-US" sz="1200" smtClean="0">
                <a:solidFill>
                  <a:srgbClr val="000000"/>
                </a:solidFill>
                <a:cs typeface="Arial" charset="0"/>
              </a:rPr>
              <a:t>“</a:t>
            </a:r>
            <a:r>
              <a:rPr lang="en-US" altLang="ja-JP" sz="1200" smtClean="0">
                <a:solidFill>
                  <a:srgbClr val="000000"/>
                </a:solidFill>
                <a:cs typeface="Arial" charset="0"/>
              </a:rPr>
              <a:t>Memory Access Scheduling,</a:t>
            </a:r>
            <a:r>
              <a:rPr lang="ja-JP" altLang="en-US" sz="1200" smtClean="0">
                <a:solidFill>
                  <a:srgbClr val="000000"/>
                </a:solidFill>
                <a:cs typeface="Arial" charset="0"/>
              </a:rPr>
              <a:t>”</a:t>
            </a:r>
            <a:r>
              <a:rPr lang="en-US" altLang="ja-JP" sz="1200" smtClean="0">
                <a:solidFill>
                  <a:srgbClr val="000000"/>
                </a:solidFill>
                <a:cs typeface="Arial" charset="0"/>
              </a:rPr>
              <a:t> ISCA 2000.</a:t>
            </a:r>
          </a:p>
          <a:p>
            <a:pPr eaLnBrk="1" fontAlgn="base" hangingPunct="1">
              <a:spcBef>
                <a:spcPct val="0"/>
              </a:spcBef>
              <a:spcAft>
                <a:spcPct val="0"/>
              </a:spcAft>
            </a:pPr>
            <a:r>
              <a:rPr lang="en-US" sz="1200" smtClean="0">
                <a:solidFill>
                  <a:srgbClr val="000000"/>
                </a:solidFill>
                <a:cs typeface="Arial" charset="0"/>
              </a:rPr>
              <a:t>*Zuravleff and Robinson, </a:t>
            </a:r>
            <a:r>
              <a:rPr lang="ja-JP" altLang="en-US" sz="1200" smtClean="0">
                <a:solidFill>
                  <a:srgbClr val="000000"/>
                </a:solidFill>
                <a:cs typeface="Arial" charset="0"/>
              </a:rPr>
              <a:t>“</a:t>
            </a:r>
            <a:r>
              <a:rPr lang="en-US" altLang="ja-JP" sz="1200" smtClean="0">
                <a:solidFill>
                  <a:srgbClr val="000000"/>
                </a:solidFill>
                <a:cs typeface="Arial" charset="0"/>
              </a:rPr>
              <a:t>Controller for a synchronous DRAM …,</a:t>
            </a:r>
            <a:r>
              <a:rPr lang="ja-JP" altLang="en-US" sz="1200" smtClean="0">
                <a:solidFill>
                  <a:srgbClr val="000000"/>
                </a:solidFill>
                <a:cs typeface="Arial" charset="0"/>
              </a:rPr>
              <a:t>”</a:t>
            </a:r>
            <a:r>
              <a:rPr lang="en-US" altLang="ja-JP" sz="1200" smtClean="0">
                <a:solidFill>
                  <a:srgbClr val="000000"/>
                </a:solidFill>
                <a:cs typeface="Arial" charset="0"/>
              </a:rPr>
              <a:t> US Patent 5,630,096, May 1997.</a:t>
            </a:r>
            <a:endParaRPr lang="en-US" sz="1200" smtClean="0">
              <a:solidFill>
                <a:srgbClr val="000000"/>
              </a:solidFill>
              <a:cs typeface="Arial" charset="0"/>
            </a:endParaRPr>
          </a:p>
        </p:txBody>
      </p:sp>
    </p:spTree>
    <p:extLst>
      <p:ext uri="{BB962C8B-B14F-4D97-AF65-F5344CB8AC3E}">
        <p14:creationId xmlns:p14="http://schemas.microsoft.com/office/powerpoint/2010/main" val="29852672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p>
          <a:p>
            <a:r>
              <a:rPr lang="en-US" dirty="0" smtClean="0"/>
              <a:t>Background and Characterization</a:t>
            </a:r>
          </a:p>
          <a:p>
            <a:pPr lvl="1"/>
            <a:r>
              <a:rPr lang="en-US" dirty="0" smtClean="0"/>
              <a:t>DRAM Operation</a:t>
            </a:r>
          </a:p>
          <a:p>
            <a:pPr lvl="1"/>
            <a:r>
              <a:rPr lang="en-US" dirty="0" smtClean="0"/>
              <a:t>DRAM Power</a:t>
            </a:r>
          </a:p>
          <a:p>
            <a:pPr lvl="1"/>
            <a:r>
              <a:rPr lang="en-US" dirty="0" smtClean="0"/>
              <a:t>Frequency and Voltage Scaling</a:t>
            </a:r>
          </a:p>
          <a:p>
            <a:pPr lvl="1"/>
            <a:endParaRPr lang="en-US" dirty="0" smtClean="0">
              <a:solidFill>
                <a:schemeClr val="bg1">
                  <a:lumMod val="75000"/>
                </a:schemeClr>
              </a:solidFill>
            </a:endParaRPr>
          </a:p>
          <a:p>
            <a:r>
              <a:rPr lang="en-US" dirty="0" smtClean="0">
                <a:solidFill>
                  <a:schemeClr val="bg1">
                    <a:lumMod val="75000"/>
                  </a:schemeClr>
                </a:solidFill>
              </a:rPr>
              <a:t>Performance Effects of Frequency Scaling</a:t>
            </a:r>
          </a:p>
          <a:p>
            <a:endParaRPr lang="en-US" dirty="0" smtClean="0">
              <a:solidFill>
                <a:schemeClr val="bg1">
                  <a:lumMod val="7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250</a:t>
            </a:fld>
            <a:endParaRPr lang="en-US" altLang="en-US">
              <a:solidFill>
                <a:srgbClr val="000000"/>
              </a:solidFill>
            </a:endParaRPr>
          </a:p>
        </p:txBody>
      </p:sp>
    </p:spTree>
    <p:extLst>
      <p:ext uri="{BB962C8B-B14F-4D97-AF65-F5344CB8AC3E}">
        <p14:creationId xmlns:p14="http://schemas.microsoft.com/office/powerpoint/2010/main" val="16183359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 Operation</a:t>
            </a:r>
            <a:endParaRPr lang="en-US" dirty="0"/>
          </a:p>
        </p:txBody>
      </p:sp>
      <p:sp>
        <p:nvSpPr>
          <p:cNvPr id="3" name="Content Placeholder 2"/>
          <p:cNvSpPr>
            <a:spLocks noGrp="1"/>
          </p:cNvSpPr>
          <p:nvPr>
            <p:ph idx="1"/>
          </p:nvPr>
        </p:nvSpPr>
        <p:spPr>
          <a:xfrm>
            <a:off x="228600" y="908720"/>
            <a:ext cx="8610600" cy="1377280"/>
          </a:xfrm>
        </p:spPr>
        <p:txBody>
          <a:bodyPr/>
          <a:lstStyle/>
          <a:p>
            <a:r>
              <a:rPr lang="en-US" dirty="0" smtClean="0"/>
              <a:t>Main memory consists of </a:t>
            </a:r>
            <a:r>
              <a:rPr lang="en-US" dirty="0" smtClean="0">
                <a:solidFill>
                  <a:srgbClr val="0000FF"/>
                </a:solidFill>
              </a:rPr>
              <a:t>DIMMs</a:t>
            </a:r>
            <a:r>
              <a:rPr lang="en-US" dirty="0" smtClean="0"/>
              <a:t> of </a:t>
            </a:r>
            <a:r>
              <a:rPr lang="en-US" dirty="0" smtClean="0">
                <a:solidFill>
                  <a:srgbClr val="0000FF"/>
                </a:solidFill>
              </a:rPr>
              <a:t>DRAM devices</a:t>
            </a:r>
          </a:p>
          <a:p>
            <a:r>
              <a:rPr lang="en-US" dirty="0" smtClean="0"/>
              <a:t>Each DIMM is attached to a </a:t>
            </a:r>
            <a:r>
              <a:rPr lang="en-US" dirty="0" smtClean="0">
                <a:solidFill>
                  <a:srgbClr val="0000FF"/>
                </a:solidFill>
              </a:rPr>
              <a:t>memory bus (channel)</a:t>
            </a:r>
          </a:p>
          <a:p>
            <a:r>
              <a:rPr lang="en-US" dirty="0" smtClean="0">
                <a:solidFill>
                  <a:srgbClr val="0000FF"/>
                </a:solidFill>
              </a:rPr>
              <a:t>Multiple DIMMs</a:t>
            </a:r>
            <a:r>
              <a:rPr lang="en-US" dirty="0" smtClean="0"/>
              <a:t> can connect to one channel</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251</a:t>
            </a:fld>
            <a:endParaRPr lang="en-US" altLang="en-US">
              <a:solidFill>
                <a:srgbClr val="000000"/>
              </a:solidFill>
            </a:endParaRPr>
          </a:p>
        </p:txBody>
      </p:sp>
      <p:grpSp>
        <p:nvGrpSpPr>
          <p:cNvPr id="32" name="Group 31"/>
          <p:cNvGrpSpPr/>
          <p:nvPr/>
        </p:nvGrpSpPr>
        <p:grpSpPr>
          <a:xfrm>
            <a:off x="1905000" y="3821668"/>
            <a:ext cx="4114800" cy="685800"/>
            <a:chOff x="609600" y="2819400"/>
            <a:chExt cx="4114800" cy="685800"/>
          </a:xfrm>
        </p:grpSpPr>
        <p:sp>
          <p:nvSpPr>
            <p:cNvPr id="5" name="Rectangle 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6" name="Rectangle 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sp>
        <p:nvSpPr>
          <p:cNvPr id="15" name="Rectangle 14"/>
          <p:cNvSpPr/>
          <p:nvPr/>
        </p:nvSpPr>
        <p:spPr>
          <a:xfrm>
            <a:off x="3276600" y="3669268"/>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grpSp>
        <p:nvGrpSpPr>
          <p:cNvPr id="43" name="Group 42"/>
          <p:cNvGrpSpPr/>
          <p:nvPr/>
        </p:nvGrpSpPr>
        <p:grpSpPr>
          <a:xfrm>
            <a:off x="1828800" y="4431268"/>
            <a:ext cx="4191000" cy="1055132"/>
            <a:chOff x="533400" y="3429000"/>
            <a:chExt cx="4191000" cy="1055132"/>
          </a:xfrm>
        </p:grpSpPr>
        <p:grpSp>
          <p:nvGrpSpPr>
            <p:cNvPr id="33" name="Group 32"/>
            <p:cNvGrpSpPr/>
            <p:nvPr/>
          </p:nvGrpSpPr>
          <p:grpSpPr>
            <a:xfrm>
              <a:off x="533400" y="3429000"/>
              <a:ext cx="4191000" cy="1055132"/>
              <a:chOff x="533400" y="3429000"/>
              <a:chExt cx="4191000" cy="1055132"/>
            </a:xfrm>
          </p:grpSpPr>
          <p:cxnSp>
            <p:nvCxnSpPr>
              <p:cNvPr id="17" name="Straight Connector 16"/>
              <p:cNvCxnSpPr/>
              <p:nvPr/>
            </p:nvCxnSpPr>
            <p:spPr>
              <a:xfrm>
                <a:off x="533400" y="3962400"/>
                <a:ext cx="41910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1447800" y="4114800"/>
                <a:ext cx="2377574" cy="369332"/>
              </a:xfrm>
              <a:prstGeom prst="rect">
                <a:avLst/>
              </a:prstGeom>
              <a:noFill/>
            </p:spPr>
            <p:txBody>
              <a:bodyPr wrap="none" rtlCol="0">
                <a:spAutoFit/>
              </a:bodyPr>
              <a:lstStyle/>
              <a:p>
                <a:r>
                  <a:rPr lang="en-US" dirty="0" smtClean="0">
                    <a:solidFill>
                      <a:srgbClr val="000000"/>
                    </a:solidFill>
                    <a:latin typeface="Tahoma"/>
                  </a:rPr>
                  <a:t>Memory Bus (64 bits)</a:t>
                </a:r>
                <a:endParaRPr lang="en-US" dirty="0">
                  <a:solidFill>
                    <a:srgbClr val="000000"/>
                  </a:solidFill>
                  <a:latin typeface="Tahoma"/>
                </a:endParaRPr>
              </a:p>
            </p:txBody>
          </p:sp>
          <p:cxnSp>
            <p:nvCxnSpPr>
              <p:cNvPr id="24" name="Straight Connector 23"/>
              <p:cNvCxnSpPr/>
              <p:nvPr/>
            </p:nvCxnSpPr>
            <p:spPr>
              <a:xfrm rot="5400000">
                <a:off x="41060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5400000">
                <a:off x="366791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5400000">
                <a:off x="3172628"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5400000">
                <a:off x="2734472"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5400000">
                <a:off x="20581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a:off x="1620034"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5400000">
                <a:off x="1124746"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686590" y="3694906"/>
                <a:ext cx="533400" cy="158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a:off x="838200" y="3578423"/>
              <a:ext cx="3774028" cy="310754"/>
              <a:chOff x="838200" y="3578423"/>
              <a:chExt cx="3774028" cy="310754"/>
            </a:xfrm>
          </p:grpSpPr>
          <p:sp>
            <p:nvSpPr>
              <p:cNvPr id="34" name="TextBox 33"/>
              <p:cNvSpPr txBox="1"/>
              <p:nvPr/>
            </p:nvSpPr>
            <p:spPr>
              <a:xfrm>
                <a:off x="83820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5" name="TextBox 34"/>
              <p:cNvSpPr txBox="1"/>
              <p:nvPr/>
            </p:nvSpPr>
            <p:spPr>
              <a:xfrm>
                <a:off x="12700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6" name="TextBox 35"/>
              <p:cNvSpPr txBox="1"/>
              <p:nvPr/>
            </p:nvSpPr>
            <p:spPr>
              <a:xfrm>
                <a:off x="17653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7" name="TextBox 36"/>
              <p:cNvSpPr txBox="1"/>
              <p:nvPr/>
            </p:nvSpPr>
            <p:spPr>
              <a:xfrm>
                <a:off x="220980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8" name="TextBox 37"/>
              <p:cNvSpPr txBox="1"/>
              <p:nvPr/>
            </p:nvSpPr>
            <p:spPr>
              <a:xfrm>
                <a:off x="2889250" y="3578423"/>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39" name="TextBox 38"/>
              <p:cNvSpPr txBox="1"/>
              <p:nvPr/>
            </p:nvSpPr>
            <p:spPr>
              <a:xfrm>
                <a:off x="33210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0" name="TextBox 39"/>
              <p:cNvSpPr txBox="1"/>
              <p:nvPr/>
            </p:nvSpPr>
            <p:spPr>
              <a:xfrm>
                <a:off x="38163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sp>
            <p:nvSpPr>
              <p:cNvPr id="41" name="TextBox 40"/>
              <p:cNvSpPr txBox="1"/>
              <p:nvPr/>
            </p:nvSpPr>
            <p:spPr>
              <a:xfrm>
                <a:off x="4260850" y="3581400"/>
                <a:ext cx="351378" cy="307777"/>
              </a:xfrm>
              <a:prstGeom prst="rect">
                <a:avLst/>
              </a:prstGeom>
              <a:noFill/>
            </p:spPr>
            <p:txBody>
              <a:bodyPr wrap="none" rtlCol="0">
                <a:spAutoFit/>
              </a:bodyPr>
              <a:lstStyle/>
              <a:p>
                <a:r>
                  <a:rPr lang="en-US" sz="1400" dirty="0" smtClean="0">
                    <a:solidFill>
                      <a:srgbClr val="000000"/>
                    </a:solidFill>
                    <a:latin typeface="Tahoma"/>
                  </a:rPr>
                  <a:t>/8</a:t>
                </a:r>
                <a:endParaRPr lang="en-US" sz="1400" dirty="0">
                  <a:solidFill>
                    <a:srgbClr val="000000"/>
                  </a:solidFill>
                  <a:latin typeface="Tahoma"/>
                </a:endParaRPr>
              </a:p>
            </p:txBody>
          </p:sp>
        </p:grpSp>
      </p:grpSp>
      <p:sp>
        <p:nvSpPr>
          <p:cNvPr id="14" name="Rectangle 13"/>
          <p:cNvSpPr/>
          <p:nvPr/>
        </p:nvSpPr>
        <p:spPr>
          <a:xfrm>
            <a:off x="1676400" y="3593068"/>
            <a:ext cx="4648200" cy="11430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solidFill>
                <a:srgbClr val="000000"/>
              </a:solidFill>
              <a:latin typeface="Tahoma"/>
            </a:endParaRPr>
          </a:p>
        </p:txBody>
      </p:sp>
      <p:grpSp>
        <p:nvGrpSpPr>
          <p:cNvPr id="71" name="Group 70"/>
          <p:cNvGrpSpPr/>
          <p:nvPr/>
        </p:nvGrpSpPr>
        <p:grpSpPr>
          <a:xfrm>
            <a:off x="1600200" y="3821668"/>
            <a:ext cx="5535848" cy="1359932"/>
            <a:chOff x="3048000" y="2819400"/>
            <a:chExt cx="5535848" cy="1359932"/>
          </a:xfrm>
        </p:grpSpPr>
        <p:cxnSp>
          <p:nvCxnSpPr>
            <p:cNvPr id="67" name="Straight Connector 66"/>
            <p:cNvCxnSpPr/>
            <p:nvPr/>
          </p:nvCxnSpPr>
          <p:spPr>
            <a:xfrm rot="10800000">
              <a:off x="4495800" y="3657600"/>
              <a:ext cx="2438400" cy="158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4" name="Group 43"/>
            <p:cNvGrpSpPr/>
            <p:nvPr/>
          </p:nvGrpSpPr>
          <p:grpSpPr>
            <a:xfrm>
              <a:off x="3048000" y="2819400"/>
              <a:ext cx="4114800" cy="685800"/>
              <a:chOff x="609600" y="2819400"/>
              <a:chExt cx="4114800" cy="685800"/>
            </a:xfrm>
            <a:scene3d>
              <a:camera prst="isometricRightUp">
                <a:rot lat="1800000" lon="18000000" rev="0"/>
              </a:camera>
              <a:lightRig rig="threePt" dir="t"/>
            </a:scene3d>
          </p:grpSpPr>
          <p:sp>
            <p:nvSpPr>
              <p:cNvPr id="45" name="Rectangle 4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46" name="Rectangle 4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7" name="Rectangle 4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8" name="Rectangle 4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0" name="Rectangle 4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1" name="Rectangle 5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2" name="Rectangle 5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3" name="Rectangle 5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54" name="Group 53"/>
            <p:cNvGrpSpPr/>
            <p:nvPr/>
          </p:nvGrpSpPr>
          <p:grpSpPr>
            <a:xfrm>
              <a:off x="4038600" y="2819400"/>
              <a:ext cx="4114800" cy="685800"/>
              <a:chOff x="609600" y="2819400"/>
              <a:chExt cx="4114800" cy="685800"/>
            </a:xfrm>
            <a:scene3d>
              <a:camera prst="isometricRightUp">
                <a:rot lat="1800000" lon="18000000" rev="0"/>
              </a:camera>
              <a:lightRig rig="threePt" dir="t"/>
            </a:scene3d>
          </p:grpSpPr>
          <p:sp>
            <p:nvSpPr>
              <p:cNvPr id="55" name="Rectangle 54"/>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8" name="Rectangle 57"/>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9" name="Rectangle 58"/>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0" name="Rectangle 59"/>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1" name="Rectangle 60"/>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2" name="Rectangle 61"/>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63" name="Rectangle 62"/>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cxnSp>
          <p:nvCxnSpPr>
            <p:cNvPr id="69" name="Straight Arrow Connector 68"/>
            <p:cNvCxnSpPr/>
            <p:nvPr/>
          </p:nvCxnSpPr>
          <p:spPr>
            <a:xfrm>
              <a:off x="7086600" y="3657600"/>
              <a:ext cx="609600" cy="158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0" name="TextBox 69"/>
            <p:cNvSpPr txBox="1"/>
            <p:nvPr/>
          </p:nvSpPr>
          <p:spPr>
            <a:xfrm>
              <a:off x="6248400" y="3810000"/>
              <a:ext cx="2335448" cy="369332"/>
            </a:xfrm>
            <a:prstGeom prst="rect">
              <a:avLst/>
            </a:prstGeom>
            <a:noFill/>
          </p:spPr>
          <p:txBody>
            <a:bodyPr wrap="none" rtlCol="0">
              <a:spAutoFit/>
            </a:bodyPr>
            <a:lstStyle/>
            <a:p>
              <a:r>
                <a:rPr lang="en-US" dirty="0" smtClean="0">
                  <a:solidFill>
                    <a:srgbClr val="000000"/>
                  </a:solidFill>
                  <a:latin typeface="Tahoma"/>
                </a:rPr>
                <a:t>to Memory Controller</a:t>
              </a:r>
              <a:endParaRPr lang="en-US" dirty="0">
                <a:solidFill>
                  <a:srgbClr val="000000"/>
                </a:solidFill>
                <a:latin typeface="Tahoma"/>
              </a:endParaRPr>
            </a:p>
          </p:txBody>
        </p:sp>
      </p:grpSp>
    </p:spTree>
    <p:extLst>
      <p:ext uri="{BB962C8B-B14F-4D97-AF65-F5344CB8AC3E}">
        <p14:creationId xmlns:p14="http://schemas.microsoft.com/office/powerpoint/2010/main" val="24846394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5"/>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par>
                                <p:cTn id="27" presetID="1" presetClass="exit" presetSubtype="0" fill="hold" nodeType="withEffect">
                                  <p:stCondLst>
                                    <p:cond delay="0"/>
                                  </p:stCondLst>
                                  <p:childTnLst>
                                    <p:set>
                                      <p:cBhvr>
                                        <p:cTn id="28" dur="1" fill="hold">
                                          <p:stCondLst>
                                            <p:cond delay="0"/>
                                          </p:stCondLst>
                                        </p:cTn>
                                        <p:tgtEl>
                                          <p:spTgt spid="43"/>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3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4" grpId="0" animBg="1"/>
      <p:bldP spid="14" grpId="1" animBg="1"/>
    </p:bldLst>
  </p:timing>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Inside a DRAM Device</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252</a:t>
            </a:fld>
            <a:endParaRPr lang="en-US" altLang="en-US">
              <a:solidFill>
                <a:srgbClr val="000000"/>
              </a:solidFill>
            </a:endParaRPr>
          </a:p>
        </p:txBody>
      </p:sp>
      <p:grpSp>
        <p:nvGrpSpPr>
          <p:cNvPr id="5" name="Group 4"/>
          <p:cNvGrpSpPr/>
          <p:nvPr/>
        </p:nvGrpSpPr>
        <p:grpSpPr>
          <a:xfrm>
            <a:off x="304800" y="1219200"/>
            <a:ext cx="4114800" cy="685800"/>
            <a:chOff x="609600" y="2819400"/>
            <a:chExt cx="4114800" cy="685800"/>
          </a:xfrm>
        </p:grpSpPr>
        <p:sp>
          <p:nvSpPr>
            <p:cNvPr id="6" name="Rectangle 5"/>
            <p:cNvSpPr/>
            <p:nvPr/>
          </p:nvSpPr>
          <p:spPr>
            <a:xfrm>
              <a:off x="609600" y="2819400"/>
              <a:ext cx="4114800" cy="685800"/>
            </a:xfrm>
            <a:prstGeom prst="rect">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a:off x="762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12192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a:off x="1676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0" name="Rectangle 9"/>
            <p:cNvSpPr/>
            <p:nvPr/>
          </p:nvSpPr>
          <p:spPr>
            <a:xfrm>
              <a:off x="2133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1" name="Rectangle 10"/>
            <p:cNvSpPr/>
            <p:nvPr/>
          </p:nvSpPr>
          <p:spPr>
            <a:xfrm>
              <a:off x="28194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2" name="Rectangle 11"/>
            <p:cNvSpPr/>
            <p:nvPr/>
          </p:nvSpPr>
          <p:spPr>
            <a:xfrm>
              <a:off x="32766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3" name="Rectangle 12"/>
            <p:cNvSpPr/>
            <p:nvPr/>
          </p:nvSpPr>
          <p:spPr>
            <a:xfrm>
              <a:off x="37338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14" name="Rectangle 13"/>
            <p:cNvSpPr/>
            <p:nvPr/>
          </p:nvSpPr>
          <p:spPr>
            <a:xfrm>
              <a:off x="4191000" y="2895600"/>
              <a:ext cx="381000" cy="533400"/>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grpSp>
      <p:grpSp>
        <p:nvGrpSpPr>
          <p:cNvPr id="3" name="Group 2"/>
          <p:cNvGrpSpPr/>
          <p:nvPr/>
        </p:nvGrpSpPr>
        <p:grpSpPr>
          <a:xfrm>
            <a:off x="1676400" y="1066800"/>
            <a:ext cx="7086600" cy="5029200"/>
            <a:chOff x="1676400" y="1066800"/>
            <a:chExt cx="7086600" cy="5029200"/>
          </a:xfrm>
        </p:grpSpPr>
        <p:sp>
          <p:nvSpPr>
            <p:cNvPr id="15" name="Rectangle 14"/>
            <p:cNvSpPr/>
            <p:nvPr/>
          </p:nvSpPr>
          <p:spPr>
            <a:xfrm>
              <a:off x="1676400" y="1066800"/>
              <a:ext cx="685800" cy="9906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sp>
          <p:nvSpPr>
            <p:cNvPr id="16" name="Rectangle 15"/>
            <p:cNvSpPr/>
            <p:nvPr/>
          </p:nvSpPr>
          <p:spPr>
            <a:xfrm>
              <a:off x="2743200" y="2209800"/>
              <a:ext cx="6019800" cy="3886200"/>
            </a:xfrm>
            <a:prstGeom prst="rect">
              <a:avLst/>
            </a:prstGeom>
            <a:noFill/>
            <a:ln>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a:solidFill>
                  <a:srgbClr val="000000"/>
                </a:solidFill>
                <a:latin typeface="Tahoma"/>
              </a:endParaRPr>
            </a:p>
          </p:txBody>
        </p:sp>
        <p:cxnSp>
          <p:nvCxnSpPr>
            <p:cNvPr id="18" name="Straight Connector 17"/>
            <p:cNvCxnSpPr/>
            <p:nvPr/>
          </p:nvCxnSpPr>
          <p:spPr>
            <a:xfrm rot="16200000" flipH="1">
              <a:off x="190500" y="3543300"/>
              <a:ext cx="4038600" cy="10668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362200" y="1066800"/>
              <a:ext cx="6400800" cy="1143000"/>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4495800" y="24384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2" name="Rectangle 31"/>
          <p:cNvSpPr/>
          <p:nvPr/>
        </p:nvSpPr>
        <p:spPr>
          <a:xfrm>
            <a:off x="4191000" y="26670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3" name="Rectangle 32"/>
          <p:cNvSpPr/>
          <p:nvPr/>
        </p:nvSpPr>
        <p:spPr>
          <a:xfrm>
            <a:off x="3810000" y="28956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000000"/>
              </a:solidFill>
              <a:latin typeface="Tahoma"/>
            </a:endParaRPr>
          </a:p>
        </p:txBody>
      </p:sp>
      <p:sp>
        <p:nvSpPr>
          <p:cNvPr id="34" name="Rectangle 33"/>
          <p:cNvSpPr/>
          <p:nvPr/>
        </p:nvSpPr>
        <p:spPr>
          <a:xfrm>
            <a:off x="3429000" y="3124200"/>
            <a:ext cx="1219200" cy="1676400"/>
          </a:xfrm>
          <a:prstGeom prst="rect">
            <a:avLst/>
          </a:prstGeom>
        </p:spPr>
        <p:style>
          <a:lnRef idx="1">
            <a:schemeClr val="dk1"/>
          </a:lnRef>
          <a:fillRef idx="2">
            <a:schemeClr val="dk1"/>
          </a:fillRef>
          <a:effectRef idx="1">
            <a:schemeClr val="dk1"/>
          </a:effectRef>
          <a:fontRef idx="minor">
            <a:schemeClr val="dk1"/>
          </a:fontRef>
        </p:style>
        <p:txBody>
          <a:bodyPr rtlCol="0" anchor="ctr"/>
          <a:lstStyle/>
          <a:p>
            <a:pPr algn="ctr"/>
            <a:r>
              <a:rPr lang="en-US" dirty="0" smtClean="0">
                <a:solidFill>
                  <a:srgbClr val="000000"/>
                </a:solidFill>
                <a:latin typeface="Tahoma"/>
              </a:rPr>
              <a:t>Bank 0</a:t>
            </a:r>
            <a:endParaRPr lang="en-US" dirty="0">
              <a:solidFill>
                <a:srgbClr val="000000"/>
              </a:solidFill>
              <a:latin typeface="Tahoma"/>
            </a:endParaRPr>
          </a:p>
        </p:txBody>
      </p:sp>
      <p:sp>
        <p:nvSpPr>
          <p:cNvPr id="36" name="Rectangle 35"/>
          <p:cNvSpPr/>
          <p:nvPr/>
        </p:nvSpPr>
        <p:spPr>
          <a:xfrm>
            <a:off x="3505200" y="5105400"/>
            <a:ext cx="2362200" cy="762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Sense Amps</a:t>
            </a:r>
          </a:p>
          <a:p>
            <a:pPr algn="ctr"/>
            <a:r>
              <a:rPr lang="en-US" dirty="0" smtClean="0">
                <a:solidFill>
                  <a:srgbClr val="FFFFFF"/>
                </a:solidFill>
                <a:latin typeface="Tahoma"/>
              </a:rPr>
              <a:t>Column Decoder</a:t>
            </a:r>
            <a:endParaRPr lang="en-US" dirty="0">
              <a:solidFill>
                <a:srgbClr val="FFFFFF"/>
              </a:solidFill>
              <a:latin typeface="Tahoma"/>
            </a:endParaRPr>
          </a:p>
        </p:txBody>
      </p:sp>
      <p:cxnSp>
        <p:nvCxnSpPr>
          <p:cNvPr id="40" name="Straight Connector 39"/>
          <p:cNvCxnSpPr>
            <a:stCxn id="34" idx="2"/>
          </p:cNvCxnSpPr>
          <p:nvPr/>
        </p:nvCxnSpPr>
        <p:spPr>
          <a:xfrm rot="5400000">
            <a:off x="3886200" y="4953000"/>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4344194" y="4952206"/>
            <a:ext cx="3048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4686300" y="4838700"/>
            <a:ext cx="533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4952206" y="4723606"/>
            <a:ext cx="762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7" name="Rectangle 46"/>
          <p:cNvSpPr/>
          <p:nvPr/>
        </p:nvSpPr>
        <p:spPr>
          <a:xfrm>
            <a:off x="2895600" y="2819400"/>
            <a:ext cx="381000" cy="18288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Row Decoder</a:t>
            </a:r>
            <a:endParaRPr lang="en-US" dirty="0">
              <a:solidFill>
                <a:srgbClr val="FFFFFF"/>
              </a:solidFill>
              <a:latin typeface="Tahoma"/>
            </a:endParaRPr>
          </a:p>
        </p:txBody>
      </p:sp>
      <p:sp>
        <p:nvSpPr>
          <p:cNvPr id="22" name="Rectangle 21"/>
          <p:cNvSpPr/>
          <p:nvPr/>
        </p:nvSpPr>
        <p:spPr>
          <a:xfrm>
            <a:off x="7467600" y="2514600"/>
            <a:ext cx="1447800" cy="685800"/>
          </a:xfrm>
          <a:prstGeom prst="rect">
            <a:avLst/>
          </a:prstGeom>
          <a:solidFill>
            <a:srgbClr val="FF0000"/>
          </a:solidFill>
          <a:ln>
            <a:solidFill>
              <a:srgbClr val="8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latin typeface="Tahoma"/>
            </a:endParaRPr>
          </a:p>
        </p:txBody>
      </p:sp>
      <p:sp>
        <p:nvSpPr>
          <p:cNvPr id="49" name="Rectangle 48"/>
          <p:cNvSpPr/>
          <p:nvPr/>
        </p:nvSpPr>
        <p:spPr>
          <a:xfrm>
            <a:off x="7696200" y="2667000"/>
            <a:ext cx="990600" cy="381000"/>
          </a:xfrm>
          <a:prstGeom prst="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smtClean="0">
                <a:solidFill>
                  <a:srgbClr val="FFFFFF"/>
                </a:solidFill>
                <a:latin typeface="Tahoma"/>
              </a:rPr>
              <a:t>ODT</a:t>
            </a:r>
            <a:endParaRPr lang="en-US" dirty="0">
              <a:solidFill>
                <a:srgbClr val="FFFFFF"/>
              </a:solidFill>
              <a:latin typeface="Tahoma"/>
            </a:endParaRPr>
          </a:p>
        </p:txBody>
      </p:sp>
      <p:cxnSp>
        <p:nvCxnSpPr>
          <p:cNvPr id="76" name="Straight Connector 75"/>
          <p:cNvCxnSpPr/>
          <p:nvPr/>
        </p:nvCxnSpPr>
        <p:spPr>
          <a:xfrm rot="5400000" flipH="1" flipV="1">
            <a:off x="7810500" y="3695700"/>
            <a:ext cx="12954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 name="Group 20"/>
          <p:cNvGrpSpPr/>
          <p:nvPr/>
        </p:nvGrpSpPr>
        <p:grpSpPr>
          <a:xfrm>
            <a:off x="5867400" y="3276600"/>
            <a:ext cx="3276600" cy="2514600"/>
            <a:chOff x="5867400" y="3276600"/>
            <a:chExt cx="3276600" cy="2514600"/>
          </a:xfrm>
        </p:grpSpPr>
        <p:cxnSp>
          <p:nvCxnSpPr>
            <p:cNvPr id="56" name="Straight Connector 55"/>
            <p:cNvCxnSpPr/>
            <p:nvPr/>
          </p:nvCxnSpPr>
          <p:spPr>
            <a:xfrm>
              <a:off x="8229600" y="4343400"/>
              <a:ext cx="914400" cy="1588"/>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4" name="Group 53"/>
            <p:cNvGrpSpPr/>
            <p:nvPr/>
          </p:nvGrpSpPr>
          <p:grpSpPr>
            <a:xfrm>
              <a:off x="6400800" y="3276600"/>
              <a:ext cx="1600200" cy="2514600"/>
              <a:chOff x="6172200" y="3352800"/>
              <a:chExt cx="1600200" cy="2514600"/>
            </a:xfrm>
          </p:grpSpPr>
          <p:sp>
            <p:nvSpPr>
              <p:cNvPr id="48" name="Rectangle 47"/>
              <p:cNvSpPr/>
              <p:nvPr/>
            </p:nvSpPr>
            <p:spPr>
              <a:xfrm>
                <a:off x="6172200" y="3352800"/>
                <a:ext cx="1600200" cy="2514600"/>
              </a:xfrm>
              <a:prstGeom prst="rect">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n-US">
                  <a:solidFill>
                    <a:srgbClr val="000000"/>
                  </a:solidFill>
                  <a:latin typeface="Tahoma"/>
                </a:endParaRPr>
              </a:p>
            </p:txBody>
          </p:sp>
          <p:sp>
            <p:nvSpPr>
              <p:cNvPr id="50" name="Rectangle 49"/>
              <p:cNvSpPr/>
              <p:nvPr/>
            </p:nvSpPr>
            <p:spPr>
              <a:xfrm>
                <a:off x="72390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err="1" smtClean="0">
                    <a:solidFill>
                      <a:srgbClr val="FFFFFF"/>
                    </a:solidFill>
                    <a:latin typeface="Tahoma"/>
                  </a:rPr>
                  <a:t>Recievers</a:t>
                </a:r>
                <a:endParaRPr lang="en-US" dirty="0">
                  <a:solidFill>
                    <a:srgbClr val="FFFFFF"/>
                  </a:solidFill>
                  <a:latin typeface="Tahoma"/>
                </a:endParaRPr>
              </a:p>
            </p:txBody>
          </p:sp>
          <p:sp>
            <p:nvSpPr>
              <p:cNvPr id="51" name="Rectangle 50"/>
              <p:cNvSpPr/>
              <p:nvPr/>
            </p:nvSpPr>
            <p:spPr>
              <a:xfrm>
                <a:off x="7239000" y="4876800"/>
                <a:ext cx="381000" cy="838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Drivers</a:t>
                </a:r>
                <a:endParaRPr lang="en-US" dirty="0">
                  <a:solidFill>
                    <a:srgbClr val="FFFFFF"/>
                  </a:solidFill>
                  <a:latin typeface="Tahoma"/>
                </a:endParaRPr>
              </a:p>
            </p:txBody>
          </p:sp>
          <p:sp>
            <p:nvSpPr>
              <p:cNvPr id="52" name="Rectangle 51"/>
              <p:cNvSpPr/>
              <p:nvPr/>
            </p:nvSpPr>
            <p:spPr>
              <a:xfrm>
                <a:off x="67818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Registers</a:t>
                </a:r>
                <a:endParaRPr lang="en-US" dirty="0">
                  <a:solidFill>
                    <a:srgbClr val="FFFFFF"/>
                  </a:solidFill>
                  <a:latin typeface="Tahoma"/>
                </a:endParaRPr>
              </a:p>
            </p:txBody>
          </p:sp>
          <p:sp>
            <p:nvSpPr>
              <p:cNvPr id="53" name="Rectangle 52"/>
              <p:cNvSpPr/>
              <p:nvPr/>
            </p:nvSpPr>
            <p:spPr>
              <a:xfrm>
                <a:off x="6324600" y="3505200"/>
                <a:ext cx="381000" cy="1219200"/>
              </a:xfrm>
              <a:prstGeom prst="rect">
                <a:avLst/>
              </a:prstGeom>
            </p:spPr>
            <p:style>
              <a:lnRef idx="0">
                <a:schemeClr val="dk1"/>
              </a:lnRef>
              <a:fillRef idx="3">
                <a:schemeClr val="dk1"/>
              </a:fillRef>
              <a:effectRef idx="3">
                <a:schemeClr val="dk1"/>
              </a:effectRef>
              <a:fontRef idx="minor">
                <a:schemeClr val="lt1"/>
              </a:fontRef>
            </p:style>
            <p:txBody>
              <a:bodyPr vert="vert270" rtlCol="0" anchor="ctr"/>
              <a:lstStyle/>
              <a:p>
                <a:pPr algn="ctr"/>
                <a:r>
                  <a:rPr lang="en-US" dirty="0" smtClean="0">
                    <a:solidFill>
                      <a:srgbClr val="FFFFFF"/>
                    </a:solidFill>
                    <a:latin typeface="Tahoma"/>
                  </a:rPr>
                  <a:t>Write FIFO</a:t>
                </a:r>
                <a:endParaRPr lang="en-US" dirty="0">
                  <a:solidFill>
                    <a:srgbClr val="FFFFFF"/>
                  </a:solidFill>
                  <a:latin typeface="Tahoma"/>
                </a:endParaRPr>
              </a:p>
            </p:txBody>
          </p:sp>
        </p:grpSp>
        <p:cxnSp>
          <p:nvCxnSpPr>
            <p:cNvPr id="64" name="Straight Connector 63"/>
            <p:cNvCxnSpPr>
              <a:stCxn id="50" idx="3"/>
            </p:cNvCxnSpPr>
            <p:nvPr/>
          </p:nvCxnSpPr>
          <p:spPr>
            <a:xfrm>
              <a:off x="7848600" y="4038600"/>
              <a:ext cx="3810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7772400" y="5257800"/>
              <a:ext cx="457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5400000">
              <a:off x="76200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a:stCxn id="53" idx="3"/>
            </p:cNvCxnSpPr>
            <p:nvPr/>
          </p:nvCxnSpPr>
          <p:spPr>
            <a:xfrm>
              <a:off x="69342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a:stCxn id="52" idx="3"/>
              <a:endCxn id="50" idx="1"/>
            </p:cNvCxnSpPr>
            <p:nvPr/>
          </p:nvCxnSpPr>
          <p:spPr>
            <a:xfrm>
              <a:off x="7391400" y="4038600"/>
              <a:ext cx="76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Straight Arrow Connector 83"/>
            <p:cNvCxnSpPr/>
            <p:nvPr/>
          </p:nvCxnSpPr>
          <p:spPr>
            <a:xfrm>
              <a:off x="6096000" y="4038600"/>
              <a:ext cx="4572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6" name="Straight Arrow Connector 85"/>
            <p:cNvCxnSpPr/>
            <p:nvPr/>
          </p:nvCxnSpPr>
          <p:spPr>
            <a:xfrm rot="10800000">
              <a:off x="6096000" y="5257800"/>
              <a:ext cx="1371600" cy="158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5400000">
              <a:off x="5486400" y="4648200"/>
              <a:ext cx="12192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0800000">
              <a:off x="5867400" y="5257800"/>
              <a:ext cx="228600" cy="1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9" name="Rectangle 18"/>
          <p:cNvSpPr/>
          <p:nvPr/>
        </p:nvSpPr>
        <p:spPr>
          <a:xfrm>
            <a:off x="5943600" y="2971800"/>
            <a:ext cx="2971800" cy="19812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Banks</a:t>
            </a:r>
          </a:p>
          <a:p>
            <a:pPr marL="342900" indent="-342900">
              <a:buFontTx/>
              <a:buChar char="•"/>
            </a:pPr>
            <a:r>
              <a:rPr lang="en-US" sz="2000" dirty="0" smtClean="0">
                <a:solidFill>
                  <a:srgbClr val="000000"/>
                </a:solidFill>
                <a:latin typeface="Tahoma"/>
              </a:rPr>
              <a:t>Independent arrays</a:t>
            </a:r>
          </a:p>
          <a:p>
            <a:pPr marL="342900" indent="-342900">
              <a:buFontTx/>
              <a:buChar char="•"/>
            </a:pPr>
            <a:r>
              <a:rPr lang="en-US" sz="2000" dirty="0" smtClean="0">
                <a:solidFill>
                  <a:srgbClr val="000000"/>
                </a:solidFill>
                <a:latin typeface="Tahoma"/>
              </a:rPr>
              <a:t>Asynchronous: independent of memory bus speed</a:t>
            </a:r>
          </a:p>
          <a:p>
            <a:pPr marL="342900" indent="-342900">
              <a:buFontTx/>
              <a:buChar char="•"/>
            </a:pPr>
            <a:endParaRPr lang="en-US" sz="2400" dirty="0">
              <a:solidFill>
                <a:srgbClr val="000000"/>
              </a:solidFill>
              <a:latin typeface="Tahoma"/>
            </a:endParaRPr>
          </a:p>
        </p:txBody>
      </p:sp>
      <p:sp>
        <p:nvSpPr>
          <p:cNvPr id="55" name="Rectangle 54"/>
          <p:cNvSpPr/>
          <p:nvPr/>
        </p:nvSpPr>
        <p:spPr>
          <a:xfrm>
            <a:off x="1295400" y="2743200"/>
            <a:ext cx="4648200" cy="22860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I/O Circuitry</a:t>
            </a:r>
          </a:p>
          <a:p>
            <a:pPr marL="342900" indent="-342900">
              <a:buFontTx/>
              <a:buChar char="•"/>
            </a:pPr>
            <a:r>
              <a:rPr lang="en-US" sz="2000" dirty="0" smtClean="0">
                <a:solidFill>
                  <a:srgbClr val="000000"/>
                </a:solidFill>
                <a:latin typeface="Tahoma"/>
              </a:rPr>
              <a:t>Runs at bus speed</a:t>
            </a:r>
          </a:p>
          <a:p>
            <a:pPr marL="342900" indent="-342900">
              <a:buFontTx/>
              <a:buChar char="•"/>
            </a:pPr>
            <a:r>
              <a:rPr lang="en-US" sz="2000" dirty="0" smtClean="0">
                <a:solidFill>
                  <a:srgbClr val="000000"/>
                </a:solidFill>
                <a:latin typeface="Tahoma"/>
              </a:rPr>
              <a:t>Clock sync/distribution</a:t>
            </a:r>
          </a:p>
          <a:p>
            <a:pPr marL="342900" indent="-342900">
              <a:buFontTx/>
              <a:buChar char="•"/>
            </a:pPr>
            <a:r>
              <a:rPr lang="en-US" sz="2000" dirty="0" smtClean="0">
                <a:solidFill>
                  <a:srgbClr val="000000"/>
                </a:solidFill>
                <a:latin typeface="Tahoma"/>
              </a:rPr>
              <a:t>Bus drivers and receivers</a:t>
            </a:r>
          </a:p>
          <a:p>
            <a:pPr marL="342900" indent="-342900">
              <a:buFontTx/>
              <a:buChar char="•"/>
            </a:pPr>
            <a:r>
              <a:rPr lang="en-US" sz="2000" dirty="0" smtClean="0">
                <a:solidFill>
                  <a:srgbClr val="000000"/>
                </a:solidFill>
                <a:latin typeface="Tahoma"/>
              </a:rPr>
              <a:t>Buffering/</a:t>
            </a:r>
            <a:r>
              <a:rPr lang="en-US" sz="2000" dirty="0" err="1" smtClean="0">
                <a:solidFill>
                  <a:srgbClr val="000000"/>
                </a:solidFill>
                <a:latin typeface="Tahoma"/>
              </a:rPr>
              <a:t>queueing</a:t>
            </a:r>
            <a:endParaRPr lang="en-US" sz="2000" dirty="0" smtClean="0">
              <a:solidFill>
                <a:srgbClr val="000000"/>
              </a:solidFill>
              <a:latin typeface="Tahoma"/>
            </a:endParaRPr>
          </a:p>
          <a:p>
            <a:pPr marL="342900" indent="-342900">
              <a:buFontTx/>
              <a:buChar char="•"/>
            </a:pPr>
            <a:endParaRPr lang="en-US" sz="2400" dirty="0">
              <a:solidFill>
                <a:srgbClr val="000000"/>
              </a:solidFill>
              <a:latin typeface="Tahoma"/>
            </a:endParaRPr>
          </a:p>
        </p:txBody>
      </p:sp>
      <p:sp>
        <p:nvSpPr>
          <p:cNvPr id="57" name="Rectangle 56"/>
          <p:cNvSpPr/>
          <p:nvPr/>
        </p:nvSpPr>
        <p:spPr>
          <a:xfrm>
            <a:off x="3124200" y="3581400"/>
            <a:ext cx="5410200" cy="2057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sz="2400" b="1" dirty="0" smtClean="0">
                <a:solidFill>
                  <a:srgbClr val="000000"/>
                </a:solidFill>
                <a:latin typeface="Tahoma"/>
              </a:rPr>
              <a:t>On-Die Termination</a:t>
            </a:r>
          </a:p>
          <a:p>
            <a:pPr marL="342900" indent="-342900">
              <a:buFontTx/>
              <a:buChar char="•"/>
            </a:pPr>
            <a:r>
              <a:rPr lang="en-US" sz="2000" dirty="0" smtClean="0">
                <a:solidFill>
                  <a:srgbClr val="000000"/>
                </a:solidFill>
                <a:latin typeface="Tahoma"/>
              </a:rPr>
              <a:t>Required by bus electrical characteristics</a:t>
            </a:r>
            <a:br>
              <a:rPr lang="en-US" sz="2000" dirty="0" smtClean="0">
                <a:solidFill>
                  <a:srgbClr val="000000"/>
                </a:solidFill>
                <a:latin typeface="Tahoma"/>
              </a:rPr>
            </a:br>
            <a:r>
              <a:rPr lang="en-US" sz="2000" dirty="0" smtClean="0">
                <a:solidFill>
                  <a:srgbClr val="000000"/>
                </a:solidFill>
                <a:latin typeface="Tahoma"/>
              </a:rPr>
              <a:t>for reliable operation</a:t>
            </a:r>
            <a:endParaRPr lang="en-US" sz="2400" dirty="0" smtClean="0">
              <a:solidFill>
                <a:srgbClr val="000000"/>
              </a:solidFill>
              <a:latin typeface="Tahoma"/>
            </a:endParaRPr>
          </a:p>
          <a:p>
            <a:pPr marL="342900" indent="-342900">
              <a:buFontTx/>
              <a:buChar char="•"/>
            </a:pPr>
            <a:r>
              <a:rPr lang="en-US" sz="2000" dirty="0" smtClean="0">
                <a:solidFill>
                  <a:srgbClr val="000000"/>
                </a:solidFill>
                <a:latin typeface="Tahoma"/>
              </a:rPr>
              <a:t>Resistive element that dissipates power when bus is active</a:t>
            </a:r>
          </a:p>
        </p:txBody>
      </p:sp>
    </p:spTree>
    <p:extLst>
      <p:ext uri="{BB962C8B-B14F-4D97-AF65-F5344CB8AC3E}">
        <p14:creationId xmlns:p14="http://schemas.microsoft.com/office/powerpoint/2010/main" val="1749844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4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4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1" nodeType="clickEffect">
                                  <p:stCondLst>
                                    <p:cond delay="0"/>
                                  </p:stCondLst>
                                  <p:childTnLst>
                                    <p:set>
                                      <p:cBhvr>
                                        <p:cTn id="44" dur="1" fill="hold">
                                          <p:stCondLst>
                                            <p:cond delay="0"/>
                                          </p:stCondLst>
                                        </p:cTn>
                                        <p:tgtEl>
                                          <p:spTgt spid="55"/>
                                        </p:tgtEl>
                                        <p:attrNameLst>
                                          <p:attrName>style.visibility</p:attrName>
                                        </p:attrNameLst>
                                      </p:cBhvr>
                                      <p:to>
                                        <p:strVal val="hidden"/>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9"/>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7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2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1" nodeType="clickEffect">
                                  <p:stCondLst>
                                    <p:cond delay="0"/>
                                  </p:stCondLst>
                                  <p:childTnLst>
                                    <p:set>
                                      <p:cBhvr>
                                        <p:cTn id="58" dur="1" fill="hold">
                                          <p:stCondLst>
                                            <p:cond delay="0"/>
                                          </p:stCondLst>
                                        </p:cTn>
                                        <p:tgtEl>
                                          <p:spTgt spid="57"/>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2" grpId="0" animBg="1"/>
      <p:bldP spid="33" grpId="0" animBg="1"/>
      <p:bldP spid="34" grpId="0" animBg="1"/>
      <p:bldP spid="36" grpId="0" animBg="1"/>
      <p:bldP spid="47" grpId="0" animBg="1"/>
      <p:bldP spid="22" grpId="0" animBg="1"/>
      <p:bldP spid="22" grpId="1" animBg="1"/>
      <p:bldP spid="49" grpId="0" animBg="1"/>
      <p:bldP spid="19" grpId="0" animBg="1"/>
      <p:bldP spid="19" grpId="1" animBg="1"/>
      <p:bldP spid="55" grpId="0" animBg="1"/>
      <p:bldP spid="55" grpId="1" animBg="1"/>
      <p:bldP spid="57" grpId="0" animBg="1"/>
      <p:bldP spid="57" grpId="1" animBg="1"/>
    </p:bldLst>
  </p:timing>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Frequency Scaling on Power</a:t>
            </a:r>
            <a:endParaRPr lang="en-US" dirty="0"/>
          </a:p>
        </p:txBody>
      </p:sp>
      <p:sp>
        <p:nvSpPr>
          <p:cNvPr id="3" name="Content Placeholder 2"/>
          <p:cNvSpPr>
            <a:spLocks noGrp="1"/>
          </p:cNvSpPr>
          <p:nvPr>
            <p:ph idx="1"/>
          </p:nvPr>
        </p:nvSpPr>
        <p:spPr/>
        <p:txBody>
          <a:bodyPr>
            <a:normAutofit lnSpcReduction="10000"/>
          </a:bodyPr>
          <a:lstStyle/>
          <a:p>
            <a:r>
              <a:rPr lang="en-US" b="1" dirty="0" smtClean="0"/>
              <a:t>Reduced memory bus frequency:</a:t>
            </a:r>
          </a:p>
          <a:p>
            <a:r>
              <a:rPr lang="en-US" sz="2600" dirty="0" smtClean="0">
                <a:solidFill>
                  <a:srgbClr val="FF0000"/>
                </a:solidFill>
              </a:rPr>
              <a:t>Does not affect bank power</a:t>
            </a:r>
            <a:r>
              <a:rPr lang="en-US" sz="2600" dirty="0" smtClean="0"/>
              <a:t>:</a:t>
            </a:r>
          </a:p>
          <a:p>
            <a:pPr lvl="1"/>
            <a:r>
              <a:rPr lang="en-US" sz="2600" dirty="0"/>
              <a:t>C</a:t>
            </a:r>
            <a:r>
              <a:rPr lang="en-US" sz="2600" dirty="0" smtClean="0"/>
              <a:t>onstant energy per operation</a:t>
            </a:r>
          </a:p>
          <a:p>
            <a:pPr lvl="1"/>
            <a:r>
              <a:rPr lang="en-US" sz="2600" dirty="0"/>
              <a:t>D</a:t>
            </a:r>
            <a:r>
              <a:rPr lang="en-US" sz="2600" dirty="0" smtClean="0"/>
              <a:t>epends only on utilized memory bandwidth</a:t>
            </a:r>
            <a:endParaRPr lang="en-US" sz="2400" dirty="0" smtClean="0"/>
          </a:p>
          <a:p>
            <a:r>
              <a:rPr lang="en-US" sz="2600" dirty="0" smtClean="0">
                <a:solidFill>
                  <a:srgbClr val="FF0000"/>
                </a:solidFill>
              </a:rPr>
              <a:t>Decreases I/O power</a:t>
            </a:r>
            <a:r>
              <a:rPr lang="en-US" sz="2600" dirty="0" smtClean="0"/>
              <a:t>:</a:t>
            </a:r>
          </a:p>
          <a:p>
            <a:pPr lvl="1"/>
            <a:r>
              <a:rPr lang="en-US" sz="2600" dirty="0"/>
              <a:t>D</a:t>
            </a:r>
            <a:r>
              <a:rPr lang="en-US" sz="2600" dirty="0" smtClean="0"/>
              <a:t>ynamic power in bus interface and clock circuitry</a:t>
            </a:r>
            <a:br>
              <a:rPr lang="en-US" sz="2600" dirty="0" smtClean="0"/>
            </a:br>
            <a:r>
              <a:rPr lang="en-US" sz="2600" dirty="0" smtClean="0"/>
              <a:t>reduces due to less frequent switching</a:t>
            </a:r>
            <a:endParaRPr lang="en-US" sz="2400" dirty="0" smtClean="0"/>
          </a:p>
          <a:p>
            <a:r>
              <a:rPr lang="en-US" sz="2600" dirty="0" smtClean="0">
                <a:solidFill>
                  <a:srgbClr val="FF0000"/>
                </a:solidFill>
              </a:rPr>
              <a:t>Increases termination power</a:t>
            </a:r>
            <a:r>
              <a:rPr lang="en-US" sz="2600" dirty="0" smtClean="0"/>
              <a:t>:</a:t>
            </a:r>
          </a:p>
          <a:p>
            <a:pPr lvl="1"/>
            <a:r>
              <a:rPr lang="en-US" sz="2600" dirty="0" smtClean="0"/>
              <a:t>Same data takes longer to transfer</a:t>
            </a:r>
          </a:p>
          <a:p>
            <a:pPr lvl="1"/>
            <a:r>
              <a:rPr lang="en-US" sz="2600" dirty="0" smtClean="0">
                <a:sym typeface="Wingdings" pitchFamily="2" charset="2"/>
              </a:rPr>
              <a:t>Hence, bus utilization increases</a:t>
            </a:r>
          </a:p>
          <a:p>
            <a:r>
              <a:rPr lang="en-US" dirty="0" smtClean="0">
                <a:solidFill>
                  <a:srgbClr val="FF0000"/>
                </a:solidFill>
                <a:sym typeface="Wingdings" pitchFamily="2" charset="2"/>
              </a:rPr>
              <a:t>Tradeoff between I/O and termination results in a net power reduction at lower frequencies</a:t>
            </a:r>
          </a:p>
          <a:p>
            <a:pPr>
              <a:buNone/>
            </a:pPr>
            <a:endParaRPr lang="en-US" b="1" dirty="0" smtClean="0"/>
          </a:p>
          <a:p>
            <a:endParaRPr lang="en-US" b="1" dirty="0" smtClean="0"/>
          </a:p>
          <a:p>
            <a:pPr lvl="1"/>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253</a:t>
            </a:fld>
            <a:endParaRPr lang="en-US" altLang="en-US">
              <a:solidFill>
                <a:srgbClr val="000000"/>
              </a:solidFill>
            </a:endParaRPr>
          </a:p>
        </p:txBody>
      </p:sp>
    </p:spTree>
    <p:extLst>
      <p:ext uri="{BB962C8B-B14F-4D97-AF65-F5344CB8AC3E}">
        <p14:creationId xmlns:p14="http://schemas.microsoft.com/office/powerpoint/2010/main" val="361529086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Effects of Voltage Scaling on Power</a:t>
            </a:r>
            <a:endParaRPr lang="en-US" dirty="0"/>
          </a:p>
        </p:txBody>
      </p:sp>
      <p:sp>
        <p:nvSpPr>
          <p:cNvPr id="3" name="Content Placeholder 2"/>
          <p:cNvSpPr>
            <a:spLocks noGrp="1"/>
          </p:cNvSpPr>
          <p:nvPr>
            <p:ph idx="1"/>
          </p:nvPr>
        </p:nvSpPr>
        <p:spPr>
          <a:xfrm>
            <a:off x="228600" y="908720"/>
            <a:ext cx="8610600" cy="1224880"/>
          </a:xfrm>
        </p:spPr>
        <p:txBody>
          <a:bodyPr/>
          <a:lstStyle/>
          <a:p>
            <a:r>
              <a:rPr lang="en-US" dirty="0" smtClean="0"/>
              <a:t>Voltage scaling further reduces power because all parts of memory devices will draw </a:t>
            </a:r>
            <a:r>
              <a:rPr lang="en-US" dirty="0" smtClean="0">
                <a:solidFill>
                  <a:srgbClr val="0000FF"/>
                </a:solidFill>
              </a:rPr>
              <a:t>less current (at less voltage)</a:t>
            </a:r>
          </a:p>
          <a:p>
            <a:r>
              <a:rPr lang="en-US" dirty="0" smtClean="0"/>
              <a:t>Voltage reduction is possible because stable operation requires </a:t>
            </a:r>
            <a:r>
              <a:rPr lang="en-US" dirty="0" smtClean="0">
                <a:solidFill>
                  <a:srgbClr val="0000FF"/>
                </a:solidFill>
              </a:rPr>
              <a:t>lower voltage at lower frequency</a:t>
            </a:r>
            <a:r>
              <a:rPr lang="en-US" dirty="0" smtClean="0"/>
              <a:t>:</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254</a:t>
            </a:fld>
            <a:endParaRPr lang="en-US" altLang="en-US">
              <a:solidFill>
                <a:srgbClr val="000000"/>
              </a:solidFill>
            </a:endParaRPr>
          </a:p>
        </p:txBody>
      </p:sp>
      <p:graphicFrame>
        <p:nvGraphicFramePr>
          <p:cNvPr id="6" name="Chart 5"/>
          <p:cNvGraphicFramePr/>
          <p:nvPr/>
        </p:nvGraphicFramePr>
        <p:xfrm>
          <a:off x="152400" y="2743200"/>
          <a:ext cx="73152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8041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t>Performance Effects of Frequency Scaling</a:t>
            </a:r>
          </a:p>
          <a:p>
            <a:endParaRPr lang="en-US" dirty="0" smtClean="0"/>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255</a:t>
            </a:fld>
            <a:endParaRPr lang="en-US" altLang="en-US">
              <a:solidFill>
                <a:srgbClr val="000000"/>
              </a:solidFill>
            </a:endParaRPr>
          </a:p>
        </p:txBody>
      </p:sp>
    </p:spTree>
    <p:extLst>
      <p:ext uri="{BB962C8B-B14F-4D97-AF65-F5344CB8AC3E}">
        <p14:creationId xmlns:p14="http://schemas.microsoft.com/office/powerpoint/2010/main" val="340935582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800" dirty="0" smtClean="0"/>
              <a:t>How Much Memory Bandwidth is Needed?</a:t>
            </a:r>
            <a:endParaRPr lang="en-US" sz="3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256</a:t>
            </a:fld>
            <a:endParaRPr lang="en-US" altLang="en-US">
              <a:solidFill>
                <a:srgbClr val="000000"/>
              </a:solidFill>
            </a:endParaRPr>
          </a:p>
        </p:txBody>
      </p:sp>
      <p:graphicFrame>
        <p:nvGraphicFramePr>
          <p:cNvPr id="5" name="Content Placeholder 4"/>
          <p:cNvGraphicFramePr>
            <a:graphicFrameLocks noGrp="1"/>
          </p:cNvGraphicFramePr>
          <p:nvPr>
            <p:ph idx="1"/>
          </p:nvPr>
        </p:nvGraphicFramePr>
        <p:xfrm>
          <a:off x="228600" y="908050"/>
          <a:ext cx="8610600" cy="53403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911215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3581400" y="4714875"/>
            <a:ext cx="4191000" cy="1447800"/>
          </a:xfrm>
          <a:prstGeom prst="rect">
            <a:avLst/>
          </a:prstGeom>
          <a:solidFill>
            <a:srgbClr val="C0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2" name="Title 1"/>
          <p:cNvSpPr>
            <a:spLocks noGrp="1"/>
          </p:cNvSpPr>
          <p:nvPr>
            <p:ph type="title"/>
          </p:nvPr>
        </p:nvSpPr>
        <p:spPr/>
        <p:txBody>
          <a:bodyPr/>
          <a:lstStyle/>
          <a:p>
            <a:r>
              <a:rPr lang="en-US" sz="3400" dirty="0" smtClean="0"/>
              <a:t>Performance Impact of Static Frequency Scaling</a:t>
            </a:r>
            <a:endParaRPr lang="en-US" sz="34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257</a:t>
            </a:fld>
            <a:endParaRPr lang="en-US" altLang="en-US">
              <a:solidFill>
                <a:srgbClr val="000000"/>
              </a:solidFill>
            </a:endParaRPr>
          </a:p>
        </p:txBody>
      </p:sp>
      <p:sp>
        <p:nvSpPr>
          <p:cNvPr id="8" name="Content Placeholder 7"/>
          <p:cNvSpPr>
            <a:spLocks noGrp="1"/>
          </p:cNvSpPr>
          <p:nvPr>
            <p:ph idx="1"/>
          </p:nvPr>
        </p:nvSpPr>
        <p:spPr>
          <a:xfrm>
            <a:off x="228600" y="908720"/>
            <a:ext cx="8610600" cy="920080"/>
          </a:xfrm>
        </p:spPr>
        <p:txBody>
          <a:bodyPr/>
          <a:lstStyle/>
          <a:p>
            <a:r>
              <a:rPr lang="en-US" dirty="0" smtClean="0"/>
              <a:t>Performance impact is proportional to bandwidth demand</a:t>
            </a:r>
          </a:p>
          <a:p>
            <a:r>
              <a:rPr lang="en-US" dirty="0" smtClean="0"/>
              <a:t>Many workloads tolerate lower frequency with minimal performance drop</a:t>
            </a:r>
            <a:endParaRPr lang="en-US" dirty="0"/>
          </a:p>
        </p:txBody>
      </p:sp>
      <p:graphicFrame>
        <p:nvGraphicFramePr>
          <p:cNvPr id="10" name="Chart 9"/>
          <p:cNvGraphicFramePr/>
          <p:nvPr/>
        </p:nvGraphicFramePr>
        <p:xfrm>
          <a:off x="914400" y="2047875"/>
          <a:ext cx="6867525" cy="43529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p:cNvGraphicFramePr/>
          <p:nvPr>
            <p:extLst>
              <p:ext uri="{D42A27DB-BD31-4B8C-83A1-F6EECF244321}">
                <p14:modId xmlns:p14="http://schemas.microsoft.com/office/powerpoint/2010/main" val="2370039735"/>
              </p:ext>
            </p:extLst>
          </p:nvPr>
        </p:nvGraphicFramePr>
        <p:xfrm>
          <a:off x="914400" y="2057400"/>
          <a:ext cx="6867525" cy="4352925"/>
        </p:xfrm>
        <a:graphic>
          <a:graphicData uri="http://schemas.openxmlformats.org/drawingml/2006/chart">
            <c:chart xmlns:c="http://schemas.openxmlformats.org/drawingml/2006/chart" xmlns:r="http://schemas.openxmlformats.org/officeDocument/2006/relationships" r:id="rId4"/>
          </a:graphicData>
        </a:graphic>
      </p:graphicFrame>
      <p:sp>
        <p:nvSpPr>
          <p:cNvPr id="11" name="Rectangle 10"/>
          <p:cNvSpPr/>
          <p:nvPr/>
        </p:nvSpPr>
        <p:spPr>
          <a:xfrm>
            <a:off x="1371600" y="2514600"/>
            <a:ext cx="304800" cy="28194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grpSp>
        <p:nvGrpSpPr>
          <p:cNvPr id="43" name="Group 42"/>
          <p:cNvGrpSpPr/>
          <p:nvPr/>
        </p:nvGrpSpPr>
        <p:grpSpPr>
          <a:xfrm>
            <a:off x="1835430" y="2257425"/>
            <a:ext cx="1974570" cy="464582"/>
            <a:chOff x="1524000" y="2038350"/>
            <a:chExt cx="1974570" cy="464582"/>
          </a:xfrm>
        </p:grpSpPr>
        <p:grpSp>
          <p:nvGrpSpPr>
            <p:cNvPr id="15" name="Group 14"/>
            <p:cNvGrpSpPr/>
            <p:nvPr/>
          </p:nvGrpSpPr>
          <p:grpSpPr>
            <a:xfrm>
              <a:off x="1524000" y="2039144"/>
              <a:ext cx="348172" cy="463788"/>
              <a:chOff x="1524000" y="2039144"/>
              <a:chExt cx="348172" cy="463788"/>
            </a:xfrm>
          </p:grpSpPr>
          <p:sp>
            <p:nvSpPr>
              <p:cNvPr id="9" name="TextBox 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4" name="TextBox 13"/>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16" name="Group 15"/>
            <p:cNvGrpSpPr/>
            <p:nvPr/>
          </p:nvGrpSpPr>
          <p:grpSpPr>
            <a:xfrm>
              <a:off x="1765300" y="2038350"/>
              <a:ext cx="348172" cy="463788"/>
              <a:chOff x="1524000" y="2039144"/>
              <a:chExt cx="348172" cy="463788"/>
            </a:xfrm>
          </p:grpSpPr>
          <p:sp>
            <p:nvSpPr>
              <p:cNvPr id="17" name="TextBox 16"/>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18" name="TextBox 17"/>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5" name="Group 24"/>
            <p:cNvGrpSpPr/>
            <p:nvPr/>
          </p:nvGrpSpPr>
          <p:grpSpPr>
            <a:xfrm>
              <a:off x="2044700" y="2039144"/>
              <a:ext cx="348172" cy="463788"/>
              <a:chOff x="1524000" y="2039144"/>
              <a:chExt cx="348172" cy="463788"/>
            </a:xfrm>
          </p:grpSpPr>
          <p:sp>
            <p:nvSpPr>
              <p:cNvPr id="26" name="TextBox 25"/>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27" name="TextBox 26"/>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28" name="Group 27"/>
            <p:cNvGrpSpPr/>
            <p:nvPr/>
          </p:nvGrpSpPr>
          <p:grpSpPr>
            <a:xfrm>
              <a:off x="2286000" y="2038350"/>
              <a:ext cx="348172" cy="463788"/>
              <a:chOff x="1524000" y="2039144"/>
              <a:chExt cx="348172" cy="463788"/>
            </a:xfrm>
          </p:grpSpPr>
          <p:sp>
            <p:nvSpPr>
              <p:cNvPr id="29" name="TextBox 28"/>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0" name="TextBox 29"/>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1" name="Group 30"/>
            <p:cNvGrpSpPr/>
            <p:nvPr/>
          </p:nvGrpSpPr>
          <p:grpSpPr>
            <a:xfrm>
              <a:off x="2530475" y="2039144"/>
              <a:ext cx="348172" cy="463788"/>
              <a:chOff x="1524000" y="2039144"/>
              <a:chExt cx="348172" cy="463788"/>
            </a:xfrm>
          </p:grpSpPr>
          <p:sp>
            <p:nvSpPr>
              <p:cNvPr id="32" name="TextBox 31"/>
              <p:cNvSpPr txBox="1"/>
              <p:nvPr/>
            </p:nvSpPr>
            <p:spPr>
              <a:xfrm>
                <a:off x="1524000" y="2133600"/>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3" name="TextBox 32"/>
              <p:cNvSpPr txBox="1"/>
              <p:nvPr/>
            </p:nvSpPr>
            <p:spPr>
              <a:xfrm>
                <a:off x="1524000" y="2039144"/>
                <a:ext cx="348172"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4" name="Group 33"/>
            <p:cNvGrpSpPr/>
            <p:nvPr/>
          </p:nvGrpSpPr>
          <p:grpSpPr>
            <a:xfrm>
              <a:off x="2771775" y="2038350"/>
              <a:ext cx="266420" cy="463788"/>
              <a:chOff x="1524000" y="2039144"/>
              <a:chExt cx="266420" cy="463788"/>
            </a:xfrm>
          </p:grpSpPr>
          <p:sp>
            <p:nvSpPr>
              <p:cNvPr id="35" name="TextBox 34"/>
              <p:cNvSpPr txBox="1"/>
              <p:nvPr/>
            </p:nvSpPr>
            <p:spPr>
              <a:xfrm>
                <a:off x="15240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6" name="TextBox 35"/>
              <p:cNvSpPr txBox="1"/>
              <p:nvPr/>
            </p:nvSpPr>
            <p:spPr>
              <a:xfrm>
                <a:off x="15240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37" name="Group 36"/>
            <p:cNvGrpSpPr/>
            <p:nvPr/>
          </p:nvGrpSpPr>
          <p:grpSpPr>
            <a:xfrm>
              <a:off x="3003550" y="2038350"/>
              <a:ext cx="266420" cy="463788"/>
              <a:chOff x="1479550" y="2039144"/>
              <a:chExt cx="266420" cy="463788"/>
            </a:xfrm>
          </p:grpSpPr>
          <p:sp>
            <p:nvSpPr>
              <p:cNvPr id="38" name="TextBox 37"/>
              <p:cNvSpPr txBox="1"/>
              <p:nvPr/>
            </p:nvSpPr>
            <p:spPr>
              <a:xfrm>
                <a:off x="147955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39" name="TextBox 38"/>
              <p:cNvSpPr txBox="1"/>
              <p:nvPr/>
            </p:nvSpPr>
            <p:spPr>
              <a:xfrm>
                <a:off x="147955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nvGrpSpPr>
            <p:cNvPr id="40" name="Group 39"/>
            <p:cNvGrpSpPr/>
            <p:nvPr/>
          </p:nvGrpSpPr>
          <p:grpSpPr>
            <a:xfrm>
              <a:off x="3232150" y="2038350"/>
              <a:ext cx="266420" cy="463788"/>
              <a:chOff x="1447800" y="2039144"/>
              <a:chExt cx="266420" cy="463788"/>
            </a:xfrm>
          </p:grpSpPr>
          <p:sp>
            <p:nvSpPr>
              <p:cNvPr id="41" name="TextBox 40"/>
              <p:cNvSpPr txBox="1"/>
              <p:nvPr/>
            </p:nvSpPr>
            <p:spPr>
              <a:xfrm>
                <a:off x="1447800" y="2133600"/>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sp>
            <p:nvSpPr>
              <p:cNvPr id="42" name="TextBox 41"/>
              <p:cNvSpPr txBox="1"/>
              <p:nvPr/>
            </p:nvSpPr>
            <p:spPr>
              <a:xfrm>
                <a:off x="1447800" y="2039144"/>
                <a:ext cx="266420" cy="369332"/>
              </a:xfrm>
              <a:prstGeom prst="rect">
                <a:avLst/>
              </a:prstGeom>
              <a:noFill/>
            </p:spPr>
            <p:txBody>
              <a:bodyPr wrap="none" rtlCol="0">
                <a:spAutoFit/>
              </a:bodyPr>
              <a:lstStyle/>
              <a:p>
                <a:r>
                  <a:rPr lang="en-US" dirty="0" smtClean="0">
                    <a:solidFill>
                      <a:srgbClr val="000000"/>
                    </a:solidFill>
                    <a:latin typeface="Tahoma"/>
                  </a:rPr>
                  <a:t>:</a:t>
                </a:r>
                <a:endParaRPr lang="en-US" dirty="0">
                  <a:solidFill>
                    <a:srgbClr val="000000"/>
                  </a:solidFill>
                  <a:latin typeface="Tahoma"/>
                </a:endParaRPr>
              </a:p>
            </p:txBody>
          </p:sp>
        </p:grpSp>
      </p:grpSp>
    </p:spTree>
    <p:extLst>
      <p:ext uri="{BB962C8B-B14F-4D97-AF65-F5344CB8AC3E}">
        <p14:creationId xmlns:p14="http://schemas.microsoft.com/office/powerpoint/2010/main" val="30776413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3"/>
                                        </p:tgtEl>
                                        <p:attrNameLst>
                                          <p:attrName>style.visibility</p:attrName>
                                        </p:attrNameLst>
                                      </p:cBhvr>
                                      <p:to>
                                        <p:strVal val="hidden"/>
                                      </p:to>
                                    </p:set>
                                  </p:childTnLst>
                                </p:cTn>
                              </p:par>
                              <p:par>
                                <p:cTn id="15" presetID="1" presetClass="exit"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Graphic spid="10" grpId="0">
        <p:bldAsOne/>
      </p:bldGraphic>
      <p:bldGraphic spid="10" grpId="1">
        <p:bldAsOne/>
      </p:bldGraphic>
      <p:bldGraphic spid="12" grpId="0">
        <p:bldAsOne/>
      </p:bldGraphic>
      <p:bldP spid="11" grpId="0" animBg="1"/>
      <p:bldP spid="11" grpId="1" animBg="1"/>
    </p:bldLst>
  </p:timing>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t>Frequency Control Algorithm</a:t>
            </a:r>
          </a:p>
          <a:p>
            <a:endParaRPr lang="en-US" dirty="0" smtClean="0">
              <a:solidFill>
                <a:schemeClr val="bg1">
                  <a:lumMod val="75000"/>
                </a:schemeClr>
              </a:solidFill>
            </a:endParaRPr>
          </a:p>
          <a:p>
            <a:r>
              <a:rPr lang="en-US" dirty="0" smtClean="0">
                <a:solidFill>
                  <a:schemeClr val="bg1">
                    <a:lumMod val="75000"/>
                  </a:schemeClr>
                </a:solidFill>
              </a:rPr>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258</a:t>
            </a:fld>
            <a:endParaRPr lang="en-US" altLang="en-US">
              <a:solidFill>
                <a:srgbClr val="000000"/>
              </a:solidFill>
            </a:endParaRPr>
          </a:p>
        </p:txBody>
      </p:sp>
    </p:spTree>
    <p:extLst>
      <p:ext uri="{BB962C8B-B14F-4D97-AF65-F5344CB8AC3E}">
        <p14:creationId xmlns:p14="http://schemas.microsoft.com/office/powerpoint/2010/main" val="308255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Latency Under Load</a:t>
            </a:r>
            <a:endParaRPr lang="en-US" dirty="0"/>
          </a:p>
        </p:txBody>
      </p:sp>
      <p:sp>
        <p:nvSpPr>
          <p:cNvPr id="3" name="Content Placeholder 2"/>
          <p:cNvSpPr>
            <a:spLocks noGrp="1"/>
          </p:cNvSpPr>
          <p:nvPr>
            <p:ph idx="1"/>
          </p:nvPr>
        </p:nvSpPr>
        <p:spPr>
          <a:xfrm>
            <a:off x="228600" y="908720"/>
            <a:ext cx="8610600" cy="2367880"/>
          </a:xfrm>
        </p:spPr>
        <p:txBody>
          <a:bodyPr/>
          <a:lstStyle/>
          <a:p>
            <a:r>
              <a:rPr lang="en-US" dirty="0" smtClean="0"/>
              <a:t>At </a:t>
            </a:r>
            <a:r>
              <a:rPr lang="en-US" dirty="0" smtClean="0">
                <a:solidFill>
                  <a:srgbClr val="0000FF"/>
                </a:solidFill>
              </a:rPr>
              <a:t>low load</a:t>
            </a:r>
            <a:r>
              <a:rPr lang="en-US" dirty="0" smtClean="0"/>
              <a:t>, most time is in array access and bus transfer</a:t>
            </a:r>
          </a:p>
          <a:p>
            <a:pPr lvl="1">
              <a:buNone/>
            </a:pPr>
            <a:r>
              <a:rPr lang="en-US" dirty="0" smtClean="0">
                <a:sym typeface="Wingdings" pitchFamily="2" charset="2"/>
              </a:rPr>
              <a:t>	 </a:t>
            </a:r>
            <a:r>
              <a:rPr lang="en-US" dirty="0" smtClean="0">
                <a:solidFill>
                  <a:srgbClr val="FF0000"/>
                </a:solidFill>
                <a:sym typeface="Wingdings" pitchFamily="2" charset="2"/>
              </a:rPr>
              <a:t>small constant offset </a:t>
            </a:r>
            <a:r>
              <a:rPr lang="en-US" dirty="0" smtClean="0">
                <a:sym typeface="Wingdings" pitchFamily="2" charset="2"/>
              </a:rPr>
              <a:t>between bus-frequency latency curves</a:t>
            </a:r>
            <a:endParaRPr lang="en-US" dirty="0" smtClean="0"/>
          </a:p>
          <a:p>
            <a:r>
              <a:rPr lang="en-US" dirty="0" smtClean="0"/>
              <a:t>As </a:t>
            </a:r>
            <a:r>
              <a:rPr lang="en-US" dirty="0" smtClean="0">
                <a:solidFill>
                  <a:srgbClr val="0000FF"/>
                </a:solidFill>
              </a:rPr>
              <a:t>load increases</a:t>
            </a:r>
            <a:r>
              <a:rPr lang="en-US" dirty="0" smtClean="0"/>
              <a:t>, </a:t>
            </a:r>
            <a:r>
              <a:rPr lang="en-US" dirty="0" err="1" smtClean="0"/>
              <a:t>queueing</a:t>
            </a:r>
            <a:r>
              <a:rPr lang="en-US" dirty="0" smtClean="0"/>
              <a:t> delay begins to dominate</a:t>
            </a:r>
          </a:p>
          <a:p>
            <a:pPr lvl="1">
              <a:buNone/>
            </a:pPr>
            <a:r>
              <a:rPr lang="en-US" dirty="0" smtClean="0"/>
              <a:t>	</a:t>
            </a:r>
            <a:r>
              <a:rPr lang="en-US" dirty="0" smtClean="0">
                <a:sym typeface="Wingdings" pitchFamily="2" charset="2"/>
              </a:rPr>
              <a:t> bus frequency </a:t>
            </a:r>
            <a:r>
              <a:rPr lang="en-US" dirty="0" smtClean="0">
                <a:solidFill>
                  <a:srgbClr val="FF0000"/>
                </a:solidFill>
                <a:sym typeface="Wingdings" pitchFamily="2" charset="2"/>
              </a:rPr>
              <a:t>significantly affects latency</a:t>
            </a:r>
            <a:endParaRPr lang="en-US" dirty="0" smtClean="0">
              <a:solidFill>
                <a:srgbClr val="FF0000"/>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259</a:t>
            </a:fld>
            <a:endParaRPr lang="en-US" altLang="en-US">
              <a:solidFill>
                <a:srgbClr val="000000"/>
              </a:solidFill>
            </a:endParaRPr>
          </a:p>
        </p:txBody>
      </p:sp>
      <p:graphicFrame>
        <p:nvGraphicFramePr>
          <p:cNvPr id="5" name="Content Placeholder 6"/>
          <p:cNvGraphicFramePr>
            <a:graphicFrameLocks/>
          </p:cNvGraphicFramePr>
          <p:nvPr/>
        </p:nvGraphicFramePr>
        <p:xfrm>
          <a:off x="457200" y="2590800"/>
          <a:ext cx="8229600" cy="37338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1676400" y="4724400"/>
            <a:ext cx="1905000" cy="4572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7" name="Rectangle 6"/>
          <p:cNvSpPr/>
          <p:nvPr/>
        </p:nvSpPr>
        <p:spPr>
          <a:xfrm rot="1051500">
            <a:off x="5043299" y="3362550"/>
            <a:ext cx="240938"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rot="1257175">
            <a:off x="6063810" y="3510453"/>
            <a:ext cx="240732"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9" name="Rectangle 8"/>
          <p:cNvSpPr/>
          <p:nvPr/>
        </p:nvSpPr>
        <p:spPr>
          <a:xfrm rot="1245138">
            <a:off x="7295841" y="3459421"/>
            <a:ext cx="190396" cy="1143000"/>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cxnSp>
        <p:nvCxnSpPr>
          <p:cNvPr id="11" name="Straight Arrow Connector 10"/>
          <p:cNvCxnSpPr/>
          <p:nvPr/>
        </p:nvCxnSpPr>
        <p:spPr>
          <a:xfrm rot="16200000" flipH="1">
            <a:off x="4983480" y="445770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rot="16200000" flipH="1">
            <a:off x="5966460" y="4549140"/>
            <a:ext cx="312420" cy="205740"/>
          </a:xfrm>
          <a:prstGeom prst="straightConnector1">
            <a:avLst/>
          </a:prstGeom>
          <a:ln w="38100">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27474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11"/>
                                        </p:tgtEl>
                                        <p:attrNameLst>
                                          <p:attrName>style.visibility</p:attrName>
                                        </p:attrNameLst>
                                      </p:cBhvr>
                                      <p:to>
                                        <p:strVal val="hidden"/>
                                      </p:to>
                                    </p:set>
                                  </p:childTnLst>
                                </p:cTn>
                              </p:par>
                              <p:par>
                                <p:cTn id="19" presetID="1" presetClass="exit" presetSubtype="0" fill="hold" nodeType="withEffect">
                                  <p:stCondLst>
                                    <p:cond delay="0"/>
                                  </p:stCondLst>
                                  <p:childTnLst>
                                    <p:set>
                                      <p:cBhvr>
                                        <p:cTn id="20" dur="1" fill="hold">
                                          <p:stCondLst>
                                            <p:cond delay="0"/>
                                          </p:stCondLst>
                                        </p:cTn>
                                        <p:tgtEl>
                                          <p:spTgt spid="14"/>
                                        </p:tgtEl>
                                        <p:attrNameLst>
                                          <p:attrName>style.visibility</p:attrName>
                                        </p:attrNameLst>
                                      </p:cBhvr>
                                      <p:to>
                                        <p:strVal val="hidden"/>
                                      </p:to>
                                    </p:set>
                                  </p:childTnLst>
                                </p:cTn>
                              </p:par>
                              <p:par>
                                <p:cTn id="21" presetID="1"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8"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EC58A75-5088-8B44-ADC8-8B6A222011CF}" type="slidenum">
              <a:rPr lang="en-US" sz="1600">
                <a:solidFill>
                  <a:srgbClr val="000000"/>
                </a:solidFill>
                <a:latin typeface="Garamond" charset="0"/>
                <a:cs typeface="Arial" charset="0"/>
              </a:rPr>
              <a:pPr eaLnBrk="1" hangingPunct="1"/>
              <a:t>26</a:t>
            </a:fld>
            <a:endParaRPr lang="en-US" sz="1600">
              <a:solidFill>
                <a:srgbClr val="000000"/>
              </a:solidFill>
              <a:latin typeface="Garamond" charset="0"/>
              <a:cs typeface="Arial" charset="0"/>
            </a:endParaRPr>
          </a:p>
        </p:txBody>
      </p:sp>
      <p:sp>
        <p:nvSpPr>
          <p:cNvPr id="33794" name="Rectangle 2"/>
          <p:cNvSpPr>
            <a:spLocks noGrp="1" noChangeArrowheads="1"/>
          </p:cNvSpPr>
          <p:nvPr>
            <p:ph type="title"/>
          </p:nvPr>
        </p:nvSpPr>
        <p:spPr/>
        <p:txBody>
          <a:bodyPr/>
          <a:lstStyle/>
          <a:p>
            <a:pPr eaLnBrk="1" hangingPunct="1"/>
            <a:r>
              <a:rPr lang="en-US">
                <a:latin typeface="Garamond" charset="0"/>
              </a:rPr>
              <a:t>The Problem</a:t>
            </a:r>
          </a:p>
        </p:txBody>
      </p:sp>
      <p:sp>
        <p:nvSpPr>
          <p:cNvPr id="23556" name="Rectangle 3"/>
          <p:cNvSpPr>
            <a:spLocks noGrp="1" noChangeArrowheads="1"/>
          </p:cNvSpPr>
          <p:nvPr>
            <p:ph type="body" idx="1"/>
          </p:nvPr>
        </p:nvSpPr>
        <p:spPr>
          <a:xfrm>
            <a:off x="228600" y="996950"/>
            <a:ext cx="8610600" cy="5194300"/>
          </a:xfrm>
        </p:spPr>
        <p:txBody>
          <a:bodyPr/>
          <a:lstStyle/>
          <a:p>
            <a:pPr eaLnBrk="1" hangingPunct="1"/>
            <a:r>
              <a:rPr lang="en-US">
                <a:latin typeface="Tahoma" charset="0"/>
              </a:rPr>
              <a:t>Multiple threads share the DRAM controller</a:t>
            </a:r>
          </a:p>
          <a:p>
            <a:pPr eaLnBrk="1" hangingPunct="1"/>
            <a:r>
              <a:rPr lang="en-US">
                <a:latin typeface="Tahoma" charset="0"/>
              </a:rPr>
              <a:t>DRAM controllers designed to maximize DRAM throughput</a:t>
            </a:r>
          </a:p>
          <a:p>
            <a:pPr eaLnBrk="1" hangingPunct="1"/>
            <a:endParaRPr lang="en-US">
              <a:solidFill>
                <a:srgbClr val="003399"/>
              </a:solidFill>
              <a:latin typeface="Tahoma" charset="0"/>
            </a:endParaRPr>
          </a:p>
          <a:p>
            <a:pPr eaLnBrk="1" hangingPunct="1"/>
            <a:r>
              <a:rPr lang="en-US">
                <a:solidFill>
                  <a:srgbClr val="003399"/>
                </a:solidFill>
                <a:latin typeface="Tahoma" charset="0"/>
              </a:rPr>
              <a:t>DRAM scheduling policies are thread-unfair</a:t>
            </a:r>
          </a:p>
          <a:p>
            <a:pPr lvl="1" eaLnBrk="1" hangingPunct="1"/>
            <a:r>
              <a:rPr lang="en-US" sz="2000">
                <a:latin typeface="Tahoma" charset="0"/>
                <a:ea typeface="ＭＳ Ｐゴシック" charset="0"/>
              </a:rPr>
              <a:t>Row-hit first: unfairly prioritizes </a:t>
            </a:r>
            <a:r>
              <a:rPr lang="en-US" sz="2000">
                <a:solidFill>
                  <a:srgbClr val="FF0000"/>
                </a:solidFill>
                <a:latin typeface="Tahoma" charset="0"/>
                <a:ea typeface="ＭＳ Ｐゴシック" charset="0"/>
              </a:rPr>
              <a:t>threads with high row buffer locality</a:t>
            </a:r>
          </a:p>
          <a:p>
            <a:pPr lvl="2" eaLnBrk="1" hangingPunct="1"/>
            <a:r>
              <a:rPr lang="en-US" sz="1800">
                <a:latin typeface="Tahoma" charset="0"/>
                <a:ea typeface="ＭＳ Ｐゴシック" charset="0"/>
              </a:rPr>
              <a:t>Threads that keep on accessing the same row</a:t>
            </a:r>
          </a:p>
          <a:p>
            <a:pPr lvl="1" eaLnBrk="1" hangingPunct="1"/>
            <a:r>
              <a:rPr lang="en-US" sz="2000">
                <a:latin typeface="Tahoma" charset="0"/>
                <a:ea typeface="ＭＳ Ｐゴシック" charset="0"/>
              </a:rPr>
              <a:t>Oldest-first: unfairly prioritizes </a:t>
            </a:r>
            <a:r>
              <a:rPr lang="en-US" sz="2000">
                <a:solidFill>
                  <a:srgbClr val="FF0000"/>
                </a:solidFill>
                <a:latin typeface="Tahoma" charset="0"/>
                <a:ea typeface="ＭＳ Ｐゴシック" charset="0"/>
              </a:rPr>
              <a:t>memory-intensive threads</a:t>
            </a:r>
          </a:p>
          <a:p>
            <a:pPr lvl="1" eaLnBrk="1" hangingPunct="1"/>
            <a:endParaRPr lang="en-US">
              <a:solidFill>
                <a:srgbClr val="003399"/>
              </a:solidFill>
              <a:latin typeface="Tahoma" charset="0"/>
              <a:ea typeface="ＭＳ Ｐゴシック" charset="0"/>
            </a:endParaRPr>
          </a:p>
          <a:p>
            <a:pPr eaLnBrk="1" hangingPunct="1"/>
            <a:r>
              <a:rPr lang="en-US">
                <a:solidFill>
                  <a:srgbClr val="003399"/>
                </a:solidFill>
                <a:latin typeface="Tahoma" charset="0"/>
              </a:rPr>
              <a:t>DRAM controller vulnerable to denial of service attacks</a:t>
            </a:r>
          </a:p>
          <a:p>
            <a:pPr lvl="1" eaLnBrk="1" hangingPunct="1"/>
            <a:r>
              <a:rPr lang="en-US">
                <a:latin typeface="Tahoma" charset="0"/>
                <a:ea typeface="ＭＳ Ｐゴシック" charset="0"/>
              </a:rPr>
              <a:t>Can write programs to exploit unfairness</a:t>
            </a:r>
          </a:p>
          <a:p>
            <a:pPr lvl="1" eaLnBrk="1" hangingPunct="1"/>
            <a:endParaRPr lang="en-US">
              <a:solidFill>
                <a:srgbClr val="FF0000"/>
              </a:solidFill>
              <a:latin typeface="Tahoma" charset="0"/>
              <a:ea typeface="ＭＳ Ｐゴシック" charset="0"/>
            </a:endParaRPr>
          </a:p>
          <a:p>
            <a:pPr eaLnBrk="1" hangingPunct="1"/>
            <a:endParaRPr lang="en-US">
              <a:latin typeface="Tahoma" charset="0"/>
            </a:endParaRPr>
          </a:p>
          <a:p>
            <a:pPr eaLnBrk="1" hangingPunct="1"/>
            <a:endParaRPr lang="en-US">
              <a:latin typeface="Tahoma" charset="0"/>
            </a:endParaRPr>
          </a:p>
          <a:p>
            <a:pPr eaLnBrk="1" hangingPunct="1"/>
            <a:endParaRPr lang="en-US">
              <a:latin typeface="Tahoma" charset="0"/>
            </a:endParaRPr>
          </a:p>
        </p:txBody>
      </p:sp>
    </p:spTree>
    <p:extLst>
      <p:ext uri="{BB962C8B-B14F-4D97-AF65-F5344CB8AC3E}">
        <p14:creationId xmlns:p14="http://schemas.microsoft.com/office/powerpoint/2010/main" val="14553249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3556">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556">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556">
                                            <p:txEl>
                                              <p:pRg st="6" end="6"/>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3556">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3556">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Control Algorithm: Demand-Based Switching</a:t>
            </a:r>
            <a:endParaRPr lang="en-US" sz="3600" dirty="0"/>
          </a:p>
        </p:txBody>
      </p:sp>
      <p:sp>
        <p:nvSpPr>
          <p:cNvPr id="3" name="Content Placeholder 2"/>
          <p:cNvSpPr>
            <a:spLocks noGrp="1"/>
          </p:cNvSpPr>
          <p:nvPr>
            <p:ph idx="1"/>
          </p:nvPr>
        </p:nvSpPr>
        <p:spPr>
          <a:xfrm>
            <a:off x="1371600" y="4343400"/>
            <a:ext cx="5638800" cy="1981200"/>
          </a:xfrm>
        </p:spPr>
        <p:txBody>
          <a:bodyPr>
            <a:normAutofit fontScale="92500" lnSpcReduction="10000"/>
          </a:bodyPr>
          <a:lstStyle/>
          <a:p>
            <a:pPr>
              <a:buNone/>
            </a:pPr>
            <a:r>
              <a:rPr lang="en-US" dirty="0" smtClean="0"/>
              <a:t>After each epoch of length </a:t>
            </a:r>
            <a:r>
              <a:rPr lang="en-US" dirty="0" err="1" smtClean="0"/>
              <a:t>T</a:t>
            </a:r>
            <a:r>
              <a:rPr lang="en-US" baseline="-25000" dirty="0" err="1" smtClean="0"/>
              <a:t>epoch</a:t>
            </a:r>
            <a:r>
              <a:rPr lang="en-US" dirty="0" smtClean="0"/>
              <a:t>:</a:t>
            </a:r>
          </a:p>
          <a:p>
            <a:pPr>
              <a:buNone/>
            </a:pPr>
            <a:r>
              <a:rPr lang="en-US" dirty="0" smtClean="0"/>
              <a:t>	Measure per-channel bandwidth BW</a:t>
            </a:r>
          </a:p>
          <a:p>
            <a:pPr>
              <a:buNone/>
            </a:pPr>
            <a:r>
              <a:rPr lang="en-US" dirty="0" smtClean="0"/>
              <a:t>	if 	   BW &lt; T</a:t>
            </a:r>
            <a:r>
              <a:rPr lang="en-US" baseline="-25000" dirty="0" smtClean="0"/>
              <a:t>800	</a:t>
            </a:r>
            <a:r>
              <a:rPr lang="en-US" dirty="0" smtClean="0"/>
              <a:t>: switch to   800MHz</a:t>
            </a:r>
          </a:p>
          <a:p>
            <a:pPr>
              <a:buNone/>
            </a:pPr>
            <a:r>
              <a:rPr lang="en-US" dirty="0" smtClean="0"/>
              <a:t>	else if BW &lt; T</a:t>
            </a:r>
            <a:r>
              <a:rPr lang="en-US" baseline="-25000" dirty="0" smtClean="0"/>
              <a:t>1066	</a:t>
            </a:r>
            <a:r>
              <a:rPr lang="en-US" dirty="0" smtClean="0"/>
              <a:t>: switch to 1066MHz</a:t>
            </a:r>
          </a:p>
          <a:p>
            <a:pPr>
              <a:buNone/>
            </a:pPr>
            <a:r>
              <a:rPr lang="en-US" dirty="0" smtClean="0"/>
              <a:t>	else			: switch to 1333MHz</a:t>
            </a:r>
          </a:p>
          <a:p>
            <a:pPr>
              <a:buNone/>
            </a:pPr>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260</a:t>
            </a:fld>
            <a:endParaRPr lang="en-US" altLang="en-US">
              <a:solidFill>
                <a:srgbClr val="000000"/>
              </a:solidFill>
            </a:endParaRPr>
          </a:p>
        </p:txBody>
      </p:sp>
      <p:graphicFrame>
        <p:nvGraphicFramePr>
          <p:cNvPr id="5" name="Content Placeholder 6"/>
          <p:cNvGraphicFramePr>
            <a:graphicFrameLocks/>
          </p:cNvGraphicFramePr>
          <p:nvPr/>
        </p:nvGraphicFramePr>
        <p:xfrm>
          <a:off x="533400" y="863600"/>
          <a:ext cx="8229600" cy="3429000"/>
        </p:xfrm>
        <a:graphic>
          <a:graphicData uri="http://schemas.openxmlformats.org/drawingml/2006/chart">
            <c:chart xmlns:c="http://schemas.openxmlformats.org/drawingml/2006/chart" xmlns:r="http://schemas.openxmlformats.org/officeDocument/2006/relationships" r:id="rId3"/>
          </a:graphicData>
        </a:graphic>
      </p:graphicFrame>
      <p:grpSp>
        <p:nvGrpSpPr>
          <p:cNvPr id="51" name="Group 50"/>
          <p:cNvGrpSpPr/>
          <p:nvPr/>
        </p:nvGrpSpPr>
        <p:grpSpPr>
          <a:xfrm>
            <a:off x="5334000" y="3241040"/>
            <a:ext cx="705642" cy="720150"/>
            <a:chOff x="3429000" y="3520440"/>
            <a:chExt cx="705642" cy="720150"/>
          </a:xfrm>
        </p:grpSpPr>
        <p:cxnSp>
          <p:nvCxnSpPr>
            <p:cNvPr id="36" name="Straight Arrow Connector 35"/>
            <p:cNvCxnSpPr/>
            <p:nvPr/>
          </p:nvCxnSpPr>
          <p:spPr>
            <a:xfrm rot="16200000" flipV="1">
              <a:off x="3383280" y="3642360"/>
              <a:ext cx="411480" cy="16764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429000" y="3840480"/>
              <a:ext cx="705642"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1066</a:t>
              </a:r>
              <a:endParaRPr lang="en-US" sz="2000" dirty="0">
                <a:solidFill>
                  <a:srgbClr val="0000FF"/>
                </a:solidFill>
                <a:latin typeface="Tahoma"/>
              </a:endParaRPr>
            </a:p>
          </p:txBody>
        </p:sp>
      </p:grpSp>
      <p:grpSp>
        <p:nvGrpSpPr>
          <p:cNvPr id="50" name="Group 49"/>
          <p:cNvGrpSpPr/>
          <p:nvPr/>
        </p:nvGrpSpPr>
        <p:grpSpPr>
          <a:xfrm>
            <a:off x="3886200" y="3294380"/>
            <a:ext cx="612668" cy="735390"/>
            <a:chOff x="2438400" y="3497580"/>
            <a:chExt cx="612668" cy="735390"/>
          </a:xfrm>
        </p:grpSpPr>
        <p:cxnSp>
          <p:nvCxnSpPr>
            <p:cNvPr id="34" name="Straight Arrow Connector 33"/>
            <p:cNvCxnSpPr/>
            <p:nvPr/>
          </p:nvCxnSpPr>
          <p:spPr>
            <a:xfrm rot="16200000" flipV="1">
              <a:off x="2468880" y="3665220"/>
              <a:ext cx="441960" cy="106680"/>
            </a:xfrm>
            <a:prstGeom prst="straightConnector1">
              <a:avLst/>
            </a:prstGeom>
            <a:ln w="381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2438400" y="3832860"/>
              <a:ext cx="612668" cy="400110"/>
            </a:xfrm>
            <a:prstGeom prst="rect">
              <a:avLst/>
            </a:prstGeom>
            <a:noFill/>
          </p:spPr>
          <p:txBody>
            <a:bodyPr wrap="none" rtlCol="0">
              <a:spAutoFit/>
            </a:bodyPr>
            <a:lstStyle/>
            <a:p>
              <a:r>
                <a:rPr lang="en-US" sz="2000" dirty="0" smtClean="0">
                  <a:solidFill>
                    <a:srgbClr val="0000FF"/>
                  </a:solidFill>
                  <a:latin typeface="Tahoma"/>
                </a:rPr>
                <a:t>T</a:t>
              </a:r>
              <a:r>
                <a:rPr lang="en-US" sz="2000" baseline="-25000" dirty="0" smtClean="0">
                  <a:solidFill>
                    <a:srgbClr val="0000FF"/>
                  </a:solidFill>
                  <a:latin typeface="Tahoma"/>
                </a:rPr>
                <a:t>800</a:t>
              </a:r>
              <a:endParaRPr lang="en-US" sz="2000" dirty="0">
                <a:solidFill>
                  <a:srgbClr val="0000FF"/>
                </a:solidFill>
                <a:latin typeface="Tahoma"/>
              </a:endParaRPr>
            </a:p>
          </p:txBody>
        </p:sp>
      </p:grpSp>
      <p:sp>
        <p:nvSpPr>
          <p:cNvPr id="53" name="Rectangle 52"/>
          <p:cNvSpPr/>
          <p:nvPr/>
        </p:nvSpPr>
        <p:spPr>
          <a:xfrm rot="21407136">
            <a:off x="1828401" y="2983014"/>
            <a:ext cx="2216427" cy="159997"/>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4" name="Rectangle 53"/>
          <p:cNvSpPr/>
          <p:nvPr/>
        </p:nvSpPr>
        <p:spPr>
          <a:xfrm rot="21338263">
            <a:off x="4057997" y="2995330"/>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5" name="Rectangle 54"/>
          <p:cNvSpPr/>
          <p:nvPr/>
        </p:nvSpPr>
        <p:spPr>
          <a:xfrm rot="21308046">
            <a:off x="5389930" y="2999076"/>
            <a:ext cx="1296058" cy="135366"/>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6" name="Rectangle 55"/>
          <p:cNvSpPr/>
          <p:nvPr/>
        </p:nvSpPr>
        <p:spPr>
          <a:xfrm rot="19882694">
            <a:off x="6651278" y="2776502"/>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57" name="Rectangle 56"/>
          <p:cNvSpPr/>
          <p:nvPr/>
        </p:nvSpPr>
        <p:spPr>
          <a:xfrm rot="17780801">
            <a:off x="7123720" y="2243100"/>
            <a:ext cx="765447" cy="127539"/>
          </a:xfrm>
          <a:prstGeom prst="rect">
            <a:avLst/>
          </a:prstGeom>
          <a:solidFill>
            <a:srgbClr val="FF0000">
              <a:alpha val="50196"/>
            </a:srgb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Tree>
    <p:extLst>
      <p:ext uri="{BB962C8B-B14F-4D97-AF65-F5344CB8AC3E}">
        <p14:creationId xmlns:p14="http://schemas.microsoft.com/office/powerpoint/2010/main" val="247525657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5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 end="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2" end="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3" end="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Lst>
  </p:timing>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Implementing V/F Switching</a:t>
            </a:r>
            <a:endParaRPr lang="en-US" dirty="0"/>
          </a:p>
        </p:txBody>
      </p:sp>
      <p:sp>
        <p:nvSpPr>
          <p:cNvPr id="3" name="Content Placeholder 2"/>
          <p:cNvSpPr>
            <a:spLocks noGrp="1"/>
          </p:cNvSpPr>
          <p:nvPr>
            <p:ph idx="1"/>
          </p:nvPr>
        </p:nvSpPr>
        <p:spPr>
          <a:xfrm>
            <a:off x="228600" y="914400"/>
            <a:ext cx="8610600" cy="5339680"/>
          </a:xfrm>
        </p:spPr>
        <p:txBody>
          <a:bodyPr/>
          <a:lstStyle/>
          <a:p>
            <a:r>
              <a:rPr lang="en-US" b="1" dirty="0" smtClean="0"/>
              <a:t>Halt Memory Operations</a:t>
            </a:r>
          </a:p>
          <a:p>
            <a:pPr lvl="1"/>
            <a:r>
              <a:rPr lang="en-US" dirty="0" smtClean="0"/>
              <a:t>Pause requests</a:t>
            </a:r>
          </a:p>
          <a:p>
            <a:pPr lvl="1"/>
            <a:r>
              <a:rPr lang="en-US" dirty="0" smtClean="0"/>
              <a:t>Put DRAM in Self-Refresh</a:t>
            </a:r>
          </a:p>
          <a:p>
            <a:pPr lvl="1"/>
            <a:r>
              <a:rPr lang="en-US" dirty="0" smtClean="0"/>
              <a:t>Stop the DIMM clock</a:t>
            </a:r>
          </a:p>
          <a:p>
            <a:r>
              <a:rPr lang="en-US" b="1" dirty="0" smtClean="0"/>
              <a:t>Transition Voltage/Frequency</a:t>
            </a:r>
          </a:p>
          <a:p>
            <a:pPr lvl="1"/>
            <a:r>
              <a:rPr lang="en-US" dirty="0" smtClean="0"/>
              <a:t>Begin voltage ramp</a:t>
            </a:r>
          </a:p>
          <a:p>
            <a:pPr lvl="1"/>
            <a:r>
              <a:rPr lang="en-US" dirty="0" smtClean="0"/>
              <a:t>Relock memory </a:t>
            </a:r>
            <a:r>
              <a:rPr lang="en-US" dirty="0"/>
              <a:t>c</a:t>
            </a:r>
            <a:r>
              <a:rPr lang="en-US" dirty="0" smtClean="0"/>
              <a:t>ontroller PLL at new frequency</a:t>
            </a:r>
          </a:p>
          <a:p>
            <a:pPr lvl="1"/>
            <a:r>
              <a:rPr lang="en-US" dirty="0" smtClean="0"/>
              <a:t>Restart DIMM clock</a:t>
            </a:r>
          </a:p>
          <a:p>
            <a:pPr lvl="1"/>
            <a:r>
              <a:rPr lang="en-US" dirty="0" smtClean="0"/>
              <a:t>Wait for DIMM PLLs to relock</a:t>
            </a:r>
          </a:p>
          <a:p>
            <a:r>
              <a:rPr lang="en-US" b="1" dirty="0" smtClean="0"/>
              <a:t>Begin Memory Operations</a:t>
            </a:r>
          </a:p>
          <a:p>
            <a:pPr lvl="1"/>
            <a:r>
              <a:rPr lang="en-US" dirty="0" smtClean="0"/>
              <a:t>Take DRAM out of Self-Refresh</a:t>
            </a:r>
          </a:p>
          <a:p>
            <a:pPr lvl="1"/>
            <a:r>
              <a:rPr lang="en-US" dirty="0" smtClean="0"/>
              <a:t>Resume requests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261</a:t>
            </a:fld>
            <a:endParaRPr lang="en-US" altLang="en-US">
              <a:solidFill>
                <a:srgbClr val="000000"/>
              </a:solidFill>
            </a:endParaRPr>
          </a:p>
        </p:txBody>
      </p:sp>
      <p:grpSp>
        <p:nvGrpSpPr>
          <p:cNvPr id="8" name="Group 7"/>
          <p:cNvGrpSpPr/>
          <p:nvPr/>
        </p:nvGrpSpPr>
        <p:grpSpPr>
          <a:xfrm>
            <a:off x="304800" y="3429000"/>
            <a:ext cx="8382000" cy="2666999"/>
            <a:chOff x="304800" y="3900053"/>
            <a:chExt cx="8382000" cy="2060862"/>
          </a:xfrm>
        </p:grpSpPr>
        <p:sp>
          <p:nvSpPr>
            <p:cNvPr id="6" name="Rounded Rectangle 5"/>
            <p:cNvSpPr/>
            <p:nvPr/>
          </p:nvSpPr>
          <p:spPr>
            <a:xfrm>
              <a:off x="304800" y="3900053"/>
              <a:ext cx="8382000" cy="2060862"/>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solidFill>
                  <a:srgbClr val="000000"/>
                </a:solidFill>
                <a:latin typeface="Tahoma"/>
              </a:endParaRPr>
            </a:p>
          </p:txBody>
        </p:sp>
        <p:sp>
          <p:nvSpPr>
            <p:cNvPr id="7" name="TextBox 6"/>
            <p:cNvSpPr txBox="1"/>
            <p:nvPr/>
          </p:nvSpPr>
          <p:spPr>
            <a:xfrm>
              <a:off x="304800" y="3976253"/>
              <a:ext cx="8382000" cy="1831270"/>
            </a:xfrm>
            <a:prstGeom prst="rect">
              <a:avLst/>
            </a:prstGeom>
            <a:noFill/>
          </p:spPr>
          <p:txBody>
            <a:bodyPr wrap="square" rtlCol="0">
              <a:spAutoFit/>
            </a:bodyPr>
            <a:lstStyle/>
            <a:p>
              <a:r>
                <a:rPr lang="en-US" sz="4000" dirty="0">
                  <a:solidFill>
                    <a:srgbClr val="000000"/>
                  </a:solidFill>
                  <a:latin typeface="Wingdings" pitchFamily="2" charset="2"/>
                </a:rPr>
                <a:t>C</a:t>
              </a:r>
              <a:r>
                <a:rPr lang="en-US" sz="4000" dirty="0">
                  <a:solidFill>
                    <a:srgbClr val="000000"/>
                  </a:solidFill>
                  <a:latin typeface="Tahoma"/>
                </a:rPr>
                <a:t> </a:t>
              </a:r>
              <a:r>
                <a:rPr lang="en-US" sz="2800" dirty="0" smtClean="0">
                  <a:solidFill>
                    <a:srgbClr val="000000"/>
                  </a:solidFill>
                  <a:latin typeface="Tahoma"/>
                </a:rPr>
                <a:t>Memory frequency already adjustable </a:t>
              </a:r>
              <a:r>
                <a:rPr lang="en-US" sz="2800" dirty="0" smtClean="0">
                  <a:solidFill>
                    <a:srgbClr val="000000"/>
                  </a:solidFill>
                  <a:latin typeface="Tahoma"/>
                  <a:cs typeface="Tahoma"/>
                </a:rPr>
                <a:t>statically</a:t>
              </a: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Voltage regulators for CPU DVFS can work for</a:t>
              </a:r>
              <a:br>
                <a:rPr lang="en-US" sz="2800" dirty="0" smtClean="0">
                  <a:solidFill>
                    <a:srgbClr val="000000"/>
                  </a:solidFill>
                  <a:latin typeface="Tahoma"/>
                </a:rPr>
              </a:br>
              <a:r>
                <a:rPr lang="en-US" sz="2800" dirty="0" smtClean="0">
                  <a:solidFill>
                    <a:srgbClr val="000000"/>
                  </a:solidFill>
                  <a:latin typeface="Tahoma"/>
                </a:rPr>
                <a:t>     memory DVFS</a:t>
              </a:r>
              <a:endParaRPr lang="en-US" sz="2800" dirty="0" smtClean="0">
                <a:solidFill>
                  <a:srgbClr val="000000"/>
                </a:solidFill>
                <a:latin typeface="Wingdings" pitchFamily="2" charset="2"/>
              </a:endParaRPr>
            </a:p>
            <a:p>
              <a:r>
                <a:rPr lang="en-US" sz="4000" dirty="0" smtClean="0">
                  <a:solidFill>
                    <a:srgbClr val="000000"/>
                  </a:solidFill>
                  <a:latin typeface="Wingdings" pitchFamily="2" charset="2"/>
                </a:rPr>
                <a:t>C</a:t>
              </a:r>
              <a:r>
                <a:rPr lang="en-US" sz="4000" dirty="0" smtClean="0">
                  <a:solidFill>
                    <a:srgbClr val="000000"/>
                  </a:solidFill>
                  <a:latin typeface="Tahoma"/>
                </a:rPr>
                <a:t> </a:t>
              </a:r>
              <a:r>
                <a:rPr lang="en-US" sz="2800" dirty="0" smtClean="0">
                  <a:solidFill>
                    <a:srgbClr val="000000"/>
                  </a:solidFill>
                  <a:latin typeface="Tahoma"/>
                </a:rPr>
                <a:t>Full transition takes ~20µs</a:t>
              </a:r>
              <a:endParaRPr lang="en-US" sz="2800" dirty="0">
                <a:solidFill>
                  <a:srgbClr val="000000"/>
                </a:solidFill>
                <a:latin typeface="Tahoma"/>
              </a:endParaRPr>
            </a:p>
          </p:txBody>
        </p:sp>
      </p:grpSp>
    </p:spTree>
    <p:extLst>
      <p:ext uri="{BB962C8B-B14F-4D97-AF65-F5344CB8AC3E}">
        <p14:creationId xmlns:p14="http://schemas.microsoft.com/office/powerpoint/2010/main" val="422217873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p:txBody>
          <a:bodyPr/>
          <a:lstStyle/>
          <a:p>
            <a:r>
              <a:rPr lang="en-US" dirty="0" smtClean="0">
                <a:solidFill>
                  <a:schemeClr val="bg1">
                    <a:lumMod val="75000"/>
                  </a:schemeClr>
                </a:solidFill>
              </a:rPr>
              <a:t>Motivation</a:t>
            </a:r>
          </a:p>
          <a:p>
            <a:endParaRPr lang="en-US" dirty="0" smtClean="0">
              <a:solidFill>
                <a:schemeClr val="bg1">
                  <a:lumMod val="75000"/>
                </a:schemeClr>
              </a:solidFill>
            </a:endParaRPr>
          </a:p>
          <a:p>
            <a:r>
              <a:rPr lang="en-US" dirty="0" smtClean="0">
                <a:solidFill>
                  <a:schemeClr val="bg1">
                    <a:lumMod val="75000"/>
                  </a:schemeClr>
                </a:solidFill>
              </a:rPr>
              <a:t>Background and Characterization</a:t>
            </a:r>
          </a:p>
          <a:p>
            <a:pPr lvl="1"/>
            <a:r>
              <a:rPr lang="en-US" dirty="0" smtClean="0">
                <a:solidFill>
                  <a:schemeClr val="bg1">
                    <a:lumMod val="75000"/>
                  </a:schemeClr>
                </a:solidFill>
              </a:rPr>
              <a:t>DRAM Operation</a:t>
            </a:r>
          </a:p>
          <a:p>
            <a:pPr lvl="1"/>
            <a:r>
              <a:rPr lang="en-US" dirty="0" smtClean="0">
                <a:solidFill>
                  <a:schemeClr val="bg1">
                    <a:lumMod val="75000"/>
                  </a:schemeClr>
                </a:solidFill>
              </a:rPr>
              <a:t>DRAM Power</a:t>
            </a:r>
          </a:p>
          <a:p>
            <a:pPr lvl="1"/>
            <a:r>
              <a:rPr lang="en-US" dirty="0" smtClean="0">
                <a:solidFill>
                  <a:schemeClr val="bg1">
                    <a:lumMod val="75000"/>
                  </a:schemeClr>
                </a:solidFill>
              </a:rPr>
              <a:t>Frequency and Voltage Scaling</a:t>
            </a:r>
          </a:p>
          <a:p>
            <a:pPr lvl="1"/>
            <a:endParaRPr lang="en-US" dirty="0" smtClean="0"/>
          </a:p>
          <a:p>
            <a:r>
              <a:rPr lang="en-US" dirty="0" smtClean="0">
                <a:solidFill>
                  <a:schemeClr val="bg1">
                    <a:lumMod val="75000"/>
                  </a:schemeClr>
                </a:solidFill>
              </a:rPr>
              <a:t>Performance Effects of Frequency Scaling</a:t>
            </a:r>
          </a:p>
          <a:p>
            <a:endParaRPr lang="en-US" dirty="0" smtClean="0">
              <a:solidFill>
                <a:schemeClr val="bg1">
                  <a:lumMod val="85000"/>
                </a:schemeClr>
              </a:solidFill>
            </a:endParaRPr>
          </a:p>
          <a:p>
            <a:r>
              <a:rPr lang="en-US" dirty="0" smtClean="0">
                <a:solidFill>
                  <a:schemeClr val="bg1">
                    <a:lumMod val="75000"/>
                  </a:schemeClr>
                </a:solidFill>
              </a:rPr>
              <a:t>Frequency Control Algorithm</a:t>
            </a:r>
          </a:p>
          <a:p>
            <a:endParaRPr lang="en-US" dirty="0" smtClean="0">
              <a:solidFill>
                <a:schemeClr val="bg1">
                  <a:lumMod val="75000"/>
                </a:schemeClr>
              </a:solidFill>
            </a:endParaRPr>
          </a:p>
          <a:p>
            <a:r>
              <a:rPr lang="en-US" dirty="0" smtClean="0"/>
              <a:t>Evaluation and Conclusions</a:t>
            </a:r>
          </a:p>
          <a:p>
            <a:endParaRPr lang="en-US" dirty="0">
              <a:solidFill>
                <a:schemeClr val="bg1">
                  <a:lumMod val="75000"/>
                </a:schemeClr>
              </a:solidFill>
            </a:endParaRP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262</a:t>
            </a:fld>
            <a:endParaRPr lang="en-US" altLang="en-US">
              <a:solidFill>
                <a:srgbClr val="000000"/>
              </a:solidFill>
            </a:endParaRPr>
          </a:p>
        </p:txBody>
      </p:sp>
    </p:spTree>
    <p:extLst>
      <p:ext uri="{BB962C8B-B14F-4D97-AF65-F5344CB8AC3E}">
        <p14:creationId xmlns:p14="http://schemas.microsoft.com/office/powerpoint/2010/main" val="7833104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r>
              <a:rPr lang="en-US" b="1" dirty="0" smtClean="0"/>
              <a:t>Real-system evaluation</a:t>
            </a:r>
          </a:p>
          <a:p>
            <a:pPr lvl="1"/>
            <a:r>
              <a:rPr lang="en-US" dirty="0" smtClean="0"/>
              <a:t>Dual 4-core Intel Xeon</a:t>
            </a:r>
            <a:r>
              <a:rPr lang="en-US" sz="1600" baseline="30000" dirty="0" smtClean="0"/>
              <a:t>®</a:t>
            </a:r>
            <a:r>
              <a:rPr lang="en-US" sz="2400" dirty="0" smtClean="0">
                <a:solidFill>
                  <a:srgbClr val="000000"/>
                </a:solidFill>
                <a:ea typeface="+mn-ea"/>
                <a:cs typeface="+mn-cs"/>
              </a:rPr>
              <a:t>, 3 memory channels/socket</a:t>
            </a:r>
            <a:endParaRPr lang="en-US" sz="1600" baseline="30000" dirty="0" smtClean="0"/>
          </a:p>
          <a:p>
            <a:pPr lvl="1"/>
            <a:r>
              <a:rPr lang="en-US" dirty="0" smtClean="0"/>
              <a:t>48 GB of DDR3 (12 DIMMs, 4GB dual-rank, 1333MHz)</a:t>
            </a:r>
          </a:p>
          <a:p>
            <a:pPr lvl="1"/>
            <a:endParaRPr lang="en-US" dirty="0" smtClean="0"/>
          </a:p>
          <a:p>
            <a:r>
              <a:rPr lang="en-US" b="1" dirty="0" smtClean="0"/>
              <a:t>Emulating memory frequency for performance</a:t>
            </a:r>
          </a:p>
          <a:p>
            <a:pPr lvl="1"/>
            <a:r>
              <a:rPr lang="en-US" dirty="0" smtClean="0"/>
              <a:t>Altered memory controller </a:t>
            </a:r>
            <a:r>
              <a:rPr lang="en-US" dirty="0" smtClean="0">
                <a:solidFill>
                  <a:srgbClr val="0000FF"/>
                </a:solidFill>
              </a:rPr>
              <a:t>timing registers </a:t>
            </a:r>
            <a:r>
              <a:rPr lang="en-US" dirty="0" smtClean="0"/>
              <a:t>(</a:t>
            </a:r>
            <a:r>
              <a:rPr lang="en-US" dirty="0" err="1" smtClean="0"/>
              <a:t>tRC</a:t>
            </a:r>
            <a:r>
              <a:rPr lang="en-US" dirty="0" smtClean="0"/>
              <a:t>, tB2BCAS)</a:t>
            </a:r>
          </a:p>
          <a:p>
            <a:pPr lvl="1"/>
            <a:r>
              <a:rPr lang="en-US" dirty="0" smtClean="0"/>
              <a:t>Gives performance equivalent to slower memory frequencies</a:t>
            </a:r>
          </a:p>
          <a:p>
            <a:pPr lvl="1"/>
            <a:endParaRPr lang="en-US" dirty="0" smtClean="0"/>
          </a:p>
          <a:p>
            <a:r>
              <a:rPr lang="en-US" b="1" dirty="0" smtClean="0"/>
              <a:t>Modeling power reduction</a:t>
            </a:r>
          </a:p>
          <a:p>
            <a:pPr lvl="1"/>
            <a:r>
              <a:rPr lang="en-US" dirty="0" smtClean="0"/>
              <a:t>Measure baseline system (AC power meter, 1s samples)</a:t>
            </a:r>
          </a:p>
          <a:p>
            <a:pPr lvl="1"/>
            <a:r>
              <a:rPr lang="en-US" dirty="0" smtClean="0"/>
              <a:t>Compute reductions with an analytical model (see paper)</a:t>
            </a:r>
          </a:p>
          <a:p>
            <a:endParaRPr lang="en-US"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263</a:t>
            </a:fld>
            <a:endParaRPr lang="en-US" altLang="en-US">
              <a:solidFill>
                <a:srgbClr val="000000"/>
              </a:solidFill>
            </a:endParaRPr>
          </a:p>
        </p:txBody>
      </p:sp>
    </p:spTree>
    <p:extLst>
      <p:ext uri="{BB962C8B-B14F-4D97-AF65-F5344CB8AC3E}">
        <p14:creationId xmlns:p14="http://schemas.microsoft.com/office/powerpoint/2010/main" val="33565551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Methodology</a:t>
            </a:r>
            <a:endParaRPr lang="en-US" dirty="0"/>
          </a:p>
        </p:txBody>
      </p:sp>
      <p:sp>
        <p:nvSpPr>
          <p:cNvPr id="3" name="Content Placeholder 2"/>
          <p:cNvSpPr>
            <a:spLocks noGrp="1"/>
          </p:cNvSpPr>
          <p:nvPr>
            <p:ph idx="1"/>
          </p:nvPr>
        </p:nvSpPr>
        <p:spPr>
          <a:xfrm>
            <a:off x="228600" y="872144"/>
            <a:ext cx="8610600" cy="5339680"/>
          </a:xfrm>
        </p:spPr>
        <p:txBody>
          <a:bodyPr/>
          <a:lstStyle/>
          <a:p>
            <a:endParaRPr lang="en-US" b="1" dirty="0" smtClean="0"/>
          </a:p>
          <a:p>
            <a:r>
              <a:rPr lang="en-US" b="1" dirty="0" smtClean="0"/>
              <a:t>Workloads</a:t>
            </a:r>
          </a:p>
          <a:p>
            <a:pPr lvl="1"/>
            <a:r>
              <a:rPr lang="en-US" dirty="0" smtClean="0"/>
              <a:t>SPEC CPU2006: CPU-intensive workloads</a:t>
            </a:r>
          </a:p>
          <a:p>
            <a:pPr lvl="1"/>
            <a:r>
              <a:rPr lang="en-US" dirty="0" smtClean="0"/>
              <a:t>All cores run a copy of the benchmark</a:t>
            </a:r>
          </a:p>
          <a:p>
            <a:pPr lvl="1"/>
            <a:endParaRPr lang="en-US" dirty="0" smtClean="0"/>
          </a:p>
          <a:p>
            <a:r>
              <a:rPr lang="en-US" b="1" dirty="0" smtClean="0"/>
              <a:t>Parameters</a:t>
            </a:r>
          </a:p>
          <a:p>
            <a:pPr lvl="1"/>
            <a:r>
              <a:rPr lang="en-US" dirty="0" err="1" smtClean="0"/>
              <a:t>T</a:t>
            </a:r>
            <a:r>
              <a:rPr lang="en-US" baseline="-25000" dirty="0" err="1" smtClean="0"/>
              <a:t>epoch</a:t>
            </a:r>
            <a:r>
              <a:rPr lang="en-US" dirty="0" smtClean="0"/>
              <a:t> = 10ms</a:t>
            </a:r>
          </a:p>
          <a:p>
            <a:pPr lvl="1"/>
            <a:r>
              <a:rPr lang="en-US" dirty="0" smtClean="0"/>
              <a:t>Two variants of algorithm with different switching thresholds:</a:t>
            </a:r>
          </a:p>
          <a:p>
            <a:pPr lvl="1"/>
            <a:r>
              <a:rPr lang="en-US" dirty="0" smtClean="0"/>
              <a:t>BW(0.5, 1): T</a:t>
            </a:r>
            <a:r>
              <a:rPr lang="en-US" baseline="-25000" dirty="0" smtClean="0"/>
              <a:t>800</a:t>
            </a:r>
            <a:r>
              <a:rPr lang="en-US" dirty="0" smtClean="0"/>
              <a:t> = 0.5GB/s, T</a:t>
            </a:r>
            <a:r>
              <a:rPr lang="en-US" baseline="-25000" dirty="0" smtClean="0"/>
              <a:t>1066</a:t>
            </a:r>
            <a:r>
              <a:rPr lang="en-US" dirty="0" smtClean="0"/>
              <a:t> = 1GB/s</a:t>
            </a:r>
          </a:p>
          <a:p>
            <a:pPr lvl="1"/>
            <a:r>
              <a:rPr lang="en-US" dirty="0" smtClean="0"/>
              <a:t>BW(0.5, 2): T</a:t>
            </a:r>
            <a:r>
              <a:rPr lang="en-US" baseline="-25000" dirty="0" smtClean="0"/>
              <a:t>800 </a:t>
            </a:r>
            <a:r>
              <a:rPr lang="en-US" dirty="0" smtClean="0"/>
              <a:t> = 0.5GB/s, T</a:t>
            </a:r>
            <a:r>
              <a:rPr lang="en-US" baseline="-25000" dirty="0" smtClean="0"/>
              <a:t>1066 </a:t>
            </a:r>
            <a:r>
              <a:rPr lang="en-US" dirty="0" smtClean="0"/>
              <a:t>= 2GB/s</a:t>
            </a:r>
          </a:p>
          <a:p>
            <a:pPr marL="671512" lvl="2" indent="0">
              <a:buNone/>
            </a:pPr>
            <a:r>
              <a:rPr lang="en-US" sz="2400" dirty="0" smtClean="0">
                <a:sym typeface="Wingdings"/>
              </a:rPr>
              <a:t> More aggressive frequency/voltage scaling</a:t>
            </a:r>
            <a:endParaRPr lang="en-US" sz="2400" dirty="0" smtClean="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264</a:t>
            </a:fld>
            <a:endParaRPr lang="en-US" altLang="en-US">
              <a:solidFill>
                <a:srgbClr val="000000"/>
              </a:solidFill>
            </a:endParaRPr>
          </a:p>
        </p:txBody>
      </p:sp>
    </p:spTree>
    <p:extLst>
      <p:ext uri="{BB962C8B-B14F-4D97-AF65-F5344CB8AC3E}">
        <p14:creationId xmlns:p14="http://schemas.microsoft.com/office/powerpoint/2010/main" val="284457555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Performance Impact of Memory DVFS</a:t>
            </a:r>
            <a:endParaRPr lang="en-US" dirty="0"/>
          </a:p>
        </p:txBody>
      </p:sp>
      <p:sp>
        <p:nvSpPr>
          <p:cNvPr id="3" name="Content Placeholder 2"/>
          <p:cNvSpPr>
            <a:spLocks noGrp="1"/>
          </p:cNvSpPr>
          <p:nvPr>
            <p:ph idx="1"/>
          </p:nvPr>
        </p:nvSpPr>
        <p:spPr/>
        <p:txBody>
          <a:bodyPr/>
          <a:lstStyle/>
          <a:p>
            <a:r>
              <a:rPr lang="en-US" dirty="0" smtClean="0">
                <a:sym typeface="Wingdings" pitchFamily="2" charset="2"/>
              </a:rPr>
              <a:t>Minimal performance degradation: 0.2% (</a:t>
            </a:r>
            <a:r>
              <a:rPr lang="en-US" dirty="0" err="1" smtClean="0">
                <a:sym typeface="Wingdings" pitchFamily="2" charset="2"/>
              </a:rPr>
              <a:t>avg</a:t>
            </a:r>
            <a:r>
              <a:rPr lang="en-US" dirty="0" smtClean="0">
                <a:sym typeface="Wingdings" pitchFamily="2" charset="2"/>
              </a:rPr>
              <a:t>), 1.7% (max)  </a:t>
            </a:r>
            <a:endParaRPr lang="en-US" dirty="0" smtClean="0"/>
          </a:p>
          <a:p>
            <a:r>
              <a:rPr lang="en-US" dirty="0" smtClean="0"/>
              <a:t>Experimental error ~1%</a:t>
            </a:r>
            <a:endParaRPr lang="en-US" dirty="0" smtClean="0">
              <a:solidFill>
                <a:srgbClr val="FF0000"/>
              </a:solidFill>
            </a:endParaRPr>
          </a:p>
          <a:p>
            <a:pPr>
              <a:buNone/>
            </a:pP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265</a:t>
            </a:fld>
            <a:endParaRPr lang="en-US" altLang="en-US">
              <a:solidFill>
                <a:srgbClr val="000000"/>
              </a:solidFill>
            </a:endParaRPr>
          </a:p>
        </p:txBody>
      </p:sp>
      <p:graphicFrame>
        <p:nvGraphicFramePr>
          <p:cNvPr id="6" name="Chart 5"/>
          <p:cNvGraphicFramePr/>
          <p:nvPr/>
        </p:nvGraphicFramePr>
        <p:xfrm>
          <a:off x="762000" y="2286000"/>
          <a:ext cx="7467600" cy="3933825"/>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1143000" y="3962400"/>
            <a:ext cx="7086600" cy="990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latin typeface="Tahoma"/>
            </a:endParaRPr>
          </a:p>
        </p:txBody>
      </p:sp>
      <p:sp>
        <p:nvSpPr>
          <p:cNvPr id="8" name="Rectangle 7"/>
          <p:cNvSpPr/>
          <p:nvPr/>
        </p:nvSpPr>
        <p:spPr>
          <a:xfrm>
            <a:off x="7848600" y="4191000"/>
            <a:ext cx="304800" cy="15240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6987681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8" grpId="1" animBg="1"/>
    </p:bldLst>
  </p:timing>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Frequency Distribution</a:t>
            </a:r>
            <a:endParaRPr lang="en-US" dirty="0"/>
          </a:p>
        </p:txBody>
      </p:sp>
      <p:sp>
        <p:nvSpPr>
          <p:cNvPr id="7" name="Content Placeholder 6"/>
          <p:cNvSpPr>
            <a:spLocks noGrp="1"/>
          </p:cNvSpPr>
          <p:nvPr>
            <p:ph idx="1"/>
          </p:nvPr>
        </p:nvSpPr>
        <p:spPr/>
        <p:txBody>
          <a:bodyPr/>
          <a:lstStyle/>
          <a:p>
            <a:pPr marL="0" indent="0"/>
            <a:r>
              <a:rPr lang="en-US" dirty="0" smtClean="0"/>
              <a:t> Frequency distribution shifts toward higher memory</a:t>
            </a:r>
            <a:br>
              <a:rPr lang="en-US" dirty="0" smtClean="0"/>
            </a:br>
            <a:r>
              <a:rPr lang="en-US" dirty="0" smtClean="0"/>
              <a:t>   frequencies with more memory-intensive benchmarks</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266</a:t>
            </a:fld>
            <a:endParaRPr lang="en-US" altLang="en-US">
              <a:solidFill>
                <a:srgbClr val="000000"/>
              </a:solidFill>
            </a:endParaRPr>
          </a:p>
        </p:txBody>
      </p:sp>
      <p:graphicFrame>
        <p:nvGraphicFramePr>
          <p:cNvPr id="6" name="Chart 5"/>
          <p:cNvGraphicFramePr/>
          <p:nvPr/>
        </p:nvGraphicFramePr>
        <p:xfrm>
          <a:off x="0" y="2133600"/>
          <a:ext cx="8686799" cy="4038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013587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a:t>
            </a:r>
            <a:r>
              <a:rPr lang="en-US" smtClean="0"/>
              <a:t>Power Reduction</a:t>
            </a:r>
            <a:endParaRPr lang="en-US"/>
          </a:p>
        </p:txBody>
      </p:sp>
      <p:sp>
        <p:nvSpPr>
          <p:cNvPr id="3" name="Content Placeholder 2"/>
          <p:cNvSpPr>
            <a:spLocks noGrp="1"/>
          </p:cNvSpPr>
          <p:nvPr>
            <p:ph idx="1"/>
          </p:nvPr>
        </p:nvSpPr>
        <p:spPr/>
        <p:txBody>
          <a:bodyPr/>
          <a:lstStyle/>
          <a:p>
            <a:r>
              <a:rPr lang="en-US" dirty="0" smtClean="0"/>
              <a:t>Memory power reduces by 10.4% (</a:t>
            </a:r>
            <a:r>
              <a:rPr lang="en-US" dirty="0" err="1" smtClean="0"/>
              <a:t>avg</a:t>
            </a:r>
            <a:r>
              <a:rPr lang="en-US" dirty="0" smtClean="0"/>
              <a:t>), 20.5% (max) </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267</a:t>
            </a:fld>
            <a:endParaRPr lang="en-US" altLang="en-US">
              <a:solidFill>
                <a:srgbClr val="000000"/>
              </a:solidFill>
            </a:endParaRPr>
          </a:p>
        </p:txBody>
      </p:sp>
      <p:graphicFrame>
        <p:nvGraphicFramePr>
          <p:cNvPr id="6" name="Chart 5"/>
          <p:cNvGraphicFramePr/>
          <p:nvPr/>
        </p:nvGraphicFramePr>
        <p:xfrm>
          <a:off x="-228600" y="1600200"/>
          <a:ext cx="9144000" cy="4562475"/>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8534400" y="32004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7774722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Power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268</a:t>
            </a:fld>
            <a:endParaRPr lang="en-US" altLang="en-US">
              <a:solidFill>
                <a:srgbClr val="000000"/>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942876470"/>
              </p:ext>
            </p:extLst>
          </p:nvPr>
        </p:nvGraphicFramePr>
        <p:xfrm>
          <a:off x="-304800" y="1371600"/>
          <a:ext cx="9144000" cy="495935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2"/>
          <p:cNvSpPr txBox="1">
            <a:spLocks/>
          </p:cNvSpPr>
          <p:nvPr/>
        </p:nvSpPr>
        <p:spPr bwMode="auto">
          <a:xfrm>
            <a:off x="228600" y="908720"/>
            <a:ext cx="8610600" cy="539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fontAlgn="base">
              <a:spcBef>
                <a:spcPct val="20000"/>
              </a:spcBef>
              <a:spcAft>
                <a:spcPct val="0"/>
              </a:spcAft>
              <a:buClr>
                <a:srgbClr val="CC9900"/>
              </a:buClr>
              <a:buSzPct val="65000"/>
              <a:buFont typeface="Wingdings" pitchFamily="2" charset="2"/>
              <a:buChar char="n"/>
              <a:defRPr/>
            </a:pPr>
            <a:r>
              <a:rPr lang="en-US" sz="2200" kern="0" dirty="0" smtClean="0">
                <a:solidFill>
                  <a:srgbClr val="000000"/>
                </a:solidFill>
                <a:latin typeface="Tahoma"/>
              </a:rPr>
              <a:t>As a result, system power reduces by 1.9% (avg), 3.5% (max) </a:t>
            </a:r>
            <a:endParaRPr lang="en-US" sz="2200" kern="0" dirty="0" smtClean="0">
              <a:solidFill>
                <a:srgbClr val="FF0000"/>
              </a:solidFill>
              <a:latin typeface="Tahoma"/>
            </a:endParaRPr>
          </a:p>
        </p:txBody>
      </p:sp>
      <p:sp>
        <p:nvSpPr>
          <p:cNvPr id="8" name="Rectangle 7"/>
          <p:cNvSpPr/>
          <p:nvPr/>
        </p:nvSpPr>
        <p:spPr>
          <a:xfrm>
            <a:off x="8458200" y="2895600"/>
            <a:ext cx="457200" cy="23622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33276025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p:cNvSpPr>
            <a:spLocks noGrp="1"/>
          </p:cNvSpPr>
          <p:nvPr>
            <p:ph idx="1"/>
          </p:nvPr>
        </p:nvSpPr>
        <p:spPr>
          <a:xfrm>
            <a:off x="228600" y="908720"/>
            <a:ext cx="8610600" cy="615280"/>
          </a:xfrm>
        </p:spPr>
        <p:txBody>
          <a:bodyPr/>
          <a:lstStyle/>
          <a:p>
            <a:r>
              <a:rPr lang="en-US" dirty="0" smtClean="0"/>
              <a:t>System energy reduces by 2.4% (</a:t>
            </a:r>
            <a:r>
              <a:rPr lang="en-US" dirty="0" err="1" smtClean="0"/>
              <a:t>avg</a:t>
            </a:r>
            <a:r>
              <a:rPr lang="en-US" dirty="0" smtClean="0"/>
              <a:t>), 5.1% (max) </a:t>
            </a:r>
            <a:endParaRPr lang="en-US" dirty="0"/>
          </a:p>
        </p:txBody>
      </p:sp>
      <p:sp>
        <p:nvSpPr>
          <p:cNvPr id="2" name="Title 1"/>
          <p:cNvSpPr>
            <a:spLocks noGrp="1"/>
          </p:cNvSpPr>
          <p:nvPr>
            <p:ph type="title"/>
          </p:nvPr>
        </p:nvSpPr>
        <p:spPr/>
        <p:txBody>
          <a:bodyPr/>
          <a:lstStyle/>
          <a:p>
            <a:r>
              <a:rPr lang="en-US" dirty="0" smtClean="0"/>
              <a:t>System Energy Reduction</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269</a:t>
            </a:fld>
            <a:endParaRPr lang="en-US" altLang="en-US">
              <a:solidFill>
                <a:srgbClr val="000000"/>
              </a:solidFill>
            </a:endParaRPr>
          </a:p>
        </p:txBody>
      </p:sp>
      <p:graphicFrame>
        <p:nvGraphicFramePr>
          <p:cNvPr id="8" name="Chart 7"/>
          <p:cNvGraphicFramePr/>
          <p:nvPr>
            <p:extLst>
              <p:ext uri="{D42A27DB-BD31-4B8C-83A1-F6EECF244321}">
                <p14:modId xmlns:p14="http://schemas.microsoft.com/office/powerpoint/2010/main" val="1560532818"/>
              </p:ext>
            </p:extLst>
          </p:nvPr>
        </p:nvGraphicFramePr>
        <p:xfrm>
          <a:off x="228600" y="1447800"/>
          <a:ext cx="8610600" cy="4800600"/>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p:cNvSpPr/>
          <p:nvPr/>
        </p:nvSpPr>
        <p:spPr>
          <a:xfrm>
            <a:off x="8229600" y="3200400"/>
            <a:ext cx="457200" cy="2514600"/>
          </a:xfrm>
          <a:prstGeom prst="rect">
            <a:avLst/>
          </a:prstGeom>
          <a:solidFill>
            <a:srgbClr val="FF0000">
              <a:alpha val="25098"/>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solidFill>
                <a:srgbClr val="FFFFFF"/>
              </a:solidFill>
              <a:latin typeface="Tahoma"/>
            </a:endParaRPr>
          </a:p>
        </p:txBody>
      </p:sp>
    </p:spTree>
    <p:extLst>
      <p:ext uri="{BB962C8B-B14F-4D97-AF65-F5344CB8AC3E}">
        <p14:creationId xmlns:p14="http://schemas.microsoft.com/office/powerpoint/2010/main" val="111431082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itle 1"/>
          <p:cNvSpPr>
            <a:spLocks noGrp="1"/>
          </p:cNvSpPr>
          <p:nvPr>
            <p:ph type="title"/>
          </p:nvPr>
        </p:nvSpPr>
        <p:spPr>
          <a:xfrm>
            <a:off x="228600" y="152400"/>
            <a:ext cx="8915400" cy="1066800"/>
          </a:xfrm>
        </p:spPr>
        <p:txBody>
          <a:bodyPr/>
          <a:lstStyle/>
          <a:p>
            <a:r>
              <a:rPr lang="en-US" sz="3500">
                <a:latin typeface="Garamond" charset="0"/>
              </a:rPr>
              <a:t>Now That We Know What Happens Underneath</a:t>
            </a:r>
          </a:p>
        </p:txBody>
      </p:sp>
      <p:sp>
        <p:nvSpPr>
          <p:cNvPr id="89090" name="Content Placeholder 2"/>
          <p:cNvSpPr>
            <a:spLocks noGrp="1"/>
          </p:cNvSpPr>
          <p:nvPr>
            <p:ph idx="1"/>
          </p:nvPr>
        </p:nvSpPr>
        <p:spPr>
          <a:xfrm>
            <a:off x="228600" y="996950"/>
            <a:ext cx="8915400" cy="5194300"/>
          </a:xfrm>
        </p:spPr>
        <p:txBody>
          <a:bodyPr/>
          <a:lstStyle/>
          <a:p>
            <a:pPr>
              <a:defRPr/>
            </a:pPr>
            <a:r>
              <a:rPr lang="en-US" dirty="0">
                <a:latin typeface="Tahoma" charset="0"/>
              </a:rPr>
              <a:t>How would you solve the problem</a:t>
            </a:r>
            <a:r>
              <a:rPr lang="en-US" dirty="0" smtClean="0">
                <a:latin typeface="Tahoma" charset="0"/>
              </a:rPr>
              <a:t>?</a:t>
            </a:r>
            <a:endParaRPr lang="en-US" dirty="0">
              <a:latin typeface="Tahoma" charset="0"/>
            </a:endParaRPr>
          </a:p>
          <a:p>
            <a:pPr>
              <a:defRPr/>
            </a:pPr>
            <a:endParaRPr lang="en-US" dirty="0">
              <a:latin typeface="Tahoma" charset="0"/>
            </a:endParaRPr>
          </a:p>
          <a:p>
            <a:pPr marL="0" indent="0">
              <a:buFont typeface="Wingdings" charset="0"/>
              <a:buNone/>
              <a:defRPr/>
            </a:pPr>
            <a:endParaRPr lang="en-US" dirty="0">
              <a:latin typeface="Tahoma" charset="0"/>
            </a:endParaRPr>
          </a:p>
        </p:txBody>
      </p:sp>
      <p:sp>
        <p:nvSpPr>
          <p:cNvPr id="358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3FC38A0-FE31-8F47-A996-A624344DA5E0}" type="slidenum">
              <a:rPr lang="en-US" sz="1600">
                <a:solidFill>
                  <a:srgbClr val="000000"/>
                </a:solidFill>
                <a:latin typeface="Garamond" charset="0"/>
                <a:cs typeface="Arial" charset="0"/>
              </a:rPr>
              <a:pPr eaLnBrk="1" hangingPunct="1"/>
              <a:t>27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4934234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Work</a:t>
            </a:r>
            <a:endParaRPr lang="en-US" dirty="0"/>
          </a:p>
        </p:txBody>
      </p:sp>
      <p:sp>
        <p:nvSpPr>
          <p:cNvPr id="3" name="Content Placeholder 2"/>
          <p:cNvSpPr>
            <a:spLocks noGrp="1"/>
          </p:cNvSpPr>
          <p:nvPr>
            <p:ph idx="1"/>
          </p:nvPr>
        </p:nvSpPr>
        <p:spPr/>
        <p:txBody>
          <a:bodyPr>
            <a:normAutofit/>
          </a:bodyPr>
          <a:lstStyle/>
          <a:p>
            <a:r>
              <a:rPr lang="en-US" b="1" dirty="0" err="1" smtClean="0"/>
              <a:t>MemScale</a:t>
            </a:r>
            <a:r>
              <a:rPr lang="en-US" dirty="0" smtClean="0"/>
              <a:t> [Deng11], concurrent work (ASPLOS 2011)</a:t>
            </a:r>
          </a:p>
          <a:p>
            <a:pPr lvl="1"/>
            <a:r>
              <a:rPr lang="en-US" dirty="0" smtClean="0"/>
              <a:t>Also proposes Memory DVFS</a:t>
            </a:r>
          </a:p>
          <a:p>
            <a:pPr lvl="1"/>
            <a:r>
              <a:rPr lang="en-US" dirty="0" smtClean="0">
                <a:solidFill>
                  <a:srgbClr val="0000FF"/>
                </a:solidFill>
              </a:rPr>
              <a:t>Application performance impact model</a:t>
            </a:r>
            <a:r>
              <a:rPr lang="en-US" dirty="0" smtClean="0"/>
              <a:t> </a:t>
            </a:r>
            <a:r>
              <a:rPr lang="en-US" dirty="0" smtClean="0">
                <a:solidFill>
                  <a:srgbClr val="0000FF"/>
                </a:solidFill>
              </a:rPr>
              <a:t>to decide voltage and frequency</a:t>
            </a:r>
            <a:r>
              <a:rPr lang="en-US" dirty="0" smtClean="0"/>
              <a:t>: requires specific modeling for a given system;</a:t>
            </a:r>
            <a:r>
              <a:rPr lang="en-US" dirty="0" smtClean="0">
                <a:sym typeface="Wingdings" pitchFamily="2" charset="2"/>
              </a:rPr>
              <a:t> our bandwidth-based approach avoids this complexity</a:t>
            </a:r>
          </a:p>
          <a:p>
            <a:pPr lvl="1"/>
            <a:r>
              <a:rPr lang="en-US" dirty="0" smtClean="0">
                <a:solidFill>
                  <a:srgbClr val="0000FF"/>
                </a:solidFill>
                <a:sym typeface="Wingdings" pitchFamily="2" charset="2"/>
              </a:rPr>
              <a:t>Simulation-based evaluation</a:t>
            </a:r>
            <a:r>
              <a:rPr lang="en-US" dirty="0" smtClean="0">
                <a:sym typeface="Wingdings" pitchFamily="2" charset="2"/>
              </a:rPr>
              <a:t>; our work is a real-system proof of concept</a:t>
            </a:r>
            <a:endParaRPr lang="en-US" dirty="0" smtClean="0"/>
          </a:p>
          <a:p>
            <a:pPr lvl="1">
              <a:buNone/>
            </a:pPr>
            <a:endParaRPr lang="en-US" dirty="0" smtClean="0"/>
          </a:p>
          <a:p>
            <a:r>
              <a:rPr lang="en-US" sz="1800" b="1" dirty="0" smtClean="0"/>
              <a:t>Memory Sleep States</a:t>
            </a:r>
            <a:r>
              <a:rPr lang="en-US" sz="1800" b="1" dirty="0"/>
              <a:t> </a:t>
            </a:r>
            <a:r>
              <a:rPr lang="en-US" sz="1800" dirty="0" smtClean="0"/>
              <a:t>(Creating opportunity with data placement [Lebeck00,Pandey06], OS scheduling [Delaluz02], VM subsystem [Huang05]; Making better decisions with better models [Hur08,Fan01])</a:t>
            </a:r>
          </a:p>
          <a:p>
            <a:r>
              <a:rPr lang="en-US" sz="1800" b="1" dirty="0" smtClean="0"/>
              <a:t>Power Limiting/Shifting </a:t>
            </a:r>
            <a:r>
              <a:rPr lang="en-US" sz="1800" dirty="0" smtClean="0"/>
              <a:t>(RAPL [David10] uses memory throttling for thermal limits; CPU throttling for memory traffic [Lin07,08]; Power shifting across system [Felter05])</a:t>
            </a:r>
            <a:endParaRPr lang="en-US" sz="1800"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270</a:t>
            </a:fld>
            <a:endParaRPr lang="en-US" altLang="en-US">
              <a:solidFill>
                <a:srgbClr val="000000"/>
              </a:solidFill>
            </a:endParaRPr>
          </a:p>
        </p:txBody>
      </p:sp>
    </p:spTree>
    <p:extLst>
      <p:ext uri="{BB962C8B-B14F-4D97-AF65-F5344CB8AC3E}">
        <p14:creationId xmlns:p14="http://schemas.microsoft.com/office/powerpoint/2010/main" val="41930717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normAutofit lnSpcReduction="10000"/>
          </a:bodyPr>
          <a:lstStyle/>
          <a:p>
            <a:r>
              <a:rPr lang="en-US" dirty="0" smtClean="0"/>
              <a:t>Memory power is a </a:t>
            </a:r>
            <a:r>
              <a:rPr lang="en-US" dirty="0" smtClean="0">
                <a:solidFill>
                  <a:srgbClr val="FF0000"/>
                </a:solidFill>
              </a:rPr>
              <a:t>significant component </a:t>
            </a:r>
            <a:r>
              <a:rPr lang="en-US" dirty="0" smtClean="0"/>
              <a:t>of system power</a:t>
            </a:r>
          </a:p>
          <a:p>
            <a:pPr lvl="1"/>
            <a:r>
              <a:rPr lang="en-US" dirty="0" smtClean="0"/>
              <a:t>19% average in our evaluation system, 40% in other work</a:t>
            </a:r>
          </a:p>
          <a:p>
            <a:pPr lvl="1"/>
            <a:endParaRPr lang="en-US" dirty="0" smtClean="0"/>
          </a:p>
          <a:p>
            <a:r>
              <a:rPr lang="en-US" dirty="0" smtClean="0"/>
              <a:t>Workloads often keep memory </a:t>
            </a:r>
            <a:r>
              <a:rPr lang="en-US" dirty="0" smtClean="0">
                <a:solidFill>
                  <a:srgbClr val="0000FF"/>
                </a:solidFill>
              </a:rPr>
              <a:t>active</a:t>
            </a:r>
            <a:r>
              <a:rPr lang="en-US" dirty="0" smtClean="0"/>
              <a:t> but </a:t>
            </a:r>
            <a:r>
              <a:rPr lang="en-US" dirty="0" smtClean="0">
                <a:solidFill>
                  <a:srgbClr val="0000FF"/>
                </a:solidFill>
              </a:rPr>
              <a:t>underutilized</a:t>
            </a:r>
          </a:p>
          <a:p>
            <a:pPr lvl="1"/>
            <a:r>
              <a:rPr lang="en-US" dirty="0" smtClean="0"/>
              <a:t>Channel bandwidth demands are highly variable</a:t>
            </a:r>
          </a:p>
          <a:p>
            <a:pPr lvl="1"/>
            <a:r>
              <a:rPr lang="en-US" dirty="0" smtClean="0"/>
              <a:t>Use of memory sleep states is often limited</a:t>
            </a:r>
          </a:p>
          <a:p>
            <a:pPr lvl="1"/>
            <a:endParaRPr lang="en-US" dirty="0" smtClean="0"/>
          </a:p>
          <a:p>
            <a:r>
              <a:rPr lang="en-US" dirty="0" smtClean="0"/>
              <a:t>Scaling </a:t>
            </a:r>
            <a:r>
              <a:rPr lang="en-US" dirty="0" smtClean="0">
                <a:solidFill>
                  <a:srgbClr val="FF0000"/>
                </a:solidFill>
              </a:rPr>
              <a:t>memory frequency/voltage </a:t>
            </a:r>
            <a:r>
              <a:rPr lang="en-US" dirty="0" smtClean="0"/>
              <a:t>can reduce memory power with minimal system performance impact</a:t>
            </a:r>
          </a:p>
          <a:p>
            <a:pPr lvl="1"/>
            <a:r>
              <a:rPr lang="en-US" dirty="0" smtClean="0"/>
              <a:t>10.4% average memory power reduction</a:t>
            </a:r>
          </a:p>
          <a:p>
            <a:pPr lvl="1"/>
            <a:r>
              <a:rPr lang="en-US" dirty="0" smtClean="0"/>
              <a:t>Yields 2.4% average system energy reduction</a:t>
            </a:r>
          </a:p>
          <a:p>
            <a:pPr lvl="1"/>
            <a:endParaRPr lang="en-US" dirty="0" smtClean="0"/>
          </a:p>
          <a:p>
            <a:r>
              <a:rPr lang="en-US" dirty="0" smtClean="0"/>
              <a:t>Greater reductions are possible with wider frequency/voltage range and better control algorithms</a:t>
            </a:r>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271</a:t>
            </a:fld>
            <a:endParaRPr lang="en-US" altLang="en-US" dirty="0">
              <a:solidFill>
                <a:srgbClr val="000000"/>
              </a:solidFill>
            </a:endParaRPr>
          </a:p>
        </p:txBody>
      </p:sp>
    </p:spTree>
    <p:extLst>
      <p:ext uri="{BB962C8B-B14F-4D97-AF65-F5344CB8AC3E}">
        <p14:creationId xmlns:p14="http://schemas.microsoft.com/office/powerpoint/2010/main" val="16224795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219200"/>
            <a:ext cx="8382000" cy="2057400"/>
          </a:xfrm>
        </p:spPr>
        <p:txBody>
          <a:bodyPr anchor="ctr" anchorCtr="0">
            <a:normAutofit/>
          </a:bodyPr>
          <a:lstStyle/>
          <a:p>
            <a:pPr algn="ctr"/>
            <a:r>
              <a:rPr lang="en-US" sz="4000" dirty="0" smtClean="0"/>
              <a:t>Memory Power Management via</a:t>
            </a:r>
            <a:br>
              <a:rPr lang="en-US" sz="4000" dirty="0" smtClean="0"/>
            </a:br>
            <a:r>
              <a:rPr lang="en-US" sz="4000" dirty="0" smtClean="0"/>
              <a:t>Dynamic Voltage/Frequency Scaling</a:t>
            </a:r>
            <a:endParaRPr lang="en-US" sz="4000" dirty="0"/>
          </a:p>
        </p:txBody>
      </p:sp>
      <p:sp>
        <p:nvSpPr>
          <p:cNvPr id="3" name="Subtitle 2"/>
          <p:cNvSpPr>
            <a:spLocks noGrp="1"/>
          </p:cNvSpPr>
          <p:nvPr>
            <p:ph type="subTitle" idx="1"/>
          </p:nvPr>
        </p:nvSpPr>
        <p:spPr>
          <a:xfrm>
            <a:off x="457200" y="4191000"/>
            <a:ext cx="3276600" cy="1143000"/>
          </a:xfrm>
        </p:spPr>
        <p:txBody>
          <a:bodyPr>
            <a:noAutofit/>
          </a:bodyPr>
          <a:lstStyle/>
          <a:p>
            <a:r>
              <a:rPr lang="en-US" sz="1800" dirty="0" smtClean="0"/>
              <a:t>Howard David (Intel)</a:t>
            </a:r>
          </a:p>
          <a:p>
            <a:r>
              <a:rPr lang="en-US" sz="1800" dirty="0" smtClean="0"/>
              <a:t>Eugene </a:t>
            </a:r>
            <a:r>
              <a:rPr lang="en-US" sz="1800" dirty="0" err="1" smtClean="0"/>
              <a:t>Gorbatov</a:t>
            </a:r>
            <a:r>
              <a:rPr lang="en-US" sz="1800" dirty="0" smtClean="0"/>
              <a:t> (Intel)</a:t>
            </a:r>
          </a:p>
          <a:p>
            <a:r>
              <a:rPr lang="en-US" sz="1800" dirty="0" smtClean="0"/>
              <a:t>Ulf R. </a:t>
            </a:r>
            <a:r>
              <a:rPr lang="en-US" sz="1800" dirty="0" err="1" smtClean="0"/>
              <a:t>Hanebutte</a:t>
            </a:r>
            <a:r>
              <a:rPr lang="en-US" sz="1800" dirty="0" smtClean="0"/>
              <a:t> (Intel)</a:t>
            </a:r>
          </a:p>
        </p:txBody>
      </p:sp>
      <p:pic>
        <p:nvPicPr>
          <p:cNvPr id="7" name="Picture 6" descr="IntelLogo.png"/>
          <p:cNvPicPr>
            <a:picLocks noChangeAspect="1"/>
          </p:cNvPicPr>
          <p:nvPr/>
        </p:nvPicPr>
        <p:blipFill>
          <a:blip r:embed="rId3" cstate="print"/>
          <a:srcRect/>
          <a:stretch>
            <a:fillRect/>
          </a:stretch>
        </p:blipFill>
        <p:spPr bwMode="auto">
          <a:xfrm>
            <a:off x="990600" y="5468938"/>
            <a:ext cx="1835346" cy="1376362"/>
          </a:xfrm>
          <a:prstGeom prst="rect">
            <a:avLst/>
          </a:prstGeom>
          <a:noFill/>
          <a:ln w="9525">
            <a:noFill/>
            <a:miter lim="800000"/>
            <a:headEnd/>
            <a:tailEnd/>
          </a:ln>
        </p:spPr>
      </p:pic>
      <p:sp>
        <p:nvSpPr>
          <p:cNvPr id="8" name="Subtitle 2"/>
          <p:cNvSpPr txBox="1">
            <a:spLocks/>
          </p:cNvSpPr>
          <p:nvPr/>
        </p:nvSpPr>
        <p:spPr bwMode="auto">
          <a:xfrm>
            <a:off x="5181600" y="4419600"/>
            <a:ext cx="3276600" cy="76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0" indent="0" algn="ctr" rtl="0" eaLnBrk="1" fontAlgn="base" hangingPunct="1">
              <a:spcBef>
                <a:spcPct val="20000"/>
              </a:spcBef>
              <a:spcAft>
                <a:spcPct val="0"/>
              </a:spcAft>
              <a:buClr>
                <a:schemeClr val="accent1"/>
              </a:buClr>
              <a:buSzPct val="65000"/>
              <a:buFont typeface="Wingdings" pitchFamily="2" charset="2"/>
              <a:buNone/>
              <a:defRPr sz="2400">
                <a:solidFill>
                  <a:schemeClr val="tx1"/>
                </a:solidFill>
                <a:latin typeface="+mn-lt"/>
                <a:ea typeface="+mn-ea"/>
                <a:cs typeface="+mn-cs"/>
              </a:defRPr>
            </a:lvl1pPr>
            <a:lvl2pPr marL="669925" indent="-325438" algn="l" rtl="0" eaLnBrk="1" fontAlgn="base" hangingPunct="1">
              <a:spcBef>
                <a:spcPct val="20000"/>
              </a:spcBef>
              <a:spcAft>
                <a:spcPct val="0"/>
              </a:spcAft>
              <a:buClr>
                <a:schemeClr val="accent2"/>
              </a:buClr>
              <a:buSzPct val="60000"/>
              <a:buFont typeface="Wingdings" pitchFamily="2" charset="2"/>
              <a:buChar char="q"/>
              <a:defRPr sz="2200">
                <a:solidFill>
                  <a:schemeClr val="tx1"/>
                </a:solidFill>
                <a:latin typeface="+mn-lt"/>
              </a:defRPr>
            </a:lvl2pPr>
            <a:lvl3pPr marL="1022350" indent="-350838" algn="l" rtl="0" eaLnBrk="1" fontAlgn="base" hangingPunct="1">
              <a:spcBef>
                <a:spcPct val="20000"/>
              </a:spcBef>
              <a:spcAft>
                <a:spcPct val="0"/>
              </a:spcAft>
              <a:buClr>
                <a:schemeClr val="accent1"/>
              </a:buClr>
              <a:buSzPct val="65000"/>
              <a:buFont typeface="Wingdings" pitchFamily="2" charset="2"/>
              <a:buChar char="n"/>
              <a:defRPr sz="2000">
                <a:solidFill>
                  <a:schemeClr val="tx1"/>
                </a:solidFill>
                <a:latin typeface="+mn-lt"/>
              </a:defRPr>
            </a:lvl3pPr>
            <a:lvl4pPr marL="1339850" indent="-315913" algn="l" rtl="0" eaLnBrk="1" fontAlgn="base" hangingPunct="1">
              <a:spcBef>
                <a:spcPct val="20000"/>
              </a:spcBef>
              <a:spcAft>
                <a:spcPct val="0"/>
              </a:spcAft>
              <a:buClr>
                <a:schemeClr val="accent2"/>
              </a:buClr>
              <a:buSzPct val="70000"/>
              <a:buFont typeface="Wingdings" pitchFamily="2" charset="2"/>
              <a:buChar char="q"/>
              <a:defRPr>
                <a:solidFill>
                  <a:schemeClr val="tx1"/>
                </a:solidFill>
                <a:latin typeface="+mn-lt"/>
              </a:defRPr>
            </a:lvl4pPr>
            <a:lvl5pPr marL="16811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5pPr>
            <a:lvl6pPr marL="21383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6pPr>
            <a:lvl7pPr marL="25955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7pPr>
            <a:lvl8pPr marL="30527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8pPr>
            <a:lvl9pPr marL="3509963" indent="-339725" algn="l" rtl="0" eaLnBrk="1" fontAlgn="base" hangingPunct="1">
              <a:spcBef>
                <a:spcPct val="20000"/>
              </a:spcBef>
              <a:spcAft>
                <a:spcPct val="0"/>
              </a:spcAft>
              <a:buClr>
                <a:schemeClr val="accent1"/>
              </a:buClr>
              <a:buSzPct val="75000"/>
              <a:buFont typeface="Wingdings" pitchFamily="2" charset="2"/>
              <a:buChar char="§"/>
              <a:defRPr sz="1600">
                <a:solidFill>
                  <a:schemeClr val="tx1"/>
                </a:solidFill>
                <a:latin typeface="+mn-lt"/>
              </a:defRPr>
            </a:lvl9pPr>
          </a:lstStyle>
          <a:p>
            <a:pPr>
              <a:buClr>
                <a:srgbClr val="CC9900"/>
              </a:buClr>
            </a:pPr>
            <a:r>
              <a:rPr lang="en-US" sz="1800" b="1" dirty="0" smtClean="0">
                <a:solidFill>
                  <a:srgbClr val="000000"/>
                </a:solidFill>
                <a:latin typeface="Tahoma"/>
              </a:rPr>
              <a:t>Chris Fallin (CMU)</a:t>
            </a:r>
          </a:p>
          <a:p>
            <a:pPr>
              <a:buClr>
                <a:srgbClr val="CC9900"/>
              </a:buClr>
            </a:pPr>
            <a:r>
              <a:rPr lang="en-US" sz="1800" dirty="0" err="1" smtClean="0">
                <a:solidFill>
                  <a:srgbClr val="000000"/>
                </a:solidFill>
                <a:latin typeface="Tahoma"/>
              </a:rPr>
              <a:t>Onur</a:t>
            </a:r>
            <a:r>
              <a:rPr lang="en-US" sz="1800" dirty="0" smtClean="0">
                <a:solidFill>
                  <a:srgbClr val="000000"/>
                </a:solidFill>
                <a:latin typeface="Tahoma"/>
              </a:rPr>
              <a:t> </a:t>
            </a:r>
            <a:r>
              <a:rPr lang="en-US" sz="1800" dirty="0" err="1" smtClean="0">
                <a:solidFill>
                  <a:srgbClr val="000000"/>
                </a:solidFill>
                <a:latin typeface="Tahoma"/>
              </a:rPr>
              <a:t>Mutlu</a:t>
            </a:r>
            <a:r>
              <a:rPr lang="en-US" sz="1800" dirty="0" smtClean="0">
                <a:solidFill>
                  <a:srgbClr val="000000"/>
                </a:solidFill>
                <a:latin typeface="Tahoma"/>
              </a:rPr>
              <a:t> (CMU)</a:t>
            </a:r>
            <a:endParaRPr lang="en-US" sz="1800" dirty="0">
              <a:solidFill>
                <a:srgbClr val="000000"/>
              </a:solidFill>
              <a:latin typeface="Tahoma"/>
            </a:endParaRPr>
          </a:p>
        </p:txBody>
      </p:sp>
      <p:pic>
        <p:nvPicPr>
          <p:cNvPr id="10" name="Picture 9" descr="safari.png"/>
          <p:cNvPicPr>
            <a:picLocks noChangeAspect="1"/>
          </p:cNvPicPr>
          <p:nvPr/>
        </p:nvPicPr>
        <p:blipFill>
          <a:blip r:embed="rId4"/>
          <a:stretch>
            <a:fillRect/>
          </a:stretch>
        </p:blipFill>
        <p:spPr>
          <a:xfrm>
            <a:off x="5334000" y="5410200"/>
            <a:ext cx="3066035" cy="1176431"/>
          </a:xfrm>
          <a:prstGeom prst="rect">
            <a:avLst/>
          </a:prstGeom>
        </p:spPr>
      </p:pic>
    </p:spTree>
    <p:extLst>
      <p:ext uri="{BB962C8B-B14F-4D97-AF65-F5344CB8AC3E}">
        <p14:creationId xmlns:p14="http://schemas.microsoft.com/office/powerpoint/2010/main" val="2807595726"/>
      </p:ext>
    </p:extLst>
  </p:cSld>
  <p:clrMapOvr>
    <a:masterClrMapping/>
  </p:clrMapOvr>
  <p:timing>
    <p:tnLst>
      <p:par>
        <p:cTn xmlns:p14="http://schemas.microsoft.com/office/powerpoint/2010/main" id="1" dur="indefinite" restart="never" nodeType="tmRoot"/>
      </p:par>
    </p:tnLst>
  </p:timing>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09922"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09923"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09924"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9925"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7642000"/>
      </p:ext>
    </p:extLst>
  </p:cSld>
  <p:clrMapOvr>
    <a:masterClrMapping/>
  </p:clrMapOvr>
  <p:timing>
    <p:tnLst>
      <p:par>
        <p:cTn xmlns:p14="http://schemas.microsoft.com/office/powerpoint/2010/main" id="1" dur="indefinite" restart="never" nodeType="tmRoot"/>
      </p:par>
    </p:tnLst>
  </p:timing>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3" name="Title 4"/>
          <p:cNvSpPr>
            <a:spLocks noGrp="1"/>
          </p:cNvSpPr>
          <p:nvPr>
            <p:ph type="title"/>
          </p:nvPr>
        </p:nvSpPr>
        <p:spPr/>
        <p:txBody>
          <a:bodyPr/>
          <a:lstStyle/>
          <a:p>
            <a:r>
              <a:rPr lang="en-US">
                <a:latin typeface="Garamond" charset="0"/>
                <a:ea typeface="ＭＳ Ｐゴシック" charset="0"/>
                <a:cs typeface="ＭＳ Ｐゴシック" charset="0"/>
              </a:rPr>
              <a:t>Summary (I)</a:t>
            </a:r>
          </a:p>
        </p:txBody>
      </p:sp>
      <p:sp>
        <p:nvSpPr>
          <p:cNvPr id="251906" name="Content Placeholder 5"/>
          <p:cNvSpPr>
            <a:spLocks noGrp="1"/>
          </p:cNvSpPr>
          <p:nvPr>
            <p:ph idx="1"/>
          </p:nvPr>
        </p:nvSpPr>
        <p:spPr>
          <a:xfrm>
            <a:off x="228600" y="1003300"/>
            <a:ext cx="8915400" cy="5245100"/>
          </a:xfrm>
        </p:spPr>
        <p:txBody>
          <a:bodyPr/>
          <a:lstStyle/>
          <a:p>
            <a:pPr>
              <a:defRPr/>
            </a:pPr>
            <a:r>
              <a:rPr lang="en-US" sz="2000" dirty="0">
                <a:latin typeface="Tahoma" charset="0"/>
                <a:ea typeface="ＭＳ Ｐゴシック" charset="0"/>
                <a:cs typeface="ＭＳ Ｐゴシック" charset="0"/>
              </a:rPr>
              <a:t>DRAM requires periodic refresh to avoid data loss</a:t>
            </a:r>
          </a:p>
          <a:p>
            <a:pPr lvl="1">
              <a:defRPr/>
            </a:pPr>
            <a:r>
              <a:rPr lang="en-US" sz="1800" dirty="0">
                <a:latin typeface="Tahoma" charset="0"/>
                <a:ea typeface="ＭＳ Ｐゴシック" charset="0"/>
              </a:rPr>
              <a:t>Refresh wastes energy, reduces performance, limits DRAM density scaling</a:t>
            </a:r>
          </a:p>
          <a:p>
            <a:pPr>
              <a:defRPr/>
            </a:pPr>
            <a:r>
              <a:rPr lang="en-US" sz="2000" dirty="0">
                <a:latin typeface="Tahoma" charset="0"/>
                <a:ea typeface="ＭＳ Ｐゴシック" charset="0"/>
                <a:cs typeface="ＭＳ Ｐゴシック" charset="0"/>
              </a:rPr>
              <a:t>Many past works observed that different DRAM cells can retain data for different times without being refreshed; proposed reducing refresh rate for strong DRAM cells</a:t>
            </a:r>
          </a:p>
          <a:p>
            <a:pPr lvl="1">
              <a:defRPr/>
            </a:pPr>
            <a:r>
              <a:rPr lang="en-US" sz="1800" dirty="0">
                <a:solidFill>
                  <a:srgbClr val="FF0000"/>
                </a:solidFill>
                <a:latin typeface="Tahoma" charset="0"/>
                <a:ea typeface="ＭＳ Ｐゴシック" charset="0"/>
              </a:rPr>
              <a:t>Problem: These techniques require an accurate profile of the retention time of all DRAM cells</a:t>
            </a:r>
          </a:p>
          <a:p>
            <a:pPr>
              <a:defRPr/>
            </a:pPr>
            <a:r>
              <a:rPr lang="en-US" sz="2000" dirty="0">
                <a:latin typeface="Tahoma" charset="0"/>
                <a:ea typeface="ＭＳ Ｐゴシック" charset="0"/>
                <a:cs typeface="ＭＳ Ｐゴシック" charset="0"/>
              </a:rPr>
              <a:t>Our goal: </a:t>
            </a:r>
            <a:r>
              <a:rPr lang="en-US" sz="2000" dirty="0">
                <a:solidFill>
                  <a:srgbClr val="0000FF"/>
                </a:solidFill>
                <a:latin typeface="Tahoma" charset="0"/>
                <a:ea typeface="ＭＳ Ｐゴシック" charset="0"/>
                <a:cs typeface="ＭＳ Ｐゴシック" charset="0"/>
              </a:rPr>
              <a:t>To analyze the retention time behavior of DRAM cells in modern DRAM devices to aid the collection of accurate profile information</a:t>
            </a:r>
          </a:p>
          <a:p>
            <a:pPr>
              <a:defRPr/>
            </a:pPr>
            <a:r>
              <a:rPr lang="en-US" sz="2000" dirty="0">
                <a:latin typeface="Tahoma" charset="0"/>
                <a:ea typeface="ＭＳ Ｐゴシック" charset="0"/>
                <a:cs typeface="ＭＳ Ｐゴシック" charset="0"/>
              </a:rPr>
              <a:t>Our experiments: We characterize 248 modern commodity DDR3 DRAM chips from 5 manufacturers using an FPGA based testing platform</a:t>
            </a:r>
          </a:p>
          <a:p>
            <a:pPr>
              <a:defRPr/>
            </a:pPr>
            <a:r>
              <a:rPr lang="en-US" sz="2000" dirty="0">
                <a:latin typeface="Tahoma" charset="0"/>
                <a:ea typeface="ＭＳ Ｐゴシック" charset="0"/>
                <a:cs typeface="ＭＳ Ｐゴシック" charset="0"/>
              </a:rPr>
              <a:t>Two Key Issues</a:t>
            </a:r>
            <a:r>
              <a:rPr lang="en-US" sz="2000" dirty="0" smtClean="0">
                <a:latin typeface="Tahoma" charset="0"/>
                <a:ea typeface="ＭＳ Ｐゴシック" charset="0"/>
                <a:cs typeface="ＭＳ Ｐゴシック" charset="0"/>
              </a:rPr>
              <a:t>: </a:t>
            </a:r>
          </a:p>
          <a:p>
            <a:pPr marL="344487" lvl="1" indent="0">
              <a:buFont typeface="Wingdings" charset="0"/>
              <a:buNone/>
              <a:defRPr/>
            </a:pPr>
            <a:r>
              <a:rPr lang="en-US" sz="1800" dirty="0" smtClean="0">
                <a:latin typeface="Tahoma" charset="0"/>
                <a:ea typeface="ＭＳ Ｐゴシック" charset="0"/>
                <a:cs typeface="ＭＳ Ｐゴシック" charset="0"/>
              </a:rPr>
              <a:t>1. </a:t>
            </a:r>
            <a:r>
              <a:rPr lang="en-US" sz="1800" dirty="0" smtClean="0">
                <a:solidFill>
                  <a:srgbClr val="FF0000"/>
                </a:solidFill>
                <a:latin typeface="Tahoma" charset="0"/>
                <a:ea typeface="ＭＳ Ｐゴシック" charset="0"/>
                <a:cs typeface="ＭＳ Ｐゴシック" charset="0"/>
              </a:rPr>
              <a:t>Data </a:t>
            </a:r>
            <a:r>
              <a:rPr lang="en-US" sz="1800" dirty="0">
                <a:solidFill>
                  <a:srgbClr val="FF0000"/>
                </a:solidFill>
                <a:latin typeface="Tahoma" charset="0"/>
                <a:ea typeface="ＭＳ Ｐゴシック" charset="0"/>
                <a:cs typeface="ＭＳ Ｐゴシック" charset="0"/>
              </a:rPr>
              <a:t>Pattern Dependence</a:t>
            </a:r>
            <a:r>
              <a:rPr lang="en-US" sz="1800" dirty="0">
                <a:latin typeface="Tahoma" charset="0"/>
                <a:ea typeface="ＭＳ Ｐゴシック" charset="0"/>
                <a:cs typeface="ＭＳ Ｐゴシック" charset="0"/>
              </a:rPr>
              <a:t>: A cell’s retention time is heavily dependent on data  </a:t>
            </a:r>
            <a:r>
              <a:rPr lang="en-US" sz="1800" dirty="0" smtClean="0">
                <a:latin typeface="Tahoma" charset="0"/>
                <a:ea typeface="ＭＳ Ｐゴシック" charset="0"/>
                <a:cs typeface="ＭＳ Ｐゴシック" charset="0"/>
              </a:rPr>
              <a:t>  values </a:t>
            </a:r>
            <a:r>
              <a:rPr lang="en-US" sz="1800" dirty="0">
                <a:latin typeface="Tahoma" charset="0"/>
                <a:ea typeface="ＭＳ Ｐゴシック" charset="0"/>
                <a:cs typeface="ＭＳ Ｐゴシック" charset="0"/>
              </a:rPr>
              <a:t>stored in itself and nearby cells, which cannot easily be </a:t>
            </a:r>
            <a:r>
              <a:rPr lang="en-US" sz="1800" dirty="0" smtClean="0">
                <a:latin typeface="Tahoma" charset="0"/>
                <a:ea typeface="ＭＳ Ｐゴシック" charset="0"/>
                <a:cs typeface="ＭＳ Ｐゴシック" charset="0"/>
              </a:rPr>
              <a:t>controlled. </a:t>
            </a:r>
          </a:p>
          <a:p>
            <a:pPr marL="344487" lvl="1" indent="0">
              <a:buFont typeface="Wingdings" charset="0"/>
              <a:buNone/>
              <a:defRPr/>
            </a:pPr>
            <a:r>
              <a:rPr lang="en-US" sz="1800" dirty="0" smtClean="0">
                <a:latin typeface="Tahoma" charset="0"/>
                <a:ea typeface="ＭＳ Ｐゴシック" charset="0"/>
                <a:cs typeface="ＭＳ Ｐゴシック" charset="0"/>
              </a:rPr>
              <a:t>2</a:t>
            </a:r>
            <a:r>
              <a:rPr lang="en-US" sz="1800" dirty="0">
                <a:latin typeface="Tahoma" charset="0"/>
                <a:ea typeface="ＭＳ Ｐゴシック" charset="0"/>
                <a:cs typeface="ＭＳ Ｐゴシック" charset="0"/>
              </a:rPr>
              <a:t>. </a:t>
            </a:r>
            <a:r>
              <a:rPr lang="en-US" sz="1800" dirty="0">
                <a:solidFill>
                  <a:srgbClr val="FF0000"/>
                </a:solidFill>
                <a:latin typeface="Tahoma" charset="0"/>
                <a:ea typeface="ＭＳ Ｐゴシック" charset="0"/>
                <a:cs typeface="ＭＳ Ｐゴシック" charset="0"/>
              </a:rPr>
              <a:t>Variable Retention Time</a:t>
            </a:r>
            <a:r>
              <a:rPr lang="en-US" sz="1800" dirty="0">
                <a:latin typeface="Tahoma" charset="0"/>
                <a:ea typeface="ＭＳ Ｐゴシック" charset="0"/>
                <a:cs typeface="ＭＳ Ｐゴシック" charset="0"/>
              </a:rPr>
              <a:t>: Retention time of some cells change unpredictably from high to low at large </a:t>
            </a:r>
            <a:r>
              <a:rPr lang="en-US" sz="1800" dirty="0" smtClean="0">
                <a:latin typeface="Tahoma" charset="0"/>
                <a:ea typeface="ＭＳ Ｐゴシック" charset="0"/>
                <a:cs typeface="ＭＳ Ｐゴシック" charset="0"/>
              </a:rPr>
              <a:t>timescales.</a:t>
            </a:r>
            <a:endParaRPr lang="en-US" sz="1800" dirty="0">
              <a:latin typeface="Tahoma" charset="0"/>
              <a:ea typeface="ＭＳ Ｐゴシック" charset="0"/>
              <a:cs typeface="ＭＳ Ｐゴシック" charset="0"/>
            </a:endParaRPr>
          </a:p>
          <a:p>
            <a:pPr>
              <a:defRPr/>
            </a:pPr>
            <a:endParaRPr lang="en-US" sz="2000" dirty="0">
              <a:latin typeface="Tahoma" charset="0"/>
              <a:ea typeface="ＭＳ Ｐゴシック" charset="0"/>
              <a:cs typeface="ＭＳ Ｐゴシック" charset="0"/>
            </a:endParaRPr>
          </a:p>
          <a:p>
            <a:pPr>
              <a:defRPr/>
            </a:pPr>
            <a:endParaRPr lang="en-US" dirty="0">
              <a:latin typeface="Tahoma" charset="0"/>
              <a:ea typeface="ＭＳ Ｐゴシック" charset="0"/>
              <a:cs typeface="ＭＳ Ｐゴシック" charset="0"/>
            </a:endParaRPr>
          </a:p>
        </p:txBody>
      </p:sp>
    </p:spTree>
    <p:extLst>
      <p:ext uri="{BB962C8B-B14F-4D97-AF65-F5344CB8AC3E}">
        <p14:creationId xmlns:p14="http://schemas.microsoft.com/office/powerpoint/2010/main" val="224125958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1906">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1906">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1906">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1906">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1906">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1906">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1906">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1906">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25190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7" name="Title 1"/>
          <p:cNvSpPr>
            <a:spLocks noGrp="1"/>
          </p:cNvSpPr>
          <p:nvPr>
            <p:ph type="title"/>
          </p:nvPr>
        </p:nvSpPr>
        <p:spPr/>
        <p:txBody>
          <a:bodyPr/>
          <a:lstStyle/>
          <a:p>
            <a:r>
              <a:rPr lang="en-US">
                <a:latin typeface="Garamond" charset="0"/>
                <a:ea typeface="ＭＳ Ｐゴシック" charset="0"/>
                <a:cs typeface="ＭＳ Ｐゴシック" charset="0"/>
              </a:rPr>
              <a:t>Summary (II)</a:t>
            </a:r>
          </a:p>
        </p:txBody>
      </p:sp>
      <p:sp>
        <p:nvSpPr>
          <p:cNvPr id="252930" name="Content Placeholder 2"/>
          <p:cNvSpPr>
            <a:spLocks noGrp="1"/>
          </p:cNvSpPr>
          <p:nvPr>
            <p:ph idx="1"/>
          </p:nvPr>
        </p:nvSpPr>
        <p:spPr>
          <a:xfrm>
            <a:off x="228600" y="977900"/>
            <a:ext cx="8610600" cy="5232400"/>
          </a:xfrm>
        </p:spPr>
        <p:txBody>
          <a:bodyPr/>
          <a:lstStyle/>
          <a:p>
            <a:r>
              <a:rPr lang="en-US" sz="2200">
                <a:solidFill>
                  <a:srgbClr val="FF0000"/>
                </a:solidFill>
                <a:latin typeface="Tahoma" charset="0"/>
                <a:ea typeface="ＭＳ Ｐゴシック" charset="0"/>
                <a:cs typeface="ＭＳ Ｐゴシック" charset="0"/>
              </a:rPr>
              <a:t>Key findings on Data Pattern Dependence</a:t>
            </a:r>
          </a:p>
          <a:p>
            <a:pPr lvl="1"/>
            <a:r>
              <a:rPr lang="en-US" sz="2000">
                <a:solidFill>
                  <a:srgbClr val="0000FF"/>
                </a:solidFill>
                <a:latin typeface="Tahoma" charset="0"/>
                <a:ea typeface="ＭＳ Ｐゴシック" charset="0"/>
              </a:rPr>
              <a:t>There is no observed single data pattern that elicits the lowest retention times for a DRAM device</a:t>
            </a:r>
            <a:r>
              <a:rPr lang="en-US" sz="2000">
                <a:latin typeface="Tahoma" charset="0"/>
                <a:ea typeface="ＭＳ Ｐゴシック" charset="0"/>
              </a:rPr>
              <a:t> </a:t>
            </a:r>
            <a:r>
              <a:rPr lang="en-US" sz="2000">
                <a:latin typeface="Tahoma" charset="0"/>
                <a:ea typeface="ＭＳ Ｐゴシック" charset="0"/>
                <a:sym typeface="Wingdings" charset="0"/>
              </a:rPr>
              <a:t> very hard to find this pattern </a:t>
            </a:r>
            <a:endParaRPr lang="en-US" sz="2000">
              <a:latin typeface="Tahoma" charset="0"/>
              <a:ea typeface="ＭＳ Ｐゴシック" charset="0"/>
            </a:endParaRPr>
          </a:p>
          <a:p>
            <a:pPr lvl="1"/>
            <a:r>
              <a:rPr lang="en-US" sz="2000">
                <a:solidFill>
                  <a:srgbClr val="0000FF"/>
                </a:solidFill>
                <a:latin typeface="Tahoma" charset="0"/>
                <a:ea typeface="ＭＳ Ｐゴシック" charset="0"/>
              </a:rPr>
              <a:t>DPD varies between devices </a:t>
            </a:r>
            <a:r>
              <a:rPr lang="en-US" sz="2000">
                <a:latin typeface="Tahoma" charset="0"/>
                <a:ea typeface="ＭＳ Ｐゴシック" charset="0"/>
              </a:rPr>
              <a:t>due to variation in DRAM array circuit design between manufacturers</a:t>
            </a:r>
          </a:p>
          <a:p>
            <a:pPr lvl="1"/>
            <a:r>
              <a:rPr lang="en-US" sz="2000">
                <a:solidFill>
                  <a:srgbClr val="0000FF"/>
                </a:solidFill>
                <a:latin typeface="Tahoma" charset="0"/>
                <a:ea typeface="ＭＳ Ｐゴシック" charset="0"/>
              </a:rPr>
              <a:t>DPD of retention time gets worse as DRAM scales to smaller feature sizes</a:t>
            </a:r>
          </a:p>
          <a:p>
            <a:endParaRPr lang="en-US" sz="1200">
              <a:latin typeface="Tahoma" charset="0"/>
              <a:ea typeface="ＭＳ Ｐゴシック" charset="0"/>
              <a:cs typeface="ＭＳ Ｐゴシック" charset="0"/>
            </a:endParaRPr>
          </a:p>
          <a:p>
            <a:r>
              <a:rPr lang="en-US" sz="2200">
                <a:solidFill>
                  <a:srgbClr val="FF0000"/>
                </a:solidFill>
                <a:latin typeface="Tahoma" charset="0"/>
                <a:ea typeface="ＭＳ Ｐゴシック" charset="0"/>
                <a:cs typeface="ＭＳ Ｐゴシック" charset="0"/>
              </a:rPr>
              <a:t>Key findings on Variable Retention Time</a:t>
            </a:r>
          </a:p>
          <a:p>
            <a:pPr lvl="1"/>
            <a:r>
              <a:rPr lang="en-US" sz="2000">
                <a:solidFill>
                  <a:srgbClr val="0000FF"/>
                </a:solidFill>
                <a:latin typeface="Tahoma" charset="0"/>
                <a:ea typeface="ＭＳ Ｐゴシック" charset="0"/>
              </a:rPr>
              <a:t>VRT is common </a:t>
            </a:r>
            <a:r>
              <a:rPr lang="en-US" sz="2000">
                <a:latin typeface="Tahoma" charset="0"/>
                <a:ea typeface="ＭＳ Ｐゴシック" charset="0"/>
              </a:rPr>
              <a:t>in modern DRAM cells that are weak</a:t>
            </a:r>
          </a:p>
          <a:p>
            <a:pPr lvl="1"/>
            <a:r>
              <a:rPr lang="en-US" sz="2000">
                <a:solidFill>
                  <a:srgbClr val="0000FF"/>
                </a:solidFill>
                <a:latin typeface="Tahoma" charset="0"/>
                <a:ea typeface="ＭＳ Ｐゴシック" charset="0"/>
              </a:rPr>
              <a:t>The timescale at which VRT occurs is very large </a:t>
            </a:r>
            <a:r>
              <a:rPr lang="en-US" sz="2000">
                <a:latin typeface="Tahoma" charset="0"/>
                <a:ea typeface="ＭＳ Ｐゴシック" charset="0"/>
              </a:rPr>
              <a:t>(e.g., a cell can stay in high retention time state for a day or longer) </a:t>
            </a:r>
            <a:r>
              <a:rPr lang="en-US" sz="2000">
                <a:latin typeface="Tahoma" charset="0"/>
                <a:ea typeface="ＭＳ Ｐゴシック" charset="0"/>
                <a:sym typeface="Wingdings" charset="0"/>
              </a:rPr>
              <a:t> finding minimum retention time can take very long</a:t>
            </a:r>
            <a:endParaRPr lang="en-US" sz="2000">
              <a:latin typeface="Tahoma" charset="0"/>
              <a:ea typeface="ＭＳ Ｐゴシック" charset="0"/>
            </a:endParaRPr>
          </a:p>
          <a:p>
            <a:pPr lvl="1"/>
            <a:endParaRPr lang="en-US" sz="1200">
              <a:latin typeface="Tahoma" charset="0"/>
              <a:ea typeface="ＭＳ Ｐゴシック" charset="0"/>
            </a:endParaRPr>
          </a:p>
          <a:p>
            <a:r>
              <a:rPr lang="en-US" sz="2200">
                <a:latin typeface="Tahoma" charset="0"/>
                <a:ea typeface="ＭＳ Ｐゴシック" charset="0"/>
                <a:cs typeface="ＭＳ Ｐゴシック" charset="0"/>
              </a:rPr>
              <a:t>Future work on retention time profiling must address these issues</a:t>
            </a:r>
          </a:p>
        </p:txBody>
      </p:sp>
      <p:sp>
        <p:nvSpPr>
          <p:cNvPr id="2652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89CF3C9-B649-CF4F-AD2B-3BB9CBC98FE0}" type="slidenum">
              <a:rPr lang="en-US" sz="1600">
                <a:solidFill>
                  <a:srgbClr val="000000"/>
                </a:solidFill>
                <a:latin typeface="Garamond" charset="0"/>
              </a:rPr>
              <a:pPr eaLnBrk="1" hangingPunct="1"/>
              <a:t>275</a:t>
            </a:fld>
            <a:endParaRPr lang="en-US" sz="1600">
              <a:solidFill>
                <a:srgbClr val="000000"/>
              </a:solidFill>
              <a:latin typeface="Garamond" charset="0"/>
            </a:endParaRPr>
          </a:p>
        </p:txBody>
      </p:sp>
      <p:sp>
        <p:nvSpPr>
          <p:cNvPr id="265220" name="TextBox 1"/>
          <p:cNvSpPr txBox="1">
            <a:spLocks noChangeArrowheads="1"/>
          </p:cNvSpPr>
          <p:nvPr/>
        </p:nvSpPr>
        <p:spPr bwMode="auto">
          <a:xfrm>
            <a:off x="-596900" y="3911600"/>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800" smtClean="0">
              <a:solidFill>
                <a:srgbClr val="000000"/>
              </a:solidFill>
            </a:endParaRPr>
          </a:p>
        </p:txBody>
      </p:sp>
    </p:spTree>
    <p:extLst>
      <p:ext uri="{BB962C8B-B14F-4D97-AF65-F5344CB8AC3E}">
        <p14:creationId xmlns:p14="http://schemas.microsoft.com/office/powerpoint/2010/main" val="24233102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293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293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52930">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52930">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52930">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52930">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2930">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25293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6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11970" name="Content Placeholder 2"/>
          <p:cNvSpPr>
            <a:spLocks noGrp="1"/>
          </p:cNvSpPr>
          <p:nvPr>
            <p:ph idx="1"/>
          </p:nvPr>
        </p:nvSpPr>
        <p:spPr>
          <a:xfrm>
            <a:off x="228600" y="1096963"/>
            <a:ext cx="8610600" cy="4876800"/>
          </a:xfrm>
        </p:spPr>
        <p:txBody>
          <a:bodyPr/>
          <a:lstStyle/>
          <a:p>
            <a:pPr eaLnBrk="1" hangingPunct="1"/>
            <a:r>
              <a:rPr lang="en-US">
                <a:solidFill>
                  <a:srgbClr val="0000FF"/>
                </a:solidFill>
                <a:latin typeface="Tahoma" charset="0"/>
                <a:ea typeface="ＭＳ Ｐゴシック" charset="0"/>
                <a:cs typeface="ＭＳ Ｐゴシック" charset="0"/>
              </a:rPr>
              <a:t>DRAM Refresh: Background and Motivation</a:t>
            </a:r>
          </a:p>
          <a:p>
            <a:pPr eaLnBrk="1" hangingPunct="1"/>
            <a:r>
              <a:rPr lang="en-US">
                <a:solidFill>
                  <a:srgbClr val="7F7F7F"/>
                </a:solidFill>
                <a:latin typeface="Tahoma" charset="0"/>
                <a:ea typeface="ＭＳ Ｐゴシック" charset="0"/>
                <a:cs typeface="ＭＳ Ｐゴシック" charset="0"/>
              </a:rPr>
              <a:t>Challenges and Our Goal</a:t>
            </a:r>
          </a:p>
          <a:p>
            <a:pPr eaLnBrk="1" hangingPunct="1"/>
            <a:r>
              <a:rPr lang="en-US">
                <a:solidFill>
                  <a:srgbClr val="7F7F7F"/>
                </a:solidFill>
                <a:latin typeface="Tahoma" charset="0"/>
                <a:ea typeface="ＭＳ Ｐゴシック" charset="0"/>
                <a:cs typeface="ＭＳ Ｐゴシック" charset="0"/>
              </a:rPr>
              <a:t>DRAM Characterization Methodology</a:t>
            </a:r>
          </a:p>
          <a:p>
            <a:pPr eaLnBrk="1" hangingPunct="1"/>
            <a:r>
              <a:rPr lang="en-US">
                <a:solidFill>
                  <a:srgbClr val="7F7F7F"/>
                </a:solidFill>
                <a:latin typeface="Tahoma" charset="0"/>
                <a:ea typeface="ＭＳ Ｐゴシック" charset="0"/>
                <a:cs typeface="ＭＳ Ｐゴシック" charset="0"/>
              </a:rPr>
              <a:t>Foundational Results</a:t>
            </a:r>
          </a:p>
          <a:p>
            <a:pPr lvl="1" eaLnBrk="1" hangingPunct="1"/>
            <a:r>
              <a:rPr lang="en-US">
                <a:solidFill>
                  <a:srgbClr val="7F7F7F"/>
                </a:solidFill>
                <a:latin typeface="Tahoma" charset="0"/>
                <a:ea typeface="ＭＳ Ｐゴシック" charset="0"/>
                <a:cs typeface="ＭＳ Ｐゴシック" charset="0"/>
              </a:rPr>
              <a:t>Temperature Dependence</a:t>
            </a:r>
          </a:p>
          <a:p>
            <a:pPr lvl="1" eaLnBrk="1" hangingPunct="1"/>
            <a:r>
              <a:rPr lang="en-US">
                <a:solidFill>
                  <a:srgbClr val="7F7F7F"/>
                </a:solidFill>
                <a:latin typeface="Tahoma" charset="0"/>
                <a:ea typeface="ＭＳ Ｐゴシック" charset="0"/>
                <a:cs typeface="ＭＳ Ｐゴシック" charset="0"/>
              </a:rPr>
              <a:t>Retention Time Distribution</a:t>
            </a:r>
          </a:p>
          <a:p>
            <a:pPr eaLnBrk="1" hangingPunct="1"/>
            <a:r>
              <a:rPr lang="en-US">
                <a:solidFill>
                  <a:srgbClr val="7F7F7F"/>
                </a:solidFill>
                <a:latin typeface="Tahoma" charset="0"/>
                <a:ea typeface="ＭＳ Ｐゴシック" charset="0"/>
                <a:cs typeface="ＭＳ Ｐゴシック" charset="0"/>
              </a:rPr>
              <a:t>Data Pattern Dependence: Analysis and Implications</a:t>
            </a:r>
          </a:p>
          <a:p>
            <a:pPr eaLnBrk="1" hangingPunct="1"/>
            <a:r>
              <a:rPr lang="en-US">
                <a:solidFill>
                  <a:srgbClr val="7F7F7F"/>
                </a:solidFill>
                <a:latin typeface="Tahoma" charset="0"/>
                <a:ea typeface="ＭＳ Ｐゴシック" charset="0"/>
                <a:cs typeface="ＭＳ Ｐゴシック" charset="0"/>
              </a:rPr>
              <a:t>Variable Retention Time: Analysis and Implications</a:t>
            </a:r>
          </a:p>
          <a:p>
            <a:pPr eaLnBrk="1" hangingPunct="1"/>
            <a:r>
              <a:rPr lang="en-US">
                <a:solidFill>
                  <a:srgbClr val="7F7F7F"/>
                </a:solidFill>
                <a:latin typeface="Tahoma" charset="0"/>
                <a:ea typeface="ＭＳ Ｐゴシック" charset="0"/>
                <a:cs typeface="ＭＳ Ｐゴシック" charset="0"/>
              </a:rPr>
              <a:t>Conclusions</a:t>
            </a:r>
          </a:p>
        </p:txBody>
      </p:sp>
      <p:sp>
        <p:nvSpPr>
          <p:cNvPr id="2119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DDFA5DA-5719-184D-AFDF-534FB14B80B3}" type="slidenum">
              <a:rPr lang="en-US" sz="1600">
                <a:solidFill>
                  <a:srgbClr val="000000"/>
                </a:solidFill>
                <a:latin typeface="Garamond" charset="0"/>
              </a:rPr>
              <a:pPr eaLnBrk="1" hangingPunct="1"/>
              <a:t>276</a:t>
            </a:fld>
            <a:endParaRPr lang="en-US" sz="1600">
              <a:solidFill>
                <a:srgbClr val="000000"/>
              </a:solidFill>
              <a:latin typeface="Garamond" charset="0"/>
            </a:endParaRPr>
          </a:p>
        </p:txBody>
      </p:sp>
    </p:spTree>
    <p:extLst>
      <p:ext uri="{BB962C8B-B14F-4D97-AF65-F5344CB8AC3E}">
        <p14:creationId xmlns:p14="http://schemas.microsoft.com/office/powerpoint/2010/main" val="19180035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1" name="Title 3"/>
          <p:cNvSpPr>
            <a:spLocks noGrp="1"/>
          </p:cNvSpPr>
          <p:nvPr>
            <p:ph type="title"/>
          </p:nvPr>
        </p:nvSpPr>
        <p:spPr/>
        <p:txBody>
          <a:bodyPr/>
          <a:lstStyle/>
          <a:p>
            <a:r>
              <a:rPr lang="en-US">
                <a:latin typeface="Garamond" charset="0"/>
                <a:ea typeface="ＭＳ Ｐゴシック" charset="0"/>
                <a:cs typeface="ＭＳ Ｐゴシック" charset="0"/>
              </a:rPr>
              <a:t>A DRAM Cell</a:t>
            </a:r>
          </a:p>
        </p:txBody>
      </p:sp>
      <p:sp>
        <p:nvSpPr>
          <p:cNvPr id="2" name="Content Placeholder 1"/>
          <p:cNvSpPr>
            <a:spLocks noGrp="1"/>
          </p:cNvSpPr>
          <p:nvPr>
            <p:ph idx="1"/>
          </p:nvPr>
        </p:nvSpPr>
        <p:spPr>
          <a:xfrm>
            <a:off x="228600" y="1095375"/>
            <a:ext cx="8804275" cy="5153025"/>
          </a:xfrm>
        </p:spPr>
        <p:txBody>
          <a:bodyPr/>
          <a:lstStyle/>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a:defRPr/>
            </a:pPr>
            <a:endParaRPr lang="en-US" dirty="0" smtClean="0"/>
          </a:p>
          <a:p>
            <a:pPr>
              <a:defRPr/>
            </a:pPr>
            <a:endParaRPr lang="en-US" dirty="0"/>
          </a:p>
          <a:p>
            <a:pPr marL="0" indent="0">
              <a:buFont typeface="Wingdings" charset="0"/>
              <a:buNone/>
              <a:defRPr/>
            </a:pPr>
            <a:endParaRPr lang="en-US" dirty="0" smtClean="0"/>
          </a:p>
          <a:p>
            <a:pPr>
              <a:defRPr/>
            </a:pPr>
            <a:r>
              <a:rPr lang="en-US" sz="2200" dirty="0" smtClean="0"/>
              <a:t>A DRAM cell consists of a capacitor and an access transistor</a:t>
            </a:r>
          </a:p>
          <a:p>
            <a:pPr>
              <a:defRPr/>
            </a:pPr>
            <a:r>
              <a:rPr lang="en-US" sz="2200" dirty="0" smtClean="0"/>
              <a:t>It stores data in terms of charge in the capacitor</a:t>
            </a:r>
          </a:p>
          <a:p>
            <a:pPr>
              <a:defRPr/>
            </a:pPr>
            <a:r>
              <a:rPr lang="en-US" sz="2200" dirty="0" smtClean="0"/>
              <a:t>A DRAM chip consists of (10s of 1000s of) rows of such cells</a:t>
            </a:r>
            <a:endParaRPr lang="en-US" sz="2200" dirty="0"/>
          </a:p>
        </p:txBody>
      </p:sp>
      <p:grpSp>
        <p:nvGrpSpPr>
          <p:cNvPr id="291843" name="Group 33"/>
          <p:cNvGrpSpPr>
            <a:grpSpLocks/>
          </p:cNvGrpSpPr>
          <p:nvPr/>
        </p:nvGrpSpPr>
        <p:grpSpPr bwMode="auto">
          <a:xfrm>
            <a:off x="2389188" y="1006475"/>
            <a:ext cx="3683000" cy="3822700"/>
            <a:chOff x="6554938" y="2996952"/>
            <a:chExt cx="1696887" cy="2133600"/>
          </a:xfrm>
        </p:grpSpPr>
        <p:grpSp>
          <p:nvGrpSpPr>
            <p:cNvPr id="291901" name="Group 19"/>
            <p:cNvGrpSpPr>
              <a:grpSpLocks/>
            </p:cNvGrpSpPr>
            <p:nvPr/>
          </p:nvGrpSpPr>
          <p:grpSpPr bwMode="auto">
            <a:xfrm>
              <a:off x="6554938" y="2996952"/>
              <a:ext cx="1696887" cy="2133600"/>
              <a:chOff x="741513" y="3276600"/>
              <a:chExt cx="1696887" cy="2133600"/>
            </a:xfrm>
          </p:grpSpPr>
          <p:sp>
            <p:nvSpPr>
              <p:cNvPr id="291907"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8"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9"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0"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1"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2"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13" name="Text Box 10"/>
              <p:cNvSpPr txBox="1">
                <a:spLocks noChangeArrowheads="1"/>
              </p:cNvSpPr>
              <p:nvPr/>
            </p:nvSpPr>
            <p:spPr bwMode="auto">
              <a:xfrm>
                <a:off x="1117280" y="3579857"/>
                <a:ext cx="706231" cy="229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wordline</a:t>
                </a:r>
              </a:p>
            </p:txBody>
          </p:sp>
          <p:sp>
            <p:nvSpPr>
              <p:cNvPr id="29191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902"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3"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4"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5"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6"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19" name="Group 18"/>
          <p:cNvGrpSpPr>
            <a:grpSpLocks/>
          </p:cNvGrpSpPr>
          <p:nvPr/>
        </p:nvGrpSpPr>
        <p:grpSpPr bwMode="auto">
          <a:xfrm>
            <a:off x="4968875" y="1020763"/>
            <a:ext cx="3684588" cy="3822700"/>
            <a:chOff x="6537565" y="2996952"/>
            <a:chExt cx="1696887" cy="2133600"/>
          </a:xfrm>
        </p:grpSpPr>
        <p:grpSp>
          <p:nvGrpSpPr>
            <p:cNvPr id="291888" name="Group 34"/>
            <p:cNvGrpSpPr>
              <a:grpSpLocks/>
            </p:cNvGrpSpPr>
            <p:nvPr/>
          </p:nvGrpSpPr>
          <p:grpSpPr bwMode="auto">
            <a:xfrm>
              <a:off x="6537565" y="2996952"/>
              <a:ext cx="1696887" cy="2133600"/>
              <a:chOff x="724140" y="3276600"/>
              <a:chExt cx="1696887" cy="2133600"/>
            </a:xfrm>
          </p:grpSpPr>
          <p:sp>
            <p:nvSpPr>
              <p:cNvPr id="291894"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5"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6"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7"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8"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9"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900"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89"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0"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1"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2"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93"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49" name="Group 48"/>
          <p:cNvGrpSpPr>
            <a:grpSpLocks/>
          </p:cNvGrpSpPr>
          <p:nvPr/>
        </p:nvGrpSpPr>
        <p:grpSpPr bwMode="auto">
          <a:xfrm>
            <a:off x="-227013" y="996950"/>
            <a:ext cx="3684588" cy="3822700"/>
            <a:chOff x="6554938" y="2996952"/>
            <a:chExt cx="1696887" cy="2133600"/>
          </a:xfrm>
        </p:grpSpPr>
        <p:grpSp>
          <p:nvGrpSpPr>
            <p:cNvPr id="291875" name="Group 49"/>
            <p:cNvGrpSpPr>
              <a:grpSpLocks/>
            </p:cNvGrpSpPr>
            <p:nvPr/>
          </p:nvGrpSpPr>
          <p:grpSpPr bwMode="auto">
            <a:xfrm>
              <a:off x="6554938" y="2996952"/>
              <a:ext cx="1696887" cy="2133600"/>
              <a:chOff x="741513" y="3276600"/>
              <a:chExt cx="1696887" cy="2133600"/>
            </a:xfrm>
          </p:grpSpPr>
          <p:sp>
            <p:nvSpPr>
              <p:cNvPr id="29188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7"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7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8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64" name="Group 63"/>
          <p:cNvGrpSpPr>
            <a:grpSpLocks/>
          </p:cNvGrpSpPr>
          <p:nvPr/>
        </p:nvGrpSpPr>
        <p:grpSpPr bwMode="auto">
          <a:xfrm>
            <a:off x="7523163" y="1033463"/>
            <a:ext cx="3684587" cy="3822700"/>
            <a:chOff x="6537565" y="2996952"/>
            <a:chExt cx="1696887" cy="2133600"/>
          </a:xfrm>
        </p:grpSpPr>
        <p:grpSp>
          <p:nvGrpSpPr>
            <p:cNvPr id="291862" name="Group 64"/>
            <p:cNvGrpSpPr>
              <a:grpSpLocks/>
            </p:cNvGrpSpPr>
            <p:nvPr/>
          </p:nvGrpSpPr>
          <p:grpSpPr bwMode="auto">
            <a:xfrm>
              <a:off x="6537565" y="2996952"/>
              <a:ext cx="1696887" cy="2133600"/>
              <a:chOff x="724140" y="3276600"/>
              <a:chExt cx="1696887" cy="2133600"/>
            </a:xfrm>
          </p:grpSpPr>
          <p:sp>
            <p:nvSpPr>
              <p:cNvPr id="29186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1"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2"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3"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74"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6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78" name="Group 77"/>
          <p:cNvGrpSpPr>
            <a:grpSpLocks/>
          </p:cNvGrpSpPr>
          <p:nvPr/>
        </p:nvGrpSpPr>
        <p:grpSpPr bwMode="auto">
          <a:xfrm>
            <a:off x="-2797175" y="985838"/>
            <a:ext cx="3683000" cy="3822700"/>
            <a:chOff x="6537565" y="2996952"/>
            <a:chExt cx="1696887" cy="2133600"/>
          </a:xfrm>
        </p:grpSpPr>
        <p:grpSp>
          <p:nvGrpSpPr>
            <p:cNvPr id="291849" name="Group 78"/>
            <p:cNvGrpSpPr>
              <a:grpSpLocks/>
            </p:cNvGrpSpPr>
            <p:nvPr/>
          </p:nvGrpSpPr>
          <p:grpSpPr bwMode="auto">
            <a:xfrm>
              <a:off x="6537565" y="2996952"/>
              <a:ext cx="1696887" cy="2133600"/>
              <a:chOff x="724140" y="3276600"/>
              <a:chExt cx="1696887" cy="2133600"/>
            </a:xfrm>
          </p:grpSpPr>
          <p:sp>
            <p:nvSpPr>
              <p:cNvPr id="291855"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6"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7"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8"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9" name="Line 8"/>
              <p:cNvSpPr>
                <a:spLocks noChangeShapeType="1"/>
              </p:cNvSpPr>
              <p:nvPr/>
            </p:nvSpPr>
            <p:spPr bwMode="auto">
              <a:xfrm>
                <a:off x="724140"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0"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61" name="Text Box 11"/>
              <p:cNvSpPr txBox="1">
                <a:spLocks noChangeArrowheads="1"/>
              </p:cNvSpPr>
              <p:nvPr/>
            </p:nvSpPr>
            <p:spPr bwMode="auto">
              <a:xfrm rot="-5400000">
                <a:off x="837434" y="4532157"/>
                <a:ext cx="522801" cy="222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bitline</a:t>
                </a:r>
              </a:p>
            </p:txBody>
          </p:sp>
        </p:grpSp>
        <p:sp>
          <p:nvSpPr>
            <p:cNvPr id="291850"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1"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2"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3"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1854"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92" name="Text Box 10"/>
          <p:cNvSpPr txBox="1">
            <a:spLocks noChangeArrowheads="1"/>
          </p:cNvSpPr>
          <p:nvPr/>
        </p:nvSpPr>
        <p:spPr bwMode="auto">
          <a:xfrm>
            <a:off x="4362450" y="1558925"/>
            <a:ext cx="146685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smtClean="0">
                <a:solidFill>
                  <a:srgbClr val="000000"/>
                </a:solidFill>
                <a:cs typeface="Arial" charset="0"/>
              </a:rPr>
              <a:t>(row enable)</a:t>
            </a:r>
          </a:p>
        </p:txBody>
      </p:sp>
    </p:spTree>
    <p:extLst>
      <p:ext uri="{BB962C8B-B14F-4D97-AF65-F5344CB8AC3E}">
        <p14:creationId xmlns:p14="http://schemas.microsoft.com/office/powerpoint/2010/main" val="269102823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1" end="1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Lst>
  </p:timing>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7" name="Title 1"/>
          <p:cNvSpPr>
            <a:spLocks noGrp="1"/>
          </p:cNvSpPr>
          <p:nvPr>
            <p:ph type="title"/>
          </p:nvPr>
        </p:nvSpPr>
        <p:spPr/>
        <p:txBody>
          <a:bodyPr/>
          <a:lstStyle/>
          <a:p>
            <a:r>
              <a:rPr lang="en-US">
                <a:latin typeface="Garamond" charset="0"/>
                <a:ea typeface="ＭＳ Ｐゴシック" charset="0"/>
                <a:cs typeface="ＭＳ Ｐゴシック" charset="0"/>
              </a:rPr>
              <a:t>DRAM Refresh</a:t>
            </a:r>
          </a:p>
        </p:txBody>
      </p:sp>
      <p:sp>
        <p:nvSpPr>
          <p:cNvPr id="3" name="Content Placeholder 2"/>
          <p:cNvSpPr>
            <a:spLocks noGrp="1"/>
          </p:cNvSpPr>
          <p:nvPr>
            <p:ph idx="1"/>
          </p:nvPr>
        </p:nvSpPr>
        <p:spPr>
          <a:xfrm>
            <a:off x="165100" y="1136650"/>
            <a:ext cx="8610600" cy="5194300"/>
          </a:xfrm>
        </p:spPr>
        <p:txBody>
          <a:bodyPr/>
          <a:lstStyle/>
          <a:p>
            <a:pPr>
              <a:defRPr/>
            </a:pPr>
            <a:r>
              <a:rPr lang="en-US" dirty="0">
                <a:latin typeface="Tahoma" charset="0"/>
              </a:rPr>
              <a:t>DRAM capacitor charge leaks over time</a:t>
            </a:r>
          </a:p>
          <a:p>
            <a:pPr>
              <a:defRPr/>
            </a:pPr>
            <a:endParaRPr lang="en-US" dirty="0" smtClean="0">
              <a:latin typeface="Tahoma" charset="0"/>
            </a:endParaRPr>
          </a:p>
          <a:p>
            <a:pPr>
              <a:defRPr/>
            </a:pPr>
            <a:r>
              <a:rPr lang="en-US" dirty="0">
                <a:latin typeface="Tahoma" charset="0"/>
              </a:rPr>
              <a:t>E</a:t>
            </a:r>
            <a:r>
              <a:rPr lang="en-US" dirty="0" smtClean="0">
                <a:latin typeface="Tahoma" charset="0"/>
              </a:rPr>
              <a:t>ach DRAM row is periodically refreshed to </a:t>
            </a:r>
            <a:r>
              <a:rPr lang="en-US" dirty="0">
                <a:latin typeface="Tahoma" charset="0"/>
              </a:rPr>
              <a:t>restore </a:t>
            </a:r>
            <a:r>
              <a:rPr lang="en-US" dirty="0" smtClean="0">
                <a:latin typeface="Tahoma" charset="0"/>
              </a:rPr>
              <a:t>charge</a:t>
            </a:r>
            <a:endParaRPr lang="en-US" dirty="0">
              <a:latin typeface="Tahoma" charset="0"/>
            </a:endParaRPr>
          </a:p>
          <a:p>
            <a:pPr lvl="1">
              <a:defRPr/>
            </a:pPr>
            <a:r>
              <a:rPr lang="en-US" dirty="0" smtClean="0">
                <a:latin typeface="Tahoma" charset="0"/>
                <a:ea typeface="ＭＳ Ｐゴシック" charset="0"/>
              </a:rPr>
              <a:t>Activate each row every </a:t>
            </a:r>
            <a:r>
              <a:rPr lang="en-US" dirty="0">
                <a:latin typeface="Tahoma" charset="0"/>
                <a:ea typeface="ＭＳ Ｐゴシック" charset="0"/>
              </a:rPr>
              <a:t>N </a:t>
            </a:r>
            <a:r>
              <a:rPr lang="en-US" dirty="0" err="1">
                <a:latin typeface="Tahoma" charset="0"/>
                <a:ea typeface="ＭＳ Ｐゴシック" charset="0"/>
              </a:rPr>
              <a:t>ms</a:t>
            </a:r>
            <a:endParaRPr lang="en-US" dirty="0">
              <a:latin typeface="Tahoma" charset="0"/>
              <a:ea typeface="ＭＳ Ｐゴシック" charset="0"/>
            </a:endParaRPr>
          </a:p>
          <a:p>
            <a:pPr lvl="1">
              <a:defRPr/>
            </a:pPr>
            <a:r>
              <a:rPr lang="en-US" dirty="0">
                <a:latin typeface="Tahoma" charset="0"/>
                <a:ea typeface="ＭＳ Ｐゴシック" charset="0"/>
              </a:rPr>
              <a:t>Typical N = 64 </a:t>
            </a:r>
            <a:r>
              <a:rPr lang="en-US" dirty="0" err="1" smtClean="0">
                <a:latin typeface="Tahoma" charset="0"/>
                <a:ea typeface="ＭＳ Ｐゴシック" charset="0"/>
              </a:rPr>
              <a:t>ms</a:t>
            </a:r>
            <a:endParaRPr lang="en-US" dirty="0" smtClean="0">
              <a:latin typeface="Tahoma" charset="0"/>
              <a:ea typeface="ＭＳ Ｐゴシック" charset="0"/>
            </a:endParaRPr>
          </a:p>
          <a:p>
            <a:pPr lvl="1">
              <a:defRPr/>
            </a:pPr>
            <a:endParaRPr lang="en-US" dirty="0">
              <a:latin typeface="Tahoma" charset="0"/>
              <a:ea typeface="ＭＳ Ｐゴシック" charset="0"/>
            </a:endParaRPr>
          </a:p>
          <a:p>
            <a:pPr>
              <a:defRPr/>
            </a:pPr>
            <a:r>
              <a:rPr lang="en-US" dirty="0" smtClean="0">
                <a:latin typeface="Tahoma" charset="0"/>
              </a:rPr>
              <a:t>Downsides of refresh</a:t>
            </a:r>
          </a:p>
          <a:p>
            <a:pPr marL="0" indent="0">
              <a:buFont typeface="Wingdings" charset="0"/>
              <a:buNone/>
              <a:defRPr/>
            </a:pPr>
            <a:r>
              <a:rPr lang="en-US" sz="2200" dirty="0">
                <a:latin typeface="Tahoma" charset="0"/>
                <a:ea typeface="ＭＳ Ｐゴシック" charset="0"/>
              </a:rPr>
              <a:t> </a:t>
            </a:r>
            <a:r>
              <a:rPr lang="en-US" sz="2200" dirty="0" smtClean="0">
                <a:latin typeface="Tahoma" charset="0"/>
                <a:ea typeface="ＭＳ Ｐゴシック" charset="0"/>
              </a:rPr>
              <a:t>   -- </a:t>
            </a:r>
            <a:r>
              <a:rPr lang="en-US" sz="2200" dirty="0">
                <a:solidFill>
                  <a:srgbClr val="0000FF"/>
                </a:solidFill>
                <a:latin typeface="Tahoma" charset="0"/>
                <a:ea typeface="ＭＳ Ｐゴシック" charset="0"/>
              </a:rPr>
              <a:t>E</a:t>
            </a:r>
            <a:r>
              <a:rPr lang="en-US" sz="2200" dirty="0" smtClean="0">
                <a:solidFill>
                  <a:srgbClr val="0000FF"/>
                </a:solidFill>
                <a:latin typeface="Tahoma" charset="0"/>
                <a:ea typeface="ＭＳ Ｐゴシック" charset="0"/>
              </a:rPr>
              <a:t>nergy consumption</a:t>
            </a:r>
            <a:r>
              <a:rPr lang="en-US" sz="2200" dirty="0" smtClean="0">
                <a:latin typeface="Tahoma" charset="0"/>
                <a:ea typeface="ＭＳ Ｐゴシック" charset="0"/>
              </a:rPr>
              <a:t>: Each refresh consumes energy</a:t>
            </a:r>
          </a:p>
          <a:p>
            <a:pPr lvl="1">
              <a:buFont typeface="Wingdings" charset="0"/>
              <a:buNone/>
              <a:defRPr/>
            </a:pPr>
            <a:r>
              <a:rPr lang="en-US" dirty="0" smtClean="0">
                <a:latin typeface="Tahoma" charset="0"/>
                <a:ea typeface="ＭＳ Ｐゴシック" charset="0"/>
              </a:rPr>
              <a:t>-</a:t>
            </a:r>
            <a:r>
              <a:rPr lang="en-US" dirty="0">
                <a:latin typeface="Tahoma" charset="0"/>
                <a:ea typeface="ＭＳ Ｐゴシック" charset="0"/>
              </a:rPr>
              <a:t>- </a:t>
            </a:r>
            <a:r>
              <a:rPr lang="en-US" dirty="0" smtClean="0">
                <a:solidFill>
                  <a:srgbClr val="0000FF"/>
                </a:solidFill>
                <a:latin typeface="Tahoma" charset="0"/>
                <a:ea typeface="ＭＳ Ｐゴシック" charset="0"/>
              </a:rPr>
              <a:t>Performance degradation</a:t>
            </a:r>
            <a:r>
              <a:rPr lang="en-US" dirty="0" smtClean="0">
                <a:latin typeface="Tahoma" charset="0"/>
                <a:ea typeface="ＭＳ Ｐゴシック" charset="0"/>
              </a:rPr>
              <a:t>: DRAM rank/bank </a:t>
            </a:r>
            <a:r>
              <a:rPr lang="en-US" dirty="0">
                <a:latin typeface="Tahoma" charset="0"/>
                <a:ea typeface="ＭＳ Ｐゴシック" charset="0"/>
              </a:rPr>
              <a:t>unavailable while refreshed</a:t>
            </a:r>
          </a:p>
          <a:p>
            <a:pPr lvl="1">
              <a:buFont typeface="Wingdings" charset="0"/>
              <a:buNone/>
              <a:defRPr/>
            </a:pPr>
            <a:r>
              <a:rPr lang="en-US" dirty="0">
                <a:latin typeface="Tahoma" charset="0"/>
                <a:ea typeface="ＭＳ Ｐゴシック" charset="0"/>
              </a:rPr>
              <a:t>-- </a:t>
            </a:r>
            <a:r>
              <a:rPr lang="en-US" dirty="0" smtClean="0">
                <a:solidFill>
                  <a:srgbClr val="0000FF"/>
                </a:solidFill>
                <a:latin typeface="Tahoma" charset="0"/>
                <a:ea typeface="ＭＳ Ｐゴシック" charset="0"/>
              </a:rPr>
              <a:t>QoS/predictability impact</a:t>
            </a:r>
            <a:r>
              <a:rPr lang="en-US" dirty="0" smtClean="0">
                <a:latin typeface="Tahoma" charset="0"/>
                <a:ea typeface="ＭＳ Ｐゴシック" charset="0"/>
              </a:rPr>
              <a:t>: (Long) pause times during refresh</a:t>
            </a:r>
            <a:endParaRPr lang="en-US" dirty="0">
              <a:latin typeface="Tahoma" charset="0"/>
              <a:ea typeface="ＭＳ Ｐゴシック" charset="0"/>
            </a:endParaRPr>
          </a:p>
          <a:p>
            <a:pPr lvl="1">
              <a:buFont typeface="Wingdings" charset="0"/>
              <a:buNone/>
              <a:defRPr/>
            </a:pPr>
            <a:r>
              <a:rPr lang="en-US" dirty="0" smtClean="0">
                <a:latin typeface="Tahoma" charset="0"/>
                <a:ea typeface="ＭＳ Ｐゴシック" charset="0"/>
              </a:rPr>
              <a:t>-- </a:t>
            </a:r>
            <a:r>
              <a:rPr lang="en-US" dirty="0">
                <a:solidFill>
                  <a:srgbClr val="0000FF"/>
                </a:solidFill>
                <a:latin typeface="Tahoma" charset="0"/>
              </a:rPr>
              <a:t>Refresh rate limits DRAM </a:t>
            </a:r>
            <a:r>
              <a:rPr lang="en-US" dirty="0" smtClean="0">
                <a:solidFill>
                  <a:srgbClr val="0000FF"/>
                </a:solidFill>
                <a:latin typeface="Tahoma" charset="0"/>
              </a:rPr>
              <a:t>capacity scaling </a:t>
            </a:r>
            <a:endParaRPr lang="en-US" dirty="0">
              <a:solidFill>
                <a:srgbClr val="0000FF"/>
              </a:solidFill>
              <a:latin typeface="Tahoma" charset="0"/>
            </a:endParaRPr>
          </a:p>
          <a:p>
            <a:pPr lvl="1">
              <a:buFont typeface="Wingdings" charset="0"/>
              <a:buNone/>
              <a:defRPr/>
            </a:pPr>
            <a:endParaRPr lang="en-US" dirty="0">
              <a:latin typeface="Tahoma" charset="0"/>
            </a:endParaRPr>
          </a:p>
          <a:p>
            <a:pPr>
              <a:defRPr/>
            </a:pPr>
            <a:endParaRPr lang="en-US" dirty="0">
              <a:latin typeface="Tahoma" charset="0"/>
            </a:endParaRPr>
          </a:p>
          <a:p>
            <a:pPr lvl="1">
              <a:defRPr/>
            </a:pPr>
            <a:endParaRPr lang="en-US" dirty="0">
              <a:latin typeface="Tahoma" charset="0"/>
              <a:ea typeface="ＭＳ Ｐゴシック" charset="0"/>
            </a:endParaRPr>
          </a:p>
          <a:p>
            <a:pPr>
              <a:defRPr/>
            </a:pPr>
            <a:endParaRPr lang="en-US" dirty="0">
              <a:latin typeface="Tahoma" charset="0"/>
            </a:endParaRPr>
          </a:p>
        </p:txBody>
      </p:sp>
      <p:sp>
        <p:nvSpPr>
          <p:cNvPr id="2140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91AE3F3-41F3-AB4B-838A-1F57FDDADFB8}" type="slidenum">
              <a:rPr lang="en-US" sz="1600">
                <a:solidFill>
                  <a:srgbClr val="000000"/>
                </a:solidFill>
                <a:latin typeface="Garamond" charset="0"/>
              </a:rPr>
              <a:pPr eaLnBrk="1" hangingPunct="1"/>
              <a:t>278</a:t>
            </a:fld>
            <a:endParaRPr lang="en-US" sz="1600">
              <a:solidFill>
                <a:srgbClr val="000000"/>
              </a:solidFill>
              <a:latin typeface="Garamond" charset="0"/>
            </a:endParaRPr>
          </a:p>
        </p:txBody>
      </p:sp>
    </p:spTree>
    <p:extLst>
      <p:ext uri="{BB962C8B-B14F-4D97-AF65-F5344CB8AC3E}">
        <p14:creationId xmlns:p14="http://schemas.microsoft.com/office/powerpoint/2010/main" val="135882566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1" name="Title 1"/>
          <p:cNvSpPr>
            <a:spLocks noGrp="1"/>
          </p:cNvSpPr>
          <p:nvPr>
            <p:ph type="title"/>
          </p:nvPr>
        </p:nvSpPr>
        <p:spPr/>
        <p:txBody>
          <a:bodyPr/>
          <a:lstStyle/>
          <a:p>
            <a:r>
              <a:rPr lang="en-US">
                <a:latin typeface="Garamond" charset="0"/>
                <a:ea typeface="ＭＳ Ｐゴシック" charset="0"/>
                <a:cs typeface="ＭＳ Ｐゴシック" charset="0"/>
              </a:rPr>
              <a:t>Refresh Overhead: Performance</a:t>
            </a:r>
          </a:p>
        </p:txBody>
      </p:sp>
      <p:sp>
        <p:nvSpPr>
          <p:cNvPr id="2150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4CEDE1-AABC-DB46-9C3C-723A87A69176}" type="slidenum">
              <a:rPr lang="en-US" sz="1600">
                <a:solidFill>
                  <a:srgbClr val="000000"/>
                </a:solidFill>
                <a:latin typeface="Garamond" charset="0"/>
              </a:rPr>
              <a:pPr eaLnBrk="1" hangingPunct="1"/>
              <a:t>279</a:t>
            </a:fld>
            <a:endParaRPr lang="en-US" sz="1600">
              <a:solidFill>
                <a:srgbClr val="000000"/>
              </a:solidFill>
              <a:latin typeface="Garamond" charset="0"/>
            </a:endParaRPr>
          </a:p>
        </p:txBody>
      </p:sp>
      <p:pic>
        <p:nvPicPr>
          <p:cNvPr id="21504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55650" y="981075"/>
            <a:ext cx="6867525" cy="534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44" name="2"/>
          <p:cNvSpPr txBox="1">
            <a:spLocks noChangeArrowheads="1"/>
          </p:cNvSpPr>
          <p:nvPr/>
        </p:nvSpPr>
        <p:spPr bwMode="auto">
          <a:xfrm>
            <a:off x="2555875" y="4746625"/>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8%</a:t>
            </a:r>
          </a:p>
        </p:txBody>
      </p:sp>
      <p:sp>
        <p:nvSpPr>
          <p:cNvPr id="215045"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46%</a:t>
            </a:r>
          </a:p>
        </p:txBody>
      </p:sp>
      <p:sp>
        <p:nvSpPr>
          <p:cNvPr id="215046" name="Rectangle 6"/>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232160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Solution Examples (To Be Covered)</a:t>
            </a:r>
            <a:endParaRPr lang="en-US" dirty="0"/>
          </a:p>
        </p:txBody>
      </p:sp>
      <p:sp>
        <p:nvSpPr>
          <p:cNvPr id="3" name="Content Placeholder 2"/>
          <p:cNvSpPr>
            <a:spLocks noGrp="1"/>
          </p:cNvSpPr>
          <p:nvPr>
            <p:ph idx="1"/>
          </p:nvPr>
        </p:nvSpPr>
        <p:spPr>
          <a:xfrm>
            <a:off x="228600" y="997527"/>
            <a:ext cx="8807896" cy="5193723"/>
          </a:xfrm>
        </p:spPr>
        <p:txBody>
          <a:bodyPr/>
          <a:lstStyle/>
          <a:p>
            <a:pPr>
              <a:defRPr/>
            </a:pPr>
            <a:r>
              <a:rPr lang="en-US" dirty="0">
                <a:latin typeface="Tahoma" charset="0"/>
              </a:rPr>
              <a:t>We will cover some solutions later in this accelerated course</a:t>
            </a:r>
          </a:p>
          <a:p>
            <a:pPr>
              <a:defRPr/>
            </a:pPr>
            <a:r>
              <a:rPr lang="en-US" dirty="0">
                <a:latin typeface="Tahoma" charset="0"/>
              </a:rPr>
              <a:t>Example recent solutions (part of your reading list</a:t>
            </a:r>
            <a:r>
              <a:rPr lang="en-US" dirty="0" smtClean="0">
                <a:latin typeface="Tahoma" charset="0"/>
              </a:rPr>
              <a:t>)</a:t>
            </a:r>
            <a:endParaRPr lang="en-US" dirty="0">
              <a:latin typeface="Tahoma" charset="0"/>
            </a:endParaRPr>
          </a:p>
          <a:p>
            <a:pPr lvl="1">
              <a:defRPr/>
            </a:pPr>
            <a:r>
              <a:rPr lang="en-US" sz="1600" dirty="0" err="1"/>
              <a:t>Yoongu</a:t>
            </a:r>
            <a:r>
              <a:rPr lang="en-US" sz="1600" dirty="0"/>
              <a:t> Kim, Michael </a:t>
            </a:r>
            <a:r>
              <a:rPr lang="en-US" sz="1600" dirty="0" err="1"/>
              <a:t>Papamichael</a:t>
            </a:r>
            <a:r>
              <a:rPr lang="en-US" sz="1600" dirty="0"/>
              <a:t>, </a:t>
            </a:r>
            <a:r>
              <a:rPr lang="en-US" sz="1600" u="sng" dirty="0"/>
              <a:t>Onur Mutlu</a:t>
            </a:r>
            <a:r>
              <a:rPr lang="en-US" sz="1600" dirty="0"/>
              <a:t>, and </a:t>
            </a:r>
            <a:r>
              <a:rPr lang="en-US" sz="1600" dirty="0" err="1"/>
              <a:t>Mor</a:t>
            </a:r>
            <a:r>
              <a:rPr lang="en-US" sz="1600" dirty="0"/>
              <a:t> </a:t>
            </a:r>
            <a:r>
              <a:rPr lang="en-US" sz="1600" dirty="0" err="1"/>
              <a:t>Harchol-Balter</a:t>
            </a:r>
            <a:r>
              <a:rPr lang="en-US" sz="1600" dirty="0"/>
              <a:t>,</a:t>
            </a:r>
            <a:br>
              <a:rPr lang="en-US" sz="1600" dirty="0"/>
            </a:br>
            <a:r>
              <a:rPr lang="en-US" sz="1600" b="1" dirty="0">
                <a:hlinkClick r:id="rId2"/>
              </a:rPr>
              <a:t>"Thread Cluster Memory Scheduling: Exploiting Differences in Memory Access Behavior"</a:t>
            </a:r>
            <a:r>
              <a:rPr lang="en-US" sz="1600" dirty="0"/>
              <a:t> </a:t>
            </a:r>
            <a:br>
              <a:rPr lang="en-US" sz="1600" dirty="0"/>
            </a:br>
            <a:r>
              <a:rPr lang="en-US" sz="1600" i="1" dirty="0"/>
              <a:t>Proceedings of the </a:t>
            </a:r>
            <a:r>
              <a:rPr lang="en-US" sz="1600" i="1" dirty="0">
                <a:hlinkClick r:id="rId3"/>
              </a:rPr>
              <a:t>43rd International Symposium on Microarchitecture</a:t>
            </a:r>
            <a:r>
              <a:rPr lang="en-US" sz="1600" i="1" dirty="0"/>
              <a:t> (</a:t>
            </a:r>
            <a:r>
              <a:rPr lang="en-US" sz="1600" b="1" i="1" dirty="0"/>
              <a:t>MICRO</a:t>
            </a:r>
            <a:r>
              <a:rPr lang="en-US" sz="1600" i="1" dirty="0"/>
              <a:t>)</a:t>
            </a:r>
            <a:r>
              <a:rPr lang="en-US" sz="1600" dirty="0"/>
              <a:t>, pages 65-76, Atlanta, GA, December 2010.</a:t>
            </a:r>
          </a:p>
          <a:p>
            <a:pPr lvl="1">
              <a:defRPr/>
            </a:pPr>
            <a:endParaRPr lang="en-US" sz="800" dirty="0"/>
          </a:p>
          <a:p>
            <a:pPr lvl="1">
              <a:defRPr/>
            </a:pPr>
            <a:r>
              <a:rPr lang="en-US" sz="1600" dirty="0" err="1"/>
              <a:t>Sai</a:t>
            </a:r>
            <a:r>
              <a:rPr lang="en-US" sz="1600" dirty="0"/>
              <a:t> </a:t>
            </a:r>
            <a:r>
              <a:rPr lang="en-US" sz="1600" dirty="0" err="1"/>
              <a:t>Prashanth</a:t>
            </a:r>
            <a:r>
              <a:rPr lang="en-US" sz="1600" dirty="0"/>
              <a:t> </a:t>
            </a:r>
            <a:r>
              <a:rPr lang="en-US" sz="1600" dirty="0" err="1"/>
              <a:t>Muralidhara</a:t>
            </a:r>
            <a:r>
              <a:rPr lang="en-US" sz="1600" dirty="0"/>
              <a:t>, Lavanya Subramanian, </a:t>
            </a:r>
            <a:r>
              <a:rPr lang="en-US" sz="1600" u="sng" dirty="0"/>
              <a:t>Onur Mutlu</a:t>
            </a:r>
            <a:r>
              <a:rPr lang="en-US" sz="1600" dirty="0"/>
              <a:t>, </a:t>
            </a:r>
            <a:r>
              <a:rPr lang="en-US" sz="1600" dirty="0" err="1"/>
              <a:t>Mahmut</a:t>
            </a:r>
            <a:r>
              <a:rPr lang="en-US" sz="1600" dirty="0"/>
              <a:t> </a:t>
            </a:r>
            <a:r>
              <a:rPr lang="en-US" sz="1600" dirty="0" err="1"/>
              <a:t>Kandemir</a:t>
            </a:r>
            <a:r>
              <a:rPr lang="en-US" sz="1600" dirty="0"/>
              <a:t>, and Thomas Moscibroda, </a:t>
            </a:r>
            <a:br>
              <a:rPr lang="en-US" sz="1600" dirty="0"/>
            </a:br>
            <a:r>
              <a:rPr lang="en-US" sz="1600" b="1" dirty="0">
                <a:hlinkClick r:id="rId4"/>
              </a:rPr>
              <a:t>"Reducing Memory Interference in Multicore Systems via Application-Aware Memory Channel Partitioning"</a:t>
            </a:r>
            <a:r>
              <a:rPr lang="en-US" sz="1600" dirty="0"/>
              <a:t/>
            </a:r>
            <a:br>
              <a:rPr lang="en-US" sz="1600" dirty="0"/>
            </a:br>
            <a:r>
              <a:rPr lang="en-US" sz="1600" i="1" dirty="0"/>
              <a:t>Proceedings of the </a:t>
            </a:r>
            <a:r>
              <a:rPr lang="en-US" sz="1600" i="1" dirty="0">
                <a:hlinkClick r:id="rId5"/>
              </a:rPr>
              <a:t>44th International Symposium on Microarchitecture</a:t>
            </a:r>
            <a:r>
              <a:rPr lang="en-US" sz="1600" i="1" dirty="0"/>
              <a:t> (</a:t>
            </a:r>
            <a:r>
              <a:rPr lang="en-US" sz="1600" b="1" i="1" dirty="0"/>
              <a:t>MICRO</a:t>
            </a:r>
            <a:r>
              <a:rPr lang="en-US" sz="1600" i="1" dirty="0"/>
              <a:t>)</a:t>
            </a:r>
            <a:r>
              <a:rPr lang="en-US" sz="1600" dirty="0"/>
              <a:t>, Porto </a:t>
            </a:r>
            <a:r>
              <a:rPr lang="en-US" sz="1600" dirty="0" err="1"/>
              <a:t>Alegre</a:t>
            </a:r>
            <a:r>
              <a:rPr lang="en-US" sz="1600" dirty="0"/>
              <a:t>, Brazil, December 2011. </a:t>
            </a:r>
            <a:r>
              <a:rPr lang="en-US" sz="1600" dirty="0">
                <a:hlinkClick r:id="rId6"/>
              </a:rPr>
              <a:t>Slides (pptx)</a:t>
            </a:r>
            <a:r>
              <a:rPr lang="en-US" sz="1600" dirty="0"/>
              <a:t> </a:t>
            </a:r>
          </a:p>
          <a:p>
            <a:pPr lvl="1">
              <a:defRPr/>
            </a:pPr>
            <a:endParaRPr lang="en-US" sz="800" dirty="0"/>
          </a:p>
          <a:p>
            <a:pPr lvl="1">
              <a:defRPr/>
            </a:pPr>
            <a:r>
              <a:rPr lang="en-US" sz="1600" dirty="0" err="1"/>
              <a:t>Rachata</a:t>
            </a:r>
            <a:r>
              <a:rPr lang="en-US" sz="1600" dirty="0"/>
              <a:t> </a:t>
            </a:r>
            <a:r>
              <a:rPr lang="en-US" sz="1600" dirty="0" err="1"/>
              <a:t>Ausavarungnirun</a:t>
            </a:r>
            <a:r>
              <a:rPr lang="en-US" sz="1600" dirty="0"/>
              <a:t>, Kevin Chang, Lavanya Subramanian, Gabriel </a:t>
            </a:r>
            <a:r>
              <a:rPr lang="en-US" sz="1600" dirty="0" err="1"/>
              <a:t>Loh</a:t>
            </a:r>
            <a:r>
              <a:rPr lang="en-US" sz="1600" dirty="0"/>
              <a:t>, and </a:t>
            </a:r>
            <a:r>
              <a:rPr lang="en-US" sz="1600" u="sng" dirty="0"/>
              <a:t>Onur Mutlu</a:t>
            </a:r>
            <a:r>
              <a:rPr lang="en-US" sz="1600" dirty="0"/>
              <a:t>,</a:t>
            </a:r>
            <a:br>
              <a:rPr lang="en-US" sz="1600" dirty="0"/>
            </a:br>
            <a:r>
              <a:rPr lang="en-US" sz="1600" b="1" dirty="0">
                <a:hlinkClick r:id="rId7"/>
              </a:rPr>
              <a:t>"Staged Memory Scheduling: Achieving High Performance and Scalability in Heterogeneous Systems"</a:t>
            </a:r>
            <a:r>
              <a:rPr lang="en-US" sz="1600" dirty="0"/>
              <a:t/>
            </a:r>
            <a:br>
              <a:rPr lang="en-US" sz="1600" dirty="0"/>
            </a:br>
            <a:r>
              <a:rPr lang="en-US" sz="1600" i="1" dirty="0"/>
              <a:t>Proceedings of the </a:t>
            </a:r>
            <a:r>
              <a:rPr lang="en-US" sz="1600" i="1" dirty="0">
                <a:hlinkClick r:id="rId8"/>
              </a:rPr>
              <a:t>39th International Symposium on Computer Architecture</a:t>
            </a:r>
            <a:r>
              <a:rPr lang="en-US" sz="1600" i="1" dirty="0"/>
              <a:t> (</a:t>
            </a:r>
            <a:r>
              <a:rPr lang="en-US" sz="1600" b="1" i="1" dirty="0"/>
              <a:t>ISCA</a:t>
            </a:r>
            <a:r>
              <a:rPr lang="en-US" sz="1600" i="1" dirty="0"/>
              <a:t>)</a:t>
            </a:r>
            <a:r>
              <a:rPr lang="en-US" sz="1600" dirty="0"/>
              <a:t>, Portland, OR, June 2012.</a:t>
            </a:r>
            <a:endParaRPr lang="en-US" sz="1600" dirty="0">
              <a:latin typeface="Tahoma" charset="0"/>
            </a:endParaRPr>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28</a:t>
            </a:fld>
            <a:endParaRPr lang="en-US"/>
          </a:p>
        </p:txBody>
      </p:sp>
    </p:spTree>
    <p:extLst>
      <p:ext uri="{BB962C8B-B14F-4D97-AF65-F5344CB8AC3E}">
        <p14:creationId xmlns:p14="http://schemas.microsoft.com/office/powerpoint/2010/main" val="2044449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5" name="Title 1"/>
          <p:cNvSpPr>
            <a:spLocks noGrp="1"/>
          </p:cNvSpPr>
          <p:nvPr>
            <p:ph type="title"/>
          </p:nvPr>
        </p:nvSpPr>
        <p:spPr/>
        <p:txBody>
          <a:bodyPr/>
          <a:lstStyle/>
          <a:p>
            <a:r>
              <a:rPr lang="en-US">
                <a:latin typeface="Garamond" charset="0"/>
                <a:ea typeface="ＭＳ Ｐゴシック" charset="0"/>
                <a:cs typeface="ＭＳ Ｐゴシック" charset="0"/>
              </a:rPr>
              <a:t>Refresh Overhead: Energy</a:t>
            </a:r>
          </a:p>
        </p:txBody>
      </p:sp>
      <p:sp>
        <p:nvSpPr>
          <p:cNvPr id="21606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3B6873A-B59E-2F42-9EB6-5025771CC5CD}" type="slidenum">
              <a:rPr lang="en-US" sz="1600">
                <a:solidFill>
                  <a:srgbClr val="000000"/>
                </a:solidFill>
                <a:latin typeface="Garamond" charset="0"/>
              </a:rPr>
              <a:pPr eaLnBrk="1" hangingPunct="1"/>
              <a:t>280</a:t>
            </a:fld>
            <a:endParaRPr lang="en-US" sz="1600">
              <a:solidFill>
                <a:srgbClr val="000000"/>
              </a:solidFill>
              <a:latin typeface="Garamond" charset="0"/>
            </a:endParaRPr>
          </a:p>
        </p:txBody>
      </p:sp>
      <p:pic>
        <p:nvPicPr>
          <p:cNvPr id="216067"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725488" y="933450"/>
            <a:ext cx="6929437" cy="540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6068" name="2"/>
          <p:cNvSpPr txBox="1">
            <a:spLocks noChangeArrowheads="1"/>
          </p:cNvSpPr>
          <p:nvPr/>
        </p:nvSpPr>
        <p:spPr bwMode="auto">
          <a:xfrm>
            <a:off x="2555875" y="45085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15%</a:t>
            </a:r>
          </a:p>
        </p:txBody>
      </p:sp>
      <p:sp>
        <p:nvSpPr>
          <p:cNvPr id="216069" name="2"/>
          <p:cNvSpPr txBox="1">
            <a:spLocks noChangeArrowheads="1"/>
          </p:cNvSpPr>
          <p:nvPr/>
        </p:nvSpPr>
        <p:spPr bwMode="auto">
          <a:xfrm>
            <a:off x="6443663" y="2997200"/>
            <a:ext cx="1143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000" b="1" smtClean="0">
                <a:solidFill>
                  <a:srgbClr val="404040"/>
                </a:solidFill>
                <a:latin typeface="Calibri" charset="0"/>
              </a:rPr>
              <a:t>47%</a:t>
            </a:r>
          </a:p>
        </p:txBody>
      </p:sp>
      <p:sp>
        <p:nvSpPr>
          <p:cNvPr id="216070" name="Rectangle 7"/>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193249264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89" name="Title 1"/>
          <p:cNvSpPr>
            <a:spLocks noGrp="1"/>
          </p:cNvSpPr>
          <p:nvPr>
            <p:ph type="title"/>
          </p:nvPr>
        </p:nvSpPr>
        <p:spPr/>
        <p:txBody>
          <a:bodyPr/>
          <a:lstStyle/>
          <a:p>
            <a:r>
              <a:rPr lang="en-US">
                <a:latin typeface="Garamond" charset="0"/>
                <a:ea typeface="ＭＳ Ｐゴシック" charset="0"/>
                <a:cs typeface="ＭＳ Ｐゴシック" charset="0"/>
              </a:rPr>
              <a:t>Previous Work on Reducing Refreshes</a:t>
            </a:r>
          </a:p>
        </p:txBody>
      </p:sp>
      <p:sp>
        <p:nvSpPr>
          <p:cNvPr id="3" name="Content Placeholder 2"/>
          <p:cNvSpPr>
            <a:spLocks noGrp="1"/>
          </p:cNvSpPr>
          <p:nvPr>
            <p:ph idx="1"/>
          </p:nvPr>
        </p:nvSpPr>
        <p:spPr/>
        <p:txBody>
          <a:bodyPr/>
          <a:lstStyle/>
          <a:p>
            <a:pPr>
              <a:defRPr/>
            </a:pPr>
            <a:r>
              <a:rPr lang="en-US" dirty="0">
                <a:solidFill>
                  <a:srgbClr val="0000FF"/>
                </a:solidFill>
                <a:latin typeface="Tahoma" charset="0"/>
                <a:ea typeface="ＭＳ Ｐゴシック" charset="0"/>
                <a:cs typeface="ＭＳ Ｐゴシック" charset="0"/>
              </a:rPr>
              <a:t>Observed significant variation in data retention times of DRAM cells </a:t>
            </a:r>
            <a:r>
              <a:rPr lang="en-US" dirty="0">
                <a:latin typeface="Tahoma" charset="0"/>
                <a:ea typeface="ＭＳ Ｐゴシック" charset="0"/>
                <a:cs typeface="ＭＳ Ｐゴシック" charset="0"/>
              </a:rPr>
              <a:t>(due to manufacturing process variation)</a:t>
            </a:r>
          </a:p>
          <a:p>
            <a:pPr lvl="1">
              <a:defRPr/>
            </a:pPr>
            <a:r>
              <a:rPr lang="en-US" dirty="0">
                <a:solidFill>
                  <a:srgbClr val="FF0000"/>
                </a:solidFill>
                <a:latin typeface="Tahoma" charset="0"/>
                <a:ea typeface="ＭＳ Ｐゴシック" charset="0"/>
              </a:rPr>
              <a:t>Retention time: </a:t>
            </a:r>
            <a:r>
              <a:rPr lang="en-US" dirty="0">
                <a:latin typeface="Tahoma" charset="0"/>
                <a:ea typeface="ＭＳ Ｐゴシック" charset="0"/>
              </a:rPr>
              <a:t>maximum time a cell can go without being refreshed </a:t>
            </a:r>
            <a:r>
              <a:rPr lang="en-US" dirty="0" smtClean="0">
                <a:latin typeface="Tahoma" charset="0"/>
                <a:ea typeface="ＭＳ Ｐゴシック" charset="0"/>
              </a:rPr>
              <a:t>while maintaining </a:t>
            </a:r>
            <a:r>
              <a:rPr lang="en-US" dirty="0">
                <a:latin typeface="Tahoma" charset="0"/>
                <a:ea typeface="ＭＳ Ｐゴシック" charset="0"/>
              </a:rPr>
              <a:t>its stored data</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Proposed methods to take advantage of widely varying retention </a:t>
            </a:r>
            <a:r>
              <a:rPr lang="en-US" dirty="0" smtClean="0">
                <a:solidFill>
                  <a:srgbClr val="0000FF"/>
                </a:solidFill>
                <a:latin typeface="Tahoma" charset="0"/>
                <a:ea typeface="ＭＳ Ｐゴシック" charset="0"/>
                <a:cs typeface="ＭＳ Ｐゴシック" charset="0"/>
              </a:rPr>
              <a:t>times </a:t>
            </a:r>
            <a:r>
              <a:rPr lang="en-US" dirty="0">
                <a:solidFill>
                  <a:srgbClr val="0000FF"/>
                </a:solidFill>
                <a:latin typeface="Tahoma" charset="0"/>
                <a:ea typeface="ＭＳ Ｐゴシック" charset="0"/>
                <a:cs typeface="ＭＳ Ｐゴシック" charset="0"/>
              </a:rPr>
              <a:t>among DRAM rows</a:t>
            </a:r>
          </a:p>
          <a:p>
            <a:pPr lvl="1">
              <a:defRPr/>
            </a:pPr>
            <a:r>
              <a:rPr lang="en-US" dirty="0">
                <a:latin typeface="Tahoma" charset="0"/>
                <a:ea typeface="ＭＳ Ｐゴシック" charset="0"/>
              </a:rPr>
              <a:t>Reduce refresh rate for rows that can retain data for longer than 64 </a:t>
            </a:r>
            <a:r>
              <a:rPr lang="en-US" dirty="0" err="1" smtClean="0">
                <a:latin typeface="Tahoma" charset="0"/>
                <a:ea typeface="ＭＳ Ｐゴシック" charset="0"/>
              </a:rPr>
              <a:t>ms</a:t>
            </a:r>
            <a:r>
              <a:rPr lang="en-US" dirty="0" smtClean="0">
                <a:latin typeface="Tahoma" charset="0"/>
                <a:ea typeface="ＭＳ Ｐゴシック" charset="0"/>
              </a:rPr>
              <a:t>, e.g</a:t>
            </a:r>
            <a:r>
              <a:rPr lang="en-US" dirty="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[Liu</a:t>
            </a:r>
            <a:r>
              <a:rPr lang="en-US" sz="1800" b="1" dirty="0">
                <a:solidFill>
                  <a:schemeClr val="accent2">
                    <a:lumMod val="75000"/>
                  </a:schemeClr>
                </a:solidFill>
                <a:latin typeface="Tahoma" charset="0"/>
                <a:ea typeface="ＭＳ Ｐゴシック" charset="0"/>
              </a:rPr>
              <a:t>+ ISCA 2012]</a:t>
            </a:r>
          </a:p>
          <a:p>
            <a:pPr lvl="1">
              <a:defRPr/>
            </a:pPr>
            <a:r>
              <a:rPr lang="en-US" dirty="0">
                <a:latin typeface="Tahoma" charset="0"/>
                <a:ea typeface="ＭＳ Ｐゴシック" charset="0"/>
              </a:rPr>
              <a:t>Disable rows that have low retention </a:t>
            </a:r>
            <a:r>
              <a:rPr lang="en-US" dirty="0" smtClean="0">
                <a:latin typeface="Tahoma" charset="0"/>
                <a:ea typeface="ＭＳ Ｐゴシック" charset="0"/>
              </a:rPr>
              <a:t>times, e.g</a:t>
            </a:r>
            <a:r>
              <a:rPr lang="en-US" dirty="0">
                <a:latin typeface="Tahoma" charset="0"/>
                <a:ea typeface="ＭＳ Ｐゴシック" charset="0"/>
              </a:rPr>
              <a:t>.</a:t>
            </a:r>
            <a:r>
              <a:rPr lang="en-US" sz="1800" b="1" dirty="0">
                <a:solidFill>
                  <a:srgbClr val="2C6123"/>
                </a:solidFill>
                <a:latin typeface="Tahoma" charset="0"/>
                <a:ea typeface="ＭＳ Ｐゴシック" charset="0"/>
              </a:rPr>
              <a:t>, </a:t>
            </a:r>
            <a:r>
              <a:rPr lang="en-US" sz="1800" b="1" dirty="0" smtClean="0">
                <a:solidFill>
                  <a:srgbClr val="2C6123"/>
                </a:solidFill>
                <a:latin typeface="Tahoma" charset="0"/>
                <a:ea typeface="ＭＳ Ｐゴシック" charset="0"/>
              </a:rPr>
              <a:t>[</a:t>
            </a:r>
            <a:r>
              <a:rPr lang="en-US" sz="1800" b="1" dirty="0" err="1" smtClean="0">
                <a:solidFill>
                  <a:srgbClr val="2C6123"/>
                </a:solidFill>
                <a:latin typeface="Tahoma" charset="0"/>
                <a:ea typeface="ＭＳ Ｐゴシック" charset="0"/>
              </a:rPr>
              <a:t>Venkatesan</a:t>
            </a:r>
            <a:r>
              <a:rPr lang="en-US" sz="1800" b="1" dirty="0">
                <a:solidFill>
                  <a:srgbClr val="2C6123"/>
                </a:solidFill>
                <a:latin typeface="Tahoma" charset="0"/>
                <a:ea typeface="ＭＳ Ｐゴシック" charset="0"/>
              </a:rPr>
              <a:t>+ HPCA 2006]</a:t>
            </a:r>
          </a:p>
          <a:p>
            <a:pPr lvl="1">
              <a:defRPr/>
            </a:pPr>
            <a:endParaRPr lang="en-US"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Showed large benefits in energy and performance</a:t>
            </a:r>
          </a:p>
        </p:txBody>
      </p:sp>
      <p:sp>
        <p:nvSpPr>
          <p:cNvPr id="2170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434E02E-FAED-F144-955D-88FF7E67ADFD}" type="slidenum">
              <a:rPr lang="en-US" sz="1600">
                <a:solidFill>
                  <a:srgbClr val="000000"/>
                </a:solidFill>
                <a:latin typeface="Garamond" charset="0"/>
              </a:rPr>
              <a:pPr eaLnBrk="1" hangingPunct="1"/>
              <a:t>281</a:t>
            </a:fld>
            <a:endParaRPr lang="en-US" sz="1600">
              <a:solidFill>
                <a:srgbClr val="000000"/>
              </a:solidFill>
              <a:latin typeface="Garamond" charset="0"/>
            </a:endParaRPr>
          </a:p>
        </p:txBody>
      </p:sp>
    </p:spTree>
    <p:extLst>
      <p:ext uri="{BB962C8B-B14F-4D97-AF65-F5344CB8AC3E}">
        <p14:creationId xmlns:p14="http://schemas.microsoft.com/office/powerpoint/2010/main" val="11994413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52513"/>
            <a:ext cx="8610600" cy="5195887"/>
          </a:xfrm>
        </p:spPr>
        <p:txBody>
          <a:bodyPr/>
          <a:lstStyle/>
          <a:p>
            <a:pPr marL="0" indent="0">
              <a:buFont typeface="Wingdings" charset="0"/>
              <a:buNone/>
            </a:pPr>
            <a:r>
              <a:rPr lang="en-US">
                <a:solidFill>
                  <a:srgbClr val="FF0000"/>
                </a:solidFill>
                <a:latin typeface="Tahoma" charset="0"/>
              </a:rPr>
              <a:t>1. Profiling: </a:t>
            </a:r>
            <a:r>
              <a:rPr lang="en-US">
                <a:solidFill>
                  <a:srgbClr val="0000FF"/>
                </a:solidFill>
                <a:latin typeface="Tahoma" charset="0"/>
              </a:rPr>
              <a:t>Profile the retention time of all DRAM rows</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2. Binning: </a:t>
            </a:r>
            <a:r>
              <a:rPr lang="en-US">
                <a:solidFill>
                  <a:srgbClr val="0000FF"/>
                </a:solidFill>
                <a:latin typeface="Tahoma" charset="0"/>
              </a:rPr>
              <a:t>Store rows into bins by retention time</a:t>
            </a:r>
          </a:p>
          <a:p>
            <a:pPr marL="0" indent="0">
              <a:buFont typeface="Wingdings" charset="0"/>
              <a:buNone/>
            </a:pPr>
            <a:r>
              <a:rPr lang="en-US">
                <a:solidFill>
                  <a:srgbClr val="0000FF"/>
                </a:solidFill>
                <a:latin typeface="Tahoma" charset="0"/>
              </a:rPr>
              <a:t>   </a:t>
            </a:r>
            <a:r>
              <a:rPr lang="en-US">
                <a:latin typeface="Tahoma" charset="0"/>
                <a:sym typeface="Wingdings" charset="0"/>
              </a:rPr>
              <a:t> u</a:t>
            </a:r>
            <a:r>
              <a:rPr lang="en-US">
                <a:latin typeface="Tahoma" charset="0"/>
              </a:rPr>
              <a:t>se Bloom Filters for efficient and scalable storage</a:t>
            </a: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endParaRPr lang="en-US">
              <a:solidFill>
                <a:srgbClr val="0000FF"/>
              </a:solidFill>
              <a:latin typeface="Tahoma" charset="0"/>
            </a:endParaRPr>
          </a:p>
          <a:p>
            <a:pPr marL="0" indent="0">
              <a:buFont typeface="Wingdings" charset="0"/>
              <a:buNone/>
            </a:pPr>
            <a:r>
              <a:rPr lang="en-US">
                <a:solidFill>
                  <a:srgbClr val="FF0000"/>
                </a:solidFill>
                <a:latin typeface="Tahoma" charset="0"/>
              </a:rPr>
              <a:t>3. Refreshing: </a:t>
            </a:r>
            <a:r>
              <a:rPr lang="en-US">
                <a:solidFill>
                  <a:srgbClr val="0000FF"/>
                </a:solidFill>
                <a:latin typeface="Tahoma" charset="0"/>
              </a:rPr>
              <a:t>Memory controller refreshes rows in different bins at different rates</a:t>
            </a:r>
          </a:p>
          <a:p>
            <a:pPr marL="0" indent="0">
              <a:buFont typeface="Wingdings" charset="0"/>
              <a:buNone/>
            </a:pPr>
            <a:r>
              <a:rPr lang="en-US">
                <a:latin typeface="Tahoma" charset="0"/>
              </a:rPr>
              <a:t>   </a:t>
            </a:r>
            <a:r>
              <a:rPr lang="en-US">
                <a:latin typeface="Tahoma" charset="0"/>
                <a:sym typeface="Wingdings" charset="0"/>
              </a:rPr>
              <a:t> probe Bloom Filters to determine refresh rate of a row</a:t>
            </a:r>
            <a:endParaRPr lang="en-US">
              <a:latin typeface="Tahoma"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054225"/>
            <a:ext cx="9144000"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8115" name="Title 1"/>
          <p:cNvSpPr>
            <a:spLocks noGrp="1"/>
          </p:cNvSpPr>
          <p:nvPr>
            <p:ph type="title"/>
          </p:nvPr>
        </p:nvSpPr>
        <p:spPr/>
        <p:txBody>
          <a:bodyPr/>
          <a:lstStyle/>
          <a:p>
            <a:r>
              <a:rPr lang="en-US">
                <a:latin typeface="Garamond" charset="0"/>
              </a:rPr>
              <a:t>An Example: RAIDR [Liu+, ISCA 2012]</a:t>
            </a:r>
          </a:p>
        </p:txBody>
      </p:sp>
      <p:sp>
        <p:nvSpPr>
          <p:cNvPr id="21811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E890D5A-A887-A242-B93C-D385BFA0C384}" type="slidenum">
              <a:rPr lang="en-US" sz="1600">
                <a:solidFill>
                  <a:srgbClr val="000000"/>
                </a:solidFill>
                <a:latin typeface="Garamond" charset="0"/>
              </a:rPr>
              <a:pPr eaLnBrk="1" hangingPunct="1"/>
              <a:t>282</a:t>
            </a:fld>
            <a:endParaRPr lang="en-US" sz="1600">
              <a:solidFill>
                <a:srgbClr val="000000"/>
              </a:solidFill>
              <a:latin typeface="Garamond"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1055688"/>
            <a:ext cx="9144000" cy="437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a:spLocks noChangeArrowheads="1"/>
          </p:cNvSpPr>
          <p:nvPr/>
        </p:nvSpPr>
        <p:spPr bwMode="auto">
          <a:xfrm>
            <a:off x="539750" y="3716338"/>
            <a:ext cx="7524750" cy="461962"/>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004D26"/>
                </a:solidFill>
                <a:latin typeface="Tahoma" charset="0"/>
              </a:rPr>
              <a:t>1.25KB storage in controller for 32GB DRAM memory</a:t>
            </a:r>
          </a:p>
        </p:txBody>
      </p:sp>
      <p:sp>
        <p:nvSpPr>
          <p:cNvPr id="8" name="TextBox 7"/>
          <p:cNvSpPr txBox="1">
            <a:spLocks noChangeArrowheads="1"/>
          </p:cNvSpPr>
          <p:nvPr/>
        </p:nvSpPr>
        <p:spPr bwMode="auto">
          <a:xfrm>
            <a:off x="0" y="5486400"/>
            <a:ext cx="9144000" cy="8302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4D26"/>
                </a:solidFill>
                <a:latin typeface="Tahoma" charset="0"/>
              </a:rPr>
              <a:t>Can reduce refreshes by ~75% </a:t>
            </a:r>
          </a:p>
          <a:p>
            <a:pPr algn="ctr" eaLnBrk="1" fontAlgn="base" hangingPunct="1">
              <a:spcBef>
                <a:spcPct val="0"/>
              </a:spcBef>
              <a:spcAft>
                <a:spcPct val="0"/>
              </a:spcAft>
            </a:pPr>
            <a:r>
              <a:rPr lang="en-US" smtClean="0">
                <a:solidFill>
                  <a:srgbClr val="004D26"/>
                </a:solidFill>
                <a:latin typeface="Tahoma" charset="0"/>
                <a:sym typeface="Wingdings" charset="0"/>
              </a:rPr>
              <a:t> reduces </a:t>
            </a:r>
            <a:r>
              <a:rPr lang="en-US" smtClean="0">
                <a:solidFill>
                  <a:srgbClr val="004D26"/>
                </a:solidFill>
                <a:latin typeface="Tahoma" charset="0"/>
              </a:rPr>
              <a:t>energy consumption and improves performance</a:t>
            </a:r>
          </a:p>
        </p:txBody>
      </p:sp>
      <p:sp>
        <p:nvSpPr>
          <p:cNvPr id="9" name="TextBox 8"/>
          <p:cNvSpPr txBox="1">
            <a:spLocks noChangeArrowheads="1"/>
          </p:cNvSpPr>
          <p:nvPr/>
        </p:nvSpPr>
        <p:spPr bwMode="auto">
          <a:xfrm>
            <a:off x="0" y="3721100"/>
            <a:ext cx="9144000" cy="461963"/>
          </a:xfrm>
          <a:prstGeom prst="rect">
            <a:avLst/>
          </a:prstGeom>
          <a:solidFill>
            <a:srgbClr val="FFFFFF"/>
          </a:solidFill>
          <a:ln w="25400">
            <a:solidFill>
              <a:srgbClr val="0000FF"/>
            </a:solidFill>
            <a:miter lim="800000"/>
            <a:headEnd/>
            <a:tailEnd/>
          </a:ln>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latin typeface="Tahoma" charset="0"/>
              </a:rPr>
              <a:t>Problem: Requires accurate profiling of DRAM row retention times</a:t>
            </a:r>
          </a:p>
        </p:txBody>
      </p:sp>
      <p:sp>
        <p:nvSpPr>
          <p:cNvPr id="218121" name="Rectangle 9"/>
          <p:cNvSpPr>
            <a:spLocks noChangeArrowheads="1"/>
          </p:cNvSpPr>
          <p:nvPr/>
        </p:nvSpPr>
        <p:spPr bwMode="auto">
          <a:xfrm>
            <a:off x="1352550" y="6475413"/>
            <a:ext cx="8208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fontAlgn="base">
              <a:spcBef>
                <a:spcPct val="0"/>
              </a:spcBef>
              <a:spcAft>
                <a:spcPct val="0"/>
              </a:spcAft>
            </a:pPr>
            <a:r>
              <a:rPr lang="en-US" sz="1400" smtClean="0">
                <a:solidFill>
                  <a:srgbClr val="000000"/>
                </a:solidFill>
                <a:latin typeface="Tahoma" charset="0"/>
                <a:ea typeface="ＭＳ Ｐゴシック" charset="0"/>
                <a:cs typeface="ＭＳ Ｐゴシック" charset="0"/>
              </a:rPr>
              <a:t>Liu et al., “</a:t>
            </a:r>
            <a:r>
              <a:rPr lang="en-US" altLang="ja-JP" sz="1400" smtClean="0">
                <a:solidFill>
                  <a:srgbClr val="0000FF"/>
                </a:solidFill>
                <a:latin typeface="Tahoma" charset="0"/>
                <a:ea typeface="ＭＳ Ｐゴシック" charset="0"/>
                <a:cs typeface="ＭＳ Ｐゴシック" charset="0"/>
              </a:rPr>
              <a:t>RAIDR: Retention-Aware Intelligent DRAM Refresh</a:t>
            </a:r>
            <a:r>
              <a:rPr lang="en-US" altLang="ja-JP" sz="1400" smtClean="0">
                <a:solidFill>
                  <a:srgbClr val="000000"/>
                </a:solidFill>
                <a:latin typeface="Tahoma" charset="0"/>
                <a:ea typeface="ＭＳ Ｐゴシック" charset="0"/>
                <a:cs typeface="ＭＳ Ｐゴシック" charset="0"/>
              </a:rPr>
              <a:t>,</a:t>
            </a:r>
            <a:r>
              <a:rPr lang="en-US" sz="1400" smtClean="0">
                <a:solidFill>
                  <a:srgbClr val="000000"/>
                </a:solidFill>
                <a:latin typeface="Tahoma" charset="0"/>
                <a:ea typeface="ＭＳ Ｐゴシック" charset="0"/>
                <a:cs typeface="ＭＳ Ｐゴシック" charset="0"/>
              </a:rPr>
              <a:t>”</a:t>
            </a:r>
            <a:r>
              <a:rPr lang="en-US" altLang="ja-JP" sz="1400" smtClean="0">
                <a:solidFill>
                  <a:srgbClr val="000000"/>
                </a:solidFill>
                <a:latin typeface="Tahoma" charset="0"/>
                <a:ea typeface="ＭＳ Ｐゴシック" charset="0"/>
                <a:cs typeface="ＭＳ Ｐゴシック" charset="0"/>
              </a:rPr>
              <a:t> ISCA 2012.</a:t>
            </a:r>
            <a:endParaRPr lang="en-US" sz="1400" smtClean="0">
              <a:solidFill>
                <a:srgbClr val="000000"/>
              </a:solidFill>
              <a:latin typeface="Tahoma" charset="0"/>
              <a:ea typeface="ＭＳ Ｐゴシック" charset="0"/>
              <a:cs typeface="ＭＳ Ｐゴシック" charset="0"/>
            </a:endParaRPr>
          </a:p>
        </p:txBody>
      </p:sp>
    </p:spTree>
    <p:extLst>
      <p:ext uri="{BB962C8B-B14F-4D97-AF65-F5344CB8AC3E}">
        <p14:creationId xmlns:p14="http://schemas.microsoft.com/office/powerpoint/2010/main" val="34064085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6"/>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7"/>
                                        </p:tgtEl>
                                        <p:attrNameLst>
                                          <p:attrName>style.visibility</p:attrName>
                                        </p:attrNameLst>
                                      </p:cBhvr>
                                      <p:to>
                                        <p:strVal val="hidden"/>
                                      </p:to>
                                    </p:set>
                                  </p:childTnLst>
                                </p:cTn>
                              </p:par>
                              <p:par>
                                <p:cTn id="41" presetID="1" presetClass="entr" presetSubtype="0" fill="hold" nodeType="with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8"/>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P spid="9" grpId="0" animBg="1"/>
    </p:bldLst>
  </p:timing>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7" name="Title 1"/>
          <p:cNvSpPr>
            <a:spLocks noGrp="1"/>
          </p:cNvSpPr>
          <p:nvPr>
            <p:ph type="title"/>
          </p:nvPr>
        </p:nvSpPr>
        <p:spPr/>
        <p:txBody>
          <a:bodyPr/>
          <a:lstStyle/>
          <a:p>
            <a:r>
              <a:rPr lang="en-US">
                <a:latin typeface="Garamond" charset="0"/>
                <a:ea typeface="ＭＳ Ｐゴシック" charset="0"/>
                <a:cs typeface="ＭＳ Ｐゴシック" charset="0"/>
              </a:rPr>
              <a:t>Motivation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Past works require </a:t>
            </a:r>
            <a:r>
              <a:rPr lang="en-US">
                <a:solidFill>
                  <a:srgbClr val="FF0000"/>
                </a:solidFill>
                <a:latin typeface="Tahoma" charset="0"/>
                <a:ea typeface="ＭＳ Ｐゴシック" charset="0"/>
                <a:cs typeface="ＭＳ Ｐゴシック" charset="0"/>
              </a:rPr>
              <a:t>accurate and reliable measurement of retention time of each DRAM row</a:t>
            </a:r>
          </a:p>
          <a:p>
            <a:pPr lvl="1"/>
            <a:r>
              <a:rPr lang="en-US">
                <a:latin typeface="Tahoma" charset="0"/>
                <a:ea typeface="ＭＳ Ｐゴシック" charset="0"/>
                <a:cs typeface="ＭＳ Ｐゴシック" charset="0"/>
              </a:rPr>
              <a:t>To maintain data integrity while reducing refreshes</a:t>
            </a:r>
            <a:endParaRPr lang="en-US">
              <a:solidFill>
                <a:srgbClr val="FF0000"/>
              </a:solidFill>
              <a:latin typeface="Tahoma" charset="0"/>
              <a:ea typeface="ＭＳ Ｐゴシック" charset="0"/>
              <a:cs typeface="ＭＳ Ｐゴシック" charset="0"/>
            </a:endParaRP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Assumption: worst-case retention time of each row can be determined and stays the same at a given temperature</a:t>
            </a:r>
          </a:p>
          <a:p>
            <a:pPr lvl="1"/>
            <a:r>
              <a:rPr lang="en-US">
                <a:latin typeface="Tahoma" charset="0"/>
                <a:ea typeface="ＭＳ Ｐゴシック" charset="0"/>
              </a:rPr>
              <a:t>Some works propose writing all 1’s and 0’s to a row, and measuring the time before data corruption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Question:</a:t>
            </a:r>
          </a:p>
          <a:p>
            <a:pPr lvl="1"/>
            <a:r>
              <a:rPr lang="en-US">
                <a:latin typeface="Tahoma" charset="0"/>
                <a:ea typeface="ＭＳ Ｐゴシック" charset="0"/>
              </a:rPr>
              <a:t>Can we reliably and accurately determine retention times of all DRAM rows?</a:t>
            </a:r>
          </a:p>
          <a:p>
            <a:pPr lvl="1"/>
            <a:endParaRPr lang="en-US">
              <a:latin typeface="Tahoma" charset="0"/>
              <a:ea typeface="ＭＳ Ｐゴシック" charset="0"/>
            </a:endParaRPr>
          </a:p>
        </p:txBody>
      </p:sp>
      <p:sp>
        <p:nvSpPr>
          <p:cNvPr id="2191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4A5F9D-619B-7445-8520-64E835C15561}" type="slidenum">
              <a:rPr lang="en-US" sz="1600">
                <a:solidFill>
                  <a:srgbClr val="000000"/>
                </a:solidFill>
                <a:latin typeface="Garamond" charset="0"/>
              </a:rPr>
              <a:pPr eaLnBrk="1" hangingPunct="1"/>
              <a:t>283</a:t>
            </a:fld>
            <a:endParaRPr lang="en-US" sz="1600">
              <a:solidFill>
                <a:srgbClr val="000000"/>
              </a:solidFill>
              <a:latin typeface="Garamond" charset="0"/>
            </a:endParaRPr>
          </a:p>
        </p:txBody>
      </p:sp>
    </p:spTree>
    <p:extLst>
      <p:ext uri="{BB962C8B-B14F-4D97-AF65-F5344CB8AC3E}">
        <p14:creationId xmlns:p14="http://schemas.microsoft.com/office/powerpoint/2010/main" val="394014361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016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solidFill>
                  <a:srgbClr val="0000FF"/>
                </a:solidFill>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0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32A075-2C15-C64E-BA67-80B9A31E90BF}" type="slidenum">
              <a:rPr lang="en-US" sz="1600">
                <a:solidFill>
                  <a:srgbClr val="000000"/>
                </a:solidFill>
                <a:latin typeface="Garamond" charset="0"/>
              </a:rPr>
              <a:pPr eaLnBrk="1" hangingPunct="1"/>
              <a:t>284</a:t>
            </a:fld>
            <a:endParaRPr lang="en-US" sz="1600">
              <a:solidFill>
                <a:srgbClr val="000000"/>
              </a:solidFill>
              <a:latin typeface="Garamond" charset="0"/>
            </a:endParaRPr>
          </a:p>
        </p:txBody>
      </p:sp>
    </p:spTree>
    <p:extLst>
      <p:ext uri="{BB962C8B-B14F-4D97-AF65-F5344CB8AC3E}">
        <p14:creationId xmlns:p14="http://schemas.microsoft.com/office/powerpoint/2010/main" val="377363797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09"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238125" y="1095375"/>
            <a:ext cx="8905875" cy="5153025"/>
          </a:xfrm>
        </p:spPr>
        <p:txBody>
          <a:bodyPr/>
          <a:lstStyle/>
          <a:p>
            <a:pPr>
              <a:defRPr/>
            </a:pPr>
            <a:r>
              <a:rPr lang="en-US" dirty="0" smtClean="0">
                <a:solidFill>
                  <a:srgbClr val="FF0000"/>
                </a:solidFill>
                <a:latin typeface="Tahoma" charset="0"/>
                <a:ea typeface="ＭＳ Ｐゴシック" charset="0"/>
                <a:cs typeface="ＭＳ Ｐゴシック" charset="0"/>
              </a:rPr>
              <a:t>Data </a:t>
            </a:r>
            <a:r>
              <a:rPr lang="en-US" dirty="0">
                <a:solidFill>
                  <a:srgbClr val="FF0000"/>
                </a:solidFill>
                <a:latin typeface="Tahoma" charset="0"/>
                <a:ea typeface="ＭＳ Ｐゴシック" charset="0"/>
                <a:cs typeface="ＭＳ Ｐゴシック" charset="0"/>
              </a:rPr>
              <a:t>Pattern Dependence (DPD</a:t>
            </a:r>
            <a:r>
              <a:rPr lang="en-US" dirty="0" smtClean="0">
                <a:solidFill>
                  <a:srgbClr val="FF0000"/>
                </a:solidFill>
                <a:latin typeface="Tahoma" charset="0"/>
                <a:ea typeface="ＭＳ Ｐゴシック" charset="0"/>
                <a:cs typeface="ＭＳ Ｐゴシック" charset="0"/>
              </a:rPr>
              <a:t>) </a:t>
            </a:r>
            <a:r>
              <a:rPr lang="en-US" dirty="0" smtClean="0">
                <a:latin typeface="Tahoma" charset="0"/>
                <a:ea typeface="ＭＳ Ｐゴシック" charset="0"/>
                <a:cs typeface="ＭＳ Ｐゴシック" charset="0"/>
              </a:rPr>
              <a:t>of retention time</a:t>
            </a:r>
          </a:p>
          <a:p>
            <a:pPr>
              <a:defRPr/>
            </a:pPr>
            <a:endParaRPr lang="en-US" dirty="0">
              <a:solidFill>
                <a:srgbClr val="FF0000"/>
              </a:solidFill>
              <a:latin typeface="Tahoma" charset="0"/>
              <a:ea typeface="ＭＳ Ｐゴシック" charset="0"/>
              <a:cs typeface="ＭＳ Ｐゴシック" charset="0"/>
            </a:endParaRPr>
          </a:p>
          <a:p>
            <a:pPr>
              <a:defRPr/>
            </a:pPr>
            <a:endParaRPr lang="en-US" dirty="0" smtClean="0">
              <a:solidFill>
                <a:srgbClr val="FF0000"/>
              </a:solidFill>
              <a:latin typeface="Tahoma" charset="0"/>
              <a:ea typeface="ＭＳ Ｐゴシック" charset="0"/>
              <a:cs typeface="ＭＳ Ｐゴシック" charset="0"/>
            </a:endParaRPr>
          </a:p>
          <a:p>
            <a:pPr>
              <a:defRPr/>
            </a:pPr>
            <a:endParaRPr lang="en-US" dirty="0">
              <a:solidFill>
                <a:srgbClr val="FF0000"/>
              </a:solidFill>
              <a:latin typeface="Tahoma" charset="0"/>
              <a:ea typeface="ＭＳ Ｐゴシック" charset="0"/>
              <a:cs typeface="ＭＳ Ｐゴシック" charset="0"/>
            </a:endParaRPr>
          </a:p>
          <a:p>
            <a:pPr marL="0" indent="0">
              <a:buFont typeface="Wingdings" charset="0"/>
              <a:buNone/>
              <a:defRPr/>
            </a:pPr>
            <a:endParaRPr lang="en-US" dirty="0">
              <a:solidFill>
                <a:srgbClr val="FF0000"/>
              </a:solidFill>
              <a:latin typeface="Tahoma" charset="0"/>
              <a:ea typeface="ＭＳ Ｐゴシック" charset="0"/>
              <a:cs typeface="ＭＳ Ｐゴシック" charset="0"/>
            </a:endParaRPr>
          </a:p>
          <a:p>
            <a:pPr>
              <a:defRPr/>
            </a:pPr>
            <a:r>
              <a:rPr lang="en-US" dirty="0" smtClean="0">
                <a:solidFill>
                  <a:srgbClr val="FF0000"/>
                </a:solidFill>
                <a:latin typeface="Tahoma" charset="0"/>
                <a:ea typeface="ＭＳ Ｐゴシック" charset="0"/>
                <a:cs typeface="ＭＳ Ｐゴシック" charset="0"/>
              </a:rPr>
              <a:t>Variable Retention Time (VRT) </a:t>
            </a:r>
            <a:r>
              <a:rPr lang="en-US" dirty="0" smtClean="0">
                <a:solidFill>
                  <a:srgbClr val="000000"/>
                </a:solidFill>
                <a:latin typeface="Tahoma" charset="0"/>
                <a:ea typeface="ＭＳ Ｐゴシック" charset="0"/>
                <a:cs typeface="ＭＳ Ｐゴシック" charset="0"/>
              </a:rPr>
              <a:t>phenomenon</a:t>
            </a:r>
            <a:endParaRPr lang="en-US" dirty="0">
              <a:solidFill>
                <a:srgbClr val="000000"/>
              </a:solidFill>
              <a:latin typeface="Tahoma" charset="0"/>
              <a:ea typeface="ＭＳ Ｐゴシック" charset="0"/>
              <a:cs typeface="ＭＳ Ｐゴシック" charset="0"/>
            </a:endParaRPr>
          </a:p>
        </p:txBody>
      </p:sp>
      <p:sp>
        <p:nvSpPr>
          <p:cNvPr id="222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8891F55-08D4-DA47-8742-CDA41BFC16A8}" type="slidenum">
              <a:rPr lang="en-US" sz="1600">
                <a:solidFill>
                  <a:srgbClr val="000000"/>
                </a:solidFill>
                <a:latin typeface="Garamond" charset="0"/>
              </a:rPr>
              <a:pPr eaLnBrk="1" hangingPunct="1"/>
              <a:t>285</a:t>
            </a:fld>
            <a:endParaRPr lang="en-US" sz="1600">
              <a:solidFill>
                <a:srgbClr val="000000"/>
              </a:solidFill>
              <a:latin typeface="Garamond" charset="0"/>
            </a:endParaRPr>
          </a:p>
        </p:txBody>
      </p:sp>
    </p:spTree>
    <p:extLst>
      <p:ext uri="{BB962C8B-B14F-4D97-AF65-F5344CB8AC3E}">
        <p14:creationId xmlns:p14="http://schemas.microsoft.com/office/powerpoint/2010/main" val="15523480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3"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r>
              <a:rPr lang="en-US">
                <a:solidFill>
                  <a:srgbClr val="FF0000"/>
                </a:solidFill>
                <a:latin typeface="Tahoma" charset="0"/>
                <a:ea typeface="ＭＳ Ｐゴシック" charset="0"/>
                <a:cs typeface="ＭＳ Ｐゴシック" charset="0"/>
              </a:rPr>
              <a:t>Challenge 1: Data Pattern Dependence (DPD)</a:t>
            </a:r>
          </a:p>
          <a:p>
            <a:pPr lvl="1"/>
            <a:r>
              <a:rPr lang="en-US">
                <a:solidFill>
                  <a:srgbClr val="0000FF"/>
                </a:solidFill>
                <a:latin typeface="Tahoma" charset="0"/>
                <a:ea typeface="ＭＳ Ｐゴシック" charset="0"/>
              </a:rPr>
              <a:t>Retention time of a DRAM cell depends on its value and the values of cells nearby it</a:t>
            </a:r>
          </a:p>
          <a:p>
            <a:pPr lvl="1"/>
            <a:endParaRPr lang="en-US" sz="1800">
              <a:latin typeface="Tahoma" charset="0"/>
              <a:ea typeface="ＭＳ Ｐゴシック" charset="0"/>
            </a:endParaRPr>
          </a:p>
          <a:p>
            <a:pPr lvl="1"/>
            <a:r>
              <a:rPr lang="en-US">
                <a:latin typeface="Tahoma" charset="0"/>
                <a:ea typeface="ＭＳ Ｐゴシック" charset="0"/>
              </a:rPr>
              <a:t>When a row is activated, all bitlines are perturbed simultaneously</a:t>
            </a:r>
          </a:p>
        </p:txBody>
      </p:sp>
      <p:sp>
        <p:nvSpPr>
          <p:cNvPr id="223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4A5B4C-2C23-AE4C-AA19-62EDAF79CD73}" type="slidenum">
              <a:rPr lang="en-US" sz="1600">
                <a:solidFill>
                  <a:srgbClr val="000000"/>
                </a:solidFill>
                <a:latin typeface="Garamond" charset="0"/>
              </a:rPr>
              <a:pPr eaLnBrk="1" hangingPunct="1"/>
              <a:t>286</a:t>
            </a:fld>
            <a:endParaRPr lang="en-US" sz="1600">
              <a:solidFill>
                <a:srgbClr val="000000"/>
              </a:solidFill>
              <a:latin typeface="Garamond"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2540000" y="3444875"/>
            <a:ext cx="4564063" cy="214313"/>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7" name="Oval 6"/>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2894013" y="3170238"/>
            <a:ext cx="187325" cy="1735137"/>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5737225" y="3171825"/>
            <a:ext cx="187325"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Rectangle 9"/>
          <p:cNvSpPr>
            <a:spLocks noChangeArrowheads="1"/>
          </p:cNvSpPr>
          <p:nvPr/>
        </p:nvSpPr>
        <p:spPr bwMode="auto">
          <a:xfrm>
            <a:off x="2530475" y="3352800"/>
            <a:ext cx="5051425" cy="1249363"/>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dirty="0">
              <a:solidFill>
                <a:srgbClr val="FFFFFF"/>
              </a:solidFill>
              <a:latin typeface="Tahoma"/>
              <a:ea typeface="ＭＳ Ｐゴシック" charset="0"/>
              <a:cs typeface="ＭＳ Ｐゴシック" charset="0"/>
            </a:endParaRPr>
          </a:p>
        </p:txBody>
      </p:sp>
    </p:spTree>
    <p:extLst>
      <p:ext uri="{BB962C8B-B14F-4D97-AF65-F5344CB8AC3E}">
        <p14:creationId xmlns:p14="http://schemas.microsoft.com/office/powerpoint/2010/main" val="333807079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0"/>
                                        </p:tgtEl>
                                        <p:attrNameLst>
                                          <p:attrName>style.visibility</p:attrName>
                                        </p:attrNameLst>
                                      </p:cBhvr>
                                      <p:to>
                                        <p:strVal val="hidden"/>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8" grpId="0" animBg="1"/>
      <p:bldP spid="9" grpId="0" animBg="1"/>
      <p:bldP spid="10" grpId="0" animBg="1"/>
      <p:bldP spid="10" grpId="1" animBg="1"/>
    </p:bldLst>
  </p:timing>
</p:sld>
</file>

<file path=ppt/slides/slide2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 y="995363"/>
            <a:ext cx="8978900" cy="5153025"/>
          </a:xfrm>
        </p:spPr>
        <p:txBody>
          <a:bodyPr/>
          <a:lstStyle/>
          <a:p>
            <a:pPr>
              <a:defRPr/>
            </a:pPr>
            <a:r>
              <a:rPr lang="en-US" sz="2000" dirty="0" smtClean="0">
                <a:latin typeface="Tahoma" charset="0"/>
                <a:ea typeface="ＭＳ Ｐゴシック" charset="0"/>
              </a:rPr>
              <a:t>Electrical noise on the </a:t>
            </a:r>
            <a:r>
              <a:rPr lang="en-US" sz="2000" dirty="0" err="1" smtClean="0">
                <a:latin typeface="Tahoma" charset="0"/>
                <a:ea typeface="ＭＳ Ｐゴシック" charset="0"/>
              </a:rPr>
              <a:t>bitline</a:t>
            </a:r>
            <a:r>
              <a:rPr lang="en-US" sz="2000" dirty="0">
                <a:latin typeface="Tahoma" charset="0"/>
                <a:ea typeface="ＭＳ Ｐゴシック" charset="0"/>
              </a:rPr>
              <a:t> </a:t>
            </a:r>
            <a:r>
              <a:rPr lang="en-US" sz="2000" dirty="0" smtClean="0">
                <a:latin typeface="Tahoma" charset="0"/>
                <a:ea typeface="ＭＳ Ｐゴシック" charset="0"/>
              </a:rPr>
              <a:t>affects reliable sensing of a DRAM cell</a:t>
            </a:r>
          </a:p>
          <a:p>
            <a:pPr>
              <a:defRPr/>
            </a:pPr>
            <a:r>
              <a:rPr lang="en-US" sz="2000" dirty="0" smtClean="0">
                <a:latin typeface="Tahoma" charset="0"/>
                <a:ea typeface="ＭＳ Ｐゴシック" charset="0"/>
              </a:rPr>
              <a:t>The magnitude of this noise is affected by values of nearby cells via</a:t>
            </a:r>
          </a:p>
          <a:p>
            <a:pPr lvl="1">
              <a:defRPr/>
            </a:pPr>
            <a:r>
              <a:rPr lang="en-US" sz="2000" dirty="0" err="1" smtClean="0">
                <a:latin typeface="Tahoma" charset="0"/>
                <a:ea typeface="ＭＳ Ｐゴシック" charset="0"/>
              </a:rPr>
              <a:t>Bitline-bitline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adjacent </a:t>
            </a:r>
            <a:r>
              <a:rPr lang="en-US" sz="2000" dirty="0" err="1" smtClean="0">
                <a:latin typeface="Tahoma" charset="0"/>
                <a:ea typeface="ＭＳ Ｐゴシック" charset="0"/>
                <a:sym typeface="Wingdings" charset="0"/>
              </a:rPr>
              <a:t>bitlines</a:t>
            </a:r>
            <a:endParaRPr lang="en-US" sz="2000" dirty="0" smtClean="0">
              <a:latin typeface="Tahoma" charset="0"/>
              <a:ea typeface="ＭＳ Ｐゴシック" charset="0"/>
            </a:endParaRPr>
          </a:p>
          <a:p>
            <a:pPr lvl="1">
              <a:defRPr/>
            </a:pPr>
            <a:r>
              <a:rPr lang="en-US" sz="2000" dirty="0" err="1" smtClean="0">
                <a:latin typeface="Tahoma" charset="0"/>
                <a:ea typeface="ＭＳ Ｐゴシック" charset="0"/>
              </a:rPr>
              <a:t>Bitline-wordline</a:t>
            </a:r>
            <a:r>
              <a:rPr lang="en-US" sz="2000" dirty="0" smtClean="0">
                <a:latin typeface="Tahoma" charset="0"/>
                <a:ea typeface="ＭＳ Ｐゴシック" charset="0"/>
              </a:rPr>
              <a:t> coupling </a:t>
            </a:r>
            <a:r>
              <a:rPr lang="en-US" sz="2000" dirty="0" smtClean="0">
                <a:latin typeface="Tahoma" charset="0"/>
                <a:ea typeface="ＭＳ Ｐゴシック" charset="0"/>
                <a:sym typeface="Wingdings" charset="0"/>
              </a:rPr>
              <a:t> electrical coupling between each </a:t>
            </a:r>
            <a:r>
              <a:rPr lang="en-US" sz="2000" dirty="0" err="1" smtClean="0">
                <a:latin typeface="Tahoma" charset="0"/>
                <a:ea typeface="ＭＳ Ｐゴシック" charset="0"/>
                <a:sym typeface="Wingdings" charset="0"/>
              </a:rPr>
              <a:t>bitline</a:t>
            </a:r>
            <a:r>
              <a:rPr lang="en-US" sz="2000" dirty="0" smtClean="0">
                <a:latin typeface="Tahoma" charset="0"/>
                <a:ea typeface="ＭＳ Ｐゴシック" charset="0"/>
                <a:sym typeface="Wingdings" charset="0"/>
              </a:rPr>
              <a:t> and the activated </a:t>
            </a:r>
            <a:r>
              <a:rPr lang="en-US" sz="2000" dirty="0" err="1" smtClean="0">
                <a:latin typeface="Tahoma" charset="0"/>
                <a:ea typeface="ＭＳ Ｐゴシック" charset="0"/>
                <a:sym typeface="Wingdings" charset="0"/>
              </a:rPr>
              <a:t>wordline</a:t>
            </a: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lvl="1">
              <a:defRPr/>
            </a:pPr>
            <a:endParaRPr lang="en-US" sz="2000" dirty="0">
              <a:latin typeface="Tahoma" charset="0"/>
              <a:ea typeface="ＭＳ Ｐゴシック" charset="0"/>
              <a:sym typeface="Wingdings" charset="0"/>
            </a:endParaRPr>
          </a:p>
          <a:p>
            <a:pPr lvl="1">
              <a:defRPr/>
            </a:pPr>
            <a:endParaRPr lang="en-US" sz="2000" dirty="0" smtClean="0">
              <a:latin typeface="Tahoma" charset="0"/>
              <a:ea typeface="ＭＳ Ｐゴシック" charset="0"/>
              <a:sym typeface="Wingdings" charset="0"/>
            </a:endParaRPr>
          </a:p>
          <a:p>
            <a:pPr>
              <a:defRPr/>
            </a:pPr>
            <a:r>
              <a:rPr lang="en-US" dirty="0">
                <a:solidFill>
                  <a:srgbClr val="FF0000"/>
                </a:solidFill>
                <a:latin typeface="Tahoma" charset="0"/>
                <a:ea typeface="ＭＳ Ｐゴシック" charset="0"/>
              </a:rPr>
              <a:t>R</a:t>
            </a:r>
            <a:r>
              <a:rPr lang="en-US" dirty="0" smtClean="0">
                <a:solidFill>
                  <a:srgbClr val="FF0000"/>
                </a:solidFill>
                <a:latin typeface="Tahoma" charset="0"/>
                <a:ea typeface="ＭＳ Ｐゴシック" charset="0"/>
              </a:rPr>
              <a:t>etention time of a cell depends on data patterns stored in nearby cells </a:t>
            </a:r>
          </a:p>
          <a:p>
            <a:pPr marL="0" indent="0">
              <a:buFont typeface="Wingdings" charset="0"/>
              <a:buNone/>
              <a:defRPr/>
            </a:pPr>
            <a:r>
              <a:rPr lang="en-US" sz="2100" dirty="0" smtClean="0">
                <a:solidFill>
                  <a:srgbClr val="FF0000"/>
                </a:solidFill>
                <a:latin typeface="Tahoma" charset="0"/>
                <a:ea typeface="ＭＳ Ｐゴシック" charset="0"/>
                <a:sym typeface="Wingdings" charset="0"/>
              </a:rPr>
              <a:t>     need to find the worst data pattern to find worst-case retention time</a:t>
            </a:r>
            <a:endParaRPr lang="en-US" sz="2100" dirty="0" smtClean="0">
              <a:solidFill>
                <a:srgbClr val="FF0000"/>
              </a:solidFill>
              <a:latin typeface="Tahoma" charset="0"/>
              <a:ea typeface="ＭＳ Ｐゴシック" charset="0"/>
            </a:endParaRPr>
          </a:p>
          <a:p>
            <a:pPr>
              <a:defRPr/>
            </a:pPr>
            <a:endParaRPr lang="en-US" dirty="0">
              <a:latin typeface="Tahoma" charset="0"/>
              <a:ea typeface="ＭＳ Ｐゴシック" charset="0"/>
            </a:endParaRPr>
          </a:p>
        </p:txBody>
      </p:sp>
      <p:sp>
        <p:nvSpPr>
          <p:cNvPr id="224258"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Data Pattern Dependence</a:t>
            </a:r>
          </a:p>
        </p:txBody>
      </p:sp>
      <p:sp>
        <p:nvSpPr>
          <p:cNvPr id="224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63944D6-5487-C24D-A0AC-57CC9F794F37}" type="slidenum">
              <a:rPr lang="en-US" sz="1600">
                <a:solidFill>
                  <a:srgbClr val="000000"/>
                </a:solidFill>
                <a:latin typeface="Garamond" charset="0"/>
              </a:rPr>
              <a:pPr eaLnBrk="1" hangingPunct="1"/>
              <a:t>287</a:t>
            </a:fld>
            <a:endParaRPr lang="en-US" sz="1600">
              <a:solidFill>
                <a:srgbClr val="000000"/>
              </a:solidFill>
              <a:latin typeface="Garamond"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85963" y="3071813"/>
            <a:ext cx="5532437" cy="367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4137025" y="3168650"/>
            <a:ext cx="188913" cy="1735138"/>
          </a:xfrm>
          <a:prstGeom prst="ellipse">
            <a:avLst/>
          </a:prstGeom>
          <a:noFill/>
          <a:ln w="381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8" name="Oval 7"/>
          <p:cNvSpPr/>
          <p:nvPr/>
        </p:nvSpPr>
        <p:spPr>
          <a:xfrm>
            <a:off x="5735638" y="3170238"/>
            <a:ext cx="187325" cy="1735137"/>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9" name="Oval 8"/>
          <p:cNvSpPr/>
          <p:nvPr/>
        </p:nvSpPr>
        <p:spPr>
          <a:xfrm>
            <a:off x="2895600" y="3171825"/>
            <a:ext cx="187325" cy="173513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0" name="Oval 9"/>
          <p:cNvSpPr/>
          <p:nvPr/>
        </p:nvSpPr>
        <p:spPr>
          <a:xfrm>
            <a:off x="2540000" y="3444875"/>
            <a:ext cx="4564063" cy="214313"/>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Tree>
    <p:extLst>
      <p:ext uri="{BB962C8B-B14F-4D97-AF65-F5344CB8AC3E}">
        <p14:creationId xmlns:p14="http://schemas.microsoft.com/office/powerpoint/2010/main" val="426023474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presetSubtype="0" fill="hold" grpId="1" nodeType="clickEffect">
                                  <p:stCondLst>
                                    <p:cond delay="0"/>
                                  </p:stCondLst>
                                  <p:childTnLst>
                                    <p:set>
                                      <p:cBhvr>
                                        <p:cTn id="20" dur="1" fill="hold">
                                          <p:stCondLst>
                                            <p:cond delay="0"/>
                                          </p:stCondLst>
                                        </p:cTn>
                                        <p:tgtEl>
                                          <p:spTgt spid="9"/>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
                                        </p:tgtEl>
                                        <p:attrNameLst>
                                          <p:attrName>style.visibility</p:attrName>
                                        </p:attrNameLst>
                                      </p:cBhvr>
                                      <p:to>
                                        <p:strVal val="hidden"/>
                                      </p:to>
                                    </p:set>
                                  </p:childTnLst>
                                </p:cTn>
                              </p:par>
                              <p:par>
                                <p:cTn id="23" presetID="1" presetClass="exit" presetSubtype="0" fill="hold" grpId="1"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2" nodeType="clickEffect">
                                  <p:stCondLst>
                                    <p:cond delay="0"/>
                                  </p:stCondLst>
                                  <p:childTnLst>
                                    <p:set>
                                      <p:cBhvr>
                                        <p:cTn id="32" dur="1" fill="hold">
                                          <p:stCondLst>
                                            <p:cond delay="0"/>
                                          </p:stCondLst>
                                        </p:cTn>
                                        <p:tgtEl>
                                          <p:spTgt spid="2"/>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3" nodeType="clickEffect">
                                  <p:stCondLst>
                                    <p:cond delay="0"/>
                                  </p:stCondLst>
                                  <p:childTnLst>
                                    <p:set>
                                      <p:cBhvr>
                                        <p:cTn id="40" dur="1" fill="hold">
                                          <p:stCondLst>
                                            <p:cond delay="0"/>
                                          </p:stCondLst>
                                        </p:cTn>
                                        <p:tgtEl>
                                          <p:spTgt spid="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xit" presetSubtype="0" fill="hold" nodeType="clickEffect">
                                  <p:stCondLst>
                                    <p:cond delay="0"/>
                                  </p:stCondLst>
                                  <p:childTnLst>
                                    <p:set>
                                      <p:cBhvr>
                                        <p:cTn id="46" dur="1" fill="hold">
                                          <p:stCondLst>
                                            <p:cond delay="0"/>
                                          </p:stCondLst>
                                        </p:cTn>
                                        <p:tgtEl>
                                          <p:spTgt spid="6"/>
                                        </p:tgtEl>
                                        <p:attrNameLst>
                                          <p:attrName>style.visibility</p:attrName>
                                        </p:attrNameLst>
                                      </p:cBhvr>
                                      <p:to>
                                        <p:strVal val="hidden"/>
                                      </p:to>
                                    </p:set>
                                  </p:childTnLst>
                                </p:cTn>
                              </p:par>
                              <p:par>
                                <p:cTn id="47" presetID="1" presetClass="entr" presetSubtype="0" fill="hold" nodeType="withEffect">
                                  <p:stCondLst>
                                    <p:cond delay="0"/>
                                  </p:stCondLst>
                                  <p:childTnLst>
                                    <p:set>
                                      <p:cBhvr>
                                        <p:cTn id="48" dur="1" fill="hold">
                                          <p:stCondLst>
                                            <p:cond delay="0"/>
                                          </p:stCondLst>
                                        </p:cTn>
                                        <p:tgtEl>
                                          <p:spTgt spid="3">
                                            <p:txEl>
                                              <p:pRg st="8" end="8"/>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2" grpId="2" animBg="1"/>
      <p:bldP spid="2" grpId="3" animBg="1"/>
      <p:bldP spid="8" grpId="0" animBg="1"/>
      <p:bldP spid="8" grpId="1" animBg="1"/>
      <p:bldP spid="9" grpId="0" animBg="1"/>
      <p:bldP spid="9" grpId="1" animBg="1"/>
      <p:bldP spid="10" grpId="0" animBg="1"/>
      <p:bldP spid="10" grpId="1" animBg="1"/>
    </p:bldLst>
  </p:timing>
</p:sld>
</file>

<file path=ppt/slides/slide2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1" name="Title 1"/>
          <p:cNvSpPr>
            <a:spLocks noGrp="1"/>
          </p:cNvSpPr>
          <p:nvPr>
            <p:ph type="title"/>
          </p:nvPr>
        </p:nvSpPr>
        <p:spPr>
          <a:xfrm>
            <a:off x="152400" y="152400"/>
            <a:ext cx="8991600" cy="884238"/>
          </a:xfrm>
        </p:spPr>
        <p:txBody>
          <a:bodyPr/>
          <a:lstStyle/>
          <a:p>
            <a:r>
              <a:rPr lang="en-US">
                <a:latin typeface="Garamond" charset="0"/>
                <a:ea typeface="ＭＳ Ｐゴシック" charset="0"/>
                <a:cs typeface="ＭＳ Ｐゴシック" charset="0"/>
              </a:rPr>
              <a:t>Two Challenges to Retention Time Profiling</a:t>
            </a:r>
          </a:p>
        </p:txBody>
      </p:sp>
      <p:sp>
        <p:nvSpPr>
          <p:cNvPr id="3" name="Content Placeholder 2"/>
          <p:cNvSpPr>
            <a:spLocks noGrp="1"/>
          </p:cNvSpPr>
          <p:nvPr>
            <p:ph idx="1"/>
          </p:nvPr>
        </p:nvSpPr>
        <p:spPr>
          <a:xfrm>
            <a:off x="165100" y="1095375"/>
            <a:ext cx="8978900" cy="5153025"/>
          </a:xfrm>
        </p:spPr>
        <p:txBody>
          <a:bodyPr/>
          <a:lstStyle/>
          <a:p>
            <a:pPr>
              <a:defRPr/>
            </a:pPr>
            <a:r>
              <a:rPr lang="en-US" dirty="0">
                <a:solidFill>
                  <a:srgbClr val="FF0000"/>
                </a:solidFill>
                <a:latin typeface="Tahoma" charset="0"/>
                <a:ea typeface="ＭＳ Ｐゴシック" charset="0"/>
                <a:cs typeface="ＭＳ Ｐゴシック" charset="0"/>
              </a:rPr>
              <a:t>Challenge 2: Variable Retention Time (VRT)</a:t>
            </a:r>
          </a:p>
          <a:p>
            <a:pPr lvl="1">
              <a:defRPr/>
            </a:pPr>
            <a:r>
              <a:rPr lang="en-US" dirty="0">
                <a:solidFill>
                  <a:srgbClr val="0000FF"/>
                </a:solidFill>
                <a:latin typeface="Tahoma" charset="0"/>
                <a:ea typeface="ＭＳ Ｐゴシック" charset="0"/>
              </a:rPr>
              <a:t>Retention time of a DRAM cell changes randomly over time </a:t>
            </a:r>
            <a:r>
              <a:rPr lang="en-US" dirty="0" smtClean="0">
                <a:solidFill>
                  <a:srgbClr val="0000FF"/>
                </a:solidFill>
                <a:latin typeface="Tahoma" charset="0"/>
                <a:ea typeface="ＭＳ Ｐゴシック" charset="0"/>
              </a:rPr>
              <a:t>      </a:t>
            </a:r>
          </a:p>
          <a:p>
            <a:pPr lvl="2">
              <a:defRPr/>
            </a:pPr>
            <a:r>
              <a:rPr lang="en-US" dirty="0" smtClean="0">
                <a:solidFill>
                  <a:srgbClr val="0000FF"/>
                </a:solidFill>
                <a:latin typeface="Tahoma" charset="0"/>
                <a:ea typeface="ＭＳ Ｐゴシック" charset="0"/>
              </a:rPr>
              <a:t>a </a:t>
            </a:r>
            <a:r>
              <a:rPr lang="en-US" dirty="0">
                <a:solidFill>
                  <a:srgbClr val="0000FF"/>
                </a:solidFill>
                <a:latin typeface="Tahoma" charset="0"/>
                <a:ea typeface="ＭＳ Ｐゴシック" charset="0"/>
              </a:rPr>
              <a:t>cell alternates between multiple retention time </a:t>
            </a:r>
            <a:r>
              <a:rPr lang="en-US" dirty="0" smtClean="0">
                <a:solidFill>
                  <a:srgbClr val="0000FF"/>
                </a:solidFill>
                <a:latin typeface="Tahoma" charset="0"/>
                <a:ea typeface="ＭＳ Ｐゴシック" charset="0"/>
              </a:rPr>
              <a:t>states</a:t>
            </a:r>
            <a:endParaRPr lang="en-US" dirty="0">
              <a:solidFill>
                <a:srgbClr val="0000FF"/>
              </a:solidFill>
              <a:latin typeface="Tahoma" charset="0"/>
              <a:ea typeface="ＭＳ Ｐゴシック" charset="0"/>
            </a:endParaRPr>
          </a:p>
          <a:p>
            <a:pPr lvl="1">
              <a:defRPr/>
            </a:pPr>
            <a:endParaRPr lang="en-US" dirty="0">
              <a:latin typeface="Tahoma" charset="0"/>
              <a:ea typeface="ＭＳ Ｐゴシック" charset="0"/>
            </a:endParaRPr>
          </a:p>
          <a:p>
            <a:pPr lvl="1">
              <a:defRPr/>
            </a:pPr>
            <a:r>
              <a:rPr lang="en-US" dirty="0">
                <a:latin typeface="Tahoma" charset="0"/>
                <a:ea typeface="ＭＳ Ｐゴシック" charset="0"/>
              </a:rPr>
              <a:t>Leakage current of a cell changes sporadically due to a charge trap in the gate oxide of the DRAM cell access transistor</a:t>
            </a:r>
          </a:p>
          <a:p>
            <a:pPr lvl="1">
              <a:defRPr/>
            </a:pPr>
            <a:r>
              <a:rPr lang="en-US" dirty="0">
                <a:latin typeface="Tahoma" charset="0"/>
                <a:ea typeface="ＭＳ Ｐゴシック" charset="0"/>
              </a:rPr>
              <a:t>When the trap becomes occupied, charge leaks more readily from the transistor’s drain, leading to a short retention time</a:t>
            </a:r>
          </a:p>
          <a:p>
            <a:pPr lvl="2">
              <a:defRPr/>
            </a:pPr>
            <a:r>
              <a:rPr lang="en-US" dirty="0">
                <a:latin typeface="Tahoma" charset="0"/>
                <a:ea typeface="ＭＳ Ｐゴシック" charset="0"/>
              </a:rPr>
              <a:t>Called </a:t>
            </a:r>
            <a:r>
              <a:rPr lang="en-US" i="1" dirty="0">
                <a:latin typeface="Tahoma" charset="0"/>
                <a:ea typeface="ＭＳ Ｐゴシック" charset="0"/>
              </a:rPr>
              <a:t>Trap-Assisted Gate-Induced Drain Leakage</a:t>
            </a:r>
          </a:p>
          <a:p>
            <a:pPr lvl="1">
              <a:defRPr/>
            </a:pPr>
            <a:r>
              <a:rPr lang="en-US" dirty="0">
                <a:latin typeface="Tahoma" charset="0"/>
                <a:ea typeface="ＭＳ Ｐゴシック" charset="0"/>
              </a:rPr>
              <a:t>This process appears to be a random </a:t>
            </a:r>
            <a:r>
              <a:rPr lang="en-US" dirty="0" smtClean="0">
                <a:latin typeface="Tahoma" charset="0"/>
                <a:ea typeface="ＭＳ Ｐゴシック" charset="0"/>
              </a:rPr>
              <a:t>process </a:t>
            </a:r>
            <a:r>
              <a:rPr lang="en-US" sz="1800" b="1" dirty="0" smtClean="0">
                <a:solidFill>
                  <a:srgbClr val="2C6123"/>
                </a:solidFill>
                <a:latin typeface="Tahoma" charset="0"/>
                <a:ea typeface="ＭＳ Ｐゴシック" charset="0"/>
              </a:rPr>
              <a:t>[Kim+ IEEE TED’11]</a:t>
            </a:r>
            <a:endParaRPr lang="en-US" sz="1800" b="1" dirty="0">
              <a:solidFill>
                <a:srgbClr val="2C6123"/>
              </a:solidFill>
              <a:latin typeface="Tahoma" charset="0"/>
              <a:ea typeface="ＭＳ Ｐゴシック" charset="0"/>
            </a:endParaRPr>
          </a:p>
          <a:p>
            <a:pPr lvl="2">
              <a:defRPr/>
            </a:pPr>
            <a:endParaRPr lang="en-US" dirty="0">
              <a:latin typeface="Tahoma" charset="0"/>
              <a:ea typeface="ＭＳ Ｐゴシック" charset="0"/>
            </a:endParaRPr>
          </a:p>
          <a:p>
            <a:pPr lvl="1">
              <a:defRPr/>
            </a:pPr>
            <a:r>
              <a:rPr lang="en-US" dirty="0" smtClean="0">
                <a:solidFill>
                  <a:srgbClr val="FF0000"/>
                </a:solidFill>
                <a:latin typeface="Tahoma" charset="0"/>
                <a:ea typeface="ＭＳ Ｐゴシック" charset="0"/>
              </a:rPr>
              <a:t>Worst-case </a:t>
            </a:r>
            <a:r>
              <a:rPr lang="en-US" dirty="0">
                <a:solidFill>
                  <a:srgbClr val="FF0000"/>
                </a:solidFill>
                <a:latin typeface="Tahoma" charset="0"/>
                <a:ea typeface="ＭＳ Ｐゴシック" charset="0"/>
              </a:rPr>
              <a:t>retention time depends on a random process </a:t>
            </a:r>
            <a:endParaRPr lang="en-US" dirty="0" smtClean="0">
              <a:solidFill>
                <a:srgbClr val="FF0000"/>
              </a:solidFill>
              <a:latin typeface="Tahoma" charset="0"/>
              <a:ea typeface="ＭＳ Ｐゴシック" charset="0"/>
            </a:endParaRPr>
          </a:p>
          <a:p>
            <a:pPr marL="671512" lvl="2" indent="0">
              <a:buFont typeface="Wingdings" charset="0"/>
              <a:buNone/>
              <a:defRPr/>
            </a:pPr>
            <a:r>
              <a:rPr lang="en-US" dirty="0" smtClean="0">
                <a:solidFill>
                  <a:srgbClr val="FF0000"/>
                </a:solidFill>
                <a:latin typeface="Tahoma" charset="0"/>
                <a:ea typeface="ＭＳ Ｐゴシック" charset="0"/>
                <a:sym typeface="Wingdings" charset="0"/>
              </a:rPr>
              <a:t> </a:t>
            </a:r>
            <a:r>
              <a:rPr lang="en-US" dirty="0">
                <a:solidFill>
                  <a:srgbClr val="FF0000"/>
                </a:solidFill>
                <a:latin typeface="Tahoma" charset="0"/>
                <a:ea typeface="ＭＳ Ｐゴシック" charset="0"/>
                <a:sym typeface="Wingdings" charset="0"/>
              </a:rPr>
              <a:t>need to find the worst case despite this</a:t>
            </a:r>
            <a:endParaRPr lang="en-US" dirty="0">
              <a:solidFill>
                <a:srgbClr val="FF0000"/>
              </a:solidFill>
              <a:latin typeface="Tahoma" charset="0"/>
              <a:ea typeface="ＭＳ Ｐゴシック" charset="0"/>
            </a:endParaRPr>
          </a:p>
        </p:txBody>
      </p:sp>
      <p:sp>
        <p:nvSpPr>
          <p:cNvPr id="225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1B7C929-26C4-CC44-9A54-6449F19A5EE0}" type="slidenum">
              <a:rPr lang="en-US" sz="1600">
                <a:solidFill>
                  <a:srgbClr val="000000"/>
                </a:solidFill>
                <a:latin typeface="Garamond" charset="0"/>
              </a:rPr>
              <a:pPr eaLnBrk="1" hangingPunct="1"/>
              <a:t>288</a:t>
            </a:fld>
            <a:endParaRPr lang="en-US" sz="1600">
              <a:solidFill>
                <a:srgbClr val="000000"/>
              </a:solidFill>
              <a:latin typeface="Garamond" charset="0"/>
            </a:endParaRPr>
          </a:p>
        </p:txBody>
      </p:sp>
      <p:grpSp>
        <p:nvGrpSpPr>
          <p:cNvPr id="5" name="Group 4"/>
          <p:cNvGrpSpPr>
            <a:grpSpLocks/>
          </p:cNvGrpSpPr>
          <p:nvPr/>
        </p:nvGrpSpPr>
        <p:grpSpPr bwMode="auto">
          <a:xfrm>
            <a:off x="6669088" y="4141788"/>
            <a:ext cx="2474912" cy="2544762"/>
            <a:chOff x="6554938" y="2996952"/>
            <a:chExt cx="1696887" cy="2133600"/>
          </a:xfrm>
        </p:grpSpPr>
        <p:grpSp>
          <p:nvGrpSpPr>
            <p:cNvPr id="225285" name="Group 5"/>
            <p:cNvGrpSpPr>
              <a:grpSpLocks/>
            </p:cNvGrpSpPr>
            <p:nvPr/>
          </p:nvGrpSpPr>
          <p:grpSpPr bwMode="auto">
            <a:xfrm>
              <a:off x="6554938" y="2996952"/>
              <a:ext cx="1696887" cy="2133600"/>
              <a:chOff x="741513" y="3276600"/>
              <a:chExt cx="1696887" cy="2133600"/>
            </a:xfrm>
          </p:grpSpPr>
          <p:sp>
            <p:nvSpPr>
              <p:cNvPr id="225291"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2"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3"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4" name="Line 7"/>
              <p:cNvSpPr>
                <a:spLocks noChangeShapeType="1"/>
              </p:cNvSpPr>
              <p:nvPr/>
            </p:nvSpPr>
            <p:spPr bwMode="auto">
              <a:xfrm>
                <a:off x="1152525" y="3276600"/>
                <a:ext cx="0" cy="2133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5" name="Line 8"/>
              <p:cNvSpPr>
                <a:spLocks noChangeShapeType="1"/>
              </p:cNvSpPr>
              <p:nvPr/>
            </p:nvSpPr>
            <p:spPr bwMode="auto">
              <a:xfrm>
                <a:off x="741513" y="3799594"/>
                <a:ext cx="1696887" cy="10406"/>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6" name="Line 9"/>
              <p:cNvSpPr>
                <a:spLocks noChangeShapeType="1"/>
              </p:cNvSpPr>
              <p:nvPr/>
            </p:nvSpPr>
            <p:spPr bwMode="auto">
              <a:xfrm>
                <a:off x="1533525" y="3810000"/>
                <a:ext cx="0" cy="3810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225286"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7"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8"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89"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25290"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Tree>
    <p:extLst>
      <p:ext uri="{BB962C8B-B14F-4D97-AF65-F5344CB8AC3E}">
        <p14:creationId xmlns:p14="http://schemas.microsoft.com/office/powerpoint/2010/main" val="22068349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5"/>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5" name="Title 1"/>
          <p:cNvSpPr>
            <a:spLocks noGrp="1"/>
          </p:cNvSpPr>
          <p:nvPr>
            <p:ph type="title"/>
          </p:nvPr>
        </p:nvSpPr>
        <p:spPr/>
        <p:txBody>
          <a:bodyPr/>
          <a:lstStyle/>
          <a:p>
            <a:r>
              <a:rPr lang="en-US">
                <a:latin typeface="Garamond" charset="0"/>
                <a:ea typeface="ＭＳ Ｐゴシック" charset="0"/>
                <a:cs typeface="ＭＳ Ｐゴシック" charset="0"/>
              </a:rPr>
              <a:t>Our Goal</a:t>
            </a:r>
          </a:p>
        </p:txBody>
      </p:sp>
      <p:sp>
        <p:nvSpPr>
          <p:cNvPr id="262146"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Analyze the retention time behavior of DRAM cells in modern commodity DRAM devices </a:t>
            </a:r>
          </a:p>
          <a:p>
            <a:pPr lvl="1"/>
            <a:r>
              <a:rPr lang="en-US">
                <a:latin typeface="Tahoma" charset="0"/>
                <a:ea typeface="ＭＳ Ｐゴシック" charset="0"/>
                <a:cs typeface="ＭＳ Ｐゴシック" charset="0"/>
              </a:rPr>
              <a:t>to aid the collection of accurate profile information</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Provide a comprehensive </a:t>
            </a:r>
            <a:r>
              <a:rPr lang="en-US">
                <a:solidFill>
                  <a:srgbClr val="0000FF"/>
                </a:solidFill>
                <a:latin typeface="Tahoma" charset="0"/>
                <a:ea typeface="ＭＳ Ｐゴシック" charset="0"/>
                <a:cs typeface="ＭＳ Ｐゴシック" charset="0"/>
              </a:rPr>
              <a:t>empirical investigation of two key challenges</a:t>
            </a:r>
            <a:r>
              <a:rPr lang="en-US">
                <a:latin typeface="Tahoma" charset="0"/>
                <a:ea typeface="ＭＳ Ｐゴシック" charset="0"/>
                <a:cs typeface="ＭＳ Ｐゴシック" charset="0"/>
              </a:rPr>
              <a:t> to retention time profiling</a:t>
            </a:r>
          </a:p>
          <a:p>
            <a:pPr lvl="1"/>
            <a:r>
              <a:rPr lang="en-US">
                <a:latin typeface="Tahoma" charset="0"/>
                <a:ea typeface="ＭＳ Ｐゴシック" charset="0"/>
              </a:rPr>
              <a:t>Data Pattern Dependence (DPD)</a:t>
            </a:r>
          </a:p>
          <a:p>
            <a:pPr lvl="1"/>
            <a:r>
              <a:rPr lang="en-US">
                <a:latin typeface="Tahoma" charset="0"/>
                <a:ea typeface="ＭＳ Ｐゴシック" charset="0"/>
              </a:rPr>
              <a:t>Variable Retention Time (VRT)</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6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08E5403-601E-D34E-8FC9-1A822075519A}" type="slidenum">
              <a:rPr lang="en-US" sz="1600">
                <a:solidFill>
                  <a:srgbClr val="000000"/>
                </a:solidFill>
                <a:latin typeface="Garamond" charset="0"/>
              </a:rPr>
              <a:pPr eaLnBrk="1" hangingPunct="1"/>
              <a:t>289</a:t>
            </a:fld>
            <a:endParaRPr lang="en-US" sz="1600">
              <a:solidFill>
                <a:srgbClr val="000000"/>
              </a:solidFill>
              <a:latin typeface="Garamond" charset="0"/>
            </a:endParaRPr>
          </a:p>
        </p:txBody>
      </p:sp>
    </p:spTree>
    <p:extLst>
      <p:ext uri="{BB962C8B-B14F-4D97-AF65-F5344CB8AC3E}">
        <p14:creationId xmlns:p14="http://schemas.microsoft.com/office/powerpoint/2010/main" val="117147951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2146">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2146">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214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dirty="0" smtClean="0">
                <a:latin typeface="Garamond" charset="0"/>
              </a:rPr>
              <a:t>Readings and Videos</a:t>
            </a:r>
            <a:endParaRPr lang="en-US" sz="4000" dirty="0">
              <a:latin typeface="Garamond" charset="0"/>
            </a:endParaRP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37074778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2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2733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solidFill>
                  <a:srgbClr val="0000FF"/>
                </a:solidFill>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27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DF12F08-35B4-3446-A73A-BFD73670F899}" type="slidenum">
              <a:rPr lang="en-US" sz="1600">
                <a:solidFill>
                  <a:srgbClr val="000000"/>
                </a:solidFill>
                <a:latin typeface="Garamond" charset="0"/>
              </a:rPr>
              <a:pPr eaLnBrk="1" hangingPunct="1"/>
              <a:t>290</a:t>
            </a:fld>
            <a:endParaRPr lang="en-US" sz="1600">
              <a:solidFill>
                <a:srgbClr val="000000"/>
              </a:solidFill>
              <a:latin typeface="Garamond" charset="0"/>
            </a:endParaRPr>
          </a:p>
        </p:txBody>
      </p:sp>
    </p:spTree>
    <p:extLst>
      <p:ext uri="{BB962C8B-B14F-4D97-AF65-F5344CB8AC3E}">
        <p14:creationId xmlns:p14="http://schemas.microsoft.com/office/powerpoint/2010/main" val="250061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7" name="Title 1"/>
          <p:cNvSpPr>
            <a:spLocks noGrp="1"/>
          </p:cNvSpPr>
          <p:nvPr>
            <p:ph type="title"/>
          </p:nvPr>
        </p:nvSpPr>
        <p:spPr/>
        <p:txBody>
          <a:bodyPr/>
          <a:lstStyle/>
          <a:p>
            <a:r>
              <a:rPr lang="en-US">
                <a:latin typeface="Garamond" charset="0"/>
                <a:ea typeface="ＭＳ Ｐゴシック" charset="0"/>
                <a:cs typeface="ＭＳ Ｐゴシック" charset="0"/>
              </a:rPr>
              <a:t>DRAM Testing Platform and Method</a:t>
            </a:r>
          </a:p>
        </p:txBody>
      </p:sp>
      <p:sp>
        <p:nvSpPr>
          <p:cNvPr id="3" name="Content Placeholder 2"/>
          <p:cNvSpPr>
            <a:spLocks noGrp="1"/>
          </p:cNvSpPr>
          <p:nvPr>
            <p:ph idx="1"/>
          </p:nvPr>
        </p:nvSpPr>
        <p:spPr>
          <a:xfrm>
            <a:off x="228600" y="1019175"/>
            <a:ext cx="8610600" cy="5153025"/>
          </a:xfrm>
        </p:spPr>
        <p:txBody>
          <a:bodyPr/>
          <a:lstStyle/>
          <a:p>
            <a:r>
              <a:rPr lang="en-US">
                <a:solidFill>
                  <a:srgbClr val="0000FF"/>
                </a:solidFill>
                <a:latin typeface="Tahoma" charset="0"/>
                <a:ea typeface="ＭＳ Ｐゴシック" charset="0"/>
                <a:cs typeface="ＭＳ Ｐゴシック" charset="0"/>
              </a:rPr>
              <a:t>Test platform: </a:t>
            </a:r>
            <a:r>
              <a:rPr lang="en-US">
                <a:latin typeface="Tahoma" charset="0"/>
                <a:ea typeface="ＭＳ Ｐゴシック" charset="0"/>
                <a:cs typeface="ＭＳ Ｐゴシック" charset="0"/>
              </a:rPr>
              <a:t>Developed a DDR3 DRAM testing platform using the Xilinx ML605 FPGA development board</a:t>
            </a:r>
          </a:p>
          <a:p>
            <a:pPr lvl="1"/>
            <a:r>
              <a:rPr lang="en-US">
                <a:latin typeface="Tahoma" charset="0"/>
                <a:ea typeface="ＭＳ Ｐゴシック" charset="0"/>
              </a:rPr>
              <a:t>Temperature controlled</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Tested DRAM chips: </a:t>
            </a:r>
            <a:r>
              <a:rPr lang="en-US">
                <a:latin typeface="Tahoma" charset="0"/>
                <a:ea typeface="ＭＳ Ｐゴシック" charset="0"/>
                <a:cs typeface="ＭＳ Ｐゴシック" charset="0"/>
              </a:rPr>
              <a:t>248 commodity DRAM chips from five manufacturers (A,B,C,D,E)</a:t>
            </a:r>
          </a:p>
          <a:p>
            <a:r>
              <a:rPr lang="en-US">
                <a:latin typeface="Tahoma" charset="0"/>
                <a:ea typeface="ＭＳ Ｐゴシック" charset="0"/>
                <a:cs typeface="ＭＳ Ｐゴシック" charset="0"/>
              </a:rPr>
              <a:t>Seven families based on equal capacity per device:</a:t>
            </a:r>
          </a:p>
          <a:p>
            <a:pPr lvl="1"/>
            <a:r>
              <a:rPr lang="en-US" sz="2000">
                <a:latin typeface="Tahoma" charset="0"/>
                <a:ea typeface="ＭＳ Ｐゴシック" charset="0"/>
              </a:rPr>
              <a:t>A 1Gb, A 2Gb</a:t>
            </a:r>
          </a:p>
          <a:p>
            <a:pPr lvl="1"/>
            <a:r>
              <a:rPr lang="en-US" sz="2000">
                <a:latin typeface="Tahoma" charset="0"/>
                <a:ea typeface="ＭＳ Ｐゴシック" charset="0"/>
              </a:rPr>
              <a:t>B 2Gb</a:t>
            </a:r>
          </a:p>
          <a:p>
            <a:pPr lvl="1"/>
            <a:r>
              <a:rPr lang="en-US" sz="2000">
                <a:latin typeface="Tahoma" charset="0"/>
                <a:ea typeface="ＭＳ Ｐゴシック" charset="0"/>
              </a:rPr>
              <a:t>C 2Gb</a:t>
            </a:r>
          </a:p>
          <a:p>
            <a:pPr lvl="1"/>
            <a:r>
              <a:rPr lang="en-US" sz="2000">
                <a:latin typeface="Tahoma" charset="0"/>
                <a:ea typeface="ＭＳ Ｐゴシック" charset="0"/>
              </a:rPr>
              <a:t>D 1Gb, D 2Gb</a:t>
            </a:r>
          </a:p>
          <a:p>
            <a:pPr lvl="1"/>
            <a:r>
              <a:rPr lang="en-US" sz="2000">
                <a:latin typeface="Tahoma" charset="0"/>
                <a:ea typeface="ＭＳ Ｐゴシック" charset="0"/>
              </a:rPr>
              <a:t>E 2Gb</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2293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5D00B92-C11D-5441-9E35-DB6F823C6C78}" type="slidenum">
              <a:rPr lang="en-US" sz="1600">
                <a:solidFill>
                  <a:srgbClr val="000000"/>
                </a:solidFill>
                <a:latin typeface="Garamond" charset="0"/>
              </a:rPr>
              <a:pPr eaLnBrk="1" hangingPunct="1"/>
              <a:t>291</a:t>
            </a:fld>
            <a:endParaRPr lang="en-US" sz="1600">
              <a:solidFill>
                <a:srgbClr val="000000"/>
              </a:solidFill>
              <a:latin typeface="Garamond" charset="0"/>
            </a:endParaRPr>
          </a:p>
        </p:txBody>
      </p:sp>
    </p:spTree>
    <p:extLst>
      <p:ext uri="{BB962C8B-B14F-4D97-AF65-F5344CB8AC3E}">
        <p14:creationId xmlns:p14="http://schemas.microsoft.com/office/powerpoint/2010/main" val="300138786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5" name="Title 1"/>
          <p:cNvSpPr>
            <a:spLocks noGrp="1"/>
          </p:cNvSpPr>
          <p:nvPr>
            <p:ph type="title"/>
          </p:nvPr>
        </p:nvSpPr>
        <p:spPr/>
        <p:txBody>
          <a:bodyPr/>
          <a:lstStyle/>
          <a:p>
            <a:r>
              <a:rPr lang="en-US">
                <a:latin typeface="Garamond" charset="0"/>
                <a:ea typeface="ＭＳ Ｐゴシック" charset="0"/>
                <a:cs typeface="ＭＳ Ｐゴシック" charset="0"/>
              </a:rPr>
              <a:t>Experiment Design</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Each module tested for multiple </a:t>
            </a:r>
            <a:r>
              <a:rPr lang="en-US" b="1" i="1">
                <a:latin typeface="Tahoma" charset="0"/>
                <a:ea typeface="ＭＳ Ｐゴシック" charset="0"/>
                <a:cs typeface="ＭＳ Ｐゴシック" charset="0"/>
              </a:rPr>
              <a:t>rounds</a:t>
            </a:r>
            <a:r>
              <a:rPr lang="en-US">
                <a:latin typeface="Tahoma" charset="0"/>
                <a:ea typeface="ＭＳ Ｐゴシック" charset="0"/>
                <a:cs typeface="ＭＳ Ｐゴシック" charset="0"/>
              </a:rPr>
              <a:t> of </a:t>
            </a:r>
            <a:r>
              <a:rPr lang="en-US" b="1" i="1">
                <a:latin typeface="Tahoma" charset="0"/>
                <a:ea typeface="ＭＳ Ｐゴシック" charset="0"/>
                <a:cs typeface="ＭＳ Ｐゴシック" charset="0"/>
              </a:rPr>
              <a:t>tests</a:t>
            </a:r>
            <a:r>
              <a:rPr lang="en-US" i="1">
                <a:latin typeface="Tahoma" charset="0"/>
                <a:ea typeface="ＭＳ Ｐゴシック" charset="0"/>
                <a:cs typeface="ＭＳ Ｐゴシック" charset="0"/>
              </a:rPr>
              <a:t>.</a:t>
            </a:r>
          </a:p>
          <a:p>
            <a:endParaRPr lang="en-US" i="1">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Each test searches for the set of cells with a retention time less than a threshold value for a particular data pattern</a:t>
            </a:r>
          </a:p>
          <a:p>
            <a:pPr lvl="1"/>
            <a:endParaRPr lang="en-US">
              <a:latin typeface="Tahoma" charset="0"/>
              <a:ea typeface="ＭＳ Ｐゴシック" charset="0"/>
            </a:endParaRPr>
          </a:p>
          <a:p>
            <a:r>
              <a:rPr lang="en-US">
                <a:latin typeface="Tahoma" charset="0"/>
                <a:ea typeface="ＭＳ Ｐゴシック" charset="0"/>
                <a:cs typeface="ＭＳ Ｐゴシック" charset="0"/>
              </a:rPr>
              <a:t>High-level structure of a test:</a:t>
            </a:r>
          </a:p>
          <a:p>
            <a:pPr lvl="1"/>
            <a:r>
              <a:rPr lang="en-US">
                <a:latin typeface="Tahoma" charset="0"/>
                <a:ea typeface="ＭＳ Ｐゴシック" charset="0"/>
              </a:rPr>
              <a:t>Write data pattern to rows in a DRAM bank</a:t>
            </a:r>
          </a:p>
          <a:p>
            <a:pPr lvl="1"/>
            <a:r>
              <a:rPr lang="en-US">
                <a:latin typeface="Tahoma" charset="0"/>
                <a:ea typeface="ＭＳ Ｐゴシック" charset="0"/>
                <a:sym typeface="Wingdings" charset="0"/>
              </a:rPr>
              <a:t>Prevent refresh for a period of time </a:t>
            </a:r>
            <a:r>
              <a:rPr lang="en-US" i="1">
                <a:latin typeface="Tahoma" charset="0"/>
                <a:ea typeface="ＭＳ Ｐゴシック" charset="0"/>
                <a:sym typeface="Wingdings" charset="0"/>
              </a:rPr>
              <a:t>tWAIT</a:t>
            </a:r>
            <a:r>
              <a:rPr lang="en-US">
                <a:latin typeface="Tahoma" charset="0"/>
                <a:ea typeface="ＭＳ Ｐゴシック" charset="0"/>
                <a:sym typeface="Wingdings" charset="0"/>
              </a:rPr>
              <a:t>, leave DRAM idle</a:t>
            </a:r>
          </a:p>
          <a:p>
            <a:pPr lvl="1"/>
            <a:r>
              <a:rPr lang="en-US">
                <a:latin typeface="Tahoma" charset="0"/>
                <a:ea typeface="ＭＳ Ｐゴシック" charset="0"/>
                <a:sym typeface="Wingdings" charset="0"/>
              </a:rPr>
              <a:t>Read stored data pattern, compare to written pattern and record corrupt cells as those with retention time &lt; </a:t>
            </a:r>
            <a:r>
              <a:rPr lang="en-US" i="1">
                <a:latin typeface="Tahoma" charset="0"/>
                <a:ea typeface="ＭＳ Ｐゴシック" charset="0"/>
                <a:sym typeface="Wingdings" charset="0"/>
              </a:rPr>
              <a:t>tWAIT</a:t>
            </a:r>
          </a:p>
          <a:p>
            <a:pPr lvl="1"/>
            <a:endParaRPr lang="en-US">
              <a:latin typeface="Tahoma" charset="0"/>
              <a:ea typeface="ＭＳ Ｐゴシック" charset="0"/>
              <a:sym typeface="Wingdings" charset="0"/>
            </a:endParaRPr>
          </a:p>
          <a:p>
            <a:r>
              <a:rPr lang="en-US">
                <a:latin typeface="Tahoma" charset="0"/>
                <a:ea typeface="ＭＳ Ｐゴシック" charset="0"/>
                <a:cs typeface="ＭＳ Ｐゴシック" charset="0"/>
                <a:sym typeface="Wingdings" charset="0"/>
              </a:rPr>
              <a:t>Test details and important issues to pay attention to are discussed in paper</a:t>
            </a:r>
          </a:p>
          <a:p>
            <a:pPr lvl="1"/>
            <a:endParaRPr lang="en-US">
              <a:latin typeface="Tahoma" charset="0"/>
              <a:ea typeface="ＭＳ Ｐゴシック" charset="0"/>
              <a:sym typeface="Wingdings" charset="0"/>
            </a:endParaRPr>
          </a:p>
          <a:p>
            <a:pPr lvl="1"/>
            <a:endParaRPr lang="en-US">
              <a:latin typeface="Tahoma" charset="0"/>
              <a:ea typeface="ＭＳ Ｐゴシック" charset="0"/>
            </a:endParaRPr>
          </a:p>
          <a:p>
            <a:endParaRPr lang="en-US">
              <a:latin typeface="Tahoma" charset="0"/>
              <a:ea typeface="ＭＳ Ｐゴシック" charset="0"/>
              <a:cs typeface="ＭＳ Ｐゴシック" charset="0"/>
            </a:endParaRPr>
          </a:p>
        </p:txBody>
      </p:sp>
      <p:sp>
        <p:nvSpPr>
          <p:cNvPr id="231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40504E-886F-7A44-A283-CD86244986BB}" type="slidenum">
              <a:rPr lang="en-US" sz="1600">
                <a:solidFill>
                  <a:srgbClr val="000000"/>
                </a:solidFill>
                <a:latin typeface="Garamond" charset="0"/>
              </a:rPr>
              <a:pPr eaLnBrk="1" hangingPunct="1"/>
              <a:t>292</a:t>
            </a:fld>
            <a:endParaRPr lang="en-US" sz="1600">
              <a:solidFill>
                <a:srgbClr val="000000"/>
              </a:solidFill>
              <a:latin typeface="Garamond" charset="0"/>
            </a:endParaRPr>
          </a:p>
        </p:txBody>
      </p:sp>
    </p:spTree>
    <p:extLst>
      <p:ext uri="{BB962C8B-B14F-4D97-AF65-F5344CB8AC3E}">
        <p14:creationId xmlns:p14="http://schemas.microsoft.com/office/powerpoint/2010/main" val="411980129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9" name="Title 1"/>
          <p:cNvSpPr>
            <a:spLocks noGrp="1"/>
          </p:cNvSpPr>
          <p:nvPr>
            <p:ph type="title"/>
          </p:nvPr>
        </p:nvSpPr>
        <p:spPr/>
        <p:txBody>
          <a:bodyPr/>
          <a:lstStyle/>
          <a:p>
            <a:r>
              <a:rPr lang="en-US">
                <a:latin typeface="Garamond" charset="0"/>
                <a:ea typeface="ＭＳ Ｐゴシック" charset="0"/>
                <a:cs typeface="ＭＳ Ｐゴシック" charset="0"/>
              </a:rPr>
              <a:t>Experiment Structure</a:t>
            </a:r>
          </a:p>
        </p:txBody>
      </p:sp>
      <p:sp>
        <p:nvSpPr>
          <p:cNvPr id="232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3092DF-3FE0-5149-8D3B-903FBD961FE6}" type="slidenum">
              <a:rPr lang="en-US" sz="1600">
                <a:solidFill>
                  <a:srgbClr val="000000"/>
                </a:solidFill>
                <a:latin typeface="Garamond" charset="0"/>
              </a:rPr>
              <a:pPr eaLnBrk="1" hangingPunct="1"/>
              <a:t>293</a:t>
            </a:fld>
            <a:endParaRPr lang="en-US" sz="1600">
              <a:solidFill>
                <a:srgbClr val="000000"/>
              </a:solidFill>
              <a:latin typeface="Garamond" charset="0"/>
            </a:endParaRPr>
          </a:p>
        </p:txBody>
      </p:sp>
      <p:pic>
        <p:nvPicPr>
          <p:cNvPr id="232451" name="Picture 7" descr="expt-structure.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0200" y="1765300"/>
            <a:ext cx="84709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a:spLocks noChangeArrowheads="1"/>
          </p:cNvSpPr>
          <p:nvPr/>
        </p:nvSpPr>
        <p:spPr bwMode="auto">
          <a:xfrm>
            <a:off x="393700" y="2120900"/>
            <a:ext cx="1752600" cy="825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0" name="Group 43"/>
          <p:cNvGrpSpPr>
            <a:grpSpLocks/>
          </p:cNvGrpSpPr>
          <p:nvPr/>
        </p:nvGrpSpPr>
        <p:grpSpPr bwMode="auto">
          <a:xfrm>
            <a:off x="1003300" y="1181100"/>
            <a:ext cx="561975" cy="965200"/>
            <a:chOff x="2463896" y="1778000"/>
            <a:chExt cx="561907" cy="965200"/>
          </a:xfrm>
        </p:grpSpPr>
        <p:sp>
          <p:nvSpPr>
            <p:cNvPr id="232459" name="TextBox 38"/>
            <p:cNvSpPr txBox="1">
              <a:spLocks noChangeArrowheads="1"/>
            </p:cNvSpPr>
            <p:nvPr/>
          </p:nvSpPr>
          <p:spPr bwMode="auto">
            <a:xfrm>
              <a:off x="2463896" y="1778000"/>
              <a:ext cx="56190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a:t>
              </a:r>
            </a:p>
          </p:txBody>
        </p:sp>
        <p:cxnSp>
          <p:nvCxnSpPr>
            <p:cNvPr id="12" name="Straight Arrow Connector 11"/>
            <p:cNvCxnSpPr/>
            <p:nvPr/>
          </p:nvCxnSpPr>
          <p:spPr>
            <a:xfrm>
              <a:off x="2743262" y="2133600"/>
              <a:ext cx="0" cy="6096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grpSp>
      <p:sp>
        <p:nvSpPr>
          <p:cNvPr id="13" name="Rectangle 12"/>
          <p:cNvSpPr>
            <a:spLocks noChangeArrowheads="1"/>
          </p:cNvSpPr>
          <p:nvPr/>
        </p:nvSpPr>
        <p:spPr bwMode="auto">
          <a:xfrm>
            <a:off x="317500" y="1841500"/>
            <a:ext cx="5842000" cy="2959100"/>
          </a:xfrm>
          <a:prstGeom prst="rect">
            <a:avLst/>
          </a:prstGeom>
          <a:noFill/>
          <a:ln w="38100">
            <a:solidFill>
              <a:srgbClr val="0000FF"/>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grpSp>
        <p:nvGrpSpPr>
          <p:cNvPr id="15" name="Group 43"/>
          <p:cNvGrpSpPr>
            <a:grpSpLocks/>
          </p:cNvGrpSpPr>
          <p:nvPr/>
        </p:nvGrpSpPr>
        <p:grpSpPr bwMode="auto">
          <a:xfrm rot="13348504" flipV="1">
            <a:off x="5703888" y="1038225"/>
            <a:ext cx="781050" cy="949325"/>
            <a:chOff x="2358800" y="1768849"/>
            <a:chExt cx="781356" cy="974351"/>
          </a:xfrm>
        </p:grpSpPr>
        <p:sp>
          <p:nvSpPr>
            <p:cNvPr id="16" name="TextBox 38"/>
            <p:cNvSpPr txBox="1">
              <a:spLocks noChangeArrowheads="1"/>
            </p:cNvSpPr>
            <p:nvPr/>
          </p:nvSpPr>
          <p:spPr bwMode="auto">
            <a:xfrm rot="2548504">
              <a:off x="2358800" y="1768849"/>
              <a:ext cx="781356" cy="347704"/>
            </a:xfrm>
            <a:prstGeom prst="rect">
              <a:avLst/>
            </a:prstGeom>
            <a:noFill/>
            <a:ln>
              <a:noFill/>
            </a:ln>
            <a:scene3d>
              <a:camera prst="orthographicFront">
                <a:rot lat="0" lon="0" rev="0"/>
              </a:camera>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1600" dirty="0" smtClean="0">
                  <a:solidFill>
                    <a:srgbClr val="0000FF"/>
                  </a:solidFill>
                </a:rPr>
                <a:t>Round</a:t>
              </a:r>
            </a:p>
          </p:txBody>
        </p:sp>
        <p:cxnSp>
          <p:nvCxnSpPr>
            <p:cNvPr id="17" name="Straight Arrow Connector 16"/>
            <p:cNvCxnSpPr/>
            <p:nvPr/>
          </p:nvCxnSpPr>
          <p:spPr>
            <a:xfrm>
              <a:off x="2743832" y="2133805"/>
              <a:ext cx="0" cy="609377"/>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
        <p:nvSpPr>
          <p:cNvPr id="14" name="TextBox 38"/>
          <p:cNvSpPr txBox="1">
            <a:spLocks noChangeArrowheads="1"/>
          </p:cNvSpPr>
          <p:nvPr/>
        </p:nvSpPr>
        <p:spPr bwMode="auto">
          <a:xfrm>
            <a:off x="1590675" y="1066800"/>
            <a:ext cx="26130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Tests both the data pattern</a:t>
            </a:r>
          </a:p>
          <a:p>
            <a:pPr algn="ctr" eaLnBrk="1" fontAlgn="base" hangingPunct="1">
              <a:spcBef>
                <a:spcPct val="0"/>
              </a:spcBef>
              <a:spcAft>
                <a:spcPct val="0"/>
              </a:spcAft>
            </a:pPr>
            <a:r>
              <a:rPr lang="en-US" sz="1600" smtClean="0">
                <a:solidFill>
                  <a:srgbClr val="FF0000"/>
                </a:solidFill>
              </a:rPr>
              <a:t>and its complement</a:t>
            </a:r>
          </a:p>
        </p:txBody>
      </p:sp>
    </p:spTree>
    <p:extLst>
      <p:ext uri="{BB962C8B-B14F-4D97-AF65-F5344CB8AC3E}">
        <p14:creationId xmlns:p14="http://schemas.microsoft.com/office/powerpoint/2010/main" val="184528719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14" grpId="0"/>
    </p:bldLst>
  </p:timing>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7" name="Title 1"/>
          <p:cNvSpPr>
            <a:spLocks noGrp="1"/>
          </p:cNvSpPr>
          <p:nvPr>
            <p:ph type="title"/>
          </p:nvPr>
        </p:nvSpPr>
        <p:spPr/>
        <p:txBody>
          <a:bodyPr/>
          <a:lstStyle/>
          <a:p>
            <a:r>
              <a:rPr lang="en-US">
                <a:latin typeface="Garamond" charset="0"/>
                <a:ea typeface="ＭＳ Ｐゴシック" charset="0"/>
                <a:cs typeface="ＭＳ Ｐゴシック" charset="0"/>
              </a:rPr>
              <a:t>Experiment Parameters</a:t>
            </a:r>
          </a:p>
        </p:txBody>
      </p:sp>
      <p:sp>
        <p:nvSpPr>
          <p:cNvPr id="234498" name="Content Placeholder 2"/>
          <p:cNvSpPr>
            <a:spLocks noGrp="1"/>
          </p:cNvSpPr>
          <p:nvPr>
            <p:ph idx="1"/>
          </p:nvPr>
        </p:nvSpPr>
        <p:spPr/>
        <p:txBody>
          <a:bodyPr/>
          <a:lstStyle/>
          <a:p>
            <a:r>
              <a:rPr lang="en-US">
                <a:latin typeface="Tahoma" charset="0"/>
                <a:ea typeface="ＭＳ Ｐゴシック" charset="0"/>
                <a:cs typeface="ＭＳ Ｐゴシック" charset="0"/>
              </a:rPr>
              <a:t>Most tests conducted at 45 degrees Celsius</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No cells observed to have a retention time less than 1.5 second at 45</a:t>
            </a:r>
            <a:r>
              <a:rPr lang="en-US" baseline="50000">
                <a:latin typeface="Tahoma" charset="0"/>
                <a:ea typeface="ＭＳ Ｐゴシック" charset="0"/>
                <a:cs typeface="ＭＳ Ｐゴシック" charset="0"/>
              </a:rPr>
              <a:t>o</a:t>
            </a:r>
            <a:r>
              <a:rPr lang="en-US">
                <a:latin typeface="Tahoma" charset="0"/>
                <a:ea typeface="ＭＳ Ｐゴシック" charset="0"/>
                <a:cs typeface="ＭＳ Ｐゴシック" charset="0"/>
              </a:rPr>
              <a:t>C</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Tested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 in increments of 128ms from 1.5 to 6.1 seconds</a:t>
            </a:r>
          </a:p>
          <a:p>
            <a:endParaRPr lang="en-US">
              <a:latin typeface="Tahoma" charset="0"/>
              <a:ea typeface="ＭＳ Ｐゴシック" charset="0"/>
              <a:cs typeface="ＭＳ Ｐゴシック" charset="0"/>
            </a:endParaRPr>
          </a:p>
        </p:txBody>
      </p:sp>
      <p:sp>
        <p:nvSpPr>
          <p:cNvPr id="2344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C9CF64-6C0A-E84A-9C7D-5D7DF580965F}" type="slidenum">
              <a:rPr lang="en-US" sz="1600">
                <a:solidFill>
                  <a:srgbClr val="000000"/>
                </a:solidFill>
                <a:latin typeface="Garamond" charset="0"/>
              </a:rPr>
              <a:pPr eaLnBrk="1" hangingPunct="1"/>
              <a:t>294</a:t>
            </a:fld>
            <a:endParaRPr lang="en-US" sz="1600">
              <a:solidFill>
                <a:srgbClr val="000000"/>
              </a:solidFill>
              <a:latin typeface="Garamond" charset="0"/>
            </a:endParaRPr>
          </a:p>
        </p:txBody>
      </p:sp>
    </p:spTree>
    <p:extLst>
      <p:ext uri="{BB962C8B-B14F-4D97-AF65-F5344CB8AC3E}">
        <p14:creationId xmlns:p14="http://schemas.microsoft.com/office/powerpoint/2010/main" val="19395478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1" name="Title 1"/>
          <p:cNvSpPr>
            <a:spLocks noGrp="1"/>
          </p:cNvSpPr>
          <p:nvPr>
            <p:ph type="title"/>
          </p:nvPr>
        </p:nvSpPr>
        <p:spPr/>
        <p:txBody>
          <a:bodyPr/>
          <a:lstStyle/>
          <a:p>
            <a:r>
              <a:rPr lang="en-US">
                <a:latin typeface="Garamond" charset="0"/>
                <a:ea typeface="ＭＳ Ｐゴシック" charset="0"/>
                <a:cs typeface="ＭＳ Ｐゴシック" charset="0"/>
              </a:rPr>
              <a:t>Tested Data Patterns</a:t>
            </a:r>
          </a:p>
        </p:txBody>
      </p:sp>
      <p:sp>
        <p:nvSpPr>
          <p:cNvPr id="3" name="Content Placeholder 2"/>
          <p:cNvSpPr>
            <a:spLocks noGrp="1"/>
          </p:cNvSpPr>
          <p:nvPr>
            <p:ph idx="1"/>
          </p:nvPr>
        </p:nvSpPr>
        <p:spPr>
          <a:xfrm>
            <a:off x="228600" y="1019175"/>
            <a:ext cx="8801100" cy="5153025"/>
          </a:xfrm>
        </p:spPr>
        <p:txBody>
          <a:bodyPr/>
          <a:lstStyle/>
          <a:p>
            <a:pPr>
              <a:defRPr/>
            </a:pPr>
            <a:r>
              <a:rPr lang="en-US" dirty="0">
                <a:solidFill>
                  <a:srgbClr val="0000FF"/>
                </a:solidFill>
                <a:latin typeface="Tahoma" charset="0"/>
                <a:ea typeface="ＭＳ Ｐゴシック" charset="0"/>
                <a:cs typeface="ＭＳ Ｐゴシック" charset="0"/>
              </a:rPr>
              <a:t>All 0s/1s</a:t>
            </a:r>
            <a:r>
              <a:rPr lang="en-US" dirty="0">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 </a:t>
            </a:r>
            <a:r>
              <a:rPr lang="en-US" dirty="0">
                <a:latin typeface="Tahoma" charset="0"/>
                <a:ea typeface="ＭＳ Ｐゴシック" charset="0"/>
                <a:cs typeface="ＭＳ Ｐゴシック" charset="0"/>
              </a:rPr>
              <a:t>Value </a:t>
            </a:r>
            <a:r>
              <a:rPr lang="en-US" dirty="0" smtClean="0">
                <a:latin typeface="Tahoma" charset="0"/>
                <a:ea typeface="ＭＳ Ｐゴシック" charset="0"/>
                <a:cs typeface="ＭＳ Ｐゴシック" charset="0"/>
              </a:rPr>
              <a:t>0/1 </a:t>
            </a:r>
            <a:r>
              <a:rPr lang="en-US" dirty="0">
                <a:latin typeface="Tahoma" charset="0"/>
                <a:ea typeface="ＭＳ Ｐゴシック" charset="0"/>
                <a:cs typeface="ＭＳ Ｐゴシック" charset="0"/>
              </a:rPr>
              <a:t>is written to all bits </a:t>
            </a:r>
          </a:p>
          <a:p>
            <a:pPr lvl="1">
              <a:defRPr/>
            </a:pPr>
            <a:r>
              <a:rPr lang="en-US" sz="2000" dirty="0">
                <a:latin typeface="Tahoma" charset="0"/>
                <a:ea typeface="ＭＳ Ｐゴシック" charset="0"/>
              </a:rPr>
              <a:t>Previous work suggested this is </a:t>
            </a:r>
            <a:r>
              <a:rPr lang="en-US" sz="2000" dirty="0" smtClean="0">
                <a:latin typeface="Tahoma" charset="0"/>
                <a:ea typeface="ＭＳ Ｐゴシック" charset="0"/>
              </a:rPr>
              <a:t>sufficient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Checkerboard</a:t>
            </a:r>
            <a:r>
              <a:rPr lang="en-US" dirty="0">
                <a:latin typeface="Tahoma" charset="0"/>
                <a:ea typeface="ＭＳ Ｐゴシック" charset="0"/>
                <a:cs typeface="ＭＳ Ｐゴシック" charset="0"/>
              </a:rPr>
              <a:t>: Consecutive bits alternate between 0 and </a:t>
            </a:r>
            <a:r>
              <a:rPr lang="en-US" dirty="0" smtClean="0">
                <a:latin typeface="Tahoma" charset="0"/>
                <a:ea typeface="ＭＳ Ｐゴシック" charset="0"/>
                <a:cs typeface="ＭＳ Ｐゴシック" charset="0"/>
              </a:rPr>
              <a:t>1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Coupling noise increases with voltage difference between the neighboring </a:t>
            </a:r>
            <a:r>
              <a:rPr lang="en-US" sz="2000" dirty="0" err="1">
                <a:latin typeface="Tahoma" charset="0"/>
                <a:ea typeface="ＭＳ Ｐゴシック" charset="0"/>
              </a:rPr>
              <a:t>bitlines</a:t>
            </a:r>
            <a:r>
              <a:rPr lang="en-US" sz="2000" dirty="0">
                <a:latin typeface="Tahoma" charset="0"/>
                <a:ea typeface="ＭＳ Ｐゴシック" charset="0"/>
              </a:rPr>
              <a:t> </a:t>
            </a:r>
            <a:r>
              <a:rPr lang="en-US" sz="2000" dirty="0">
                <a:latin typeface="Tahoma" charset="0"/>
                <a:ea typeface="ＭＳ Ｐゴシック" charset="0"/>
                <a:sym typeface="Wingdings" charset="0"/>
              </a:rPr>
              <a:t> </a:t>
            </a:r>
            <a:r>
              <a:rPr lang="en-US" sz="2000" dirty="0">
                <a:latin typeface="Tahoma" charset="0"/>
                <a:ea typeface="ＭＳ Ｐゴシック" charset="0"/>
              </a:rPr>
              <a:t>May induce worst case data pattern (if adjacent bits mapped to adjacent cells</a:t>
            </a:r>
            <a:r>
              <a:rPr lang="en-US" sz="2000" dirty="0" smtClean="0">
                <a:latin typeface="Tahoma" charset="0"/>
                <a:ea typeface="ＭＳ Ｐゴシック" charset="0"/>
              </a:rPr>
              <a:t>)</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Walk</a:t>
            </a:r>
            <a:r>
              <a:rPr lang="en-US" dirty="0">
                <a:latin typeface="Tahoma" charset="0"/>
                <a:ea typeface="ＭＳ Ｐゴシック" charset="0"/>
                <a:cs typeface="ＭＳ Ｐゴシック" charset="0"/>
              </a:rPr>
              <a:t>: Attempts to ensure a single cell storing 1 is surrounded by cells storing </a:t>
            </a:r>
            <a:r>
              <a:rPr lang="en-US" dirty="0" smtClean="0">
                <a:latin typeface="Tahoma" charset="0"/>
                <a:ea typeface="ＭＳ Ｐゴシック" charset="0"/>
                <a:cs typeface="ＭＳ Ｐゴシック" charset="0"/>
              </a:rPr>
              <a:t>0 </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This may lead to even worse coupling noise and retention time due to coupling between </a:t>
            </a:r>
            <a:r>
              <a:rPr lang="en-US" sz="2000" i="1" dirty="0">
                <a:latin typeface="Tahoma" charset="0"/>
                <a:ea typeface="ＭＳ Ｐゴシック" charset="0"/>
              </a:rPr>
              <a:t>nearby</a:t>
            </a:r>
            <a:r>
              <a:rPr lang="en-US" sz="2000" dirty="0">
                <a:latin typeface="Tahoma" charset="0"/>
                <a:ea typeface="ＭＳ Ｐゴシック" charset="0"/>
              </a:rPr>
              <a:t> </a:t>
            </a:r>
            <a:r>
              <a:rPr lang="en-US" sz="2000" dirty="0" err="1">
                <a:latin typeface="Tahoma" charset="0"/>
                <a:ea typeface="ＭＳ Ｐゴシック" charset="0"/>
              </a:rPr>
              <a:t>bitlines</a:t>
            </a:r>
            <a:r>
              <a:rPr lang="en-US" sz="2000" dirty="0">
                <a:latin typeface="Tahoma" charset="0"/>
                <a:ea typeface="ＭＳ Ｐゴシック" charset="0"/>
              </a:rPr>
              <a:t> </a:t>
            </a:r>
            <a:r>
              <a:rPr lang="en-US" sz="1800" b="1" dirty="0">
                <a:solidFill>
                  <a:schemeClr val="accent2">
                    <a:lumMod val="75000"/>
                  </a:schemeClr>
                </a:solidFill>
                <a:latin typeface="Tahoma" charset="0"/>
                <a:ea typeface="ＭＳ Ｐゴシック" charset="0"/>
              </a:rPr>
              <a:t>[Li+ IEEE TCSI 2011]</a:t>
            </a:r>
          </a:p>
          <a:p>
            <a:pPr lvl="1">
              <a:defRPr/>
            </a:pPr>
            <a:r>
              <a:rPr lang="en-US" sz="2000" dirty="0">
                <a:latin typeface="Tahoma" charset="0"/>
                <a:ea typeface="ＭＳ Ｐゴシック" charset="0"/>
              </a:rPr>
              <a:t>Walk pattern is permuted in each round to exercise different </a:t>
            </a:r>
            <a:r>
              <a:rPr lang="en-US" sz="2000" dirty="0" smtClean="0">
                <a:latin typeface="Tahoma" charset="0"/>
                <a:ea typeface="ＭＳ Ｐゴシック" charset="0"/>
              </a:rPr>
              <a:t>cells</a:t>
            </a:r>
          </a:p>
          <a:p>
            <a:pPr lvl="1">
              <a:defRPr/>
            </a:pPr>
            <a:endParaRPr lang="en-US" sz="1000" dirty="0">
              <a:latin typeface="Tahoma" charset="0"/>
              <a:ea typeface="ＭＳ Ｐゴシック" charset="0"/>
            </a:endParaRPr>
          </a:p>
          <a:p>
            <a:pPr>
              <a:defRPr/>
            </a:pPr>
            <a:r>
              <a:rPr lang="en-US" dirty="0">
                <a:solidFill>
                  <a:srgbClr val="0000FF"/>
                </a:solidFill>
                <a:latin typeface="Tahoma" charset="0"/>
                <a:ea typeface="ＭＳ Ｐゴシック" charset="0"/>
                <a:cs typeface="ＭＳ Ｐゴシック" charset="0"/>
              </a:rPr>
              <a:t>Random</a:t>
            </a:r>
            <a:r>
              <a:rPr lang="en-US" dirty="0">
                <a:latin typeface="Tahoma" charset="0"/>
                <a:ea typeface="ＭＳ Ｐゴシック" charset="0"/>
                <a:cs typeface="ＭＳ Ｐゴシック" charset="0"/>
              </a:rPr>
              <a:t>: Randomly generated data is written to each </a:t>
            </a:r>
            <a:r>
              <a:rPr lang="en-US" dirty="0" smtClean="0">
                <a:latin typeface="Tahoma" charset="0"/>
                <a:ea typeface="ＭＳ Ｐゴシック" charset="0"/>
                <a:cs typeface="ＭＳ Ｐゴシック" charset="0"/>
              </a:rPr>
              <a:t>row</a:t>
            </a:r>
            <a:endParaRPr lang="en-US" dirty="0">
              <a:latin typeface="Tahoma" charset="0"/>
              <a:ea typeface="ＭＳ Ｐゴシック" charset="0"/>
              <a:cs typeface="ＭＳ Ｐゴシック" charset="0"/>
            </a:endParaRPr>
          </a:p>
          <a:p>
            <a:pPr lvl="1">
              <a:defRPr/>
            </a:pPr>
            <a:r>
              <a:rPr lang="en-US" sz="2000" dirty="0">
                <a:latin typeface="Tahoma" charset="0"/>
                <a:ea typeface="ＭＳ Ｐゴシック" charset="0"/>
              </a:rPr>
              <a:t>A new set of random data is generated for each </a:t>
            </a:r>
            <a:r>
              <a:rPr lang="en-US" sz="2000" dirty="0" smtClean="0">
                <a:latin typeface="Tahoma" charset="0"/>
                <a:ea typeface="ＭＳ Ｐゴシック" charset="0"/>
              </a:rPr>
              <a:t>round</a:t>
            </a:r>
            <a:endParaRPr lang="en-US" sz="2000" dirty="0">
              <a:latin typeface="Tahoma" charset="0"/>
              <a:ea typeface="ＭＳ Ｐゴシック" charset="0"/>
            </a:endParaRPr>
          </a:p>
          <a:p>
            <a:pPr lvl="1">
              <a:defRPr/>
            </a:pPr>
            <a:endParaRPr lang="en-US" dirty="0">
              <a:latin typeface="Tahoma" charset="0"/>
              <a:ea typeface="ＭＳ Ｐゴシック" charset="0"/>
            </a:endParaRPr>
          </a:p>
          <a:p>
            <a:pPr lvl="1">
              <a:defRPr/>
            </a:pPr>
            <a:endParaRPr lang="en-US" dirty="0">
              <a:latin typeface="Tahoma" charset="0"/>
              <a:ea typeface="ＭＳ Ｐゴシック" charset="0"/>
            </a:endParaRPr>
          </a:p>
        </p:txBody>
      </p:sp>
      <p:sp>
        <p:nvSpPr>
          <p:cNvPr id="235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147318A-0773-EC4C-AD97-C1AEB7B28E7B}" type="slidenum">
              <a:rPr lang="en-US" sz="1600">
                <a:solidFill>
                  <a:srgbClr val="000000"/>
                </a:solidFill>
                <a:latin typeface="Garamond" charset="0"/>
              </a:rPr>
              <a:pPr eaLnBrk="1" hangingPunct="1"/>
              <a:t>295</a:t>
            </a:fld>
            <a:endParaRPr lang="en-US" sz="1600">
              <a:solidFill>
                <a:srgbClr val="000000"/>
              </a:solidFill>
              <a:latin typeface="Garamond" charset="0"/>
            </a:endParaRPr>
          </a:p>
        </p:txBody>
      </p:sp>
      <p:sp>
        <p:nvSpPr>
          <p:cNvPr id="5" name="Rectangle 4"/>
          <p:cNvSpPr>
            <a:spLocks noChangeArrowheads="1"/>
          </p:cNvSpPr>
          <p:nvPr/>
        </p:nvSpPr>
        <p:spPr bwMode="auto">
          <a:xfrm>
            <a:off x="241300" y="990600"/>
            <a:ext cx="8813800" cy="26035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6" name="TextBox 38"/>
          <p:cNvSpPr txBox="1">
            <a:spLocks noChangeArrowheads="1"/>
          </p:cNvSpPr>
          <p:nvPr/>
        </p:nvSpPr>
        <p:spPr bwMode="auto">
          <a:xfrm>
            <a:off x="6543675" y="9906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272388162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5"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36546"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solidFill>
                  <a:srgbClr val="0000FF"/>
                </a:solidFill>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36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1BE655A-16A4-0B45-A16C-FCAEEDE3E8F1}" type="slidenum">
              <a:rPr lang="en-US" sz="1600">
                <a:solidFill>
                  <a:srgbClr val="000000"/>
                </a:solidFill>
                <a:latin typeface="Garamond" charset="0"/>
              </a:rPr>
              <a:pPr eaLnBrk="1" hangingPunct="1"/>
              <a:t>296</a:t>
            </a:fld>
            <a:endParaRPr lang="en-US" sz="1600">
              <a:solidFill>
                <a:srgbClr val="000000"/>
              </a:solidFill>
              <a:latin typeface="Garamond" charset="0"/>
            </a:endParaRPr>
          </a:p>
        </p:txBody>
      </p:sp>
    </p:spTree>
    <p:extLst>
      <p:ext uri="{BB962C8B-B14F-4D97-AF65-F5344CB8AC3E}">
        <p14:creationId xmlns:p14="http://schemas.microsoft.com/office/powerpoint/2010/main" val="41974249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3" name="Title 1"/>
          <p:cNvSpPr>
            <a:spLocks noGrp="1"/>
          </p:cNvSpPr>
          <p:nvPr>
            <p:ph type="title"/>
          </p:nvPr>
        </p:nvSpPr>
        <p:spPr/>
        <p:txBody>
          <a:bodyPr/>
          <a:lstStyle/>
          <a:p>
            <a:r>
              <a:rPr lang="en-US">
                <a:latin typeface="Garamond" charset="0"/>
                <a:ea typeface="ＭＳ Ｐゴシック" charset="0"/>
                <a:cs typeface="ＭＳ Ｐゴシック" charset="0"/>
              </a:rPr>
              <a:t>Temperature Stability</a:t>
            </a:r>
          </a:p>
        </p:txBody>
      </p:sp>
      <p:sp>
        <p:nvSpPr>
          <p:cNvPr id="2385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85D433A-A9F5-4545-9D70-52F33458770B}" type="slidenum">
              <a:rPr lang="en-US" sz="1600">
                <a:solidFill>
                  <a:srgbClr val="000000"/>
                </a:solidFill>
                <a:latin typeface="Garamond" charset="0"/>
              </a:rPr>
              <a:pPr eaLnBrk="1" hangingPunct="1"/>
              <a:t>297</a:t>
            </a:fld>
            <a:endParaRPr lang="en-US" sz="1600">
              <a:solidFill>
                <a:srgbClr val="000000"/>
              </a:solidFill>
              <a:latin typeface="Garamond" charset="0"/>
            </a:endParaRPr>
          </a:p>
        </p:txBody>
      </p:sp>
      <p:pic>
        <p:nvPicPr>
          <p:cNvPr id="238595" name="Picture 4" descr="temp-var_temperature.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2500" y="965200"/>
            <a:ext cx="6286500" cy="532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596900" y="6326188"/>
            <a:ext cx="7810500"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Tested chips at five different stable temperatures</a:t>
            </a:r>
          </a:p>
        </p:txBody>
      </p:sp>
    </p:spTree>
    <p:extLst>
      <p:ext uri="{BB962C8B-B14F-4D97-AF65-F5344CB8AC3E}">
        <p14:creationId xmlns:p14="http://schemas.microsoft.com/office/powerpoint/2010/main" val="21965419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7" name="Title 1"/>
          <p:cNvSpPr>
            <a:spLocks noGrp="1"/>
          </p:cNvSpPr>
          <p:nvPr>
            <p:ph type="title"/>
          </p:nvPr>
        </p:nvSpPr>
        <p:spPr>
          <a:xfrm>
            <a:off x="228600" y="152400"/>
            <a:ext cx="8915400" cy="884238"/>
          </a:xfrm>
        </p:spPr>
        <p:txBody>
          <a:bodyPr/>
          <a:lstStyle/>
          <a:p>
            <a:r>
              <a:rPr lang="en-US" sz="3600">
                <a:latin typeface="Garamond" charset="0"/>
                <a:ea typeface="ＭＳ Ｐゴシック" charset="0"/>
                <a:cs typeface="ＭＳ Ｐゴシック" charset="0"/>
              </a:rPr>
              <a:t>Dependence of Retention Time on Temperature</a:t>
            </a:r>
          </a:p>
        </p:txBody>
      </p:sp>
      <p:sp>
        <p:nvSpPr>
          <p:cNvPr id="23961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1DE7801-54C7-574B-A0BE-93E011ACD19A}" type="slidenum">
              <a:rPr lang="en-US" sz="1600">
                <a:solidFill>
                  <a:srgbClr val="000000"/>
                </a:solidFill>
                <a:latin typeface="Garamond" charset="0"/>
              </a:rPr>
              <a:pPr eaLnBrk="1" hangingPunct="1"/>
              <a:t>298</a:t>
            </a:fld>
            <a:endParaRPr lang="en-US" sz="1600">
              <a:solidFill>
                <a:srgbClr val="000000"/>
              </a:solidFill>
              <a:latin typeface="Garamond" charset="0"/>
            </a:endParaRPr>
          </a:p>
        </p:txBody>
      </p:sp>
      <p:pic>
        <p:nvPicPr>
          <p:cNvPr id="239619"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2879725" y="1447800"/>
            <a:ext cx="393700"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7" name="Straight Arrow Connector 6"/>
          <p:cNvCxnSpPr/>
          <p:nvPr/>
        </p:nvCxnSpPr>
        <p:spPr bwMode="auto">
          <a:xfrm>
            <a:off x="1985963" y="1433513"/>
            <a:ext cx="881062" cy="177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0" name="TextBox 38"/>
          <p:cNvSpPr txBox="1">
            <a:spLocks noChangeArrowheads="1"/>
          </p:cNvSpPr>
          <p:nvPr/>
        </p:nvSpPr>
        <p:spPr bwMode="auto">
          <a:xfrm>
            <a:off x="23813" y="1116013"/>
            <a:ext cx="2020887"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Fraction of cells that</a:t>
            </a:r>
          </a:p>
          <a:p>
            <a:pPr algn="ctr" eaLnBrk="1" fontAlgn="base" hangingPunct="1">
              <a:spcBef>
                <a:spcPct val="0"/>
              </a:spcBef>
              <a:spcAft>
                <a:spcPct val="0"/>
              </a:spcAft>
            </a:pPr>
            <a:r>
              <a:rPr lang="en-US" sz="1600" smtClean="0">
                <a:solidFill>
                  <a:srgbClr val="FF0000"/>
                </a:solidFill>
              </a:rPr>
              <a:t>exhibited retention </a:t>
            </a:r>
          </a:p>
          <a:p>
            <a:pPr algn="ctr" eaLnBrk="1" fontAlgn="base" hangingPunct="1">
              <a:spcBef>
                <a:spcPct val="0"/>
              </a:spcBef>
              <a:spcAft>
                <a:spcPct val="0"/>
              </a:spcAft>
            </a:pPr>
            <a:r>
              <a:rPr lang="en-US" sz="1600" smtClean="0">
                <a:solidFill>
                  <a:srgbClr val="FF0000"/>
                </a:solidFill>
              </a:rPr>
              <a:t>time failure </a:t>
            </a:r>
          </a:p>
          <a:p>
            <a:pPr algn="ctr" eaLnBrk="1" fontAlgn="base" hangingPunct="1">
              <a:spcBef>
                <a:spcPct val="0"/>
              </a:spcBef>
              <a:spcAft>
                <a:spcPct val="0"/>
              </a:spcAft>
            </a:pPr>
            <a:r>
              <a:rPr lang="en-US" sz="1600" smtClean="0">
                <a:solidFill>
                  <a:srgbClr val="FF0000"/>
                </a:solidFill>
              </a:rPr>
              <a:t>at any </a:t>
            </a:r>
            <a:r>
              <a:rPr lang="en-US" sz="1600" i="1" smtClean="0">
                <a:solidFill>
                  <a:srgbClr val="FF0000"/>
                </a:solidFill>
              </a:rPr>
              <a:t>tWAIT </a:t>
            </a:r>
          </a:p>
          <a:p>
            <a:pPr algn="ctr" eaLnBrk="1" fontAlgn="base" hangingPunct="1">
              <a:spcBef>
                <a:spcPct val="0"/>
              </a:spcBef>
              <a:spcAft>
                <a:spcPct val="0"/>
              </a:spcAft>
            </a:pPr>
            <a:r>
              <a:rPr lang="en-US" sz="1600" smtClean="0">
                <a:solidFill>
                  <a:srgbClr val="FF0000"/>
                </a:solidFill>
              </a:rPr>
              <a:t>for any data pattern</a:t>
            </a:r>
          </a:p>
          <a:p>
            <a:pPr algn="ctr" eaLnBrk="1" fontAlgn="base" hangingPunct="1">
              <a:spcBef>
                <a:spcPct val="0"/>
              </a:spcBef>
              <a:spcAft>
                <a:spcPct val="0"/>
              </a:spcAft>
            </a:pPr>
            <a:r>
              <a:rPr lang="en-US" sz="1600" smtClean="0">
                <a:solidFill>
                  <a:srgbClr val="FF0000"/>
                </a:solidFill>
              </a:rPr>
              <a:t>at 50</a:t>
            </a:r>
            <a:r>
              <a:rPr lang="en-US" sz="1600" baseline="50000" smtClean="0">
                <a:solidFill>
                  <a:srgbClr val="FF0000"/>
                </a:solidFill>
                <a:latin typeface="Tahoma" charset="0"/>
              </a:rPr>
              <a:t>o</a:t>
            </a:r>
            <a:r>
              <a:rPr lang="en-US" sz="1600" smtClean="0">
                <a:solidFill>
                  <a:srgbClr val="FF0000"/>
                </a:solidFill>
              </a:rPr>
              <a:t>C</a:t>
            </a:r>
          </a:p>
        </p:txBody>
      </p:sp>
      <p:sp>
        <p:nvSpPr>
          <p:cNvPr id="12" name="Oval 11"/>
          <p:cNvSpPr/>
          <p:nvPr/>
        </p:nvSpPr>
        <p:spPr>
          <a:xfrm>
            <a:off x="3843338" y="2124075"/>
            <a:ext cx="450850" cy="11096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3" name="Straight Arrow Connector 12"/>
          <p:cNvCxnSpPr>
            <a:endCxn id="12" idx="2"/>
          </p:cNvCxnSpPr>
          <p:nvPr/>
        </p:nvCxnSpPr>
        <p:spPr bwMode="auto">
          <a:xfrm flipV="1">
            <a:off x="2043113" y="2679700"/>
            <a:ext cx="1800225" cy="35877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9513" name="TextBox 38"/>
          <p:cNvSpPr txBox="1">
            <a:spLocks noChangeArrowheads="1"/>
          </p:cNvSpPr>
          <p:nvPr/>
        </p:nvSpPr>
        <p:spPr bwMode="auto">
          <a:xfrm>
            <a:off x="-22225" y="2968625"/>
            <a:ext cx="22717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55</a:t>
            </a:r>
            <a:r>
              <a:rPr lang="en-US" sz="1600" baseline="50000" smtClean="0">
                <a:solidFill>
                  <a:srgbClr val="FF0000"/>
                </a:solidFill>
                <a:latin typeface="Tahoma" charset="0"/>
              </a:rPr>
              <a:t>o</a:t>
            </a:r>
            <a:r>
              <a:rPr lang="en-US" sz="1600" smtClean="0">
                <a:solidFill>
                  <a:srgbClr val="FF0000"/>
                </a:solidFill>
              </a:rPr>
              <a:t>C</a:t>
            </a:r>
          </a:p>
        </p:txBody>
      </p:sp>
      <p:sp>
        <p:nvSpPr>
          <p:cNvPr id="20" name="Oval 19"/>
          <p:cNvSpPr/>
          <p:nvPr/>
        </p:nvSpPr>
        <p:spPr>
          <a:xfrm>
            <a:off x="6862763" y="3324225"/>
            <a:ext cx="393700" cy="22145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49515" name="TextBox 38"/>
          <p:cNvSpPr txBox="1">
            <a:spLocks noChangeArrowheads="1"/>
          </p:cNvSpPr>
          <p:nvPr/>
        </p:nvSpPr>
        <p:spPr bwMode="auto">
          <a:xfrm>
            <a:off x="0" y="5021263"/>
            <a:ext cx="227171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Normalized retention </a:t>
            </a:r>
          </a:p>
          <a:p>
            <a:pPr algn="ctr" eaLnBrk="1" fontAlgn="base" hangingPunct="1">
              <a:spcBef>
                <a:spcPct val="0"/>
              </a:spcBef>
              <a:spcAft>
                <a:spcPct val="0"/>
              </a:spcAft>
            </a:pPr>
            <a:r>
              <a:rPr lang="en-US" sz="1600" smtClean="0">
                <a:solidFill>
                  <a:srgbClr val="FF0000"/>
                </a:solidFill>
              </a:rPr>
              <a:t>times of the same cells</a:t>
            </a:r>
          </a:p>
          <a:p>
            <a:pPr algn="ctr" eaLnBrk="1" fontAlgn="base" hangingPunct="1">
              <a:spcBef>
                <a:spcPct val="0"/>
              </a:spcBef>
              <a:spcAft>
                <a:spcPct val="0"/>
              </a:spcAft>
            </a:pPr>
            <a:r>
              <a:rPr lang="en-US" sz="1600" smtClean="0">
                <a:solidFill>
                  <a:srgbClr val="FF0000"/>
                </a:solidFill>
              </a:rPr>
              <a:t>At 70</a:t>
            </a:r>
            <a:r>
              <a:rPr lang="en-US" sz="1600" baseline="50000" smtClean="0">
                <a:solidFill>
                  <a:srgbClr val="FF0000"/>
                </a:solidFill>
                <a:latin typeface="Tahoma" charset="0"/>
              </a:rPr>
              <a:t>o</a:t>
            </a:r>
            <a:r>
              <a:rPr lang="en-US" sz="1600" smtClean="0">
                <a:solidFill>
                  <a:srgbClr val="FF0000"/>
                </a:solidFill>
              </a:rPr>
              <a:t>C</a:t>
            </a:r>
          </a:p>
        </p:txBody>
      </p:sp>
      <p:cxnSp>
        <p:nvCxnSpPr>
          <p:cNvPr id="22" name="Straight Arrow Connector 21"/>
          <p:cNvCxnSpPr/>
          <p:nvPr/>
        </p:nvCxnSpPr>
        <p:spPr bwMode="auto">
          <a:xfrm flipV="1">
            <a:off x="2200275" y="5356225"/>
            <a:ext cx="4752975" cy="30003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bwMode="auto">
          <a:xfrm flipV="1">
            <a:off x="3692525" y="3822700"/>
            <a:ext cx="1190625" cy="628650"/>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bwMode="auto">
          <a:xfrm flipV="1">
            <a:off x="3692525" y="4006850"/>
            <a:ext cx="1911350" cy="458788"/>
          </a:xfrm>
          <a:prstGeom prst="straightConnector1">
            <a:avLst/>
          </a:prstGeom>
          <a:ln w="28575">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49519" name="TextBox 38"/>
          <p:cNvSpPr txBox="1">
            <a:spLocks noChangeArrowheads="1"/>
          </p:cNvSpPr>
          <p:nvPr/>
        </p:nvSpPr>
        <p:spPr bwMode="auto">
          <a:xfrm>
            <a:off x="2735263" y="4457700"/>
            <a:ext cx="25908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0000FF"/>
                </a:solidFill>
              </a:rPr>
              <a:t>Best-fit exponential curves </a:t>
            </a:r>
          </a:p>
          <a:p>
            <a:pPr algn="ctr" eaLnBrk="1" fontAlgn="base" hangingPunct="1">
              <a:spcBef>
                <a:spcPct val="0"/>
              </a:spcBef>
              <a:spcAft>
                <a:spcPct val="0"/>
              </a:spcAft>
            </a:pPr>
            <a:r>
              <a:rPr lang="en-US" sz="1600" smtClean="0">
                <a:solidFill>
                  <a:srgbClr val="0000FF"/>
                </a:solidFill>
              </a:rPr>
              <a:t>for retention time change</a:t>
            </a:r>
          </a:p>
          <a:p>
            <a:pPr algn="ctr" eaLnBrk="1" fontAlgn="base" hangingPunct="1">
              <a:spcBef>
                <a:spcPct val="0"/>
              </a:spcBef>
              <a:spcAft>
                <a:spcPct val="0"/>
              </a:spcAft>
            </a:pPr>
            <a:r>
              <a:rPr lang="en-US" sz="1600" smtClean="0">
                <a:solidFill>
                  <a:srgbClr val="0000FF"/>
                </a:solidFill>
              </a:rPr>
              <a:t>with temperature</a:t>
            </a:r>
          </a:p>
        </p:txBody>
      </p:sp>
    </p:spTree>
    <p:extLst>
      <p:ext uri="{BB962C8B-B14F-4D97-AF65-F5344CB8AC3E}">
        <p14:creationId xmlns:p14="http://schemas.microsoft.com/office/powerpoint/2010/main" val="392162695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951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95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951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4951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9510" grpId="0"/>
      <p:bldP spid="12" grpId="0" animBg="1"/>
      <p:bldP spid="149513" grpId="0"/>
      <p:bldP spid="20" grpId="0" animBg="1"/>
      <p:bldP spid="149515" grpId="0"/>
      <p:bldP spid="149519" grpId="0"/>
    </p:bldLst>
  </p:timing>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1" name="Title 1"/>
          <p:cNvSpPr>
            <a:spLocks noGrp="1"/>
          </p:cNvSpPr>
          <p:nvPr>
            <p:ph type="title"/>
          </p:nvPr>
        </p:nvSpPr>
        <p:spPr>
          <a:xfrm>
            <a:off x="228600" y="152400"/>
            <a:ext cx="8915400" cy="884238"/>
          </a:xfrm>
        </p:spPr>
        <p:txBody>
          <a:bodyPr/>
          <a:lstStyle/>
          <a:p>
            <a:r>
              <a:rPr lang="en-US" sz="3600">
                <a:solidFill>
                  <a:srgbClr val="006633"/>
                </a:solidFill>
                <a:latin typeface="Garamond" charset="0"/>
                <a:ea typeface="ＭＳ Ｐゴシック" charset="0"/>
                <a:cs typeface="ＭＳ Ｐゴシック" charset="0"/>
              </a:rPr>
              <a:t>Dependence of Retention Time on Temperature</a:t>
            </a:r>
            <a:endParaRPr lang="en-US">
              <a:latin typeface="Garamond" charset="0"/>
              <a:ea typeface="ＭＳ Ｐゴシック" charset="0"/>
              <a:cs typeface="ＭＳ Ｐゴシック" charset="0"/>
            </a:endParaRPr>
          </a:p>
        </p:txBody>
      </p:sp>
      <p:sp>
        <p:nvSpPr>
          <p:cNvPr id="240642" name="Content Placeholder 2"/>
          <p:cNvSpPr>
            <a:spLocks noGrp="1"/>
          </p:cNvSpPr>
          <p:nvPr>
            <p:ph idx="1"/>
          </p:nvPr>
        </p:nvSpPr>
        <p:spPr/>
        <p:txBody>
          <a:bodyPr/>
          <a:lstStyle/>
          <a:p>
            <a:endParaRPr lang="en-US">
              <a:latin typeface="Tahoma" charset="0"/>
              <a:ea typeface="ＭＳ Ｐゴシック" charset="0"/>
              <a:cs typeface="ＭＳ Ｐゴシック" charset="0"/>
            </a:endParaRPr>
          </a:p>
        </p:txBody>
      </p:sp>
      <p:sp>
        <p:nvSpPr>
          <p:cNvPr id="240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1BDB10F-7DB7-874F-A999-D5B31A5407A7}" type="slidenum">
              <a:rPr lang="en-US" sz="1600">
                <a:solidFill>
                  <a:srgbClr val="000000"/>
                </a:solidFill>
                <a:latin typeface="Garamond" charset="0"/>
              </a:rPr>
              <a:pPr eaLnBrk="1" hangingPunct="1"/>
              <a:t>299</a:t>
            </a:fld>
            <a:endParaRPr lang="en-US" sz="1600">
              <a:solidFill>
                <a:srgbClr val="000000"/>
              </a:solidFill>
              <a:latin typeface="Garamond" charset="0"/>
            </a:endParaRPr>
          </a:p>
        </p:txBody>
      </p:sp>
      <p:pic>
        <p:nvPicPr>
          <p:cNvPr id="240644" name="Picture 4" descr="temp-var_norm-ret.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81213" y="1044575"/>
            <a:ext cx="6764337" cy="530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04788" y="5133975"/>
            <a:ext cx="8593137"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Relationship between retention time and temperature is consistently bounded (predictable) within a device</a:t>
            </a:r>
          </a:p>
        </p:txBody>
      </p:sp>
      <p:sp>
        <p:nvSpPr>
          <p:cNvPr id="7" name="TextBox 6"/>
          <p:cNvSpPr txBox="1"/>
          <p:nvPr/>
        </p:nvSpPr>
        <p:spPr>
          <a:xfrm>
            <a:off x="212725" y="5954713"/>
            <a:ext cx="8594725" cy="831850"/>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Every 10</a:t>
            </a:r>
            <a:r>
              <a:rPr lang="en-US" sz="2400" baseline="50000" dirty="0">
                <a:solidFill>
                  <a:srgbClr val="0000FF"/>
                </a:solidFill>
                <a:latin typeface="Tahoma" charset="0"/>
                <a:ea typeface="ＭＳ Ｐゴシック" charset="0"/>
                <a:cs typeface="ＭＳ Ｐゴシック" charset="0"/>
              </a:rPr>
              <a:t>o</a:t>
            </a:r>
            <a:r>
              <a:rPr lang="en-US" sz="2400" b="1" kern="0" dirty="0">
                <a:solidFill>
                  <a:srgbClr val="0000FF"/>
                </a:solidFill>
                <a:latin typeface="Calibri"/>
                <a:ea typeface="ＭＳ Ｐゴシック" charset="0"/>
                <a:cs typeface="ＭＳ Ｐゴシック" charset="0"/>
              </a:rPr>
              <a:t>C temperature increase </a:t>
            </a:r>
          </a:p>
          <a:p>
            <a:pPr marL="342900" indent="-342900" algn="ctr">
              <a:buFont typeface="Wingdings" charset="0"/>
              <a:buChar char="à"/>
              <a:defRPr/>
            </a:pPr>
            <a:r>
              <a:rPr lang="en-US" sz="2400" b="1" kern="0" dirty="0">
                <a:solidFill>
                  <a:srgbClr val="0000FF"/>
                </a:solidFill>
                <a:latin typeface="Calibri"/>
                <a:ea typeface="ＭＳ Ｐゴシック" charset="0"/>
                <a:cs typeface="ＭＳ Ｐゴシック" charset="0"/>
                <a:sym typeface="Wingdings"/>
              </a:rPr>
              <a:t>46.5% reduction in retention time in the worst case</a:t>
            </a:r>
            <a:endParaRPr lang="en-US" sz="2400" b="1" kern="0" dirty="0">
              <a:solidFill>
                <a:srgbClr val="0000FF"/>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3759468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228600" y="152400"/>
            <a:ext cx="8915400" cy="1066800"/>
          </a:xfrm>
        </p:spPr>
        <p:txBody>
          <a:bodyPr/>
          <a:lstStyle/>
          <a:p>
            <a:r>
              <a:rPr lang="en-US" sz="3800" dirty="0" smtClean="0"/>
              <a:t>Memory System: A </a:t>
            </a:r>
            <a:r>
              <a:rPr lang="en-US" sz="3800" b="1" i="1" dirty="0" smtClean="0"/>
              <a:t>Shared Resource </a:t>
            </a:r>
            <a:r>
              <a:rPr lang="en-US" sz="3800" dirty="0" smtClean="0"/>
              <a:t>View</a:t>
            </a:r>
          </a:p>
        </p:txBody>
      </p:sp>
      <p:sp>
        <p:nvSpPr>
          <p:cNvPr id="2048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1"/>
          </p:nvPr>
        </p:nvSpPr>
        <p:spPr/>
        <p:txBody>
          <a:bodyPr/>
          <a:lstStyle/>
          <a:p>
            <a:pPr>
              <a:defRPr/>
            </a:pPr>
            <a:fld id="{A574598C-5A2F-5E46-8E0D-A0FDA29590CD}" type="slidenum">
              <a:rPr lang="en-US" smtClean="0">
                <a:solidFill>
                  <a:srgbClr val="000000"/>
                </a:solidFill>
              </a:rPr>
              <a:pPr>
                <a:defRPr/>
              </a:pPr>
              <a:t>3</a:t>
            </a:fld>
            <a:endParaRPr lang="en-US">
              <a:solidFill>
                <a:srgbClr val="000000"/>
              </a:solidFill>
            </a:endParaRPr>
          </a:p>
        </p:txBody>
      </p:sp>
      <p:sp>
        <p:nvSpPr>
          <p:cNvPr id="20486" name="TextBox 5"/>
          <p:cNvSpPr txBox="1">
            <a:spLocks noChangeArrowheads="1"/>
          </p:cNvSpPr>
          <p:nvPr/>
        </p:nvSpPr>
        <p:spPr bwMode="auto">
          <a:xfrm>
            <a:off x="964377" y="1108075"/>
            <a:ext cx="2286000" cy="533400"/>
          </a:xfrm>
          <a:prstGeom prst="rect">
            <a:avLst/>
          </a:prstGeom>
          <a:solidFill>
            <a:schemeClr val="bg1"/>
          </a:solidFill>
          <a:ln w="9525">
            <a:noFill/>
            <a:miter lim="800000"/>
            <a:headEnd/>
            <a:tailEnd/>
          </a:ln>
        </p:spPr>
        <p:txBody>
          <a:bodyPr>
            <a:prstTxWarp prst="textNoShape">
              <a:avLst/>
            </a:prstTxWarp>
            <a:spAutoFit/>
          </a:bodyPr>
          <a:lstStyle/>
          <a:p>
            <a:endParaRPr lang="en-US">
              <a:solidFill>
                <a:srgbClr val="000000"/>
              </a:solidFill>
              <a:latin typeface="Tahoma"/>
            </a:endParaRPr>
          </a:p>
        </p:txBody>
      </p:sp>
      <p:pic>
        <p:nvPicPr>
          <p:cNvPr id="7" name="Picture 6" descr="many-core3.eps"/>
          <p:cNvPicPr>
            <a:picLocks noChangeAspect="1"/>
          </p:cNvPicPr>
          <p:nvPr/>
        </p:nvPicPr>
        <p:blipFill>
          <a:blip r:embed="rId2"/>
          <a:srcRect/>
          <a:stretch>
            <a:fillRect/>
          </a:stretch>
        </p:blipFill>
        <p:spPr bwMode="auto">
          <a:xfrm>
            <a:off x="437624" y="1066800"/>
            <a:ext cx="6146800" cy="4953000"/>
          </a:xfrm>
          <a:prstGeom prst="rect">
            <a:avLst/>
          </a:prstGeom>
          <a:noFill/>
          <a:ln w="9525">
            <a:noFill/>
            <a:miter lim="800000"/>
            <a:headEnd/>
            <a:tailEnd/>
          </a:ln>
        </p:spPr>
      </p:pic>
      <p:pic>
        <p:nvPicPr>
          <p:cNvPr id="8" name="Picture 23" descr="http://i.ehow.com/images/a04/ac/qb/format-hard-drive-xp-800X8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0433856">
            <a:off x="7195612" y="2425729"/>
            <a:ext cx="2124075"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Line 21"/>
          <p:cNvSpPr>
            <a:spLocks noChangeShapeType="1"/>
          </p:cNvSpPr>
          <p:nvPr/>
        </p:nvSpPr>
        <p:spPr bwMode="auto">
          <a:xfrm>
            <a:off x="6584424" y="3470304"/>
            <a:ext cx="1044575" cy="0"/>
          </a:xfrm>
          <a:prstGeom prst="line">
            <a:avLst/>
          </a:prstGeom>
          <a:noFill/>
          <a:ln w="38100">
            <a:solidFill>
              <a:srgbClr val="993300"/>
            </a:solidFill>
            <a:round/>
            <a:headEnd type="triangle" w="med" len="med"/>
            <a:tailEnd type="triangle" w="med" len="med"/>
          </a:ln>
          <a:effectLst/>
        </p:spPr>
        <p:txBody>
          <a:bodyPr wrap="none" lIns="64008" tIns="32004" rIns="64008" bIns="32004" anchor="ctr"/>
          <a:lstStyle/>
          <a:p>
            <a:pPr>
              <a:defRPr/>
            </a:pPr>
            <a:endParaRPr lang="en-US" kern="0">
              <a:solidFill>
                <a:sysClr val="windowText" lastClr="000000"/>
              </a:solidFill>
              <a:latin typeface="Arial" pitchFamily="-107" charset="0"/>
              <a:ea typeface="Arial" pitchFamily="-107" charset="0"/>
              <a:cs typeface="Arial" pitchFamily="-107" charset="0"/>
            </a:endParaRPr>
          </a:p>
        </p:txBody>
      </p:sp>
      <p:sp>
        <p:nvSpPr>
          <p:cNvPr id="10" name="Text Box 24" descr="90%"/>
          <p:cNvSpPr txBox="1">
            <a:spLocks noChangeArrowheads="1"/>
          </p:cNvSpPr>
          <p:nvPr/>
        </p:nvSpPr>
        <p:spPr bwMode="auto">
          <a:xfrm>
            <a:off x="7628440" y="4189441"/>
            <a:ext cx="937743" cy="341632"/>
          </a:xfrm>
          <a:prstGeom prst="rect">
            <a:avLst/>
          </a:prstGeom>
          <a:noFill/>
          <a:ln w="12700">
            <a:noFill/>
            <a:miter lim="800000"/>
            <a:headEnd/>
            <a:tailEnd/>
          </a:ln>
          <a:effec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algn="ctr" eaLnBrk="1" hangingPunct="1"/>
            <a:r>
              <a:rPr lang="en-US" sz="1800" dirty="0" smtClean="0">
                <a:solidFill>
                  <a:srgbClr val="000000"/>
                </a:solidFill>
              </a:rPr>
              <a:t>Storage</a:t>
            </a:r>
            <a:endParaRPr lang="en-US" sz="1800" dirty="0">
              <a:solidFill>
                <a:srgbClr val="000000"/>
              </a:solidFill>
            </a:endParaRPr>
          </a:p>
        </p:txBody>
      </p:sp>
    </p:spTree>
    <p:extLst>
      <p:ext uri="{BB962C8B-B14F-4D97-AF65-F5344CB8AC3E}">
        <p14:creationId xmlns:p14="http://schemas.microsoft.com/office/powerpoint/2010/main" val="30327547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 Reading</a:t>
            </a:r>
            <a:endParaRPr lang="en-US" dirty="0"/>
          </a:p>
        </p:txBody>
      </p:sp>
      <p:sp>
        <p:nvSpPr>
          <p:cNvPr id="3" name="Content Placeholder 2"/>
          <p:cNvSpPr>
            <a:spLocks noGrp="1"/>
          </p:cNvSpPr>
          <p:nvPr>
            <p:ph idx="1"/>
          </p:nvPr>
        </p:nvSpPr>
        <p:spPr/>
        <p:txBody>
          <a:bodyPr/>
          <a:lstStyle/>
          <a:p>
            <a:pPr marL="342900" lvl="1" indent="-342900">
              <a:buClr>
                <a:schemeClr val="accent1"/>
              </a:buClr>
              <a:buSzPct val="65000"/>
              <a:buFont typeface="Wingdings" charset="0"/>
              <a:buChar char="n"/>
            </a:pPr>
            <a:r>
              <a:rPr lang="en-US" dirty="0">
                <a:latin typeface="Tahoma" charset="0"/>
                <a:ea typeface="ＭＳ Ｐゴシック" charset="0"/>
              </a:rPr>
              <a:t>Mutlu, “</a:t>
            </a:r>
            <a:r>
              <a:rPr lang="en-US" dirty="0">
                <a:solidFill>
                  <a:srgbClr val="0000FF"/>
                </a:solidFill>
                <a:latin typeface="Tahoma" charset="0"/>
                <a:ea typeface="ＭＳ Ｐゴシック" charset="0"/>
              </a:rPr>
              <a:t>Memory Scaling: A Systems Architecture Perspective</a:t>
            </a:r>
            <a:r>
              <a:rPr lang="en-US" dirty="0">
                <a:latin typeface="Tahoma" charset="0"/>
                <a:ea typeface="ＭＳ Ｐゴシック" charset="0"/>
              </a:rPr>
              <a:t>,” IMW 2013.</a:t>
            </a:r>
          </a:p>
          <a:p>
            <a:endParaRPr lang="en-US" dirty="0" smtClean="0"/>
          </a:p>
          <a:p>
            <a:endParaRPr lang="en-US" dirty="0"/>
          </a:p>
          <a:p>
            <a:r>
              <a:rPr lang="en-US" u="sng" dirty="0"/>
              <a:t>Onur Mutlu</a:t>
            </a:r>
            <a:r>
              <a:rPr lang="en-US" dirty="0"/>
              <a:t>,</a:t>
            </a:r>
            <a:br>
              <a:rPr lang="en-US" dirty="0"/>
            </a:br>
            <a:r>
              <a:rPr lang="en-US" b="1" dirty="0">
                <a:hlinkClick r:id="rId2"/>
              </a:rPr>
              <a:t>"Memory Scaling: A Systems Architecture Perspective"</a:t>
            </a:r>
            <a:r>
              <a:rPr lang="en-US" dirty="0"/>
              <a:t/>
            </a:r>
            <a:br>
              <a:rPr lang="en-US" dirty="0"/>
            </a:br>
            <a:r>
              <a:rPr lang="en-US" i="1" dirty="0"/>
              <a:t>Proceedings of the </a:t>
            </a:r>
            <a:r>
              <a:rPr lang="en-US" i="1" dirty="0">
                <a:hlinkClick r:id="rId3"/>
              </a:rPr>
              <a:t>5th International Memory Workshop</a:t>
            </a:r>
            <a:r>
              <a:rPr lang="en-US" i="1" dirty="0"/>
              <a:t> (</a:t>
            </a:r>
            <a:r>
              <a:rPr lang="en-US" b="1" i="1" dirty="0"/>
              <a:t>IMW</a:t>
            </a:r>
            <a:r>
              <a:rPr lang="en-US" i="1" dirty="0"/>
              <a:t>)</a:t>
            </a:r>
            <a:r>
              <a:rPr lang="en-US" dirty="0"/>
              <a:t>, Monterey, CA, May 2013. </a:t>
            </a:r>
            <a:r>
              <a:rPr lang="en-US" dirty="0">
                <a:hlinkClick r:id="rId4"/>
              </a:rPr>
              <a:t>Slides (pptx)</a:t>
            </a:r>
            <a:r>
              <a:rPr lang="en-US" dirty="0"/>
              <a:t> </a:t>
            </a:r>
            <a:r>
              <a:rPr lang="en-US" dirty="0">
                <a:hlinkClick r:id="rId5"/>
              </a:rPr>
              <a:t>(pdf)</a:t>
            </a:r>
            <a:r>
              <a:rPr lang="en-US" dirty="0"/>
              <a:t> </a:t>
            </a:r>
            <a:endParaRPr lang="en-US" dirty="0" smtClean="0"/>
          </a:p>
          <a:p>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30</a:t>
            </a:fld>
            <a:endParaRPr lang="en-US"/>
          </a:p>
        </p:txBody>
      </p:sp>
    </p:spTree>
    <p:extLst>
      <p:ext uri="{BB962C8B-B14F-4D97-AF65-F5344CB8AC3E}">
        <p14:creationId xmlns:p14="http://schemas.microsoft.com/office/powerpoint/2010/main" val="1052931634"/>
      </p:ext>
    </p:extLst>
  </p:cSld>
  <p:clrMapOvr>
    <a:masterClrMapping/>
  </p:clrMapOvr>
  <p:transition xmlns:p14="http://schemas.microsoft.com/office/powerpoint/2010/main"/>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5" name="Title 1"/>
          <p:cNvSpPr>
            <a:spLocks noGrp="1"/>
          </p:cNvSpPr>
          <p:nvPr>
            <p:ph type="title"/>
          </p:nvPr>
        </p:nvSpPr>
        <p:spPr/>
        <p:txBody>
          <a:bodyPr/>
          <a:lstStyle/>
          <a:p>
            <a:r>
              <a:rPr lang="en-US">
                <a:latin typeface="Garamond" charset="0"/>
                <a:ea typeface="ＭＳ Ｐゴシック" charset="0"/>
                <a:cs typeface="ＭＳ Ｐゴシック" charset="0"/>
              </a:rPr>
              <a:t>Retention Time Distribution</a:t>
            </a:r>
          </a:p>
        </p:txBody>
      </p:sp>
      <p:sp>
        <p:nvSpPr>
          <p:cNvPr id="241666" name="Slide Number Placeholder 3"/>
          <p:cNvSpPr>
            <a:spLocks noGrp="1"/>
          </p:cNvSpPr>
          <p:nvPr>
            <p:ph type="sldNum" sz="quarter" idx="11"/>
          </p:nvPr>
        </p:nvSpPr>
        <p:spPr>
          <a:xfrm>
            <a:off x="6946900" y="6424613"/>
            <a:ext cx="2133600" cy="4572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81F5A4-4EB0-3D4C-AC10-EDBBC91A31E1}" type="slidenum">
              <a:rPr lang="en-US" sz="1600">
                <a:solidFill>
                  <a:srgbClr val="000000"/>
                </a:solidFill>
                <a:latin typeface="Garamond" charset="0"/>
              </a:rPr>
              <a:pPr eaLnBrk="1" hangingPunct="1"/>
              <a:t>300</a:t>
            </a:fld>
            <a:endParaRPr lang="en-US" sz="1600">
              <a:solidFill>
                <a:srgbClr val="000000"/>
              </a:solidFill>
              <a:latin typeface="Garamond" charset="0"/>
            </a:endParaRPr>
          </a:p>
        </p:txBody>
      </p:sp>
      <p:pic>
        <p:nvPicPr>
          <p:cNvPr id="241667" name="Picture 4" descr="retention-distribution.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1463" y="949325"/>
            <a:ext cx="6929437" cy="509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12725" y="6005513"/>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Minimum tested retention time ~1.5s at 45C </a:t>
            </a:r>
            <a:r>
              <a:rPr lang="en-US" sz="2400" b="1" kern="0" dirty="0">
                <a:solidFill>
                  <a:srgbClr val="0000FF"/>
                </a:solidFill>
                <a:latin typeface="Calibri"/>
                <a:ea typeface="ＭＳ Ｐゴシック" charset="0"/>
                <a:cs typeface="ＭＳ Ｐゴシック" charset="0"/>
                <a:sym typeface="Wingdings"/>
              </a:rPr>
              <a:t> ~126ms at 85C </a:t>
            </a:r>
            <a:endParaRPr lang="en-US" sz="2400" b="1" kern="0" dirty="0">
              <a:solidFill>
                <a:srgbClr val="0000FF"/>
              </a:solidFill>
              <a:latin typeface="Calibri"/>
              <a:ea typeface="ＭＳ Ｐゴシック" charset="0"/>
              <a:cs typeface="ＭＳ Ｐゴシック" charset="0"/>
            </a:endParaRPr>
          </a:p>
        </p:txBody>
      </p:sp>
      <p:sp>
        <p:nvSpPr>
          <p:cNvPr id="7" name="TextBox 6"/>
          <p:cNvSpPr txBox="1"/>
          <p:nvPr/>
        </p:nvSpPr>
        <p:spPr>
          <a:xfrm>
            <a:off x="234950" y="6040438"/>
            <a:ext cx="8594725" cy="461962"/>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Very few cells exhibit the lowest retention times</a:t>
            </a:r>
          </a:p>
        </p:txBody>
      </p:sp>
      <p:sp>
        <p:nvSpPr>
          <p:cNvPr id="8" name="TextBox 7"/>
          <p:cNvSpPr txBox="1"/>
          <p:nvPr/>
        </p:nvSpPr>
        <p:spPr>
          <a:xfrm>
            <a:off x="309563" y="6051550"/>
            <a:ext cx="8594725" cy="460375"/>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Shape of the curve consistent with previous works</a:t>
            </a:r>
          </a:p>
        </p:txBody>
      </p:sp>
      <p:sp>
        <p:nvSpPr>
          <p:cNvPr id="9" name="TextBox 8"/>
          <p:cNvSpPr txBox="1"/>
          <p:nvPr/>
        </p:nvSpPr>
        <p:spPr>
          <a:xfrm>
            <a:off x="268288" y="59848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Newer device families have more weak cells than older ones</a:t>
            </a:r>
          </a:p>
          <a:p>
            <a:pPr algn="ctr">
              <a:defRPr/>
            </a:pPr>
            <a:r>
              <a:rPr lang="en-US" sz="2400" b="1" kern="0" dirty="0">
                <a:solidFill>
                  <a:srgbClr val="0000FF"/>
                </a:solidFill>
                <a:latin typeface="Calibri"/>
                <a:ea typeface="ＭＳ Ｐゴシック" charset="0"/>
                <a:cs typeface="ＭＳ Ｐゴシック" charset="0"/>
              </a:rPr>
              <a:t>Likely a result of technology scaling</a:t>
            </a:r>
          </a:p>
        </p:txBody>
      </p:sp>
      <p:sp>
        <p:nvSpPr>
          <p:cNvPr id="10" name="Oval 9"/>
          <p:cNvSpPr/>
          <p:nvPr/>
        </p:nvSpPr>
        <p:spPr>
          <a:xfrm>
            <a:off x="7423150" y="43656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7431088" y="240982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2" name="TextBox 38"/>
          <p:cNvSpPr txBox="1">
            <a:spLocks noChangeArrowheads="1"/>
          </p:cNvSpPr>
          <p:nvPr/>
        </p:nvSpPr>
        <p:spPr bwMode="auto">
          <a:xfrm>
            <a:off x="8329613" y="4356100"/>
            <a:ext cx="890587"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3" name="TextBox 38"/>
          <p:cNvSpPr txBox="1">
            <a:spLocks noChangeArrowheads="1"/>
          </p:cNvSpPr>
          <p:nvPr/>
        </p:nvSpPr>
        <p:spPr bwMode="auto">
          <a:xfrm>
            <a:off x="8289925" y="2439988"/>
            <a:ext cx="94773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
        <p:nvSpPr>
          <p:cNvPr id="14" name="Oval 13"/>
          <p:cNvSpPr/>
          <p:nvPr/>
        </p:nvSpPr>
        <p:spPr>
          <a:xfrm>
            <a:off x="7386638" y="51466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5" name="TextBox 38"/>
          <p:cNvSpPr txBox="1">
            <a:spLocks noChangeArrowheads="1"/>
          </p:cNvSpPr>
          <p:nvPr/>
        </p:nvSpPr>
        <p:spPr bwMode="auto">
          <a:xfrm>
            <a:off x="8329613" y="5186363"/>
            <a:ext cx="89058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OLDER</a:t>
            </a:r>
          </a:p>
        </p:txBody>
      </p:sp>
      <p:sp>
        <p:nvSpPr>
          <p:cNvPr id="16" name="Oval 15"/>
          <p:cNvSpPr/>
          <p:nvPr/>
        </p:nvSpPr>
        <p:spPr>
          <a:xfrm>
            <a:off x="7432675" y="1882775"/>
            <a:ext cx="904875" cy="431800"/>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7" name="TextBox 38"/>
          <p:cNvSpPr txBox="1">
            <a:spLocks noChangeArrowheads="1"/>
          </p:cNvSpPr>
          <p:nvPr/>
        </p:nvSpPr>
        <p:spPr bwMode="auto">
          <a:xfrm>
            <a:off x="8291513" y="1912938"/>
            <a:ext cx="947737"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FF0000"/>
                </a:solidFill>
              </a:rPr>
              <a:t>NEWER</a:t>
            </a:r>
          </a:p>
        </p:txBody>
      </p:sp>
    </p:spTree>
    <p:extLst>
      <p:ext uri="{BB962C8B-B14F-4D97-AF65-F5344CB8AC3E}">
        <p14:creationId xmlns:p14="http://schemas.microsoft.com/office/powerpoint/2010/main" val="9077556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xit" presetSubtype="0" fill="hold" grpId="1"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xit" presetSubtype="0" fill="hold" grpId="1" nodeType="clickEffect">
                                  <p:stCondLst>
                                    <p:cond delay="0"/>
                                  </p:stCondLst>
                                  <p:childTnLst>
                                    <p:set>
                                      <p:cBhvr>
                                        <p:cTn id="40" dur="1" fill="hold">
                                          <p:stCondLst>
                                            <p:cond delay="0"/>
                                          </p:stCondLst>
                                        </p:cTn>
                                        <p:tgtEl>
                                          <p:spTgt spid="12"/>
                                        </p:tgtEl>
                                        <p:attrNameLst>
                                          <p:attrName>style.visibility</p:attrName>
                                        </p:attrNameLst>
                                      </p:cBhvr>
                                      <p:to>
                                        <p:strVal val="hidden"/>
                                      </p:to>
                                    </p:set>
                                  </p:childTnLst>
                                </p:cTn>
                              </p:par>
                              <p:par>
                                <p:cTn id="41" presetID="1" presetClass="exit" presetSubtype="0" fill="hold" grpId="1" nodeType="withEffect">
                                  <p:stCondLst>
                                    <p:cond delay="0"/>
                                  </p:stCondLst>
                                  <p:childTnLst>
                                    <p:set>
                                      <p:cBhvr>
                                        <p:cTn id="42" dur="1" fill="hold">
                                          <p:stCondLst>
                                            <p:cond delay="0"/>
                                          </p:stCondLst>
                                        </p:cTn>
                                        <p:tgtEl>
                                          <p:spTgt spid="10"/>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11"/>
                                        </p:tgtEl>
                                        <p:attrNameLst>
                                          <p:attrName>style.visibility</p:attrName>
                                        </p:attrNameLst>
                                      </p:cBhvr>
                                      <p:to>
                                        <p:strVal val="hidden"/>
                                      </p:to>
                                    </p:set>
                                  </p:childTnLst>
                                </p:cTn>
                              </p:par>
                              <p:par>
                                <p:cTn id="45" presetID="1" presetClass="exit" presetSubtype="0" fill="hold" grpId="1" nodeType="withEffect">
                                  <p:stCondLst>
                                    <p:cond delay="0"/>
                                  </p:stCondLst>
                                  <p:childTnLst>
                                    <p:set>
                                      <p:cBhvr>
                                        <p:cTn id="46" dur="1" fill="hold">
                                          <p:stCondLst>
                                            <p:cond delay="0"/>
                                          </p:stCondLst>
                                        </p:cTn>
                                        <p:tgtEl>
                                          <p:spTgt spid="13"/>
                                        </p:tgtEl>
                                        <p:attrNameLst>
                                          <p:attrName>style.visibility</p:attrName>
                                        </p:attrNameLst>
                                      </p:cBhvr>
                                      <p:to>
                                        <p:strVal val="hidden"/>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15"/>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7"/>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7" grpId="0" animBg="1"/>
      <p:bldP spid="7" grpId="1" animBg="1"/>
      <p:bldP spid="8" grpId="0" animBg="1"/>
      <p:bldP spid="8" grpId="1" animBg="1"/>
      <p:bldP spid="9" grpId="0" animBg="1"/>
      <p:bldP spid="10" grpId="0" animBg="1"/>
      <p:bldP spid="10" grpId="1" animBg="1"/>
      <p:bldP spid="11" grpId="0" animBg="1"/>
      <p:bldP spid="11" grpId="1" animBg="1"/>
      <p:bldP spid="12" grpId="0"/>
      <p:bldP spid="12" grpId="1"/>
      <p:bldP spid="13" grpId="0"/>
      <p:bldP spid="13" grpId="1"/>
      <p:bldP spid="14" grpId="0" animBg="1"/>
      <p:bldP spid="15" grpId="0"/>
      <p:bldP spid="16" grpId="0" animBg="1"/>
      <p:bldP spid="17" grpId="0"/>
    </p:bldLst>
  </p:timing>
</p:sld>
</file>

<file path=ppt/slides/slide3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89"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42690"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FF"/>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42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56AAF88-1955-DF4B-948F-18190BDBDF1D}" type="slidenum">
              <a:rPr lang="en-US" sz="1600">
                <a:solidFill>
                  <a:srgbClr val="000000"/>
                </a:solidFill>
                <a:latin typeface="Garamond" charset="0"/>
              </a:rPr>
              <a:pPr eaLnBrk="1" hangingPunct="1"/>
              <a:t>301</a:t>
            </a:fld>
            <a:endParaRPr lang="en-US" sz="1600">
              <a:solidFill>
                <a:srgbClr val="000000"/>
              </a:solidFill>
              <a:latin typeface="Garamond" charset="0"/>
            </a:endParaRPr>
          </a:p>
        </p:txBody>
      </p:sp>
    </p:spTree>
    <p:extLst>
      <p:ext uri="{BB962C8B-B14F-4D97-AF65-F5344CB8AC3E}">
        <p14:creationId xmlns:p14="http://schemas.microsoft.com/office/powerpoint/2010/main" val="216205171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7" name="Title 1"/>
          <p:cNvSpPr>
            <a:spLocks noGrp="1"/>
          </p:cNvSpPr>
          <p:nvPr>
            <p:ph type="title"/>
          </p:nvPr>
        </p:nvSpPr>
        <p:spPr/>
        <p:txBody>
          <a:bodyPr/>
          <a:lstStyle/>
          <a:p>
            <a:r>
              <a:rPr lang="en-US">
                <a:latin typeface="Garamond" charset="0"/>
                <a:ea typeface="ＭＳ Ｐゴシック" charset="0"/>
                <a:cs typeface="ＭＳ Ｐゴシック" charset="0"/>
              </a:rPr>
              <a:t>Some Terminology</a:t>
            </a:r>
          </a:p>
        </p:txBody>
      </p:sp>
      <p:sp>
        <p:nvSpPr>
          <p:cNvPr id="266242"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Failure population of cells with Retention Time X: </a:t>
            </a:r>
            <a:r>
              <a:rPr lang="en-US">
                <a:latin typeface="Tahoma" charset="0"/>
                <a:ea typeface="ＭＳ Ｐゴシック" charset="0"/>
                <a:cs typeface="ＭＳ Ｐゴシック" charset="0"/>
              </a:rPr>
              <a:t>The set of all cells that exhibit retention failure in any test </a:t>
            </a:r>
            <a:r>
              <a:rPr lang="en-US">
                <a:solidFill>
                  <a:srgbClr val="0000FF"/>
                </a:solidFill>
                <a:latin typeface="Tahoma" charset="0"/>
                <a:ea typeface="ＭＳ Ｐゴシック" charset="0"/>
                <a:cs typeface="ＭＳ Ｐゴシック" charset="0"/>
              </a:rPr>
              <a:t>with</a:t>
            </a:r>
            <a:r>
              <a:rPr lang="en-US">
                <a:latin typeface="Tahoma" charset="0"/>
                <a:ea typeface="ＭＳ Ｐゴシック" charset="0"/>
                <a:cs typeface="ＭＳ Ｐゴシック" charset="0"/>
              </a:rPr>
              <a:t> </a:t>
            </a:r>
            <a:r>
              <a:rPr lang="en-US" i="1">
                <a:solidFill>
                  <a:srgbClr val="0000FF"/>
                </a:solidFill>
                <a:latin typeface="Tahoma" charset="0"/>
                <a:ea typeface="ＭＳ Ｐゴシック" charset="0"/>
                <a:cs typeface="ＭＳ Ｐゴシック" charset="0"/>
              </a:rPr>
              <a:t>any</a:t>
            </a:r>
            <a:r>
              <a:rPr lang="en-US">
                <a:solidFill>
                  <a:srgbClr val="0000FF"/>
                </a:solidFill>
                <a:latin typeface="Tahoma" charset="0"/>
                <a:ea typeface="ＭＳ Ｐゴシック" charset="0"/>
                <a:cs typeface="ＭＳ Ｐゴシック" charset="0"/>
              </a:rPr>
              <a:t> data pattern </a:t>
            </a:r>
            <a:r>
              <a:rPr lang="en-US">
                <a:latin typeface="Tahoma" charset="0"/>
                <a:ea typeface="ＭＳ Ｐゴシック" charset="0"/>
                <a:cs typeface="ＭＳ Ｐゴシック" charset="0"/>
              </a:rPr>
              <a:t>at that retention time (</a:t>
            </a:r>
            <a:r>
              <a:rPr lang="en-US" i="1">
                <a:latin typeface="Tahoma" charset="0"/>
                <a:ea typeface="ＭＳ Ｐゴシック" charset="0"/>
                <a:cs typeface="ＭＳ Ｐゴシック" charset="0"/>
              </a:rPr>
              <a:t>tWAIT</a:t>
            </a:r>
            <a:r>
              <a:rPr lang="en-US">
                <a:latin typeface="Tahoma" charset="0"/>
                <a:ea typeface="ＭＳ Ｐゴシック" charset="0"/>
                <a:cs typeface="ＭＳ Ｐゴシック" charset="0"/>
              </a:rPr>
              <a:t>)</a:t>
            </a:r>
            <a:endParaRPr lang="en-US" i="1">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a:p>
            <a:r>
              <a:rPr lang="en-US">
                <a:solidFill>
                  <a:srgbClr val="FF0000"/>
                </a:solidFill>
                <a:latin typeface="Tahoma" charset="0"/>
                <a:ea typeface="ＭＳ Ｐゴシック" charset="0"/>
                <a:cs typeface="ＭＳ Ｐゴシック" charset="0"/>
              </a:rPr>
              <a:t>Retention Failure Coverage of a Data Pattern DP: </a:t>
            </a:r>
            <a:r>
              <a:rPr lang="en-US">
                <a:solidFill>
                  <a:srgbClr val="0000FF"/>
                </a:solidFill>
                <a:latin typeface="Tahoma" charset="0"/>
                <a:ea typeface="ＭＳ Ｐゴシック" charset="0"/>
                <a:cs typeface="ＭＳ Ｐゴシック" charset="0"/>
              </a:rPr>
              <a:t>Fraction of cells with retention time X that exhibit retention failure with that </a:t>
            </a:r>
            <a:r>
              <a:rPr lang="en-US" i="1">
                <a:solidFill>
                  <a:srgbClr val="0000FF"/>
                </a:solidFill>
                <a:latin typeface="Tahoma" charset="0"/>
                <a:ea typeface="ＭＳ Ｐゴシック" charset="0"/>
                <a:cs typeface="ＭＳ Ｐゴシック" charset="0"/>
              </a:rPr>
              <a:t>particular</a:t>
            </a:r>
            <a:r>
              <a:rPr lang="en-US">
                <a:solidFill>
                  <a:srgbClr val="0000FF"/>
                </a:solidFill>
                <a:latin typeface="Tahoma" charset="0"/>
                <a:ea typeface="ＭＳ Ｐゴシック" charset="0"/>
                <a:cs typeface="ＭＳ Ｐゴシック" charset="0"/>
              </a:rPr>
              <a:t> data pattern DP</a:t>
            </a:r>
          </a:p>
          <a:p>
            <a:endParaRPr lang="en-US">
              <a:solidFill>
                <a:srgbClr val="0000FF"/>
              </a:solidFill>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If retention times are not dependent on data pattern stored in cells, we would expect</a:t>
            </a:r>
          </a:p>
          <a:p>
            <a:pPr lvl="1"/>
            <a:r>
              <a:rPr lang="en-US">
                <a:latin typeface="Tahoma" charset="0"/>
                <a:ea typeface="ＭＳ Ｐゴシック" charset="0"/>
                <a:cs typeface="ＭＳ Ｐゴシック" charset="0"/>
              </a:rPr>
              <a:t>Coverage of any data pattern to be 100%</a:t>
            </a:r>
          </a:p>
          <a:p>
            <a:pPr lvl="1"/>
            <a:r>
              <a:rPr lang="en-US">
                <a:latin typeface="Tahoma" charset="0"/>
                <a:ea typeface="ＭＳ Ｐゴシック" charset="0"/>
                <a:cs typeface="ＭＳ Ｐゴシック" charset="0"/>
              </a:rPr>
              <a:t>In other words, if one data pattern causes a retention failure, any other data pattern also would</a:t>
            </a:r>
          </a:p>
          <a:p>
            <a:endParaRPr lang="en-US">
              <a:latin typeface="Tahoma" charset="0"/>
              <a:ea typeface="ＭＳ Ｐゴシック" charset="0"/>
              <a:cs typeface="ＭＳ Ｐゴシック" charset="0"/>
            </a:endParaRPr>
          </a:p>
          <a:p>
            <a:pPr lvl="1"/>
            <a:endParaRPr lang="en-US">
              <a:latin typeface="Tahoma" charset="0"/>
              <a:ea typeface="ＭＳ Ｐゴシック" charset="0"/>
              <a:cs typeface="ＭＳ Ｐゴシック" charset="0"/>
            </a:endParaRPr>
          </a:p>
        </p:txBody>
      </p:sp>
      <p:sp>
        <p:nvSpPr>
          <p:cNvPr id="2447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E2F829A-28E1-CF43-8F97-56A950555797}" type="slidenum">
              <a:rPr lang="en-US" sz="1600">
                <a:solidFill>
                  <a:srgbClr val="000000"/>
                </a:solidFill>
                <a:latin typeface="Garamond" charset="0"/>
              </a:rPr>
              <a:pPr eaLnBrk="1" hangingPunct="1"/>
              <a:t>302</a:t>
            </a:fld>
            <a:endParaRPr lang="en-US" sz="1600">
              <a:solidFill>
                <a:srgbClr val="000000"/>
              </a:solidFill>
              <a:latin typeface="Garamond" charset="0"/>
            </a:endParaRPr>
          </a:p>
        </p:txBody>
      </p:sp>
    </p:spTree>
    <p:extLst>
      <p:ext uri="{BB962C8B-B14F-4D97-AF65-F5344CB8AC3E}">
        <p14:creationId xmlns:p14="http://schemas.microsoft.com/office/powerpoint/2010/main" val="1864500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6624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66242">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66242">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66242">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6624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1" name="Title 1"/>
          <p:cNvSpPr>
            <a:spLocks noGrp="1"/>
          </p:cNvSpPr>
          <p:nvPr>
            <p:ph type="title"/>
          </p:nvPr>
        </p:nvSpPr>
        <p:spPr/>
        <p:txBody>
          <a:bodyPr/>
          <a:lstStyle/>
          <a:p>
            <a:r>
              <a:rPr lang="en-US">
                <a:latin typeface="Garamond" charset="0"/>
                <a:ea typeface="ＭＳ Ｐゴシック" charset="0"/>
                <a:cs typeface="ＭＳ Ｐゴシック" charset="0"/>
              </a:rPr>
              <a:t>Recall the Tested Data Patterns</a:t>
            </a:r>
          </a:p>
        </p:txBody>
      </p:sp>
      <p:sp>
        <p:nvSpPr>
          <p:cNvPr id="245762" name="Content Placeholder 2"/>
          <p:cNvSpPr>
            <a:spLocks noGrp="1"/>
          </p:cNvSpPr>
          <p:nvPr>
            <p:ph idx="1"/>
          </p:nvPr>
        </p:nvSpPr>
        <p:spPr>
          <a:xfrm>
            <a:off x="228600" y="1095375"/>
            <a:ext cx="8801100" cy="5153025"/>
          </a:xfrm>
        </p:spPr>
        <p:txBody>
          <a:bodyPr/>
          <a:lstStyle/>
          <a:p>
            <a:r>
              <a:rPr lang="en-US">
                <a:solidFill>
                  <a:srgbClr val="0000FF"/>
                </a:solidFill>
                <a:latin typeface="Tahoma" charset="0"/>
                <a:ea typeface="ＭＳ Ｐゴシック" charset="0"/>
                <a:cs typeface="ＭＳ Ｐゴシック" charset="0"/>
              </a:rPr>
              <a:t>All 0s/1s</a:t>
            </a:r>
            <a:r>
              <a:rPr lang="en-US">
                <a:latin typeface="Tahoma" charset="0"/>
                <a:ea typeface="ＭＳ Ｐゴシック" charset="0"/>
                <a:cs typeface="ＭＳ Ｐゴシック" charset="0"/>
              </a:rPr>
              <a:t>:</a:t>
            </a:r>
            <a:r>
              <a:rPr lang="en-US">
                <a:solidFill>
                  <a:srgbClr val="0000FF"/>
                </a:solidFill>
                <a:latin typeface="Tahoma" charset="0"/>
                <a:ea typeface="ＭＳ Ｐゴシック" charset="0"/>
                <a:cs typeface="ＭＳ Ｐゴシック" charset="0"/>
              </a:rPr>
              <a:t> </a:t>
            </a:r>
            <a:r>
              <a:rPr lang="en-US">
                <a:latin typeface="Tahoma" charset="0"/>
                <a:ea typeface="ＭＳ Ｐゴシック" charset="0"/>
                <a:cs typeface="ＭＳ Ｐゴシック" charset="0"/>
              </a:rPr>
              <a:t>Value 0/1 is written to all bits</a:t>
            </a:r>
          </a:p>
          <a:p>
            <a:endParaRPr lang="en-US">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Checkerboard</a:t>
            </a:r>
            <a:r>
              <a:rPr lang="en-US">
                <a:latin typeface="Tahoma" charset="0"/>
                <a:ea typeface="ＭＳ Ｐゴシック" charset="0"/>
                <a:cs typeface="ＭＳ Ｐゴシック" charset="0"/>
              </a:rPr>
              <a:t>: Consecutive bits alternate between 0 and 1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Walk</a:t>
            </a:r>
            <a:r>
              <a:rPr lang="en-US">
                <a:latin typeface="Tahoma" charset="0"/>
                <a:ea typeface="ＭＳ Ｐゴシック" charset="0"/>
                <a:cs typeface="ＭＳ Ｐゴシック" charset="0"/>
              </a:rPr>
              <a:t>: Attempts to ensure a single cell storing 1 is surrounded by cells storing 0 </a:t>
            </a:r>
          </a:p>
          <a:p>
            <a:endParaRPr lang="en-US">
              <a:solidFill>
                <a:srgbClr val="0000FF"/>
              </a:solidFill>
              <a:latin typeface="Tahoma" charset="0"/>
              <a:ea typeface="ＭＳ Ｐゴシック" charset="0"/>
              <a:cs typeface="ＭＳ Ｐゴシック" charset="0"/>
            </a:endParaRPr>
          </a:p>
          <a:p>
            <a:endParaRPr lang="en-US">
              <a:solidFill>
                <a:srgbClr val="0000FF"/>
              </a:solidFill>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Random</a:t>
            </a:r>
            <a:r>
              <a:rPr lang="en-US">
                <a:latin typeface="Tahoma" charset="0"/>
                <a:ea typeface="ＭＳ Ｐゴシック" charset="0"/>
                <a:cs typeface="ＭＳ Ｐゴシック" charset="0"/>
              </a:rPr>
              <a:t>: Randomly generated data is written to each row</a:t>
            </a: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2457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AE197A0-D2BD-814B-A588-C30280FB2307}" type="slidenum">
              <a:rPr lang="en-US" sz="1600">
                <a:solidFill>
                  <a:srgbClr val="000000"/>
                </a:solidFill>
                <a:latin typeface="Garamond" charset="0"/>
              </a:rPr>
              <a:pPr eaLnBrk="1" hangingPunct="1"/>
              <a:t>303</a:t>
            </a:fld>
            <a:endParaRPr lang="en-US" sz="1600">
              <a:solidFill>
                <a:srgbClr val="000000"/>
              </a:solidFill>
              <a:latin typeface="Garamond" charset="0"/>
            </a:endParaRPr>
          </a:p>
        </p:txBody>
      </p:sp>
      <p:sp>
        <p:nvSpPr>
          <p:cNvPr id="5" name="Rectangle 4"/>
          <p:cNvSpPr>
            <a:spLocks noChangeArrowheads="1"/>
          </p:cNvSpPr>
          <p:nvPr/>
        </p:nvSpPr>
        <p:spPr bwMode="auto">
          <a:xfrm>
            <a:off x="241300" y="1016000"/>
            <a:ext cx="8813800" cy="1930400"/>
          </a:xfrm>
          <a:prstGeom prst="rect">
            <a:avLst/>
          </a:prstGeom>
          <a:noFill/>
          <a:ln w="38100">
            <a:solidFill>
              <a:srgbClr val="FF0000"/>
            </a:solidFill>
            <a:miter lim="800000"/>
            <a:headEnd/>
            <a:tailEnd/>
          </a:ln>
          <a:effectLst>
            <a:outerShdw blurRad="63500" dist="23000" dir="5400000" rotWithShape="0">
              <a:srgbClr val="00000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fontAlgn="base">
              <a:spcBef>
                <a:spcPct val="0"/>
              </a:spcBef>
              <a:spcAft>
                <a:spcPct val="0"/>
              </a:spcAft>
              <a:defRPr/>
            </a:pPr>
            <a:endParaRPr lang="en-US">
              <a:solidFill>
                <a:srgbClr val="FFFFFF"/>
              </a:solidFill>
              <a:latin typeface="Tahoma"/>
              <a:ea typeface="ＭＳ Ｐゴシック" charset="0"/>
              <a:cs typeface="ＭＳ Ｐゴシック" charset="0"/>
            </a:endParaRPr>
          </a:p>
        </p:txBody>
      </p:sp>
      <p:sp>
        <p:nvSpPr>
          <p:cNvPr id="245765" name="TextBox 38"/>
          <p:cNvSpPr txBox="1">
            <a:spLocks noChangeArrowheads="1"/>
          </p:cNvSpPr>
          <p:nvPr/>
        </p:nvSpPr>
        <p:spPr bwMode="auto">
          <a:xfrm>
            <a:off x="6543675" y="1092200"/>
            <a:ext cx="24606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2800" smtClean="0">
                <a:solidFill>
                  <a:srgbClr val="FF0000"/>
                </a:solidFill>
              </a:rPr>
              <a:t>Fixed patterns</a:t>
            </a:r>
          </a:p>
        </p:txBody>
      </p:sp>
    </p:spTree>
    <p:extLst>
      <p:ext uri="{BB962C8B-B14F-4D97-AF65-F5344CB8AC3E}">
        <p14:creationId xmlns:p14="http://schemas.microsoft.com/office/powerpoint/2010/main" val="3456359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5" name="Title 1"/>
          <p:cNvSpPr>
            <a:spLocks noGrp="1"/>
          </p:cNvSpPr>
          <p:nvPr>
            <p:ph type="title"/>
          </p:nvPr>
        </p:nvSpPr>
        <p:spPr>
          <a:xfrm>
            <a:off x="88900" y="152400"/>
            <a:ext cx="90551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67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0C9C2AF-3D81-9A42-AF7B-5405C80A2787}" type="slidenum">
              <a:rPr lang="en-US" sz="1600">
                <a:solidFill>
                  <a:srgbClr val="000000"/>
                </a:solidFill>
                <a:latin typeface="Garamond" charset="0"/>
              </a:rPr>
              <a:pPr eaLnBrk="1" hangingPunct="1"/>
              <a:t>304</a:t>
            </a:fld>
            <a:endParaRPr lang="en-US" sz="1600">
              <a:solidFill>
                <a:srgbClr val="000000"/>
              </a:solidFill>
              <a:latin typeface="Garamond" charset="0"/>
            </a:endParaRPr>
          </a:p>
        </p:txBody>
      </p:sp>
      <p:pic>
        <p:nvPicPr>
          <p:cNvPr id="246787" name="Picture 1" descr="coverage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927100"/>
            <a:ext cx="6451600" cy="5322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6788" name="TextBox 38"/>
          <p:cNvSpPr txBox="1">
            <a:spLocks noChangeArrowheads="1"/>
          </p:cNvSpPr>
          <p:nvPr/>
        </p:nvSpPr>
        <p:spPr bwMode="auto">
          <a:xfrm>
            <a:off x="6578600" y="2033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24678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9340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Walk</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55588" y="54641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Coverage of fixed patterns is low: ~30% for </a:t>
            </a:r>
            <a:r>
              <a:rPr lang="en-US" sz="2400" b="1" i="1" kern="0" dirty="0">
                <a:solidFill>
                  <a:srgbClr val="0000FF"/>
                </a:solidFill>
                <a:latin typeface="Calibri"/>
                <a:ea typeface="ＭＳ Ｐゴシック" charset="0"/>
                <a:cs typeface="ＭＳ Ｐゴシック" charset="0"/>
              </a:rPr>
              <a:t>All 0s/1s</a:t>
            </a:r>
          </a:p>
        </p:txBody>
      </p:sp>
      <p:sp>
        <p:nvSpPr>
          <p:cNvPr id="10" name="TextBox 9"/>
          <p:cNvSpPr txBox="1"/>
          <p:nvPr/>
        </p:nvSpPr>
        <p:spPr>
          <a:xfrm>
            <a:off x="230188" y="63912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11" name="TextBox 10"/>
          <p:cNvSpPr txBox="1"/>
          <p:nvPr/>
        </p:nvSpPr>
        <p:spPr>
          <a:xfrm>
            <a:off x="255588" y="464502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Different data patterns have widely different coverage:</a:t>
            </a:r>
          </a:p>
          <a:p>
            <a:pPr algn="ctr">
              <a:defRPr/>
            </a:pPr>
            <a:r>
              <a:rPr lang="en-US" sz="2400" b="1" kern="0" dirty="0">
                <a:solidFill>
                  <a:srgbClr val="0000FF"/>
                </a:solidFill>
                <a:latin typeface="Calibri"/>
                <a:ea typeface="ＭＳ Ｐゴシック" charset="0"/>
                <a:cs typeface="ＭＳ Ｐゴシック" charset="0"/>
              </a:rPr>
              <a:t>Data pattern dependence exists and is severe</a:t>
            </a:r>
          </a:p>
        </p:txBody>
      </p:sp>
    </p:spTree>
    <p:extLst>
      <p:ext uri="{BB962C8B-B14F-4D97-AF65-F5344CB8AC3E}">
        <p14:creationId xmlns:p14="http://schemas.microsoft.com/office/powerpoint/2010/main" val="37035336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3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09" name="Title 1"/>
          <p:cNvSpPr>
            <a:spLocks noGrp="1"/>
          </p:cNvSpPr>
          <p:nvPr>
            <p:ph type="title"/>
          </p:nvPr>
        </p:nvSpPr>
        <p:spPr>
          <a:xfrm>
            <a:off x="165100" y="152400"/>
            <a:ext cx="89789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78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36619BE-BBC4-3E42-91DA-A0B584D0B7FF}" type="slidenum">
              <a:rPr lang="en-US" sz="1600">
                <a:solidFill>
                  <a:srgbClr val="000000"/>
                </a:solidFill>
                <a:latin typeface="Garamond" charset="0"/>
              </a:rPr>
              <a:pPr eaLnBrk="1" hangingPunct="1"/>
              <a:t>305</a:t>
            </a:fld>
            <a:endParaRPr lang="en-US" sz="1600">
              <a:solidFill>
                <a:srgbClr val="000000"/>
              </a:solidFill>
              <a:latin typeface="Garamond" charset="0"/>
            </a:endParaRPr>
          </a:p>
        </p:txBody>
      </p:sp>
      <p:pic>
        <p:nvPicPr>
          <p:cNvPr id="247811" name="Picture 1" descr="coverage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952500"/>
            <a:ext cx="6434138" cy="530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7812" name="TextBox 38"/>
          <p:cNvSpPr txBox="1">
            <a:spLocks noChangeArrowheads="1"/>
          </p:cNvSpPr>
          <p:nvPr/>
        </p:nvSpPr>
        <p:spPr bwMode="auto">
          <a:xfrm>
            <a:off x="6577013" y="2033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
        <p:nvSpPr>
          <p:cNvPr id="247813"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
        <p:nvSpPr>
          <p:cNvPr id="8" name="TextBox 7"/>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9" name="TextBox 8"/>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Tree>
    <p:extLst>
      <p:ext uri="{BB962C8B-B14F-4D97-AF65-F5344CB8AC3E}">
        <p14:creationId xmlns:p14="http://schemas.microsoft.com/office/powerpoint/2010/main" val="27692791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3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3" name="Title 1"/>
          <p:cNvSpPr>
            <a:spLocks noGrp="1"/>
          </p:cNvSpPr>
          <p:nvPr>
            <p:ph type="title"/>
          </p:nvPr>
        </p:nvSpPr>
        <p:spPr>
          <a:xfrm>
            <a:off x="114300" y="152400"/>
            <a:ext cx="9029700" cy="884238"/>
          </a:xfrm>
        </p:spPr>
        <p:txBody>
          <a:bodyPr/>
          <a:lstStyle/>
          <a:p>
            <a:r>
              <a:rPr lang="en-US">
                <a:latin typeface="Garamond" charset="0"/>
                <a:ea typeface="ＭＳ Ｐゴシック" charset="0"/>
                <a:cs typeface="ＭＳ Ｐゴシック" charset="0"/>
              </a:rPr>
              <a:t>Retention Failure Coverage of Data Patterns</a:t>
            </a:r>
          </a:p>
        </p:txBody>
      </p:sp>
      <p:sp>
        <p:nvSpPr>
          <p:cNvPr id="24883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003CFE2-C66C-7945-A5CA-847422C4B0AB}" type="slidenum">
              <a:rPr lang="en-US" sz="1600">
                <a:solidFill>
                  <a:srgbClr val="000000"/>
                </a:solidFill>
                <a:latin typeface="Garamond" charset="0"/>
              </a:rPr>
              <a:pPr eaLnBrk="1" hangingPunct="1"/>
              <a:t>306</a:t>
            </a:fld>
            <a:endParaRPr lang="en-US" sz="1600">
              <a:solidFill>
                <a:srgbClr val="000000"/>
              </a:solidFill>
              <a:latin typeface="Garamond" charset="0"/>
            </a:endParaRPr>
          </a:p>
        </p:txBody>
      </p:sp>
      <p:pic>
        <p:nvPicPr>
          <p:cNvPr id="248835" name="Picture 4" descr="coverage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7000" y="1028700"/>
            <a:ext cx="6527800" cy="5386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42888" y="57816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i="1" kern="0" dirty="0">
                <a:solidFill>
                  <a:srgbClr val="0000FF"/>
                </a:solidFill>
                <a:latin typeface="Calibri"/>
                <a:ea typeface="ＭＳ Ｐゴシック" charset="0"/>
                <a:cs typeface="ＭＳ Ｐゴシック" charset="0"/>
              </a:rPr>
              <a:t>Random</a:t>
            </a:r>
            <a:r>
              <a:rPr lang="en-US" sz="2400" b="1" kern="0" dirty="0">
                <a:solidFill>
                  <a:srgbClr val="0000FF"/>
                </a:solidFill>
                <a:latin typeface="Calibri"/>
                <a:ea typeface="ＭＳ Ｐゴシック" charset="0"/>
                <a:cs typeface="ＭＳ Ｐゴシック" charset="0"/>
              </a:rPr>
              <a:t> is the most effective data pattern for this device</a:t>
            </a:r>
          </a:p>
        </p:txBody>
      </p:sp>
      <p:sp>
        <p:nvSpPr>
          <p:cNvPr id="7" name="TextBox 6"/>
          <p:cNvSpPr txBox="1"/>
          <p:nvPr/>
        </p:nvSpPr>
        <p:spPr>
          <a:xfrm>
            <a:off x="242888" y="6238875"/>
            <a:ext cx="8594725" cy="4619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No data pattern achieves 100% coverage</a:t>
            </a:r>
          </a:p>
        </p:txBody>
      </p:sp>
      <p:sp>
        <p:nvSpPr>
          <p:cNvPr id="248838" name="TextBox 38"/>
          <p:cNvSpPr txBox="1">
            <a:spLocks noChangeArrowheads="1"/>
          </p:cNvSpPr>
          <p:nvPr/>
        </p:nvSpPr>
        <p:spPr bwMode="auto">
          <a:xfrm>
            <a:off x="6567488" y="2033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
        <p:nvSpPr>
          <p:cNvPr id="248839" name="TextBox 38"/>
          <p:cNvSpPr txBox="1">
            <a:spLocks noChangeArrowheads="1"/>
          </p:cNvSpPr>
          <p:nvPr/>
        </p:nvSpPr>
        <p:spPr bwMode="auto">
          <a:xfrm>
            <a:off x="6824663" y="2490788"/>
            <a:ext cx="20843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rPr>
              <a:t>6.1s retention time</a:t>
            </a:r>
          </a:p>
        </p:txBody>
      </p:sp>
    </p:spTree>
    <p:extLst>
      <p:ext uri="{BB962C8B-B14F-4D97-AF65-F5344CB8AC3E}">
        <p14:creationId xmlns:p14="http://schemas.microsoft.com/office/powerpoint/2010/main" val="3448574042"/>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3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5"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Data Pattern Dependence: Observations (I)</a:t>
            </a:r>
          </a:p>
        </p:txBody>
      </p:sp>
      <p:sp>
        <p:nvSpPr>
          <p:cNvPr id="3" name="Content Placeholder 2"/>
          <p:cNvSpPr>
            <a:spLocks noGrp="1"/>
          </p:cNvSpPr>
          <p:nvPr>
            <p:ph idx="1"/>
          </p:nvPr>
        </p:nvSpPr>
        <p:spPr>
          <a:xfrm>
            <a:off x="228600" y="1019175"/>
            <a:ext cx="8610600" cy="5153025"/>
          </a:xfrm>
        </p:spPr>
        <p:txBody>
          <a:bodyPr/>
          <a:lstStyle/>
          <a:p>
            <a:pPr>
              <a:defRPr/>
            </a:pPr>
            <a:r>
              <a:rPr lang="en-US" dirty="0" smtClean="0">
                <a:solidFill>
                  <a:srgbClr val="0000FF"/>
                </a:solidFill>
              </a:rPr>
              <a:t>A cell’s retention time is heavily influenced by data pattern stored in other cells </a:t>
            </a:r>
          </a:p>
          <a:p>
            <a:pPr lvl="1">
              <a:defRPr/>
            </a:pPr>
            <a:r>
              <a:rPr lang="en-US" dirty="0">
                <a:sym typeface="Wingdings"/>
              </a:rPr>
              <a:t>P</a:t>
            </a:r>
            <a:r>
              <a:rPr lang="en-US" dirty="0" smtClean="0">
                <a:sym typeface="Wingdings"/>
              </a:rPr>
              <a:t>attern affects the coupling noise, which affects cell leakage </a:t>
            </a:r>
            <a:endParaRPr lang="en-US" dirty="0" smtClean="0"/>
          </a:p>
          <a:p>
            <a:pPr>
              <a:defRPr/>
            </a:pPr>
            <a:endParaRPr lang="en-US" dirty="0"/>
          </a:p>
          <a:p>
            <a:pPr>
              <a:defRPr/>
            </a:pPr>
            <a:r>
              <a:rPr lang="en-US" dirty="0" smtClean="0">
                <a:solidFill>
                  <a:srgbClr val="0000FF"/>
                </a:solidFill>
              </a:rPr>
              <a:t>No tested data pattern exercises the worst case retention time for all cells (no pattern has 100% coverage) </a:t>
            </a:r>
          </a:p>
          <a:p>
            <a:pPr lvl="1">
              <a:defRPr/>
            </a:pPr>
            <a:r>
              <a:rPr lang="en-US" dirty="0">
                <a:sym typeface="Wingdings"/>
              </a:rPr>
              <a:t>N</a:t>
            </a:r>
            <a:r>
              <a:rPr lang="en-US" dirty="0" smtClean="0">
                <a:sym typeface="Wingdings"/>
              </a:rPr>
              <a:t>o pattern is able to induce the worst-case coupling noise for every cell</a:t>
            </a:r>
          </a:p>
          <a:p>
            <a:pPr lvl="1">
              <a:defRPr/>
            </a:pPr>
            <a:r>
              <a:rPr lang="en-US" dirty="0" smtClean="0">
                <a:sym typeface="Wingdings"/>
              </a:rPr>
              <a:t>Problem: </a:t>
            </a:r>
            <a:r>
              <a:rPr lang="en-US" dirty="0" smtClean="0">
                <a:solidFill>
                  <a:srgbClr val="FF0000"/>
                </a:solidFill>
                <a:sym typeface="Wingdings"/>
              </a:rPr>
              <a:t>Underlying DRAM circuit organization is </a:t>
            </a:r>
            <a:r>
              <a:rPr lang="en-US" i="1" dirty="0" smtClean="0">
                <a:solidFill>
                  <a:srgbClr val="FF0000"/>
                </a:solidFill>
                <a:sym typeface="Wingdings"/>
              </a:rPr>
              <a:t>not</a:t>
            </a:r>
            <a:r>
              <a:rPr lang="en-US" dirty="0" smtClean="0">
                <a:solidFill>
                  <a:srgbClr val="FF0000"/>
                </a:solidFill>
                <a:sym typeface="Wingdings"/>
              </a:rPr>
              <a:t> known to the memory controller </a:t>
            </a:r>
            <a:r>
              <a:rPr lang="en-US" dirty="0" smtClean="0">
                <a:sym typeface="Wingdings"/>
              </a:rPr>
              <a:t> very hard to construct a pattern that exercises the worst-case cell leakage</a:t>
            </a:r>
          </a:p>
          <a:p>
            <a:pPr marL="344487" lvl="1" indent="0">
              <a:buFont typeface="Wingdings" charset="0"/>
              <a:buNone/>
              <a:defRPr/>
            </a:pPr>
            <a:r>
              <a:rPr lang="en-US" dirty="0" smtClean="0">
                <a:sym typeface="Wingdings"/>
              </a:rPr>
              <a:t>	</a:t>
            </a:r>
            <a:r>
              <a:rPr lang="en-US" sz="2000" dirty="0" smtClean="0">
                <a:sym typeface="Wingdings"/>
              </a:rPr>
              <a:t> Opaque mapping of addresses to physical DRAM geometry</a:t>
            </a:r>
          </a:p>
          <a:p>
            <a:pPr marL="344487" lvl="1" indent="0">
              <a:buFont typeface="Wingdings" charset="0"/>
              <a:buNone/>
              <a:defRPr/>
            </a:pPr>
            <a:r>
              <a:rPr lang="en-US" sz="2000" dirty="0" smtClean="0"/>
              <a:t>	</a:t>
            </a:r>
            <a:r>
              <a:rPr lang="en-US" sz="2000" dirty="0" smtClean="0">
                <a:sym typeface="Wingdings"/>
              </a:rPr>
              <a:t> Internal remapping of addresses within DRAM to tolerate faults</a:t>
            </a:r>
          </a:p>
          <a:p>
            <a:pPr marL="344487" lvl="1" indent="0">
              <a:buFont typeface="Wingdings" charset="0"/>
              <a:buNone/>
              <a:defRPr/>
            </a:pPr>
            <a:r>
              <a:rPr lang="en-US" sz="2000" dirty="0">
                <a:sym typeface="Wingdings"/>
              </a:rPr>
              <a:t>	</a:t>
            </a:r>
            <a:r>
              <a:rPr lang="en-US" sz="2000" dirty="0" smtClean="0">
                <a:sym typeface="Wingdings"/>
              </a:rPr>
              <a:t> Second order coupling effects are very hard to determine</a:t>
            </a:r>
            <a:endParaRPr lang="en-US" sz="2000" dirty="0" smtClean="0"/>
          </a:p>
          <a:p>
            <a:pPr marL="0" indent="0">
              <a:buFont typeface="Wingdings" charset="0"/>
              <a:buNone/>
              <a:defRPr/>
            </a:pPr>
            <a:endParaRPr lang="en-US" sz="2000" dirty="0" smtClean="0"/>
          </a:p>
        </p:txBody>
      </p:sp>
      <p:sp>
        <p:nvSpPr>
          <p:cNvPr id="2928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B87DD5D-3E9C-7F4B-A7F4-864E3C80B400}" type="slidenum">
              <a:rPr lang="en-US" sz="1600">
                <a:solidFill>
                  <a:srgbClr val="000000"/>
                </a:solidFill>
                <a:latin typeface="Garamond" charset="0"/>
              </a:rPr>
              <a:pPr eaLnBrk="1" hangingPunct="1"/>
              <a:t>307</a:t>
            </a:fld>
            <a:endParaRPr lang="en-US" sz="1600">
              <a:solidFill>
                <a:srgbClr val="000000"/>
              </a:solidFill>
              <a:latin typeface="Garamond" charset="0"/>
            </a:endParaRPr>
          </a:p>
        </p:txBody>
      </p:sp>
    </p:spTree>
    <p:extLst>
      <p:ext uri="{BB962C8B-B14F-4D97-AF65-F5344CB8AC3E}">
        <p14:creationId xmlns:p14="http://schemas.microsoft.com/office/powerpoint/2010/main" val="26408557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89" name="Title 1"/>
          <p:cNvSpPr>
            <a:spLocks noGrp="1"/>
          </p:cNvSpPr>
          <p:nvPr>
            <p:ph type="title"/>
          </p:nvPr>
        </p:nvSpPr>
        <p:spPr>
          <a:xfrm>
            <a:off x="101600" y="152400"/>
            <a:ext cx="9042400" cy="884238"/>
          </a:xfrm>
        </p:spPr>
        <p:txBody>
          <a:bodyPr/>
          <a:lstStyle/>
          <a:p>
            <a:r>
              <a:rPr lang="en-US">
                <a:latin typeface="Garamond" charset="0"/>
                <a:ea typeface="ＭＳ Ｐゴシック" charset="0"/>
                <a:cs typeface="ＭＳ Ｐゴシック" charset="0"/>
              </a:rPr>
              <a:t>Data Pattern Dependence: Observations (II)</a:t>
            </a:r>
          </a:p>
        </p:txBody>
      </p:sp>
      <p:sp>
        <p:nvSpPr>
          <p:cNvPr id="3" name="Content Placeholder 2"/>
          <p:cNvSpPr>
            <a:spLocks noGrp="1"/>
          </p:cNvSpPr>
          <p:nvPr>
            <p:ph idx="1"/>
          </p:nvPr>
        </p:nvSpPr>
        <p:spPr>
          <a:xfrm>
            <a:off x="228600" y="1095375"/>
            <a:ext cx="8712200" cy="5153025"/>
          </a:xfrm>
        </p:spPr>
        <p:txBody>
          <a:bodyPr/>
          <a:lstStyle/>
          <a:p>
            <a:r>
              <a:rPr lang="en-US">
                <a:solidFill>
                  <a:srgbClr val="0000FF"/>
                </a:solidFill>
                <a:latin typeface="Tahoma" charset="0"/>
                <a:ea typeface="ＭＳ Ｐゴシック" charset="0"/>
                <a:cs typeface="ＭＳ Ｐゴシック" charset="0"/>
              </a:rPr>
              <a:t>Fixed, simple data patterns have low coverage</a:t>
            </a:r>
          </a:p>
          <a:p>
            <a:pPr lvl="1"/>
            <a:r>
              <a:rPr lang="en-US">
                <a:latin typeface="Tahoma" charset="0"/>
                <a:ea typeface="ＭＳ Ｐゴシック" charset="0"/>
              </a:rPr>
              <a:t>They do not exercise the worst-case coupling noise</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The effectiveness of each data pattern varies significantly between DRAM devices (of the same or different vendors)</a:t>
            </a:r>
          </a:p>
          <a:p>
            <a:pPr lvl="1"/>
            <a:r>
              <a:rPr lang="en-US">
                <a:latin typeface="Tahoma" charset="0"/>
                <a:ea typeface="ＭＳ Ｐゴシック" charset="0"/>
              </a:rPr>
              <a:t>Underlying DRAM circuit organization likely differs between different devices </a:t>
            </a:r>
            <a:r>
              <a:rPr lang="en-US">
                <a:latin typeface="Tahoma" charset="0"/>
                <a:ea typeface="ＭＳ Ｐゴシック" charset="0"/>
                <a:sym typeface="Wingdings" charset="0"/>
              </a:rPr>
              <a:t> patterns leading to worst coupling are different in different devices</a:t>
            </a:r>
            <a:endParaRPr lang="en-US">
              <a:latin typeface="Tahoma" charset="0"/>
              <a:ea typeface="ＭＳ Ｐゴシック" charset="0"/>
            </a:endParaRP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Technology scaling appears to increase the impact of data pattern dependence</a:t>
            </a:r>
          </a:p>
          <a:p>
            <a:pPr lvl="1"/>
            <a:r>
              <a:rPr lang="en-US">
                <a:latin typeface="Tahoma" charset="0"/>
                <a:ea typeface="ＭＳ Ｐゴシック" charset="0"/>
              </a:rPr>
              <a:t>Scaling reduces the physical distance between circuit elements, increasing the magnitude of coupling effects</a:t>
            </a:r>
          </a:p>
          <a:p>
            <a:endParaRPr lang="en-US">
              <a:latin typeface="Tahoma" charset="0"/>
              <a:ea typeface="ＭＳ Ｐゴシック" charset="0"/>
              <a:cs typeface="ＭＳ Ｐゴシック" charset="0"/>
            </a:endParaRPr>
          </a:p>
        </p:txBody>
      </p:sp>
      <p:sp>
        <p:nvSpPr>
          <p:cNvPr id="2938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4C63D37-EADD-B24F-BB45-8E96720DC1F9}" type="slidenum">
              <a:rPr lang="en-US" sz="1600">
                <a:solidFill>
                  <a:srgbClr val="000000"/>
                </a:solidFill>
                <a:latin typeface="Garamond" charset="0"/>
              </a:rPr>
              <a:pPr eaLnBrk="1" hangingPunct="1"/>
              <a:t>308</a:t>
            </a:fld>
            <a:endParaRPr lang="en-US" sz="1600">
              <a:solidFill>
                <a:srgbClr val="000000"/>
              </a:solidFill>
              <a:latin typeface="Garamond" charset="0"/>
            </a:endParaRPr>
          </a:p>
        </p:txBody>
      </p:sp>
    </p:spTree>
    <p:extLst>
      <p:ext uri="{BB962C8B-B14F-4D97-AF65-F5344CB8AC3E}">
        <p14:creationId xmlns:p14="http://schemas.microsoft.com/office/powerpoint/2010/main" val="33122769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7" name="Title 1"/>
          <p:cNvSpPr>
            <a:spLocks noGrp="1"/>
          </p:cNvSpPr>
          <p:nvPr>
            <p:ph type="title"/>
          </p:nvPr>
        </p:nvSpPr>
        <p:spPr/>
        <p:txBody>
          <a:bodyPr/>
          <a:lstStyle/>
          <a:p>
            <a:r>
              <a:rPr lang="en-US">
                <a:latin typeface="Garamond" charset="0"/>
                <a:ea typeface="ＭＳ Ｐゴシック" charset="0"/>
                <a:cs typeface="ＭＳ Ｐゴシック" charset="0"/>
              </a:rPr>
              <a:t>Effect of Technology Scaling on DPD</a:t>
            </a:r>
            <a:br>
              <a:rPr lang="en-US">
                <a:latin typeface="Garamond" charset="0"/>
                <a:ea typeface="ＭＳ Ｐゴシック" charset="0"/>
                <a:cs typeface="ＭＳ Ｐゴシック" charset="0"/>
              </a:rPr>
            </a:br>
            <a:endParaRPr lang="en-US">
              <a:latin typeface="Garamond" charset="0"/>
              <a:ea typeface="ＭＳ Ｐゴシック" charset="0"/>
              <a:cs typeface="ＭＳ Ｐゴシック" charset="0"/>
            </a:endParaRPr>
          </a:p>
        </p:txBody>
      </p:sp>
      <p:sp>
        <p:nvSpPr>
          <p:cNvPr id="24985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544F9-AD10-9E44-A45E-DC8F97346C6C}" type="slidenum">
              <a:rPr lang="en-US" sz="1600">
                <a:solidFill>
                  <a:srgbClr val="000000"/>
                </a:solidFill>
                <a:latin typeface="Garamond" charset="0"/>
              </a:rPr>
              <a:pPr eaLnBrk="1" hangingPunct="1"/>
              <a:t>309</a:t>
            </a:fld>
            <a:endParaRPr lang="en-US" sz="1600">
              <a:solidFill>
                <a:srgbClr val="000000"/>
              </a:solidFill>
              <a:latin typeface="Garamond" charset="0"/>
            </a:endParaRPr>
          </a:p>
        </p:txBody>
      </p:sp>
      <p:pic>
        <p:nvPicPr>
          <p:cNvPr id="249859" name="Picture 4" descr="coverage_a128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400" y="1092200"/>
            <a:ext cx="46323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9860" name="Picture 5" descr="coverage_a256mb.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48188" y="1104900"/>
            <a:ext cx="461645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9861" name="TextBox 38"/>
          <p:cNvSpPr txBox="1">
            <a:spLocks noChangeArrowheads="1"/>
          </p:cNvSpPr>
          <p:nvPr/>
        </p:nvSpPr>
        <p:spPr bwMode="auto">
          <a:xfrm>
            <a:off x="1193800" y="49672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1Gb chip family</a:t>
            </a:r>
          </a:p>
        </p:txBody>
      </p:sp>
      <p:sp>
        <p:nvSpPr>
          <p:cNvPr id="249862" name="TextBox 38"/>
          <p:cNvSpPr txBox="1">
            <a:spLocks noChangeArrowheads="1"/>
          </p:cNvSpPr>
          <p:nvPr/>
        </p:nvSpPr>
        <p:spPr bwMode="auto">
          <a:xfrm>
            <a:off x="5689600" y="4954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sp>
        <p:nvSpPr>
          <p:cNvPr id="9" name="TextBox 8"/>
          <p:cNvSpPr txBox="1"/>
          <p:nvPr/>
        </p:nvSpPr>
        <p:spPr>
          <a:xfrm>
            <a:off x="242888" y="57816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The lowest-coverage data pattern achieves much lower coverage for the smaller technology node</a:t>
            </a:r>
          </a:p>
        </p:txBody>
      </p:sp>
      <p:sp>
        <p:nvSpPr>
          <p:cNvPr id="10" name="Oval 9"/>
          <p:cNvSpPr/>
          <p:nvPr/>
        </p:nvSpPr>
        <p:spPr>
          <a:xfrm>
            <a:off x="420688" y="2216150"/>
            <a:ext cx="4230687" cy="538163"/>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1" name="Oval 10"/>
          <p:cNvSpPr/>
          <p:nvPr/>
        </p:nvSpPr>
        <p:spPr>
          <a:xfrm>
            <a:off x="4913313" y="3387725"/>
            <a:ext cx="4230687" cy="536575"/>
          </a:xfrm>
          <a:prstGeom prst="ellipse">
            <a:avLst/>
          </a:prstGeom>
          <a:noFill/>
          <a:ln w="25400">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cxnSp>
        <p:nvCxnSpPr>
          <p:cNvPr id="12" name="Straight Arrow Connector 11"/>
          <p:cNvCxnSpPr/>
          <p:nvPr/>
        </p:nvCxnSpPr>
        <p:spPr bwMode="auto">
          <a:xfrm>
            <a:off x="4613275" y="2540000"/>
            <a:ext cx="441325" cy="105568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724400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Memory Lecture Videos</a:t>
            </a:r>
            <a:endParaRPr lang="en-US" dirty="0"/>
          </a:p>
        </p:txBody>
      </p:sp>
      <p:sp>
        <p:nvSpPr>
          <p:cNvPr id="3" name="Content Placeholder 2"/>
          <p:cNvSpPr>
            <a:spLocks noGrp="1"/>
          </p:cNvSpPr>
          <p:nvPr>
            <p:ph idx="1"/>
          </p:nvPr>
        </p:nvSpPr>
        <p:spPr/>
        <p:txBody>
          <a:bodyPr/>
          <a:lstStyle/>
          <a:p>
            <a:r>
              <a:rPr lang="en-US" sz="2000" dirty="0" smtClean="0"/>
              <a:t>Memory Hierarchy (and Introduction to Caches)</a:t>
            </a:r>
          </a:p>
          <a:p>
            <a:pPr lvl="1"/>
            <a:r>
              <a:rPr lang="en-US" sz="1800" dirty="0">
                <a:hlinkClick r:id="rId2"/>
              </a:rPr>
              <a:t>http://www.youtube.com/watch?v=JBdfZ5i21cs&amp;list=PL5PHm2jkkXmidJOd59REog9jDnPDTG6IJ&amp;index=</a:t>
            </a:r>
            <a:r>
              <a:rPr lang="en-US" sz="1800" dirty="0" smtClean="0">
                <a:hlinkClick r:id="rId2"/>
              </a:rPr>
              <a:t>22</a:t>
            </a:r>
            <a:endParaRPr lang="en-US" sz="600" dirty="0"/>
          </a:p>
          <a:p>
            <a:r>
              <a:rPr lang="en-US" sz="2000" dirty="0" smtClean="0"/>
              <a:t>Main Memory</a:t>
            </a:r>
          </a:p>
          <a:p>
            <a:pPr lvl="1"/>
            <a:r>
              <a:rPr lang="en-US" sz="1800" dirty="0">
                <a:hlinkClick r:id="rId3"/>
              </a:rPr>
              <a:t>http://www.youtube.com/watch?v=ZLCy3pG7Rc0&amp;list=PL5PHm2jkkXmidJOd59REog9jDnPDTG6IJ&amp;index=</a:t>
            </a:r>
            <a:r>
              <a:rPr lang="en-US" sz="1800" dirty="0" smtClean="0">
                <a:hlinkClick r:id="rId3"/>
              </a:rPr>
              <a:t>25</a:t>
            </a:r>
            <a:endParaRPr lang="en-US" sz="600" dirty="0"/>
          </a:p>
          <a:p>
            <a:r>
              <a:rPr lang="en-US" sz="2000" dirty="0" smtClean="0"/>
              <a:t>Memory Controllers, Memory Scheduling, Memory QoS</a:t>
            </a:r>
          </a:p>
          <a:p>
            <a:pPr lvl="1"/>
            <a:r>
              <a:rPr lang="en-US" sz="1800" dirty="0">
                <a:hlinkClick r:id="rId4"/>
              </a:rPr>
              <a:t>http://www.youtube.com/watch?v=ZSotvL3WXmA&amp;list=PL5PHm2jkkXmidJOd59REog9jDnPDTG6IJ&amp;index=</a:t>
            </a:r>
            <a:r>
              <a:rPr lang="en-US" sz="1800" dirty="0" smtClean="0">
                <a:hlinkClick r:id="rId4"/>
              </a:rPr>
              <a:t>26</a:t>
            </a:r>
            <a:endParaRPr lang="en-US" sz="1800" dirty="0" smtClean="0"/>
          </a:p>
          <a:p>
            <a:pPr lvl="1"/>
            <a:r>
              <a:rPr lang="en-US" sz="1800" dirty="0">
                <a:hlinkClick r:id="rId5"/>
              </a:rPr>
              <a:t>http://www.youtube.com/watch?v=1xe2w3_NzmI&amp;list=PL5PHm2jkkXmidJOd59REog9jDnPDTG6IJ&amp;index=</a:t>
            </a:r>
            <a:r>
              <a:rPr lang="en-US" sz="1800" dirty="0" smtClean="0">
                <a:hlinkClick r:id="rId5"/>
              </a:rPr>
              <a:t>27</a:t>
            </a:r>
            <a:endParaRPr lang="en-US" sz="600" dirty="0"/>
          </a:p>
          <a:p>
            <a:r>
              <a:rPr lang="en-US" sz="2000" dirty="0" smtClean="0"/>
              <a:t>Emerging Memory Technologies</a:t>
            </a:r>
          </a:p>
          <a:p>
            <a:pPr lvl="1"/>
            <a:r>
              <a:rPr lang="en-US" sz="1800" dirty="0">
                <a:hlinkClick r:id="rId6"/>
              </a:rPr>
              <a:t>http://www.youtube.com/watch?v=LzfOghMKyA0&amp;list=PL5PHm2jkkXmidJOd59REog9jDnPDTG6IJ&amp;index=</a:t>
            </a:r>
            <a:r>
              <a:rPr lang="en-US" sz="1800" dirty="0" smtClean="0">
                <a:hlinkClick r:id="rId6"/>
              </a:rPr>
              <a:t>35</a:t>
            </a:r>
            <a:endParaRPr lang="en-US" sz="1800" dirty="0" smtClean="0"/>
          </a:p>
          <a:p>
            <a:r>
              <a:rPr lang="en-US" sz="2000" dirty="0" smtClean="0"/>
              <a:t>Multiprocessor Correctness and Cache Coherence</a:t>
            </a:r>
          </a:p>
          <a:p>
            <a:pPr lvl="1"/>
            <a:r>
              <a:rPr lang="en-US" sz="1800" dirty="0">
                <a:hlinkClick r:id="rId7"/>
              </a:rPr>
              <a:t>http://www.youtube.com/watch?v=U-VZKMgItDM&amp;list=PL5PHm2jkkXmidJOd59REog9jDnPDTG6IJ&amp;index=</a:t>
            </a:r>
            <a:r>
              <a:rPr lang="en-US" sz="1800" dirty="0" smtClean="0">
                <a:hlinkClick r:id="rId7"/>
              </a:rPr>
              <a:t>32</a:t>
            </a:r>
            <a:endParaRPr lang="en-US" sz="1800" dirty="0" smtClean="0"/>
          </a:p>
          <a:p>
            <a:pPr lvl="1"/>
            <a:endParaRPr lang="en-US"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31</a:t>
            </a:fld>
            <a:endParaRPr lang="en-US"/>
          </a:p>
        </p:txBody>
      </p:sp>
    </p:spTree>
    <p:extLst>
      <p:ext uri="{BB962C8B-B14F-4D97-AF65-F5344CB8AC3E}">
        <p14:creationId xmlns:p14="http://schemas.microsoft.com/office/powerpoint/2010/main" val="1752055820"/>
      </p:ext>
    </p:extLst>
  </p:cSld>
  <p:clrMapOvr>
    <a:masterClrMapping/>
  </p:clrMapOvr>
  <p:transition xmlns:p14="http://schemas.microsoft.com/office/powerpoint/2010/main"/>
</p:sld>
</file>

<file path=ppt/slides/slide3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3" name="Title 1"/>
          <p:cNvSpPr>
            <a:spLocks noGrp="1"/>
          </p:cNvSpPr>
          <p:nvPr>
            <p:ph type="title"/>
          </p:nvPr>
        </p:nvSpPr>
        <p:spPr>
          <a:xfrm>
            <a:off x="127000" y="152400"/>
            <a:ext cx="9017000" cy="884238"/>
          </a:xfrm>
        </p:spPr>
        <p:txBody>
          <a:bodyPr/>
          <a:lstStyle/>
          <a:p>
            <a:r>
              <a:rPr lang="en-US">
                <a:latin typeface="Garamond" charset="0"/>
                <a:ea typeface="ＭＳ Ｐゴシック" charset="0"/>
                <a:cs typeface="ＭＳ Ｐゴシック" charset="0"/>
              </a:rPr>
              <a:t>DPD: Implications on Profiling Mechanisms</a:t>
            </a:r>
          </a:p>
        </p:txBody>
      </p:sp>
      <p:sp>
        <p:nvSpPr>
          <p:cNvPr id="3" name="Content Placeholder 2"/>
          <p:cNvSpPr>
            <a:spLocks noGrp="1"/>
          </p:cNvSpPr>
          <p:nvPr>
            <p:ph idx="1"/>
          </p:nvPr>
        </p:nvSpPr>
        <p:spPr/>
        <p:txBody>
          <a:bodyPr/>
          <a:lstStyle/>
          <a:p>
            <a:r>
              <a:rPr lang="en-US" sz="2200">
                <a:latin typeface="Tahoma" charset="0"/>
                <a:ea typeface="ＭＳ Ｐゴシック" charset="0"/>
                <a:cs typeface="ＭＳ Ｐゴシック" charset="0"/>
              </a:rPr>
              <a:t>Any retention time profiling mechanism must handle data pattern dependence of retention time</a:t>
            </a:r>
          </a:p>
          <a:p>
            <a:r>
              <a:rPr lang="en-US" sz="2200">
                <a:latin typeface="Tahoma" charset="0"/>
                <a:ea typeface="ＭＳ Ｐゴシック" charset="0"/>
                <a:cs typeface="ＭＳ Ｐゴシック" charset="0"/>
              </a:rPr>
              <a:t>Intuitive approach</a:t>
            </a:r>
            <a:r>
              <a:rPr lang="en-US" sz="2200">
                <a:solidFill>
                  <a:srgbClr val="0000FF"/>
                </a:solidFill>
                <a:latin typeface="Tahoma" charset="0"/>
                <a:ea typeface="ＭＳ Ｐゴシック" charset="0"/>
                <a:cs typeface="ＭＳ Ｐゴシック" charset="0"/>
              </a:rPr>
              <a:t>: Identify the data pattern that induces the worst-case retention time for a particular cell or device</a:t>
            </a:r>
          </a:p>
          <a:p>
            <a:endParaRPr lang="en-US" sz="1600">
              <a:latin typeface="Tahoma" charset="0"/>
              <a:ea typeface="ＭＳ Ｐゴシック" charset="0"/>
              <a:cs typeface="ＭＳ Ｐゴシック" charset="0"/>
            </a:endParaRPr>
          </a:p>
          <a:p>
            <a:r>
              <a:rPr lang="en-US" sz="2200">
                <a:latin typeface="Tahoma" charset="0"/>
                <a:ea typeface="ＭＳ Ｐゴシック" charset="0"/>
                <a:cs typeface="ＭＳ Ｐゴシック" charset="0"/>
                <a:sym typeface="Wingdings" charset="0"/>
              </a:rPr>
              <a:t>Problem 1: </a:t>
            </a:r>
            <a:r>
              <a:rPr lang="en-US" sz="2200">
                <a:solidFill>
                  <a:srgbClr val="FF0000"/>
                </a:solidFill>
                <a:latin typeface="Tahoma" charset="0"/>
                <a:ea typeface="ＭＳ Ｐゴシック" charset="0"/>
                <a:cs typeface="ＭＳ Ｐゴシック" charset="0"/>
                <a:sym typeface="Wingdings" charset="0"/>
              </a:rPr>
              <a:t>Very hard to know at the memory controller which bits actually interfere with each other </a:t>
            </a:r>
            <a:r>
              <a:rPr lang="en-US" sz="2200">
                <a:latin typeface="Tahoma" charset="0"/>
                <a:ea typeface="ＭＳ Ｐゴシック" charset="0"/>
                <a:cs typeface="ＭＳ Ｐゴシック" charset="0"/>
                <a:sym typeface="Wingdings" charset="0"/>
              </a:rPr>
              <a:t>due to</a:t>
            </a:r>
          </a:p>
          <a:p>
            <a:pPr lvl="1"/>
            <a:r>
              <a:rPr lang="en-US" sz="2000">
                <a:latin typeface="Tahoma" charset="0"/>
                <a:ea typeface="ＭＳ Ｐゴシック" charset="0"/>
                <a:sym typeface="Wingdings" charset="0"/>
              </a:rPr>
              <a:t>Opaque mapping of addresses to physical DRAM geometry  logically consecutive bits may not be physically consecutive</a:t>
            </a:r>
          </a:p>
          <a:p>
            <a:pPr lvl="1"/>
            <a:r>
              <a:rPr lang="en-US" sz="2000">
                <a:latin typeface="Tahoma" charset="0"/>
                <a:ea typeface="ＭＳ Ｐゴシック" charset="0"/>
                <a:sym typeface="Wingdings" charset="0"/>
              </a:rPr>
              <a:t>Remapping of faulty bitlines/wordlines to redundant ones internally within DRAM</a:t>
            </a:r>
          </a:p>
          <a:p>
            <a:pPr lvl="1"/>
            <a:endParaRPr lang="en-US" sz="1600">
              <a:latin typeface="Tahoma" charset="0"/>
              <a:ea typeface="ＭＳ Ｐゴシック" charset="0"/>
              <a:sym typeface="Wingdings" charset="0"/>
            </a:endParaRPr>
          </a:p>
          <a:p>
            <a:r>
              <a:rPr lang="en-US" sz="2200">
                <a:latin typeface="Tahoma" charset="0"/>
                <a:ea typeface="ＭＳ Ｐゴシック" charset="0"/>
                <a:cs typeface="ＭＳ Ｐゴシック" charset="0"/>
                <a:sym typeface="Wingdings" charset="0"/>
              </a:rPr>
              <a:t>Problem 2: </a:t>
            </a:r>
            <a:r>
              <a:rPr lang="en-US" sz="2200">
                <a:solidFill>
                  <a:srgbClr val="FF0000"/>
                </a:solidFill>
                <a:latin typeface="Tahoma" charset="0"/>
                <a:ea typeface="ＭＳ Ｐゴシック" charset="0"/>
                <a:cs typeface="ＭＳ Ｐゴシック" charset="0"/>
                <a:sym typeface="Wingdings" charset="0"/>
              </a:rPr>
              <a:t>Worst-case coupling noise is affected by non-obvious second order bitline coupling effects</a:t>
            </a:r>
          </a:p>
          <a:p>
            <a:pPr lvl="1"/>
            <a:endParaRPr lang="en-US">
              <a:latin typeface="Tahoma" charset="0"/>
              <a:ea typeface="ＭＳ Ｐゴシック" charset="0"/>
            </a:endParaRPr>
          </a:p>
        </p:txBody>
      </p:sp>
      <p:sp>
        <p:nvSpPr>
          <p:cNvPr id="2949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87588A5-87AF-AE43-8047-8F4E0EB2E686}" type="slidenum">
              <a:rPr lang="en-US" sz="1600">
                <a:solidFill>
                  <a:srgbClr val="000000"/>
                </a:solidFill>
                <a:latin typeface="Garamond" charset="0"/>
              </a:rPr>
              <a:pPr eaLnBrk="1" hangingPunct="1"/>
              <a:t>310</a:t>
            </a:fld>
            <a:endParaRPr lang="en-US" sz="1600">
              <a:solidFill>
                <a:srgbClr val="000000"/>
              </a:solidFill>
              <a:latin typeface="Garamond" charset="0"/>
            </a:endParaRPr>
          </a:p>
        </p:txBody>
      </p:sp>
    </p:spTree>
    <p:extLst>
      <p:ext uri="{BB962C8B-B14F-4D97-AF65-F5344CB8AC3E}">
        <p14:creationId xmlns:p14="http://schemas.microsoft.com/office/powerpoint/2010/main" val="171745528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DPD: Suggestions (for Future Work)</a:t>
            </a:r>
          </a:p>
        </p:txBody>
      </p:sp>
      <p:sp>
        <p:nvSpPr>
          <p:cNvPr id="3" name="Content Placeholder 2"/>
          <p:cNvSpPr>
            <a:spLocks noGrp="1"/>
          </p:cNvSpPr>
          <p:nvPr>
            <p:ph idx="1"/>
          </p:nvPr>
        </p:nvSpPr>
        <p:spPr/>
        <p:txBody>
          <a:bodyPr/>
          <a:lstStyle/>
          <a:p>
            <a:r>
              <a:rPr lang="en-US">
                <a:solidFill>
                  <a:srgbClr val="0000FF"/>
                </a:solidFill>
                <a:latin typeface="Tahoma" charset="0"/>
                <a:ea typeface="ＭＳ Ｐゴシック" charset="0"/>
                <a:cs typeface="ＭＳ Ｐゴシック" charset="0"/>
              </a:rPr>
              <a:t>A mechanism for identifying worst-case data pattern(s) likely requires support from DRAM device</a:t>
            </a:r>
          </a:p>
          <a:p>
            <a:pPr lvl="1"/>
            <a:r>
              <a:rPr lang="en-US">
                <a:latin typeface="Tahoma" charset="0"/>
                <a:ea typeface="ＭＳ Ｐゴシック" charset="0"/>
              </a:rPr>
              <a:t>DRAM manufacturers might be in a better position to do this</a:t>
            </a:r>
          </a:p>
          <a:p>
            <a:pPr lvl="1"/>
            <a:r>
              <a:rPr lang="en-US">
                <a:latin typeface="Tahoma" charset="0"/>
                <a:ea typeface="ＭＳ Ｐゴシック" charset="0"/>
              </a:rPr>
              <a:t>But, the ability of the manufacturer to identify and expose the entire retention time profile is limited due to VRT</a:t>
            </a:r>
          </a:p>
          <a:p>
            <a:pPr lvl="1"/>
            <a:endParaRPr lang="en-US">
              <a:latin typeface="Tahoma" charset="0"/>
              <a:ea typeface="ＭＳ Ｐゴシック" charset="0"/>
            </a:endParaRPr>
          </a:p>
          <a:p>
            <a:r>
              <a:rPr lang="en-US">
                <a:latin typeface="Tahoma" charset="0"/>
                <a:ea typeface="ＭＳ Ｐゴシック" charset="0"/>
                <a:cs typeface="ＭＳ Ｐゴシック" charset="0"/>
              </a:rPr>
              <a:t>An alternative approach: </a:t>
            </a:r>
            <a:r>
              <a:rPr lang="en-US">
                <a:solidFill>
                  <a:srgbClr val="0000FF"/>
                </a:solidFill>
                <a:latin typeface="Tahoma" charset="0"/>
                <a:ea typeface="ＭＳ Ｐゴシック" charset="0"/>
                <a:cs typeface="ＭＳ Ｐゴシック" charset="0"/>
              </a:rPr>
              <a:t>Use random data patterns to increase coverage as much as possible; handle incorrect retention time estimates with ECC</a:t>
            </a:r>
          </a:p>
          <a:p>
            <a:pPr lvl="1"/>
            <a:r>
              <a:rPr lang="en-US">
                <a:latin typeface="Tahoma" charset="0"/>
                <a:ea typeface="ＭＳ Ｐゴシック" charset="0"/>
              </a:rPr>
              <a:t>Need to keep profiling time in check</a:t>
            </a:r>
          </a:p>
          <a:p>
            <a:pPr lvl="1"/>
            <a:r>
              <a:rPr lang="en-US">
                <a:latin typeface="Tahoma" charset="0"/>
                <a:ea typeface="ＭＳ Ｐゴシック" charset="0"/>
              </a:rPr>
              <a:t>Need to keep ECC overhead in check</a:t>
            </a:r>
          </a:p>
          <a:p>
            <a:pPr lvl="1"/>
            <a:endParaRPr lang="en-US">
              <a:latin typeface="Tahoma" charset="0"/>
              <a:ea typeface="ＭＳ Ｐゴシック" charset="0"/>
            </a:endParaRPr>
          </a:p>
        </p:txBody>
      </p:sp>
      <p:sp>
        <p:nvSpPr>
          <p:cNvPr id="2959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552E5DA-3A88-C442-B139-C94B8EAAD713}" type="slidenum">
              <a:rPr lang="en-US" sz="1600">
                <a:solidFill>
                  <a:srgbClr val="000000"/>
                </a:solidFill>
                <a:latin typeface="Garamond" charset="0"/>
              </a:rPr>
              <a:pPr eaLnBrk="1" hangingPunct="1"/>
              <a:t>311</a:t>
            </a:fld>
            <a:endParaRPr lang="en-US" sz="1600">
              <a:solidFill>
                <a:srgbClr val="000000"/>
              </a:solidFill>
              <a:latin typeface="Garamond" charset="0"/>
            </a:endParaRPr>
          </a:p>
        </p:txBody>
      </p:sp>
    </p:spTree>
    <p:extLst>
      <p:ext uri="{BB962C8B-B14F-4D97-AF65-F5344CB8AC3E}">
        <p14:creationId xmlns:p14="http://schemas.microsoft.com/office/powerpoint/2010/main" val="175258701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1"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50882"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solidFill>
                  <a:srgbClr val="0000FF"/>
                </a:solidFill>
                <a:latin typeface="Tahoma" charset="0"/>
                <a:ea typeface="ＭＳ Ｐゴシック" charset="0"/>
                <a:cs typeface="ＭＳ Ｐゴシック" charset="0"/>
              </a:rPr>
              <a:t>Variable Retention Time: Analysis and Implications</a:t>
            </a:r>
          </a:p>
          <a:p>
            <a:pPr eaLnBrk="1" hangingPunct="1"/>
            <a:r>
              <a:rPr lang="en-US">
                <a:latin typeface="Tahoma" charset="0"/>
                <a:ea typeface="ＭＳ Ｐゴシック" charset="0"/>
                <a:cs typeface="ＭＳ Ｐゴシック" charset="0"/>
              </a:rPr>
              <a:t>Conclusions</a:t>
            </a:r>
          </a:p>
        </p:txBody>
      </p:sp>
      <p:sp>
        <p:nvSpPr>
          <p:cNvPr id="2508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280E856-067D-E447-A3CD-57F7723B19A1}" type="slidenum">
              <a:rPr lang="en-US" sz="1600">
                <a:solidFill>
                  <a:srgbClr val="000000"/>
                </a:solidFill>
                <a:latin typeface="Garamond" charset="0"/>
              </a:rPr>
              <a:pPr eaLnBrk="1" hangingPunct="1"/>
              <a:t>312</a:t>
            </a:fld>
            <a:endParaRPr lang="en-US" sz="1600">
              <a:solidFill>
                <a:srgbClr val="000000"/>
              </a:solidFill>
              <a:latin typeface="Garamond" charset="0"/>
            </a:endParaRPr>
          </a:p>
        </p:txBody>
      </p:sp>
    </p:spTree>
    <p:extLst>
      <p:ext uri="{BB962C8B-B14F-4D97-AF65-F5344CB8AC3E}">
        <p14:creationId xmlns:p14="http://schemas.microsoft.com/office/powerpoint/2010/main" val="1180884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3" name="Content Placeholder 2"/>
          <p:cNvSpPr>
            <a:spLocks noGrp="1"/>
          </p:cNvSpPr>
          <p:nvPr>
            <p:ph idx="1"/>
          </p:nvPr>
        </p:nvSpPr>
        <p:spPr/>
        <p:txBody>
          <a:bodyPr/>
          <a:lstStyle/>
          <a:p>
            <a:pPr>
              <a:defRPr/>
            </a:pPr>
            <a:r>
              <a:rPr lang="en-US" dirty="0" smtClean="0"/>
              <a:t>Retention time of a cell can vary over time</a:t>
            </a:r>
          </a:p>
          <a:p>
            <a:pPr>
              <a:defRPr/>
            </a:pPr>
            <a:endParaRPr lang="en-US" dirty="0" smtClean="0"/>
          </a:p>
          <a:p>
            <a:pPr>
              <a:defRPr/>
            </a:pPr>
            <a:r>
              <a:rPr lang="en-US" dirty="0" smtClean="0"/>
              <a:t>A cell can randomly switch between multiple leakage current states due to </a:t>
            </a:r>
            <a:r>
              <a:rPr lang="en-US" i="1" dirty="0" smtClean="0">
                <a:latin typeface="Tahoma" charset="0"/>
                <a:ea typeface="ＭＳ Ｐゴシック" charset="0"/>
              </a:rPr>
              <a:t>Trap-Assisted Gate-Induced Drain Leakage, </a:t>
            </a:r>
            <a:r>
              <a:rPr lang="en-US" dirty="0" smtClean="0">
                <a:latin typeface="Tahoma" charset="0"/>
                <a:ea typeface="ＭＳ Ｐゴシック" charset="0"/>
              </a:rPr>
              <a:t>which appears to be a random process </a:t>
            </a:r>
          </a:p>
          <a:p>
            <a:pPr marL="0" indent="0">
              <a:buFont typeface="Wingdings" charset="0"/>
              <a:buNone/>
              <a:defRPr/>
            </a:pPr>
            <a:r>
              <a:rPr lang="en-US" dirty="0">
                <a:latin typeface="Tahoma" charset="0"/>
                <a:ea typeface="ＭＳ Ｐゴシック" charset="0"/>
              </a:rPr>
              <a:t> </a:t>
            </a:r>
            <a:r>
              <a:rPr lang="en-US" dirty="0" smtClean="0">
                <a:latin typeface="Tahoma" charset="0"/>
                <a:ea typeface="ＭＳ Ｐゴシック" charset="0"/>
              </a:rPr>
              <a:t>   </a:t>
            </a:r>
            <a:r>
              <a:rPr lang="en-US" sz="1800" b="1" dirty="0" smtClean="0">
                <a:solidFill>
                  <a:schemeClr val="accent2">
                    <a:lumMod val="75000"/>
                  </a:schemeClr>
                </a:solidFill>
                <a:latin typeface="Tahoma" charset="0"/>
                <a:ea typeface="ＭＳ Ｐゴシック" charset="0"/>
              </a:rPr>
              <a:t>[</a:t>
            </a:r>
            <a:r>
              <a:rPr lang="en-US" sz="1800" b="1" dirty="0" err="1" smtClean="0">
                <a:solidFill>
                  <a:schemeClr val="accent2">
                    <a:lumMod val="75000"/>
                  </a:schemeClr>
                </a:solidFill>
                <a:latin typeface="Tahoma" charset="0"/>
                <a:ea typeface="ＭＳ Ｐゴシック" charset="0"/>
              </a:rPr>
              <a:t>Yaney</a:t>
            </a:r>
            <a:r>
              <a:rPr lang="en-US" sz="1800" b="1" dirty="0" smtClean="0">
                <a:solidFill>
                  <a:schemeClr val="accent2">
                    <a:lumMod val="75000"/>
                  </a:schemeClr>
                </a:solidFill>
                <a:latin typeface="Tahoma" charset="0"/>
                <a:ea typeface="ＭＳ Ｐゴシック" charset="0"/>
              </a:rPr>
              <a:t>+ IEDM 1987, </a:t>
            </a:r>
            <a:r>
              <a:rPr lang="en-US" sz="1800" b="1" dirty="0" err="1" smtClean="0">
                <a:solidFill>
                  <a:schemeClr val="accent2">
                    <a:lumMod val="75000"/>
                  </a:schemeClr>
                </a:solidFill>
                <a:latin typeface="Tahoma" charset="0"/>
                <a:ea typeface="ＭＳ Ｐゴシック" charset="0"/>
              </a:rPr>
              <a:t>Restle</a:t>
            </a:r>
            <a:r>
              <a:rPr lang="en-US" sz="1800" b="1" dirty="0" smtClean="0">
                <a:solidFill>
                  <a:schemeClr val="accent2">
                    <a:lumMod val="75000"/>
                  </a:schemeClr>
                </a:solidFill>
                <a:latin typeface="Tahoma" charset="0"/>
                <a:ea typeface="ＭＳ Ｐゴシック" charset="0"/>
              </a:rPr>
              <a:t>+ IEDM 1992]</a:t>
            </a:r>
          </a:p>
          <a:p>
            <a:pPr>
              <a:defRPr/>
            </a:pPr>
            <a:endParaRPr lang="en-US" dirty="0">
              <a:latin typeface="Tahoma" charset="0"/>
              <a:ea typeface="ＭＳ Ｐゴシック" charset="0"/>
            </a:endParaRPr>
          </a:p>
        </p:txBody>
      </p:sp>
      <p:sp>
        <p:nvSpPr>
          <p:cNvPr id="2969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9011CA-038E-AC42-B084-E207B7C88539}" type="slidenum">
              <a:rPr lang="en-US" sz="1600">
                <a:solidFill>
                  <a:srgbClr val="000000"/>
                </a:solidFill>
                <a:latin typeface="Garamond" charset="0"/>
              </a:rPr>
              <a:pPr eaLnBrk="1" hangingPunct="1"/>
              <a:t>313</a:t>
            </a:fld>
            <a:endParaRPr lang="en-US" sz="1600">
              <a:solidFill>
                <a:srgbClr val="000000"/>
              </a:solidFill>
              <a:latin typeface="Garamond" charset="0"/>
            </a:endParaRPr>
          </a:p>
        </p:txBody>
      </p:sp>
    </p:spTree>
    <p:extLst>
      <p:ext uri="{BB962C8B-B14F-4D97-AF65-F5344CB8AC3E}">
        <p14:creationId xmlns:p14="http://schemas.microsoft.com/office/powerpoint/2010/main" val="190149053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Title 1"/>
          <p:cNvSpPr>
            <a:spLocks noGrp="1"/>
          </p:cNvSpPr>
          <p:nvPr>
            <p:ph type="title"/>
          </p:nvPr>
        </p:nvSpPr>
        <p:spPr/>
        <p:txBody>
          <a:bodyPr/>
          <a:lstStyle/>
          <a:p>
            <a:r>
              <a:rPr lang="en-US">
                <a:latin typeface="Garamond" charset="0"/>
                <a:ea typeface="ＭＳ Ｐゴシック" charset="0"/>
                <a:cs typeface="ＭＳ Ｐゴシック" charset="0"/>
              </a:rPr>
              <a:t>An Example VRT Cell</a:t>
            </a:r>
          </a:p>
        </p:txBody>
      </p:sp>
      <p:sp>
        <p:nvSpPr>
          <p:cNvPr id="2529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C7952D5-92E7-4F47-9C3E-343520DE3C0E}" type="slidenum">
              <a:rPr lang="en-US" sz="1600">
                <a:solidFill>
                  <a:srgbClr val="000000"/>
                </a:solidFill>
                <a:latin typeface="Garamond" charset="0"/>
              </a:rPr>
              <a:pPr eaLnBrk="1" hangingPunct="1"/>
              <a:t>314</a:t>
            </a:fld>
            <a:endParaRPr lang="en-US" sz="1600">
              <a:solidFill>
                <a:srgbClr val="000000"/>
              </a:solidFill>
              <a:latin typeface="Garamond" charset="0"/>
            </a:endParaRPr>
          </a:p>
        </p:txBody>
      </p:sp>
      <p:pic>
        <p:nvPicPr>
          <p:cNvPr id="252931" name="Picture 4" descr="single_cell_vrt-graph.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7400" y="977900"/>
            <a:ext cx="6680200" cy="539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2932" name="TextBox 38"/>
          <p:cNvSpPr txBox="1">
            <a:spLocks noChangeArrowheads="1"/>
          </p:cNvSpPr>
          <p:nvPr/>
        </p:nvSpPr>
        <p:spPr bwMode="auto">
          <a:xfrm>
            <a:off x="3154363" y="5183188"/>
            <a:ext cx="41322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cell from E 2Gb chip family</a:t>
            </a:r>
          </a:p>
        </p:txBody>
      </p:sp>
    </p:spTree>
    <p:extLst>
      <p:ext uri="{BB962C8B-B14F-4D97-AF65-F5344CB8AC3E}">
        <p14:creationId xmlns:p14="http://schemas.microsoft.com/office/powerpoint/2010/main" val="1289110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5" name="Title 1"/>
          <p:cNvSpPr>
            <a:spLocks noGrp="1"/>
          </p:cNvSpPr>
          <p:nvPr>
            <p:ph type="title"/>
          </p:nvPr>
        </p:nvSpPr>
        <p:spPr/>
        <p:txBody>
          <a:bodyPr/>
          <a:lstStyle/>
          <a:p>
            <a:r>
              <a:rPr lang="en-US">
                <a:latin typeface="Garamond" charset="0"/>
                <a:ea typeface="ＭＳ Ｐゴシック" charset="0"/>
                <a:cs typeface="ＭＳ Ｐゴシック" charset="0"/>
              </a:rPr>
              <a:t>VRT: Questions and Methodology</a:t>
            </a:r>
          </a:p>
        </p:txBody>
      </p:sp>
      <p:sp>
        <p:nvSpPr>
          <p:cNvPr id="3" name="Content Placeholder 2"/>
          <p:cNvSpPr>
            <a:spLocks noGrp="1"/>
          </p:cNvSpPr>
          <p:nvPr>
            <p:ph idx="1"/>
          </p:nvPr>
        </p:nvSpPr>
        <p:spPr/>
        <p:txBody>
          <a:bodyPr/>
          <a:lstStyle/>
          <a:p>
            <a:r>
              <a:rPr lang="en-US">
                <a:latin typeface="Tahoma" charset="0"/>
                <a:ea typeface="ＭＳ Ｐゴシック" charset="0"/>
                <a:cs typeface="ＭＳ Ｐゴシック" charset="0"/>
              </a:rPr>
              <a:t>Key Questions</a:t>
            </a:r>
          </a:p>
          <a:p>
            <a:pPr lvl="1"/>
            <a:r>
              <a:rPr lang="en-US">
                <a:latin typeface="Tahoma" charset="0"/>
                <a:ea typeface="ＭＳ Ｐゴシック" charset="0"/>
              </a:rPr>
              <a:t>How prevalent is VRT in modern DRAM devices?</a:t>
            </a:r>
          </a:p>
          <a:p>
            <a:pPr lvl="1"/>
            <a:r>
              <a:rPr lang="en-US">
                <a:latin typeface="Tahoma" charset="0"/>
                <a:ea typeface="ＭＳ Ｐゴシック" charset="0"/>
              </a:rPr>
              <a:t>What is the timescale of observation of the lowest retention time state?</a:t>
            </a:r>
          </a:p>
          <a:p>
            <a:pPr lvl="1"/>
            <a:r>
              <a:rPr lang="en-US">
                <a:latin typeface="Tahoma" charset="0"/>
                <a:ea typeface="ＭＳ Ｐゴシック" charset="0"/>
              </a:rPr>
              <a:t>What are the implications on retention time profiling?</a:t>
            </a:r>
          </a:p>
          <a:p>
            <a:endParaRPr lang="en-US">
              <a:latin typeface="Tahoma" charset="0"/>
              <a:ea typeface="ＭＳ Ｐゴシック" charset="0"/>
              <a:cs typeface="ＭＳ Ｐゴシック" charset="0"/>
            </a:endParaRPr>
          </a:p>
          <a:p>
            <a:r>
              <a:rPr lang="en-US">
                <a:latin typeface="Tahoma" charset="0"/>
                <a:ea typeface="ＭＳ Ｐゴシック" charset="0"/>
                <a:cs typeface="ＭＳ Ｐゴシック" charset="0"/>
              </a:rPr>
              <a:t>Test Methodology</a:t>
            </a:r>
          </a:p>
          <a:p>
            <a:pPr lvl="1"/>
            <a:r>
              <a:rPr lang="en-US">
                <a:latin typeface="Tahoma" charset="0"/>
                <a:ea typeface="ＭＳ Ｐゴシック" charset="0"/>
              </a:rPr>
              <a:t>Each device was tested for at least 1024 rounds over 24 hours</a:t>
            </a:r>
          </a:p>
          <a:p>
            <a:pPr lvl="1"/>
            <a:r>
              <a:rPr lang="en-US">
                <a:latin typeface="Tahoma" charset="0"/>
                <a:ea typeface="ＭＳ Ｐゴシック" charset="0"/>
              </a:rPr>
              <a:t>Temperature fixed at 45</a:t>
            </a:r>
            <a:r>
              <a:rPr lang="en-US" baseline="50000">
                <a:latin typeface="Tahoma" charset="0"/>
                <a:ea typeface="ＭＳ Ｐゴシック" charset="0"/>
                <a:cs typeface="ＭＳ Ｐゴシック" charset="0"/>
              </a:rPr>
              <a:t>o</a:t>
            </a:r>
            <a:r>
              <a:rPr lang="en-US">
                <a:latin typeface="Tahoma" charset="0"/>
                <a:ea typeface="ＭＳ Ｐゴシック" charset="0"/>
              </a:rPr>
              <a:t>C</a:t>
            </a:r>
          </a:p>
          <a:p>
            <a:pPr lvl="1"/>
            <a:r>
              <a:rPr lang="en-US">
                <a:latin typeface="Tahoma" charset="0"/>
                <a:ea typeface="ＭＳ Ｐゴシック" charset="0"/>
              </a:rPr>
              <a:t>Data pattern used is the most effective data pattern for each device </a:t>
            </a:r>
          </a:p>
          <a:p>
            <a:pPr lvl="1"/>
            <a:r>
              <a:rPr lang="en-US">
                <a:solidFill>
                  <a:srgbClr val="0000FF"/>
                </a:solidFill>
                <a:latin typeface="Tahoma" charset="0"/>
                <a:ea typeface="ＭＳ Ｐゴシック" charset="0"/>
              </a:rPr>
              <a:t>For each cell that fails at any retention time, we record the minimum and the maximum retention time observed</a:t>
            </a:r>
          </a:p>
        </p:txBody>
      </p:sp>
      <p:sp>
        <p:nvSpPr>
          <p:cNvPr id="29798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BC3E5C9-37B0-2B42-83A5-570C835A4CDE}" type="slidenum">
              <a:rPr lang="en-US" sz="1600">
                <a:solidFill>
                  <a:srgbClr val="000000"/>
                </a:solidFill>
                <a:latin typeface="Garamond" charset="0"/>
              </a:rPr>
              <a:pPr eaLnBrk="1" hangingPunct="1"/>
              <a:t>315</a:t>
            </a:fld>
            <a:endParaRPr lang="en-US" sz="1600">
              <a:solidFill>
                <a:srgbClr val="000000"/>
              </a:solidFill>
              <a:latin typeface="Garamond" charset="0"/>
            </a:endParaRPr>
          </a:p>
        </p:txBody>
      </p:sp>
    </p:spTree>
    <p:extLst>
      <p:ext uri="{BB962C8B-B14F-4D97-AF65-F5344CB8AC3E}">
        <p14:creationId xmlns:p14="http://schemas.microsoft.com/office/powerpoint/2010/main" val="40293487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3"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395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00D3351-665B-3446-B5DB-5BB53329451F}" type="slidenum">
              <a:rPr lang="en-US" sz="1600">
                <a:solidFill>
                  <a:srgbClr val="000000"/>
                </a:solidFill>
                <a:latin typeface="Garamond" charset="0"/>
              </a:rPr>
              <a:pPr eaLnBrk="1" hangingPunct="1"/>
              <a:t>316</a:t>
            </a:fld>
            <a:endParaRPr lang="en-US" sz="1600">
              <a:solidFill>
                <a:srgbClr val="000000"/>
              </a:solidFill>
              <a:latin typeface="Garamond" charset="0"/>
            </a:endParaRPr>
          </a:p>
        </p:txBody>
      </p:sp>
      <p:pic>
        <p:nvPicPr>
          <p:cNvPr id="253955" name="Picture 4" descr="minmaxret-log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16000"/>
            <a:ext cx="6858000" cy="538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3956" name="TextBox 38"/>
          <p:cNvSpPr txBox="1">
            <a:spLocks noChangeArrowheads="1"/>
          </p:cNvSpPr>
          <p:nvPr/>
        </p:nvSpPr>
        <p:spPr bwMode="auto">
          <a:xfrm>
            <a:off x="3695700" y="50815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8" name="Straight Connector 7"/>
          <p:cNvCxnSpPr/>
          <p:nvPr/>
        </p:nvCxnSpPr>
        <p:spPr>
          <a:xfrm flipV="1">
            <a:off x="2641600" y="1600200"/>
            <a:ext cx="3403600" cy="3314700"/>
          </a:xfrm>
          <a:prstGeom prst="line">
            <a:avLst/>
          </a:prstGeom>
          <a:ln w="44450">
            <a:solidFill>
              <a:srgbClr val="FF0000"/>
            </a:solidFill>
          </a:ln>
        </p:spPr>
        <p:style>
          <a:lnRef idx="2">
            <a:schemeClr val="accent1"/>
          </a:lnRef>
          <a:fillRef idx="0">
            <a:schemeClr val="accent1"/>
          </a:fillRef>
          <a:effectRef idx="1">
            <a:schemeClr val="accent1"/>
          </a:effectRef>
          <a:fontRef idx="minor">
            <a:schemeClr val="tx1"/>
          </a:fontRef>
        </p:style>
      </p:cxnSp>
      <p:sp>
        <p:nvSpPr>
          <p:cNvPr id="12" name="TextBox 38"/>
          <p:cNvSpPr txBox="1">
            <a:spLocks noChangeArrowheads="1"/>
          </p:cNvSpPr>
          <p:nvPr/>
        </p:nvSpPr>
        <p:spPr bwMode="auto">
          <a:xfrm>
            <a:off x="3563938" y="3971925"/>
            <a:ext cx="3074987" cy="67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900" smtClean="0">
                <a:solidFill>
                  <a:srgbClr val="FF0000"/>
                </a:solidFill>
              </a:rPr>
              <a:t>Min ret time = Max ret time</a:t>
            </a:r>
          </a:p>
          <a:p>
            <a:pPr algn="ctr" eaLnBrk="1" fontAlgn="base" hangingPunct="1">
              <a:spcBef>
                <a:spcPct val="0"/>
              </a:spcBef>
              <a:spcAft>
                <a:spcPct val="0"/>
              </a:spcAft>
            </a:pPr>
            <a:r>
              <a:rPr lang="en-US" sz="1900" b="1" smtClean="0">
                <a:solidFill>
                  <a:srgbClr val="FF0000"/>
                </a:solidFill>
              </a:rPr>
              <a:t>Expected if no VRT</a:t>
            </a:r>
          </a:p>
        </p:txBody>
      </p:sp>
      <p:sp>
        <p:nvSpPr>
          <p:cNvPr id="18" name="Right Triangle 17"/>
          <p:cNvSpPr/>
          <p:nvPr/>
        </p:nvSpPr>
        <p:spPr>
          <a:xfrm rot="5400000">
            <a:off x="2679700" y="1536700"/>
            <a:ext cx="3162300" cy="3314700"/>
          </a:xfrm>
          <a:prstGeom prst="rtTriangle">
            <a:avLst/>
          </a:prstGeom>
          <a:solidFill>
            <a:srgbClr val="0000FF">
              <a:alpha val="1000"/>
            </a:srgbClr>
          </a:solidFill>
          <a:ln w="25400">
            <a:solidFill>
              <a:srgbClr val="0000FF"/>
            </a:solid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a:solidFill>
                <a:srgbClr val="FFFFFF"/>
              </a:solidFill>
              <a:latin typeface="Tahoma"/>
            </a:endParaRPr>
          </a:p>
        </p:txBody>
      </p:sp>
      <p:sp>
        <p:nvSpPr>
          <p:cNvPr id="19" name="TextBox 38"/>
          <p:cNvSpPr txBox="1">
            <a:spLocks noChangeArrowheads="1"/>
          </p:cNvSpPr>
          <p:nvPr/>
        </p:nvSpPr>
        <p:spPr bwMode="auto">
          <a:xfrm>
            <a:off x="2535238" y="2173288"/>
            <a:ext cx="2441575"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Most failing cells </a:t>
            </a:r>
          </a:p>
          <a:p>
            <a:pPr algn="ctr" eaLnBrk="1" fontAlgn="base" hangingPunct="1">
              <a:spcBef>
                <a:spcPct val="0"/>
              </a:spcBef>
              <a:spcAft>
                <a:spcPct val="0"/>
              </a:spcAft>
            </a:pPr>
            <a:r>
              <a:rPr lang="en-US" smtClean="0">
                <a:solidFill>
                  <a:srgbClr val="0000FF"/>
                </a:solidFill>
              </a:rPr>
              <a:t>exhibit VRT</a:t>
            </a:r>
          </a:p>
        </p:txBody>
      </p:sp>
      <p:cxnSp>
        <p:nvCxnSpPr>
          <p:cNvPr id="21" name="Straight Connector 20"/>
          <p:cNvCxnSpPr/>
          <p:nvPr/>
        </p:nvCxnSpPr>
        <p:spPr>
          <a:xfrm flipV="1">
            <a:off x="2606675" y="1673225"/>
            <a:ext cx="1782763" cy="15875"/>
          </a:xfrm>
          <a:prstGeom prst="line">
            <a:avLst/>
          </a:prstGeom>
          <a:ln w="50800">
            <a:solidFill>
              <a:srgbClr val="FF6600"/>
            </a:solidFill>
          </a:ln>
        </p:spPr>
        <p:style>
          <a:lnRef idx="2">
            <a:schemeClr val="accent1"/>
          </a:lnRef>
          <a:fillRef idx="0">
            <a:schemeClr val="accent1"/>
          </a:fillRef>
          <a:effectRef idx="1">
            <a:schemeClr val="accent1"/>
          </a:effectRef>
          <a:fontRef idx="minor">
            <a:schemeClr val="tx1"/>
          </a:fontRef>
        </p:style>
      </p:cxnSp>
      <p:sp>
        <p:nvSpPr>
          <p:cNvPr id="23" name="TextBox 38"/>
          <p:cNvSpPr txBox="1">
            <a:spLocks noChangeArrowheads="1"/>
          </p:cNvSpPr>
          <p:nvPr/>
        </p:nvSpPr>
        <p:spPr bwMode="auto">
          <a:xfrm>
            <a:off x="2325688" y="1017588"/>
            <a:ext cx="377507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FF6600"/>
                </a:solidFill>
              </a:rPr>
              <a:t>Many failing cells jump from </a:t>
            </a:r>
          </a:p>
          <a:p>
            <a:pPr algn="ctr" eaLnBrk="1" fontAlgn="base" hangingPunct="1">
              <a:spcBef>
                <a:spcPct val="0"/>
              </a:spcBef>
              <a:spcAft>
                <a:spcPct val="0"/>
              </a:spcAft>
            </a:pPr>
            <a:r>
              <a:rPr lang="en-US" sz="1800" smtClean="0">
                <a:solidFill>
                  <a:srgbClr val="FF6600"/>
                </a:solidFill>
              </a:rPr>
              <a:t>very high retention time to very low</a:t>
            </a:r>
          </a:p>
        </p:txBody>
      </p:sp>
    </p:spTree>
    <p:extLst>
      <p:ext uri="{BB962C8B-B14F-4D97-AF65-F5344CB8AC3E}">
        <p14:creationId xmlns:p14="http://schemas.microsoft.com/office/powerpoint/2010/main" val="255805796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p:bldP spid="23" grpId="0"/>
    </p:bldLst>
  </p:timing>
</p:sld>
</file>

<file path=ppt/slides/slide3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4977"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49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E7FE4DF-333A-8845-8169-5A904004704F}" type="slidenum">
              <a:rPr lang="en-US" sz="1600">
                <a:solidFill>
                  <a:srgbClr val="000000"/>
                </a:solidFill>
                <a:latin typeface="Garamond" charset="0"/>
              </a:rPr>
              <a:pPr eaLnBrk="1" hangingPunct="1"/>
              <a:t>317</a:t>
            </a:fld>
            <a:endParaRPr lang="en-US" sz="1600">
              <a:solidFill>
                <a:srgbClr val="000000"/>
              </a:solidFill>
              <a:latin typeface="Garamond" charset="0"/>
            </a:endParaRPr>
          </a:p>
        </p:txBody>
      </p:sp>
      <p:pic>
        <p:nvPicPr>
          <p:cNvPr id="254979" name="Picture 6" descr="minmaxret-log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2050" y="1028700"/>
            <a:ext cx="6837363"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4980" name="TextBox 38"/>
          <p:cNvSpPr txBox="1">
            <a:spLocks noChangeArrowheads="1"/>
          </p:cNvSpPr>
          <p:nvPr/>
        </p:nvSpPr>
        <p:spPr bwMode="auto">
          <a:xfrm>
            <a:off x="3694113" y="50815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7174578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1" name="Title 1"/>
          <p:cNvSpPr>
            <a:spLocks noGrp="1"/>
          </p:cNvSpPr>
          <p:nvPr>
            <p:ph type="title"/>
          </p:nvPr>
        </p:nvSpPr>
        <p:spPr/>
        <p:txBody>
          <a:bodyPr/>
          <a:lstStyle/>
          <a:p>
            <a:r>
              <a:rPr lang="en-US">
                <a:latin typeface="Garamond" charset="0"/>
                <a:ea typeface="ＭＳ Ｐゴシック" charset="0"/>
                <a:cs typeface="ＭＳ Ｐゴシック" charset="0"/>
              </a:rPr>
              <a:t>Variable Retention Time</a:t>
            </a:r>
          </a:p>
        </p:txBody>
      </p:sp>
      <p:sp>
        <p:nvSpPr>
          <p:cNvPr id="2560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054B406-414B-3846-9329-B3ECF5E0CB18}" type="slidenum">
              <a:rPr lang="en-US" sz="1600">
                <a:solidFill>
                  <a:srgbClr val="000000"/>
                </a:solidFill>
                <a:latin typeface="Garamond" charset="0"/>
              </a:rPr>
              <a:pPr eaLnBrk="1" hangingPunct="1"/>
              <a:t>318</a:t>
            </a:fld>
            <a:endParaRPr lang="en-US" sz="1600">
              <a:solidFill>
                <a:srgbClr val="000000"/>
              </a:solidFill>
              <a:latin typeface="Garamond" charset="0"/>
            </a:endParaRPr>
          </a:p>
        </p:txBody>
      </p:sp>
      <p:pic>
        <p:nvPicPr>
          <p:cNvPr id="256003" name="Picture 6" descr="minmaxret-log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68400" y="1041400"/>
            <a:ext cx="6804025" cy="534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04" name="TextBox 38"/>
          <p:cNvSpPr txBox="1">
            <a:spLocks noChangeArrowheads="1"/>
          </p:cNvSpPr>
          <p:nvPr/>
        </p:nvSpPr>
        <p:spPr bwMode="auto">
          <a:xfrm>
            <a:off x="3684588" y="50815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31390908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09" name="Title 1"/>
          <p:cNvSpPr>
            <a:spLocks noGrp="1"/>
          </p:cNvSpPr>
          <p:nvPr>
            <p:ph type="title"/>
          </p:nvPr>
        </p:nvSpPr>
        <p:spPr/>
        <p:txBody>
          <a:bodyPr/>
          <a:lstStyle/>
          <a:p>
            <a:r>
              <a:rPr lang="en-US">
                <a:latin typeface="Garamond" charset="0"/>
                <a:ea typeface="ＭＳ Ｐゴシック" charset="0"/>
                <a:cs typeface="ＭＳ Ｐゴシック" charset="0"/>
              </a:rPr>
              <a:t>VRT: Observations So Far</a:t>
            </a:r>
          </a:p>
        </p:txBody>
      </p:sp>
      <p:sp>
        <p:nvSpPr>
          <p:cNvPr id="3" name="Content Placeholder 2"/>
          <p:cNvSpPr>
            <a:spLocks noGrp="1"/>
          </p:cNvSpPr>
          <p:nvPr>
            <p:ph idx="1"/>
          </p:nvPr>
        </p:nvSpPr>
        <p:spPr>
          <a:xfrm>
            <a:off x="228600" y="1057275"/>
            <a:ext cx="8610600" cy="5153025"/>
          </a:xfrm>
        </p:spPr>
        <p:txBody>
          <a:bodyPr/>
          <a:lstStyle/>
          <a:p>
            <a:r>
              <a:rPr lang="en-US">
                <a:solidFill>
                  <a:srgbClr val="0000FF"/>
                </a:solidFill>
                <a:latin typeface="Tahoma" charset="0"/>
                <a:ea typeface="ＭＳ Ｐゴシック" charset="0"/>
                <a:cs typeface="ＭＳ Ｐゴシック" charset="0"/>
              </a:rPr>
              <a:t>VRT is common among weak cells </a:t>
            </a:r>
            <a:r>
              <a:rPr lang="en-US">
                <a:latin typeface="Tahoma" charset="0"/>
                <a:ea typeface="ＭＳ Ｐゴシック" charset="0"/>
                <a:cs typeface="ＭＳ Ｐゴシック" charset="0"/>
              </a:rPr>
              <a:t>(i.e., those cells that experience low retention times)</a:t>
            </a:r>
          </a:p>
          <a:p>
            <a:endParaRPr lang="en-US">
              <a:latin typeface="Tahoma" charset="0"/>
              <a:ea typeface="ＭＳ Ｐゴシック" charset="0"/>
              <a:cs typeface="ＭＳ Ｐゴシック" charset="0"/>
            </a:endParaRPr>
          </a:p>
          <a:p>
            <a:r>
              <a:rPr lang="en-US">
                <a:solidFill>
                  <a:srgbClr val="0000FF"/>
                </a:solidFill>
                <a:latin typeface="Tahoma" charset="0"/>
                <a:ea typeface="ＭＳ Ｐゴシック" charset="0"/>
                <a:cs typeface="ＭＳ Ｐゴシック" charset="0"/>
              </a:rPr>
              <a:t>VRT can result in significant retention time changes</a:t>
            </a:r>
          </a:p>
          <a:p>
            <a:pPr lvl="1"/>
            <a:r>
              <a:rPr lang="en-US">
                <a:latin typeface="Tahoma" charset="0"/>
                <a:ea typeface="ＭＳ Ｐゴシック" charset="0"/>
              </a:rPr>
              <a:t>Difference between minimum and maximum retention times of a cell can be more than 4x, and may not be bounded</a:t>
            </a:r>
          </a:p>
          <a:p>
            <a:pPr lvl="1"/>
            <a:r>
              <a:rPr lang="en-US">
                <a:solidFill>
                  <a:srgbClr val="FF0000"/>
                </a:solidFill>
                <a:latin typeface="Tahoma" charset="0"/>
                <a:ea typeface="ＭＳ Ｐゴシック" charset="0"/>
              </a:rPr>
              <a:t>Implication: </a:t>
            </a:r>
            <a:r>
              <a:rPr lang="en-US">
                <a:latin typeface="Tahoma" charset="0"/>
                <a:ea typeface="ＭＳ Ｐゴシック" charset="0"/>
              </a:rPr>
              <a:t>Finding </a:t>
            </a:r>
            <a:r>
              <a:rPr lang="en-US" i="1">
                <a:latin typeface="Tahoma" charset="0"/>
                <a:ea typeface="ＭＳ Ｐゴシック" charset="0"/>
              </a:rPr>
              <a:t>a</a:t>
            </a:r>
            <a:r>
              <a:rPr lang="en-US">
                <a:latin typeface="Tahoma" charset="0"/>
                <a:ea typeface="ＭＳ Ｐゴシック" charset="0"/>
              </a:rPr>
              <a:t> retention time for a cell and using a guardband to ensure minimum retention time is “covered” requires a large guardband or may not work</a:t>
            </a:r>
          </a:p>
          <a:p>
            <a:pPr lvl="1"/>
            <a:endParaRPr lang="en-US">
              <a:latin typeface="Tahoma" charset="0"/>
              <a:ea typeface="ＭＳ Ｐゴシック" charset="0"/>
            </a:endParaRPr>
          </a:p>
          <a:p>
            <a:r>
              <a:rPr lang="en-US">
                <a:solidFill>
                  <a:srgbClr val="0000FF"/>
                </a:solidFill>
                <a:latin typeface="Tahoma" charset="0"/>
                <a:ea typeface="ＭＳ Ｐゴシック" charset="0"/>
                <a:cs typeface="ＭＳ Ｐゴシック" charset="0"/>
              </a:rPr>
              <a:t>Retention time profiling mechanisms must identify lowest retention time in the presence of VRT</a:t>
            </a:r>
          </a:p>
          <a:p>
            <a:pPr lvl="1"/>
            <a:r>
              <a:rPr lang="en-US">
                <a:solidFill>
                  <a:srgbClr val="FF0000"/>
                </a:solidFill>
                <a:latin typeface="Tahoma" charset="0"/>
                <a:ea typeface="ＭＳ Ｐゴシック" charset="0"/>
              </a:rPr>
              <a:t>Question: How long to profile a cell to find its lowest retention time state?</a:t>
            </a:r>
          </a:p>
        </p:txBody>
      </p:sp>
      <p:sp>
        <p:nvSpPr>
          <p:cNvPr id="2990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DA5EC05-D20E-5742-927B-A897CCA3636C}" type="slidenum">
              <a:rPr lang="en-US" sz="1600">
                <a:solidFill>
                  <a:srgbClr val="000000"/>
                </a:solidFill>
                <a:latin typeface="Garamond" charset="0"/>
              </a:rPr>
              <a:pPr eaLnBrk="1" hangingPunct="1"/>
              <a:t>319</a:t>
            </a:fld>
            <a:endParaRPr lang="en-US" sz="1600">
              <a:solidFill>
                <a:srgbClr val="000000"/>
              </a:solidFill>
              <a:latin typeface="Garamond" charset="0"/>
            </a:endParaRPr>
          </a:p>
        </p:txBody>
      </p:sp>
    </p:spTree>
    <p:extLst>
      <p:ext uri="{BB962C8B-B14F-4D97-AF65-F5344CB8AC3E}">
        <p14:creationId xmlns:p14="http://schemas.microsoft.com/office/powerpoint/2010/main" val="295306046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1 (DRAM Scaling)</a:t>
            </a:r>
            <a:endParaRPr lang="en-US" dirty="0"/>
          </a:p>
        </p:txBody>
      </p:sp>
      <p:sp>
        <p:nvSpPr>
          <p:cNvPr id="3" name="Content Placeholder 2"/>
          <p:cNvSpPr>
            <a:spLocks noGrp="1"/>
          </p:cNvSpPr>
          <p:nvPr>
            <p:ph idx="1"/>
          </p:nvPr>
        </p:nvSpPr>
        <p:spPr/>
        <p:txBody>
          <a:bodyPr/>
          <a:lstStyle/>
          <a:p>
            <a:pPr eaLnBrk="1" hangingPunct="1"/>
            <a:r>
              <a:rPr lang="en-US" sz="2000" dirty="0">
                <a:solidFill>
                  <a:srgbClr val="000000"/>
                </a:solidFill>
                <a:latin typeface="Tahoma" charset="0"/>
              </a:rPr>
              <a:t>Lee et al., “</a:t>
            </a:r>
            <a:r>
              <a:rPr lang="en-US" sz="2000" dirty="0">
                <a:solidFill>
                  <a:srgbClr val="0000FF"/>
                </a:solidFill>
                <a:latin typeface="Tahoma" charset="0"/>
              </a:rPr>
              <a:t>Tiered-Latency DRAM: A Low Latency and Low Cost DRAM Architecture</a:t>
            </a:r>
            <a:r>
              <a:rPr lang="en-US" sz="2000" dirty="0">
                <a:solidFill>
                  <a:srgbClr val="000000"/>
                </a:solidFill>
                <a:latin typeface="Tahoma" charset="0"/>
              </a:rPr>
              <a:t>,” HPCA 2013.</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RAIDR: Retention-Aware Intelligent DRAM Refresh</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Kim et al., </a:t>
            </a:r>
            <a:r>
              <a:rPr lang="en-US" sz="2000" dirty="0">
                <a:solidFill>
                  <a:srgbClr val="000000"/>
                </a:solidFill>
                <a:latin typeface="Tahoma" charset="0"/>
              </a:rPr>
              <a:t>“</a:t>
            </a:r>
            <a:r>
              <a:rPr lang="en-US" sz="2000" dirty="0">
                <a:solidFill>
                  <a:srgbClr val="0000FF"/>
                </a:solidFill>
                <a:latin typeface="Tahoma" charset="0"/>
              </a:rPr>
              <a:t>A Case for Exploiting Subarray-Level Parallelism in DRAM</a:t>
            </a:r>
            <a:r>
              <a:rPr lang="en-US" sz="2000" dirty="0">
                <a:solidFill>
                  <a:srgbClr val="000000"/>
                </a:solidFill>
                <a:latin typeface="Tahoma" charset="0"/>
              </a:rPr>
              <a:t>,” ISCA 2012.</a:t>
            </a:r>
          </a:p>
          <a:p>
            <a:pPr eaLnBrk="1" hangingPunct="1"/>
            <a:r>
              <a:rPr lang="en-US" sz="2000" dirty="0" smtClean="0">
                <a:solidFill>
                  <a:srgbClr val="000000"/>
                </a:solidFill>
                <a:latin typeface="Tahoma" charset="0"/>
              </a:rPr>
              <a:t>Liu et al., </a:t>
            </a:r>
            <a:r>
              <a:rPr lang="en-US" sz="2000" dirty="0">
                <a:solidFill>
                  <a:srgbClr val="000000"/>
                </a:solidFill>
                <a:latin typeface="Tahoma" charset="0"/>
              </a:rPr>
              <a:t>“</a:t>
            </a:r>
            <a:r>
              <a:rPr lang="en-US" sz="2000" dirty="0">
                <a:solidFill>
                  <a:srgbClr val="0000FF"/>
                </a:solidFill>
                <a:latin typeface="Tahoma" charset="0"/>
              </a:rPr>
              <a:t>An Experimental Study of Data Retention Behavior in Modern DRAM </a:t>
            </a:r>
            <a:r>
              <a:rPr lang="en-US" sz="2000" dirty="0" smtClean="0">
                <a:solidFill>
                  <a:srgbClr val="0000FF"/>
                </a:solidFill>
                <a:latin typeface="Tahoma" charset="0"/>
              </a:rPr>
              <a:t>Devices</a:t>
            </a:r>
            <a:r>
              <a:rPr lang="en-US" sz="2000" dirty="0" smtClean="0">
                <a:solidFill>
                  <a:srgbClr val="000000"/>
                </a:solidFill>
                <a:latin typeface="Tahoma" charset="0"/>
              </a:rPr>
              <a:t>,” ISCA 2013</a:t>
            </a:r>
            <a:r>
              <a:rPr lang="en-US" sz="2000" dirty="0">
                <a:solidFill>
                  <a:srgbClr val="000000"/>
                </a:solidFill>
                <a:latin typeface="Tahoma" charset="0"/>
              </a:rPr>
              <a:t>.</a:t>
            </a:r>
          </a:p>
          <a:p>
            <a:r>
              <a:rPr lang="en-US" sz="2000" dirty="0" smtClean="0"/>
              <a:t>Seshadri et al., “</a:t>
            </a:r>
            <a:r>
              <a:rPr lang="en-US" sz="2000" dirty="0">
                <a:solidFill>
                  <a:srgbClr val="0000FF"/>
                </a:solidFill>
              </a:rPr>
              <a:t>RowClone: Fast and Efficient In-DRAM Copy and Initialization of Bulk </a:t>
            </a:r>
            <a:r>
              <a:rPr lang="en-US" sz="2000" dirty="0" smtClean="0">
                <a:solidFill>
                  <a:srgbClr val="0000FF"/>
                </a:solidFill>
              </a:rPr>
              <a:t>Data</a:t>
            </a:r>
            <a:r>
              <a:rPr lang="en-US" sz="2000" dirty="0" smtClean="0"/>
              <a:t>,” CMU CS Tech Report 2013.</a:t>
            </a:r>
          </a:p>
          <a:p>
            <a:r>
              <a:rPr lang="en-US" sz="2000" dirty="0" smtClean="0"/>
              <a:t>David et al., “</a:t>
            </a:r>
            <a:r>
              <a:rPr lang="en-US" sz="2000" dirty="0">
                <a:solidFill>
                  <a:srgbClr val="0000FF"/>
                </a:solidFill>
              </a:rPr>
              <a:t>Memory Power Management via Dynamic Voltage/Frequency </a:t>
            </a:r>
            <a:r>
              <a:rPr lang="en-US" sz="2000" dirty="0" smtClean="0">
                <a:solidFill>
                  <a:srgbClr val="0000FF"/>
                </a:solidFill>
              </a:rPr>
              <a:t>Scaling</a:t>
            </a:r>
            <a:r>
              <a:rPr lang="en-US" sz="2000" dirty="0" smtClean="0"/>
              <a:t>,” ICAC 2011. </a:t>
            </a:r>
          </a:p>
          <a:p>
            <a:r>
              <a:rPr lang="en-US" sz="2000" dirty="0" err="1"/>
              <a:t>Ipek</a:t>
            </a:r>
            <a:r>
              <a:rPr lang="en-US" sz="2000" dirty="0"/>
              <a:t> et al., “</a:t>
            </a:r>
            <a:r>
              <a:rPr lang="en-US" sz="2000" dirty="0">
                <a:solidFill>
                  <a:srgbClr val="0000FF"/>
                </a:solidFill>
              </a:rPr>
              <a:t>Self Optimizing Memory Controllers: A Reinforcement Learning Approach</a:t>
            </a:r>
            <a:r>
              <a:rPr lang="en-US" sz="2000" dirty="0"/>
              <a:t>,” ISCA 2008.</a:t>
            </a:r>
          </a:p>
          <a:p>
            <a:endParaRPr lang="en-US" sz="20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32</a:t>
            </a:fld>
            <a:endParaRPr lang="en-US"/>
          </a:p>
        </p:txBody>
      </p:sp>
    </p:spTree>
    <p:extLst>
      <p:ext uri="{BB962C8B-B14F-4D97-AF65-F5344CB8AC3E}">
        <p14:creationId xmlns:p14="http://schemas.microsoft.com/office/powerpoint/2010/main" val="2389216134"/>
      </p:ext>
    </p:extLst>
  </p:cSld>
  <p:clrMapOvr>
    <a:masterClrMapping/>
  </p:clrMapOvr>
  <p:transition xmlns:p14="http://schemas.microsoft.com/office/powerpoint/2010/main"/>
</p:sld>
</file>

<file path=ppt/slides/slide3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3" name="Title 1"/>
          <p:cNvSpPr>
            <a:spLocks noGrp="1"/>
          </p:cNvSpPr>
          <p:nvPr>
            <p:ph type="title"/>
          </p:nvPr>
        </p:nvSpPr>
        <p:spPr>
          <a:xfrm>
            <a:off x="228600" y="152400"/>
            <a:ext cx="8915400" cy="884238"/>
          </a:xfrm>
        </p:spPr>
        <p:txBody>
          <a:bodyPr/>
          <a:lstStyle/>
          <a:p>
            <a:r>
              <a:rPr lang="en-US" sz="3800">
                <a:latin typeface="Garamond" charset="0"/>
                <a:ea typeface="ＭＳ Ｐゴシック" charset="0"/>
                <a:cs typeface="ＭＳ Ｐゴシック" charset="0"/>
              </a:rPr>
              <a:t>Time Between Retention Time State Changes</a:t>
            </a:r>
          </a:p>
        </p:txBody>
      </p:sp>
      <p:sp>
        <p:nvSpPr>
          <p:cNvPr id="300034" name="Content Placeholder 2"/>
          <p:cNvSpPr>
            <a:spLocks noGrp="1"/>
          </p:cNvSpPr>
          <p:nvPr>
            <p:ph idx="1"/>
          </p:nvPr>
        </p:nvSpPr>
        <p:spPr/>
        <p:txBody>
          <a:bodyPr/>
          <a:lstStyle/>
          <a:p>
            <a:r>
              <a:rPr lang="en-US">
                <a:solidFill>
                  <a:srgbClr val="FF0000"/>
                </a:solidFill>
                <a:latin typeface="Tahoma" charset="0"/>
                <a:ea typeface="ＭＳ Ｐゴシック" charset="0"/>
                <a:cs typeface="ＭＳ Ｐゴシック" charset="0"/>
              </a:rPr>
              <a:t>How much time does a cell spend in a high retention state </a:t>
            </a:r>
            <a:r>
              <a:rPr lang="en-US">
                <a:solidFill>
                  <a:srgbClr val="0000FF"/>
                </a:solidFill>
                <a:latin typeface="Tahoma" charset="0"/>
                <a:ea typeface="ＭＳ Ｐゴシック" charset="0"/>
                <a:cs typeface="ＭＳ Ｐゴシック" charset="0"/>
              </a:rPr>
              <a:t>before switching to the minimum observed retention time state?</a:t>
            </a:r>
          </a:p>
        </p:txBody>
      </p:sp>
      <p:sp>
        <p:nvSpPr>
          <p:cNvPr id="3000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5DA9319-CFE9-D641-B8EA-30424B5D526D}" type="slidenum">
              <a:rPr lang="en-US" sz="1600">
                <a:solidFill>
                  <a:srgbClr val="000000"/>
                </a:solidFill>
                <a:latin typeface="Garamond" charset="0"/>
              </a:rPr>
              <a:pPr eaLnBrk="1" hangingPunct="1"/>
              <a:t>320</a:t>
            </a:fld>
            <a:endParaRPr lang="en-US" sz="1600">
              <a:solidFill>
                <a:srgbClr val="000000"/>
              </a:solidFill>
              <a:latin typeface="Garamond" charset="0"/>
            </a:endParaRPr>
          </a:p>
        </p:txBody>
      </p:sp>
    </p:spTree>
    <p:extLst>
      <p:ext uri="{BB962C8B-B14F-4D97-AF65-F5344CB8AC3E}">
        <p14:creationId xmlns:p14="http://schemas.microsoft.com/office/powerpoint/2010/main" val="20016993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025"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702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D215550-ABDE-E741-A170-02690E354B38}" type="slidenum">
              <a:rPr lang="en-US" sz="1600">
                <a:solidFill>
                  <a:srgbClr val="000000"/>
                </a:solidFill>
                <a:latin typeface="Garamond" charset="0"/>
              </a:rPr>
              <a:pPr eaLnBrk="1" hangingPunct="1"/>
              <a:t>321</a:t>
            </a:fld>
            <a:endParaRPr lang="en-US" sz="1600">
              <a:solidFill>
                <a:srgbClr val="000000"/>
              </a:solidFill>
              <a:latin typeface="Garamond" charset="0"/>
            </a:endParaRPr>
          </a:p>
        </p:txBody>
      </p:sp>
      <p:pic>
        <p:nvPicPr>
          <p:cNvPr id="257027" name="Picture 4" descr="rettimedist-hi_a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54100"/>
            <a:ext cx="6565900" cy="5392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7028" name="TextBox 38"/>
          <p:cNvSpPr txBox="1">
            <a:spLocks noChangeArrowheads="1"/>
          </p:cNvSpPr>
          <p:nvPr/>
        </p:nvSpPr>
        <p:spPr bwMode="auto">
          <a:xfrm>
            <a:off x="4648200" y="1360488"/>
            <a:ext cx="2592388"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A 2Gb chip family</a:t>
            </a:r>
          </a:p>
        </p:txBody>
      </p:sp>
      <p:cxnSp>
        <p:nvCxnSpPr>
          <p:cNvPr id="7" name="Straight Arrow Connector 6"/>
          <p:cNvCxnSpPr/>
          <p:nvPr/>
        </p:nvCxnSpPr>
        <p:spPr bwMode="auto">
          <a:xfrm flipH="1">
            <a:off x="2349500" y="4227513"/>
            <a:ext cx="246063" cy="10302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38"/>
          <p:cNvSpPr txBox="1">
            <a:spLocks noChangeArrowheads="1"/>
          </p:cNvSpPr>
          <p:nvPr/>
        </p:nvSpPr>
        <p:spPr bwMode="auto">
          <a:xfrm>
            <a:off x="2408238" y="3643313"/>
            <a:ext cx="13922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~4 hours</a:t>
            </a:r>
          </a:p>
        </p:txBody>
      </p:sp>
      <p:cxnSp>
        <p:nvCxnSpPr>
          <p:cNvPr id="10" name="Straight Arrow Connector 9"/>
          <p:cNvCxnSpPr/>
          <p:nvPr/>
        </p:nvCxnSpPr>
        <p:spPr bwMode="auto">
          <a:xfrm>
            <a:off x="7027863" y="4633913"/>
            <a:ext cx="312737" cy="11064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TextBox 38"/>
          <p:cNvSpPr txBox="1">
            <a:spLocks noChangeArrowheads="1"/>
          </p:cNvSpPr>
          <p:nvPr/>
        </p:nvSpPr>
        <p:spPr bwMode="auto">
          <a:xfrm>
            <a:off x="6178550" y="3986213"/>
            <a:ext cx="11160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FF0000"/>
                </a:solidFill>
              </a:rPr>
              <a:t>~1 day</a:t>
            </a:r>
          </a:p>
        </p:txBody>
      </p:sp>
      <p:sp>
        <p:nvSpPr>
          <p:cNvPr id="13" name="TextBox 12"/>
          <p:cNvSpPr txBox="1"/>
          <p:nvPr/>
        </p:nvSpPr>
        <p:spPr>
          <a:xfrm>
            <a:off x="228600" y="57943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Time scale at which a cell switches to the low retention time state can be very long (~ 1 day or longer)</a:t>
            </a:r>
          </a:p>
        </p:txBody>
      </p:sp>
      <p:sp>
        <p:nvSpPr>
          <p:cNvPr id="14" name="TextBox 13"/>
          <p:cNvSpPr txBox="1"/>
          <p:nvPr/>
        </p:nvSpPr>
        <p:spPr>
          <a:xfrm>
            <a:off x="293688" y="5883275"/>
            <a:ext cx="8594725" cy="830263"/>
          </a:xfrm>
          <a:prstGeom prst="rect">
            <a:avLst/>
          </a:prstGeom>
          <a:solidFill>
            <a:sysClr val="window" lastClr="FFFFFF"/>
          </a:solidFill>
          <a:ln w="25400" cap="flat" cmpd="sng" algn="ctr">
            <a:solidFill>
              <a:srgbClr val="0000FF"/>
            </a:solidFill>
            <a:prstDash val="solid"/>
          </a:ln>
          <a:effectLst/>
        </p:spPr>
        <p:txBody>
          <a:bodyPr>
            <a:spAutoFit/>
          </a:bodyPr>
          <a:lstStyle/>
          <a:p>
            <a:pPr algn="ctr">
              <a:defRPr/>
            </a:pPr>
            <a:r>
              <a:rPr lang="en-US" sz="2400" b="1" kern="0" dirty="0">
                <a:solidFill>
                  <a:srgbClr val="0000FF"/>
                </a:solidFill>
                <a:latin typeface="Calibri"/>
                <a:ea typeface="ＭＳ Ｐゴシック" charset="0"/>
                <a:cs typeface="ＭＳ Ｐゴシック" charset="0"/>
              </a:rPr>
              <a:t>Need to profile for a long time to </a:t>
            </a:r>
          </a:p>
          <a:p>
            <a:pPr algn="ctr">
              <a:defRPr/>
            </a:pPr>
            <a:r>
              <a:rPr lang="en-US" sz="2400" b="1" kern="0" dirty="0">
                <a:solidFill>
                  <a:srgbClr val="0000FF"/>
                </a:solidFill>
                <a:latin typeface="Calibri"/>
                <a:ea typeface="ＭＳ Ｐゴシック" charset="0"/>
                <a:cs typeface="ＭＳ Ｐゴシック" charset="0"/>
              </a:rPr>
              <a:t>get to the minimum retention time state</a:t>
            </a:r>
          </a:p>
        </p:txBody>
      </p:sp>
    </p:spTree>
    <p:extLst>
      <p:ext uri="{BB962C8B-B14F-4D97-AF65-F5344CB8AC3E}">
        <p14:creationId xmlns:p14="http://schemas.microsoft.com/office/powerpoint/2010/main" val="301249307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13" grpId="0" animBg="1"/>
      <p:bldP spid="14" grpId="0" animBg="1"/>
    </p:bldLst>
  </p:timing>
</p:sld>
</file>

<file path=ppt/slides/slide3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49"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80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C29F7E2-08E4-6E4F-9F44-F3A2AA037827}" type="slidenum">
              <a:rPr lang="en-US" sz="1600">
                <a:solidFill>
                  <a:srgbClr val="000000"/>
                </a:solidFill>
                <a:latin typeface="Garamond" charset="0"/>
              </a:rPr>
              <a:pPr eaLnBrk="1" hangingPunct="1"/>
              <a:t>322</a:t>
            </a:fld>
            <a:endParaRPr lang="en-US" sz="1600">
              <a:solidFill>
                <a:srgbClr val="000000"/>
              </a:solidFill>
              <a:latin typeface="Garamond" charset="0"/>
            </a:endParaRPr>
          </a:p>
        </p:txBody>
      </p:sp>
      <p:pic>
        <p:nvPicPr>
          <p:cNvPr id="258051" name="Picture 4" descr="rettimedist-hi_b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28700"/>
            <a:ext cx="6578600" cy="540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8052" name="TextBox 38"/>
          <p:cNvSpPr txBox="1">
            <a:spLocks noChangeArrowheads="1"/>
          </p:cNvSpPr>
          <p:nvPr/>
        </p:nvSpPr>
        <p:spPr bwMode="auto">
          <a:xfrm>
            <a:off x="4646613" y="1360488"/>
            <a:ext cx="25955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B 2Gb chip family</a:t>
            </a:r>
          </a:p>
        </p:txBody>
      </p:sp>
    </p:spTree>
    <p:extLst>
      <p:ext uri="{BB962C8B-B14F-4D97-AF65-F5344CB8AC3E}">
        <p14:creationId xmlns:p14="http://schemas.microsoft.com/office/powerpoint/2010/main" val="153240572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3" name="Title 1"/>
          <p:cNvSpPr>
            <a:spLocks noGrp="1"/>
          </p:cNvSpPr>
          <p:nvPr>
            <p:ph type="title"/>
          </p:nvPr>
        </p:nvSpPr>
        <p:spPr/>
        <p:txBody>
          <a:bodyPr/>
          <a:lstStyle/>
          <a:p>
            <a:r>
              <a:rPr lang="en-US">
                <a:latin typeface="Garamond" charset="0"/>
                <a:ea typeface="ＭＳ Ｐゴシック" charset="0"/>
                <a:cs typeface="ＭＳ Ｐゴシック" charset="0"/>
              </a:rPr>
              <a:t>Time Spent in High Retention Time State</a:t>
            </a:r>
          </a:p>
        </p:txBody>
      </p:sp>
      <p:sp>
        <p:nvSpPr>
          <p:cNvPr id="25907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ACA153C-28EF-AD43-A205-D8B9F4A5D6B3}" type="slidenum">
              <a:rPr lang="en-US" sz="1600">
                <a:solidFill>
                  <a:srgbClr val="000000"/>
                </a:solidFill>
                <a:latin typeface="Garamond" charset="0"/>
              </a:rPr>
              <a:pPr eaLnBrk="1" hangingPunct="1"/>
              <a:t>323</a:t>
            </a:fld>
            <a:endParaRPr lang="en-US" sz="1600">
              <a:solidFill>
                <a:srgbClr val="000000"/>
              </a:solidFill>
              <a:latin typeface="Garamond" charset="0"/>
            </a:endParaRPr>
          </a:p>
        </p:txBody>
      </p:sp>
      <p:pic>
        <p:nvPicPr>
          <p:cNvPr id="259075" name="Picture 6" descr="rettimedist-hi_c256mb.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16000" y="1016000"/>
            <a:ext cx="6591300" cy="541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9076" name="TextBox 38"/>
          <p:cNvSpPr txBox="1">
            <a:spLocks noChangeArrowheads="1"/>
          </p:cNvSpPr>
          <p:nvPr/>
        </p:nvSpPr>
        <p:spPr bwMode="auto">
          <a:xfrm>
            <a:off x="4637088" y="1360488"/>
            <a:ext cx="26146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mtClean="0">
                <a:solidFill>
                  <a:srgbClr val="0000FF"/>
                </a:solidFill>
              </a:rPr>
              <a:t>C 2Gb chip family</a:t>
            </a:r>
          </a:p>
        </p:txBody>
      </p:sp>
    </p:spTree>
    <p:extLst>
      <p:ext uri="{BB962C8B-B14F-4D97-AF65-F5344CB8AC3E}">
        <p14:creationId xmlns:p14="http://schemas.microsoft.com/office/powerpoint/2010/main" val="82545311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7" name="Title 1"/>
          <p:cNvSpPr>
            <a:spLocks noGrp="1"/>
          </p:cNvSpPr>
          <p:nvPr>
            <p:ph type="title"/>
          </p:nvPr>
        </p:nvSpPr>
        <p:spPr>
          <a:xfrm>
            <a:off x="228600" y="152400"/>
            <a:ext cx="8915400" cy="884238"/>
          </a:xfrm>
        </p:spPr>
        <p:txBody>
          <a:bodyPr/>
          <a:lstStyle/>
          <a:p>
            <a:r>
              <a:rPr lang="en-US">
                <a:latin typeface="Garamond" charset="0"/>
                <a:ea typeface="ＭＳ Ｐゴシック" charset="0"/>
                <a:cs typeface="ＭＳ Ｐゴシック" charset="0"/>
              </a:rPr>
              <a:t>VRT: Implications on Profiling Mechanisms</a:t>
            </a:r>
          </a:p>
        </p:txBody>
      </p:sp>
      <p:sp>
        <p:nvSpPr>
          <p:cNvPr id="3" name="Content Placeholder 2"/>
          <p:cNvSpPr>
            <a:spLocks noGrp="1"/>
          </p:cNvSpPr>
          <p:nvPr>
            <p:ph idx="1"/>
          </p:nvPr>
        </p:nvSpPr>
        <p:spPr>
          <a:xfrm>
            <a:off x="228600" y="968375"/>
            <a:ext cx="8610600" cy="5153025"/>
          </a:xfrm>
        </p:spPr>
        <p:txBody>
          <a:bodyPr/>
          <a:lstStyle/>
          <a:p>
            <a:pPr>
              <a:defRPr/>
            </a:pPr>
            <a:r>
              <a:rPr lang="en-US" dirty="0" smtClean="0"/>
              <a:t>Problem 1: </a:t>
            </a:r>
            <a:r>
              <a:rPr lang="en-US" dirty="0" smtClean="0">
                <a:solidFill>
                  <a:srgbClr val="FF0000"/>
                </a:solidFill>
              </a:rPr>
              <a:t>There does not seem to be a way of determining if a cell exhibits VRT without actually observing a cell exhibiting VRT</a:t>
            </a:r>
          </a:p>
          <a:p>
            <a:pPr lvl="1">
              <a:defRPr/>
            </a:pPr>
            <a:r>
              <a:rPr lang="en-US" sz="2000" dirty="0" smtClean="0"/>
              <a:t>VRT is a </a:t>
            </a:r>
            <a:r>
              <a:rPr lang="en-US" sz="2000" dirty="0" err="1" smtClean="0"/>
              <a:t>memoryless</a:t>
            </a:r>
            <a:r>
              <a:rPr lang="en-US" sz="2000" dirty="0" smtClean="0"/>
              <a:t> random process </a:t>
            </a:r>
            <a:r>
              <a:rPr lang="en-US" sz="1800" b="1" dirty="0" smtClean="0">
                <a:solidFill>
                  <a:srgbClr val="2C6123"/>
                </a:solidFill>
              </a:rPr>
              <a:t>[Kim+ JJAP 2010]</a:t>
            </a:r>
          </a:p>
          <a:p>
            <a:pPr lvl="1">
              <a:defRPr/>
            </a:pPr>
            <a:endParaRPr lang="en-US" sz="1500" dirty="0"/>
          </a:p>
          <a:p>
            <a:pPr>
              <a:defRPr/>
            </a:pPr>
            <a:r>
              <a:rPr lang="en-US" dirty="0" smtClean="0"/>
              <a:t>Problem 2</a:t>
            </a:r>
            <a:r>
              <a:rPr lang="en-US" dirty="0" smtClean="0">
                <a:solidFill>
                  <a:srgbClr val="FF0000"/>
                </a:solidFill>
              </a:rPr>
              <a:t>: VRT complicates retention time profiling by DRAM manufacturers</a:t>
            </a:r>
          </a:p>
          <a:p>
            <a:pPr lvl="1">
              <a:defRPr/>
            </a:pPr>
            <a:r>
              <a:rPr lang="en-US" sz="2000" dirty="0" smtClean="0"/>
              <a:t>Exposure to very high temperatures can induce VRT in cells that were not previously susceptible </a:t>
            </a:r>
          </a:p>
          <a:p>
            <a:pPr marL="344487" lvl="1" indent="0">
              <a:buFont typeface="Wingdings" charset="0"/>
              <a:buNone/>
              <a:defRPr/>
            </a:pPr>
            <a:r>
              <a:rPr lang="en-US" sz="2000" dirty="0" smtClean="0"/>
              <a:t>    </a:t>
            </a:r>
            <a:r>
              <a:rPr lang="en-US" sz="2000" dirty="0" smtClean="0">
                <a:sym typeface="Wingdings"/>
              </a:rPr>
              <a:t> </a:t>
            </a:r>
            <a:r>
              <a:rPr lang="en-US" sz="2000" dirty="0" smtClean="0"/>
              <a:t>can happen during soldering of DRAM chips</a:t>
            </a:r>
          </a:p>
          <a:p>
            <a:pPr marL="344487" lvl="1" indent="0">
              <a:buFont typeface="Wingdings" charset="0"/>
              <a:buNone/>
              <a:defRPr/>
            </a:pPr>
            <a:r>
              <a:rPr lang="en-US" sz="2000" dirty="0" smtClean="0">
                <a:sym typeface="Wingdings"/>
              </a:rPr>
              <a:t>     manufacturer’s retention time profile may not be accurate</a:t>
            </a:r>
            <a:endParaRPr lang="en-US" sz="2000" dirty="0" smtClean="0"/>
          </a:p>
          <a:p>
            <a:pPr>
              <a:defRPr/>
            </a:pPr>
            <a:endParaRPr lang="en-US" sz="1500" dirty="0"/>
          </a:p>
          <a:p>
            <a:pPr>
              <a:defRPr/>
            </a:pPr>
            <a:r>
              <a:rPr lang="en-US" dirty="0" smtClean="0"/>
              <a:t>One option for future work: </a:t>
            </a:r>
            <a:r>
              <a:rPr lang="en-US" dirty="0" smtClean="0">
                <a:solidFill>
                  <a:srgbClr val="0000FF"/>
                </a:solidFill>
              </a:rPr>
              <a:t>Use ECC to continuously profile DRAM online while aggressively reducing refresh rate</a:t>
            </a:r>
          </a:p>
          <a:p>
            <a:pPr lvl="1">
              <a:defRPr/>
            </a:pPr>
            <a:r>
              <a:rPr lang="en-US" sz="2000" dirty="0" smtClean="0"/>
              <a:t>Need to keep ECC overhead in check</a:t>
            </a:r>
          </a:p>
          <a:p>
            <a:pPr lvl="1">
              <a:defRPr/>
            </a:pPr>
            <a:endParaRPr lang="en-US" dirty="0"/>
          </a:p>
          <a:p>
            <a:pPr lvl="1">
              <a:defRPr/>
            </a:pPr>
            <a:endParaRPr lang="en-US" dirty="0"/>
          </a:p>
          <a:p>
            <a:pPr>
              <a:defRPr/>
            </a:pPr>
            <a:endParaRPr lang="en-US" dirty="0"/>
          </a:p>
        </p:txBody>
      </p:sp>
      <p:sp>
        <p:nvSpPr>
          <p:cNvPr id="3010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57DDA35-0A10-B241-B604-D4520957A2EA}" type="slidenum">
              <a:rPr lang="en-US" sz="1600">
                <a:solidFill>
                  <a:srgbClr val="000000"/>
                </a:solidFill>
                <a:latin typeface="Garamond" charset="0"/>
              </a:rPr>
              <a:pPr eaLnBrk="1" hangingPunct="1"/>
              <a:t>324</a:t>
            </a:fld>
            <a:endParaRPr lang="en-US" sz="1600">
              <a:solidFill>
                <a:srgbClr val="000000"/>
              </a:solidFill>
              <a:latin typeface="Garamond" charset="0"/>
            </a:endParaRPr>
          </a:p>
        </p:txBody>
      </p:sp>
    </p:spTree>
    <p:extLst>
      <p:ext uri="{BB962C8B-B14F-4D97-AF65-F5344CB8AC3E}">
        <p14:creationId xmlns:p14="http://schemas.microsoft.com/office/powerpoint/2010/main" val="120526238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7" name="Title 1"/>
          <p:cNvSpPr>
            <a:spLocks noGrp="1"/>
          </p:cNvSpPr>
          <p:nvPr>
            <p:ph type="title"/>
          </p:nvPr>
        </p:nvSpPr>
        <p:spPr/>
        <p:txBody>
          <a:bodyPr/>
          <a:lstStyle/>
          <a:p>
            <a:pPr eaLnBrk="1" hangingPunct="1"/>
            <a:r>
              <a:rPr lang="en-US">
                <a:latin typeface="Garamond" charset="0"/>
                <a:ea typeface="ＭＳ Ｐゴシック" charset="0"/>
                <a:cs typeface="ＭＳ Ｐゴシック" charset="0"/>
              </a:rPr>
              <a:t>Talk Agenda</a:t>
            </a:r>
          </a:p>
        </p:txBody>
      </p:sp>
      <p:sp>
        <p:nvSpPr>
          <p:cNvPr id="260098" name="Content Placeholder 2"/>
          <p:cNvSpPr>
            <a:spLocks noGrp="1"/>
          </p:cNvSpPr>
          <p:nvPr>
            <p:ph idx="1"/>
          </p:nvPr>
        </p:nvSpPr>
        <p:spPr>
          <a:xfrm>
            <a:off x="228600" y="1096963"/>
            <a:ext cx="8610600" cy="4876800"/>
          </a:xfrm>
        </p:spPr>
        <p:txBody>
          <a:bodyPr/>
          <a:lstStyle/>
          <a:p>
            <a:pPr eaLnBrk="1" hangingPunct="1"/>
            <a:r>
              <a:rPr lang="en-US">
                <a:latin typeface="Tahoma" charset="0"/>
                <a:ea typeface="ＭＳ Ｐゴシック" charset="0"/>
                <a:cs typeface="ＭＳ Ｐゴシック" charset="0"/>
              </a:rPr>
              <a:t>DRAM Refresh: Background and Motivation</a:t>
            </a:r>
          </a:p>
          <a:p>
            <a:pPr eaLnBrk="1" hangingPunct="1"/>
            <a:r>
              <a:rPr lang="en-US">
                <a:latin typeface="Tahoma" charset="0"/>
                <a:ea typeface="ＭＳ Ｐゴシック" charset="0"/>
                <a:cs typeface="ＭＳ Ｐゴシック" charset="0"/>
              </a:rPr>
              <a:t>Challenges and Our Goal</a:t>
            </a:r>
          </a:p>
          <a:p>
            <a:pPr eaLnBrk="1" hangingPunct="1"/>
            <a:r>
              <a:rPr lang="en-US">
                <a:latin typeface="Tahoma" charset="0"/>
                <a:ea typeface="ＭＳ Ｐゴシック" charset="0"/>
                <a:cs typeface="ＭＳ Ｐゴシック" charset="0"/>
              </a:rPr>
              <a:t>DRAM Characterization Methodology</a:t>
            </a:r>
          </a:p>
          <a:p>
            <a:pPr eaLnBrk="1" hangingPunct="1"/>
            <a:r>
              <a:rPr lang="en-US">
                <a:latin typeface="Tahoma" charset="0"/>
                <a:ea typeface="ＭＳ Ｐゴシック" charset="0"/>
                <a:cs typeface="ＭＳ Ｐゴシック" charset="0"/>
              </a:rPr>
              <a:t>Foundational Results</a:t>
            </a:r>
          </a:p>
          <a:p>
            <a:pPr lvl="1" eaLnBrk="1" hangingPunct="1"/>
            <a:r>
              <a:rPr lang="en-US">
                <a:latin typeface="Tahoma" charset="0"/>
                <a:ea typeface="ＭＳ Ｐゴシック" charset="0"/>
                <a:cs typeface="ＭＳ Ｐゴシック" charset="0"/>
              </a:rPr>
              <a:t>Temperature Dependence</a:t>
            </a:r>
          </a:p>
          <a:p>
            <a:pPr lvl="1" eaLnBrk="1" hangingPunct="1"/>
            <a:r>
              <a:rPr lang="en-US">
                <a:latin typeface="Tahoma" charset="0"/>
                <a:ea typeface="ＭＳ Ｐゴシック" charset="0"/>
                <a:cs typeface="ＭＳ Ｐゴシック" charset="0"/>
              </a:rPr>
              <a:t>Retention Time Distribution</a:t>
            </a:r>
          </a:p>
          <a:p>
            <a:pPr eaLnBrk="1" hangingPunct="1"/>
            <a:r>
              <a:rPr lang="en-US">
                <a:solidFill>
                  <a:srgbClr val="000000"/>
                </a:solidFill>
                <a:latin typeface="Tahoma" charset="0"/>
                <a:ea typeface="ＭＳ Ｐゴシック" charset="0"/>
                <a:cs typeface="ＭＳ Ｐゴシック" charset="0"/>
              </a:rPr>
              <a:t>Data Pattern Dependence: Analysis and Implications</a:t>
            </a:r>
          </a:p>
          <a:p>
            <a:pPr eaLnBrk="1" hangingPunct="1"/>
            <a:r>
              <a:rPr lang="en-US">
                <a:latin typeface="Tahoma" charset="0"/>
                <a:ea typeface="ＭＳ Ｐゴシック" charset="0"/>
                <a:cs typeface="ＭＳ Ｐゴシック" charset="0"/>
              </a:rPr>
              <a:t>Variable Retention Time: Analysis and Implications</a:t>
            </a:r>
          </a:p>
          <a:p>
            <a:pPr eaLnBrk="1" hangingPunct="1"/>
            <a:r>
              <a:rPr lang="en-US">
                <a:solidFill>
                  <a:srgbClr val="0000FF"/>
                </a:solidFill>
                <a:latin typeface="Tahoma" charset="0"/>
                <a:ea typeface="ＭＳ Ｐゴシック" charset="0"/>
                <a:cs typeface="ＭＳ Ｐゴシック" charset="0"/>
              </a:rPr>
              <a:t>Conclusions</a:t>
            </a:r>
          </a:p>
        </p:txBody>
      </p:sp>
      <p:sp>
        <p:nvSpPr>
          <p:cNvPr id="2600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D4B4610-2694-C14F-A522-ACE9333F47D2}" type="slidenum">
              <a:rPr lang="en-US" sz="1600">
                <a:solidFill>
                  <a:srgbClr val="000000"/>
                </a:solidFill>
                <a:latin typeface="Garamond" charset="0"/>
              </a:rPr>
              <a:pPr eaLnBrk="1" hangingPunct="1"/>
              <a:t>325</a:t>
            </a:fld>
            <a:endParaRPr lang="en-US" sz="1600">
              <a:solidFill>
                <a:srgbClr val="000000"/>
              </a:solidFill>
              <a:latin typeface="Garamond" charset="0"/>
            </a:endParaRPr>
          </a:p>
        </p:txBody>
      </p:sp>
    </p:spTree>
    <p:extLst>
      <p:ext uri="{BB962C8B-B14F-4D97-AF65-F5344CB8AC3E}">
        <p14:creationId xmlns:p14="http://schemas.microsoft.com/office/powerpoint/2010/main" val="302632048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1" name="Title 1"/>
          <p:cNvSpPr>
            <a:spLocks noGrp="1"/>
          </p:cNvSpPr>
          <p:nvPr>
            <p:ph type="title"/>
          </p:nvPr>
        </p:nvSpPr>
        <p:spPr/>
        <p:txBody>
          <a:bodyPr/>
          <a:lstStyle/>
          <a:p>
            <a:r>
              <a:rPr lang="en-US">
                <a:latin typeface="Garamond" charset="0"/>
                <a:ea typeface="ＭＳ Ｐゴシック" charset="0"/>
                <a:cs typeface="ＭＳ Ｐゴシック" charset="0"/>
              </a:rPr>
              <a:t>Summary and Conclusions</a:t>
            </a:r>
          </a:p>
        </p:txBody>
      </p:sp>
      <p:sp>
        <p:nvSpPr>
          <p:cNvPr id="3" name="Content Placeholder 2"/>
          <p:cNvSpPr>
            <a:spLocks noGrp="1"/>
          </p:cNvSpPr>
          <p:nvPr>
            <p:ph idx="1"/>
          </p:nvPr>
        </p:nvSpPr>
        <p:spPr>
          <a:xfrm>
            <a:off x="228600" y="917575"/>
            <a:ext cx="8788400" cy="5153025"/>
          </a:xfrm>
        </p:spPr>
        <p:txBody>
          <a:bodyPr/>
          <a:lstStyle/>
          <a:p>
            <a:r>
              <a:rPr lang="en-US" sz="2200">
                <a:solidFill>
                  <a:srgbClr val="FF0000"/>
                </a:solidFill>
                <a:latin typeface="Tahoma" charset="0"/>
                <a:ea typeface="ＭＳ Ｐゴシック" charset="0"/>
                <a:cs typeface="ＭＳ Ｐゴシック" charset="0"/>
              </a:rPr>
              <a:t>DRAM refresh is a critical challenge in scaling DRAM technology efficiently to higher capacities and smaller feature sizes</a:t>
            </a:r>
          </a:p>
          <a:p>
            <a:r>
              <a:rPr lang="en-US" sz="2200">
                <a:solidFill>
                  <a:srgbClr val="0000FF"/>
                </a:solidFill>
                <a:latin typeface="Tahoma" charset="0"/>
                <a:ea typeface="ＭＳ Ｐゴシック" charset="0"/>
                <a:cs typeface="ＭＳ Ｐゴシック" charset="0"/>
              </a:rPr>
              <a:t>Understanding the retention time of modern DRAM devices can enable old or new methods to reduce the impact of refresh</a:t>
            </a:r>
          </a:p>
          <a:p>
            <a:pPr lvl="1"/>
            <a:r>
              <a:rPr lang="en-US" sz="2000">
                <a:latin typeface="Tahoma" charset="0"/>
                <a:ea typeface="ＭＳ Ｐゴシック" charset="0"/>
              </a:rPr>
              <a:t>Many mechanisms require accurate and reliable retention time profiles</a:t>
            </a:r>
          </a:p>
          <a:p>
            <a:pPr lvl="1"/>
            <a:endParaRPr lang="en-US" sz="1000">
              <a:latin typeface="Tahoma" charset="0"/>
              <a:ea typeface="ＭＳ Ｐゴシック" charset="0"/>
            </a:endParaRPr>
          </a:p>
          <a:p>
            <a:r>
              <a:rPr lang="en-US" sz="2200">
                <a:solidFill>
                  <a:srgbClr val="0000FF"/>
                </a:solidFill>
                <a:latin typeface="Tahoma" charset="0"/>
                <a:ea typeface="ＭＳ Ｐゴシック" charset="0"/>
                <a:cs typeface="ＭＳ Ｐゴシック" charset="0"/>
              </a:rPr>
              <a:t>We presented the first work that comprehensively examines data retention behavior in modern commodity DRAM devices</a:t>
            </a:r>
          </a:p>
          <a:p>
            <a:pPr lvl="1"/>
            <a:r>
              <a:rPr lang="en-US" sz="2000">
                <a:latin typeface="Tahoma" charset="0"/>
                <a:ea typeface="ＭＳ Ｐゴシック" charset="0"/>
              </a:rPr>
              <a:t>Characterized 248 devices from five manufacturers</a:t>
            </a:r>
          </a:p>
          <a:p>
            <a:pPr lvl="1"/>
            <a:endParaRPr lang="en-US" sz="1000">
              <a:latin typeface="Tahoma" charset="0"/>
              <a:ea typeface="ＭＳ Ｐゴシック" charset="0"/>
            </a:endParaRPr>
          </a:p>
          <a:p>
            <a:r>
              <a:rPr lang="en-US" sz="2200">
                <a:latin typeface="Tahoma" charset="0"/>
                <a:ea typeface="ＭＳ Ｐゴシック" charset="0"/>
                <a:cs typeface="ＭＳ Ｐゴシック" charset="0"/>
              </a:rPr>
              <a:t>Key findings: Retention time of a cell significantly depends on data pattern stored in other cells (</a:t>
            </a:r>
            <a:r>
              <a:rPr lang="en-US" sz="2200">
                <a:solidFill>
                  <a:srgbClr val="FF0000"/>
                </a:solidFill>
                <a:latin typeface="Tahoma" charset="0"/>
                <a:ea typeface="ＭＳ Ｐゴシック" charset="0"/>
                <a:cs typeface="ＭＳ Ｐゴシック" charset="0"/>
              </a:rPr>
              <a:t>data pattern dependence</a:t>
            </a:r>
            <a:r>
              <a:rPr lang="en-US" sz="2200">
                <a:latin typeface="Tahoma" charset="0"/>
                <a:ea typeface="ＭＳ Ｐゴシック" charset="0"/>
                <a:cs typeface="ＭＳ Ｐゴシック" charset="0"/>
              </a:rPr>
              <a:t>) and changes over time via a random process (</a:t>
            </a:r>
            <a:r>
              <a:rPr lang="en-US" sz="2200">
                <a:solidFill>
                  <a:srgbClr val="FF0000"/>
                </a:solidFill>
                <a:latin typeface="Tahoma" charset="0"/>
                <a:ea typeface="ＭＳ Ｐゴシック" charset="0"/>
                <a:cs typeface="ＭＳ Ｐゴシック" charset="0"/>
              </a:rPr>
              <a:t>variable retention time</a:t>
            </a:r>
            <a:r>
              <a:rPr lang="en-US" sz="2200">
                <a:latin typeface="Tahoma" charset="0"/>
                <a:ea typeface="ＭＳ Ｐゴシック" charset="0"/>
                <a:cs typeface="ＭＳ Ｐゴシック" charset="0"/>
              </a:rPr>
              <a:t>)</a:t>
            </a:r>
          </a:p>
          <a:p>
            <a:pPr lvl="1"/>
            <a:r>
              <a:rPr lang="en-US" sz="2000">
                <a:latin typeface="Tahoma" charset="0"/>
                <a:ea typeface="ＭＳ Ｐゴシック" charset="0"/>
              </a:rPr>
              <a:t>Discussed the underlying reasons and provided suggestions</a:t>
            </a:r>
          </a:p>
          <a:p>
            <a:r>
              <a:rPr lang="en-US" sz="2200">
                <a:solidFill>
                  <a:srgbClr val="0000FF"/>
                </a:solidFill>
                <a:latin typeface="Tahoma" charset="0"/>
                <a:ea typeface="ＭＳ Ｐゴシック" charset="0"/>
                <a:cs typeface="ＭＳ Ｐゴシック" charset="0"/>
              </a:rPr>
              <a:t>Future research on retention time profiling should solve the challenges posed by the DPD and VRT phenomena</a:t>
            </a:r>
          </a:p>
          <a:p>
            <a:endParaRPr lang="en-US" sz="2200">
              <a:latin typeface="Tahoma" charset="0"/>
              <a:ea typeface="ＭＳ Ｐゴシック" charset="0"/>
              <a:cs typeface="ＭＳ Ｐゴシック" charset="0"/>
            </a:endParaRPr>
          </a:p>
          <a:p>
            <a:endParaRPr lang="en-US" sz="2200">
              <a:latin typeface="Tahoma" charset="0"/>
              <a:ea typeface="ＭＳ Ｐゴシック" charset="0"/>
              <a:cs typeface="ＭＳ Ｐゴシック" charset="0"/>
            </a:endParaRPr>
          </a:p>
        </p:txBody>
      </p:sp>
      <p:sp>
        <p:nvSpPr>
          <p:cNvPr id="3020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0B7FB1A-0437-C64F-84EF-77CA2ECC7BC0}" type="slidenum">
              <a:rPr lang="en-US" sz="1600">
                <a:solidFill>
                  <a:srgbClr val="000000"/>
                </a:solidFill>
                <a:latin typeface="Garamond" charset="0"/>
              </a:rPr>
              <a:pPr eaLnBrk="1" hangingPunct="1"/>
              <a:t>326</a:t>
            </a:fld>
            <a:endParaRPr lang="en-US" sz="1600">
              <a:solidFill>
                <a:srgbClr val="000000"/>
              </a:solidFill>
              <a:latin typeface="Garamond" charset="0"/>
            </a:endParaRPr>
          </a:p>
        </p:txBody>
      </p:sp>
    </p:spTree>
    <p:extLst>
      <p:ext uri="{BB962C8B-B14F-4D97-AF65-F5344CB8AC3E}">
        <p14:creationId xmlns:p14="http://schemas.microsoft.com/office/powerpoint/2010/main" val="335883546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7"/>
          <p:cNvSpPr txBox="1">
            <a:spLocks noChangeArrowheads="1"/>
          </p:cNvSpPr>
          <p:nvPr/>
        </p:nvSpPr>
        <p:spPr bwMode="auto">
          <a:xfrm>
            <a:off x="393700" y="5119688"/>
            <a:ext cx="82169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charset="0"/>
                <a:ea typeface="ＭＳ Ｐゴシック" charset="0"/>
                <a:cs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marL="0" indent="0" algn="ctr" eaLnBrk="1" fontAlgn="base" hangingPunct="1">
              <a:spcBef>
                <a:spcPct val="0"/>
              </a:spcBef>
              <a:spcAft>
                <a:spcPct val="0"/>
              </a:spcAft>
              <a:defRPr/>
            </a:pPr>
            <a:r>
              <a:rPr lang="en-US" baseline="30000" dirty="0" smtClean="0">
                <a:solidFill>
                  <a:srgbClr val="000000"/>
                </a:solidFill>
              </a:rPr>
              <a:t>1</a:t>
            </a:r>
            <a:r>
              <a:rPr lang="en-US" dirty="0" smtClean="0">
                <a:solidFill>
                  <a:srgbClr val="000000"/>
                </a:solidFill>
              </a:rPr>
              <a:t> Carnegie Mellon University</a:t>
            </a:r>
          </a:p>
          <a:p>
            <a:pPr marL="0" indent="0" algn="ctr" eaLnBrk="1" fontAlgn="base" hangingPunct="1">
              <a:spcBef>
                <a:spcPct val="0"/>
              </a:spcBef>
              <a:spcAft>
                <a:spcPct val="0"/>
              </a:spcAft>
              <a:defRPr/>
            </a:pPr>
            <a:r>
              <a:rPr lang="en-US" baseline="30000" dirty="0" smtClean="0">
                <a:solidFill>
                  <a:srgbClr val="000000"/>
                </a:solidFill>
              </a:rPr>
              <a:t>2 </a:t>
            </a:r>
            <a:r>
              <a:rPr lang="en-US" dirty="0" smtClean="0">
                <a:solidFill>
                  <a:srgbClr val="000000"/>
                </a:solidFill>
              </a:rPr>
              <a:t>Intel Corporation</a:t>
            </a:r>
          </a:p>
          <a:p>
            <a:pPr algn="ctr" eaLnBrk="1" fontAlgn="base" hangingPunct="1">
              <a:spcBef>
                <a:spcPct val="0"/>
              </a:spcBef>
              <a:spcAft>
                <a:spcPct val="0"/>
              </a:spcAft>
              <a:defRPr/>
            </a:pPr>
            <a:endParaRPr lang="en-US" sz="2000" dirty="0" smtClean="0">
              <a:solidFill>
                <a:srgbClr val="000000"/>
              </a:solidFill>
            </a:endParaRPr>
          </a:p>
        </p:txBody>
      </p:sp>
      <p:sp>
        <p:nvSpPr>
          <p:cNvPr id="262146" name="Rectangle 5"/>
          <p:cNvSpPr txBox="1">
            <a:spLocks noChangeArrowheads="1"/>
          </p:cNvSpPr>
          <p:nvPr/>
        </p:nvSpPr>
        <p:spPr bwMode="auto">
          <a:xfrm>
            <a:off x="393700" y="4043363"/>
            <a:ext cx="8280400"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20000"/>
              </a:spcBef>
              <a:spcAft>
                <a:spcPct val="0"/>
              </a:spcAft>
              <a:buClr>
                <a:srgbClr val="CC9900"/>
              </a:buClr>
              <a:buSzPct val="65000"/>
            </a:pPr>
            <a:r>
              <a:rPr lang="en-US" sz="2200" smtClean="0">
                <a:solidFill>
                  <a:srgbClr val="000000"/>
                </a:solidFill>
              </a:rPr>
              <a:t>Jamie Liu</a:t>
            </a:r>
            <a:r>
              <a:rPr lang="en-US" sz="2200" baseline="30000" smtClean="0">
                <a:solidFill>
                  <a:srgbClr val="000000"/>
                </a:solidFill>
              </a:rPr>
              <a:t>1</a:t>
            </a:r>
            <a:r>
              <a:rPr lang="en-US" sz="2200" smtClean="0">
                <a:solidFill>
                  <a:srgbClr val="000000"/>
                </a:solidFill>
              </a:rPr>
              <a:t>      Ben Jaiyen</a:t>
            </a:r>
            <a:r>
              <a:rPr lang="en-US" sz="2200" baseline="30000" smtClean="0">
                <a:solidFill>
                  <a:srgbClr val="000000"/>
                </a:solidFill>
              </a:rPr>
              <a:t>1</a:t>
            </a:r>
            <a:r>
              <a:rPr lang="en-US" sz="2200" smtClean="0">
                <a:solidFill>
                  <a:srgbClr val="000000"/>
                </a:solidFill>
              </a:rPr>
              <a:t>      Yoongu Kim</a:t>
            </a:r>
            <a:r>
              <a:rPr lang="en-US" sz="2200" baseline="30000" smtClean="0">
                <a:solidFill>
                  <a:srgbClr val="000000"/>
                </a:solidFill>
              </a:rPr>
              <a:t>1</a:t>
            </a:r>
            <a:endParaRPr lang="en-US" sz="2200" smtClean="0">
              <a:solidFill>
                <a:srgbClr val="000000"/>
              </a:solidFill>
            </a:endParaRPr>
          </a:p>
          <a:p>
            <a:pPr algn="ctr" eaLnBrk="1" fontAlgn="base" hangingPunct="1">
              <a:spcBef>
                <a:spcPct val="20000"/>
              </a:spcBef>
              <a:spcAft>
                <a:spcPct val="0"/>
              </a:spcAft>
              <a:buClr>
                <a:srgbClr val="CC9900"/>
              </a:buClr>
              <a:buSzPct val="65000"/>
            </a:pPr>
            <a:r>
              <a:rPr lang="en-US" sz="2200" smtClean="0">
                <a:solidFill>
                  <a:srgbClr val="000000"/>
                </a:solidFill>
              </a:rPr>
              <a:t>Chris Wilkerson</a:t>
            </a:r>
            <a:r>
              <a:rPr lang="en-US" sz="2200" baseline="30000" smtClean="0">
                <a:solidFill>
                  <a:srgbClr val="000000"/>
                </a:solidFill>
              </a:rPr>
              <a:t>2</a:t>
            </a:r>
            <a:r>
              <a:rPr lang="en-US" sz="2200" smtClean="0">
                <a:solidFill>
                  <a:srgbClr val="000000"/>
                </a:solidFill>
              </a:rPr>
              <a:t>      </a:t>
            </a:r>
            <a:r>
              <a:rPr lang="en-US" sz="2200" smtClean="0">
                <a:solidFill>
                  <a:srgbClr val="0000FF"/>
                </a:solidFill>
              </a:rPr>
              <a:t>Onur Mutlu</a:t>
            </a:r>
            <a:r>
              <a:rPr lang="en-US" sz="2200" baseline="30000" smtClean="0">
                <a:solidFill>
                  <a:srgbClr val="000000"/>
                </a:solidFill>
              </a:rPr>
              <a:t>1</a:t>
            </a:r>
          </a:p>
        </p:txBody>
      </p:sp>
      <p:sp>
        <p:nvSpPr>
          <p:cNvPr id="262147" name="Rectangle 2"/>
          <p:cNvSpPr>
            <a:spLocks noGrp="1" noChangeArrowheads="1"/>
          </p:cNvSpPr>
          <p:nvPr>
            <p:ph type="ctrTitle"/>
          </p:nvPr>
        </p:nvSpPr>
        <p:spPr>
          <a:xfrm>
            <a:off x="288925" y="584200"/>
            <a:ext cx="8374063" cy="1470025"/>
          </a:xfrm>
        </p:spPr>
        <p:txBody>
          <a:bodyPr/>
          <a:lstStyle/>
          <a:p>
            <a:pPr algn="ctr" eaLnBrk="1" hangingPunct="1"/>
            <a:r>
              <a:rPr lang="en-US" sz="4400">
                <a:latin typeface="Garamond" charset="0"/>
                <a:ea typeface="ＭＳ Ｐゴシック" charset="0"/>
                <a:cs typeface="ＭＳ Ｐゴシック" charset="0"/>
              </a:rPr>
              <a:t>An Experimental Study of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Data Retention Behavior </a:t>
            </a:r>
            <a:br>
              <a:rPr lang="en-US" sz="4400">
                <a:latin typeface="Garamond" charset="0"/>
                <a:ea typeface="ＭＳ Ｐゴシック" charset="0"/>
                <a:cs typeface="ＭＳ Ｐゴシック" charset="0"/>
              </a:rPr>
            </a:br>
            <a:r>
              <a:rPr lang="en-US" sz="4400">
                <a:latin typeface="Garamond" charset="0"/>
                <a:ea typeface="ＭＳ Ｐゴシック" charset="0"/>
                <a:cs typeface="ＭＳ Ｐゴシック" charset="0"/>
              </a:rPr>
              <a:t>in Modern DRAM Devices</a:t>
            </a:r>
            <a:r>
              <a:rPr lang="en-US" sz="3800">
                <a:latin typeface="Garamond" charset="0"/>
                <a:ea typeface="ＭＳ Ｐゴシック" charset="0"/>
                <a:cs typeface="ＭＳ Ｐゴシック" charset="0"/>
              </a:rPr>
              <a:t/>
            </a:r>
            <a:br>
              <a:rPr lang="en-US" sz="3800">
                <a:latin typeface="Garamond" charset="0"/>
                <a:ea typeface="ＭＳ Ｐゴシック" charset="0"/>
                <a:cs typeface="ＭＳ Ｐゴシック" charset="0"/>
              </a:rPr>
            </a:br>
            <a:r>
              <a:rPr lang="en-US" sz="800">
                <a:latin typeface="Garamond" charset="0"/>
                <a:ea typeface="ＭＳ Ｐゴシック" charset="0"/>
                <a:cs typeface="ＭＳ Ｐゴシック" charset="0"/>
              </a:rPr>
              <a:t> </a:t>
            </a:r>
            <a:r>
              <a:rPr lang="en-US">
                <a:latin typeface="Garamond" charset="0"/>
                <a:ea typeface="ＭＳ Ｐゴシック" charset="0"/>
                <a:cs typeface="ＭＳ Ｐゴシック" charset="0"/>
              </a:rPr>
              <a:t/>
            </a:r>
            <a:br>
              <a:rPr lang="en-US">
                <a:latin typeface="Garamond" charset="0"/>
                <a:ea typeface="ＭＳ Ｐゴシック" charset="0"/>
                <a:cs typeface="ＭＳ Ｐゴシック" charset="0"/>
              </a:rPr>
            </a:br>
            <a:r>
              <a:rPr lang="en-US" sz="3000">
                <a:solidFill>
                  <a:srgbClr val="FF0000"/>
                </a:solidFill>
                <a:latin typeface="Garamond" charset="0"/>
                <a:ea typeface="ＭＳ Ｐゴシック" charset="0"/>
                <a:cs typeface="ＭＳ Ｐゴシック" charset="0"/>
              </a:rPr>
              <a:t>Implications for Retention Time Profiling Mechanisms</a:t>
            </a:r>
          </a:p>
        </p:txBody>
      </p:sp>
      <p:pic>
        <p:nvPicPr>
          <p:cNvPr id="262148" name="Picture 5" descr="Burgundy_CMU_JPG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5840413"/>
            <a:ext cx="2819400" cy="101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2149" name="Picture 7" descr="safari.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2875" y="6061075"/>
            <a:ext cx="18891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183882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915400" cy="1066800"/>
          </a:xfrm>
        </p:spPr>
        <p:txBody>
          <a:bodyPr/>
          <a:lstStyle/>
          <a:p>
            <a:r>
              <a:rPr lang="en-US" sz="3400" dirty="0" smtClean="0"/>
              <a:t>Readings for Topic 2 (Emerging Technologies) </a:t>
            </a:r>
            <a:endParaRPr lang="en-US" sz="3400" dirty="0"/>
          </a:p>
        </p:txBody>
      </p:sp>
      <p:sp>
        <p:nvSpPr>
          <p:cNvPr id="3" name="Content Placeholder 2"/>
          <p:cNvSpPr>
            <a:spLocks noGrp="1"/>
          </p:cNvSpPr>
          <p:nvPr>
            <p:ph idx="1"/>
          </p:nvPr>
        </p:nvSpPr>
        <p:spPr/>
        <p:txBody>
          <a:bodyPr/>
          <a:lstStyle/>
          <a:p>
            <a:pPr lvl="0">
              <a:buClr>
                <a:srgbClr val="CC9900"/>
              </a:buClr>
            </a:pPr>
            <a:r>
              <a:rPr lang="en-US" sz="2000" dirty="0">
                <a:solidFill>
                  <a:srgbClr val="000000"/>
                </a:solidFill>
                <a:latin typeface="Tahoma" charset="0"/>
              </a:rPr>
              <a:t>Lee, </a:t>
            </a:r>
            <a:r>
              <a:rPr lang="en-US" sz="2000" dirty="0" err="1">
                <a:solidFill>
                  <a:srgbClr val="000000"/>
                </a:solidFill>
                <a:latin typeface="Tahoma" charset="0"/>
              </a:rPr>
              <a:t>Ipek</a:t>
            </a:r>
            <a:r>
              <a:rPr lang="en-US" sz="2000" dirty="0">
                <a:solidFill>
                  <a:srgbClr val="000000"/>
                </a:solidFill>
                <a:latin typeface="Tahoma" charset="0"/>
              </a:rPr>
              <a:t>, Mutlu, Burger, </a:t>
            </a:r>
            <a:r>
              <a:rPr lang="ja-JP" altLang="en-US" sz="2000" dirty="0">
                <a:solidFill>
                  <a:srgbClr val="000000"/>
                </a:solidFill>
                <a:latin typeface="Tahoma" charset="0"/>
              </a:rPr>
              <a:t>“</a:t>
            </a:r>
            <a:r>
              <a:rPr lang="en-US" sz="2000" dirty="0">
                <a:solidFill>
                  <a:srgbClr val="0000FF"/>
                </a:solidFill>
                <a:latin typeface="Tahoma" charset="0"/>
              </a:rPr>
              <a:t>Architecting Phase Change Memory as a Scalable DRAM Alternative</a:t>
            </a:r>
            <a:r>
              <a:rPr lang="en-US" sz="2000" dirty="0">
                <a:solidFill>
                  <a:srgbClr val="000000"/>
                </a:solidFill>
                <a:latin typeface="Tahoma" charset="0"/>
              </a:rPr>
              <a:t>,</a:t>
            </a:r>
            <a:r>
              <a:rPr lang="ja-JP" altLang="en-US" sz="2000" dirty="0">
                <a:solidFill>
                  <a:srgbClr val="000000"/>
                </a:solidFill>
                <a:latin typeface="Tahoma" charset="0"/>
              </a:rPr>
              <a:t>”</a:t>
            </a:r>
            <a:r>
              <a:rPr lang="en-US" sz="2000" dirty="0">
                <a:solidFill>
                  <a:srgbClr val="000000"/>
                </a:solidFill>
                <a:latin typeface="Tahoma" charset="0"/>
              </a:rPr>
              <a:t> ISCA 2009, CACM 2010, Top Picks 2010</a:t>
            </a:r>
            <a:r>
              <a:rPr lang="en-US" sz="2000" dirty="0" smtClean="0">
                <a:solidFill>
                  <a:srgbClr val="000000"/>
                </a:solidFill>
                <a:latin typeface="Tahoma" charset="0"/>
              </a:rPr>
              <a:t>.</a:t>
            </a:r>
          </a:p>
          <a:p>
            <a:pPr lvl="0">
              <a:buClr>
                <a:srgbClr val="CC9900"/>
              </a:buClr>
            </a:pPr>
            <a:r>
              <a:rPr lang="en-US" sz="2000" dirty="0" err="1" smtClean="0">
                <a:solidFill>
                  <a:srgbClr val="000000"/>
                </a:solidFill>
                <a:latin typeface="Tahoma" charset="0"/>
              </a:rPr>
              <a:t>Qureshi</a:t>
            </a:r>
            <a:r>
              <a:rPr lang="en-US" sz="2000" dirty="0" smtClean="0">
                <a:solidFill>
                  <a:srgbClr val="000000"/>
                </a:solidFill>
                <a:latin typeface="Tahoma" charset="0"/>
              </a:rPr>
              <a:t> et al., “</a:t>
            </a:r>
            <a:r>
              <a:rPr lang="en-US" sz="2000" dirty="0">
                <a:solidFill>
                  <a:srgbClr val="0000FF"/>
                </a:solidFill>
              </a:rPr>
              <a:t>Scalable high performance main memory system using phase-change memory </a:t>
            </a:r>
            <a:r>
              <a:rPr lang="en-US" sz="2000" dirty="0" smtClean="0">
                <a:solidFill>
                  <a:srgbClr val="0000FF"/>
                </a:solidFill>
              </a:rPr>
              <a:t>technology</a:t>
            </a:r>
            <a:r>
              <a:rPr lang="en-US" sz="2000" dirty="0" smtClean="0"/>
              <a:t>,” ISCA 2009.</a:t>
            </a:r>
            <a:endParaRPr lang="en-US" sz="2000" dirty="0">
              <a:solidFill>
                <a:srgbClr val="000000"/>
              </a:solidFill>
              <a:latin typeface="Tahoma" charset="0"/>
            </a:endParaRPr>
          </a:p>
          <a:p>
            <a:pPr>
              <a:buClr>
                <a:srgbClr val="CC9900"/>
              </a:buClr>
            </a:pPr>
            <a:r>
              <a:rPr lang="en-US" sz="2000" dirty="0" smtClean="0"/>
              <a:t>Meza</a:t>
            </a:r>
            <a:r>
              <a:rPr lang="en-US" sz="2000" dirty="0"/>
              <a:t> </a:t>
            </a:r>
            <a:r>
              <a:rPr lang="en-US" sz="2000" dirty="0" smtClean="0"/>
              <a:t>et al., </a:t>
            </a:r>
            <a:r>
              <a:rPr lang="en-US" sz="2000" dirty="0"/>
              <a:t>“</a:t>
            </a:r>
            <a:r>
              <a:rPr lang="en-US" sz="2000" dirty="0">
                <a:solidFill>
                  <a:srgbClr val="0000FF"/>
                </a:solidFill>
              </a:rPr>
              <a:t>Enabling Efficient and Scalable Hybrid Memories</a:t>
            </a:r>
            <a:r>
              <a:rPr lang="en-US" sz="2000" dirty="0"/>
              <a:t>,” IEEE Comp. Arch. Letters 2012.</a:t>
            </a:r>
          </a:p>
          <a:p>
            <a:pPr>
              <a:buClr>
                <a:srgbClr val="CC9900"/>
              </a:buClr>
            </a:pPr>
            <a:r>
              <a:rPr lang="en-US" sz="2000" dirty="0" smtClean="0"/>
              <a:t>Yoon</a:t>
            </a:r>
            <a:r>
              <a:rPr lang="en-US" sz="2000" dirty="0"/>
              <a:t> </a:t>
            </a:r>
            <a:r>
              <a:rPr lang="en-US" sz="2000" dirty="0" smtClean="0"/>
              <a:t>et </a:t>
            </a:r>
            <a:r>
              <a:rPr lang="en-US" sz="2000" dirty="0"/>
              <a:t>al., “</a:t>
            </a:r>
            <a:r>
              <a:rPr lang="en-US" sz="2000" dirty="0">
                <a:solidFill>
                  <a:srgbClr val="0000FF"/>
                </a:solidFill>
              </a:rPr>
              <a:t>Row Buffer Locality Aware Caching Policies for Hybrid Memories</a:t>
            </a:r>
            <a:r>
              <a:rPr lang="en-US" sz="2000" dirty="0"/>
              <a:t>,” ICCD 2012 Best Paper Award.</a:t>
            </a:r>
          </a:p>
          <a:p>
            <a:r>
              <a:rPr lang="en-US" sz="2000" dirty="0"/>
              <a:t>Meza et al., “</a:t>
            </a:r>
            <a:r>
              <a:rPr lang="en-US" sz="2000" dirty="0">
                <a:solidFill>
                  <a:srgbClr val="0000FF"/>
                </a:solidFill>
              </a:rPr>
              <a:t>A Case for Efficient Hardware-Software Cooperative Management of Storage and </a:t>
            </a:r>
            <a:r>
              <a:rPr lang="en-US" sz="2000" dirty="0" smtClean="0">
                <a:solidFill>
                  <a:srgbClr val="0000FF"/>
                </a:solidFill>
              </a:rPr>
              <a:t>Memory</a:t>
            </a:r>
            <a:r>
              <a:rPr lang="en-US" sz="2000" dirty="0" smtClean="0"/>
              <a:t>,” WEED 2013.</a:t>
            </a:r>
          </a:p>
          <a:p>
            <a:r>
              <a:rPr lang="en-US" sz="2000" dirty="0" err="1" smtClean="0"/>
              <a:t>Kultursay</a:t>
            </a:r>
            <a:r>
              <a:rPr lang="en-US" sz="2000" dirty="0" smtClean="0"/>
              <a:t> et al., “</a:t>
            </a:r>
            <a:r>
              <a:rPr lang="en-US" sz="2000" dirty="0">
                <a:solidFill>
                  <a:srgbClr val="0000FF"/>
                </a:solidFill>
              </a:rPr>
              <a:t>Evaluating STT-RAM as an Energy-Efficient Main Memory </a:t>
            </a:r>
            <a:r>
              <a:rPr lang="en-US" sz="2000" dirty="0" smtClean="0">
                <a:solidFill>
                  <a:srgbClr val="0000FF"/>
                </a:solidFill>
              </a:rPr>
              <a:t>Alternative</a:t>
            </a:r>
            <a:r>
              <a:rPr lang="en-US" sz="2000" dirty="0" smtClean="0"/>
              <a:t>,” ISPASS 2013.</a:t>
            </a:r>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33</a:t>
            </a:fld>
            <a:endParaRPr lang="en-US"/>
          </a:p>
        </p:txBody>
      </p:sp>
    </p:spTree>
    <p:extLst>
      <p:ext uri="{BB962C8B-B14F-4D97-AF65-F5344CB8AC3E}">
        <p14:creationId xmlns:p14="http://schemas.microsoft.com/office/powerpoint/2010/main" val="313234139"/>
      </p:ext>
    </p:extLst>
  </p:cSld>
  <p:clrMapOvr>
    <a:masterClrMapping/>
  </p:clrMapOvr>
  <p:transition xmlns:p14="http://schemas.microsoft.com/office/powerpoint/2010/mai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3 (Memory QoS)</a:t>
            </a:r>
            <a:endParaRPr lang="en-US" dirty="0"/>
          </a:p>
        </p:txBody>
      </p:sp>
      <p:sp>
        <p:nvSpPr>
          <p:cNvPr id="3" name="Content Placeholder 2"/>
          <p:cNvSpPr>
            <a:spLocks noGrp="1"/>
          </p:cNvSpPr>
          <p:nvPr>
            <p:ph idx="1"/>
          </p:nvPr>
        </p:nvSpPr>
        <p:spPr/>
        <p:txBody>
          <a:bodyPr/>
          <a:lstStyle/>
          <a:p>
            <a:r>
              <a:rPr lang="en-US" sz="2000" dirty="0" smtClean="0"/>
              <a:t>Moscibroda and Mutlu, “</a:t>
            </a:r>
            <a:r>
              <a:rPr lang="en-US" sz="2000" dirty="0" smtClean="0">
                <a:solidFill>
                  <a:srgbClr val="0000FF"/>
                </a:solidFill>
              </a:rPr>
              <a:t>Memory Performance Attacks</a:t>
            </a:r>
            <a:r>
              <a:rPr lang="en-US" sz="2000" dirty="0" smtClean="0"/>
              <a:t>,” USENIX Security 2007.</a:t>
            </a:r>
          </a:p>
          <a:p>
            <a:r>
              <a:rPr lang="en-US" sz="2000" dirty="0" smtClean="0"/>
              <a:t>Mutlu and Moscibroda, “</a:t>
            </a:r>
            <a:r>
              <a:rPr lang="en-US" sz="2000" dirty="0" smtClean="0">
                <a:solidFill>
                  <a:srgbClr val="0000FF"/>
                </a:solidFill>
              </a:rPr>
              <a:t>Stall-Time Fair Memory Access Scheduling</a:t>
            </a:r>
            <a:r>
              <a:rPr lang="en-US" sz="2000" dirty="0" smtClean="0"/>
              <a:t>,” MICRO 2007.</a:t>
            </a:r>
          </a:p>
          <a:p>
            <a:r>
              <a:rPr lang="en-US" sz="2000" dirty="0" smtClean="0"/>
              <a:t>Mutlu and Moscibroda, “</a:t>
            </a:r>
            <a:r>
              <a:rPr lang="en-US" sz="2000" dirty="0" smtClean="0">
                <a:solidFill>
                  <a:srgbClr val="0000FF"/>
                </a:solidFill>
              </a:rPr>
              <a:t>Parallelism-Aware Batch Scheduling</a:t>
            </a:r>
            <a:r>
              <a:rPr lang="en-US" sz="2000" dirty="0" smtClean="0"/>
              <a:t>,” ISCA 2008, IEEE Micro 2009.</a:t>
            </a:r>
          </a:p>
          <a:p>
            <a:r>
              <a:rPr lang="en-US" sz="2000" dirty="0" smtClean="0"/>
              <a:t>Kim et al., “</a:t>
            </a:r>
            <a:r>
              <a:rPr lang="en-US" sz="2000" dirty="0">
                <a:solidFill>
                  <a:srgbClr val="0000FF"/>
                </a:solidFill>
              </a:rPr>
              <a:t>ATLAS: A Scalable and High-Performance Scheduling Algorithm for Multiple Memory </a:t>
            </a:r>
            <a:r>
              <a:rPr lang="en-US" sz="2000" dirty="0" smtClean="0">
                <a:solidFill>
                  <a:srgbClr val="0000FF"/>
                </a:solidFill>
              </a:rPr>
              <a:t>Controllers</a:t>
            </a:r>
            <a:r>
              <a:rPr lang="en-US" sz="2000" dirty="0" smtClean="0"/>
              <a:t>,” HPCA 2010.</a:t>
            </a:r>
          </a:p>
          <a:p>
            <a:r>
              <a:rPr lang="en-US" sz="2000" dirty="0" smtClean="0"/>
              <a:t>Kim et al., “</a:t>
            </a:r>
            <a:r>
              <a:rPr lang="en-US" sz="2000" dirty="0" smtClean="0">
                <a:solidFill>
                  <a:srgbClr val="0000FF"/>
                </a:solidFill>
              </a:rPr>
              <a:t>Thread Cluster Memory Scheduling</a:t>
            </a:r>
            <a:r>
              <a:rPr lang="en-US" sz="2000" dirty="0" smtClean="0"/>
              <a:t>,” MICRO 2010, IEEE Micro 2011.</a:t>
            </a:r>
          </a:p>
          <a:p>
            <a:r>
              <a:rPr lang="en-US" sz="2000" dirty="0" err="1" smtClean="0"/>
              <a:t>Muralidhara</a:t>
            </a:r>
            <a:r>
              <a:rPr lang="en-US" sz="2000" dirty="0" smtClean="0"/>
              <a:t> et al., “</a:t>
            </a:r>
            <a:r>
              <a:rPr lang="en-US" sz="2000" dirty="0" smtClean="0">
                <a:solidFill>
                  <a:srgbClr val="0000FF"/>
                </a:solidFill>
              </a:rPr>
              <a:t>Memory Channel Partitioning</a:t>
            </a:r>
            <a:r>
              <a:rPr lang="en-US" sz="2000" dirty="0" smtClean="0"/>
              <a:t>,” MICRO 2011.</a:t>
            </a:r>
          </a:p>
          <a:p>
            <a:r>
              <a:rPr lang="en-US" sz="2000" dirty="0" err="1" smtClean="0"/>
              <a:t>Ausavarungnirun</a:t>
            </a:r>
            <a:r>
              <a:rPr lang="en-US" sz="2000" dirty="0" smtClean="0"/>
              <a:t> et al., “</a:t>
            </a:r>
            <a:r>
              <a:rPr lang="en-US" sz="2000" dirty="0" smtClean="0">
                <a:solidFill>
                  <a:srgbClr val="0000FF"/>
                </a:solidFill>
              </a:rPr>
              <a:t>Staged Memory Scheduling</a:t>
            </a:r>
            <a:r>
              <a:rPr lang="en-US" sz="2000" dirty="0" smtClean="0"/>
              <a:t>,” ISCA 2012.</a:t>
            </a:r>
          </a:p>
          <a:p>
            <a:r>
              <a:rPr lang="en-US" sz="2000" dirty="0" smtClean="0"/>
              <a:t>Subramanian et al., “</a:t>
            </a:r>
            <a:r>
              <a:rPr lang="en-US" sz="2000" dirty="0" smtClean="0">
                <a:solidFill>
                  <a:srgbClr val="0000FF"/>
                </a:solidFill>
              </a:rPr>
              <a:t>MISE: </a:t>
            </a:r>
            <a:r>
              <a:rPr lang="en-US" sz="2000" dirty="0">
                <a:solidFill>
                  <a:srgbClr val="0000FF"/>
                </a:solidFill>
              </a:rPr>
              <a:t>Providing Performance Predictability and Improving Fairness in Shared Main Memory </a:t>
            </a:r>
            <a:r>
              <a:rPr lang="en-US" sz="2000" dirty="0" smtClean="0">
                <a:solidFill>
                  <a:srgbClr val="0000FF"/>
                </a:solidFill>
              </a:rPr>
              <a:t>Systems</a:t>
            </a:r>
            <a:r>
              <a:rPr lang="en-US" sz="2000" dirty="0" smtClean="0"/>
              <a:t>,” HPCA 2013.</a:t>
            </a:r>
          </a:p>
          <a:p>
            <a:r>
              <a:rPr lang="en-US" sz="2000" dirty="0" smtClean="0"/>
              <a:t>Das et al., “</a:t>
            </a:r>
            <a:r>
              <a:rPr lang="en-US" sz="2000" dirty="0">
                <a:solidFill>
                  <a:srgbClr val="0000FF"/>
                </a:solidFill>
              </a:rPr>
              <a:t>Application-to-Core Mapping Policies to Reduce Memory System Interference in Multi-Core </a:t>
            </a:r>
            <a:r>
              <a:rPr lang="en-US" sz="2000" dirty="0" smtClean="0">
                <a:solidFill>
                  <a:srgbClr val="0000FF"/>
                </a:solidFill>
              </a:rPr>
              <a:t>Systems</a:t>
            </a:r>
            <a:r>
              <a:rPr lang="en-US" sz="2000" dirty="0" smtClean="0"/>
              <a:t>,</a:t>
            </a:r>
            <a:r>
              <a:rPr lang="en-US" sz="2000" dirty="0"/>
              <a:t>” HPCA 2013.</a:t>
            </a:r>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34</a:t>
            </a:fld>
            <a:endParaRPr lang="en-US"/>
          </a:p>
        </p:txBody>
      </p:sp>
    </p:spTree>
    <p:extLst>
      <p:ext uri="{BB962C8B-B14F-4D97-AF65-F5344CB8AC3E}">
        <p14:creationId xmlns:p14="http://schemas.microsoft.com/office/powerpoint/2010/main" val="475728355"/>
      </p:ext>
    </p:extLst>
  </p:cSld>
  <p:clrMapOvr>
    <a:masterClrMapping/>
  </p:clrMapOvr>
  <p:transition xmlns:p14="http://schemas.microsoft.com/office/powerpoint/2010/mai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for Topic 3 (Memory QoS)</a:t>
            </a:r>
            <a:endParaRPr lang="en-US" dirty="0"/>
          </a:p>
        </p:txBody>
      </p:sp>
      <p:sp>
        <p:nvSpPr>
          <p:cNvPr id="3" name="Content Placeholder 2"/>
          <p:cNvSpPr>
            <a:spLocks noGrp="1"/>
          </p:cNvSpPr>
          <p:nvPr>
            <p:ph idx="1"/>
          </p:nvPr>
        </p:nvSpPr>
        <p:spPr/>
        <p:txBody>
          <a:bodyPr/>
          <a:lstStyle/>
          <a:p>
            <a:r>
              <a:rPr lang="en-US" sz="2000" dirty="0" smtClean="0"/>
              <a:t>Ebrahimi et al., “</a:t>
            </a:r>
            <a:r>
              <a:rPr lang="en-US" sz="2000" dirty="0" smtClean="0">
                <a:solidFill>
                  <a:srgbClr val="0000FF"/>
                </a:solidFill>
              </a:rPr>
              <a:t>Fairness via Source Throttling</a:t>
            </a:r>
            <a:r>
              <a:rPr lang="en-US" sz="2000" dirty="0" smtClean="0"/>
              <a:t>,” ASPLOS 2010, ACM TOCS 2012.</a:t>
            </a:r>
          </a:p>
          <a:p>
            <a:r>
              <a:rPr lang="en-US" sz="2000" dirty="0" smtClean="0"/>
              <a:t>Lee et al., “</a:t>
            </a:r>
            <a:r>
              <a:rPr lang="en-US" sz="2000" dirty="0" smtClean="0">
                <a:solidFill>
                  <a:srgbClr val="0000FF"/>
                </a:solidFill>
              </a:rPr>
              <a:t>Prefetch-Aware DRAM Controllers</a:t>
            </a:r>
            <a:r>
              <a:rPr lang="en-US" sz="2000" dirty="0" smtClean="0"/>
              <a:t>,” MICRO 2008, IEEE TC 2011.</a:t>
            </a:r>
          </a:p>
          <a:p>
            <a:r>
              <a:rPr lang="en-US" sz="2000" dirty="0" smtClean="0"/>
              <a:t>Ebrahimi et al., “</a:t>
            </a:r>
            <a:r>
              <a:rPr lang="en-US" sz="2000" dirty="0" smtClean="0">
                <a:solidFill>
                  <a:srgbClr val="0000FF"/>
                </a:solidFill>
              </a:rPr>
              <a:t>Parallel Application Memory Scheduling</a:t>
            </a:r>
            <a:r>
              <a:rPr lang="en-US" sz="2000" dirty="0" smtClean="0"/>
              <a:t>,” MICRO 2011.</a:t>
            </a:r>
          </a:p>
          <a:p>
            <a:r>
              <a:rPr lang="en-US" sz="2000" dirty="0" smtClean="0"/>
              <a:t>Ebrahimi et al., “</a:t>
            </a:r>
            <a:r>
              <a:rPr lang="en-US" sz="2000" dirty="0">
                <a:solidFill>
                  <a:srgbClr val="0000FF"/>
                </a:solidFill>
              </a:rPr>
              <a:t>Prefetch-Aware Shared Resource Management for Multi-Core </a:t>
            </a:r>
            <a:r>
              <a:rPr lang="en-US" sz="2000" dirty="0" smtClean="0">
                <a:solidFill>
                  <a:srgbClr val="0000FF"/>
                </a:solidFill>
              </a:rPr>
              <a:t>Systems</a:t>
            </a:r>
            <a:r>
              <a:rPr lang="en-US" sz="2000" dirty="0" smtClean="0"/>
              <a:t>,” ISCA 2011.</a:t>
            </a:r>
            <a:endParaRPr lang="en-US" sz="2000" dirty="0" smtClean="0">
              <a:solidFill>
                <a:srgbClr val="0000FF"/>
              </a:solidFill>
            </a:endParaRPr>
          </a:p>
          <a:p>
            <a:pPr marL="0" indent="0">
              <a:buNone/>
            </a:pPr>
            <a:endParaRPr lang="en-US" sz="2000" dirty="0" smtClean="0"/>
          </a:p>
          <a:p>
            <a:endParaRPr lang="en-US" sz="2000" dirty="0" smtClean="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35</a:t>
            </a:fld>
            <a:endParaRPr lang="en-US"/>
          </a:p>
        </p:txBody>
      </p:sp>
    </p:spTree>
    <p:extLst>
      <p:ext uri="{BB962C8B-B14F-4D97-AF65-F5344CB8AC3E}">
        <p14:creationId xmlns:p14="http://schemas.microsoft.com/office/powerpoint/2010/main" val="3132247874"/>
      </p:ext>
    </p:extLst>
  </p:cSld>
  <p:clrMapOvr>
    <a:masterClrMapping/>
  </p:clrMapOvr>
  <p:transition xmlns:p14="http://schemas.microsoft.com/office/powerpoint/2010/mai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Readings in Flash Memory</a:t>
            </a:r>
            <a:endParaRPr lang="en-US" dirty="0"/>
          </a:p>
        </p:txBody>
      </p:sp>
      <p:sp>
        <p:nvSpPr>
          <p:cNvPr id="3" name="Content Placeholder 2"/>
          <p:cNvSpPr>
            <a:spLocks noGrp="1"/>
          </p:cNvSpPr>
          <p:nvPr>
            <p:ph idx="1"/>
          </p:nvPr>
        </p:nvSpPr>
        <p:spPr>
          <a:xfrm>
            <a:off x="228600" y="908720"/>
            <a:ext cx="8610600" cy="5193723"/>
          </a:xfrm>
        </p:spPr>
        <p:txBody>
          <a:bodyPr/>
          <a:lstStyle/>
          <a:p>
            <a:r>
              <a:rPr lang="en-US" sz="1500" dirty="0"/>
              <a:t>Yu </a:t>
            </a:r>
            <a:r>
              <a:rPr lang="en-US" sz="1500" dirty="0" err="1"/>
              <a:t>Cai</a:t>
            </a:r>
            <a:r>
              <a:rPr lang="en-US" sz="1500" dirty="0"/>
              <a:t>, </a:t>
            </a:r>
            <a:r>
              <a:rPr lang="en-US" sz="1500" dirty="0" err="1"/>
              <a:t>Gulay</a:t>
            </a:r>
            <a:r>
              <a:rPr lang="en-US" sz="1500" dirty="0"/>
              <a:t> </a:t>
            </a:r>
            <a:r>
              <a:rPr lang="en-US" sz="1500" dirty="0" err="1"/>
              <a:t>Yalcin</a:t>
            </a:r>
            <a:r>
              <a:rPr lang="en-US" sz="1500" dirty="0"/>
              <a:t>, </a:t>
            </a:r>
            <a:r>
              <a:rPr lang="en-US" sz="1500" u="sng" dirty="0"/>
              <a:t>Onur Mutlu</a:t>
            </a:r>
            <a:r>
              <a:rPr lang="en-US" sz="1500" dirty="0"/>
              <a:t>, Erich F. </a:t>
            </a:r>
            <a:r>
              <a:rPr lang="en-US" sz="1500" dirty="0" err="1"/>
              <a:t>Haratsch</a:t>
            </a:r>
            <a:r>
              <a:rPr lang="en-US" sz="1500" dirty="0"/>
              <a:t>, Adrian Cristal, Osman </a:t>
            </a:r>
            <a:r>
              <a:rPr lang="en-US" sz="1500" dirty="0" err="1"/>
              <a:t>Unsal</a:t>
            </a:r>
            <a:r>
              <a:rPr lang="en-US" sz="1500" dirty="0"/>
              <a:t>, and Ken Mai,</a:t>
            </a:r>
            <a:br>
              <a:rPr lang="en-US" sz="1500" dirty="0"/>
            </a:br>
            <a:r>
              <a:rPr lang="en-US" sz="1500" b="1" dirty="0">
                <a:hlinkClick r:id="rId2"/>
              </a:rPr>
              <a:t>"Error Analysis and Retention-Aware Error Management for NAND Flash Memory"</a:t>
            </a:r>
            <a:r>
              <a:rPr lang="en-US" sz="1500" dirty="0"/>
              <a:t/>
            </a:r>
            <a:br>
              <a:rPr lang="en-US" sz="1500" dirty="0"/>
            </a:br>
            <a:r>
              <a:rPr lang="en-US" sz="1500" i="1" dirty="0">
                <a:hlinkClick r:id="rId3"/>
              </a:rPr>
              <a:t>Intel Technology Journal</a:t>
            </a:r>
            <a:r>
              <a:rPr lang="en-US" sz="1500" i="1" dirty="0"/>
              <a:t> (</a:t>
            </a:r>
            <a:r>
              <a:rPr lang="en-US" sz="1500" b="1" i="1" dirty="0"/>
              <a:t>ITJ</a:t>
            </a:r>
            <a:r>
              <a:rPr lang="en-US" sz="1500" i="1" dirty="0"/>
              <a:t>) Special Issue on Memory Resiliency</a:t>
            </a:r>
            <a:r>
              <a:rPr lang="en-US" sz="1500" dirty="0"/>
              <a:t>, Vol. 17, No. 1, May 2013. </a:t>
            </a:r>
            <a:endParaRPr lang="en-US" sz="1500" dirty="0" smtClean="0"/>
          </a:p>
          <a:p>
            <a:endParaRPr lang="en-US" sz="1500" dirty="0" smtClean="0"/>
          </a:p>
          <a:p>
            <a:r>
              <a:rPr lang="en-US" sz="1500" dirty="0" smtClean="0"/>
              <a:t>Yu </a:t>
            </a:r>
            <a:r>
              <a:rPr lang="en-US" sz="1500" dirty="0" err="1"/>
              <a:t>Cai</a:t>
            </a:r>
            <a:r>
              <a:rPr lang="en-US" sz="1500" dirty="0"/>
              <a:t>, Erich F. </a:t>
            </a:r>
            <a:r>
              <a:rPr lang="en-US" sz="1500" dirty="0" err="1"/>
              <a:t>Haratsch</a:t>
            </a:r>
            <a:r>
              <a:rPr lang="en-US" sz="1500" dirty="0"/>
              <a:t>, </a:t>
            </a:r>
            <a:r>
              <a:rPr lang="en-US" sz="1500" u="sng" dirty="0"/>
              <a:t>Onur Mutlu</a:t>
            </a:r>
            <a:r>
              <a:rPr lang="en-US" sz="1500" dirty="0"/>
              <a:t>, and Ken Mai,</a:t>
            </a:r>
            <a:br>
              <a:rPr lang="en-US" sz="1500" dirty="0"/>
            </a:br>
            <a:r>
              <a:rPr lang="en-US" sz="1500" b="1" dirty="0">
                <a:hlinkClick r:id="rId4"/>
              </a:rPr>
              <a:t>"Threshold Voltage Distribution in MLC NAND Flash Memory: Characterization, Analysis and Modeling"</a:t>
            </a:r>
            <a:r>
              <a:rPr lang="en-US" sz="1500" dirty="0"/>
              <a:t> </a:t>
            </a:r>
            <a:br>
              <a:rPr lang="en-US" sz="1500" dirty="0"/>
            </a:br>
            <a:r>
              <a:rPr lang="en-US" sz="1500" i="1" dirty="0"/>
              <a:t>Proceedings of the </a:t>
            </a:r>
            <a:r>
              <a:rPr lang="en-US" sz="1500" i="1" dirty="0">
                <a:hlinkClick r:id="rId5"/>
              </a:rPr>
              <a:t>Design, Automation, and Test in Europe Conference</a:t>
            </a:r>
            <a:r>
              <a:rPr lang="en-US" sz="1500" i="1" dirty="0"/>
              <a:t> (</a:t>
            </a:r>
            <a:r>
              <a:rPr lang="en-US" sz="1500" b="1" i="1" dirty="0"/>
              <a:t>DATE</a:t>
            </a:r>
            <a:r>
              <a:rPr lang="en-US" sz="1500" i="1" dirty="0"/>
              <a:t>)</a:t>
            </a:r>
            <a:r>
              <a:rPr lang="en-US" sz="1500" dirty="0"/>
              <a:t>, Grenoble, France, March 2013. </a:t>
            </a:r>
            <a:r>
              <a:rPr lang="en-US" sz="1500" dirty="0">
                <a:hlinkClick r:id="rId6"/>
              </a:rPr>
              <a:t>Slides (ppt</a:t>
            </a:r>
            <a:r>
              <a:rPr lang="en-US" sz="1500" dirty="0" smtClean="0">
                <a:hlinkClick r:id="rId6"/>
              </a:rPr>
              <a:t>)</a:t>
            </a:r>
            <a:endParaRPr lang="en-US" sz="1500" dirty="0" smtClean="0"/>
          </a:p>
          <a:p>
            <a:endParaRPr lang="en-US" sz="1600" dirty="0" smtClean="0"/>
          </a:p>
          <a:p>
            <a:r>
              <a:rPr lang="en-US" sz="1600" dirty="0" smtClean="0"/>
              <a:t>Yu </a:t>
            </a:r>
            <a:r>
              <a:rPr lang="en-US" sz="1600" dirty="0" err="1"/>
              <a:t>Cai</a:t>
            </a:r>
            <a:r>
              <a:rPr lang="en-US" sz="1600" dirty="0"/>
              <a:t>, </a:t>
            </a:r>
            <a:r>
              <a:rPr lang="en-US" sz="1600" dirty="0" err="1"/>
              <a:t>Gulay</a:t>
            </a:r>
            <a:r>
              <a:rPr lang="en-US" sz="1600" dirty="0"/>
              <a:t> </a:t>
            </a:r>
            <a:r>
              <a:rPr lang="en-US" sz="1600" dirty="0" err="1"/>
              <a:t>Yalcin</a:t>
            </a:r>
            <a:r>
              <a:rPr lang="en-US" sz="1600" dirty="0"/>
              <a:t>, </a:t>
            </a:r>
            <a:r>
              <a:rPr lang="en-US" sz="1600" u="sng" dirty="0"/>
              <a:t>Onur Mutlu</a:t>
            </a:r>
            <a:r>
              <a:rPr lang="en-US" sz="1600" dirty="0"/>
              <a:t>, Erich F. </a:t>
            </a:r>
            <a:r>
              <a:rPr lang="en-US" sz="1600" dirty="0" err="1"/>
              <a:t>Haratsch</a:t>
            </a:r>
            <a:r>
              <a:rPr lang="en-US" sz="1600" dirty="0"/>
              <a:t>, Adrian Cristal, Osman </a:t>
            </a:r>
            <a:r>
              <a:rPr lang="en-US" sz="1600" dirty="0" err="1"/>
              <a:t>Unsal</a:t>
            </a:r>
            <a:r>
              <a:rPr lang="en-US" sz="1600" dirty="0"/>
              <a:t>, and Ken Mai,</a:t>
            </a:r>
            <a:br>
              <a:rPr lang="en-US" sz="1600" dirty="0"/>
            </a:br>
            <a:r>
              <a:rPr lang="en-US" sz="1600" b="1" dirty="0">
                <a:hlinkClick r:id="rId7"/>
              </a:rPr>
              <a:t>"Flash Correct-and-Refresh: Retention-Aware Error Management for Increased Flash Memory Lifetime"</a:t>
            </a:r>
            <a:r>
              <a:rPr lang="en-US" sz="1600" dirty="0"/>
              <a:t/>
            </a:r>
            <a:br>
              <a:rPr lang="en-US" sz="1600" dirty="0"/>
            </a:br>
            <a:r>
              <a:rPr lang="en-US" sz="1600" i="1" dirty="0"/>
              <a:t>Proceedings of the </a:t>
            </a:r>
            <a:r>
              <a:rPr lang="en-US" sz="1600" i="1" dirty="0">
                <a:hlinkClick r:id="rId8"/>
              </a:rPr>
              <a:t>30th IEEE International Conference on Computer Design</a:t>
            </a:r>
            <a:r>
              <a:rPr lang="en-US" sz="1600" i="1" dirty="0"/>
              <a:t> (</a:t>
            </a:r>
            <a:r>
              <a:rPr lang="en-US" sz="1600" b="1" i="1" dirty="0"/>
              <a:t>ICCD</a:t>
            </a:r>
            <a:r>
              <a:rPr lang="en-US" sz="1600" i="1" dirty="0"/>
              <a:t>)</a:t>
            </a:r>
            <a:r>
              <a:rPr lang="en-US" sz="1600" dirty="0"/>
              <a:t>, Montreal, Quebec, Canada, September 2012. </a:t>
            </a:r>
            <a:r>
              <a:rPr lang="en-US" sz="1600" dirty="0">
                <a:hlinkClick r:id="rId9"/>
              </a:rPr>
              <a:t>Slides (ppt)</a:t>
            </a:r>
            <a:r>
              <a:rPr lang="en-US" sz="1600" dirty="0"/>
              <a:t> </a:t>
            </a:r>
            <a:r>
              <a:rPr lang="en-US" sz="1600" dirty="0">
                <a:hlinkClick r:id="rId10"/>
              </a:rPr>
              <a:t>(pdf)</a:t>
            </a:r>
            <a:r>
              <a:rPr lang="en-US" sz="1600" dirty="0"/>
              <a:t> </a:t>
            </a:r>
            <a:endParaRPr lang="en-US" sz="1600" dirty="0" smtClean="0"/>
          </a:p>
          <a:p>
            <a:endParaRPr lang="en-US" sz="1600" dirty="0" smtClean="0"/>
          </a:p>
          <a:p>
            <a:r>
              <a:rPr lang="en-US" sz="1600" dirty="0"/>
              <a:t>Yu </a:t>
            </a:r>
            <a:r>
              <a:rPr lang="en-US" sz="1600" dirty="0" err="1"/>
              <a:t>Cai</a:t>
            </a:r>
            <a:r>
              <a:rPr lang="en-US" sz="1600" dirty="0"/>
              <a:t>, Erich F. </a:t>
            </a:r>
            <a:r>
              <a:rPr lang="en-US" sz="1600" dirty="0" err="1"/>
              <a:t>Haratsch</a:t>
            </a:r>
            <a:r>
              <a:rPr lang="en-US" sz="1600" dirty="0"/>
              <a:t>, </a:t>
            </a:r>
            <a:r>
              <a:rPr lang="en-US" sz="1600" u="sng" dirty="0"/>
              <a:t>Onur Mutlu</a:t>
            </a:r>
            <a:r>
              <a:rPr lang="en-US" sz="1600" dirty="0"/>
              <a:t>, and Ken Mai,</a:t>
            </a:r>
            <a:br>
              <a:rPr lang="en-US" sz="1600" dirty="0"/>
            </a:br>
            <a:r>
              <a:rPr lang="en-US" sz="1600" b="1" dirty="0">
                <a:hlinkClick r:id="rId11"/>
              </a:rPr>
              <a:t>"Error Patterns in MLC NAND Flash Memory: Measurement, Characterization, and Analysis"</a:t>
            </a:r>
            <a:r>
              <a:rPr lang="en-US" sz="1600" dirty="0"/>
              <a:t> </a:t>
            </a:r>
            <a:br>
              <a:rPr lang="en-US" sz="1600" dirty="0"/>
            </a:br>
            <a:r>
              <a:rPr lang="en-US" sz="1600" i="1" dirty="0"/>
              <a:t>Proceedings of the </a:t>
            </a:r>
            <a:r>
              <a:rPr lang="en-US" sz="1600" i="1" dirty="0">
                <a:hlinkClick r:id="rId5"/>
              </a:rPr>
              <a:t>Design, Automation, and Test in Europe Conference</a:t>
            </a:r>
            <a:r>
              <a:rPr lang="en-US" sz="1600" i="1" dirty="0"/>
              <a:t> (</a:t>
            </a:r>
            <a:r>
              <a:rPr lang="en-US" sz="1600" b="1" i="1" dirty="0"/>
              <a:t>DATE</a:t>
            </a:r>
            <a:r>
              <a:rPr lang="en-US" sz="1600" i="1" dirty="0"/>
              <a:t>)</a:t>
            </a:r>
            <a:r>
              <a:rPr lang="en-US" sz="1600" dirty="0"/>
              <a:t>, Dresden, Germany, March 2012. </a:t>
            </a:r>
            <a:r>
              <a:rPr lang="en-US" sz="1600" dirty="0">
                <a:hlinkClick r:id="rId12"/>
              </a:rPr>
              <a:t>Slides (ppt)</a:t>
            </a:r>
            <a:endParaRPr lang="en-US" sz="1500" dirty="0"/>
          </a:p>
        </p:txBody>
      </p:sp>
      <p:sp>
        <p:nvSpPr>
          <p:cNvPr id="4" name="Slide Number Placeholder 3"/>
          <p:cNvSpPr>
            <a:spLocks noGrp="1"/>
          </p:cNvSpPr>
          <p:nvPr>
            <p:ph type="sldNum" sz="quarter" idx="11"/>
          </p:nvPr>
        </p:nvSpPr>
        <p:spPr/>
        <p:txBody>
          <a:bodyPr/>
          <a:lstStyle/>
          <a:p>
            <a:pPr>
              <a:defRPr/>
            </a:pPr>
            <a:fld id="{FC5B7879-3FBA-B54E-968A-FC666650947C}" type="slidenum">
              <a:rPr lang="en-US" smtClean="0"/>
              <a:pPr>
                <a:defRPr/>
              </a:pPr>
              <a:t>36</a:t>
            </a:fld>
            <a:endParaRPr lang="en-US"/>
          </a:p>
        </p:txBody>
      </p:sp>
    </p:spTree>
    <p:extLst>
      <p:ext uri="{BB962C8B-B14F-4D97-AF65-F5344CB8AC3E}">
        <p14:creationId xmlns:p14="http://schemas.microsoft.com/office/powerpoint/2010/main" val="2264746965"/>
      </p:ext>
    </p:extLst>
  </p:cSld>
  <p:clrMapOvr>
    <a:masterClrMapping/>
  </p:clrMapOvr>
  <p:transition xmlns:p14="http://schemas.microsoft.com/office/powerpoint/2010/mai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Online Lectures and More Information</a:t>
            </a:r>
            <a:endParaRPr lang="en-US" dirty="0"/>
          </a:p>
        </p:txBody>
      </p:sp>
      <p:sp>
        <p:nvSpPr>
          <p:cNvPr id="3" name="Content Placeholder 2"/>
          <p:cNvSpPr>
            <a:spLocks noGrp="1"/>
          </p:cNvSpPr>
          <p:nvPr>
            <p:ph idx="1"/>
          </p:nvPr>
        </p:nvSpPr>
        <p:spPr>
          <a:xfrm>
            <a:off x="228600" y="997527"/>
            <a:ext cx="8839200" cy="5193723"/>
          </a:xfrm>
        </p:spPr>
        <p:txBody>
          <a:bodyPr/>
          <a:lstStyle/>
          <a:p>
            <a:r>
              <a:rPr lang="en-US" dirty="0" smtClean="0"/>
              <a:t>Online Computer Architecture Lectures</a:t>
            </a:r>
          </a:p>
          <a:p>
            <a:pPr lvl="1"/>
            <a:r>
              <a:rPr lang="en-US" dirty="0" smtClean="0">
                <a:hlinkClick r:id="rId2"/>
              </a:rPr>
              <a:t>http://www.youtube.com/playlist?list=PL5PHm2jkkXmidJOd59REog9jDnPDTG6IJ</a:t>
            </a:r>
            <a:r>
              <a:rPr lang="en-US" dirty="0" smtClean="0"/>
              <a:t> </a:t>
            </a:r>
          </a:p>
          <a:p>
            <a:endParaRPr lang="en-US" dirty="0"/>
          </a:p>
          <a:p>
            <a:r>
              <a:rPr lang="en-US" dirty="0" smtClean="0"/>
              <a:t>Online Computer Architecture Courses</a:t>
            </a:r>
          </a:p>
          <a:p>
            <a:pPr lvl="1"/>
            <a:r>
              <a:rPr lang="en-US" dirty="0" smtClean="0"/>
              <a:t>Intro:</a:t>
            </a:r>
            <a:r>
              <a:rPr lang="en-US" dirty="0"/>
              <a:t> </a:t>
            </a:r>
            <a:r>
              <a:rPr lang="en-US" dirty="0" smtClean="0">
                <a:hlinkClick r:id="rId3"/>
              </a:rPr>
              <a:t>http://www.ece.cmu.edu/~ece447/s13/doku.php</a:t>
            </a:r>
            <a:endParaRPr lang="en-US" dirty="0" smtClean="0"/>
          </a:p>
          <a:p>
            <a:pPr lvl="1"/>
            <a:r>
              <a:rPr lang="en-US" dirty="0" smtClean="0"/>
              <a:t>Advanced: </a:t>
            </a:r>
            <a:r>
              <a:rPr lang="en-US" dirty="0" smtClean="0">
                <a:hlinkClick r:id="rId4"/>
              </a:rPr>
              <a:t>http://www.ece.cmu.edu/~ece740/f11/doku.php</a:t>
            </a:r>
            <a:r>
              <a:rPr lang="en-US" dirty="0" smtClean="0"/>
              <a:t> </a:t>
            </a:r>
          </a:p>
          <a:p>
            <a:pPr lvl="1"/>
            <a:r>
              <a:rPr lang="en-US" dirty="0" smtClean="0"/>
              <a:t>Advanced: </a:t>
            </a:r>
            <a:r>
              <a:rPr lang="en-US" dirty="0" smtClean="0">
                <a:hlinkClick r:id="rId5"/>
              </a:rPr>
              <a:t>http://www.ece.cmu.edu/~ece742/doku.php</a:t>
            </a:r>
            <a:r>
              <a:rPr lang="en-US" dirty="0" smtClean="0"/>
              <a:t> </a:t>
            </a:r>
          </a:p>
          <a:p>
            <a:pPr marL="0" indent="0">
              <a:buNone/>
            </a:pPr>
            <a:endParaRPr lang="en-US" dirty="0"/>
          </a:p>
          <a:p>
            <a:r>
              <a:rPr lang="en-US" dirty="0" smtClean="0"/>
              <a:t>Recent Research Papers</a:t>
            </a:r>
          </a:p>
          <a:p>
            <a:pPr lvl="1"/>
            <a:r>
              <a:rPr lang="en-US" dirty="0" smtClean="0">
                <a:hlinkClick r:id="rId6"/>
              </a:rPr>
              <a:t>http://users.ece.cmu.edu/~omutlu/projects.htm</a:t>
            </a:r>
            <a:endParaRPr lang="en-US" dirty="0" smtClean="0"/>
          </a:p>
          <a:p>
            <a:pPr lvl="1"/>
            <a:r>
              <a:rPr lang="en-US" dirty="0" smtClean="0">
                <a:hlinkClick r:id="rId7"/>
              </a:rPr>
              <a:t>http://scholar.google.com/citations?user=7XyGUGkAAAAJ&amp;hl=en</a:t>
            </a:r>
            <a:endParaRPr lang="en-US" dirty="0" smtClean="0"/>
          </a:p>
          <a:p>
            <a:pPr lvl="1"/>
            <a:endParaRPr lang="en-US" dirty="0" smtClean="0"/>
          </a:p>
          <a:p>
            <a:pPr lvl="1"/>
            <a:endParaRPr lang="en-US" dirty="0"/>
          </a:p>
        </p:txBody>
      </p:sp>
      <p:sp>
        <p:nvSpPr>
          <p:cNvPr id="4" name="Slide Number Placeholder 3"/>
          <p:cNvSpPr>
            <a:spLocks noGrp="1"/>
          </p:cNvSpPr>
          <p:nvPr>
            <p:ph type="sldNum" sz="quarter" idx="11"/>
          </p:nvPr>
        </p:nvSpPr>
        <p:spPr/>
        <p:txBody>
          <a:bodyPr/>
          <a:lstStyle/>
          <a:p>
            <a:pPr>
              <a:defRPr/>
            </a:pPr>
            <a:fld id="{002F4A62-A2AB-6B48-93FA-0E4BEF2642CE}" type="slidenum">
              <a:rPr lang="en-US" smtClean="0"/>
              <a:pPr>
                <a:defRPr/>
              </a:pPr>
              <a:t>37</a:t>
            </a:fld>
            <a:endParaRPr lang="en-US"/>
          </a:p>
        </p:txBody>
      </p:sp>
    </p:spTree>
    <p:extLst>
      <p:ext uri="{BB962C8B-B14F-4D97-AF65-F5344CB8AC3E}">
        <p14:creationId xmlns:p14="http://schemas.microsoft.com/office/powerpoint/2010/main" val="28907378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dirty="0" smtClean="0">
                <a:latin typeface="Garamond" charset="0"/>
                <a:ea typeface="ＭＳ Ｐゴシック" charset="0"/>
                <a:cs typeface="ＭＳ Ｐゴシック" charset="0"/>
              </a:rPr>
              <a:t>Agenda for Today</a:t>
            </a:r>
            <a:endParaRPr lang="en-US" dirty="0">
              <a:latin typeface="Garamond" charset="0"/>
              <a:ea typeface="ＭＳ Ｐゴシック" charset="0"/>
              <a:cs typeface="ＭＳ Ｐゴシック" charset="0"/>
            </a:endParaRPr>
          </a:p>
        </p:txBody>
      </p:sp>
      <p:sp>
        <p:nvSpPr>
          <p:cNvPr id="19459" name="Content Placeholder 2"/>
          <p:cNvSpPr>
            <a:spLocks noGrp="1"/>
          </p:cNvSpPr>
          <p:nvPr>
            <p:ph idx="1"/>
          </p:nvPr>
        </p:nvSpPr>
        <p:spPr>
          <a:xfrm>
            <a:off x="228600" y="1447800"/>
            <a:ext cx="8610600" cy="4876800"/>
          </a:xfrm>
        </p:spPr>
        <p:txBody>
          <a:bodyPr/>
          <a:lstStyle/>
          <a:p>
            <a:pPr eaLnBrk="1" hangingPunct="1"/>
            <a:r>
              <a:rPr lang="en-US" dirty="0" smtClean="0">
                <a:latin typeface="Tahoma" charset="0"/>
                <a:ea typeface="ＭＳ Ｐゴシック" charset="0"/>
                <a:cs typeface="ＭＳ Ｐゴシック" charset="0"/>
              </a:rPr>
              <a:t>What Will You Learn in This Mini-Lecture Series</a:t>
            </a:r>
          </a:p>
          <a:p>
            <a:pPr eaLnBrk="1" hangingPunct="1"/>
            <a:r>
              <a:rPr lang="en-US" dirty="0" smtClean="0">
                <a:solidFill>
                  <a:srgbClr val="0000FF"/>
                </a:solidFill>
                <a:latin typeface="Tahoma" charset="0"/>
                <a:ea typeface="ＭＳ Ｐゴシック" charset="0"/>
                <a:cs typeface="ＭＳ Ｐゴシック" charset="0"/>
              </a:rPr>
              <a:t>Main Memory Basics (with a Focus on DRAM)</a:t>
            </a:r>
          </a:p>
          <a:p>
            <a:pPr eaLnBrk="1" hangingPunct="1"/>
            <a:r>
              <a:rPr lang="en-US" dirty="0" smtClean="0">
                <a:solidFill>
                  <a:srgbClr val="000000"/>
                </a:solidFill>
                <a:latin typeface="Tahoma" charset="0"/>
                <a:ea typeface="ＭＳ Ｐゴシック" charset="0"/>
                <a:cs typeface="ＭＳ Ｐゴシック" charset="0"/>
              </a:rPr>
              <a:t>Major Trends Affecting Main Memory</a:t>
            </a:r>
          </a:p>
          <a:p>
            <a:pPr eaLnBrk="1" hangingPunct="1"/>
            <a:r>
              <a:rPr lang="en-US" dirty="0" smtClean="0">
                <a:latin typeface="Tahoma" charset="0"/>
                <a:ea typeface="ＭＳ Ｐゴシック" charset="0"/>
                <a:cs typeface="ＭＳ Ｐゴシック" charset="0"/>
              </a:rPr>
              <a:t>DRAM Scaling Problem and Solution Directions</a:t>
            </a:r>
          </a:p>
          <a:p>
            <a:pPr eaLnBrk="1" hangingPunct="1"/>
            <a:r>
              <a:rPr lang="en-US" dirty="0" smtClean="0">
                <a:latin typeface="Tahoma" charset="0"/>
                <a:ea typeface="ＭＳ Ｐゴシック" charset="0"/>
                <a:cs typeface="ＭＳ Ｐゴシック" charset="0"/>
              </a:rPr>
              <a:t>Solution Direction 1: System-DRAM Co-Design</a:t>
            </a:r>
          </a:p>
          <a:p>
            <a:pPr eaLnBrk="1" hangingPunct="1"/>
            <a:r>
              <a:rPr lang="en-US" dirty="0" smtClean="0">
                <a:latin typeface="Tahoma" charset="0"/>
                <a:ea typeface="ＭＳ Ｐゴシック" charset="0"/>
                <a:cs typeface="ＭＳ Ｐゴシック" charset="0"/>
              </a:rPr>
              <a:t>Ongoing Research</a:t>
            </a:r>
          </a:p>
          <a:p>
            <a:pPr eaLnBrk="1" hangingPunct="1"/>
            <a:r>
              <a:rPr lang="en-US" dirty="0" smtClean="0">
                <a:latin typeface="Tahoma" charset="0"/>
                <a:ea typeface="ＭＳ Ｐゴシック" charset="0"/>
                <a:cs typeface="ＭＳ Ｐゴシック" charset="0"/>
              </a:rPr>
              <a:t>Summary</a:t>
            </a:r>
          </a:p>
          <a:p>
            <a:pPr eaLnBrk="1" hangingPunct="1"/>
            <a:endParaRPr lang="en-US" dirty="0" smtClean="0">
              <a:latin typeface="Tahoma" charset="0"/>
              <a:ea typeface="ＭＳ Ｐゴシック" charset="0"/>
              <a:cs typeface="ＭＳ Ｐゴシック" charset="0"/>
            </a:endParaRPr>
          </a:p>
        </p:txBody>
      </p:sp>
      <p:sp>
        <p:nvSpPr>
          <p:cNvPr id="4" name="Slide Number Placeholder 3"/>
          <p:cNvSpPr>
            <a:spLocks noGrp="1"/>
          </p:cNvSpPr>
          <p:nvPr>
            <p:ph type="sldNum" sz="quarter" idx="11"/>
          </p:nvPr>
        </p:nvSpPr>
        <p:spPr/>
        <p:txBody>
          <a:bodyPr/>
          <a:lstStyle>
            <a:lvl1pPr eaLnBrk="0" hangingPunct="0">
              <a:defRPr sz="2400">
                <a:solidFill>
                  <a:schemeClr val="tx1"/>
                </a:solidFill>
                <a:latin typeface="Arial" charset="0"/>
                <a:ea typeface="ＭＳ Ｐゴシック" charset="0"/>
                <a:cs typeface="ＭＳ Ｐゴシック" charset="0"/>
              </a:defRPr>
            </a:lvl1pPr>
            <a:lvl2pPr marL="37931725" indent="-37474525" eaLnBrk="0" hangingPunct="0">
              <a:defRPr sz="2400">
                <a:solidFill>
                  <a:schemeClr val="tx1"/>
                </a:solidFill>
                <a:latin typeface="Arial" charset="0"/>
                <a:ea typeface="ＭＳ Ｐゴシック" charset="0"/>
              </a:defRPr>
            </a:lvl2pPr>
            <a:lvl3pPr eaLnBrk="0" hangingPunct="0">
              <a:defRPr sz="2400">
                <a:solidFill>
                  <a:schemeClr val="tx1"/>
                </a:solidFill>
                <a:latin typeface="Arial" charset="0"/>
                <a:ea typeface="ＭＳ Ｐゴシック" charset="0"/>
              </a:defRPr>
            </a:lvl3pPr>
            <a:lvl4pPr eaLnBrk="0" hangingPunct="0">
              <a:defRPr sz="2400">
                <a:solidFill>
                  <a:schemeClr val="tx1"/>
                </a:solidFill>
                <a:latin typeface="Arial" charset="0"/>
                <a:ea typeface="ＭＳ Ｐゴシック" charset="0"/>
              </a:defRPr>
            </a:lvl4pPr>
            <a:lvl5pPr eaLnBrk="0" hangingPunct="0">
              <a:defRPr sz="2400">
                <a:solidFill>
                  <a:schemeClr val="tx1"/>
                </a:solidFill>
                <a:latin typeface="Arial" charset="0"/>
                <a:ea typeface="ＭＳ Ｐゴシック" charset="0"/>
              </a:defRPr>
            </a:lvl5pPr>
            <a:lvl6pPr marL="457200" eaLnBrk="0" fontAlgn="base" hangingPunct="0">
              <a:spcBef>
                <a:spcPct val="0"/>
              </a:spcBef>
              <a:spcAft>
                <a:spcPct val="0"/>
              </a:spcAft>
              <a:defRPr sz="2400">
                <a:solidFill>
                  <a:schemeClr val="tx1"/>
                </a:solidFill>
                <a:latin typeface="Arial" charset="0"/>
                <a:ea typeface="ＭＳ Ｐゴシック" charset="0"/>
              </a:defRPr>
            </a:lvl6pPr>
            <a:lvl7pPr marL="914400" eaLnBrk="0" fontAlgn="base" hangingPunct="0">
              <a:spcBef>
                <a:spcPct val="0"/>
              </a:spcBef>
              <a:spcAft>
                <a:spcPct val="0"/>
              </a:spcAft>
              <a:defRPr sz="2400">
                <a:solidFill>
                  <a:schemeClr val="tx1"/>
                </a:solidFill>
                <a:latin typeface="Arial" charset="0"/>
                <a:ea typeface="ＭＳ Ｐゴシック" charset="0"/>
              </a:defRPr>
            </a:lvl7pPr>
            <a:lvl8pPr marL="1371600" eaLnBrk="0" fontAlgn="base" hangingPunct="0">
              <a:spcBef>
                <a:spcPct val="0"/>
              </a:spcBef>
              <a:spcAft>
                <a:spcPct val="0"/>
              </a:spcAft>
              <a:defRPr sz="2400">
                <a:solidFill>
                  <a:schemeClr val="tx1"/>
                </a:solidFill>
                <a:latin typeface="Arial" charset="0"/>
                <a:ea typeface="ＭＳ Ｐゴシック" charset="0"/>
              </a:defRPr>
            </a:lvl8pPr>
            <a:lvl9pPr marL="18288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A419BFC-0704-824A-8642-CF6757650AC5}" type="slidenum">
              <a:rPr lang="en-US" sz="1600">
                <a:latin typeface="Garamond" charset="0"/>
              </a:rPr>
              <a:pPr eaLnBrk="1" hangingPunct="1"/>
              <a:t>38</a:t>
            </a:fld>
            <a:endParaRPr lang="en-US" sz="1600">
              <a:latin typeface="Garamond" charset="0"/>
            </a:endParaRPr>
          </a:p>
        </p:txBody>
      </p:sp>
    </p:spTree>
    <p:extLst>
      <p:ext uri="{BB962C8B-B14F-4D97-AF65-F5344CB8AC3E}">
        <p14:creationId xmlns:p14="http://schemas.microsoft.com/office/powerpoint/2010/main" val="27333505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Main Memory</a:t>
            </a:r>
          </a:p>
        </p:txBody>
      </p:sp>
      <p:sp>
        <p:nvSpPr>
          <p:cNvPr id="7475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42461371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atin typeface="Garamond" charset="0"/>
                <a:ea typeface="ＭＳ Ｐゴシック" charset="0"/>
                <a:cs typeface="ＭＳ Ｐゴシック" charset="0"/>
              </a:rPr>
              <a:t>State of the Main Memory System</a:t>
            </a:r>
          </a:p>
        </p:txBody>
      </p:sp>
      <p:sp>
        <p:nvSpPr>
          <p:cNvPr id="3" name="Content Placeholder 2"/>
          <p:cNvSpPr>
            <a:spLocks noGrp="1"/>
          </p:cNvSpPr>
          <p:nvPr>
            <p:ph idx="1"/>
          </p:nvPr>
        </p:nvSpPr>
        <p:spPr>
          <a:xfrm>
            <a:off x="228600" y="980728"/>
            <a:ext cx="8610600" cy="5194300"/>
          </a:xfrm>
        </p:spPr>
        <p:txBody>
          <a:bodyPr/>
          <a:lstStyle/>
          <a:p>
            <a:r>
              <a:rPr lang="en-US" dirty="0">
                <a:latin typeface="Tahoma" charset="0"/>
                <a:ea typeface="ＭＳ Ｐゴシック" charset="0"/>
                <a:cs typeface="ＭＳ Ｐゴシック" charset="0"/>
              </a:rPr>
              <a:t>Recent technology, architecture, and application trends</a:t>
            </a:r>
          </a:p>
          <a:p>
            <a:pPr lvl="1"/>
            <a:r>
              <a:rPr lang="en-US" dirty="0">
                <a:solidFill>
                  <a:srgbClr val="0000FF"/>
                </a:solidFill>
                <a:latin typeface="Tahoma" charset="0"/>
                <a:ea typeface="ＭＳ Ｐゴシック" charset="0"/>
              </a:rPr>
              <a:t>lead to new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r>
              <a:rPr lang="en-US" dirty="0">
                <a:solidFill>
                  <a:srgbClr val="0000FF"/>
                </a:solidFill>
                <a:latin typeface="Tahoma" charset="0"/>
                <a:ea typeface="ＭＳ Ｐゴシック" charset="0"/>
              </a:rPr>
              <a:t>exacerbate old </a:t>
            </a:r>
            <a:r>
              <a:rPr lang="en-US" dirty="0" smtClean="0">
                <a:solidFill>
                  <a:srgbClr val="0000FF"/>
                </a:solidFill>
                <a:latin typeface="Tahoma" charset="0"/>
                <a:ea typeface="ＭＳ Ｐゴシック" charset="0"/>
              </a:rPr>
              <a:t>requirements</a:t>
            </a:r>
            <a:endParaRPr lang="en-US" dirty="0">
              <a:latin typeface="Tahoma" charset="0"/>
              <a:ea typeface="ＭＳ Ｐゴシック" charset="0"/>
            </a:endParaRPr>
          </a:p>
          <a:p>
            <a:pPr lvl="1"/>
            <a:endParaRPr lang="en-US" dirty="0">
              <a:latin typeface="Tahoma" charset="0"/>
              <a:ea typeface="ＭＳ Ｐゴシック" charset="0"/>
            </a:endParaRPr>
          </a:p>
          <a:p>
            <a:r>
              <a:rPr lang="en-US" dirty="0">
                <a:solidFill>
                  <a:srgbClr val="FF0000"/>
                </a:solidFill>
                <a:latin typeface="Tahoma" charset="0"/>
                <a:ea typeface="ＭＳ Ｐゴシック" charset="0"/>
                <a:cs typeface="ＭＳ Ｐゴシック" charset="0"/>
              </a:rPr>
              <a:t>DRAM </a:t>
            </a:r>
            <a:r>
              <a:rPr lang="en-US" dirty="0" smtClean="0">
                <a:solidFill>
                  <a:srgbClr val="FF0000"/>
                </a:solidFill>
                <a:latin typeface="Tahoma" charset="0"/>
                <a:ea typeface="ＭＳ Ｐゴシック" charset="0"/>
                <a:cs typeface="ＭＳ Ｐゴシック" charset="0"/>
              </a:rPr>
              <a:t>and memory controllers</a:t>
            </a:r>
            <a:r>
              <a:rPr lang="en-US" dirty="0" smtClean="0">
                <a:latin typeface="Tahoma" charset="0"/>
                <a:ea typeface="ＭＳ Ｐゴシック" charset="0"/>
                <a:cs typeface="ＭＳ Ｐゴシック" charset="0"/>
              </a:rPr>
              <a:t>, as we know them today, are </a:t>
            </a:r>
            <a:r>
              <a:rPr lang="en-US" dirty="0">
                <a:latin typeface="Tahoma" charset="0"/>
                <a:ea typeface="ＭＳ Ｐゴシック" charset="0"/>
                <a:cs typeface="ＭＳ Ｐゴシック" charset="0"/>
              </a:rPr>
              <a:t>(will be) </a:t>
            </a:r>
            <a:r>
              <a:rPr lang="en-US" dirty="0" smtClean="0">
                <a:solidFill>
                  <a:srgbClr val="FF0000"/>
                </a:solidFill>
                <a:latin typeface="Tahoma" charset="0"/>
                <a:ea typeface="ＭＳ Ｐゴシック" charset="0"/>
                <a:cs typeface="ＭＳ Ｐゴシック" charset="0"/>
              </a:rPr>
              <a:t>unlikely to </a:t>
            </a:r>
            <a:r>
              <a:rPr lang="en-US" dirty="0">
                <a:solidFill>
                  <a:srgbClr val="FF0000"/>
                </a:solidFill>
                <a:latin typeface="Tahoma" charset="0"/>
                <a:ea typeface="ＭＳ Ｐゴシック" charset="0"/>
                <a:cs typeface="ＭＳ Ｐゴシック" charset="0"/>
              </a:rPr>
              <a:t>satisfy </a:t>
            </a:r>
            <a:r>
              <a:rPr lang="en-US" dirty="0" smtClean="0">
                <a:solidFill>
                  <a:srgbClr val="FF0000"/>
                </a:solidFill>
                <a:latin typeface="Tahoma" charset="0"/>
                <a:ea typeface="ＭＳ Ｐゴシック" charset="0"/>
                <a:cs typeface="ＭＳ Ｐゴシック" charset="0"/>
              </a:rPr>
              <a:t>all requirements</a:t>
            </a:r>
            <a:endParaRPr lang="en-US" dirty="0">
              <a:solidFill>
                <a:srgbClr val="FF0000"/>
              </a:solidFill>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r>
              <a:rPr lang="en-US" dirty="0">
                <a:latin typeface="Tahoma" charset="0"/>
                <a:ea typeface="ＭＳ Ｐゴシック" charset="0"/>
                <a:cs typeface="ＭＳ Ｐゴシック" charset="0"/>
              </a:rPr>
              <a:t>Some </a:t>
            </a:r>
            <a:r>
              <a:rPr lang="en-US" dirty="0">
                <a:solidFill>
                  <a:srgbClr val="FF0000"/>
                </a:solidFill>
                <a:latin typeface="Tahoma" charset="0"/>
                <a:ea typeface="ＭＳ Ｐゴシック" charset="0"/>
                <a:cs typeface="ＭＳ Ｐゴシック" charset="0"/>
              </a:rPr>
              <a:t>emerging non-volatile memory technologies </a:t>
            </a:r>
            <a:r>
              <a:rPr lang="en-US" dirty="0">
                <a:latin typeface="Tahoma" charset="0"/>
                <a:ea typeface="ＭＳ Ｐゴシック" charset="0"/>
                <a:cs typeface="ＭＳ Ｐゴシック" charset="0"/>
              </a:rPr>
              <a:t>(e.g., PCM) </a:t>
            </a:r>
            <a:r>
              <a:rPr lang="en-US" dirty="0" smtClean="0">
                <a:solidFill>
                  <a:srgbClr val="FF0000"/>
                </a:solidFill>
                <a:latin typeface="Tahoma" charset="0"/>
                <a:ea typeface="ＭＳ Ｐゴシック" charset="0"/>
              </a:rPr>
              <a:t>enable </a:t>
            </a:r>
            <a:r>
              <a:rPr lang="en-US" dirty="0">
                <a:solidFill>
                  <a:srgbClr val="FF0000"/>
                </a:solidFill>
                <a:latin typeface="Tahoma" charset="0"/>
                <a:ea typeface="ＭＳ Ｐゴシック" charset="0"/>
              </a:rPr>
              <a:t>new </a:t>
            </a:r>
            <a:r>
              <a:rPr lang="en-US" dirty="0" smtClean="0">
                <a:solidFill>
                  <a:srgbClr val="FF0000"/>
                </a:solidFill>
                <a:latin typeface="Tahoma" charset="0"/>
                <a:ea typeface="ＭＳ Ｐゴシック" charset="0"/>
              </a:rPr>
              <a:t>opportunities</a:t>
            </a:r>
            <a:r>
              <a:rPr lang="en-US" dirty="0" smtClean="0">
                <a:latin typeface="Tahoma" charset="0"/>
                <a:ea typeface="ＭＳ Ｐゴシック" charset="0"/>
              </a:rPr>
              <a:t>: </a:t>
            </a:r>
            <a:r>
              <a:rPr lang="en-US" dirty="0" err="1" smtClean="0">
                <a:latin typeface="Tahoma" charset="0"/>
                <a:ea typeface="ＭＳ Ｐゴシック" charset="0"/>
              </a:rPr>
              <a:t>memory+storage</a:t>
            </a:r>
            <a:r>
              <a:rPr lang="en-US" dirty="0" smtClean="0">
                <a:latin typeface="Tahoma" charset="0"/>
                <a:ea typeface="ＭＳ Ｐゴシック" charset="0"/>
              </a:rPr>
              <a:t> merging</a:t>
            </a:r>
            <a:endParaRPr lang="en-US" dirty="0">
              <a:latin typeface="Tahoma" charset="0"/>
              <a:ea typeface="ＭＳ Ｐゴシック" charset="0"/>
            </a:endParaRPr>
          </a:p>
          <a:p>
            <a:endParaRPr lang="en-US" dirty="0">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We need to rethink the main memory </a:t>
            </a:r>
            <a:r>
              <a:rPr lang="en-US" dirty="0" smtClean="0">
                <a:solidFill>
                  <a:srgbClr val="0000FF"/>
                </a:solidFill>
                <a:latin typeface="Tahoma" charset="0"/>
                <a:ea typeface="ＭＳ Ｐゴシック" charset="0"/>
                <a:cs typeface="ＭＳ Ｐゴシック" charset="0"/>
              </a:rPr>
              <a:t>system</a:t>
            </a:r>
          </a:p>
          <a:p>
            <a:pPr lvl="1"/>
            <a:r>
              <a:rPr lang="en-US" dirty="0" smtClean="0">
                <a:solidFill>
                  <a:srgbClr val="0000FF"/>
                </a:solidFill>
                <a:latin typeface="Tahoma" charset="0"/>
                <a:ea typeface="ＭＳ Ｐゴシック" charset="0"/>
                <a:cs typeface="ＭＳ Ｐゴシック" charset="0"/>
              </a:rPr>
              <a:t>to fix DRAM issues and enable emerging technologies </a:t>
            </a:r>
          </a:p>
          <a:p>
            <a:pPr lvl="1"/>
            <a:r>
              <a:rPr lang="en-US" dirty="0">
                <a:solidFill>
                  <a:srgbClr val="0000FF"/>
                </a:solidFill>
                <a:latin typeface="Tahoma" charset="0"/>
                <a:ea typeface="ＭＳ Ｐゴシック" charset="0"/>
                <a:cs typeface="ＭＳ Ｐゴシック" charset="0"/>
              </a:rPr>
              <a:t>to satisfy all </a:t>
            </a:r>
            <a:r>
              <a:rPr lang="en-US" dirty="0" smtClean="0">
                <a:solidFill>
                  <a:srgbClr val="0000FF"/>
                </a:solidFill>
                <a:latin typeface="Tahoma" charset="0"/>
                <a:ea typeface="ＭＳ Ｐゴシック" charset="0"/>
                <a:cs typeface="ＭＳ Ｐゴシック" charset="0"/>
              </a:rPr>
              <a:t>requirements</a:t>
            </a:r>
            <a:endParaRPr lang="en-US" dirty="0">
              <a:solidFill>
                <a:srgbClr val="0000FF"/>
              </a:solidFill>
              <a:latin typeface="Tahoma" charset="0"/>
              <a:ea typeface="ＭＳ Ｐゴシック" charset="0"/>
              <a:cs typeface="ＭＳ Ｐゴシック" charset="0"/>
            </a:endParaRPr>
          </a:p>
          <a:p>
            <a:pPr lvl="1"/>
            <a:endParaRPr lang="en-US" dirty="0" smtClean="0">
              <a:solidFill>
                <a:srgbClr val="0000FF"/>
              </a:solidFill>
              <a:latin typeface="Tahoma" charset="0"/>
              <a:ea typeface="ＭＳ Ｐゴシック" charset="0"/>
              <a:cs typeface="ＭＳ Ｐゴシック" charset="0"/>
            </a:endParaRPr>
          </a:p>
          <a:p>
            <a:pPr marL="344487" lvl="1" indent="0">
              <a:buNone/>
            </a:pPr>
            <a:endParaRPr lang="en-US" dirty="0" smtClean="0">
              <a:solidFill>
                <a:srgbClr val="0000FF"/>
              </a:solidFill>
              <a:latin typeface="Tahoma" charset="0"/>
              <a:ea typeface="ＭＳ Ｐゴシック" charset="0"/>
              <a:cs typeface="ＭＳ Ｐゴシック" charset="0"/>
            </a:endParaRPr>
          </a:p>
          <a:p>
            <a:pPr lvl="1"/>
            <a:endParaRPr lang="en-US" dirty="0" smtClean="0">
              <a:latin typeface="Tahoma" charset="0"/>
              <a:ea typeface="ＭＳ Ｐゴシック" charset="0"/>
            </a:endParaRPr>
          </a:p>
          <a:p>
            <a:pPr lvl="1"/>
            <a:endParaRPr lang="en-US" dirty="0">
              <a:latin typeface="Tahoma" charset="0"/>
              <a:ea typeface="ＭＳ Ｐゴシック" charset="0"/>
            </a:endParaRPr>
          </a:p>
        </p:txBody>
      </p:sp>
      <p:sp>
        <p:nvSpPr>
          <p:cNvPr id="2048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7878BD7-8E09-7949-990F-1FFCA512AD3A}" type="slidenum">
              <a:rPr lang="en-US" sz="1600">
                <a:solidFill>
                  <a:srgbClr val="000000"/>
                </a:solidFill>
                <a:latin typeface="Garamond" charset="0"/>
              </a:rPr>
              <a:pPr eaLnBrk="1" hangingPunct="1"/>
              <a:t>4</a:t>
            </a:fld>
            <a:endParaRPr lang="en-US" sz="1600">
              <a:solidFill>
                <a:srgbClr val="000000"/>
              </a:solidFill>
              <a:latin typeface="Garamond" charset="0"/>
            </a:endParaRPr>
          </a:p>
        </p:txBody>
      </p:sp>
    </p:spTree>
    <p:extLst>
      <p:ext uri="{BB962C8B-B14F-4D97-AF65-F5344CB8AC3E}">
        <p14:creationId xmlns:p14="http://schemas.microsoft.com/office/powerpoint/2010/main" val="3062019541"/>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p:txBody>
          <a:bodyPr/>
          <a:lstStyle/>
          <a:p>
            <a:r>
              <a:rPr lang="en-US">
                <a:latin typeface="Garamond" charset="0"/>
              </a:rPr>
              <a:t>Main Memory in the System</a:t>
            </a:r>
          </a:p>
        </p:txBody>
      </p:sp>
      <p:sp>
        <p:nvSpPr>
          <p:cNvPr id="7680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768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789F24D-C198-2F42-B71F-C0564C409F1A}" type="slidenum">
              <a:rPr lang="en-US" sz="1600">
                <a:solidFill>
                  <a:srgbClr val="000000"/>
                </a:solidFill>
                <a:latin typeface="Garamond" charset="0"/>
                <a:cs typeface="Arial" charset="0"/>
              </a:rPr>
              <a:pPr eaLnBrk="1" hangingPunct="1"/>
              <a:t>40</a:t>
            </a:fld>
            <a:endParaRPr lang="en-US" sz="1600">
              <a:solidFill>
                <a:srgbClr val="000000"/>
              </a:solidFill>
              <a:latin typeface="Garamond" charset="0"/>
              <a:cs typeface="Arial" charset="0"/>
            </a:endParaRPr>
          </a:p>
        </p:txBody>
      </p:sp>
      <p:pic>
        <p:nvPicPr>
          <p:cNvPr id="76804" name="Content Placeholder 6" descr="barcelona-die-photo-colo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38263" y="1108075"/>
            <a:ext cx="4876800" cy="475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5" name="Rounded Rectangle 33"/>
          <p:cNvSpPr>
            <a:spLocks noChangeArrowheads="1"/>
          </p:cNvSpPr>
          <p:nvPr/>
        </p:nvSpPr>
        <p:spPr bwMode="auto">
          <a:xfrm rot="5400000">
            <a:off x="4213225" y="184467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6" name="TextBox 34"/>
          <p:cNvSpPr txBox="1">
            <a:spLocks noChangeArrowheads="1"/>
          </p:cNvSpPr>
          <p:nvPr/>
        </p:nvSpPr>
        <p:spPr bwMode="auto">
          <a:xfrm>
            <a:off x="4400550" y="2262188"/>
            <a:ext cx="1233488"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1</a:t>
            </a:r>
          </a:p>
        </p:txBody>
      </p:sp>
      <p:sp>
        <p:nvSpPr>
          <p:cNvPr id="76807" name="Rectangle 35"/>
          <p:cNvSpPr>
            <a:spLocks noChangeArrowheads="1"/>
          </p:cNvSpPr>
          <p:nvPr/>
        </p:nvSpPr>
        <p:spPr bwMode="auto">
          <a:xfrm rot="5400000">
            <a:off x="2880519" y="2235994"/>
            <a:ext cx="1603375"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08" name="TextBox 36"/>
          <p:cNvSpPr txBox="1">
            <a:spLocks noChangeArrowheads="1"/>
          </p:cNvSpPr>
          <p:nvPr/>
        </p:nvSpPr>
        <p:spPr bwMode="auto">
          <a:xfrm rot="5400000">
            <a:off x="2920206" y="2275682"/>
            <a:ext cx="1531937"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0</a:t>
            </a:r>
          </a:p>
        </p:txBody>
      </p:sp>
      <p:sp>
        <p:nvSpPr>
          <p:cNvPr id="76809" name="Rectangle 37"/>
          <p:cNvSpPr>
            <a:spLocks noChangeArrowheads="1"/>
          </p:cNvSpPr>
          <p:nvPr/>
        </p:nvSpPr>
        <p:spPr bwMode="auto">
          <a:xfrm rot="5400000">
            <a:off x="-568325" y="3127375"/>
            <a:ext cx="4756150" cy="7175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0" name="TextBox 38"/>
          <p:cNvSpPr txBox="1">
            <a:spLocks noChangeArrowheads="1"/>
          </p:cNvSpPr>
          <p:nvPr/>
        </p:nvSpPr>
        <p:spPr bwMode="auto">
          <a:xfrm rot="5400000">
            <a:off x="246063" y="3244850"/>
            <a:ext cx="3113087"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SHARED L3 CACHE</a:t>
            </a:r>
          </a:p>
        </p:txBody>
      </p:sp>
      <p:sp>
        <p:nvSpPr>
          <p:cNvPr id="76811" name="Rectangle 39"/>
          <p:cNvSpPr>
            <a:spLocks noChangeArrowheads="1"/>
          </p:cNvSpPr>
          <p:nvPr/>
        </p:nvSpPr>
        <p:spPr bwMode="auto">
          <a:xfrm rot="5400000">
            <a:off x="3513138" y="3259137"/>
            <a:ext cx="4756150" cy="454025"/>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2" name="TextBox 40"/>
          <p:cNvSpPr txBox="1">
            <a:spLocks noChangeArrowheads="1"/>
          </p:cNvSpPr>
          <p:nvPr/>
        </p:nvSpPr>
        <p:spPr bwMode="auto">
          <a:xfrm rot="5400000">
            <a:off x="4415632" y="3247231"/>
            <a:ext cx="2940050" cy="461963"/>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b="1" smtClean="0">
                <a:solidFill>
                  <a:srgbClr val="FFFFFF"/>
                </a:solidFill>
                <a:cs typeface="Arial" charset="0"/>
              </a:rPr>
              <a:t>DRAM INTERFACE</a:t>
            </a:r>
          </a:p>
        </p:txBody>
      </p:sp>
      <p:pic>
        <p:nvPicPr>
          <p:cNvPr id="76813" name="Picture 37" descr="samsung-dimm-better.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0975" y="919163"/>
            <a:ext cx="1312863" cy="519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14" name="Rounded Rectangle 42"/>
          <p:cNvSpPr>
            <a:spLocks noChangeArrowheads="1"/>
          </p:cNvSpPr>
          <p:nvPr/>
        </p:nvSpPr>
        <p:spPr bwMode="auto">
          <a:xfrm rot="5400000">
            <a:off x="2004219" y="1835944"/>
            <a:ext cx="1601788"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5" name="TextBox 43"/>
          <p:cNvSpPr txBox="1">
            <a:spLocks noChangeArrowheads="1"/>
          </p:cNvSpPr>
          <p:nvPr/>
        </p:nvSpPr>
        <p:spPr bwMode="auto">
          <a:xfrm>
            <a:off x="2190750" y="2254250"/>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0</a:t>
            </a:r>
          </a:p>
        </p:txBody>
      </p:sp>
      <p:sp>
        <p:nvSpPr>
          <p:cNvPr id="76816" name="Rounded Rectangle 44"/>
          <p:cNvSpPr>
            <a:spLocks noChangeArrowheads="1"/>
          </p:cNvSpPr>
          <p:nvPr/>
        </p:nvSpPr>
        <p:spPr bwMode="auto">
          <a:xfrm rot="5400000">
            <a:off x="2014537" y="4022726"/>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7" name="TextBox 45"/>
          <p:cNvSpPr txBox="1">
            <a:spLocks noChangeArrowheads="1"/>
          </p:cNvSpPr>
          <p:nvPr/>
        </p:nvSpPr>
        <p:spPr bwMode="auto">
          <a:xfrm>
            <a:off x="2201863" y="4440238"/>
            <a:ext cx="1235075" cy="430212"/>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2</a:t>
            </a:r>
          </a:p>
        </p:txBody>
      </p:sp>
      <p:sp>
        <p:nvSpPr>
          <p:cNvPr id="76818" name="Rounded Rectangle 46"/>
          <p:cNvSpPr>
            <a:spLocks noChangeArrowheads="1"/>
          </p:cNvSpPr>
          <p:nvPr/>
        </p:nvSpPr>
        <p:spPr bwMode="auto">
          <a:xfrm rot="5400000">
            <a:off x="4202112" y="4017963"/>
            <a:ext cx="1603375" cy="1219200"/>
          </a:xfrm>
          <a:prstGeom prst="roundRect">
            <a:avLst>
              <a:gd name="adj" fmla="val 16667"/>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19" name="TextBox 47"/>
          <p:cNvSpPr txBox="1">
            <a:spLocks noChangeArrowheads="1"/>
          </p:cNvSpPr>
          <p:nvPr/>
        </p:nvSpPr>
        <p:spPr bwMode="auto">
          <a:xfrm>
            <a:off x="4389438" y="4435475"/>
            <a:ext cx="1235075" cy="430213"/>
          </a:xfrm>
          <a:prstGeom prst="rect">
            <a:avLst/>
          </a:prstGeom>
          <a:solidFill>
            <a:srgbClr val="C0C0C0">
              <a:alpha val="54117"/>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200" b="1" smtClean="0">
                <a:solidFill>
                  <a:srgbClr val="FFFFFF"/>
                </a:solidFill>
                <a:cs typeface="Arial" charset="0"/>
              </a:rPr>
              <a:t>CORE 3</a:t>
            </a:r>
          </a:p>
        </p:txBody>
      </p:sp>
      <p:sp>
        <p:nvSpPr>
          <p:cNvPr id="76820" name="Rectangle 48"/>
          <p:cNvSpPr>
            <a:spLocks noChangeArrowheads="1"/>
          </p:cNvSpPr>
          <p:nvPr/>
        </p:nvSpPr>
        <p:spPr bwMode="auto">
          <a:xfrm rot="5400000">
            <a:off x="3364707" y="2235994"/>
            <a:ext cx="1601787" cy="428625"/>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1" name="TextBox 49"/>
          <p:cNvSpPr txBox="1">
            <a:spLocks noChangeArrowheads="1"/>
          </p:cNvSpPr>
          <p:nvPr/>
        </p:nvSpPr>
        <p:spPr bwMode="auto">
          <a:xfrm rot="5400000">
            <a:off x="3404394" y="2266156"/>
            <a:ext cx="1530350" cy="369888"/>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1</a:t>
            </a:r>
          </a:p>
        </p:txBody>
      </p:sp>
      <p:sp>
        <p:nvSpPr>
          <p:cNvPr id="76822" name="Rectangle 50"/>
          <p:cNvSpPr>
            <a:spLocks noChangeArrowheads="1"/>
          </p:cNvSpPr>
          <p:nvPr/>
        </p:nvSpPr>
        <p:spPr bwMode="auto">
          <a:xfrm rot="5400000">
            <a:off x="2881313"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3" name="TextBox 51"/>
          <p:cNvSpPr txBox="1">
            <a:spLocks noChangeArrowheads="1"/>
          </p:cNvSpPr>
          <p:nvPr/>
        </p:nvSpPr>
        <p:spPr bwMode="auto">
          <a:xfrm rot="5400000">
            <a:off x="2921000"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2</a:t>
            </a:r>
          </a:p>
        </p:txBody>
      </p:sp>
      <p:sp>
        <p:nvSpPr>
          <p:cNvPr id="76824" name="Rectangle 52"/>
          <p:cNvSpPr>
            <a:spLocks noChangeArrowheads="1"/>
          </p:cNvSpPr>
          <p:nvPr/>
        </p:nvSpPr>
        <p:spPr bwMode="auto">
          <a:xfrm rot="5400000">
            <a:off x="3354388" y="4408488"/>
            <a:ext cx="1601787" cy="427037"/>
          </a:xfrm>
          <a:prstGeom prst="rect">
            <a:avLst/>
          </a:prstGeom>
          <a:noFill/>
          <a:ln w="44450">
            <a:solidFill>
              <a:srgbClr val="FF00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5" name="TextBox 53"/>
          <p:cNvSpPr txBox="1">
            <a:spLocks noChangeArrowheads="1"/>
          </p:cNvSpPr>
          <p:nvPr/>
        </p:nvSpPr>
        <p:spPr bwMode="auto">
          <a:xfrm rot="5400000">
            <a:off x="3394075" y="4438650"/>
            <a:ext cx="1530350" cy="368300"/>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b="1" smtClean="0">
                <a:solidFill>
                  <a:srgbClr val="FFFFFF"/>
                </a:solidFill>
                <a:cs typeface="Arial" charset="0"/>
              </a:rPr>
              <a:t>L2 CACHE 3</a:t>
            </a:r>
          </a:p>
        </p:txBody>
      </p:sp>
      <p:sp>
        <p:nvSpPr>
          <p:cNvPr id="76826" name="Rectangle 54"/>
          <p:cNvSpPr>
            <a:spLocks noChangeArrowheads="1"/>
          </p:cNvSpPr>
          <p:nvPr/>
        </p:nvSpPr>
        <p:spPr bwMode="auto">
          <a:xfrm rot="5400000">
            <a:off x="4795837" y="2903538"/>
            <a:ext cx="354013" cy="1258888"/>
          </a:xfrm>
          <a:prstGeom prst="rect">
            <a:avLst/>
          </a:prstGeom>
          <a:noFill/>
          <a:ln w="381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cxnSp>
        <p:nvCxnSpPr>
          <p:cNvPr id="76827" name="Straight Arrow Connector 48"/>
          <p:cNvCxnSpPr>
            <a:cxnSpLocks noChangeShapeType="1"/>
          </p:cNvCxnSpPr>
          <p:nvPr/>
        </p:nvCxnSpPr>
        <p:spPr bwMode="auto">
          <a:xfrm>
            <a:off x="6215063" y="3355975"/>
            <a:ext cx="420687" cy="1588"/>
          </a:xfrm>
          <a:prstGeom prst="straightConnector1">
            <a:avLst/>
          </a:prstGeom>
          <a:noFill/>
          <a:ln w="38100">
            <a:solidFill>
              <a:schemeClr val="tx1"/>
            </a:solidFill>
            <a:round/>
            <a:headEnd type="triangle" w="med" len="med"/>
            <a:tailEnd type="triangle" w="med" len="med"/>
          </a:ln>
          <a:extLst>
            <a:ext uri="{909E8E84-426E-40dd-AFC4-6F175D3DCCD1}">
              <a14:hiddenFill xmlns:a14="http://schemas.microsoft.com/office/drawing/2010/main">
                <a:noFill/>
              </a14:hiddenFill>
            </a:ext>
          </a:extLst>
        </p:spPr>
      </p:cxnSp>
      <p:sp>
        <p:nvSpPr>
          <p:cNvPr id="76828" name="Rectangle 56"/>
          <p:cNvSpPr>
            <a:spLocks noChangeArrowheads="1"/>
          </p:cNvSpPr>
          <p:nvPr/>
        </p:nvSpPr>
        <p:spPr bwMode="auto">
          <a:xfrm rot="5400000">
            <a:off x="4894263" y="3152775"/>
            <a:ext cx="4756150" cy="6667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76829" name="TextBox 57"/>
          <p:cNvSpPr txBox="1">
            <a:spLocks noChangeArrowheads="1"/>
          </p:cNvSpPr>
          <p:nvPr/>
        </p:nvSpPr>
        <p:spPr bwMode="auto">
          <a:xfrm rot="5400000">
            <a:off x="5968206" y="3302794"/>
            <a:ext cx="2640013" cy="523875"/>
          </a:xfrm>
          <a:prstGeom prst="rect">
            <a:avLst/>
          </a:prstGeom>
          <a:solidFill>
            <a:srgbClr val="C0C0C0">
              <a:alpha val="4901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2800" b="1" smtClean="0">
                <a:solidFill>
                  <a:srgbClr val="FFFFFF"/>
                </a:solidFill>
                <a:cs typeface="Arial" charset="0"/>
              </a:rPr>
              <a:t>DRAM BANKS</a:t>
            </a:r>
          </a:p>
        </p:txBody>
      </p:sp>
      <p:sp>
        <p:nvSpPr>
          <p:cNvPr id="76830" name="Rectangle 58"/>
          <p:cNvSpPr>
            <a:spLocks noChangeArrowheads="1"/>
          </p:cNvSpPr>
          <p:nvPr/>
        </p:nvSpPr>
        <p:spPr bwMode="auto">
          <a:xfrm rot="5400000">
            <a:off x="6284912" y="3028951"/>
            <a:ext cx="320675" cy="654050"/>
          </a:xfrm>
          <a:prstGeom prst="rect">
            <a:avLst/>
          </a:prstGeom>
          <a:noFill/>
          <a:ln w="50800">
            <a:solidFill>
              <a:srgbClr val="00FF00"/>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1" name="TextBox 60"/>
          <p:cNvSpPr txBox="1"/>
          <p:nvPr/>
        </p:nvSpPr>
        <p:spPr>
          <a:xfrm>
            <a:off x="4310063" y="3311525"/>
            <a:ext cx="1417637" cy="365125"/>
          </a:xfrm>
          <a:prstGeom prst="rect">
            <a:avLst/>
          </a:prstGeom>
          <a:solidFill>
            <a:srgbClr val="C0C0C0">
              <a:alpha val="51000"/>
            </a:srgbClr>
          </a:solidFill>
        </p:spPr>
        <p:txBody>
          <a:bodyPr>
            <a:spAutoFit/>
          </a:bodyPr>
          <a:lstStyle/>
          <a:p>
            <a:pPr fontAlgn="base">
              <a:spcBef>
                <a:spcPct val="0"/>
              </a:spcBef>
              <a:spcAft>
                <a:spcPct val="0"/>
              </a:spcAft>
              <a:defRPr/>
            </a:pPr>
            <a:r>
              <a:rPr lang="en-US" sz="1250" b="1" dirty="0">
                <a:solidFill>
                  <a:srgbClr val="FFFFFF"/>
                </a:solidFill>
                <a:latin typeface="Arial" charset="0"/>
                <a:ea typeface="ＭＳ Ｐゴシック" charset="0"/>
                <a:cs typeface="ＭＳ Ｐゴシック" charset="0"/>
              </a:rPr>
              <a:t>DRAM MEMORY CONTROLLER</a:t>
            </a:r>
          </a:p>
        </p:txBody>
      </p:sp>
    </p:spTree>
    <p:extLst>
      <p:ext uri="{BB962C8B-B14F-4D97-AF65-F5344CB8AC3E}">
        <p14:creationId xmlns:p14="http://schemas.microsoft.com/office/powerpoint/2010/main" val="2508568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Ideal Memory</a:t>
            </a:r>
          </a:p>
        </p:txBody>
      </p:sp>
      <p:sp>
        <p:nvSpPr>
          <p:cNvPr id="107522" name="Content Placeholder 2"/>
          <p:cNvSpPr>
            <a:spLocks noGrp="1"/>
          </p:cNvSpPr>
          <p:nvPr>
            <p:ph idx="1"/>
          </p:nvPr>
        </p:nvSpPr>
        <p:spPr>
          <a:xfrm>
            <a:off x="228600" y="996950"/>
            <a:ext cx="8610600" cy="5194300"/>
          </a:xfrm>
        </p:spPr>
        <p:txBody>
          <a:bodyPr/>
          <a:lstStyle/>
          <a:p>
            <a:r>
              <a:rPr lang="en-US">
                <a:latin typeface="Tahoma" charset="0"/>
              </a:rPr>
              <a:t>Zero access time (latency)</a:t>
            </a:r>
          </a:p>
          <a:p>
            <a:r>
              <a:rPr lang="en-US">
                <a:latin typeface="Tahoma" charset="0"/>
              </a:rPr>
              <a:t>Infinite capacity</a:t>
            </a:r>
          </a:p>
          <a:p>
            <a:r>
              <a:rPr lang="en-US">
                <a:latin typeface="Tahoma" charset="0"/>
              </a:rPr>
              <a:t>Zero cost</a:t>
            </a:r>
          </a:p>
          <a:p>
            <a:r>
              <a:rPr lang="en-US">
                <a:latin typeface="Tahoma" charset="0"/>
              </a:rPr>
              <a:t>Infinite bandwidth (to support multiple accesses in parallel)</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ABF2938-6055-DD48-BFC9-99E62D092830}" type="slidenum">
              <a:rPr lang="en-US" sz="1600">
                <a:solidFill>
                  <a:srgbClr val="000000"/>
                </a:solidFill>
                <a:latin typeface="Garamond" charset="0"/>
                <a:cs typeface="Arial" charset="0"/>
              </a:rPr>
              <a:pPr eaLnBrk="1" hangingPunct="1"/>
              <a:t>41</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2274970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Ideal memory’s requirements oppose each other</a:t>
            </a:r>
          </a:p>
          <a:p>
            <a:endParaRPr lang="en-US">
              <a:latin typeface="Tahoma" charset="0"/>
            </a:endParaRPr>
          </a:p>
          <a:p>
            <a:r>
              <a:rPr lang="en-US">
                <a:latin typeface="Tahoma" charset="0"/>
              </a:rPr>
              <a:t>Bigger is slower</a:t>
            </a:r>
          </a:p>
          <a:p>
            <a:pPr lvl="1"/>
            <a:r>
              <a:rPr lang="en-US">
                <a:latin typeface="Tahoma" charset="0"/>
                <a:ea typeface="ＭＳ Ｐゴシック" charset="0"/>
              </a:rPr>
              <a:t>Bigger </a:t>
            </a:r>
            <a:r>
              <a:rPr lang="en-US">
                <a:latin typeface="Tahoma" charset="0"/>
                <a:ea typeface="ＭＳ Ｐゴシック" charset="0"/>
                <a:sym typeface="Wingdings" charset="0"/>
              </a:rPr>
              <a:t> Takes longer to determine the location</a:t>
            </a:r>
            <a:endParaRPr lang="en-US">
              <a:latin typeface="Tahoma" charset="0"/>
              <a:ea typeface="ＭＳ Ｐゴシック" charset="0"/>
            </a:endParaRPr>
          </a:p>
          <a:p>
            <a:endParaRPr lang="en-US">
              <a:latin typeface="Tahoma" charset="0"/>
            </a:endParaRPr>
          </a:p>
          <a:p>
            <a:r>
              <a:rPr lang="en-US">
                <a:latin typeface="Tahoma" charset="0"/>
              </a:rPr>
              <a:t>Faster is more expensive</a:t>
            </a:r>
          </a:p>
          <a:p>
            <a:pPr lvl="1"/>
            <a:r>
              <a:rPr lang="en-US">
                <a:latin typeface="Tahoma" charset="0"/>
                <a:ea typeface="ＭＳ Ｐゴシック" charset="0"/>
              </a:rPr>
              <a:t>Memory technology: SRAM vs. DRAM</a:t>
            </a:r>
          </a:p>
          <a:p>
            <a:endParaRPr lang="en-US">
              <a:latin typeface="Tahoma" charset="0"/>
            </a:endParaRPr>
          </a:p>
          <a:p>
            <a:r>
              <a:rPr lang="en-US">
                <a:latin typeface="Tahoma" charset="0"/>
              </a:rPr>
              <a:t>Higher bandwidth is more expensive</a:t>
            </a:r>
          </a:p>
          <a:p>
            <a:pPr lvl="1"/>
            <a:r>
              <a:rPr lang="en-US">
                <a:latin typeface="Tahoma" charset="0"/>
                <a:ea typeface="ＭＳ Ｐゴシック" charset="0"/>
              </a:rPr>
              <a:t>Need more banks, more ports, higher frequency, or faster technology</a:t>
            </a:r>
          </a:p>
        </p:txBody>
      </p:sp>
      <p:sp>
        <p:nvSpPr>
          <p:cNvPr id="1085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4A6441B-9A95-454F-BCAA-A388C695CD99}" type="slidenum">
              <a:rPr lang="en-US" sz="1600">
                <a:solidFill>
                  <a:srgbClr val="000000"/>
                </a:solidFill>
                <a:latin typeface="Garamond" charset="0"/>
                <a:cs typeface="Arial" charset="0"/>
              </a:rPr>
              <a:pPr eaLnBrk="1" hangingPunct="1"/>
              <a:t>42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1759118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Title 1"/>
          <p:cNvSpPr>
            <a:spLocks noGrp="1"/>
          </p:cNvSpPr>
          <p:nvPr>
            <p:ph type="title"/>
          </p:nvPr>
        </p:nvSpPr>
        <p:spPr/>
        <p:txBody>
          <a:bodyPr/>
          <a:lstStyle/>
          <a:p>
            <a:r>
              <a:rPr lang="en-US">
                <a:latin typeface="Garamond" charset="0"/>
              </a:rPr>
              <a:t>Memory Technology: DRAM</a:t>
            </a:r>
          </a:p>
        </p:txBody>
      </p:sp>
      <p:sp>
        <p:nvSpPr>
          <p:cNvPr id="3" name="Content Placeholder 2"/>
          <p:cNvSpPr>
            <a:spLocks noGrp="1"/>
          </p:cNvSpPr>
          <p:nvPr>
            <p:ph idx="1"/>
          </p:nvPr>
        </p:nvSpPr>
        <p:spPr>
          <a:xfrm>
            <a:off x="228600" y="996950"/>
            <a:ext cx="8610600" cy="5194300"/>
          </a:xfrm>
        </p:spPr>
        <p:txBody>
          <a:bodyPr/>
          <a:lstStyle/>
          <a:p>
            <a:r>
              <a:rPr lang="en-US" dirty="0">
                <a:latin typeface="Tahoma" charset="0"/>
              </a:rPr>
              <a:t>Dynamic random access memory</a:t>
            </a:r>
          </a:p>
          <a:p>
            <a:r>
              <a:rPr lang="en-US" dirty="0">
                <a:latin typeface="Tahoma" charset="0"/>
              </a:rPr>
              <a:t>Capacitor charge state indicates stored value</a:t>
            </a:r>
          </a:p>
          <a:p>
            <a:pPr lvl="1"/>
            <a:r>
              <a:rPr lang="en-US" dirty="0">
                <a:latin typeface="Tahoma" charset="0"/>
                <a:ea typeface="ＭＳ Ｐゴシック" charset="0"/>
              </a:rPr>
              <a:t>Whether the capacitor is charged or discharged indicates storage of 1 or 0</a:t>
            </a:r>
          </a:p>
          <a:p>
            <a:pPr lvl="1"/>
            <a:r>
              <a:rPr lang="en-US" dirty="0">
                <a:latin typeface="Tahoma" charset="0"/>
                <a:ea typeface="ＭＳ Ｐゴシック" charset="0"/>
              </a:rPr>
              <a:t>1 capacitor</a:t>
            </a:r>
          </a:p>
          <a:p>
            <a:pPr lvl="1"/>
            <a:r>
              <a:rPr lang="en-US" dirty="0">
                <a:latin typeface="Tahoma" charset="0"/>
                <a:ea typeface="ＭＳ Ｐゴシック" charset="0"/>
              </a:rPr>
              <a:t>1 access transistor</a:t>
            </a:r>
          </a:p>
          <a:p>
            <a:pPr lvl="1"/>
            <a:endParaRPr lang="en-US" dirty="0">
              <a:latin typeface="Tahoma" charset="0"/>
              <a:ea typeface="ＭＳ Ｐゴシック" charset="0"/>
            </a:endParaRPr>
          </a:p>
          <a:p>
            <a:r>
              <a:rPr lang="en-US" dirty="0">
                <a:latin typeface="Tahoma" charset="0"/>
              </a:rPr>
              <a:t>Capacitor leaks through the RC path</a:t>
            </a:r>
          </a:p>
          <a:p>
            <a:pPr lvl="1"/>
            <a:r>
              <a:rPr lang="en-US" dirty="0">
                <a:latin typeface="Tahoma" charset="0"/>
                <a:ea typeface="ＭＳ Ｐゴシック" charset="0"/>
              </a:rPr>
              <a:t>DRAM cell loses charge over time</a:t>
            </a:r>
          </a:p>
          <a:p>
            <a:pPr lvl="1"/>
            <a:r>
              <a:rPr lang="en-US" dirty="0">
                <a:latin typeface="Tahoma" charset="0"/>
                <a:ea typeface="ＭＳ Ｐゴシック" charset="0"/>
              </a:rPr>
              <a:t>DRAM cell needs to be </a:t>
            </a:r>
            <a:r>
              <a:rPr lang="en-US" dirty="0" smtClean="0">
                <a:latin typeface="Tahoma" charset="0"/>
                <a:ea typeface="ＭＳ Ｐゴシック" charset="0"/>
              </a:rPr>
              <a:t>refreshed</a:t>
            </a:r>
          </a:p>
          <a:p>
            <a:pPr marL="344487" lvl="1" indent="0">
              <a:buNone/>
            </a:pPr>
            <a:endParaRPr lang="en-US" dirty="0" smtClean="0">
              <a:latin typeface="Tahoma" charset="0"/>
              <a:ea typeface="ＭＳ Ｐゴシック" charset="0"/>
            </a:endParaRPr>
          </a:p>
          <a:p>
            <a:pPr lvl="1"/>
            <a:r>
              <a:rPr lang="en-US" dirty="0" smtClean="0">
                <a:latin typeface="Tahoma" charset="0"/>
                <a:ea typeface="ＭＳ Ｐゴシック" charset="0"/>
              </a:rPr>
              <a:t>Read Liu et al., “</a:t>
            </a:r>
            <a:r>
              <a:rPr lang="en-US" dirty="0" smtClean="0">
                <a:solidFill>
                  <a:srgbClr val="0000FF"/>
                </a:solidFill>
                <a:latin typeface="Tahoma" charset="0"/>
                <a:ea typeface="ＭＳ Ｐゴシック" charset="0"/>
              </a:rPr>
              <a:t>RAIDR: Retention-aware Intelligent DRAM Refresh</a:t>
            </a:r>
            <a:r>
              <a:rPr lang="en-US" dirty="0" smtClean="0">
                <a:latin typeface="Tahoma" charset="0"/>
                <a:ea typeface="ＭＳ Ｐゴシック" charset="0"/>
              </a:rPr>
              <a:t>,” ISCA 2012.</a:t>
            </a:r>
            <a:endParaRPr lang="en-US" dirty="0">
              <a:latin typeface="Tahoma" charset="0"/>
              <a:ea typeface="ＭＳ Ｐゴシック" charset="0"/>
            </a:endParaRPr>
          </a:p>
        </p:txBody>
      </p:sp>
      <p:sp>
        <p:nvSpPr>
          <p:cNvPr id="5325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398D5A3-FD57-C14F-95F9-D42D18D1327B}" type="slidenum">
              <a:rPr lang="en-US" sz="1600">
                <a:solidFill>
                  <a:srgbClr val="000000"/>
                </a:solidFill>
                <a:latin typeface="Garamond" charset="0"/>
                <a:cs typeface="Arial" charset="0"/>
              </a:rPr>
              <a:pPr eaLnBrk="1" hangingPunct="1"/>
              <a:t>43</a:t>
            </a:fld>
            <a:endParaRPr lang="en-US" sz="1600">
              <a:solidFill>
                <a:srgbClr val="000000"/>
              </a:solidFill>
              <a:latin typeface="Garamond" charset="0"/>
              <a:cs typeface="Arial" charset="0"/>
            </a:endParaRPr>
          </a:p>
        </p:txBody>
      </p:sp>
      <p:grpSp>
        <p:nvGrpSpPr>
          <p:cNvPr id="18" name="Group 17"/>
          <p:cNvGrpSpPr>
            <a:grpSpLocks/>
          </p:cNvGrpSpPr>
          <p:nvPr/>
        </p:nvGrpSpPr>
        <p:grpSpPr bwMode="auto">
          <a:xfrm>
            <a:off x="6280150" y="2996952"/>
            <a:ext cx="2635250" cy="2133600"/>
            <a:chOff x="466725" y="3276600"/>
            <a:chExt cx="2635250" cy="2133600"/>
          </a:xfrm>
        </p:grpSpPr>
        <p:sp>
          <p:nvSpPr>
            <p:cNvPr id="53258" name="Freeform 4"/>
            <p:cNvSpPr>
              <a:spLocks/>
            </p:cNvSpPr>
            <p:nvPr/>
          </p:nvSpPr>
          <p:spPr bwMode="auto">
            <a:xfrm>
              <a:off x="1152525" y="44196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9" name="Line 5"/>
            <p:cNvSpPr>
              <a:spLocks noChangeShapeType="1"/>
            </p:cNvSpPr>
            <p:nvPr/>
          </p:nvSpPr>
          <p:spPr bwMode="auto">
            <a:xfrm>
              <a:off x="1381125" y="4343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0" name="Oval 6"/>
            <p:cNvSpPr>
              <a:spLocks noChangeArrowheads="1"/>
            </p:cNvSpPr>
            <p:nvPr/>
          </p:nvSpPr>
          <p:spPr bwMode="auto">
            <a:xfrm flipH="1">
              <a:off x="1457325" y="41910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1" name="Line 7"/>
            <p:cNvSpPr>
              <a:spLocks noChangeShapeType="1"/>
            </p:cNvSpPr>
            <p:nvPr/>
          </p:nvSpPr>
          <p:spPr bwMode="auto">
            <a:xfrm>
              <a:off x="1152525" y="32766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2" name="Line 8"/>
            <p:cNvSpPr>
              <a:spLocks noChangeShapeType="1"/>
            </p:cNvSpPr>
            <p:nvPr/>
          </p:nvSpPr>
          <p:spPr bwMode="auto">
            <a:xfrm>
              <a:off x="466725" y="38100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3" name="Line 9"/>
            <p:cNvSpPr>
              <a:spLocks noChangeShapeType="1"/>
            </p:cNvSpPr>
            <p:nvPr/>
          </p:nvSpPr>
          <p:spPr bwMode="auto">
            <a:xfrm>
              <a:off x="1533525" y="38100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64" name="Text Box 10"/>
            <p:cNvSpPr txBox="1">
              <a:spLocks noChangeArrowheads="1"/>
            </p:cNvSpPr>
            <p:nvPr/>
          </p:nvSpPr>
          <p:spPr bwMode="auto">
            <a:xfrm>
              <a:off x="1800225" y="34877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3265" name="Text Box 11"/>
            <p:cNvSpPr txBox="1">
              <a:spLocks noChangeArrowheads="1"/>
            </p:cNvSpPr>
            <p:nvPr/>
          </p:nvSpPr>
          <p:spPr bwMode="auto">
            <a:xfrm rot="-5400000">
              <a:off x="525463" y="44735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sp>
        <p:nvSpPr>
          <p:cNvPr id="53253" name="Line 30"/>
          <p:cNvSpPr>
            <a:spLocks noChangeShapeType="1"/>
          </p:cNvSpPr>
          <p:nvPr/>
        </p:nvSpPr>
        <p:spPr bwMode="auto">
          <a:xfrm>
            <a:off x="7794625" y="4368552"/>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4" name="Line 31"/>
          <p:cNvSpPr>
            <a:spLocks noChangeShapeType="1"/>
          </p:cNvSpPr>
          <p:nvPr/>
        </p:nvSpPr>
        <p:spPr bwMode="auto">
          <a:xfrm>
            <a:off x="7642225" y="45209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5" name="Line 32"/>
          <p:cNvSpPr>
            <a:spLocks noChangeShapeType="1"/>
          </p:cNvSpPr>
          <p:nvPr/>
        </p:nvSpPr>
        <p:spPr bwMode="auto">
          <a:xfrm>
            <a:off x="7642225" y="4597152"/>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6" name="Line 35"/>
          <p:cNvSpPr>
            <a:spLocks noChangeShapeType="1"/>
          </p:cNvSpPr>
          <p:nvPr/>
        </p:nvSpPr>
        <p:spPr bwMode="auto">
          <a:xfrm>
            <a:off x="7794625" y="4597152"/>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3257" name="AutoShape 36"/>
          <p:cNvSpPr>
            <a:spLocks noChangeArrowheads="1"/>
          </p:cNvSpPr>
          <p:nvPr/>
        </p:nvSpPr>
        <p:spPr bwMode="auto">
          <a:xfrm flipV="1">
            <a:off x="7642225" y="4825752"/>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Tree>
    <p:extLst>
      <p:ext uri="{BB962C8B-B14F-4D97-AF65-F5344CB8AC3E}">
        <p14:creationId xmlns:p14="http://schemas.microsoft.com/office/powerpoint/2010/main" val="39968444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996950"/>
            <a:ext cx="8610600" cy="5194300"/>
          </a:xfrm>
        </p:spPr>
        <p:txBody>
          <a:bodyPr/>
          <a:lstStyle/>
          <a:p>
            <a:r>
              <a:rPr lang="en-US">
                <a:latin typeface="Tahoma" charset="0"/>
              </a:rPr>
              <a:t>Static random access memory</a:t>
            </a:r>
          </a:p>
          <a:p>
            <a:r>
              <a:rPr lang="en-US">
                <a:latin typeface="Tahoma" charset="0"/>
              </a:rPr>
              <a:t>Two cross coupled inverters store a single bit</a:t>
            </a:r>
          </a:p>
          <a:p>
            <a:pPr lvl="1"/>
            <a:r>
              <a:rPr lang="en-US">
                <a:latin typeface="Tahoma" charset="0"/>
                <a:ea typeface="ＭＳ Ｐゴシック" charset="0"/>
              </a:rPr>
              <a:t>Feedback path enables the stored value to persist in the “cell”</a:t>
            </a:r>
          </a:p>
          <a:p>
            <a:pPr lvl="1"/>
            <a:r>
              <a:rPr lang="en-US">
                <a:latin typeface="Tahoma" charset="0"/>
                <a:ea typeface="ＭＳ Ｐゴシック" charset="0"/>
              </a:rPr>
              <a:t>4 transistors for storage</a:t>
            </a:r>
          </a:p>
          <a:p>
            <a:pPr lvl="1"/>
            <a:r>
              <a:rPr lang="en-US">
                <a:latin typeface="Tahoma" charset="0"/>
                <a:ea typeface="ＭＳ Ｐゴシック" charset="0"/>
              </a:rPr>
              <a:t>2 transistors for access</a:t>
            </a:r>
          </a:p>
          <a:p>
            <a:endParaRPr lang="en-US">
              <a:latin typeface="Tahoma" charset="0"/>
            </a:endParaRPr>
          </a:p>
        </p:txBody>
      </p:sp>
      <p:sp>
        <p:nvSpPr>
          <p:cNvPr id="54274" name="Title 1"/>
          <p:cNvSpPr>
            <a:spLocks noGrp="1"/>
          </p:cNvSpPr>
          <p:nvPr>
            <p:ph type="title"/>
          </p:nvPr>
        </p:nvSpPr>
        <p:spPr/>
        <p:txBody>
          <a:bodyPr/>
          <a:lstStyle/>
          <a:p>
            <a:r>
              <a:rPr lang="en-US">
                <a:latin typeface="Garamond" charset="0"/>
              </a:rPr>
              <a:t>Memory Technology: SRAM</a:t>
            </a:r>
          </a:p>
        </p:txBody>
      </p:sp>
      <p:sp>
        <p:nvSpPr>
          <p:cNvPr id="5427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8B9A5A5-E194-8E4F-8C16-604176833C1F}" type="slidenum">
              <a:rPr lang="en-US" sz="1600">
                <a:solidFill>
                  <a:srgbClr val="000000"/>
                </a:solidFill>
                <a:latin typeface="Garamond" charset="0"/>
                <a:cs typeface="Arial" charset="0"/>
              </a:rPr>
              <a:pPr eaLnBrk="1" hangingPunct="1"/>
              <a:t>44</a:t>
            </a:fld>
            <a:endParaRPr lang="en-US" sz="1600">
              <a:solidFill>
                <a:srgbClr val="000000"/>
              </a:solidFill>
              <a:latin typeface="Garamond" charset="0"/>
              <a:cs typeface="Arial" charset="0"/>
            </a:endParaRPr>
          </a:p>
        </p:txBody>
      </p:sp>
      <p:grpSp>
        <p:nvGrpSpPr>
          <p:cNvPr id="54276" name="Group 22"/>
          <p:cNvGrpSpPr>
            <a:grpSpLocks/>
          </p:cNvGrpSpPr>
          <p:nvPr/>
        </p:nvGrpSpPr>
        <p:grpSpPr bwMode="auto">
          <a:xfrm>
            <a:off x="2590800" y="4675188"/>
            <a:ext cx="1143000" cy="990600"/>
            <a:chOff x="3600" y="960"/>
            <a:chExt cx="864" cy="816"/>
          </a:xfrm>
        </p:grpSpPr>
        <p:grpSp>
          <p:nvGrpSpPr>
            <p:cNvPr id="54293" name="Group 23"/>
            <p:cNvGrpSpPr>
              <a:grpSpLocks/>
            </p:cNvGrpSpPr>
            <p:nvPr/>
          </p:nvGrpSpPr>
          <p:grpSpPr bwMode="auto">
            <a:xfrm>
              <a:off x="3840" y="960"/>
              <a:ext cx="384" cy="384"/>
              <a:chOff x="3600" y="960"/>
              <a:chExt cx="384" cy="384"/>
            </a:xfrm>
          </p:grpSpPr>
          <p:sp>
            <p:nvSpPr>
              <p:cNvPr id="54298"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9"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4294"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5"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6"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7"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grpSp>
        <p:nvGrpSpPr>
          <p:cNvPr id="28" name="Group 27"/>
          <p:cNvGrpSpPr>
            <a:grpSpLocks/>
          </p:cNvGrpSpPr>
          <p:nvPr/>
        </p:nvGrpSpPr>
        <p:grpSpPr bwMode="auto">
          <a:xfrm>
            <a:off x="1066800" y="3810000"/>
            <a:ext cx="4267200" cy="2133600"/>
            <a:chOff x="-2438400" y="2971800"/>
            <a:chExt cx="4267200" cy="2133600"/>
          </a:xfrm>
        </p:grpSpPr>
        <p:sp>
          <p:nvSpPr>
            <p:cNvPr id="54278" name="Line 37"/>
            <p:cNvSpPr>
              <a:spLocks noChangeShapeType="1"/>
            </p:cNvSpPr>
            <p:nvPr/>
          </p:nvSpPr>
          <p:spPr bwMode="auto">
            <a:xfrm>
              <a:off x="-2438400" y="3505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nvGrpSpPr>
            <p:cNvPr id="54279" name="Group 26"/>
            <p:cNvGrpSpPr>
              <a:grpSpLocks/>
            </p:cNvGrpSpPr>
            <p:nvPr/>
          </p:nvGrpSpPr>
          <p:grpSpPr bwMode="auto">
            <a:xfrm>
              <a:off x="-2092325" y="2971800"/>
              <a:ext cx="3498850" cy="2133600"/>
              <a:chOff x="-2092325" y="2971800"/>
              <a:chExt cx="3498850" cy="2133600"/>
            </a:xfrm>
          </p:grpSpPr>
          <p:sp>
            <p:nvSpPr>
              <p:cNvPr id="54280" name="Freeform 30"/>
              <p:cNvSpPr>
                <a:spLocks/>
              </p:cNvSpPr>
              <p:nvPr/>
            </p:nvSpPr>
            <p:spPr bwMode="auto">
              <a:xfrm>
                <a:off x="-1752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1" name="Freeform 31"/>
              <p:cNvSpPr>
                <a:spLocks/>
              </p:cNvSpPr>
              <p:nvPr/>
            </p:nvSpPr>
            <p:spPr bwMode="auto">
              <a:xfrm flipH="1">
                <a:off x="228600" y="4114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2" name="Line 32"/>
              <p:cNvSpPr>
                <a:spLocks noChangeShapeType="1"/>
              </p:cNvSpPr>
              <p:nvPr/>
            </p:nvSpPr>
            <p:spPr bwMode="auto">
              <a:xfrm>
                <a:off x="-15240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3" name="Oval 33"/>
              <p:cNvSpPr>
                <a:spLocks noChangeArrowheads="1"/>
              </p:cNvSpPr>
              <p:nvPr/>
            </p:nvSpPr>
            <p:spPr bwMode="auto">
              <a:xfrm flipH="1">
                <a:off x="-14478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4" name="Oval 34"/>
              <p:cNvSpPr>
                <a:spLocks noChangeArrowheads="1"/>
              </p:cNvSpPr>
              <p:nvPr/>
            </p:nvSpPr>
            <p:spPr bwMode="auto">
              <a:xfrm flipH="1">
                <a:off x="609600" y="3886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5" name="Line 35"/>
              <p:cNvSpPr>
                <a:spLocks noChangeShapeType="1"/>
              </p:cNvSpPr>
              <p:nvPr/>
            </p:nvSpPr>
            <p:spPr bwMode="auto">
              <a:xfrm>
                <a:off x="-17526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6" name="Line 36"/>
              <p:cNvSpPr>
                <a:spLocks noChangeShapeType="1"/>
              </p:cNvSpPr>
              <p:nvPr/>
            </p:nvSpPr>
            <p:spPr bwMode="auto">
              <a:xfrm>
                <a:off x="1066800" y="2971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7" name="Line 38"/>
              <p:cNvSpPr>
                <a:spLocks noChangeShapeType="1"/>
              </p:cNvSpPr>
              <p:nvPr/>
            </p:nvSpPr>
            <p:spPr bwMode="auto">
              <a:xfrm>
                <a:off x="-13716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8" name="Line 39"/>
              <p:cNvSpPr>
                <a:spLocks noChangeShapeType="1"/>
              </p:cNvSpPr>
              <p:nvPr/>
            </p:nvSpPr>
            <p:spPr bwMode="auto">
              <a:xfrm>
                <a:off x="685800" y="3505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89" name="Line 40"/>
              <p:cNvSpPr>
                <a:spLocks noChangeShapeType="1"/>
              </p:cNvSpPr>
              <p:nvPr/>
            </p:nvSpPr>
            <p:spPr bwMode="auto">
              <a:xfrm>
                <a:off x="533400" y="4038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4290" name="Text Box 41"/>
              <p:cNvSpPr txBox="1">
                <a:spLocks noChangeArrowheads="1"/>
              </p:cNvSpPr>
              <p:nvPr/>
            </p:nvSpPr>
            <p:spPr bwMode="auto">
              <a:xfrm>
                <a:off x="-1060450" y="3182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4291" name="Text Box 42"/>
              <p:cNvSpPr txBox="1">
                <a:spLocks noChangeArrowheads="1"/>
              </p:cNvSpPr>
              <p:nvPr/>
            </p:nvSpPr>
            <p:spPr bwMode="auto">
              <a:xfrm rot="-5400000">
                <a:off x="-2312987" y="4168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4292" name="Text Box 43"/>
              <p:cNvSpPr txBox="1">
                <a:spLocks noChangeArrowheads="1"/>
              </p:cNvSpPr>
              <p:nvPr/>
            </p:nvSpPr>
            <p:spPr bwMode="auto">
              <a:xfrm rot="-5400000">
                <a:off x="782638" y="4162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grpSp>
      </p:grpSp>
    </p:spTree>
    <p:extLst>
      <p:ext uri="{BB962C8B-B14F-4D97-AF65-F5344CB8AC3E}">
        <p14:creationId xmlns:p14="http://schemas.microsoft.com/office/powerpoint/2010/main" val="394615546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dirty="0" smtClean="0">
                <a:latin typeface="Garamond" charset="0"/>
              </a:rPr>
              <a:t>Memory Bank: A Fundamental Concept</a:t>
            </a:r>
            <a:endParaRPr lang="en-US" dirty="0">
              <a:latin typeface="Garamond" charset="0"/>
            </a:endParaRPr>
          </a:p>
        </p:txBody>
      </p:sp>
      <p:sp>
        <p:nvSpPr>
          <p:cNvPr id="3" name="Content Placeholder 2"/>
          <p:cNvSpPr>
            <a:spLocks noGrp="1"/>
          </p:cNvSpPr>
          <p:nvPr>
            <p:ph idx="1"/>
          </p:nvPr>
        </p:nvSpPr>
        <p:spPr>
          <a:xfrm>
            <a:off x="228600" y="901700"/>
            <a:ext cx="8610600" cy="5194300"/>
          </a:xfrm>
        </p:spPr>
        <p:txBody>
          <a:bodyPr/>
          <a:lstStyle/>
          <a:p>
            <a:r>
              <a:rPr lang="en-US">
                <a:solidFill>
                  <a:srgbClr val="FF0000"/>
                </a:solidFill>
                <a:latin typeface="Tahoma" charset="0"/>
              </a:rPr>
              <a:t>Interleaving (banking)</a:t>
            </a:r>
          </a:p>
          <a:p>
            <a:pPr lvl="1"/>
            <a:r>
              <a:rPr lang="en-US">
                <a:solidFill>
                  <a:srgbClr val="0000FF"/>
                </a:solidFill>
                <a:latin typeface="Tahoma" charset="0"/>
                <a:ea typeface="ＭＳ Ｐゴシック" charset="0"/>
              </a:rPr>
              <a:t>Problem</a:t>
            </a:r>
            <a:r>
              <a:rPr lang="en-US">
                <a:latin typeface="Tahoma" charset="0"/>
                <a:ea typeface="ＭＳ Ｐゴシック" charset="0"/>
              </a:rPr>
              <a:t>: a single monolithic memory array takes long to access and does not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Goal</a:t>
            </a:r>
            <a:r>
              <a:rPr lang="en-US">
                <a:latin typeface="Tahoma" charset="0"/>
                <a:ea typeface="ＭＳ Ｐゴシック" charset="0"/>
              </a:rPr>
              <a:t>: Reduce the latency of memory array access and enable multiple accesses in parallel</a:t>
            </a:r>
          </a:p>
          <a:p>
            <a:pPr lvl="1"/>
            <a:endParaRPr lang="en-US">
              <a:latin typeface="Tahoma" charset="0"/>
              <a:ea typeface="ＭＳ Ｐゴシック" charset="0"/>
            </a:endParaRPr>
          </a:p>
          <a:p>
            <a:pPr lvl="1"/>
            <a:r>
              <a:rPr lang="en-US">
                <a:solidFill>
                  <a:srgbClr val="0000FF"/>
                </a:solidFill>
                <a:latin typeface="Tahoma" charset="0"/>
                <a:ea typeface="ＭＳ Ｐゴシック" charset="0"/>
              </a:rPr>
              <a:t>Idea</a:t>
            </a:r>
            <a:r>
              <a:rPr lang="en-US">
                <a:latin typeface="Tahoma" charset="0"/>
                <a:ea typeface="ＭＳ Ｐゴシック" charset="0"/>
              </a:rPr>
              <a:t>: Divide the array into multiple banks that can be accessed independently (in the same cycle or in consecutive cycles)</a:t>
            </a:r>
          </a:p>
          <a:p>
            <a:pPr lvl="2"/>
            <a:r>
              <a:rPr lang="en-US">
                <a:latin typeface="Tahoma" charset="0"/>
                <a:ea typeface="ＭＳ Ｐゴシック" charset="0"/>
              </a:rPr>
              <a:t>Each bank is smaller than the entire memory storage</a:t>
            </a:r>
          </a:p>
          <a:p>
            <a:pPr lvl="2"/>
            <a:r>
              <a:rPr lang="en-US">
                <a:latin typeface="Tahoma" charset="0"/>
                <a:ea typeface="ＭＳ Ｐゴシック" charset="0"/>
              </a:rPr>
              <a:t>Accesses to different banks can be overlapped</a:t>
            </a:r>
          </a:p>
          <a:p>
            <a:pPr lvl="2"/>
            <a:endParaRPr lang="en-US">
              <a:latin typeface="Tahoma" charset="0"/>
              <a:ea typeface="ＭＳ Ｐゴシック" charset="0"/>
            </a:endParaRPr>
          </a:p>
          <a:p>
            <a:pPr lvl="1"/>
            <a:r>
              <a:rPr lang="en-US">
                <a:solidFill>
                  <a:srgbClr val="0000FF"/>
                </a:solidFill>
                <a:latin typeface="Tahoma" charset="0"/>
                <a:ea typeface="ＭＳ Ｐゴシック" charset="0"/>
              </a:rPr>
              <a:t>Issue</a:t>
            </a:r>
            <a:r>
              <a:rPr lang="en-US">
                <a:latin typeface="Tahoma" charset="0"/>
                <a:ea typeface="ＭＳ Ｐゴシック" charset="0"/>
              </a:rPr>
              <a:t>: How do you map data to different banks? (i.e., how do you interleave data across banks?)</a:t>
            </a: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083AFEA-169F-CB45-8A50-A5BA6C808AD2}" type="slidenum">
              <a:rPr lang="en-US" sz="1600">
                <a:solidFill>
                  <a:srgbClr val="000000"/>
                </a:solidFill>
                <a:latin typeface="Garamond" charset="0"/>
                <a:cs typeface="Arial" charset="0"/>
              </a:rPr>
              <a:pPr eaLnBrk="1" hangingPunct="1"/>
              <a:t>45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73790825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Title 1"/>
          <p:cNvSpPr>
            <a:spLocks noGrp="1"/>
          </p:cNvSpPr>
          <p:nvPr>
            <p:ph type="title"/>
          </p:nvPr>
        </p:nvSpPr>
        <p:spPr/>
        <p:txBody>
          <a:bodyPr/>
          <a:lstStyle/>
          <a:p>
            <a:r>
              <a:rPr lang="en-US" sz="3600">
                <a:latin typeface="Garamond" charset="0"/>
                <a:ea typeface="ＭＳ Ｐゴシック" charset="0"/>
                <a:cs typeface="ＭＳ Ｐゴシック" charset="0"/>
              </a:rPr>
              <a:t>Memory Bank Organization and Operation</a:t>
            </a:r>
          </a:p>
        </p:txBody>
      </p:sp>
      <p:sp>
        <p:nvSpPr>
          <p:cNvPr id="55298" name="Content Placeholder 2"/>
          <p:cNvSpPr>
            <a:spLocks noGrp="1"/>
          </p:cNvSpPr>
          <p:nvPr>
            <p:ph idx="1"/>
          </p:nvPr>
        </p:nvSpPr>
        <p:spPr>
          <a:xfrm>
            <a:off x="6069013" y="996950"/>
            <a:ext cx="2770187" cy="5194300"/>
          </a:xfrm>
        </p:spPr>
        <p:txBody>
          <a:bodyPr/>
          <a:lstStyle/>
          <a:p>
            <a:r>
              <a:rPr lang="en-US" sz="1600">
                <a:latin typeface="Tahoma" charset="0"/>
                <a:ea typeface="ＭＳ Ｐゴシック" charset="0"/>
                <a:cs typeface="ＭＳ Ｐゴシック" charset="0"/>
              </a:rPr>
              <a:t>Read access sequence:</a:t>
            </a:r>
          </a:p>
          <a:p>
            <a:endParaRPr lang="en-US" sz="1600">
              <a:latin typeface="Tahoma" charset="0"/>
              <a:ea typeface="ＭＳ Ｐゴシック" charset="0"/>
              <a:cs typeface="ＭＳ Ｐゴシック" charset="0"/>
            </a:endParaRPr>
          </a:p>
          <a:p>
            <a:pPr>
              <a:buFont typeface="Wingdings" charset="0"/>
              <a:buNone/>
            </a:pPr>
            <a:r>
              <a:rPr lang="en-US" sz="1600">
                <a:latin typeface="Tahoma" charset="0"/>
                <a:ea typeface="ＭＳ Ｐゴシック" charset="0"/>
                <a:cs typeface="ＭＳ Ｐゴシック" charset="0"/>
              </a:rPr>
              <a:t>	1. Decode row address &amp; drive word-lines</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2. Selected bits drive bit-lines</a:t>
            </a:r>
          </a:p>
          <a:p>
            <a:pPr>
              <a:buFont typeface="Wingdings" charset="0"/>
              <a:buNone/>
            </a:pPr>
            <a:r>
              <a:rPr lang="en-US" sz="1600">
                <a:latin typeface="Tahoma" charset="0"/>
                <a:ea typeface="ＭＳ Ｐゴシック" charset="0"/>
                <a:cs typeface="ＭＳ Ｐゴシック" charset="0"/>
              </a:rPr>
              <a:t>	    • Entire row read</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3. Amplify row data</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4. Decode column address &amp; select subset of row</a:t>
            </a:r>
          </a:p>
          <a:p>
            <a:pPr>
              <a:buFont typeface="Wingdings" charset="0"/>
              <a:buNone/>
            </a:pPr>
            <a:r>
              <a:rPr lang="en-US" sz="1600">
                <a:latin typeface="Tahoma" charset="0"/>
                <a:ea typeface="ＭＳ Ｐゴシック" charset="0"/>
                <a:cs typeface="ＭＳ Ｐゴシック" charset="0"/>
              </a:rPr>
              <a:t>         • Send to output</a:t>
            </a:r>
          </a:p>
          <a:p>
            <a:pPr>
              <a:buFont typeface="Wingdings" charset="0"/>
              <a:buNone/>
            </a:pPr>
            <a:r>
              <a:rPr lang="en-US" sz="1600">
                <a:latin typeface="Tahoma" charset="0"/>
                <a:ea typeface="ＭＳ Ｐゴシック" charset="0"/>
                <a:cs typeface="ＭＳ Ｐゴシック" charset="0"/>
              </a:rPr>
              <a:t>      </a:t>
            </a:r>
          </a:p>
          <a:p>
            <a:pPr>
              <a:buFont typeface="Wingdings" charset="0"/>
              <a:buNone/>
            </a:pPr>
            <a:r>
              <a:rPr lang="en-US" sz="1600">
                <a:latin typeface="Tahoma" charset="0"/>
                <a:ea typeface="ＭＳ Ｐゴシック" charset="0"/>
                <a:cs typeface="ＭＳ Ｐゴシック" charset="0"/>
              </a:rPr>
              <a:t>      5. Precharge bit-lines</a:t>
            </a:r>
          </a:p>
          <a:p>
            <a:pPr>
              <a:buFont typeface="Wingdings" charset="0"/>
              <a:buNone/>
            </a:pPr>
            <a:r>
              <a:rPr lang="en-US" sz="1600">
                <a:latin typeface="Tahoma" charset="0"/>
                <a:ea typeface="ＭＳ Ｐゴシック" charset="0"/>
                <a:cs typeface="ＭＳ Ｐゴシック" charset="0"/>
              </a:rPr>
              <a:t>        • For next access</a:t>
            </a:r>
          </a:p>
        </p:txBody>
      </p:sp>
      <p:sp>
        <p:nvSpPr>
          <p:cNvPr id="5529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5AD126C0-0631-7541-8A14-D86EEBC66A8A}" type="slidenum">
              <a:rPr lang="en-US" sz="1600">
                <a:solidFill>
                  <a:srgbClr val="000000"/>
                </a:solidFill>
                <a:latin typeface="Garamond" charset="0"/>
                <a:cs typeface="Arial" charset="0"/>
              </a:rPr>
              <a:pPr eaLnBrk="1" hangingPunct="1"/>
              <a:t>46</a:t>
            </a:fld>
            <a:endParaRPr lang="en-US" sz="1600">
              <a:solidFill>
                <a:srgbClr val="000000"/>
              </a:solidFill>
              <a:latin typeface="Garamond" charset="0"/>
              <a:cs typeface="Arial" charset="0"/>
            </a:endParaRPr>
          </a:p>
        </p:txBody>
      </p:sp>
      <p:pic>
        <p:nvPicPr>
          <p:cNvPr id="553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5705475" cy="471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257910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p:txBody>
          <a:bodyPr/>
          <a:lstStyle/>
          <a:p>
            <a:r>
              <a:rPr lang="en-US">
                <a:latin typeface="Garamond" charset="0"/>
                <a:ea typeface="ＭＳ Ｐゴシック" charset="0"/>
                <a:cs typeface="ＭＳ Ｐゴシック" charset="0"/>
              </a:rPr>
              <a:t>SRAM (Static Random Access Memory)</a:t>
            </a:r>
          </a:p>
        </p:txBody>
      </p:sp>
      <p:sp>
        <p:nvSpPr>
          <p:cNvPr id="56322"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63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5E63B54-BA88-734E-AB08-B97505A4F125}" type="slidenum">
              <a:rPr lang="en-US" sz="1600">
                <a:solidFill>
                  <a:srgbClr val="000000"/>
                </a:solidFill>
                <a:latin typeface="Garamond" charset="0"/>
                <a:cs typeface="Arial" charset="0"/>
              </a:rPr>
              <a:pPr eaLnBrk="1" hangingPunct="1"/>
              <a:t>47</a:t>
            </a:fld>
            <a:endParaRPr lang="en-US" sz="1600">
              <a:solidFill>
                <a:srgbClr val="000000"/>
              </a:solidFill>
              <a:latin typeface="Garamond" charset="0"/>
              <a:cs typeface="Arial" charset="0"/>
            </a:endParaRPr>
          </a:p>
        </p:txBody>
      </p:sp>
      <p:sp>
        <p:nvSpPr>
          <p:cNvPr id="56324" name="Rectangle 4"/>
          <p:cNvSpPr>
            <a:spLocks noChangeArrowheads="1"/>
          </p:cNvSpPr>
          <p:nvPr/>
        </p:nvSpPr>
        <p:spPr bwMode="auto">
          <a:xfrm>
            <a:off x="1958975" y="37338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bit-cell array</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2</a:t>
            </a:r>
            <a:r>
              <a:rPr lang="en-US" baseline="30000"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rPr>
              <a:t> row x 2</a:t>
            </a:r>
            <a:r>
              <a:rPr lang="en-US" baseline="30000" smtClean="0">
                <a:solidFill>
                  <a:srgbClr val="5F5F5F"/>
                </a:solidFill>
                <a:latin typeface="Arial" charset="0"/>
                <a:ea typeface="ＭＳ Ｐゴシック" charset="0"/>
                <a:cs typeface="Arial" charset="0"/>
              </a:rPr>
              <a:t>m</a:t>
            </a:r>
            <a:r>
              <a:rPr lang="en-US" smtClean="0">
                <a:solidFill>
                  <a:srgbClr val="5F5F5F"/>
                </a:solidFill>
                <a:latin typeface="Arial" charset="0"/>
                <a:ea typeface="ＭＳ Ｐゴシック" charset="0"/>
                <a:cs typeface="Arial" charset="0"/>
              </a:rPr>
              <a:t>-col</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sym typeface="Symbol" charset="0"/>
              </a:rPr>
              <a:t></a:t>
            </a:r>
            <a:r>
              <a:rPr lang="en-US" smtClean="0">
                <a:solidFill>
                  <a:srgbClr val="5F5F5F"/>
                </a:solidFill>
                <a:latin typeface="Arial" charset="0"/>
                <a:ea typeface="ＭＳ Ｐゴシック" charset="0"/>
                <a:cs typeface="Arial" charset="0"/>
              </a:rPr>
              <a:t>m to minimize</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overall latency)</a:t>
            </a:r>
          </a:p>
        </p:txBody>
      </p:sp>
      <p:sp>
        <p:nvSpPr>
          <p:cNvPr id="56325" name="AutoShape 5"/>
          <p:cNvSpPr>
            <a:spLocks noChangeArrowheads="1"/>
          </p:cNvSpPr>
          <p:nvPr/>
        </p:nvSpPr>
        <p:spPr bwMode="auto">
          <a:xfrm>
            <a:off x="1958975" y="60960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sense amp and mux</a:t>
            </a:r>
          </a:p>
        </p:txBody>
      </p:sp>
      <p:sp>
        <p:nvSpPr>
          <p:cNvPr id="56326" name="Line 6"/>
          <p:cNvSpPr>
            <a:spLocks noChangeShapeType="1"/>
          </p:cNvSpPr>
          <p:nvPr/>
        </p:nvSpPr>
        <p:spPr bwMode="auto">
          <a:xfrm>
            <a:off x="3101975" y="57912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7" name="AutoShape 7"/>
          <p:cNvSpPr>
            <a:spLocks noChangeArrowheads="1"/>
          </p:cNvSpPr>
          <p:nvPr/>
        </p:nvSpPr>
        <p:spPr bwMode="auto">
          <a:xfrm rot="5400000">
            <a:off x="434975" y="46482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8" name="Line 8"/>
          <p:cNvSpPr>
            <a:spLocks noChangeShapeType="1"/>
          </p:cNvSpPr>
          <p:nvPr/>
        </p:nvSpPr>
        <p:spPr bwMode="auto">
          <a:xfrm>
            <a:off x="1577975" y="48006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29" name="Line 9"/>
          <p:cNvSpPr>
            <a:spLocks noChangeShapeType="1"/>
          </p:cNvSpPr>
          <p:nvPr/>
        </p:nvSpPr>
        <p:spPr bwMode="auto">
          <a:xfrm flipV="1">
            <a:off x="1730375" y="47244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0" name="Line 10"/>
          <p:cNvSpPr>
            <a:spLocks noChangeShapeType="1"/>
          </p:cNvSpPr>
          <p:nvPr/>
        </p:nvSpPr>
        <p:spPr bwMode="auto">
          <a:xfrm flipV="1">
            <a:off x="3025775" y="59436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1" name="Line 11"/>
          <p:cNvSpPr>
            <a:spLocks noChangeShapeType="1"/>
          </p:cNvSpPr>
          <p:nvPr/>
        </p:nvSpPr>
        <p:spPr bwMode="auto">
          <a:xfrm>
            <a:off x="206375" y="48006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2" name="Freeform 12"/>
          <p:cNvSpPr>
            <a:spLocks/>
          </p:cNvSpPr>
          <p:nvPr/>
        </p:nvSpPr>
        <p:spPr bwMode="auto">
          <a:xfrm>
            <a:off x="685800" y="4800600"/>
            <a:ext cx="13493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3" name="Line 13"/>
          <p:cNvSpPr>
            <a:spLocks noChangeShapeType="1"/>
          </p:cNvSpPr>
          <p:nvPr/>
        </p:nvSpPr>
        <p:spPr bwMode="auto">
          <a:xfrm flipV="1">
            <a:off x="10287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4" name="Line 14"/>
          <p:cNvSpPr>
            <a:spLocks noChangeShapeType="1"/>
          </p:cNvSpPr>
          <p:nvPr/>
        </p:nvSpPr>
        <p:spPr bwMode="auto">
          <a:xfrm flipV="1">
            <a:off x="1196975" y="60960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35" name="Rectangle 15"/>
          <p:cNvSpPr>
            <a:spLocks noChangeArrowheads="1"/>
          </p:cNvSpPr>
          <p:nvPr/>
        </p:nvSpPr>
        <p:spPr bwMode="auto">
          <a:xfrm>
            <a:off x="3140075" y="5791200"/>
            <a:ext cx="13652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m</a:t>
            </a:r>
            <a:r>
              <a:rPr lang="en-US" i="1" smtClean="0">
                <a:solidFill>
                  <a:srgbClr val="5F5F5F"/>
                </a:solidFill>
                <a:latin typeface="Arial" charset="0"/>
                <a:ea typeface="ＭＳ Ｐゴシック" charset="0"/>
                <a:cs typeface="Arial" charset="0"/>
              </a:rPr>
              <a:t> diff pairs</a:t>
            </a:r>
          </a:p>
        </p:txBody>
      </p:sp>
      <p:sp>
        <p:nvSpPr>
          <p:cNvPr id="56336" name="Rectangle 16"/>
          <p:cNvSpPr>
            <a:spLocks noChangeArrowheads="1"/>
          </p:cNvSpPr>
          <p:nvPr/>
        </p:nvSpPr>
        <p:spPr bwMode="auto">
          <a:xfrm>
            <a:off x="1568450" y="43434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n</a:t>
            </a:r>
            <a:endParaRPr lang="en-US" i="1" smtClean="0">
              <a:solidFill>
                <a:srgbClr val="5F5F5F"/>
              </a:solidFill>
              <a:latin typeface="Arial" charset="0"/>
              <a:ea typeface="ＭＳ Ｐゴシック" charset="0"/>
              <a:cs typeface="Arial" charset="0"/>
            </a:endParaRPr>
          </a:p>
        </p:txBody>
      </p:sp>
      <p:sp>
        <p:nvSpPr>
          <p:cNvPr id="56337" name="Rectangle 17"/>
          <p:cNvSpPr>
            <a:spLocks noChangeArrowheads="1"/>
          </p:cNvSpPr>
          <p:nvPr/>
        </p:nvSpPr>
        <p:spPr bwMode="auto">
          <a:xfrm>
            <a:off x="917575" y="44196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a:t>
            </a:r>
          </a:p>
        </p:txBody>
      </p:sp>
      <p:sp>
        <p:nvSpPr>
          <p:cNvPr id="56338" name="Rectangle 18"/>
          <p:cNvSpPr>
            <a:spLocks noChangeArrowheads="1"/>
          </p:cNvSpPr>
          <p:nvPr/>
        </p:nvSpPr>
        <p:spPr bwMode="auto">
          <a:xfrm>
            <a:off x="1082675" y="57562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m</a:t>
            </a:r>
          </a:p>
        </p:txBody>
      </p:sp>
      <p:sp>
        <p:nvSpPr>
          <p:cNvPr id="56339" name="Line 19"/>
          <p:cNvSpPr>
            <a:spLocks noChangeShapeType="1"/>
          </p:cNvSpPr>
          <p:nvPr/>
        </p:nvSpPr>
        <p:spPr bwMode="auto">
          <a:xfrm>
            <a:off x="3101975" y="63246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0" name="Line 20"/>
          <p:cNvSpPr>
            <a:spLocks noChangeShapeType="1"/>
          </p:cNvSpPr>
          <p:nvPr/>
        </p:nvSpPr>
        <p:spPr bwMode="auto">
          <a:xfrm flipV="1">
            <a:off x="3025775" y="64262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1" name="Rectangle 21"/>
          <p:cNvSpPr>
            <a:spLocks noChangeArrowheads="1"/>
          </p:cNvSpPr>
          <p:nvPr/>
        </p:nvSpPr>
        <p:spPr bwMode="auto">
          <a:xfrm>
            <a:off x="3140075" y="62896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1</a:t>
            </a:r>
          </a:p>
        </p:txBody>
      </p:sp>
      <p:grpSp>
        <p:nvGrpSpPr>
          <p:cNvPr id="56342" name="Group 22"/>
          <p:cNvGrpSpPr>
            <a:grpSpLocks/>
          </p:cNvGrpSpPr>
          <p:nvPr/>
        </p:nvGrpSpPr>
        <p:grpSpPr bwMode="auto">
          <a:xfrm>
            <a:off x="1828800" y="1905000"/>
            <a:ext cx="1143000" cy="990600"/>
            <a:chOff x="3600" y="960"/>
            <a:chExt cx="864" cy="816"/>
          </a:xfrm>
        </p:grpSpPr>
        <p:grpSp>
          <p:nvGrpSpPr>
            <p:cNvPr id="56360" name="Group 23"/>
            <p:cNvGrpSpPr>
              <a:grpSpLocks/>
            </p:cNvGrpSpPr>
            <p:nvPr/>
          </p:nvGrpSpPr>
          <p:grpSpPr bwMode="auto">
            <a:xfrm>
              <a:off x="3840" y="960"/>
              <a:ext cx="384" cy="384"/>
              <a:chOff x="3600" y="960"/>
              <a:chExt cx="384" cy="384"/>
            </a:xfrm>
          </p:grpSpPr>
          <p:sp>
            <p:nvSpPr>
              <p:cNvPr id="56365" name="AutoShape 24"/>
              <p:cNvSpPr>
                <a:spLocks noChangeArrowheads="1"/>
              </p:cNvSpPr>
              <p:nvPr/>
            </p:nvSpPr>
            <p:spPr bwMode="auto">
              <a:xfrm rot="5400000">
                <a:off x="3552" y="1008"/>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6" name="Oval 25"/>
              <p:cNvSpPr>
                <a:spLocks noChangeArrowheads="1"/>
              </p:cNvSpPr>
              <p:nvPr/>
            </p:nvSpPr>
            <p:spPr bwMode="auto">
              <a:xfrm>
                <a:off x="3888" y="1104"/>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grpSp>
        <p:sp>
          <p:nvSpPr>
            <p:cNvPr id="56361" name="AutoShape 26"/>
            <p:cNvSpPr>
              <a:spLocks noChangeArrowheads="1"/>
            </p:cNvSpPr>
            <p:nvPr/>
          </p:nvSpPr>
          <p:spPr bwMode="auto">
            <a:xfrm rot="16200000" flipH="1">
              <a:off x="3888" y="1440"/>
              <a:ext cx="384" cy="288"/>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2" name="Oval 27"/>
            <p:cNvSpPr>
              <a:spLocks noChangeArrowheads="1"/>
            </p:cNvSpPr>
            <p:nvPr/>
          </p:nvSpPr>
          <p:spPr bwMode="auto">
            <a:xfrm flipH="1">
              <a:off x="3840" y="1536"/>
              <a:ext cx="96" cy="96"/>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63" name="Freeform 28"/>
            <p:cNvSpPr>
              <a:spLocks/>
            </p:cNvSpPr>
            <p:nvPr/>
          </p:nvSpPr>
          <p:spPr bwMode="auto">
            <a:xfrm>
              <a:off x="4224"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64" name="Freeform 29"/>
            <p:cNvSpPr>
              <a:spLocks/>
            </p:cNvSpPr>
            <p:nvPr/>
          </p:nvSpPr>
          <p:spPr bwMode="auto">
            <a:xfrm flipH="1">
              <a:off x="3600" y="1152"/>
              <a:ext cx="240" cy="432"/>
            </a:xfrm>
            <a:custGeom>
              <a:avLst/>
              <a:gdLst>
                <a:gd name="T0" fmla="*/ 0 w 240"/>
                <a:gd name="T1" fmla="*/ 0 h 432"/>
                <a:gd name="T2" fmla="*/ 240 w 240"/>
                <a:gd name="T3" fmla="*/ 0 h 432"/>
                <a:gd name="T4" fmla="*/ 240 w 240"/>
                <a:gd name="T5" fmla="*/ 432 h 432"/>
                <a:gd name="T6" fmla="*/ 0 w 240"/>
                <a:gd name="T7" fmla="*/ 432 h 432"/>
                <a:gd name="T8" fmla="*/ 0 60000 65536"/>
                <a:gd name="T9" fmla="*/ 0 60000 65536"/>
                <a:gd name="T10" fmla="*/ 0 60000 65536"/>
                <a:gd name="T11" fmla="*/ 0 60000 65536"/>
                <a:gd name="T12" fmla="*/ 0 w 240"/>
                <a:gd name="T13" fmla="*/ 0 h 432"/>
                <a:gd name="T14" fmla="*/ 240 w 240"/>
                <a:gd name="T15" fmla="*/ 432 h 432"/>
              </a:gdLst>
              <a:ahLst/>
              <a:cxnLst>
                <a:cxn ang="T8">
                  <a:pos x="T0" y="T1"/>
                </a:cxn>
                <a:cxn ang="T9">
                  <a:pos x="T2" y="T3"/>
                </a:cxn>
                <a:cxn ang="T10">
                  <a:pos x="T4" y="T5"/>
                </a:cxn>
                <a:cxn ang="T11">
                  <a:pos x="T6" y="T7"/>
                </a:cxn>
              </a:cxnLst>
              <a:rect l="T12" t="T13" r="T14" b="T15"/>
              <a:pathLst>
                <a:path w="240" h="432">
                  <a:moveTo>
                    <a:pt x="0" y="0"/>
                  </a:moveTo>
                  <a:lnTo>
                    <a:pt x="240" y="0"/>
                  </a:lnTo>
                  <a:lnTo>
                    <a:pt x="240" y="432"/>
                  </a:lnTo>
                  <a:lnTo>
                    <a:pt x="0" y="432"/>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grpSp>
      <p:sp>
        <p:nvSpPr>
          <p:cNvPr id="56343" name="Freeform 30"/>
          <p:cNvSpPr>
            <a:spLocks/>
          </p:cNvSpPr>
          <p:nvPr/>
        </p:nvSpPr>
        <p:spPr bwMode="auto">
          <a:xfrm>
            <a:off x="9906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4" name="Freeform 31"/>
          <p:cNvSpPr>
            <a:spLocks/>
          </p:cNvSpPr>
          <p:nvPr/>
        </p:nvSpPr>
        <p:spPr bwMode="auto">
          <a:xfrm flipH="1">
            <a:off x="2971800" y="22098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5" name="Line 32"/>
          <p:cNvSpPr>
            <a:spLocks noChangeShapeType="1"/>
          </p:cNvSpPr>
          <p:nvPr/>
        </p:nvSpPr>
        <p:spPr bwMode="auto">
          <a:xfrm>
            <a:off x="12192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6" name="Oval 33"/>
          <p:cNvSpPr>
            <a:spLocks noChangeArrowheads="1"/>
          </p:cNvSpPr>
          <p:nvPr/>
        </p:nvSpPr>
        <p:spPr bwMode="auto">
          <a:xfrm flipH="1">
            <a:off x="12954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47" name="Oval 34"/>
          <p:cNvSpPr>
            <a:spLocks noChangeArrowheads="1"/>
          </p:cNvSpPr>
          <p:nvPr/>
        </p:nvSpPr>
        <p:spPr bwMode="auto">
          <a:xfrm flipH="1">
            <a:off x="3352800" y="19812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6348" name="Line 35"/>
          <p:cNvSpPr>
            <a:spLocks noChangeShapeType="1"/>
          </p:cNvSpPr>
          <p:nvPr/>
        </p:nvSpPr>
        <p:spPr bwMode="auto">
          <a:xfrm>
            <a:off x="9906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49" name="Line 36"/>
          <p:cNvSpPr>
            <a:spLocks noChangeShapeType="1"/>
          </p:cNvSpPr>
          <p:nvPr/>
        </p:nvSpPr>
        <p:spPr bwMode="auto">
          <a:xfrm>
            <a:off x="3810000" y="10668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0" name="Line 37"/>
          <p:cNvSpPr>
            <a:spLocks noChangeShapeType="1"/>
          </p:cNvSpPr>
          <p:nvPr/>
        </p:nvSpPr>
        <p:spPr bwMode="auto">
          <a:xfrm>
            <a:off x="304800" y="1600200"/>
            <a:ext cx="4267200"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1" name="Line 38"/>
          <p:cNvSpPr>
            <a:spLocks noChangeShapeType="1"/>
          </p:cNvSpPr>
          <p:nvPr/>
        </p:nvSpPr>
        <p:spPr bwMode="auto">
          <a:xfrm>
            <a:off x="13716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2" name="Line 39"/>
          <p:cNvSpPr>
            <a:spLocks noChangeShapeType="1"/>
          </p:cNvSpPr>
          <p:nvPr/>
        </p:nvSpPr>
        <p:spPr bwMode="auto">
          <a:xfrm>
            <a:off x="3429000" y="16002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3" name="Line 40"/>
          <p:cNvSpPr>
            <a:spLocks noChangeShapeType="1"/>
          </p:cNvSpPr>
          <p:nvPr/>
        </p:nvSpPr>
        <p:spPr bwMode="auto">
          <a:xfrm>
            <a:off x="3276600" y="21336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4" name="Text Box 41"/>
          <p:cNvSpPr txBox="1">
            <a:spLocks noChangeArrowheads="1"/>
          </p:cNvSpPr>
          <p:nvPr/>
        </p:nvSpPr>
        <p:spPr bwMode="auto">
          <a:xfrm>
            <a:off x="1682750" y="1277938"/>
            <a:ext cx="12128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select</a:t>
            </a:r>
          </a:p>
        </p:txBody>
      </p:sp>
      <p:sp>
        <p:nvSpPr>
          <p:cNvPr id="56355" name="Text Box 42"/>
          <p:cNvSpPr txBox="1">
            <a:spLocks noChangeArrowheads="1"/>
          </p:cNvSpPr>
          <p:nvPr/>
        </p:nvSpPr>
        <p:spPr bwMode="auto">
          <a:xfrm rot="-5400000">
            <a:off x="430213" y="2263775"/>
            <a:ext cx="781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bitline</a:t>
            </a:r>
          </a:p>
        </p:txBody>
      </p:sp>
      <p:sp>
        <p:nvSpPr>
          <p:cNvPr id="56356" name="Text Box 43"/>
          <p:cNvSpPr txBox="1">
            <a:spLocks noChangeArrowheads="1"/>
          </p:cNvSpPr>
          <p:nvPr/>
        </p:nvSpPr>
        <p:spPr bwMode="auto">
          <a:xfrm rot="-5400000">
            <a:off x="3525838" y="225742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sp>
        <p:nvSpPr>
          <p:cNvPr id="56357" name="Line 44"/>
          <p:cNvSpPr>
            <a:spLocks noChangeShapeType="1"/>
          </p:cNvSpPr>
          <p:nvPr/>
        </p:nvSpPr>
        <p:spPr bwMode="auto">
          <a:xfrm flipV="1">
            <a:off x="342900" y="47244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6358" name="Rectangle 45"/>
          <p:cNvSpPr>
            <a:spLocks noChangeArrowheads="1"/>
          </p:cNvSpPr>
          <p:nvPr/>
        </p:nvSpPr>
        <p:spPr bwMode="auto">
          <a:xfrm>
            <a:off x="98425" y="4384675"/>
            <a:ext cx="6350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n+m</a:t>
            </a:r>
          </a:p>
        </p:txBody>
      </p:sp>
      <p:sp>
        <p:nvSpPr>
          <p:cNvPr id="56359" name="Rectangle 3"/>
          <p:cNvSpPr txBox="1">
            <a:spLocks noChangeArrowheads="1"/>
          </p:cNvSpPr>
          <p:nvPr/>
        </p:nvSpPr>
        <p:spPr bwMode="auto">
          <a:xfrm>
            <a:off x="4505325" y="962025"/>
            <a:ext cx="483235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lnSpc>
                <a:spcPts val="2400"/>
              </a:lnSpc>
              <a:spcBef>
                <a:spcPts val="500"/>
              </a:spcBef>
              <a:spcAft>
                <a:spcPct val="0"/>
              </a:spcAft>
              <a:buSzPct val="80000"/>
            </a:pPr>
            <a:r>
              <a:rPr lang="en-US" sz="1800" smtClean="0">
                <a:solidFill>
                  <a:srgbClr val="000000"/>
                </a:solidFill>
                <a:latin typeface="Arial Narrow" charset="0"/>
                <a:cs typeface="Arial" charset="0"/>
              </a:rPr>
              <a:t> </a:t>
            </a:r>
            <a:r>
              <a:rPr lang="en-US" sz="1800" smtClean="0">
                <a:solidFill>
                  <a:srgbClr val="000000"/>
                </a:solidFill>
                <a:cs typeface="Arial" charset="0"/>
              </a:rPr>
              <a:t>Read Sequence</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1. address decode</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2. drive row select</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3. selected bit-cells drive bitlines</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(entire row is read together)</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4. differential sensing and column select</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(data is ready)</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5. precharge all bitlines</a:t>
            </a:r>
          </a:p>
          <a:p>
            <a:pPr lvl="1" fontAlgn="base">
              <a:lnSpc>
                <a:spcPts val="2200"/>
              </a:lnSpc>
              <a:spcBef>
                <a:spcPts val="500"/>
              </a:spcBef>
              <a:spcAft>
                <a:spcPct val="0"/>
              </a:spcAft>
              <a:buClr>
                <a:srgbClr val="003399"/>
              </a:buClr>
              <a:buSzPct val="40000"/>
            </a:pPr>
            <a:r>
              <a:rPr lang="en-US" sz="1800" smtClean="0">
                <a:solidFill>
                  <a:srgbClr val="000000"/>
                </a:solidFill>
                <a:cs typeface="Arial" charset="0"/>
              </a:rPr>
              <a:t>     (for next read or write)</a:t>
            </a:r>
          </a:p>
          <a:p>
            <a:pPr fontAlgn="base">
              <a:lnSpc>
                <a:spcPts val="2400"/>
              </a:lnSpc>
              <a:spcBef>
                <a:spcPts val="500"/>
              </a:spcBef>
              <a:spcAft>
                <a:spcPct val="0"/>
              </a:spcAft>
              <a:buSzPct val="80000"/>
            </a:pPr>
            <a:r>
              <a:rPr lang="en-US" sz="1800" i="1" smtClean="0">
                <a:solidFill>
                  <a:srgbClr val="808080"/>
                </a:solidFill>
                <a:cs typeface="Arial" charset="0"/>
              </a:rPr>
              <a:t>  </a:t>
            </a:r>
            <a:endParaRPr lang="en-US" sz="1800" smtClean="0">
              <a:solidFill>
                <a:srgbClr val="808080"/>
              </a:solidFill>
              <a:cs typeface="Arial" charset="0"/>
            </a:endParaRPr>
          </a:p>
          <a:p>
            <a:pPr fontAlgn="base">
              <a:lnSpc>
                <a:spcPts val="2400"/>
              </a:lnSpc>
              <a:spcBef>
                <a:spcPts val="500"/>
              </a:spcBef>
              <a:spcAft>
                <a:spcPct val="0"/>
              </a:spcAft>
              <a:buSzPct val="80000"/>
            </a:pPr>
            <a:r>
              <a:rPr lang="en-US" sz="1800" smtClean="0">
                <a:solidFill>
                  <a:srgbClr val="000000"/>
                </a:solidFill>
                <a:cs typeface="Arial" charset="0"/>
              </a:rPr>
              <a:t> Access latency dominated by steps 2 and 3</a:t>
            </a:r>
          </a:p>
          <a:p>
            <a:pPr fontAlgn="base">
              <a:lnSpc>
                <a:spcPts val="2400"/>
              </a:lnSpc>
              <a:spcBef>
                <a:spcPts val="500"/>
              </a:spcBef>
              <a:spcAft>
                <a:spcPct val="0"/>
              </a:spcAft>
              <a:buSzPct val="80000"/>
            </a:pPr>
            <a:r>
              <a:rPr lang="en-US" sz="1800" smtClean="0">
                <a:solidFill>
                  <a:srgbClr val="000000"/>
                </a:solidFill>
                <a:cs typeface="Arial" charset="0"/>
              </a:rPr>
              <a:t> Cycling time dominated by steps 2, 3 and 5</a:t>
            </a:r>
          </a:p>
          <a:p>
            <a:pPr lvl="1" fontAlgn="base">
              <a:lnSpc>
                <a:spcPts val="2200"/>
              </a:lnSpc>
              <a:spcBef>
                <a:spcPts val="500"/>
              </a:spcBef>
              <a:spcAft>
                <a:spcPct val="0"/>
              </a:spcAft>
              <a:buClr>
                <a:srgbClr val="003399"/>
              </a:buClr>
              <a:buSzPct val="40000"/>
              <a:buFontTx/>
              <a:buChar char="-"/>
            </a:pPr>
            <a:r>
              <a:rPr lang="en-US" sz="1800" smtClean="0">
                <a:solidFill>
                  <a:srgbClr val="000000"/>
                </a:solidFill>
                <a:cs typeface="Arial" charset="0"/>
              </a:rPr>
              <a:t>step 2 proportional to 2</a:t>
            </a:r>
            <a:r>
              <a:rPr lang="en-US" sz="1800" baseline="30000" smtClean="0">
                <a:solidFill>
                  <a:srgbClr val="000000"/>
                </a:solidFill>
                <a:cs typeface="Arial" charset="0"/>
              </a:rPr>
              <a:t>m</a:t>
            </a:r>
          </a:p>
          <a:p>
            <a:pPr lvl="1" fontAlgn="base">
              <a:lnSpc>
                <a:spcPts val="2200"/>
              </a:lnSpc>
              <a:spcBef>
                <a:spcPts val="500"/>
              </a:spcBef>
              <a:spcAft>
                <a:spcPct val="0"/>
              </a:spcAft>
              <a:buClr>
                <a:srgbClr val="003399"/>
              </a:buClr>
              <a:buSzPct val="40000"/>
              <a:buFontTx/>
              <a:buChar char="-"/>
            </a:pPr>
            <a:r>
              <a:rPr lang="en-US" sz="1800" smtClean="0">
                <a:solidFill>
                  <a:srgbClr val="000000"/>
                </a:solidFill>
                <a:cs typeface="Arial" charset="0"/>
              </a:rPr>
              <a:t>step 3 and 5 proportional to 2</a:t>
            </a:r>
            <a:r>
              <a:rPr lang="en-US" sz="1800" baseline="30000" smtClean="0">
                <a:solidFill>
                  <a:srgbClr val="000000"/>
                </a:solidFill>
                <a:cs typeface="Arial" charset="0"/>
              </a:rPr>
              <a:t>n</a:t>
            </a:r>
          </a:p>
        </p:txBody>
      </p:sp>
    </p:spTree>
    <p:extLst>
      <p:ext uri="{BB962C8B-B14F-4D97-AF65-F5344CB8AC3E}">
        <p14:creationId xmlns:p14="http://schemas.microsoft.com/office/powerpoint/2010/main" val="1751328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Title 1"/>
          <p:cNvSpPr>
            <a:spLocks noGrp="1"/>
          </p:cNvSpPr>
          <p:nvPr>
            <p:ph type="title"/>
          </p:nvPr>
        </p:nvSpPr>
        <p:spPr>
          <a:xfrm>
            <a:off x="228600" y="152400"/>
            <a:ext cx="8915400" cy="1066800"/>
          </a:xfrm>
        </p:spPr>
        <p:txBody>
          <a:bodyPr/>
          <a:lstStyle/>
          <a:p>
            <a:r>
              <a:rPr lang="en-US" sz="3800">
                <a:latin typeface="Garamond" charset="0"/>
                <a:ea typeface="ＭＳ Ｐゴシック" charset="0"/>
                <a:cs typeface="ＭＳ Ｐゴシック" charset="0"/>
              </a:rPr>
              <a:t>DRAM (Dynamic Random Access Memory)</a:t>
            </a:r>
          </a:p>
        </p:txBody>
      </p:sp>
      <p:sp>
        <p:nvSpPr>
          <p:cNvPr id="57346" name="Content Placeholder 2"/>
          <p:cNvSpPr>
            <a:spLocks noGrp="1"/>
          </p:cNvSpPr>
          <p:nvPr>
            <p:ph idx="1"/>
          </p:nvPr>
        </p:nvSpPr>
        <p:spPr>
          <a:xfrm>
            <a:off x="228600" y="996950"/>
            <a:ext cx="8610600" cy="5194300"/>
          </a:xfrm>
        </p:spPr>
        <p:txBody>
          <a:bodyPr/>
          <a:lstStyle/>
          <a:p>
            <a:endParaRPr lang="en-US">
              <a:latin typeface="Tahoma" charset="0"/>
              <a:ea typeface="ＭＳ Ｐゴシック" charset="0"/>
              <a:cs typeface="ＭＳ Ｐゴシック" charset="0"/>
            </a:endParaRPr>
          </a:p>
        </p:txBody>
      </p:sp>
      <p:sp>
        <p:nvSpPr>
          <p:cNvPr id="5734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27ED349-40B8-B542-A76C-4EE4101490BD}" type="slidenum">
              <a:rPr lang="en-US" sz="1600">
                <a:solidFill>
                  <a:srgbClr val="000000"/>
                </a:solidFill>
                <a:latin typeface="Garamond" charset="0"/>
                <a:cs typeface="Arial" charset="0"/>
              </a:rPr>
              <a:pPr eaLnBrk="1" hangingPunct="1"/>
              <a:t>48</a:t>
            </a:fld>
            <a:endParaRPr lang="en-US" sz="1600">
              <a:solidFill>
                <a:srgbClr val="000000"/>
              </a:solidFill>
              <a:latin typeface="Garamond" charset="0"/>
              <a:cs typeface="Arial" charset="0"/>
            </a:endParaRPr>
          </a:p>
        </p:txBody>
      </p:sp>
      <p:sp>
        <p:nvSpPr>
          <p:cNvPr id="57348" name="Freeform 4"/>
          <p:cNvSpPr>
            <a:spLocks/>
          </p:cNvSpPr>
          <p:nvPr/>
        </p:nvSpPr>
        <p:spPr bwMode="auto">
          <a:xfrm>
            <a:off x="1152525" y="1727200"/>
            <a:ext cx="838200" cy="228600"/>
          </a:xfrm>
          <a:custGeom>
            <a:avLst/>
            <a:gdLst>
              <a:gd name="T0" fmla="*/ 0 w 624"/>
              <a:gd name="T1" fmla="*/ 2147483647 h 144"/>
              <a:gd name="T2" fmla="*/ 2147483647 w 624"/>
              <a:gd name="T3" fmla="*/ 2147483647 h 144"/>
              <a:gd name="T4" fmla="*/ 2147483647 w 624"/>
              <a:gd name="T5" fmla="*/ 0 h 144"/>
              <a:gd name="T6" fmla="*/ 2147483647 w 624"/>
              <a:gd name="T7" fmla="*/ 0 h 144"/>
              <a:gd name="T8" fmla="*/ 2147483647 w 624"/>
              <a:gd name="T9" fmla="*/ 2147483647 h 144"/>
              <a:gd name="T10" fmla="*/ 2147483647 w 624"/>
              <a:gd name="T11" fmla="*/ 2147483647 h 144"/>
              <a:gd name="T12" fmla="*/ 0 60000 65536"/>
              <a:gd name="T13" fmla="*/ 0 60000 65536"/>
              <a:gd name="T14" fmla="*/ 0 60000 65536"/>
              <a:gd name="T15" fmla="*/ 0 60000 65536"/>
              <a:gd name="T16" fmla="*/ 0 60000 65536"/>
              <a:gd name="T17" fmla="*/ 0 60000 65536"/>
              <a:gd name="T18" fmla="*/ 0 w 624"/>
              <a:gd name="T19" fmla="*/ 0 h 144"/>
              <a:gd name="T20" fmla="*/ 624 w 624"/>
              <a:gd name="T21" fmla="*/ 144 h 144"/>
            </a:gdLst>
            <a:ahLst/>
            <a:cxnLst>
              <a:cxn ang="T12">
                <a:pos x="T0" y="T1"/>
              </a:cxn>
              <a:cxn ang="T13">
                <a:pos x="T2" y="T3"/>
              </a:cxn>
              <a:cxn ang="T14">
                <a:pos x="T4" y="T5"/>
              </a:cxn>
              <a:cxn ang="T15">
                <a:pos x="T6" y="T7"/>
              </a:cxn>
              <a:cxn ang="T16">
                <a:pos x="T8" y="T9"/>
              </a:cxn>
              <a:cxn ang="T17">
                <a:pos x="T10" y="T11"/>
              </a:cxn>
            </a:cxnLst>
            <a:rect l="T18" t="T19" r="T20" b="T21"/>
            <a:pathLst>
              <a:path w="624" h="144">
                <a:moveTo>
                  <a:pt x="0" y="144"/>
                </a:moveTo>
                <a:lnTo>
                  <a:pt x="144" y="144"/>
                </a:lnTo>
                <a:lnTo>
                  <a:pt x="144" y="0"/>
                </a:lnTo>
                <a:lnTo>
                  <a:pt x="432" y="0"/>
                </a:lnTo>
                <a:lnTo>
                  <a:pt x="432" y="144"/>
                </a:lnTo>
                <a:lnTo>
                  <a:pt x="624" y="14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49" name="Line 5"/>
          <p:cNvSpPr>
            <a:spLocks noChangeShapeType="1"/>
          </p:cNvSpPr>
          <p:nvPr/>
        </p:nvSpPr>
        <p:spPr bwMode="auto">
          <a:xfrm>
            <a:off x="1381125" y="16510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0" name="Oval 6"/>
          <p:cNvSpPr>
            <a:spLocks noChangeArrowheads="1"/>
          </p:cNvSpPr>
          <p:nvPr/>
        </p:nvSpPr>
        <p:spPr bwMode="auto">
          <a:xfrm flipH="1">
            <a:off x="1457325" y="1498600"/>
            <a:ext cx="152400" cy="152400"/>
          </a:xfrm>
          <a:prstGeom prst="ellipse">
            <a:avLst/>
          </a:pr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51" name="Line 7"/>
          <p:cNvSpPr>
            <a:spLocks noChangeShapeType="1"/>
          </p:cNvSpPr>
          <p:nvPr/>
        </p:nvSpPr>
        <p:spPr bwMode="auto">
          <a:xfrm>
            <a:off x="1152525" y="584200"/>
            <a:ext cx="0" cy="21336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2" name="Line 8"/>
          <p:cNvSpPr>
            <a:spLocks noChangeShapeType="1"/>
          </p:cNvSpPr>
          <p:nvPr/>
        </p:nvSpPr>
        <p:spPr bwMode="auto">
          <a:xfrm>
            <a:off x="466725" y="1117600"/>
            <a:ext cx="1971675" cy="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3" name="Line 9"/>
          <p:cNvSpPr>
            <a:spLocks noChangeShapeType="1"/>
          </p:cNvSpPr>
          <p:nvPr/>
        </p:nvSpPr>
        <p:spPr bwMode="auto">
          <a:xfrm>
            <a:off x="1533525" y="1117600"/>
            <a:ext cx="0" cy="381000"/>
          </a:xfrm>
          <a:prstGeom prst="line">
            <a:avLst/>
          </a:prstGeom>
          <a:noFill/>
          <a:ln w="19050">
            <a:solidFill>
              <a:schemeClr val="accent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4" name="Text Box 10"/>
          <p:cNvSpPr txBox="1">
            <a:spLocks noChangeArrowheads="1"/>
          </p:cNvSpPr>
          <p:nvPr/>
        </p:nvSpPr>
        <p:spPr bwMode="auto">
          <a:xfrm>
            <a:off x="1800225" y="795338"/>
            <a:ext cx="13017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row enable</a:t>
            </a:r>
          </a:p>
        </p:txBody>
      </p:sp>
      <p:sp>
        <p:nvSpPr>
          <p:cNvPr id="57355" name="Text Box 11"/>
          <p:cNvSpPr txBox="1">
            <a:spLocks noChangeArrowheads="1"/>
          </p:cNvSpPr>
          <p:nvPr/>
        </p:nvSpPr>
        <p:spPr bwMode="auto">
          <a:xfrm rot="-5400000">
            <a:off x="525463" y="1781175"/>
            <a:ext cx="908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lnSpc>
                <a:spcPct val="90000"/>
              </a:lnSpc>
              <a:spcBef>
                <a:spcPct val="0"/>
              </a:spcBef>
              <a:spcAft>
                <a:spcPct val="0"/>
              </a:spcAft>
            </a:pPr>
            <a:r>
              <a:rPr lang="en-US" sz="1800" i="1" smtClean="0">
                <a:solidFill>
                  <a:srgbClr val="5F5F5F"/>
                </a:solidFill>
                <a:cs typeface="Arial" charset="0"/>
              </a:rPr>
              <a:t>_bitline</a:t>
            </a:r>
          </a:p>
        </p:txBody>
      </p:sp>
      <p:sp>
        <p:nvSpPr>
          <p:cNvPr id="57356" name="Rectangle 12"/>
          <p:cNvSpPr>
            <a:spLocks noChangeArrowheads="1"/>
          </p:cNvSpPr>
          <p:nvPr/>
        </p:nvSpPr>
        <p:spPr bwMode="auto">
          <a:xfrm>
            <a:off x="1958975" y="3022600"/>
            <a:ext cx="2209800" cy="2057400"/>
          </a:xfrm>
          <a:prstGeom prst="rect">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bit-cell array</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2</a:t>
            </a:r>
            <a:r>
              <a:rPr lang="en-US" baseline="30000"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rPr>
              <a:t> row x 2</a:t>
            </a:r>
            <a:r>
              <a:rPr lang="en-US" baseline="30000" smtClean="0">
                <a:solidFill>
                  <a:srgbClr val="5F5F5F"/>
                </a:solidFill>
                <a:latin typeface="Arial" charset="0"/>
                <a:ea typeface="ＭＳ Ｐゴシック" charset="0"/>
                <a:cs typeface="Arial" charset="0"/>
              </a:rPr>
              <a:t>m</a:t>
            </a:r>
            <a:r>
              <a:rPr lang="en-US" smtClean="0">
                <a:solidFill>
                  <a:srgbClr val="5F5F5F"/>
                </a:solidFill>
                <a:latin typeface="Arial" charset="0"/>
                <a:ea typeface="ＭＳ Ｐゴシック" charset="0"/>
                <a:cs typeface="Arial" charset="0"/>
              </a:rPr>
              <a:t>-col</a:t>
            </a:r>
          </a:p>
          <a:p>
            <a:pPr algn="ctr" fontAlgn="base">
              <a:lnSpc>
                <a:spcPct val="90000"/>
              </a:lnSpc>
              <a:spcBef>
                <a:spcPct val="0"/>
              </a:spcBef>
              <a:spcAft>
                <a:spcPct val="0"/>
              </a:spcAft>
            </a:pPr>
            <a:endParaRPr lang="en-US" smtClean="0">
              <a:solidFill>
                <a:srgbClr val="5F5F5F"/>
              </a:solidFill>
              <a:latin typeface="Arial" charset="0"/>
              <a:ea typeface="ＭＳ Ｐゴシック" charset="0"/>
              <a:cs typeface="Arial" charset="0"/>
            </a:endParaRP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(n</a:t>
            </a:r>
            <a:r>
              <a:rPr lang="en-US" smtClean="0">
                <a:solidFill>
                  <a:srgbClr val="5F5F5F"/>
                </a:solidFill>
                <a:latin typeface="Arial" charset="0"/>
                <a:ea typeface="ＭＳ Ｐゴシック" charset="0"/>
                <a:cs typeface="Arial" charset="0"/>
                <a:sym typeface="Symbol" charset="0"/>
              </a:rPr>
              <a:t></a:t>
            </a:r>
            <a:r>
              <a:rPr lang="en-US" smtClean="0">
                <a:solidFill>
                  <a:srgbClr val="5F5F5F"/>
                </a:solidFill>
                <a:latin typeface="Arial" charset="0"/>
                <a:ea typeface="ＭＳ Ｐゴシック" charset="0"/>
                <a:cs typeface="Arial" charset="0"/>
              </a:rPr>
              <a:t>m to minimize</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overall latency)</a:t>
            </a:r>
          </a:p>
        </p:txBody>
      </p:sp>
      <p:sp>
        <p:nvSpPr>
          <p:cNvPr id="57357" name="AutoShape 13"/>
          <p:cNvSpPr>
            <a:spLocks noChangeArrowheads="1"/>
          </p:cNvSpPr>
          <p:nvPr/>
        </p:nvSpPr>
        <p:spPr bwMode="auto">
          <a:xfrm>
            <a:off x="1958975" y="5384800"/>
            <a:ext cx="22098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328 w 21600"/>
              <a:gd name="T13" fmla="*/ 2328 h 21600"/>
              <a:gd name="T14" fmla="*/ 19272 w 21600"/>
              <a:gd name="T15" fmla="*/ 19272 h 21600"/>
            </a:gdLst>
            <a:ahLst/>
            <a:cxnLst>
              <a:cxn ang="T8">
                <a:pos x="T0" y="T1"/>
              </a:cxn>
              <a:cxn ang="T9">
                <a:pos x="T2" y="T3"/>
              </a:cxn>
              <a:cxn ang="T10">
                <a:pos x="T4" y="T5"/>
              </a:cxn>
              <a:cxn ang="T11">
                <a:pos x="T6" y="T7"/>
              </a:cxn>
            </a:cxnLst>
            <a:rect l="T12" t="T13" r="T14" b="T15"/>
            <a:pathLst>
              <a:path w="21600" h="21600">
                <a:moveTo>
                  <a:pt x="0" y="0"/>
                </a:moveTo>
                <a:lnTo>
                  <a:pt x="1055" y="21600"/>
                </a:lnTo>
                <a:lnTo>
                  <a:pt x="20545"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sense amp and mux</a:t>
            </a:r>
          </a:p>
        </p:txBody>
      </p:sp>
      <p:sp>
        <p:nvSpPr>
          <p:cNvPr id="57358" name="Line 14"/>
          <p:cNvSpPr>
            <a:spLocks noChangeShapeType="1"/>
          </p:cNvSpPr>
          <p:nvPr/>
        </p:nvSpPr>
        <p:spPr bwMode="auto">
          <a:xfrm>
            <a:off x="3101975" y="5080000"/>
            <a:ext cx="0" cy="3048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59" name="AutoShape 15"/>
          <p:cNvSpPr>
            <a:spLocks noChangeArrowheads="1"/>
          </p:cNvSpPr>
          <p:nvPr/>
        </p:nvSpPr>
        <p:spPr bwMode="auto">
          <a:xfrm rot="5400000">
            <a:off x="434975" y="3937000"/>
            <a:ext cx="2057400" cy="228600"/>
          </a:xfrm>
          <a:custGeom>
            <a:avLst/>
            <a:gdLst>
              <a:gd name="T0" fmla="*/ 2147483647 w 21600"/>
              <a:gd name="T1" fmla="*/ 2147483647 h 21600"/>
              <a:gd name="T2" fmla="*/ 2147483647 w 21600"/>
              <a:gd name="T3" fmla="*/ 2147483647 h 21600"/>
              <a:gd name="T4" fmla="*/ 2147483647 w 21600"/>
              <a:gd name="T5" fmla="*/ 2147483647 h 21600"/>
              <a:gd name="T6" fmla="*/ 2147483647 w 21600"/>
              <a:gd name="T7" fmla="*/ 0 h 21600"/>
              <a:gd name="T8" fmla="*/ 0 60000 65536"/>
              <a:gd name="T9" fmla="*/ 0 60000 65536"/>
              <a:gd name="T10" fmla="*/ 0 60000 65536"/>
              <a:gd name="T11" fmla="*/ 0 60000 65536"/>
              <a:gd name="T12" fmla="*/ 2972 w 21600"/>
              <a:gd name="T13" fmla="*/ 2972 h 21600"/>
              <a:gd name="T14" fmla="*/ 18628 w 21600"/>
              <a:gd name="T15" fmla="*/ 18628 h 21600"/>
            </a:gdLst>
            <a:ahLst/>
            <a:cxnLst>
              <a:cxn ang="T8">
                <a:pos x="T0" y="T1"/>
              </a:cxn>
              <a:cxn ang="T9">
                <a:pos x="T2" y="T3"/>
              </a:cxn>
              <a:cxn ang="T10">
                <a:pos x="T4" y="T5"/>
              </a:cxn>
              <a:cxn ang="T11">
                <a:pos x="T6" y="T7"/>
              </a:cxn>
            </a:cxnLst>
            <a:rect l="T12" t="T13" r="T14" b="T15"/>
            <a:pathLst>
              <a:path w="21600" h="21600">
                <a:moveTo>
                  <a:pt x="0" y="0"/>
                </a:moveTo>
                <a:lnTo>
                  <a:pt x="2343" y="21600"/>
                </a:lnTo>
                <a:lnTo>
                  <a:pt x="19257" y="21600"/>
                </a:lnTo>
                <a:lnTo>
                  <a:pt x="21600" y="0"/>
                </a:lnTo>
                <a:lnTo>
                  <a:pt x="0" y="0"/>
                </a:lnTo>
                <a:close/>
              </a:path>
            </a:pathLst>
          </a:cu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0" name="Line 16"/>
          <p:cNvSpPr>
            <a:spLocks noChangeShapeType="1"/>
          </p:cNvSpPr>
          <p:nvPr/>
        </p:nvSpPr>
        <p:spPr bwMode="auto">
          <a:xfrm>
            <a:off x="1577975" y="4089400"/>
            <a:ext cx="38100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1" name="Line 17"/>
          <p:cNvSpPr>
            <a:spLocks noChangeShapeType="1"/>
          </p:cNvSpPr>
          <p:nvPr/>
        </p:nvSpPr>
        <p:spPr bwMode="auto">
          <a:xfrm flipV="1">
            <a:off x="1730375" y="4013200"/>
            <a:ext cx="76200" cy="15240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2" name="Line 18"/>
          <p:cNvSpPr>
            <a:spLocks noChangeShapeType="1"/>
          </p:cNvSpPr>
          <p:nvPr/>
        </p:nvSpPr>
        <p:spPr bwMode="auto">
          <a:xfrm flipV="1">
            <a:off x="3025775" y="5232400"/>
            <a:ext cx="152400" cy="76200"/>
          </a:xfrm>
          <a:prstGeom prst="line">
            <a:avLst/>
          </a:prstGeom>
          <a:noFill/>
          <a:ln w="19050">
            <a:solidFill>
              <a:schemeClr val="accent2"/>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3" name="Line 19"/>
          <p:cNvSpPr>
            <a:spLocks noChangeShapeType="1"/>
          </p:cNvSpPr>
          <p:nvPr/>
        </p:nvSpPr>
        <p:spPr bwMode="auto">
          <a:xfrm>
            <a:off x="206375" y="4089400"/>
            <a:ext cx="11430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4" name="Freeform 20"/>
          <p:cNvSpPr>
            <a:spLocks/>
          </p:cNvSpPr>
          <p:nvPr/>
        </p:nvSpPr>
        <p:spPr bwMode="auto">
          <a:xfrm>
            <a:off x="609600" y="4089400"/>
            <a:ext cx="1425575" cy="1371600"/>
          </a:xfrm>
          <a:custGeom>
            <a:avLst/>
            <a:gdLst>
              <a:gd name="T0" fmla="*/ 0 w 960"/>
              <a:gd name="T1" fmla="*/ 0 h 864"/>
              <a:gd name="T2" fmla="*/ 0 w 960"/>
              <a:gd name="T3" fmla="*/ 2147483647 h 864"/>
              <a:gd name="T4" fmla="*/ 2147483647 w 960"/>
              <a:gd name="T5" fmla="*/ 2147483647 h 864"/>
              <a:gd name="T6" fmla="*/ 0 60000 65536"/>
              <a:gd name="T7" fmla="*/ 0 60000 65536"/>
              <a:gd name="T8" fmla="*/ 0 60000 65536"/>
              <a:gd name="T9" fmla="*/ 0 w 960"/>
              <a:gd name="T10" fmla="*/ 0 h 864"/>
              <a:gd name="T11" fmla="*/ 960 w 960"/>
              <a:gd name="T12" fmla="*/ 864 h 864"/>
            </a:gdLst>
            <a:ahLst/>
            <a:cxnLst>
              <a:cxn ang="T6">
                <a:pos x="T0" y="T1"/>
              </a:cxn>
              <a:cxn ang="T7">
                <a:pos x="T2" y="T3"/>
              </a:cxn>
              <a:cxn ang="T8">
                <a:pos x="T4" y="T5"/>
              </a:cxn>
            </a:cxnLst>
            <a:rect l="T9" t="T10" r="T11" b="T12"/>
            <a:pathLst>
              <a:path w="960" h="864">
                <a:moveTo>
                  <a:pt x="0" y="0"/>
                </a:moveTo>
                <a:lnTo>
                  <a:pt x="0" y="864"/>
                </a:lnTo>
                <a:lnTo>
                  <a:pt x="960" y="864"/>
                </a:lnTo>
              </a:path>
            </a:pathLst>
          </a:custGeom>
          <a:noFill/>
          <a:ln w="190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5" name="Line 21"/>
          <p:cNvSpPr>
            <a:spLocks noChangeShapeType="1"/>
          </p:cNvSpPr>
          <p:nvPr/>
        </p:nvSpPr>
        <p:spPr bwMode="auto">
          <a:xfrm flipV="1">
            <a:off x="1028700" y="40132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6" name="Line 22"/>
          <p:cNvSpPr>
            <a:spLocks noChangeShapeType="1"/>
          </p:cNvSpPr>
          <p:nvPr/>
        </p:nvSpPr>
        <p:spPr bwMode="auto">
          <a:xfrm flipV="1">
            <a:off x="1196975" y="5384800"/>
            <a:ext cx="76200"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67" name="Rectangle 23"/>
          <p:cNvSpPr>
            <a:spLocks noChangeArrowheads="1"/>
          </p:cNvSpPr>
          <p:nvPr/>
        </p:nvSpPr>
        <p:spPr bwMode="auto">
          <a:xfrm>
            <a:off x="3124200" y="5080000"/>
            <a:ext cx="438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m</a:t>
            </a:r>
            <a:endParaRPr lang="en-US" i="1" smtClean="0">
              <a:solidFill>
                <a:srgbClr val="5F5F5F"/>
              </a:solidFill>
              <a:latin typeface="Arial" charset="0"/>
              <a:ea typeface="ＭＳ Ｐゴシック" charset="0"/>
              <a:cs typeface="Arial" charset="0"/>
            </a:endParaRPr>
          </a:p>
        </p:txBody>
      </p:sp>
      <p:sp>
        <p:nvSpPr>
          <p:cNvPr id="57368" name="Rectangle 24"/>
          <p:cNvSpPr>
            <a:spLocks noChangeArrowheads="1"/>
          </p:cNvSpPr>
          <p:nvPr/>
        </p:nvSpPr>
        <p:spPr bwMode="auto">
          <a:xfrm>
            <a:off x="1568450" y="3632200"/>
            <a:ext cx="3952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2</a:t>
            </a:r>
            <a:r>
              <a:rPr lang="en-US" i="1" baseline="30000" smtClean="0">
                <a:solidFill>
                  <a:srgbClr val="5F5F5F"/>
                </a:solidFill>
                <a:latin typeface="Arial" charset="0"/>
                <a:ea typeface="ＭＳ Ｐゴシック" charset="0"/>
                <a:cs typeface="Arial" charset="0"/>
              </a:rPr>
              <a:t>n</a:t>
            </a:r>
            <a:endParaRPr lang="en-US" i="1" smtClean="0">
              <a:solidFill>
                <a:srgbClr val="5F5F5F"/>
              </a:solidFill>
              <a:latin typeface="Arial" charset="0"/>
              <a:ea typeface="ＭＳ Ｐゴシック" charset="0"/>
              <a:cs typeface="Arial" charset="0"/>
            </a:endParaRPr>
          </a:p>
        </p:txBody>
      </p:sp>
      <p:sp>
        <p:nvSpPr>
          <p:cNvPr id="57369" name="Rectangle 25"/>
          <p:cNvSpPr>
            <a:spLocks noChangeArrowheads="1"/>
          </p:cNvSpPr>
          <p:nvPr/>
        </p:nvSpPr>
        <p:spPr bwMode="auto">
          <a:xfrm>
            <a:off x="917575" y="3708400"/>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n</a:t>
            </a:r>
          </a:p>
        </p:txBody>
      </p:sp>
      <p:sp>
        <p:nvSpPr>
          <p:cNvPr id="57370" name="Rectangle 26"/>
          <p:cNvSpPr>
            <a:spLocks noChangeArrowheads="1"/>
          </p:cNvSpPr>
          <p:nvPr/>
        </p:nvSpPr>
        <p:spPr bwMode="auto">
          <a:xfrm>
            <a:off x="1082675" y="5045075"/>
            <a:ext cx="374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m</a:t>
            </a:r>
          </a:p>
        </p:txBody>
      </p:sp>
      <p:sp>
        <p:nvSpPr>
          <p:cNvPr id="57371" name="Line 27"/>
          <p:cNvSpPr>
            <a:spLocks noChangeShapeType="1"/>
          </p:cNvSpPr>
          <p:nvPr/>
        </p:nvSpPr>
        <p:spPr bwMode="auto">
          <a:xfrm>
            <a:off x="3101975" y="5613400"/>
            <a:ext cx="0" cy="304800"/>
          </a:xfrm>
          <a:prstGeom prst="line">
            <a:avLst/>
          </a:prstGeom>
          <a:noFill/>
          <a:ln w="19050">
            <a:solidFill>
              <a:schemeClr val="tx1"/>
            </a:solidFill>
            <a:round/>
            <a:headEnd type="triangle" w="med" len="me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2" name="Line 28"/>
          <p:cNvSpPr>
            <a:spLocks noChangeShapeType="1"/>
          </p:cNvSpPr>
          <p:nvPr/>
        </p:nvSpPr>
        <p:spPr bwMode="auto">
          <a:xfrm flipV="1">
            <a:off x="3025775" y="5715000"/>
            <a:ext cx="152400" cy="762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3" name="Rectangle 29"/>
          <p:cNvSpPr>
            <a:spLocks noChangeArrowheads="1"/>
          </p:cNvSpPr>
          <p:nvPr/>
        </p:nvSpPr>
        <p:spPr bwMode="auto">
          <a:xfrm>
            <a:off x="3140075" y="5578475"/>
            <a:ext cx="3111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1</a:t>
            </a:r>
          </a:p>
        </p:txBody>
      </p:sp>
      <p:sp>
        <p:nvSpPr>
          <p:cNvPr id="57374" name="Line 30"/>
          <p:cNvSpPr>
            <a:spLocks noChangeShapeType="1"/>
          </p:cNvSpPr>
          <p:nvPr/>
        </p:nvSpPr>
        <p:spPr bwMode="auto">
          <a:xfrm>
            <a:off x="1981200" y="1955800"/>
            <a:ext cx="1588" cy="1524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5" name="Line 31"/>
          <p:cNvSpPr>
            <a:spLocks noChangeShapeType="1"/>
          </p:cNvSpPr>
          <p:nvPr/>
        </p:nvSpPr>
        <p:spPr bwMode="auto">
          <a:xfrm>
            <a:off x="1828800" y="21082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6" name="Line 32"/>
          <p:cNvSpPr>
            <a:spLocks noChangeShapeType="1"/>
          </p:cNvSpPr>
          <p:nvPr/>
        </p:nvSpPr>
        <p:spPr bwMode="auto">
          <a:xfrm>
            <a:off x="1828800" y="2184400"/>
            <a:ext cx="304800"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77" name="Rectangle 33"/>
          <p:cNvSpPr>
            <a:spLocks noChangeArrowheads="1"/>
          </p:cNvSpPr>
          <p:nvPr/>
        </p:nvSpPr>
        <p:spPr bwMode="auto">
          <a:xfrm>
            <a:off x="762000" y="3708400"/>
            <a:ext cx="152400" cy="7620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78" name="Rectangle 34"/>
          <p:cNvSpPr>
            <a:spLocks noChangeArrowheads="1"/>
          </p:cNvSpPr>
          <p:nvPr/>
        </p:nvSpPr>
        <p:spPr bwMode="auto">
          <a:xfrm>
            <a:off x="762000" y="5080000"/>
            <a:ext cx="152400" cy="762000"/>
          </a:xfrm>
          <a:prstGeom prst="rect">
            <a:avLst/>
          </a:prstGeom>
          <a:solidFill>
            <a:schemeClr val="bg1"/>
          </a:solidFill>
          <a:ln w="19050">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79" name="Line 35"/>
          <p:cNvSpPr>
            <a:spLocks noChangeShapeType="1"/>
          </p:cNvSpPr>
          <p:nvPr/>
        </p:nvSpPr>
        <p:spPr bwMode="auto">
          <a:xfrm>
            <a:off x="1981200" y="2184400"/>
            <a:ext cx="0" cy="2286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0" name="AutoShape 36"/>
          <p:cNvSpPr>
            <a:spLocks noChangeArrowheads="1"/>
          </p:cNvSpPr>
          <p:nvPr/>
        </p:nvSpPr>
        <p:spPr bwMode="auto">
          <a:xfrm flipV="1">
            <a:off x="1828800" y="2413000"/>
            <a:ext cx="304800" cy="228600"/>
          </a:xfrm>
          <a:prstGeom prst="triangle">
            <a:avLst>
              <a:gd name="adj" fmla="val 50000"/>
            </a:avLst>
          </a:prstGeom>
          <a:noFill/>
          <a:ln w="190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Arial" charset="0"/>
            </a:endParaRPr>
          </a:p>
        </p:txBody>
      </p:sp>
      <p:sp>
        <p:nvSpPr>
          <p:cNvPr id="57381" name="Line 37"/>
          <p:cNvSpPr>
            <a:spLocks noChangeShapeType="1"/>
          </p:cNvSpPr>
          <p:nvPr/>
        </p:nvSpPr>
        <p:spPr bwMode="auto">
          <a:xfrm>
            <a:off x="838200" y="34036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2" name="Line 38"/>
          <p:cNvSpPr>
            <a:spLocks noChangeShapeType="1"/>
          </p:cNvSpPr>
          <p:nvPr/>
        </p:nvSpPr>
        <p:spPr bwMode="auto">
          <a:xfrm>
            <a:off x="838200" y="5842000"/>
            <a:ext cx="0" cy="30480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7383" name="Rectangle 39"/>
          <p:cNvSpPr>
            <a:spLocks noChangeArrowheads="1"/>
          </p:cNvSpPr>
          <p:nvPr/>
        </p:nvSpPr>
        <p:spPr bwMode="auto">
          <a:xfrm>
            <a:off x="508000" y="30988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RAS</a:t>
            </a:r>
          </a:p>
        </p:txBody>
      </p:sp>
      <p:sp>
        <p:nvSpPr>
          <p:cNvPr id="57384" name="Rectangle 40"/>
          <p:cNvSpPr>
            <a:spLocks noChangeArrowheads="1"/>
          </p:cNvSpPr>
          <p:nvPr/>
        </p:nvSpPr>
        <p:spPr bwMode="auto">
          <a:xfrm>
            <a:off x="457200" y="6223000"/>
            <a:ext cx="6540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i="1" smtClean="0">
                <a:solidFill>
                  <a:srgbClr val="5F5F5F"/>
                </a:solidFill>
                <a:latin typeface="Arial" charset="0"/>
                <a:ea typeface="ＭＳ Ｐゴシック" charset="0"/>
                <a:cs typeface="Arial" charset="0"/>
              </a:rPr>
              <a:t>CAS</a:t>
            </a:r>
          </a:p>
        </p:txBody>
      </p:sp>
      <p:sp>
        <p:nvSpPr>
          <p:cNvPr id="57385" name="Rectangle 41"/>
          <p:cNvSpPr>
            <a:spLocks noChangeArrowheads="1"/>
          </p:cNvSpPr>
          <p:nvPr/>
        </p:nvSpPr>
        <p:spPr bwMode="auto">
          <a:xfrm>
            <a:off x="1581150" y="5940425"/>
            <a:ext cx="2609850" cy="58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A DRAM die comprises </a:t>
            </a:r>
          </a:p>
          <a:p>
            <a:pPr algn="ctr" fontAlgn="base">
              <a:lnSpc>
                <a:spcPct val="90000"/>
              </a:lnSpc>
              <a:spcBef>
                <a:spcPct val="0"/>
              </a:spcBef>
              <a:spcAft>
                <a:spcPct val="0"/>
              </a:spcAft>
            </a:pPr>
            <a:r>
              <a:rPr lang="en-US" smtClean="0">
                <a:solidFill>
                  <a:srgbClr val="5F5F5F"/>
                </a:solidFill>
                <a:latin typeface="Arial" charset="0"/>
                <a:ea typeface="ＭＳ Ｐゴシック" charset="0"/>
                <a:cs typeface="Arial" charset="0"/>
              </a:rPr>
              <a:t>of multiple such arrays</a:t>
            </a:r>
          </a:p>
        </p:txBody>
      </p:sp>
      <p:sp>
        <p:nvSpPr>
          <p:cNvPr id="57386" name="Rectangle 3"/>
          <p:cNvSpPr txBox="1">
            <a:spLocks noChangeArrowheads="1"/>
          </p:cNvSpPr>
          <p:nvPr/>
        </p:nvSpPr>
        <p:spPr bwMode="auto">
          <a:xfrm>
            <a:off x="4724400" y="960438"/>
            <a:ext cx="41910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508000" indent="-169863"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lnSpc>
                <a:spcPts val="2400"/>
              </a:lnSpc>
              <a:spcBef>
                <a:spcPts val="500"/>
              </a:spcBef>
              <a:spcAft>
                <a:spcPct val="0"/>
              </a:spcAft>
              <a:buSzPct val="80000"/>
            </a:pPr>
            <a:r>
              <a:rPr lang="en-US" sz="2000" smtClean="0">
                <a:solidFill>
                  <a:srgbClr val="000000"/>
                </a:solidFill>
                <a:cs typeface="Arial" charset="0"/>
              </a:rPr>
              <a:t>Bits stored as charges on node capacitance (non-restorative)</a:t>
            </a:r>
          </a:p>
          <a:p>
            <a:pPr lvl="1" fontAlgn="base">
              <a:lnSpc>
                <a:spcPts val="2200"/>
              </a:lnSpc>
              <a:spcBef>
                <a:spcPts val="500"/>
              </a:spcBef>
              <a:spcAft>
                <a:spcPct val="0"/>
              </a:spcAft>
              <a:buClr>
                <a:srgbClr val="003399"/>
              </a:buClr>
              <a:buSzPct val="40000"/>
              <a:buFontTx/>
              <a:buChar char="-"/>
            </a:pPr>
            <a:r>
              <a:rPr lang="en-US" sz="2000" smtClean="0">
                <a:solidFill>
                  <a:srgbClr val="000000"/>
                </a:solidFill>
                <a:cs typeface="Arial" charset="0"/>
              </a:rPr>
              <a:t>bit cell loses charge when read</a:t>
            </a:r>
          </a:p>
          <a:p>
            <a:pPr lvl="1" fontAlgn="base">
              <a:lnSpc>
                <a:spcPts val="2200"/>
              </a:lnSpc>
              <a:spcBef>
                <a:spcPts val="500"/>
              </a:spcBef>
              <a:spcAft>
                <a:spcPct val="0"/>
              </a:spcAft>
              <a:buClr>
                <a:srgbClr val="003399"/>
              </a:buClr>
              <a:buSzPct val="40000"/>
              <a:buFontTx/>
              <a:buChar char="-"/>
            </a:pPr>
            <a:r>
              <a:rPr lang="en-US" sz="2000" smtClean="0">
                <a:solidFill>
                  <a:srgbClr val="000000"/>
                </a:solidFill>
                <a:cs typeface="Arial" charset="0"/>
              </a:rPr>
              <a:t>bit cell loses charge over time</a:t>
            </a:r>
          </a:p>
          <a:p>
            <a:pPr fontAlgn="base">
              <a:lnSpc>
                <a:spcPts val="2400"/>
              </a:lnSpc>
              <a:spcBef>
                <a:spcPts val="500"/>
              </a:spcBef>
              <a:spcAft>
                <a:spcPct val="0"/>
              </a:spcAft>
              <a:buSzPct val="80000"/>
            </a:pPr>
            <a:r>
              <a:rPr lang="en-US" sz="2000" smtClean="0">
                <a:solidFill>
                  <a:srgbClr val="000000"/>
                </a:solidFill>
                <a:cs typeface="Arial" charset="0"/>
              </a:rPr>
              <a:t>Read Sequence</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1~3 same as SRAM</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4. a </a:t>
            </a:r>
            <a:r>
              <a:rPr lang="ja-JP" altLang="en-US" sz="2000" smtClean="0">
                <a:solidFill>
                  <a:srgbClr val="000000"/>
                </a:solidFill>
                <a:cs typeface="Arial" charset="0"/>
              </a:rPr>
              <a:t>“</a:t>
            </a:r>
            <a:r>
              <a:rPr lang="en-US" altLang="ja-JP" sz="2000" smtClean="0">
                <a:solidFill>
                  <a:srgbClr val="000000"/>
                </a:solidFill>
                <a:cs typeface="Arial" charset="0"/>
              </a:rPr>
              <a:t>flip-flopping</a:t>
            </a:r>
            <a:r>
              <a:rPr lang="ja-JP" altLang="en-US" sz="2000" smtClean="0">
                <a:solidFill>
                  <a:srgbClr val="000000"/>
                </a:solidFill>
                <a:cs typeface="Arial" charset="0"/>
              </a:rPr>
              <a:t>”</a:t>
            </a:r>
            <a:r>
              <a:rPr lang="en-US" altLang="ja-JP" sz="2000" smtClean="0">
                <a:solidFill>
                  <a:srgbClr val="000000"/>
                </a:solidFill>
                <a:cs typeface="Arial" charset="0"/>
              </a:rPr>
              <a:t> sense amp amplifies and regenerates the bitline, data bit is mux</a:t>
            </a:r>
            <a:r>
              <a:rPr lang="ja-JP" altLang="en-US" sz="2000" smtClean="0">
                <a:solidFill>
                  <a:srgbClr val="000000"/>
                </a:solidFill>
                <a:cs typeface="Arial" charset="0"/>
              </a:rPr>
              <a:t>’</a:t>
            </a:r>
            <a:r>
              <a:rPr lang="en-US" altLang="ja-JP" sz="2000" smtClean="0">
                <a:solidFill>
                  <a:srgbClr val="000000"/>
                </a:solidFill>
                <a:cs typeface="Arial" charset="0"/>
              </a:rPr>
              <a:t>ed out</a:t>
            </a:r>
          </a:p>
          <a:p>
            <a:pPr lvl="1" fontAlgn="base">
              <a:lnSpc>
                <a:spcPts val="2200"/>
              </a:lnSpc>
              <a:spcBef>
                <a:spcPts val="500"/>
              </a:spcBef>
              <a:spcAft>
                <a:spcPct val="0"/>
              </a:spcAft>
              <a:buClr>
                <a:srgbClr val="003399"/>
              </a:buClr>
              <a:buSzPct val="40000"/>
            </a:pPr>
            <a:r>
              <a:rPr lang="en-US" sz="2000" smtClean="0">
                <a:solidFill>
                  <a:srgbClr val="000000"/>
                </a:solidFill>
                <a:cs typeface="Arial" charset="0"/>
              </a:rPr>
              <a:t>5. precharge all bitlines</a:t>
            </a:r>
          </a:p>
          <a:p>
            <a:pPr lvl="1" fontAlgn="base">
              <a:lnSpc>
                <a:spcPts val="2200"/>
              </a:lnSpc>
              <a:spcBef>
                <a:spcPts val="500"/>
              </a:spcBef>
              <a:spcAft>
                <a:spcPct val="0"/>
              </a:spcAft>
              <a:buClr>
                <a:srgbClr val="003399"/>
              </a:buClr>
              <a:buSzPct val="40000"/>
            </a:pPr>
            <a:endParaRPr lang="en-US" sz="2000" smtClean="0">
              <a:solidFill>
                <a:srgbClr val="000000"/>
              </a:solidFill>
              <a:cs typeface="Arial" charset="0"/>
            </a:endParaRPr>
          </a:p>
          <a:p>
            <a:pPr fontAlgn="base">
              <a:lnSpc>
                <a:spcPts val="2400"/>
              </a:lnSpc>
              <a:spcBef>
                <a:spcPts val="500"/>
              </a:spcBef>
              <a:spcAft>
                <a:spcPct val="0"/>
              </a:spcAft>
              <a:buSzPct val="80000"/>
            </a:pPr>
            <a:r>
              <a:rPr lang="en-US" sz="2000" smtClean="0">
                <a:solidFill>
                  <a:srgbClr val="FF0000"/>
                </a:solidFill>
                <a:cs typeface="Arial" charset="0"/>
              </a:rPr>
              <a:t>Refresh</a:t>
            </a:r>
            <a:r>
              <a:rPr lang="en-US" sz="2000" smtClean="0">
                <a:solidFill>
                  <a:srgbClr val="000000"/>
                </a:solidFill>
                <a:cs typeface="Arial" charset="0"/>
              </a:rPr>
              <a:t>: A DRAM controller must periodically read all rows within the allowed refresh time (10s of ms) such that charge is restored in cells</a:t>
            </a:r>
            <a:endParaRPr lang="en-US" sz="2000" i="1" smtClean="0">
              <a:solidFill>
                <a:srgbClr val="808080"/>
              </a:solidFill>
              <a:cs typeface="Arial" charset="0"/>
            </a:endParaRPr>
          </a:p>
          <a:p>
            <a:pPr fontAlgn="base">
              <a:lnSpc>
                <a:spcPts val="2400"/>
              </a:lnSpc>
              <a:spcBef>
                <a:spcPts val="500"/>
              </a:spcBef>
              <a:spcAft>
                <a:spcPct val="0"/>
              </a:spcAft>
              <a:buSzPct val="80000"/>
            </a:pPr>
            <a:endParaRPr lang="en-US" sz="2000" smtClean="0">
              <a:solidFill>
                <a:srgbClr val="000000"/>
              </a:solidFill>
              <a:latin typeface="Arial Narrow" charset="0"/>
              <a:cs typeface="Arial" charset="0"/>
            </a:endParaRPr>
          </a:p>
          <a:p>
            <a:pPr fontAlgn="base">
              <a:lnSpc>
                <a:spcPts val="2400"/>
              </a:lnSpc>
              <a:spcBef>
                <a:spcPts val="500"/>
              </a:spcBef>
              <a:spcAft>
                <a:spcPct val="0"/>
              </a:spcAft>
              <a:buSzPct val="80000"/>
            </a:pPr>
            <a:endParaRPr lang="en-US" sz="2000" i="1" smtClean="0">
              <a:solidFill>
                <a:srgbClr val="000000"/>
              </a:solidFill>
              <a:latin typeface="Arial Narrow" charset="0"/>
              <a:cs typeface="Arial" charset="0"/>
            </a:endParaRPr>
          </a:p>
        </p:txBody>
      </p:sp>
    </p:spTree>
    <p:extLst>
      <p:ext uri="{BB962C8B-B14F-4D97-AF65-F5344CB8AC3E}">
        <p14:creationId xmlns:p14="http://schemas.microsoft.com/office/powerpoint/2010/main" val="35152418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Garamond" charset="0"/>
              </a:rPr>
              <a:t>DRAM vs. SRAM</a:t>
            </a:r>
          </a:p>
        </p:txBody>
      </p:sp>
      <p:sp>
        <p:nvSpPr>
          <p:cNvPr id="109570" name="Content Placeholder 2"/>
          <p:cNvSpPr>
            <a:spLocks noGrp="1"/>
          </p:cNvSpPr>
          <p:nvPr>
            <p:ph idx="1"/>
          </p:nvPr>
        </p:nvSpPr>
        <p:spPr>
          <a:xfrm>
            <a:off x="228600" y="996950"/>
            <a:ext cx="8610600" cy="5194300"/>
          </a:xfrm>
        </p:spPr>
        <p:txBody>
          <a:bodyPr/>
          <a:lstStyle/>
          <a:p>
            <a:r>
              <a:rPr lang="en-US">
                <a:latin typeface="Tahoma" charset="0"/>
              </a:rPr>
              <a:t>DRAM</a:t>
            </a:r>
          </a:p>
          <a:p>
            <a:pPr lvl="1"/>
            <a:r>
              <a:rPr lang="en-US">
                <a:latin typeface="Tahoma" charset="0"/>
                <a:ea typeface="ＭＳ Ｐゴシック" charset="0"/>
              </a:rPr>
              <a:t>Slower access (capacitor)</a:t>
            </a:r>
          </a:p>
          <a:p>
            <a:pPr lvl="1"/>
            <a:r>
              <a:rPr lang="en-US">
                <a:latin typeface="Tahoma" charset="0"/>
                <a:ea typeface="ＭＳ Ｐゴシック" charset="0"/>
              </a:rPr>
              <a:t>Higher density (1T 1C cell)</a:t>
            </a:r>
          </a:p>
          <a:p>
            <a:pPr lvl="1"/>
            <a:r>
              <a:rPr lang="en-US">
                <a:latin typeface="Tahoma" charset="0"/>
                <a:ea typeface="ＭＳ Ｐゴシック" charset="0"/>
              </a:rPr>
              <a:t>Lower cost</a:t>
            </a:r>
          </a:p>
          <a:p>
            <a:pPr lvl="1"/>
            <a:r>
              <a:rPr lang="en-US">
                <a:latin typeface="Tahoma" charset="0"/>
                <a:ea typeface="ＭＳ Ｐゴシック" charset="0"/>
              </a:rPr>
              <a:t>Requires refresh (power, performance, circuitry)</a:t>
            </a:r>
          </a:p>
          <a:p>
            <a:pPr lvl="1"/>
            <a:r>
              <a:rPr lang="en-US">
                <a:latin typeface="Tahoma" charset="0"/>
                <a:ea typeface="ＭＳ Ｐゴシック" charset="0"/>
              </a:rPr>
              <a:t>Manufacturing requires putting capacitor and logic together</a:t>
            </a:r>
          </a:p>
          <a:p>
            <a:pPr lvl="1"/>
            <a:endParaRPr lang="en-US">
              <a:latin typeface="Tahoma" charset="0"/>
              <a:ea typeface="ＭＳ Ｐゴシック" charset="0"/>
            </a:endParaRPr>
          </a:p>
          <a:p>
            <a:r>
              <a:rPr lang="en-US">
                <a:latin typeface="Tahoma" charset="0"/>
              </a:rPr>
              <a:t>SRAM</a:t>
            </a:r>
          </a:p>
          <a:p>
            <a:pPr lvl="1"/>
            <a:r>
              <a:rPr lang="en-US">
                <a:latin typeface="Tahoma" charset="0"/>
                <a:ea typeface="ＭＳ Ｐゴシック" charset="0"/>
              </a:rPr>
              <a:t>Faster access (no capacitor)</a:t>
            </a:r>
          </a:p>
          <a:p>
            <a:pPr lvl="1"/>
            <a:r>
              <a:rPr lang="en-US">
                <a:latin typeface="Tahoma" charset="0"/>
                <a:ea typeface="ＭＳ Ｐゴシック" charset="0"/>
              </a:rPr>
              <a:t>Lower density (6T cell)</a:t>
            </a:r>
          </a:p>
          <a:p>
            <a:pPr lvl="1"/>
            <a:r>
              <a:rPr lang="en-US">
                <a:latin typeface="Tahoma" charset="0"/>
                <a:ea typeface="ＭＳ Ｐゴシック" charset="0"/>
              </a:rPr>
              <a:t>Higher cost</a:t>
            </a:r>
          </a:p>
          <a:p>
            <a:pPr lvl="1"/>
            <a:r>
              <a:rPr lang="en-US">
                <a:latin typeface="Tahoma" charset="0"/>
                <a:ea typeface="ＭＳ Ｐゴシック" charset="0"/>
              </a:rPr>
              <a:t>No need for refresh</a:t>
            </a:r>
          </a:p>
          <a:p>
            <a:pPr lvl="1"/>
            <a:r>
              <a:rPr lang="en-US">
                <a:latin typeface="Tahoma" charset="0"/>
                <a:ea typeface="ＭＳ Ｐゴシック" charset="0"/>
              </a:rPr>
              <a:t>Manufacturing compatible with logic process (no capacitor)</a:t>
            </a:r>
          </a:p>
        </p:txBody>
      </p:sp>
      <p:sp>
        <p:nvSpPr>
          <p:cNvPr id="10957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C35E9F8-BA3D-3144-A649-B2EE6AAD7E42}" type="slidenum">
              <a:rPr lang="en-US" sz="1600">
                <a:solidFill>
                  <a:srgbClr val="000000"/>
                </a:solidFill>
                <a:latin typeface="Garamond" charset="0"/>
                <a:cs typeface="Arial" charset="0"/>
              </a:rPr>
              <a:pPr eaLnBrk="1" hangingPunct="1"/>
              <a:t>49</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105122815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endParaRPr lang="en-US" dirty="0">
              <a:latin typeface="Tahoma" charset="0"/>
              <a:ea typeface="ＭＳ Ｐゴシック" charset="0"/>
            </a:endParaRPr>
          </a:p>
          <a:p>
            <a:pPr lvl="1"/>
            <a:endParaRPr lang="en-US" dirty="0">
              <a:latin typeface="Tahoma" charset="0"/>
              <a:ea typeface="ＭＳ Ｐゴシック" charset="0"/>
            </a:endParaRPr>
          </a:p>
          <a:p>
            <a:pPr lvl="1"/>
            <a:endParaRPr lang="en-US" dirty="0">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DRAM technology scaling is ending </a:t>
            </a:r>
            <a:endParaRPr lang="en-US" dirty="0">
              <a:latin typeface="Tahoma" charset="0"/>
              <a:ea typeface="ＭＳ Ｐゴシック" charset="0"/>
              <a:cs typeface="ＭＳ Ｐゴシック" charset="0"/>
            </a:endParaRP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355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F6CDE87C-4DFB-8147-A2EF-37268286C75D}" type="slidenum">
              <a:rPr lang="en-US" sz="1600">
                <a:solidFill>
                  <a:srgbClr val="000000"/>
                </a:solidFill>
                <a:latin typeface="Garamond" charset="0"/>
              </a:rPr>
              <a:pPr eaLnBrk="1" hangingPunct="1"/>
              <a:t>5</a:t>
            </a:fld>
            <a:endParaRPr lang="en-US" sz="1600" dirty="0">
              <a:solidFill>
                <a:srgbClr val="000000"/>
              </a:solidFill>
              <a:latin typeface="Garamond" charset="0"/>
            </a:endParaRPr>
          </a:p>
        </p:txBody>
      </p:sp>
    </p:spTree>
    <p:extLst>
      <p:ext uri="{BB962C8B-B14F-4D97-AF65-F5344CB8AC3E}">
        <p14:creationId xmlns:p14="http://schemas.microsoft.com/office/powerpoint/2010/main" val="2784717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dirty="0" smtClean="0">
                <a:latin typeface="Garamond" charset="0"/>
                <a:ea typeface="ＭＳ Ｐゴシック" charset="0"/>
                <a:cs typeface="ＭＳ Ｐゴシック" charset="0"/>
              </a:rPr>
              <a:t>An Aside: Phase </a:t>
            </a:r>
            <a:r>
              <a:rPr lang="en-US" dirty="0">
                <a:latin typeface="Garamond" charset="0"/>
                <a:ea typeface="ＭＳ Ｐゴシック" charset="0"/>
                <a:cs typeface="ＭＳ Ｐゴシック" charset="0"/>
              </a:rPr>
              <a:t>Change </a:t>
            </a:r>
            <a:r>
              <a:rPr lang="en-US" dirty="0" smtClean="0">
                <a:latin typeface="Garamond" charset="0"/>
                <a:ea typeface="ＭＳ Ｐゴシック" charset="0"/>
                <a:cs typeface="ＭＳ Ｐゴシック" charset="0"/>
              </a:rPr>
              <a:t>Memory</a:t>
            </a:r>
            <a:endParaRPr lang="en-US" dirty="0">
              <a:latin typeface="Garamond" charset="0"/>
              <a:ea typeface="ＭＳ Ｐゴシック" charset="0"/>
              <a:cs typeface="ＭＳ Ｐゴシック" charset="0"/>
            </a:endParaRPr>
          </a:p>
        </p:txBody>
      </p:sp>
      <p:sp>
        <p:nvSpPr>
          <p:cNvPr id="3" name="Content Placeholder 2"/>
          <p:cNvSpPr>
            <a:spLocks noGrp="1"/>
          </p:cNvSpPr>
          <p:nvPr>
            <p:ph idx="1"/>
          </p:nvPr>
        </p:nvSpPr>
        <p:spPr>
          <a:xfrm>
            <a:off x="228600" y="996950"/>
            <a:ext cx="8915400" cy="5194300"/>
          </a:xfrm>
        </p:spPr>
        <p:txBody>
          <a:bodyPr/>
          <a:lstStyle/>
          <a:p>
            <a:pPr marL="457200" indent="-457200"/>
            <a:r>
              <a:rPr lang="en-US" sz="2200">
                <a:latin typeface="Tahoma" charset="0"/>
                <a:ea typeface="ＭＳ Ｐゴシック" charset="0"/>
                <a:cs typeface="ＭＳ Ｐゴシック" charset="0"/>
              </a:rPr>
              <a:t>Phase change material (chalcogenide glass) exists in two states:</a:t>
            </a:r>
          </a:p>
          <a:p>
            <a:pPr marL="784225" lvl="1" indent="-457200"/>
            <a:r>
              <a:rPr lang="en-US" sz="2000">
                <a:latin typeface="Tahoma" charset="0"/>
                <a:ea typeface="ＭＳ Ｐゴシック" charset="0"/>
              </a:rPr>
              <a:t>Amorphous: Low optical reflexivity and high electrical resistivity</a:t>
            </a:r>
          </a:p>
          <a:p>
            <a:pPr marL="784225" lvl="1" indent="-457200"/>
            <a:r>
              <a:rPr lang="en-US" sz="2000">
                <a:latin typeface="Tahoma" charset="0"/>
                <a:ea typeface="ＭＳ Ｐゴシック" charset="0"/>
              </a:rPr>
              <a:t>Crystalline: High optical reflexivity and low electrical resistivity</a:t>
            </a:r>
          </a:p>
          <a:p>
            <a:pPr marL="457200" indent="-457200"/>
            <a:endParaRPr lang="en-US">
              <a:latin typeface="Tahoma" charset="0"/>
              <a:ea typeface="ＭＳ Ｐゴシック" charset="0"/>
              <a:cs typeface="ＭＳ Ｐゴシック" charset="0"/>
            </a:endParaRPr>
          </a:p>
        </p:txBody>
      </p:sp>
      <p:sp>
        <p:nvSpPr>
          <p:cNvPr id="4198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FACC37B-4193-6B41-BD19-714F8F64D345}" type="slidenum">
              <a:rPr lang="en-US" sz="1600">
                <a:solidFill>
                  <a:srgbClr val="000000"/>
                </a:solidFill>
                <a:latin typeface="Garamond" charset="0"/>
              </a:rPr>
              <a:pPr eaLnBrk="1" hangingPunct="1"/>
              <a:t>50</a:t>
            </a:fld>
            <a:endParaRPr lang="en-US" sz="1600">
              <a:solidFill>
                <a:srgbClr val="000000"/>
              </a:solidFill>
              <a:latin typeface="Garamond" charset="0"/>
            </a:endParaRPr>
          </a:p>
        </p:txBody>
      </p:sp>
      <p:pic>
        <p:nvPicPr>
          <p:cNvPr id="41989"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286000"/>
            <a:ext cx="6248400" cy="319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190"/>
          <p:cNvSpPr txBox="1">
            <a:spLocks noChangeArrowheads="1"/>
          </p:cNvSpPr>
          <p:nvPr/>
        </p:nvSpPr>
        <p:spPr bwMode="auto">
          <a:xfrm>
            <a:off x="470965" y="5301208"/>
            <a:ext cx="8313197" cy="403187"/>
          </a:xfrm>
          <a:prstGeom prst="rect">
            <a:avLst/>
          </a:prstGeom>
          <a:solidFill>
            <a:srgbClr val="CCCCFF"/>
          </a:solidFill>
          <a:ln w="25400">
            <a:solidFill>
              <a:srgbClr val="FF6600"/>
            </a:solidFill>
            <a:miter lim="800000"/>
            <a:headEnd/>
            <a:tailEnd/>
          </a:ln>
          <a:effectLst/>
        </p:spPr>
        <p:txBody>
          <a:bodyPr wrap="none" lIns="64008" tIns="32004" rIns="64008" bIns="32004">
            <a:spAutoFit/>
          </a:bodyPr>
          <a:lstStyle/>
          <a:p>
            <a:pPr algn="ctr">
              <a:defRPr/>
            </a:pPr>
            <a:r>
              <a:rPr lang="en-US" sz="2200" kern="0" dirty="0">
                <a:solidFill>
                  <a:sysClr val="windowText" lastClr="000000"/>
                </a:solidFill>
                <a:latin typeface="Arial" pitchFamily="-107" charset="0"/>
                <a:ea typeface="Arial" pitchFamily="-107" charset="0"/>
                <a:cs typeface="Arial" pitchFamily="-107" charset="0"/>
              </a:rPr>
              <a:t>PCM is resistive memory:  High resistance (0), Low resistance (1</a:t>
            </a:r>
            <a:r>
              <a:rPr lang="en-US" sz="2200" kern="0" dirty="0" smtClean="0">
                <a:solidFill>
                  <a:sysClr val="windowText" lastClr="000000"/>
                </a:solidFill>
                <a:latin typeface="Arial" pitchFamily="-107" charset="0"/>
                <a:ea typeface="Arial" pitchFamily="-107" charset="0"/>
                <a:cs typeface="Arial" pitchFamily="-107" charset="0"/>
              </a:rPr>
              <a:t>)</a:t>
            </a:r>
            <a:endParaRPr lang="en-US" sz="2200" kern="0" dirty="0">
              <a:solidFill>
                <a:sysClr val="windowText" lastClr="000000"/>
              </a:solidFill>
              <a:latin typeface="Arial" pitchFamily="-107" charset="0"/>
              <a:ea typeface="Arial" pitchFamily="-107" charset="0"/>
              <a:cs typeface="Arial" pitchFamily="-107" charset="0"/>
            </a:endParaRPr>
          </a:p>
        </p:txBody>
      </p:sp>
      <p:sp>
        <p:nvSpPr>
          <p:cNvPr id="2" name="Rectangle 1"/>
          <p:cNvSpPr/>
          <p:nvPr/>
        </p:nvSpPr>
        <p:spPr>
          <a:xfrm>
            <a:off x="251520" y="5877272"/>
            <a:ext cx="8568952" cy="646331"/>
          </a:xfrm>
          <a:prstGeom prst="rect">
            <a:avLst/>
          </a:prstGeom>
        </p:spPr>
        <p:txBody>
          <a:bodyPr wrap="square">
            <a:spAutoFit/>
          </a:bodyPr>
          <a:lstStyle/>
          <a:p>
            <a:pPr defTabSz="913696"/>
            <a:r>
              <a:rPr lang="en-US" dirty="0">
                <a:solidFill>
                  <a:srgbClr val="000000"/>
                </a:solidFill>
                <a:latin typeface="Tahoma" charset="0"/>
                <a:ea typeface="ＭＳ Ｐゴシック" charset="0"/>
                <a:cs typeface="ＭＳ Ｐゴシック" charset="0"/>
              </a:rPr>
              <a:t>Lee, </a:t>
            </a:r>
            <a:r>
              <a:rPr lang="en-US" dirty="0" err="1">
                <a:solidFill>
                  <a:srgbClr val="000000"/>
                </a:solidFill>
                <a:latin typeface="Tahoma" charset="0"/>
                <a:ea typeface="ＭＳ Ｐゴシック" charset="0"/>
                <a:cs typeface="ＭＳ Ｐゴシック" charset="0"/>
              </a:rPr>
              <a:t>Ipek</a:t>
            </a:r>
            <a:r>
              <a:rPr lang="en-US" dirty="0">
                <a:solidFill>
                  <a:srgbClr val="000000"/>
                </a:solidFill>
                <a:latin typeface="Tahoma" charset="0"/>
                <a:ea typeface="ＭＳ Ｐゴシック" charset="0"/>
                <a:cs typeface="ＭＳ Ｐゴシック" charset="0"/>
              </a:rPr>
              <a:t>, Mutlu, Burger, </a:t>
            </a:r>
            <a:r>
              <a:rPr lang="ja-JP" altLang="en-US" dirty="0">
                <a:solidFill>
                  <a:srgbClr val="000000"/>
                </a:solidFill>
                <a:latin typeface="Tahoma" charset="0"/>
                <a:ea typeface="ＭＳ Ｐゴシック" charset="0"/>
                <a:cs typeface="ＭＳ Ｐゴシック" charset="0"/>
              </a:rPr>
              <a:t>“</a:t>
            </a:r>
            <a:r>
              <a:rPr lang="en-US" dirty="0">
                <a:solidFill>
                  <a:srgbClr val="0000FF"/>
                </a:solidFill>
                <a:latin typeface="Tahoma" charset="0"/>
                <a:ea typeface="ＭＳ Ｐゴシック" charset="0"/>
                <a:cs typeface="ＭＳ Ｐゴシック" charset="0"/>
              </a:rPr>
              <a:t>Architecting Phase Change Memory as a Scalable DRAM Alternative</a:t>
            </a:r>
            <a:r>
              <a:rPr lang="en-US" dirty="0">
                <a:solidFill>
                  <a:srgbClr val="000000"/>
                </a:solidFill>
                <a:latin typeface="Tahoma" charset="0"/>
                <a:ea typeface="ＭＳ Ｐゴシック" charset="0"/>
                <a:cs typeface="ＭＳ Ｐゴシック" charset="0"/>
              </a:rPr>
              <a:t>,</a:t>
            </a:r>
            <a:r>
              <a:rPr lang="ja-JP" altLang="en-US" dirty="0">
                <a:solidFill>
                  <a:srgbClr val="000000"/>
                </a:solidFill>
                <a:latin typeface="Tahoma" charset="0"/>
                <a:ea typeface="ＭＳ Ｐゴシック" charset="0"/>
                <a:cs typeface="ＭＳ Ｐゴシック" charset="0"/>
              </a:rPr>
              <a:t>”</a:t>
            </a:r>
            <a:r>
              <a:rPr lang="en-US" dirty="0">
                <a:solidFill>
                  <a:srgbClr val="000000"/>
                </a:solidFill>
                <a:latin typeface="Tahoma" charset="0"/>
                <a:ea typeface="ＭＳ Ｐゴシック" charset="0"/>
                <a:cs typeface="ＭＳ Ｐゴシック" charset="0"/>
              </a:rPr>
              <a:t> ISCA 2009.</a:t>
            </a:r>
          </a:p>
        </p:txBody>
      </p:sp>
    </p:spTree>
    <p:extLst>
      <p:ext uri="{BB962C8B-B14F-4D97-AF65-F5344CB8AC3E}">
        <p14:creationId xmlns:p14="http://schemas.microsoft.com/office/powerpoint/2010/main" val="1293522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smtClean="0">
                <a:latin typeface="Garamond" charset="0"/>
                <a:ea typeface="ＭＳ Ｐゴシック" charset="0"/>
                <a:cs typeface="ＭＳ Ｐゴシック" charset="0"/>
              </a:rPr>
              <a:t>An Aside: How </a:t>
            </a:r>
            <a:r>
              <a:rPr lang="en-US" dirty="0">
                <a:latin typeface="Garamond" charset="0"/>
                <a:ea typeface="ＭＳ Ｐゴシック" charset="0"/>
                <a:cs typeface="ＭＳ Ｐゴシック" charset="0"/>
              </a:rPr>
              <a:t>Does PCM Work?</a:t>
            </a:r>
          </a:p>
        </p:txBody>
      </p:sp>
      <p:sp>
        <p:nvSpPr>
          <p:cNvPr id="43011" name="Content Placeholder 2"/>
          <p:cNvSpPr>
            <a:spLocks noGrp="1"/>
          </p:cNvSpPr>
          <p:nvPr>
            <p:ph idx="1"/>
          </p:nvPr>
        </p:nvSpPr>
        <p:spPr>
          <a:xfrm>
            <a:off x="228600" y="996950"/>
            <a:ext cx="8610600" cy="5194300"/>
          </a:xfrm>
        </p:spPr>
        <p:txBody>
          <a:bodyPr/>
          <a:lstStyle/>
          <a:p>
            <a:r>
              <a:rPr lang="en-US" sz="2000">
                <a:latin typeface="Tahoma" charset="0"/>
                <a:ea typeface="ＭＳ Ｐゴシック" charset="0"/>
                <a:cs typeface="ＭＳ Ｐゴシック" charset="0"/>
              </a:rPr>
              <a:t>Write: change phase via current injection</a:t>
            </a:r>
          </a:p>
          <a:p>
            <a:pPr lvl="1"/>
            <a:r>
              <a:rPr lang="en-US" sz="1800">
                <a:latin typeface="Tahoma" charset="0"/>
                <a:ea typeface="ＭＳ Ｐゴシック" charset="0"/>
              </a:rPr>
              <a:t>SET: sustained current to heat cell above T</a:t>
            </a:r>
            <a:r>
              <a:rPr lang="en-US" sz="1800" i="1">
                <a:latin typeface="Tahoma" charset="0"/>
                <a:ea typeface="ＭＳ Ｐゴシック" charset="0"/>
              </a:rPr>
              <a:t>cryst</a:t>
            </a:r>
            <a:r>
              <a:rPr lang="en-US" sz="1800">
                <a:latin typeface="Tahoma" charset="0"/>
                <a:ea typeface="ＭＳ Ｐゴシック" charset="0"/>
              </a:rPr>
              <a:t> </a:t>
            </a:r>
          </a:p>
          <a:p>
            <a:pPr lvl="1"/>
            <a:r>
              <a:rPr lang="en-US" sz="1800">
                <a:latin typeface="Tahoma" charset="0"/>
                <a:ea typeface="ＭＳ Ｐゴシック" charset="0"/>
              </a:rPr>
              <a:t>RESET: cell heated above T</a:t>
            </a:r>
            <a:r>
              <a:rPr lang="en-US" sz="1800" i="1">
                <a:latin typeface="Tahoma" charset="0"/>
                <a:ea typeface="ＭＳ Ｐゴシック" charset="0"/>
              </a:rPr>
              <a:t>melt</a:t>
            </a:r>
            <a:r>
              <a:rPr lang="en-US" sz="1800">
                <a:latin typeface="Tahoma" charset="0"/>
                <a:ea typeface="ＭＳ Ｐゴシック" charset="0"/>
              </a:rPr>
              <a:t> and quenched</a:t>
            </a:r>
          </a:p>
          <a:p>
            <a:r>
              <a:rPr lang="en-US" sz="2000">
                <a:latin typeface="Tahoma" charset="0"/>
                <a:ea typeface="ＭＳ Ｐゴシック" charset="0"/>
                <a:cs typeface="ＭＳ Ｐゴシック" charset="0"/>
              </a:rPr>
              <a:t>Read: detect phase via material resistance </a:t>
            </a:r>
          </a:p>
          <a:p>
            <a:pPr lvl="1"/>
            <a:r>
              <a:rPr lang="en-US" sz="1800">
                <a:latin typeface="Tahoma" charset="0"/>
                <a:ea typeface="ＭＳ Ｐゴシック" charset="0"/>
              </a:rPr>
              <a:t>amorphous/crystalline</a:t>
            </a:r>
          </a:p>
          <a:p>
            <a:endParaRPr lang="en-US">
              <a:latin typeface="Tahoma" charset="0"/>
              <a:ea typeface="ＭＳ Ｐゴシック" charset="0"/>
              <a:cs typeface="ＭＳ Ｐゴシック" charset="0"/>
            </a:endParaRPr>
          </a:p>
          <a:p>
            <a:endParaRPr lang="en-US">
              <a:latin typeface="Tahoma" charset="0"/>
              <a:ea typeface="ＭＳ Ｐゴシック" charset="0"/>
              <a:cs typeface="ＭＳ Ｐゴシック" charset="0"/>
            </a:endParaRPr>
          </a:p>
        </p:txBody>
      </p:sp>
      <p:sp>
        <p:nvSpPr>
          <p:cNvPr id="4301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19D4DBFD-F6F4-8742-ADB5-8D223E7729B0}" type="slidenum">
              <a:rPr lang="en-US" sz="1600">
                <a:solidFill>
                  <a:srgbClr val="000000"/>
                </a:solidFill>
                <a:latin typeface="Garamond" charset="0"/>
              </a:rPr>
              <a:pPr eaLnBrk="1" hangingPunct="1"/>
              <a:t>51</a:t>
            </a:fld>
            <a:endParaRPr lang="en-US" sz="1600">
              <a:solidFill>
                <a:srgbClr val="000000"/>
              </a:solidFill>
              <a:latin typeface="Garamond" charset="0"/>
            </a:endParaRPr>
          </a:p>
        </p:txBody>
      </p:sp>
      <p:grpSp>
        <p:nvGrpSpPr>
          <p:cNvPr id="2" name="Group 33"/>
          <p:cNvGrpSpPr>
            <a:grpSpLocks/>
          </p:cNvGrpSpPr>
          <p:nvPr/>
        </p:nvGrpSpPr>
        <p:grpSpPr bwMode="auto">
          <a:xfrm>
            <a:off x="-76200" y="3208338"/>
            <a:ext cx="3859213" cy="3233737"/>
            <a:chOff x="2963" y="1053"/>
            <a:chExt cx="2431" cy="2037"/>
          </a:xfrm>
        </p:grpSpPr>
        <p:grpSp>
          <p:nvGrpSpPr>
            <p:cNvPr id="43032" name="Group 34"/>
            <p:cNvGrpSpPr>
              <a:grpSpLocks/>
            </p:cNvGrpSpPr>
            <p:nvPr/>
          </p:nvGrpSpPr>
          <p:grpSpPr bwMode="auto">
            <a:xfrm>
              <a:off x="3283" y="1548"/>
              <a:ext cx="177" cy="877"/>
              <a:chOff x="3790" y="1082"/>
              <a:chExt cx="177" cy="877"/>
            </a:xfrm>
          </p:grpSpPr>
          <p:sp>
            <p:nvSpPr>
              <p:cNvPr id="47" name="Freeform 35"/>
              <p:cNvSpPr>
                <a:spLocks noChangeAspect="1"/>
              </p:cNvSpPr>
              <p:nvPr/>
            </p:nvSpPr>
            <p:spPr bwMode="auto">
              <a:xfrm>
                <a:off x="3836" y="1634"/>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8" name="Line 36"/>
              <p:cNvSpPr>
                <a:spLocks noChangeAspect="1" noChangeShapeType="1"/>
              </p:cNvSpPr>
              <p:nvPr/>
            </p:nvSpPr>
            <p:spPr bwMode="auto">
              <a:xfrm>
                <a:off x="3790" y="1726"/>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9" name="Freeform 37"/>
              <p:cNvSpPr>
                <a:spLocks noChangeAspect="1"/>
              </p:cNvSpPr>
              <p:nvPr/>
            </p:nvSpPr>
            <p:spPr bwMode="auto">
              <a:xfrm rot="-16200000">
                <a:off x="3772" y="1348"/>
                <a:ext cx="322" cy="63"/>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000000"/>
                </a:solidFill>
                <a:prstDash val="solid"/>
                <a:round/>
                <a:headEnd/>
                <a:tailEnd/>
              </a:ln>
              <a:effectLst/>
            </p:spPr>
            <p:txBody>
              <a:bodyPr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0" name="Line 38"/>
              <p:cNvSpPr>
                <a:spLocks noChangeAspect="1" noChangeShapeType="1"/>
              </p:cNvSpPr>
              <p:nvPr/>
            </p:nvSpPr>
            <p:spPr bwMode="auto">
              <a:xfrm>
                <a:off x="3929" y="1082"/>
                <a:ext cx="0" cy="177"/>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1" name="Line 39"/>
              <p:cNvSpPr>
                <a:spLocks noChangeAspect="1" noChangeShapeType="1"/>
              </p:cNvSpPr>
              <p:nvPr/>
            </p:nvSpPr>
            <p:spPr bwMode="auto">
              <a:xfrm>
                <a:off x="3930" y="1488"/>
                <a:ext cx="0" cy="19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grpSp>
        <p:pic>
          <p:nvPicPr>
            <p:cNvPr id="43033" name="Picture 40" descr="11201-cell5a"/>
            <p:cNvPicPr>
              <a:picLocks noChangeAspect="1" noChangeArrowheads="1"/>
            </p:cNvPicPr>
            <p:nvPr/>
          </p:nvPicPr>
          <p:blipFill>
            <a:blip r:embed="rId2">
              <a:extLst>
                <a:ext uri="{28A0092B-C50C-407E-A947-70E740481C1C}">
                  <a14:useLocalDpi xmlns:a14="http://schemas.microsoft.com/office/drawing/2010/main" val="0"/>
                </a:ext>
              </a:extLst>
            </a:blip>
            <a:srcRect l="24374" t="25031" r="25969" b="32062"/>
            <a:stretch>
              <a:fillRect/>
            </a:stretch>
          </p:blipFill>
          <p:spPr bwMode="auto">
            <a:xfrm>
              <a:off x="3949" y="1055"/>
              <a:ext cx="1445"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Line 41"/>
            <p:cNvSpPr>
              <a:spLocks noChangeShapeType="1"/>
            </p:cNvSpPr>
            <p:nvPr/>
          </p:nvSpPr>
          <p:spPr bwMode="auto">
            <a:xfrm flipV="1">
              <a:off x="3426" y="1053"/>
              <a:ext cx="514" cy="713"/>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0" name="Line 42"/>
            <p:cNvSpPr>
              <a:spLocks noChangeShapeType="1"/>
            </p:cNvSpPr>
            <p:nvPr/>
          </p:nvSpPr>
          <p:spPr bwMode="auto">
            <a:xfrm>
              <a:off x="3413" y="1946"/>
              <a:ext cx="534" cy="348"/>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1" name="Line 43"/>
            <p:cNvSpPr>
              <a:spLocks noChangeShapeType="1"/>
            </p:cNvSpPr>
            <p:nvPr/>
          </p:nvSpPr>
          <p:spPr bwMode="auto">
            <a:xfrm>
              <a:off x="3269" y="1417"/>
              <a:ext cx="0" cy="507"/>
            </a:xfrm>
            <a:prstGeom prst="line">
              <a:avLst/>
            </a:prstGeom>
            <a:noFill/>
            <a:ln w="38100">
              <a:solidFill>
                <a:srgbClr val="7889FB"/>
              </a:solidFill>
              <a:round/>
              <a:headEnd/>
              <a:tailEnd type="triangl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2" name="Text Box 44"/>
            <p:cNvSpPr txBox="1">
              <a:spLocks noChangeAspect="1" noChangeArrowheads="1"/>
            </p:cNvSpPr>
            <p:nvPr/>
          </p:nvSpPr>
          <p:spPr bwMode="auto">
            <a:xfrm>
              <a:off x="2963" y="1062"/>
              <a:ext cx="606" cy="366"/>
            </a:xfrm>
            <a:prstGeom prst="rect">
              <a:avLst/>
            </a:prstGeom>
            <a:noFill/>
            <a:ln w="12700">
              <a:noFill/>
              <a:miter lim="800000"/>
              <a:headEnd/>
              <a:tailEnd/>
            </a:ln>
            <a:effectLst/>
          </p:spPr>
          <p:txBody>
            <a:bodyPr wrap="none">
              <a:spAutoFit/>
            </a:bodyPr>
            <a:lstStyle/>
            <a:p>
              <a:pPr algn="ctr" defTabSz="913696">
                <a:defRPr/>
              </a:pPr>
              <a:r>
                <a:rPr lang="en-US" sz="1600" b="1" kern="0">
                  <a:solidFill>
                    <a:srgbClr val="7889FB"/>
                  </a:solidFill>
                  <a:latin typeface="Tahoma" pitchFamily="-107" charset="0"/>
                  <a:ea typeface="MS PGothic" pitchFamily="34" charset="-128"/>
                  <a:cs typeface="MS PGothic" pitchFamily="34" charset="-128"/>
                </a:rPr>
                <a:t>Large</a:t>
              </a:r>
            </a:p>
            <a:p>
              <a:pPr algn="ctr" defTabSz="913696">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43" name="AutoShape 45"/>
            <p:cNvSpPr>
              <a:spLocks noChangeAspect="1" noChangeArrowheads="1"/>
            </p:cNvSpPr>
            <p:nvPr/>
          </p:nvSpPr>
          <p:spPr bwMode="auto">
            <a:xfrm rot="10800000" flipH="1">
              <a:off x="337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4" name="Line 46"/>
            <p:cNvSpPr>
              <a:spLocks noChangeAspect="1" noChangeShapeType="1"/>
            </p:cNvSpPr>
            <p:nvPr/>
          </p:nvSpPr>
          <p:spPr bwMode="auto">
            <a:xfrm rot="-5400000">
              <a:off x="3217" y="2185"/>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45" name="Text Box 47"/>
            <p:cNvSpPr txBox="1">
              <a:spLocks noChangeAspect="1" noChangeArrowheads="1"/>
            </p:cNvSpPr>
            <p:nvPr/>
          </p:nvSpPr>
          <p:spPr bwMode="auto">
            <a:xfrm>
              <a:off x="3969" y="2333"/>
              <a:ext cx="1406" cy="442"/>
            </a:xfrm>
            <a:prstGeom prst="rect">
              <a:avLst/>
            </a:prstGeom>
            <a:solidFill>
              <a:srgbClr val="7889FB"/>
            </a:solidFill>
            <a:ln w="19050">
              <a:noFill/>
              <a:miter lim="800000"/>
              <a:headEnd/>
              <a:tailEnd/>
            </a:ln>
            <a:effectLst/>
          </p:spPr>
          <p:txBody>
            <a:bodyPr>
              <a:spAutoFit/>
            </a:bodyPr>
            <a:lstStyle/>
            <a:p>
              <a:pPr algn="ctr" defTabSz="913696">
                <a:defRPr/>
              </a:pPr>
              <a:r>
                <a:rPr lang="en-US" sz="2000" kern="0" dirty="0">
                  <a:solidFill>
                    <a:srgbClr val="FFFFFF"/>
                  </a:solidFill>
                  <a:latin typeface="Tahoma" pitchFamily="-107" charset="0"/>
                  <a:ea typeface="MS PGothic" pitchFamily="34" charset="-128"/>
                  <a:cs typeface="Tahoma" pitchFamily="-107" charset="0"/>
                </a:rPr>
                <a:t>SET (</a:t>
              </a:r>
              <a:r>
                <a:rPr lang="en-US" sz="2000" kern="0" dirty="0" err="1">
                  <a:solidFill>
                    <a:srgbClr val="FFFFFF"/>
                  </a:solidFill>
                  <a:latin typeface="Tahoma" pitchFamily="-107" charset="0"/>
                  <a:ea typeface="MS PGothic" pitchFamily="34" charset="-128"/>
                  <a:cs typeface="Tahoma" pitchFamily="-107" charset="0"/>
                </a:rPr>
                <a:t>cryst</a:t>
              </a:r>
              <a:r>
                <a:rPr lang="en-US" sz="2000" kern="0" dirty="0">
                  <a:solidFill>
                    <a:srgbClr val="FFFFFF"/>
                  </a:solidFill>
                  <a:latin typeface="Tahoma" pitchFamily="-107" charset="0"/>
                  <a:ea typeface="MS PGothic" pitchFamily="34" charset="-128"/>
                  <a:cs typeface="Tahoma" pitchFamily="-107" charset="0"/>
                </a:rPr>
                <a:t>)</a:t>
              </a:r>
            </a:p>
            <a:p>
              <a:pPr algn="ctr" defTabSz="913696">
                <a:defRPr/>
              </a:pPr>
              <a:r>
                <a:rPr lang="en-US" sz="2000" kern="0" dirty="0">
                  <a:solidFill>
                    <a:srgbClr val="FFFFFF"/>
                  </a:solidFill>
                  <a:latin typeface="Tahoma" pitchFamily="-107" charset="0"/>
                  <a:ea typeface="MS PGothic" pitchFamily="34" charset="-128"/>
                  <a:cs typeface="Tahoma" pitchFamily="-107" charset="0"/>
                </a:rPr>
                <a:t>Low resistance</a:t>
              </a:r>
            </a:p>
          </p:txBody>
        </p:sp>
        <p:sp>
          <p:nvSpPr>
            <p:cNvPr id="46" name="Text Box 48"/>
            <p:cNvSpPr txBox="1">
              <a:spLocks noChangeAspect="1" noChangeArrowheads="1"/>
            </p:cNvSpPr>
            <p:nvPr/>
          </p:nvSpPr>
          <p:spPr bwMode="auto">
            <a:xfrm>
              <a:off x="4105" y="2840"/>
              <a:ext cx="1134" cy="250"/>
            </a:xfrm>
            <a:prstGeom prst="rect">
              <a:avLst/>
            </a:prstGeom>
            <a:solidFill>
              <a:srgbClr val="7889FB"/>
            </a:solidFill>
            <a:ln w="19050">
              <a:noFill/>
              <a:miter lim="800000"/>
              <a:headEnd/>
              <a:tailEnd/>
            </a:ln>
            <a:effectLst/>
          </p:spPr>
          <p:txBody>
            <a:bodyPr>
              <a:spAutoFit/>
            </a:bodyPr>
            <a:lstStyle/>
            <a:p>
              <a:pPr algn="ctr" defTabSz="913696">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3</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4 </a:t>
              </a:r>
              <a:r>
                <a:rPr lang="en-US" sz="2000" kern="0">
                  <a:solidFill>
                    <a:srgbClr val="FFFFFF"/>
                  </a:solidFill>
                  <a:latin typeface="Symbol" pitchFamily="-107" charset="2"/>
                  <a:ea typeface="MS PGothic" pitchFamily="34" charset="-128"/>
                  <a:cs typeface="Tahoma" pitchFamily="-107" charset="0"/>
                </a:rPr>
                <a:t>W</a:t>
              </a:r>
            </a:p>
          </p:txBody>
        </p:sp>
      </p:grpSp>
      <p:grpSp>
        <p:nvGrpSpPr>
          <p:cNvPr id="4" name="Group 49"/>
          <p:cNvGrpSpPr>
            <a:grpSpLocks/>
          </p:cNvGrpSpPr>
          <p:nvPr/>
        </p:nvGrpSpPr>
        <p:grpSpPr bwMode="auto">
          <a:xfrm>
            <a:off x="4000500" y="3243263"/>
            <a:ext cx="4264025" cy="3233737"/>
            <a:chOff x="103" y="1053"/>
            <a:chExt cx="2686" cy="2037"/>
          </a:xfrm>
        </p:grpSpPr>
        <p:sp>
          <p:nvSpPr>
            <p:cNvPr id="53" name="Freeform 50"/>
            <p:cNvSpPr>
              <a:spLocks noChangeAspect="1"/>
            </p:cNvSpPr>
            <p:nvPr/>
          </p:nvSpPr>
          <p:spPr bwMode="auto">
            <a:xfrm>
              <a:off x="747" y="2095"/>
              <a:ext cx="94" cy="325"/>
            </a:xfrm>
            <a:custGeom>
              <a:avLst/>
              <a:gdLst/>
              <a:ahLst/>
              <a:cxnLst>
                <a:cxn ang="0">
                  <a:pos x="96" y="0"/>
                </a:cxn>
                <a:cxn ang="0">
                  <a:pos x="96" y="95"/>
                </a:cxn>
                <a:cxn ang="0">
                  <a:pos x="0" y="95"/>
                </a:cxn>
                <a:cxn ang="0">
                  <a:pos x="0" y="239"/>
                </a:cxn>
                <a:cxn ang="0">
                  <a:pos x="96" y="239"/>
                </a:cxn>
                <a:cxn ang="0">
                  <a:pos x="96" y="334"/>
                </a:cxn>
              </a:cxnLst>
              <a:rect l="0" t="0" r="r" b="b"/>
              <a:pathLst>
                <a:path w="96" h="334">
                  <a:moveTo>
                    <a:pt x="96" y="0"/>
                  </a:moveTo>
                  <a:lnTo>
                    <a:pt x="96" y="95"/>
                  </a:lnTo>
                  <a:lnTo>
                    <a:pt x="0" y="95"/>
                  </a:lnTo>
                  <a:lnTo>
                    <a:pt x="0" y="239"/>
                  </a:lnTo>
                  <a:lnTo>
                    <a:pt x="96" y="239"/>
                  </a:lnTo>
                  <a:lnTo>
                    <a:pt x="96" y="334"/>
                  </a:lnTo>
                </a:path>
              </a:pathLst>
            </a:custGeom>
            <a:noFill/>
            <a:ln w="38100" cap="flat" cmpd="sng">
              <a:solidFill>
                <a:srgbClr val="000000"/>
              </a:solidFill>
              <a:prstDash val="solid"/>
              <a:round/>
              <a:headEnd type="none" w="med" len="med"/>
              <a:tailEnd type="none" w="med" len="me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4" name="Line 51"/>
            <p:cNvSpPr>
              <a:spLocks noChangeAspect="1" noChangeShapeType="1"/>
            </p:cNvSpPr>
            <p:nvPr/>
          </p:nvSpPr>
          <p:spPr bwMode="auto">
            <a:xfrm>
              <a:off x="701" y="2187"/>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5" name="Freeform 52"/>
            <p:cNvSpPr>
              <a:spLocks noChangeAspect="1"/>
            </p:cNvSpPr>
            <p:nvPr/>
          </p:nvSpPr>
          <p:spPr bwMode="auto">
            <a:xfrm rot="-16200000">
              <a:off x="535" y="1804"/>
              <a:ext cx="637" cy="125"/>
            </a:xfrm>
            <a:custGeom>
              <a:avLst/>
              <a:gdLst/>
              <a:ahLst/>
              <a:cxnLst>
                <a:cxn ang="0">
                  <a:pos x="0" y="144"/>
                </a:cxn>
                <a:cxn ang="0">
                  <a:pos x="384" y="144"/>
                </a:cxn>
                <a:cxn ang="0">
                  <a:pos x="480" y="0"/>
                </a:cxn>
                <a:cxn ang="0">
                  <a:pos x="528" y="240"/>
                </a:cxn>
                <a:cxn ang="0">
                  <a:pos x="672" y="0"/>
                </a:cxn>
                <a:cxn ang="0">
                  <a:pos x="720" y="240"/>
                </a:cxn>
                <a:cxn ang="0">
                  <a:pos x="864" y="0"/>
                </a:cxn>
                <a:cxn ang="0">
                  <a:pos x="912" y="144"/>
                </a:cxn>
                <a:cxn ang="0">
                  <a:pos x="1344" y="144"/>
                </a:cxn>
              </a:cxnLst>
              <a:rect l="0" t="0" r="r" b="b"/>
              <a:pathLst>
                <a:path w="1344" h="240">
                  <a:moveTo>
                    <a:pt x="0" y="144"/>
                  </a:moveTo>
                  <a:lnTo>
                    <a:pt x="384" y="144"/>
                  </a:lnTo>
                  <a:lnTo>
                    <a:pt x="480" y="0"/>
                  </a:lnTo>
                  <a:lnTo>
                    <a:pt x="528" y="240"/>
                  </a:lnTo>
                  <a:lnTo>
                    <a:pt x="672" y="0"/>
                  </a:lnTo>
                  <a:lnTo>
                    <a:pt x="720" y="240"/>
                  </a:lnTo>
                  <a:lnTo>
                    <a:pt x="864" y="0"/>
                  </a:lnTo>
                  <a:lnTo>
                    <a:pt x="912" y="144"/>
                  </a:lnTo>
                  <a:lnTo>
                    <a:pt x="1344" y="144"/>
                  </a:lnTo>
                </a:path>
              </a:pathLst>
            </a:custGeom>
            <a:noFill/>
            <a:ln w="38100" cap="flat" cmpd="sng">
              <a:solidFill>
                <a:srgbClr val="FF0000"/>
              </a:solidFill>
              <a:prstDash val="solid"/>
              <a:round/>
              <a:headEnd/>
              <a:tailEnd/>
            </a:ln>
            <a:effectLst/>
          </p:spPr>
          <p:txBody>
            <a:bodyPr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pic>
          <p:nvPicPr>
            <p:cNvPr id="43021" name="Picture 53" descr="11201-cell8a"/>
            <p:cNvPicPr>
              <a:picLocks noChangeAspect="1" noChangeArrowheads="1"/>
            </p:cNvPicPr>
            <p:nvPr/>
          </p:nvPicPr>
          <p:blipFill>
            <a:blip r:embed="rId3">
              <a:extLst>
                <a:ext uri="{28A0092B-C50C-407E-A947-70E740481C1C}">
                  <a14:useLocalDpi xmlns:a14="http://schemas.microsoft.com/office/drawing/2010/main" val="0"/>
                </a:ext>
              </a:extLst>
            </a:blip>
            <a:srcRect l="17062" t="21490" r="18938" b="29689"/>
            <a:stretch>
              <a:fillRect/>
            </a:stretch>
          </p:blipFill>
          <p:spPr bwMode="auto">
            <a:xfrm>
              <a:off x="1374" y="1054"/>
              <a:ext cx="1388" cy="12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pic>
        <p:sp>
          <p:nvSpPr>
            <p:cNvPr id="57" name="Line 54"/>
            <p:cNvSpPr>
              <a:spLocks noChangeShapeType="1"/>
            </p:cNvSpPr>
            <p:nvPr/>
          </p:nvSpPr>
          <p:spPr bwMode="auto">
            <a:xfrm flipV="1">
              <a:off x="853" y="1053"/>
              <a:ext cx="514" cy="652"/>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8" name="Line 55"/>
            <p:cNvSpPr>
              <a:spLocks noChangeShapeType="1"/>
            </p:cNvSpPr>
            <p:nvPr/>
          </p:nvSpPr>
          <p:spPr bwMode="auto">
            <a:xfrm>
              <a:off x="853" y="2021"/>
              <a:ext cx="521" cy="273"/>
            </a:xfrm>
            <a:prstGeom prst="line">
              <a:avLst/>
            </a:prstGeom>
            <a:noFill/>
            <a:ln w="19050">
              <a:solidFill>
                <a:srgbClr val="000000"/>
              </a:solidFill>
              <a:prstDash val="sysDot"/>
              <a:round/>
              <a:headEnd/>
              <a:tailEnd type="none" w="lg" len="lg"/>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59" name="Line 56"/>
            <p:cNvSpPr>
              <a:spLocks noChangeShapeType="1"/>
            </p:cNvSpPr>
            <p:nvPr/>
          </p:nvSpPr>
          <p:spPr bwMode="auto">
            <a:xfrm>
              <a:off x="633" y="1445"/>
              <a:ext cx="0" cy="148"/>
            </a:xfrm>
            <a:prstGeom prst="line">
              <a:avLst/>
            </a:prstGeom>
            <a:noFill/>
            <a:ln w="25400">
              <a:solidFill>
                <a:srgbClr val="7889FB"/>
              </a:solidFill>
              <a:round/>
              <a:headEnd/>
              <a:tailEnd type="triangle" w="med" len="me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0" name="Text Box 57"/>
            <p:cNvSpPr txBox="1">
              <a:spLocks noChangeAspect="1" noChangeArrowheads="1"/>
            </p:cNvSpPr>
            <p:nvPr/>
          </p:nvSpPr>
          <p:spPr bwMode="auto">
            <a:xfrm>
              <a:off x="305" y="1071"/>
              <a:ext cx="606" cy="366"/>
            </a:xfrm>
            <a:prstGeom prst="rect">
              <a:avLst/>
            </a:prstGeom>
            <a:noFill/>
            <a:ln w="12700">
              <a:noFill/>
              <a:miter lim="800000"/>
              <a:headEnd/>
              <a:tailEnd/>
            </a:ln>
            <a:effectLst/>
          </p:spPr>
          <p:txBody>
            <a:bodyPr wrap="none">
              <a:spAutoFit/>
            </a:bodyPr>
            <a:lstStyle/>
            <a:p>
              <a:pPr algn="ctr" defTabSz="913696">
                <a:defRPr/>
              </a:pPr>
              <a:r>
                <a:rPr lang="en-US" sz="1600" b="1" kern="0">
                  <a:solidFill>
                    <a:srgbClr val="7889FB"/>
                  </a:solidFill>
                  <a:latin typeface="Tahoma" pitchFamily="-107" charset="0"/>
                  <a:ea typeface="MS PGothic" pitchFamily="34" charset="-128"/>
                  <a:cs typeface="MS PGothic" pitchFamily="34" charset="-128"/>
                </a:rPr>
                <a:t>Small</a:t>
              </a:r>
            </a:p>
            <a:p>
              <a:pPr algn="ctr" defTabSz="913696">
                <a:defRPr/>
              </a:pPr>
              <a:r>
                <a:rPr lang="en-US" sz="1600" b="1" kern="0">
                  <a:solidFill>
                    <a:srgbClr val="7889FB"/>
                  </a:solidFill>
                  <a:latin typeface="Tahoma" pitchFamily="-107" charset="0"/>
                  <a:ea typeface="MS PGothic" pitchFamily="34" charset="-128"/>
                  <a:cs typeface="MS PGothic" pitchFamily="34" charset="-128"/>
                </a:rPr>
                <a:t>Current</a:t>
              </a:r>
            </a:p>
          </p:txBody>
        </p:sp>
        <p:sp>
          <p:nvSpPr>
            <p:cNvPr id="61" name="AutoShape 58"/>
            <p:cNvSpPr>
              <a:spLocks noChangeAspect="1" noChangeArrowheads="1"/>
            </p:cNvSpPr>
            <p:nvPr/>
          </p:nvSpPr>
          <p:spPr bwMode="auto">
            <a:xfrm rot="10800000" flipH="1">
              <a:off x="795" y="2419"/>
              <a:ext cx="92" cy="76"/>
            </a:xfrm>
            <a:prstGeom prst="triangle">
              <a:avLst>
                <a:gd name="adj" fmla="val 50000"/>
              </a:avLst>
            </a:prstGeom>
            <a:noFill/>
            <a:ln w="38100">
              <a:solidFill>
                <a:srgbClr val="000000"/>
              </a:solidFill>
              <a:miter lim="800000"/>
              <a:headEnd/>
              <a:tailEnd/>
            </a:ln>
            <a:effectLst/>
          </p:spPr>
          <p:txBody>
            <a:bodyPr wrap="none" anchor="ct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2" name="Line 59"/>
            <p:cNvSpPr>
              <a:spLocks noChangeAspect="1" noChangeShapeType="1"/>
            </p:cNvSpPr>
            <p:nvPr/>
          </p:nvSpPr>
          <p:spPr bwMode="auto">
            <a:xfrm rot="-5400000">
              <a:off x="629" y="2185"/>
              <a:ext cx="0" cy="141"/>
            </a:xfrm>
            <a:prstGeom prst="line">
              <a:avLst/>
            </a:prstGeom>
            <a:noFill/>
            <a:ln w="38100">
              <a:solidFill>
                <a:srgbClr val="000000"/>
              </a:solidFill>
              <a:round/>
              <a:headEnd/>
              <a:tailEnd/>
            </a:ln>
            <a:effectLst/>
          </p:spPr>
          <p:txBody>
            <a:bodyPr/>
            <a:lstStyle/>
            <a:p>
              <a:pPr defTabSz="913696">
                <a:defRPr/>
              </a:pPr>
              <a:endParaRPr lang="en-US" kern="0">
                <a:solidFill>
                  <a:sysClr val="windowText" lastClr="000000"/>
                </a:solidFill>
                <a:latin typeface="Arial" pitchFamily="-107" charset="0"/>
                <a:ea typeface="Arial" pitchFamily="-107" charset="0"/>
                <a:cs typeface="Arial" pitchFamily="-107" charset="0"/>
              </a:endParaRPr>
            </a:p>
          </p:txBody>
        </p:sp>
        <p:sp>
          <p:nvSpPr>
            <p:cNvPr id="63" name="Text Box 60"/>
            <p:cNvSpPr txBox="1">
              <a:spLocks noChangeAspect="1" noChangeArrowheads="1"/>
            </p:cNvSpPr>
            <p:nvPr/>
          </p:nvSpPr>
          <p:spPr bwMode="auto">
            <a:xfrm>
              <a:off x="1383" y="2333"/>
              <a:ext cx="1406" cy="442"/>
            </a:xfrm>
            <a:prstGeom prst="rect">
              <a:avLst/>
            </a:prstGeom>
            <a:solidFill>
              <a:srgbClr val="7889FB"/>
            </a:solidFill>
            <a:ln w="19050">
              <a:noFill/>
              <a:miter lim="800000"/>
              <a:headEnd/>
              <a:tailEnd/>
            </a:ln>
            <a:effectLst/>
          </p:spPr>
          <p:txBody>
            <a:bodyPr>
              <a:spAutoFit/>
            </a:bodyPr>
            <a:lstStyle/>
            <a:p>
              <a:pPr algn="ctr" defTabSz="913696">
                <a:defRPr/>
              </a:pPr>
              <a:r>
                <a:rPr lang="en-US" sz="2000" kern="0" dirty="0">
                  <a:solidFill>
                    <a:srgbClr val="FFFFFF"/>
                  </a:solidFill>
                  <a:latin typeface="Tahoma" pitchFamily="-107" charset="0"/>
                  <a:ea typeface="MS PGothic" pitchFamily="34" charset="-128"/>
                  <a:cs typeface="Tahoma" pitchFamily="-107" charset="0"/>
                </a:rPr>
                <a:t>RESET (</a:t>
              </a:r>
              <a:r>
                <a:rPr lang="en-US" sz="2000" kern="0" dirty="0" err="1">
                  <a:solidFill>
                    <a:srgbClr val="FFFFFF"/>
                  </a:solidFill>
                  <a:latin typeface="Tahoma" pitchFamily="-107" charset="0"/>
                  <a:ea typeface="MS PGothic" pitchFamily="34" charset="-128"/>
                  <a:cs typeface="Tahoma" pitchFamily="-107" charset="0"/>
                </a:rPr>
                <a:t>amorph</a:t>
              </a:r>
              <a:r>
                <a:rPr lang="en-US" sz="2000" kern="0" dirty="0">
                  <a:solidFill>
                    <a:srgbClr val="FFFFFF"/>
                  </a:solidFill>
                  <a:latin typeface="Tahoma" pitchFamily="-107" charset="0"/>
                  <a:ea typeface="MS PGothic" pitchFamily="34" charset="-128"/>
                  <a:cs typeface="Tahoma" pitchFamily="-107" charset="0"/>
                </a:rPr>
                <a:t>)</a:t>
              </a:r>
            </a:p>
            <a:p>
              <a:pPr algn="ctr" defTabSz="913696">
                <a:defRPr/>
              </a:pPr>
              <a:r>
                <a:rPr lang="en-US" sz="2000" kern="0" dirty="0">
                  <a:solidFill>
                    <a:srgbClr val="FFFFFF"/>
                  </a:solidFill>
                  <a:latin typeface="Tahoma" pitchFamily="-107" charset="0"/>
                  <a:ea typeface="MS PGothic" pitchFamily="34" charset="-128"/>
                  <a:cs typeface="Tahoma" pitchFamily="-107" charset="0"/>
                </a:rPr>
                <a:t>High resistance</a:t>
              </a:r>
            </a:p>
          </p:txBody>
        </p:sp>
        <p:sp>
          <p:nvSpPr>
            <p:cNvPr id="64" name="Text Box 61"/>
            <p:cNvSpPr txBox="1">
              <a:spLocks noChangeAspect="1" noChangeArrowheads="1"/>
            </p:cNvSpPr>
            <p:nvPr/>
          </p:nvSpPr>
          <p:spPr bwMode="auto">
            <a:xfrm>
              <a:off x="141" y="2341"/>
              <a:ext cx="492" cy="366"/>
            </a:xfrm>
            <a:prstGeom prst="rect">
              <a:avLst/>
            </a:prstGeom>
            <a:noFill/>
            <a:ln w="12700">
              <a:noFill/>
              <a:miter lim="800000"/>
              <a:headEnd/>
              <a:tailEnd/>
            </a:ln>
            <a:effectLst/>
          </p:spPr>
          <p:txBody>
            <a:bodyPr wrap="none">
              <a:spAutoFit/>
            </a:bodyPr>
            <a:lstStyle/>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Access</a:t>
              </a:r>
            </a:p>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Device</a:t>
              </a:r>
            </a:p>
          </p:txBody>
        </p:sp>
        <p:sp>
          <p:nvSpPr>
            <p:cNvPr id="65" name="Text Box 62"/>
            <p:cNvSpPr txBox="1">
              <a:spLocks noChangeAspect="1" noChangeArrowheads="1"/>
            </p:cNvSpPr>
            <p:nvPr/>
          </p:nvSpPr>
          <p:spPr bwMode="auto">
            <a:xfrm>
              <a:off x="103" y="1661"/>
              <a:ext cx="573" cy="366"/>
            </a:xfrm>
            <a:prstGeom prst="rect">
              <a:avLst/>
            </a:prstGeom>
            <a:noFill/>
            <a:ln w="12700">
              <a:noFill/>
              <a:miter lim="800000"/>
              <a:headEnd/>
              <a:tailEnd/>
            </a:ln>
            <a:effectLst/>
          </p:spPr>
          <p:txBody>
            <a:bodyPr wrap="none">
              <a:spAutoFit/>
            </a:bodyPr>
            <a:lstStyle/>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Memory</a:t>
              </a:r>
            </a:p>
            <a:p>
              <a:pPr algn="ctr" defTabSz="913696">
                <a:defRPr/>
              </a:pPr>
              <a:r>
                <a:rPr lang="en-US" sz="1600" kern="0">
                  <a:solidFill>
                    <a:sysClr val="windowText" lastClr="000000"/>
                  </a:solidFill>
                  <a:latin typeface="Tahoma" pitchFamily="-107" charset="0"/>
                  <a:ea typeface="MS PGothic" pitchFamily="34" charset="-128"/>
                  <a:cs typeface="MS PGothic" pitchFamily="34" charset="-128"/>
                </a:rPr>
                <a:t>Element</a:t>
              </a:r>
            </a:p>
          </p:txBody>
        </p:sp>
        <p:sp>
          <p:nvSpPr>
            <p:cNvPr id="66" name="Text Box 63"/>
            <p:cNvSpPr txBox="1">
              <a:spLocks noChangeAspect="1" noChangeArrowheads="1"/>
            </p:cNvSpPr>
            <p:nvPr/>
          </p:nvSpPr>
          <p:spPr bwMode="auto">
            <a:xfrm>
              <a:off x="1610" y="2840"/>
              <a:ext cx="1043" cy="250"/>
            </a:xfrm>
            <a:prstGeom prst="rect">
              <a:avLst/>
            </a:prstGeom>
            <a:solidFill>
              <a:srgbClr val="7889FB"/>
            </a:solidFill>
            <a:ln w="19050">
              <a:noFill/>
              <a:miter lim="800000"/>
              <a:headEnd/>
              <a:tailEnd/>
            </a:ln>
            <a:effectLst/>
          </p:spPr>
          <p:txBody>
            <a:bodyPr>
              <a:spAutoFit/>
            </a:bodyPr>
            <a:lstStyle/>
            <a:p>
              <a:pPr algn="ctr" defTabSz="913696">
                <a:defRPr/>
              </a:pP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6</a:t>
              </a:r>
              <a:r>
                <a:rPr lang="en-US" sz="2000" kern="0">
                  <a:solidFill>
                    <a:srgbClr val="FFFFFF"/>
                  </a:solidFill>
                  <a:latin typeface="Tahoma" pitchFamily="-107" charset="0"/>
                  <a:ea typeface="MS PGothic" pitchFamily="34" charset="-128"/>
                  <a:cs typeface="Tahoma" pitchFamily="-107" charset="0"/>
                </a:rPr>
                <a:t>-10</a:t>
              </a:r>
              <a:r>
                <a:rPr lang="en-US" sz="2000" kern="0" baseline="30000">
                  <a:solidFill>
                    <a:srgbClr val="FFFFFF"/>
                  </a:solidFill>
                  <a:latin typeface="Tahoma" pitchFamily="-107" charset="0"/>
                  <a:ea typeface="MS PGothic" pitchFamily="34" charset="-128"/>
                  <a:cs typeface="Tahoma" pitchFamily="-107" charset="0"/>
                </a:rPr>
                <a:t>7 </a:t>
              </a:r>
              <a:r>
                <a:rPr lang="en-US" sz="2000" kern="0">
                  <a:solidFill>
                    <a:srgbClr val="FFFFFF"/>
                  </a:solidFill>
                  <a:latin typeface="Symbol" pitchFamily="-107" charset="2"/>
                  <a:ea typeface="MS PGothic" pitchFamily="34" charset="-128"/>
                  <a:cs typeface="Tahoma" pitchFamily="-107" charset="0"/>
                </a:rPr>
                <a:t>W</a:t>
              </a:r>
            </a:p>
          </p:txBody>
        </p:sp>
      </p:grpSp>
      <p:pic>
        <p:nvPicPr>
          <p:cNvPr id="43015" name="Picture 25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72200" y="914400"/>
            <a:ext cx="2628900" cy="219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6" name="Text Box 58" descr="90%"/>
          <p:cNvSpPr txBox="1">
            <a:spLocks noChangeArrowheads="1"/>
          </p:cNvSpPr>
          <p:nvPr/>
        </p:nvSpPr>
        <p:spPr bwMode="auto">
          <a:xfrm>
            <a:off x="152400" y="6553200"/>
            <a:ext cx="3438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3696" eaLnBrk="1" hangingPunct="1"/>
            <a:r>
              <a:rPr lang="en-US" sz="1400" b="1">
                <a:solidFill>
                  <a:srgbClr val="000000"/>
                </a:solidFill>
              </a:rPr>
              <a:t>Photo Courtesy: Bipin Rajendran, IBM</a:t>
            </a:r>
          </a:p>
        </p:txBody>
      </p:sp>
      <p:sp>
        <p:nvSpPr>
          <p:cNvPr id="43017" name="Text Box 58" descr="90%"/>
          <p:cNvSpPr txBox="1">
            <a:spLocks noChangeArrowheads="1"/>
          </p:cNvSpPr>
          <p:nvPr/>
        </p:nvSpPr>
        <p:spPr bwMode="auto">
          <a:xfrm>
            <a:off x="3521075" y="6553200"/>
            <a:ext cx="3565525"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defTabSz="913696" eaLnBrk="1" hangingPunct="1"/>
            <a:r>
              <a:rPr lang="en-US" sz="1400" b="1">
                <a:solidFill>
                  <a:srgbClr val="000000"/>
                </a:solidFill>
              </a:rPr>
              <a:t>Slide Courtesy: Moinuddin Qureshi, IBM</a:t>
            </a:r>
          </a:p>
        </p:txBody>
      </p:sp>
    </p:spTree>
    <p:extLst>
      <p:ext uri="{BB962C8B-B14F-4D97-AF65-F5344CB8AC3E}">
        <p14:creationId xmlns:p14="http://schemas.microsoft.com/office/powerpoint/2010/main" val="30507360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Garamond" charset="0"/>
              </a:rPr>
              <a:t>The Problem</a:t>
            </a:r>
          </a:p>
        </p:txBody>
      </p:sp>
      <p:sp>
        <p:nvSpPr>
          <p:cNvPr id="3"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Bigger is slower</a:t>
            </a:r>
          </a:p>
          <a:p>
            <a:pPr lvl="1"/>
            <a:r>
              <a:rPr lang="en-US">
                <a:latin typeface="Tahoma" charset="0"/>
                <a:ea typeface="ＭＳ Ｐゴシック" charset="0"/>
              </a:rPr>
              <a:t>SRAM, 512 Bytes, sub-nanosec</a:t>
            </a:r>
          </a:p>
          <a:p>
            <a:pPr lvl="1"/>
            <a:r>
              <a:rPr lang="en-US">
                <a:latin typeface="Tahoma" charset="0"/>
                <a:ea typeface="ＭＳ Ｐゴシック" charset="0"/>
              </a:rPr>
              <a:t>SRAM,  KByte~MByte, ~nanosec</a:t>
            </a:r>
          </a:p>
          <a:p>
            <a:pPr lvl="1"/>
            <a:r>
              <a:rPr lang="en-US">
                <a:latin typeface="Tahoma" charset="0"/>
                <a:ea typeface="ＭＳ Ｐゴシック" charset="0"/>
              </a:rPr>
              <a:t>DRAM, Gigabyte, ~50 nanosec</a:t>
            </a:r>
          </a:p>
          <a:p>
            <a:pPr lvl="1"/>
            <a:r>
              <a:rPr lang="en-US">
                <a:latin typeface="Tahoma" charset="0"/>
                <a:ea typeface="ＭＳ Ｐゴシック" charset="0"/>
              </a:rPr>
              <a:t>Hard Disk, Terabyte, ~10 millisec</a:t>
            </a:r>
          </a:p>
          <a:p>
            <a:endParaRPr lang="en-US" sz="1000">
              <a:latin typeface="Tahoma" charset="0"/>
            </a:endParaRPr>
          </a:p>
          <a:p>
            <a:r>
              <a:rPr lang="en-US">
                <a:solidFill>
                  <a:srgbClr val="0000FF"/>
                </a:solidFill>
                <a:latin typeface="Tahoma" charset="0"/>
              </a:rPr>
              <a:t>Faster is more expensive (dollars and chip area)</a:t>
            </a:r>
          </a:p>
          <a:p>
            <a:pPr lvl="1"/>
            <a:r>
              <a:rPr lang="en-US">
                <a:latin typeface="Tahoma" charset="0"/>
                <a:ea typeface="ＭＳ Ｐゴシック" charset="0"/>
              </a:rPr>
              <a:t>SRAM, &lt; 10$ per Megabyte</a:t>
            </a:r>
          </a:p>
          <a:p>
            <a:pPr lvl="1"/>
            <a:r>
              <a:rPr lang="en-US">
                <a:latin typeface="Tahoma" charset="0"/>
                <a:ea typeface="ＭＳ Ｐゴシック" charset="0"/>
              </a:rPr>
              <a:t>DRAM, &lt; 1$ per Megabyte</a:t>
            </a:r>
          </a:p>
          <a:p>
            <a:pPr lvl="1"/>
            <a:r>
              <a:rPr lang="en-US">
                <a:latin typeface="Tahoma" charset="0"/>
                <a:ea typeface="ＭＳ Ｐゴシック" charset="0"/>
              </a:rPr>
              <a:t>Hard Disk &lt; 1$ per Gigabyte</a:t>
            </a:r>
          </a:p>
          <a:p>
            <a:pPr lvl="1"/>
            <a:r>
              <a:rPr lang="en-US">
                <a:latin typeface="Tahoma" charset="0"/>
                <a:ea typeface="ＭＳ Ｐゴシック" charset="0"/>
              </a:rPr>
              <a:t>These sample values scale with time</a:t>
            </a:r>
          </a:p>
          <a:p>
            <a:endParaRPr lang="en-US" sz="1000">
              <a:latin typeface="Tahoma" charset="0"/>
            </a:endParaRPr>
          </a:p>
          <a:p>
            <a:r>
              <a:rPr lang="en-US">
                <a:latin typeface="Tahoma" charset="0"/>
              </a:rPr>
              <a:t>Other technologies have their place as well </a:t>
            </a:r>
          </a:p>
          <a:p>
            <a:pPr lvl="1"/>
            <a:r>
              <a:rPr lang="en-US">
                <a:latin typeface="Tahoma" charset="0"/>
                <a:ea typeface="ＭＳ Ｐゴシック" charset="0"/>
              </a:rPr>
              <a:t>Flash memory, Phase-change memory (not mature yet)</a:t>
            </a:r>
          </a:p>
        </p:txBody>
      </p:sp>
      <p:sp>
        <p:nvSpPr>
          <p:cNvPr id="1105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121A10E-92C3-7146-B776-E7EE46A12F33}" type="slidenum">
              <a:rPr lang="en-US" sz="1600">
                <a:solidFill>
                  <a:srgbClr val="000000"/>
                </a:solidFill>
                <a:latin typeface="Garamond" charset="0"/>
                <a:cs typeface="Arial" charset="0"/>
              </a:rPr>
              <a:pPr eaLnBrk="1" hangingPunct="1"/>
              <a:t>52</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06783720"/>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2" end="1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Garamond" charset="0"/>
              </a:rPr>
              <a:t>Why Memory Hierarchy?</a:t>
            </a:r>
          </a:p>
        </p:txBody>
      </p:sp>
      <p:sp>
        <p:nvSpPr>
          <p:cNvPr id="3" name="Content Placeholder 2"/>
          <p:cNvSpPr>
            <a:spLocks noGrp="1"/>
          </p:cNvSpPr>
          <p:nvPr>
            <p:ph idx="1"/>
          </p:nvPr>
        </p:nvSpPr>
        <p:spPr>
          <a:xfrm>
            <a:off x="228600" y="996950"/>
            <a:ext cx="8610600" cy="5194300"/>
          </a:xfrm>
        </p:spPr>
        <p:txBody>
          <a:bodyPr/>
          <a:lstStyle/>
          <a:p>
            <a:r>
              <a:rPr lang="en-US">
                <a:latin typeface="Tahoma" charset="0"/>
              </a:rPr>
              <a:t>We want both fast and large</a:t>
            </a:r>
          </a:p>
          <a:p>
            <a:endParaRPr lang="en-US">
              <a:latin typeface="Tahoma" charset="0"/>
            </a:endParaRPr>
          </a:p>
          <a:p>
            <a:r>
              <a:rPr lang="en-US">
                <a:latin typeface="Tahoma" charset="0"/>
              </a:rPr>
              <a:t>But we cannot achieve both with a single level of memory</a:t>
            </a:r>
          </a:p>
          <a:p>
            <a:endParaRPr lang="en-US">
              <a:latin typeface="Tahoma" charset="0"/>
            </a:endParaRPr>
          </a:p>
          <a:p>
            <a:r>
              <a:rPr lang="en-US">
                <a:latin typeface="Tahoma" charset="0"/>
              </a:rPr>
              <a:t>Idea: </a:t>
            </a:r>
            <a:r>
              <a:rPr lang="en-US">
                <a:solidFill>
                  <a:srgbClr val="0000FF"/>
                </a:solidFill>
                <a:latin typeface="Tahoma" charset="0"/>
              </a:rPr>
              <a:t>Have multiple levels of storage </a:t>
            </a:r>
            <a:r>
              <a:rPr lang="en-US">
                <a:latin typeface="Tahoma" charset="0"/>
              </a:rPr>
              <a:t>(progressively bigger and slower as the levels are farther from the processor) and </a:t>
            </a:r>
            <a:r>
              <a:rPr lang="en-US">
                <a:solidFill>
                  <a:srgbClr val="0000FF"/>
                </a:solidFill>
                <a:latin typeface="Tahoma" charset="0"/>
              </a:rPr>
              <a:t>ensure most of the data the processor needs is kept in the fast(er) level(s)</a:t>
            </a:r>
          </a:p>
        </p:txBody>
      </p:sp>
      <p:sp>
        <p:nvSpPr>
          <p:cNvPr id="1116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F64097C-1FDF-054C-A239-088B10A830F1}" type="slidenum">
              <a:rPr lang="en-US" sz="1600">
                <a:solidFill>
                  <a:srgbClr val="000000"/>
                </a:solidFill>
                <a:latin typeface="Garamond" charset="0"/>
                <a:cs typeface="Arial" charset="0"/>
              </a:rPr>
              <a:pPr eaLnBrk="1" hangingPunct="1"/>
              <a:t>53</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74031732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Title 1"/>
          <p:cNvSpPr>
            <a:spLocks noGrp="1"/>
          </p:cNvSpPr>
          <p:nvPr>
            <p:ph type="title"/>
          </p:nvPr>
        </p:nvSpPr>
        <p:spPr/>
        <p:txBody>
          <a:bodyPr/>
          <a:lstStyle/>
          <a:p>
            <a:r>
              <a:rPr lang="en-US">
                <a:latin typeface="Garamond" charset="0"/>
              </a:rPr>
              <a:t>Memory Hierarchy</a:t>
            </a:r>
          </a:p>
        </p:txBody>
      </p:sp>
      <p:sp>
        <p:nvSpPr>
          <p:cNvPr id="59394" name="Content Placeholder 2"/>
          <p:cNvSpPr>
            <a:spLocks noGrp="1"/>
          </p:cNvSpPr>
          <p:nvPr>
            <p:ph idx="1"/>
          </p:nvPr>
        </p:nvSpPr>
        <p:spPr>
          <a:xfrm>
            <a:off x="228600" y="996950"/>
            <a:ext cx="8610600" cy="5194300"/>
          </a:xfrm>
        </p:spPr>
        <p:txBody>
          <a:bodyPr/>
          <a:lstStyle/>
          <a:p>
            <a:r>
              <a:rPr lang="en-US">
                <a:latin typeface="Tahoma" charset="0"/>
              </a:rPr>
              <a:t>Fundamental tradeoff</a:t>
            </a:r>
          </a:p>
          <a:p>
            <a:pPr lvl="1"/>
            <a:r>
              <a:rPr lang="en-US">
                <a:latin typeface="Tahoma" charset="0"/>
                <a:ea typeface="ＭＳ Ｐゴシック" charset="0"/>
              </a:rPr>
              <a:t>Fast memory: small</a:t>
            </a:r>
          </a:p>
          <a:p>
            <a:pPr lvl="1"/>
            <a:r>
              <a:rPr lang="en-US">
                <a:latin typeface="Tahoma" charset="0"/>
                <a:ea typeface="ＭＳ Ｐゴシック" charset="0"/>
              </a:rPr>
              <a:t>Large memory: slow</a:t>
            </a:r>
          </a:p>
          <a:p>
            <a:r>
              <a:rPr lang="en-US">
                <a:latin typeface="Tahoma" charset="0"/>
              </a:rPr>
              <a:t>Idea: </a:t>
            </a:r>
            <a:r>
              <a:rPr lang="en-US">
                <a:solidFill>
                  <a:srgbClr val="FF0000"/>
                </a:solidFill>
                <a:latin typeface="Tahoma" charset="0"/>
              </a:rPr>
              <a:t>Memory hierarchy</a:t>
            </a: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a:p>
            <a:r>
              <a:rPr lang="en-US">
                <a:latin typeface="Tahoma" charset="0"/>
              </a:rPr>
              <a:t>Latency, cost, size, </a:t>
            </a:r>
          </a:p>
          <a:p>
            <a:pPr>
              <a:buFont typeface="Wingdings" charset="0"/>
              <a:buNone/>
            </a:pPr>
            <a:r>
              <a:rPr lang="en-US">
                <a:latin typeface="Tahoma" charset="0"/>
              </a:rPr>
              <a:t>    bandwidth</a:t>
            </a:r>
          </a:p>
        </p:txBody>
      </p:sp>
      <p:sp>
        <p:nvSpPr>
          <p:cNvPr id="5939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D85DEF5-8D80-6545-B4DF-20A2F15933B6}" type="slidenum">
              <a:rPr lang="en-US" sz="1600">
                <a:solidFill>
                  <a:srgbClr val="000000"/>
                </a:solidFill>
                <a:latin typeface="Garamond" charset="0"/>
                <a:cs typeface="Arial" charset="0"/>
              </a:rPr>
              <a:pPr eaLnBrk="1" hangingPunct="1"/>
              <a:t>54</a:t>
            </a:fld>
            <a:endParaRPr lang="en-US" sz="1600">
              <a:solidFill>
                <a:srgbClr val="000000"/>
              </a:solidFill>
              <a:latin typeface="Garamond" charset="0"/>
              <a:cs typeface="Arial" charset="0"/>
            </a:endParaRPr>
          </a:p>
        </p:txBody>
      </p:sp>
      <p:sp>
        <p:nvSpPr>
          <p:cNvPr id="59396" name="Rectangle 5"/>
          <p:cNvSpPr>
            <a:spLocks noChangeArrowheads="1"/>
          </p:cNvSpPr>
          <p:nvPr/>
        </p:nvSpPr>
        <p:spPr bwMode="auto">
          <a:xfrm>
            <a:off x="390525" y="3398838"/>
            <a:ext cx="887413" cy="127476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397" name="Rectangle 6"/>
          <p:cNvSpPr>
            <a:spLocks noChangeArrowheads="1"/>
          </p:cNvSpPr>
          <p:nvPr/>
        </p:nvSpPr>
        <p:spPr bwMode="auto">
          <a:xfrm>
            <a:off x="4164013" y="2035175"/>
            <a:ext cx="2489200" cy="41560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398" name="TextBox 7"/>
          <p:cNvSpPr txBox="1">
            <a:spLocks noChangeArrowheads="1"/>
          </p:cNvSpPr>
          <p:nvPr/>
        </p:nvSpPr>
        <p:spPr bwMode="auto">
          <a:xfrm>
            <a:off x="492125" y="3833813"/>
            <a:ext cx="6731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CPU</a:t>
            </a:r>
          </a:p>
        </p:txBody>
      </p:sp>
      <p:sp>
        <p:nvSpPr>
          <p:cNvPr id="59399" name="TextBox 8"/>
          <p:cNvSpPr txBox="1">
            <a:spLocks noChangeArrowheads="1"/>
          </p:cNvSpPr>
          <p:nvPr/>
        </p:nvSpPr>
        <p:spPr bwMode="auto">
          <a:xfrm>
            <a:off x="4860925" y="3559175"/>
            <a:ext cx="10175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Main</a:t>
            </a:r>
          </a:p>
          <a:p>
            <a:pPr algn="ctr" eaLnBrk="1" fontAlgn="base" hangingPunct="1">
              <a:spcBef>
                <a:spcPct val="0"/>
              </a:spcBef>
              <a:spcAft>
                <a:spcPct val="0"/>
              </a:spcAft>
            </a:pPr>
            <a:r>
              <a:rPr lang="en-US" sz="1800" smtClean="0">
                <a:solidFill>
                  <a:srgbClr val="000000"/>
                </a:solidFill>
                <a:cs typeface="Arial" charset="0"/>
              </a:rPr>
              <a:t>Memory</a:t>
            </a:r>
          </a:p>
          <a:p>
            <a:pPr algn="ctr" eaLnBrk="1" fontAlgn="base" hangingPunct="1">
              <a:spcBef>
                <a:spcPct val="0"/>
              </a:spcBef>
              <a:spcAft>
                <a:spcPct val="0"/>
              </a:spcAft>
            </a:pPr>
            <a:r>
              <a:rPr lang="en-US" sz="1800" smtClean="0">
                <a:solidFill>
                  <a:srgbClr val="000000"/>
                </a:solidFill>
                <a:cs typeface="Arial" charset="0"/>
              </a:rPr>
              <a:t>(DRAM)</a:t>
            </a:r>
          </a:p>
          <a:p>
            <a:pPr algn="ctr" eaLnBrk="1" fontAlgn="base" hangingPunct="1">
              <a:spcBef>
                <a:spcPct val="0"/>
              </a:spcBef>
              <a:spcAft>
                <a:spcPct val="0"/>
              </a:spcAft>
            </a:pPr>
            <a:endParaRPr lang="en-US" sz="1800" smtClean="0">
              <a:solidFill>
                <a:srgbClr val="000000"/>
              </a:solidFill>
              <a:cs typeface="Arial" charset="0"/>
            </a:endParaRPr>
          </a:p>
        </p:txBody>
      </p:sp>
      <p:sp>
        <p:nvSpPr>
          <p:cNvPr id="59400" name="TextBox 9"/>
          <p:cNvSpPr txBox="1">
            <a:spLocks noChangeArrowheads="1"/>
          </p:cNvSpPr>
          <p:nvPr/>
        </p:nvSpPr>
        <p:spPr bwMode="auto">
          <a:xfrm>
            <a:off x="588963" y="4202113"/>
            <a:ext cx="492125" cy="36988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RF</a:t>
            </a:r>
          </a:p>
        </p:txBody>
      </p:sp>
      <p:sp>
        <p:nvSpPr>
          <p:cNvPr id="59401" name="Rectangle 10"/>
          <p:cNvSpPr>
            <a:spLocks noChangeArrowheads="1"/>
          </p:cNvSpPr>
          <p:nvPr/>
        </p:nvSpPr>
        <p:spPr bwMode="auto">
          <a:xfrm>
            <a:off x="1430338" y="3398838"/>
            <a:ext cx="885825" cy="1274762"/>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402" name="TextBox 11"/>
          <p:cNvSpPr txBox="1">
            <a:spLocks noChangeArrowheads="1"/>
          </p:cNvSpPr>
          <p:nvPr/>
        </p:nvSpPr>
        <p:spPr bwMode="auto">
          <a:xfrm>
            <a:off x="1430338" y="3833813"/>
            <a:ext cx="8858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Cache</a:t>
            </a:r>
          </a:p>
        </p:txBody>
      </p:sp>
      <p:cxnSp>
        <p:nvCxnSpPr>
          <p:cNvPr id="59403" name="Straight Arrow Connector 12"/>
          <p:cNvCxnSpPr>
            <a:cxnSpLocks noChangeShapeType="1"/>
            <a:endCxn id="59401" idx="3"/>
          </p:cNvCxnSpPr>
          <p:nvPr/>
        </p:nvCxnSpPr>
        <p:spPr bwMode="auto">
          <a:xfrm rot="10800000">
            <a:off x="2316163" y="4037013"/>
            <a:ext cx="1847850" cy="9525"/>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59404" name="Rectangle 13"/>
          <p:cNvSpPr>
            <a:spLocks noChangeArrowheads="1"/>
          </p:cNvSpPr>
          <p:nvPr/>
        </p:nvSpPr>
        <p:spPr bwMode="auto">
          <a:xfrm>
            <a:off x="6778625" y="996950"/>
            <a:ext cx="2160588" cy="51943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9405" name="TextBox 14"/>
          <p:cNvSpPr txBox="1">
            <a:spLocks noChangeArrowheads="1"/>
          </p:cNvSpPr>
          <p:nvPr/>
        </p:nvSpPr>
        <p:spPr bwMode="auto">
          <a:xfrm>
            <a:off x="7377113" y="3235325"/>
            <a:ext cx="11969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Hard Disk</a:t>
            </a:r>
          </a:p>
          <a:p>
            <a:pPr algn="ctr" eaLnBrk="1" fontAlgn="base" hangingPunct="1">
              <a:spcBef>
                <a:spcPct val="0"/>
              </a:spcBef>
              <a:spcAft>
                <a:spcPct val="0"/>
              </a:spcAft>
            </a:pPr>
            <a:endParaRPr lang="en-US" sz="1800" smtClean="0">
              <a:solidFill>
                <a:srgbClr val="000000"/>
              </a:solidFill>
              <a:cs typeface="Arial" charset="0"/>
            </a:endParaRPr>
          </a:p>
        </p:txBody>
      </p:sp>
      <p:cxnSp>
        <p:nvCxnSpPr>
          <p:cNvPr id="59406" name="Straight Arrow Connector 15"/>
          <p:cNvCxnSpPr>
            <a:cxnSpLocks noChangeShapeType="1"/>
            <a:stCxn id="59402" idx="1"/>
          </p:cNvCxnSpPr>
          <p:nvPr/>
        </p:nvCxnSpPr>
        <p:spPr bwMode="auto">
          <a:xfrm rot="10800000" flipV="1">
            <a:off x="1277938" y="4017963"/>
            <a:ext cx="152400" cy="7937"/>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9001500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Garamond" charset="0"/>
              </a:rPr>
              <a:t>Locality</a:t>
            </a:r>
          </a:p>
        </p:txBody>
      </p:sp>
      <p:sp>
        <p:nvSpPr>
          <p:cNvPr id="112642" name="Content Placeholder 2"/>
          <p:cNvSpPr>
            <a:spLocks noGrp="1"/>
          </p:cNvSpPr>
          <p:nvPr>
            <p:ph idx="1"/>
          </p:nvPr>
        </p:nvSpPr>
        <p:spPr>
          <a:xfrm>
            <a:off x="228600" y="996950"/>
            <a:ext cx="8610600" cy="5194300"/>
          </a:xfrm>
        </p:spPr>
        <p:txBody>
          <a:bodyPr/>
          <a:lstStyle/>
          <a:p>
            <a:r>
              <a:rPr lang="en-US" dirty="0">
                <a:latin typeface="Tahoma" charset="0"/>
              </a:rPr>
              <a:t>One’s recent past is a very good predictor of his/her near future.</a:t>
            </a:r>
          </a:p>
          <a:p>
            <a:endParaRPr lang="en-US" dirty="0">
              <a:latin typeface="Tahoma" charset="0"/>
            </a:endParaRPr>
          </a:p>
          <a:p>
            <a:r>
              <a:rPr lang="en-US" dirty="0">
                <a:solidFill>
                  <a:srgbClr val="0000FF"/>
                </a:solidFill>
                <a:latin typeface="Tahoma" charset="0"/>
              </a:rPr>
              <a:t>Temporal Locality</a:t>
            </a:r>
            <a:r>
              <a:rPr lang="en-US" dirty="0">
                <a:latin typeface="Tahoma" charset="0"/>
              </a:rPr>
              <a:t>:  If you just did something, it is very likely that you will do the same thing again soon</a:t>
            </a:r>
          </a:p>
          <a:p>
            <a:endParaRPr lang="en-US" dirty="0" smtClean="0">
              <a:latin typeface="Tahoma" charset="0"/>
            </a:endParaRPr>
          </a:p>
          <a:p>
            <a:endParaRPr lang="en-US" dirty="0">
              <a:latin typeface="Tahoma" charset="0"/>
            </a:endParaRPr>
          </a:p>
          <a:p>
            <a:r>
              <a:rPr lang="en-US" dirty="0">
                <a:solidFill>
                  <a:srgbClr val="0000FF"/>
                </a:solidFill>
                <a:latin typeface="Tahoma" charset="0"/>
              </a:rPr>
              <a:t>Spatial Locality</a:t>
            </a:r>
            <a:r>
              <a:rPr lang="en-US" dirty="0">
                <a:latin typeface="Tahoma" charset="0"/>
              </a:rPr>
              <a:t>:  If you just did something, it is very likely you will do something similar/</a:t>
            </a:r>
            <a:r>
              <a:rPr lang="en-US" dirty="0" smtClean="0">
                <a:latin typeface="Tahoma" charset="0"/>
              </a:rPr>
              <a:t>related</a:t>
            </a:r>
            <a:endParaRPr lang="en-US" dirty="0">
              <a:latin typeface="Tahoma" charset="0"/>
            </a:endParaRPr>
          </a:p>
        </p:txBody>
      </p:sp>
      <p:sp>
        <p:nvSpPr>
          <p:cNvPr id="1126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053D8-AD87-8E44-A11E-F284A424F563}" type="slidenum">
              <a:rPr lang="en-US" sz="1600">
                <a:solidFill>
                  <a:srgbClr val="000000"/>
                </a:solidFill>
                <a:latin typeface="Garamond" charset="0"/>
                <a:cs typeface="Arial" charset="0"/>
              </a:rPr>
              <a:pPr eaLnBrk="1" hangingPunct="1"/>
              <a:t>55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77381634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5" name="Title 1"/>
          <p:cNvSpPr>
            <a:spLocks noGrp="1"/>
          </p:cNvSpPr>
          <p:nvPr>
            <p:ph type="title"/>
          </p:nvPr>
        </p:nvSpPr>
        <p:spPr/>
        <p:txBody>
          <a:bodyPr/>
          <a:lstStyle/>
          <a:p>
            <a:r>
              <a:rPr lang="en-US">
                <a:latin typeface="Garamond" charset="0"/>
              </a:rPr>
              <a:t>Memory Locality</a:t>
            </a:r>
          </a:p>
        </p:txBody>
      </p:sp>
      <p:sp>
        <p:nvSpPr>
          <p:cNvPr id="113666" name="Content Placeholder 2"/>
          <p:cNvSpPr>
            <a:spLocks noGrp="1"/>
          </p:cNvSpPr>
          <p:nvPr>
            <p:ph idx="1"/>
          </p:nvPr>
        </p:nvSpPr>
        <p:spPr>
          <a:xfrm>
            <a:off x="228600" y="996950"/>
            <a:ext cx="8610600" cy="5194300"/>
          </a:xfrm>
        </p:spPr>
        <p:txBody>
          <a:bodyPr/>
          <a:lstStyle/>
          <a:p>
            <a:r>
              <a:rPr lang="en-US">
                <a:latin typeface="Tahoma" charset="0"/>
              </a:rPr>
              <a:t>A “typical” program has a lot of locality in memory references</a:t>
            </a:r>
          </a:p>
          <a:p>
            <a:pPr lvl="1"/>
            <a:r>
              <a:rPr lang="en-US">
                <a:latin typeface="Tahoma" charset="0"/>
                <a:ea typeface="ＭＳ Ｐゴシック" charset="0"/>
              </a:rPr>
              <a:t> typical programs are composed of “loops”</a:t>
            </a:r>
          </a:p>
          <a:p>
            <a:endParaRPr lang="en-US">
              <a:latin typeface="Tahoma" charset="0"/>
            </a:endParaRPr>
          </a:p>
          <a:p>
            <a:r>
              <a:rPr lang="en-US">
                <a:solidFill>
                  <a:srgbClr val="0000FF"/>
                </a:solidFill>
                <a:latin typeface="Tahoma" charset="0"/>
              </a:rPr>
              <a:t>Temporal</a:t>
            </a:r>
            <a:r>
              <a:rPr lang="en-US">
                <a:latin typeface="Tahoma" charset="0"/>
              </a:rPr>
              <a:t>: A program tends to reference the same memory location many times and all within a small window of time</a:t>
            </a:r>
          </a:p>
          <a:p>
            <a:endParaRPr lang="en-US">
              <a:latin typeface="Tahoma" charset="0"/>
            </a:endParaRPr>
          </a:p>
          <a:p>
            <a:r>
              <a:rPr lang="en-US">
                <a:solidFill>
                  <a:srgbClr val="0000FF"/>
                </a:solidFill>
                <a:latin typeface="Tahoma" charset="0"/>
              </a:rPr>
              <a:t>Spatial</a:t>
            </a:r>
            <a:r>
              <a:rPr lang="en-US">
                <a:latin typeface="Tahoma" charset="0"/>
              </a:rPr>
              <a:t>: A program tends to reference a cluster of memory locations at a time </a:t>
            </a:r>
          </a:p>
          <a:p>
            <a:pPr lvl="1"/>
            <a:r>
              <a:rPr lang="en-US">
                <a:latin typeface="Tahoma" charset="0"/>
                <a:ea typeface="ＭＳ Ｐゴシック" charset="0"/>
              </a:rPr>
              <a:t>most notable examples: </a:t>
            </a:r>
          </a:p>
          <a:p>
            <a:pPr lvl="2"/>
            <a:r>
              <a:rPr lang="en-US">
                <a:latin typeface="Tahoma" charset="0"/>
                <a:ea typeface="ＭＳ Ｐゴシック" charset="0"/>
              </a:rPr>
              <a:t>1. instruction memory references </a:t>
            </a:r>
          </a:p>
          <a:p>
            <a:pPr lvl="2"/>
            <a:r>
              <a:rPr lang="en-US">
                <a:latin typeface="Tahoma" charset="0"/>
                <a:ea typeface="ＭＳ Ｐゴシック" charset="0"/>
              </a:rPr>
              <a:t>2. array/data structure references</a:t>
            </a:r>
          </a:p>
          <a:p>
            <a:endParaRPr lang="en-US">
              <a:latin typeface="Tahoma" charset="0"/>
            </a:endParaRPr>
          </a:p>
        </p:txBody>
      </p:sp>
      <p:sp>
        <p:nvSpPr>
          <p:cNvPr id="11366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6BF85BB-8836-3346-9A77-9A125A59A6EA}" type="slidenum">
              <a:rPr lang="en-US" sz="1600">
                <a:solidFill>
                  <a:srgbClr val="000000"/>
                </a:solidFill>
                <a:latin typeface="Garamond" charset="0"/>
                <a:cs typeface="Arial" charset="0"/>
              </a:rPr>
              <a:pPr eaLnBrk="1" hangingPunct="1"/>
              <a:t>56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5716512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p:txBody>
          <a:bodyPr/>
          <a:lstStyle/>
          <a:p>
            <a:r>
              <a:rPr lang="en-US">
                <a:latin typeface="Garamond" charset="0"/>
              </a:rPr>
              <a:t>Caching Basics: Exploit Temporal Locality</a:t>
            </a:r>
          </a:p>
        </p:txBody>
      </p:sp>
      <p:sp>
        <p:nvSpPr>
          <p:cNvPr id="60418"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recently accessed data in automatically managed fast memory (called cache)</a:t>
            </a:r>
          </a:p>
          <a:p>
            <a:r>
              <a:rPr lang="en-US">
                <a:latin typeface="Tahoma" charset="0"/>
              </a:rPr>
              <a:t>Anticipation: the data will be accessed again soon</a:t>
            </a:r>
          </a:p>
          <a:p>
            <a:endParaRPr lang="en-US">
              <a:latin typeface="Tahoma" charset="0"/>
            </a:endParaRPr>
          </a:p>
          <a:p>
            <a:r>
              <a:rPr lang="en-US">
                <a:solidFill>
                  <a:srgbClr val="0000FF"/>
                </a:solidFill>
                <a:latin typeface="Tahoma" charset="0"/>
              </a:rPr>
              <a:t>Temporal locality </a:t>
            </a:r>
            <a:r>
              <a:rPr lang="en-US">
                <a:latin typeface="Tahoma" charset="0"/>
              </a:rPr>
              <a:t>principle</a:t>
            </a:r>
          </a:p>
          <a:p>
            <a:pPr lvl="1"/>
            <a:r>
              <a:rPr lang="en-US">
                <a:solidFill>
                  <a:srgbClr val="FF0000"/>
                </a:solidFill>
                <a:latin typeface="Tahoma" charset="0"/>
                <a:ea typeface="ＭＳ Ｐゴシック" charset="0"/>
              </a:rPr>
              <a:t>Recently accessed data will be again accessed in the near future</a:t>
            </a:r>
          </a:p>
          <a:p>
            <a:pPr lvl="1"/>
            <a:r>
              <a:rPr lang="en-US">
                <a:latin typeface="Tahoma" charset="0"/>
                <a:ea typeface="ＭＳ Ｐゴシック" charset="0"/>
              </a:rPr>
              <a:t>This is what Maurice Wilkes had in mind:</a:t>
            </a:r>
          </a:p>
          <a:p>
            <a:pPr lvl="2"/>
            <a:r>
              <a:rPr lang="en-US">
                <a:latin typeface="Tahoma" charset="0"/>
                <a:ea typeface="ＭＳ Ｐゴシック" charset="0"/>
              </a:rPr>
              <a:t>Wilkes, </a:t>
            </a:r>
            <a:r>
              <a:rPr lang="ja-JP" altLang="en-US">
                <a:latin typeface="Tahoma" charset="0"/>
                <a:ea typeface="ＭＳ Ｐゴシック" charset="0"/>
              </a:rPr>
              <a:t>“</a:t>
            </a:r>
            <a:r>
              <a:rPr lang="en-US" altLang="ja-JP">
                <a:solidFill>
                  <a:srgbClr val="FF0000"/>
                </a:solidFill>
                <a:latin typeface="Tahoma" charset="0"/>
                <a:ea typeface="ＭＳ Ｐゴシック" charset="0"/>
              </a:rPr>
              <a:t>Slave Memories and Dynamic Storage Allocation</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IEEE Trans. On Electronic Computers, 1965.</a:t>
            </a:r>
          </a:p>
          <a:p>
            <a:pPr lvl="2"/>
            <a:r>
              <a:rPr lang="ja-JP" altLang="en-US">
                <a:latin typeface="Tahoma" charset="0"/>
                <a:ea typeface="ＭＳ Ｐゴシック" charset="0"/>
              </a:rPr>
              <a:t>“</a:t>
            </a:r>
            <a:r>
              <a:rPr lang="en-US" altLang="ja-JP">
                <a:latin typeface="Tahoma" charset="0"/>
                <a:ea typeface="ＭＳ Ｐゴシック" charset="0"/>
              </a:rPr>
              <a:t>The use is discussed of a fast core memory of, say 32000 words as a slave to a slower core memory of, say, one million words in such a way that in practical cases the effective access time is nearer that of the fast memory than that of the slow memory.</a:t>
            </a:r>
            <a:r>
              <a:rPr lang="ja-JP" altLang="en-US">
                <a:latin typeface="Tahoma" charset="0"/>
                <a:ea typeface="ＭＳ Ｐゴシック" charset="0"/>
              </a:rPr>
              <a:t>”</a:t>
            </a:r>
            <a:endParaRPr lang="en-US" altLang="ja-JP">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6041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7F37466-A7DA-AA40-B82F-C8AB51974186}" type="slidenum">
              <a:rPr lang="en-US" sz="1600">
                <a:solidFill>
                  <a:srgbClr val="000000"/>
                </a:solidFill>
                <a:latin typeface="Garamond" charset="0"/>
                <a:cs typeface="Arial" charset="0"/>
              </a:rPr>
              <a:pPr eaLnBrk="1" hangingPunct="1"/>
              <a:t>57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7673210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Title 1"/>
          <p:cNvSpPr>
            <a:spLocks noGrp="1"/>
          </p:cNvSpPr>
          <p:nvPr>
            <p:ph type="title"/>
          </p:nvPr>
        </p:nvSpPr>
        <p:spPr/>
        <p:txBody>
          <a:bodyPr/>
          <a:lstStyle/>
          <a:p>
            <a:r>
              <a:rPr lang="en-US">
                <a:latin typeface="Garamond" charset="0"/>
              </a:rPr>
              <a:t>Caching Basics: Exploit Spatial Locality</a:t>
            </a:r>
          </a:p>
        </p:txBody>
      </p:sp>
      <p:sp>
        <p:nvSpPr>
          <p:cNvPr id="61442" name="Content Placeholder 2"/>
          <p:cNvSpPr>
            <a:spLocks noGrp="1"/>
          </p:cNvSpPr>
          <p:nvPr>
            <p:ph idx="1"/>
          </p:nvPr>
        </p:nvSpPr>
        <p:spPr>
          <a:xfrm>
            <a:off x="228600" y="996950"/>
            <a:ext cx="8610600" cy="5194300"/>
          </a:xfrm>
        </p:spPr>
        <p:txBody>
          <a:bodyPr/>
          <a:lstStyle/>
          <a:p>
            <a:r>
              <a:rPr lang="en-US">
                <a:latin typeface="Tahoma" charset="0"/>
              </a:rPr>
              <a:t>Idea: </a:t>
            </a:r>
            <a:r>
              <a:rPr lang="en-US">
                <a:solidFill>
                  <a:srgbClr val="FF0000"/>
                </a:solidFill>
                <a:latin typeface="Tahoma" charset="0"/>
              </a:rPr>
              <a:t>Store addresses adjacent to the recently accessed one in automatically managed fast memory</a:t>
            </a:r>
          </a:p>
          <a:p>
            <a:pPr lvl="1"/>
            <a:r>
              <a:rPr lang="en-US">
                <a:latin typeface="Tahoma" charset="0"/>
                <a:ea typeface="ＭＳ Ｐゴシック" charset="0"/>
              </a:rPr>
              <a:t>Logically divide memory into equal size blocks</a:t>
            </a:r>
          </a:p>
          <a:p>
            <a:pPr lvl="1"/>
            <a:r>
              <a:rPr lang="en-US">
                <a:latin typeface="Tahoma" charset="0"/>
                <a:ea typeface="ＭＳ Ｐゴシック" charset="0"/>
              </a:rPr>
              <a:t>Fetch to cache the accessed block in its entirety</a:t>
            </a:r>
          </a:p>
          <a:p>
            <a:r>
              <a:rPr lang="en-US">
                <a:latin typeface="Tahoma" charset="0"/>
              </a:rPr>
              <a:t>Anticipation: </a:t>
            </a:r>
            <a:r>
              <a:rPr lang="en-US">
                <a:solidFill>
                  <a:srgbClr val="0000FF"/>
                </a:solidFill>
                <a:latin typeface="Tahoma" charset="0"/>
              </a:rPr>
              <a:t>nearby data will be accessed soon</a:t>
            </a:r>
          </a:p>
          <a:p>
            <a:endParaRPr lang="en-US">
              <a:latin typeface="Tahoma" charset="0"/>
            </a:endParaRPr>
          </a:p>
          <a:p>
            <a:r>
              <a:rPr lang="en-US">
                <a:solidFill>
                  <a:srgbClr val="0000FF"/>
                </a:solidFill>
                <a:latin typeface="Tahoma" charset="0"/>
              </a:rPr>
              <a:t>Spatial locality </a:t>
            </a:r>
            <a:r>
              <a:rPr lang="en-US">
                <a:latin typeface="Tahoma" charset="0"/>
              </a:rPr>
              <a:t>principle</a:t>
            </a:r>
          </a:p>
          <a:p>
            <a:pPr lvl="1"/>
            <a:r>
              <a:rPr lang="en-US">
                <a:solidFill>
                  <a:srgbClr val="FF0000"/>
                </a:solidFill>
                <a:latin typeface="Tahoma" charset="0"/>
                <a:ea typeface="ＭＳ Ｐゴシック" charset="0"/>
              </a:rPr>
              <a:t>Nearby data in memory will be accessed in the near future</a:t>
            </a:r>
          </a:p>
          <a:p>
            <a:pPr lvl="2"/>
            <a:r>
              <a:rPr lang="en-US">
                <a:latin typeface="Tahoma" charset="0"/>
                <a:ea typeface="ＭＳ Ｐゴシック" charset="0"/>
              </a:rPr>
              <a:t>E.g., sequential instruction access, array traversal</a:t>
            </a:r>
          </a:p>
          <a:p>
            <a:pPr lvl="1"/>
            <a:r>
              <a:rPr lang="en-US">
                <a:latin typeface="Tahoma" charset="0"/>
                <a:ea typeface="ＭＳ Ｐゴシック" charset="0"/>
              </a:rPr>
              <a:t>This is what IBM 360/85 implemented</a:t>
            </a:r>
          </a:p>
          <a:p>
            <a:pPr lvl="2"/>
            <a:r>
              <a:rPr lang="en-US">
                <a:latin typeface="Tahoma" charset="0"/>
                <a:ea typeface="ＭＳ Ｐゴシック" charset="0"/>
              </a:rPr>
              <a:t>16 Kbyte cache with 64 byte blocks</a:t>
            </a:r>
          </a:p>
          <a:p>
            <a:pPr lvl="2"/>
            <a:r>
              <a:rPr lang="en-US">
                <a:latin typeface="Tahoma" charset="0"/>
                <a:ea typeface="ＭＳ Ｐゴシック" charset="0"/>
              </a:rPr>
              <a:t>Liptay, </a:t>
            </a:r>
            <a:r>
              <a:rPr lang="ja-JP" altLang="en-US">
                <a:latin typeface="Tahoma" charset="0"/>
                <a:ea typeface="ＭＳ Ｐゴシック" charset="0"/>
              </a:rPr>
              <a:t>“</a:t>
            </a:r>
            <a:r>
              <a:rPr lang="en-US" altLang="ja-JP">
                <a:solidFill>
                  <a:srgbClr val="FF0000"/>
                </a:solidFill>
                <a:latin typeface="Tahoma" charset="0"/>
                <a:ea typeface="ＭＳ Ｐゴシック" charset="0"/>
              </a:rPr>
              <a:t>Structural aspects of the System/360 Model 85 II: the cache</a:t>
            </a:r>
            <a:r>
              <a:rPr lang="en-US" altLang="ja-JP">
                <a:latin typeface="Tahoma" charset="0"/>
                <a:ea typeface="ＭＳ Ｐゴシック" charset="0"/>
              </a:rPr>
              <a:t>,</a:t>
            </a:r>
            <a:r>
              <a:rPr lang="ja-JP" altLang="en-US">
                <a:latin typeface="Tahoma" charset="0"/>
                <a:ea typeface="ＭＳ Ｐゴシック" charset="0"/>
              </a:rPr>
              <a:t>”</a:t>
            </a:r>
            <a:r>
              <a:rPr lang="en-US" altLang="ja-JP">
                <a:latin typeface="Tahoma" charset="0"/>
                <a:ea typeface="ＭＳ Ｐゴシック" charset="0"/>
              </a:rPr>
              <a:t> IBM Systems Journal, 1968.</a:t>
            </a:r>
          </a:p>
          <a:p>
            <a:endParaRPr lang="en-US">
              <a:latin typeface="Tahoma" charset="0"/>
            </a:endParaRPr>
          </a:p>
        </p:txBody>
      </p:sp>
      <p:sp>
        <p:nvSpPr>
          <p:cNvPr id="6144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E2E8C3A-AD3B-8648-8508-D7068D10271E}" type="slidenum">
              <a:rPr lang="en-US" sz="1600">
                <a:solidFill>
                  <a:srgbClr val="000000"/>
                </a:solidFill>
                <a:latin typeface="Garamond" charset="0"/>
                <a:cs typeface="Arial" charset="0"/>
              </a:rPr>
              <a:pPr eaLnBrk="1" hangingPunct="1"/>
              <a:t>58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07363972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Title 1"/>
          <p:cNvSpPr>
            <a:spLocks noGrp="1"/>
          </p:cNvSpPr>
          <p:nvPr>
            <p:ph type="title"/>
          </p:nvPr>
        </p:nvSpPr>
        <p:spPr/>
        <p:txBody>
          <a:bodyPr/>
          <a:lstStyle/>
          <a:p>
            <a:r>
              <a:rPr lang="en-US">
                <a:latin typeface="Garamond" charset="0"/>
              </a:rPr>
              <a:t>Caching in a Pipelined Design</a:t>
            </a:r>
          </a:p>
        </p:txBody>
      </p:sp>
      <p:sp>
        <p:nvSpPr>
          <p:cNvPr id="63490" name="Content Placeholder 2"/>
          <p:cNvSpPr>
            <a:spLocks noGrp="1"/>
          </p:cNvSpPr>
          <p:nvPr>
            <p:ph idx="1"/>
          </p:nvPr>
        </p:nvSpPr>
        <p:spPr>
          <a:xfrm>
            <a:off x="228600" y="996950"/>
            <a:ext cx="8610600" cy="5194300"/>
          </a:xfrm>
        </p:spPr>
        <p:txBody>
          <a:bodyPr/>
          <a:lstStyle/>
          <a:p>
            <a:r>
              <a:rPr lang="en-US">
                <a:latin typeface="Tahoma" charset="0"/>
              </a:rPr>
              <a:t>The cache needs to be tightly integrated into the pipeline </a:t>
            </a:r>
          </a:p>
          <a:p>
            <a:pPr lvl="1"/>
            <a:r>
              <a:rPr lang="en-US">
                <a:latin typeface="Tahoma" charset="0"/>
                <a:ea typeface="ＭＳ Ｐゴシック" charset="0"/>
              </a:rPr>
              <a:t>Ideally, access in 1-cycle so that dependent operations do not stall</a:t>
            </a:r>
          </a:p>
          <a:p>
            <a:r>
              <a:rPr lang="en-US">
                <a:latin typeface="Tahoma" charset="0"/>
              </a:rPr>
              <a:t>High frequency pipeline </a:t>
            </a:r>
            <a:r>
              <a:rPr lang="en-US">
                <a:latin typeface="Tahoma" charset="0"/>
                <a:sym typeface="Wingdings" charset="0"/>
              </a:rPr>
              <a:t> Cannot make the cache large</a:t>
            </a:r>
          </a:p>
          <a:p>
            <a:pPr lvl="1"/>
            <a:r>
              <a:rPr lang="en-US">
                <a:latin typeface="Tahoma" charset="0"/>
                <a:ea typeface="ＭＳ Ｐゴシック" charset="0"/>
                <a:sym typeface="Wingdings" charset="0"/>
              </a:rPr>
              <a:t>But, we want a large cache AND a pipelined design</a:t>
            </a:r>
          </a:p>
          <a:p>
            <a:r>
              <a:rPr lang="en-US">
                <a:latin typeface="Tahoma" charset="0"/>
                <a:sym typeface="Wingdings" charset="0"/>
              </a:rPr>
              <a:t>Idea: </a:t>
            </a:r>
            <a:r>
              <a:rPr lang="en-US">
                <a:solidFill>
                  <a:srgbClr val="FF0000"/>
                </a:solidFill>
                <a:latin typeface="Tahoma" charset="0"/>
                <a:sym typeface="Wingdings" charset="0"/>
              </a:rPr>
              <a:t>Cache hierarchy</a:t>
            </a:r>
            <a:endParaRPr lang="en-US">
              <a:solidFill>
                <a:srgbClr val="FF0000"/>
              </a:solidFill>
              <a:latin typeface="Tahoma" charset="0"/>
            </a:endParaRPr>
          </a:p>
        </p:txBody>
      </p:sp>
      <p:sp>
        <p:nvSpPr>
          <p:cNvPr id="634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831C956-759E-AA4F-AB54-213065ACA3F6}" type="slidenum">
              <a:rPr lang="en-US" sz="1600">
                <a:solidFill>
                  <a:srgbClr val="000000"/>
                </a:solidFill>
                <a:latin typeface="Garamond" charset="0"/>
                <a:cs typeface="Arial" charset="0"/>
              </a:rPr>
              <a:pPr eaLnBrk="1" hangingPunct="1"/>
              <a:t>59</a:t>
            </a:fld>
            <a:endParaRPr lang="en-US" sz="1600">
              <a:solidFill>
                <a:srgbClr val="000000"/>
              </a:solidFill>
              <a:latin typeface="Garamond" charset="0"/>
              <a:cs typeface="Arial" charset="0"/>
            </a:endParaRPr>
          </a:p>
        </p:txBody>
      </p:sp>
      <p:sp>
        <p:nvSpPr>
          <p:cNvPr id="63492" name="Rectangle 4"/>
          <p:cNvSpPr>
            <a:spLocks noChangeArrowheads="1"/>
          </p:cNvSpPr>
          <p:nvPr/>
        </p:nvSpPr>
        <p:spPr bwMode="auto">
          <a:xfrm>
            <a:off x="1287463" y="4297363"/>
            <a:ext cx="885825" cy="12731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3" name="Rectangle 5"/>
          <p:cNvSpPr>
            <a:spLocks noChangeArrowheads="1"/>
          </p:cNvSpPr>
          <p:nvPr/>
        </p:nvSpPr>
        <p:spPr bwMode="auto">
          <a:xfrm>
            <a:off x="5876925" y="3168650"/>
            <a:ext cx="2749550" cy="31496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4" name="TextBox 6"/>
          <p:cNvSpPr txBox="1">
            <a:spLocks noChangeArrowheads="1"/>
          </p:cNvSpPr>
          <p:nvPr/>
        </p:nvSpPr>
        <p:spPr bwMode="auto">
          <a:xfrm>
            <a:off x="1389063" y="4730750"/>
            <a:ext cx="671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CPU</a:t>
            </a:r>
          </a:p>
        </p:txBody>
      </p:sp>
      <p:sp>
        <p:nvSpPr>
          <p:cNvPr id="63495" name="TextBox 7"/>
          <p:cNvSpPr txBox="1">
            <a:spLocks noChangeArrowheads="1"/>
          </p:cNvSpPr>
          <p:nvPr/>
        </p:nvSpPr>
        <p:spPr bwMode="auto">
          <a:xfrm>
            <a:off x="6692900" y="4297363"/>
            <a:ext cx="1017588"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Main</a:t>
            </a:r>
          </a:p>
          <a:p>
            <a:pPr algn="ctr" eaLnBrk="1" fontAlgn="base" hangingPunct="1">
              <a:spcBef>
                <a:spcPct val="0"/>
              </a:spcBef>
              <a:spcAft>
                <a:spcPct val="0"/>
              </a:spcAft>
            </a:pPr>
            <a:r>
              <a:rPr lang="en-US" sz="1800" smtClean="0">
                <a:solidFill>
                  <a:srgbClr val="000000"/>
                </a:solidFill>
                <a:cs typeface="Arial" charset="0"/>
              </a:rPr>
              <a:t>Memory</a:t>
            </a:r>
          </a:p>
          <a:p>
            <a:pPr algn="ctr" eaLnBrk="1" fontAlgn="base" hangingPunct="1">
              <a:spcBef>
                <a:spcPct val="0"/>
              </a:spcBef>
              <a:spcAft>
                <a:spcPct val="0"/>
              </a:spcAft>
            </a:pPr>
            <a:r>
              <a:rPr lang="en-US" sz="1800" smtClean="0">
                <a:solidFill>
                  <a:srgbClr val="000000"/>
                </a:solidFill>
                <a:cs typeface="Arial" charset="0"/>
              </a:rPr>
              <a:t>(DRAM)</a:t>
            </a:r>
          </a:p>
        </p:txBody>
      </p:sp>
      <p:sp>
        <p:nvSpPr>
          <p:cNvPr id="63496" name="TextBox 8"/>
          <p:cNvSpPr txBox="1">
            <a:spLocks noChangeArrowheads="1"/>
          </p:cNvSpPr>
          <p:nvPr/>
        </p:nvSpPr>
        <p:spPr bwMode="auto">
          <a:xfrm>
            <a:off x="1484313" y="5100638"/>
            <a:ext cx="492125" cy="3683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RF</a:t>
            </a:r>
          </a:p>
        </p:txBody>
      </p:sp>
      <p:sp>
        <p:nvSpPr>
          <p:cNvPr id="63497" name="Rectangle 9"/>
          <p:cNvSpPr>
            <a:spLocks noChangeArrowheads="1"/>
          </p:cNvSpPr>
          <p:nvPr/>
        </p:nvSpPr>
        <p:spPr bwMode="auto">
          <a:xfrm>
            <a:off x="2325688" y="4297363"/>
            <a:ext cx="887412" cy="1273175"/>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63498" name="TextBox 10"/>
          <p:cNvSpPr txBox="1">
            <a:spLocks noChangeArrowheads="1"/>
          </p:cNvSpPr>
          <p:nvPr/>
        </p:nvSpPr>
        <p:spPr bwMode="auto">
          <a:xfrm>
            <a:off x="2325688" y="4730750"/>
            <a:ext cx="88741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Level1</a:t>
            </a:r>
          </a:p>
          <a:p>
            <a:pPr algn="ctr" eaLnBrk="1" fontAlgn="base" hangingPunct="1">
              <a:spcBef>
                <a:spcPct val="0"/>
              </a:spcBef>
              <a:spcAft>
                <a:spcPct val="0"/>
              </a:spcAft>
            </a:pPr>
            <a:r>
              <a:rPr lang="en-US" sz="1800" smtClean="0">
                <a:solidFill>
                  <a:srgbClr val="000000"/>
                </a:solidFill>
                <a:cs typeface="Arial" charset="0"/>
              </a:rPr>
              <a:t>Cache</a:t>
            </a:r>
          </a:p>
        </p:txBody>
      </p:sp>
      <p:cxnSp>
        <p:nvCxnSpPr>
          <p:cNvPr id="63499" name="Straight Arrow Connector 11"/>
          <p:cNvCxnSpPr>
            <a:cxnSpLocks noChangeShapeType="1"/>
            <a:endCxn id="63497" idx="3"/>
          </p:cNvCxnSpPr>
          <p:nvPr/>
        </p:nvCxnSpPr>
        <p:spPr bwMode="auto">
          <a:xfrm rot="10800000">
            <a:off x="3213100" y="4933950"/>
            <a:ext cx="2663825" cy="1588"/>
          </a:xfrm>
          <a:prstGeom prst="straightConnector1">
            <a:avLst/>
          </a:prstGeom>
          <a:noFill/>
          <a:ln w="9525">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4" name="Rectangle 13"/>
          <p:cNvSpPr>
            <a:spLocks noChangeArrowheads="1"/>
          </p:cNvSpPr>
          <p:nvPr/>
        </p:nvSpPr>
        <p:spPr bwMode="auto">
          <a:xfrm>
            <a:off x="3800475" y="3811588"/>
            <a:ext cx="1306513" cy="2062162"/>
          </a:xfrm>
          <a:prstGeom prst="rect">
            <a:avLst/>
          </a:prstGeom>
          <a:solidFill>
            <a:schemeClr val="bg1"/>
          </a:solidFill>
          <a:ln w="9525">
            <a:solidFill>
              <a:schemeClr val="tx1"/>
            </a:solidFill>
            <a:round/>
            <a:headEnd/>
            <a:tailEnd/>
          </a:ln>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5" name="TextBox 14"/>
          <p:cNvSpPr txBox="1">
            <a:spLocks noChangeArrowheads="1"/>
          </p:cNvSpPr>
          <p:nvPr/>
        </p:nvSpPr>
        <p:spPr bwMode="auto">
          <a:xfrm>
            <a:off x="3800475" y="4568825"/>
            <a:ext cx="130651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smtClean="0">
                <a:solidFill>
                  <a:srgbClr val="000000"/>
                </a:solidFill>
                <a:cs typeface="Arial" charset="0"/>
              </a:rPr>
              <a:t>Level 2</a:t>
            </a:r>
          </a:p>
          <a:p>
            <a:pPr algn="ctr" eaLnBrk="1" fontAlgn="base" hangingPunct="1">
              <a:spcBef>
                <a:spcPct val="0"/>
              </a:spcBef>
              <a:spcAft>
                <a:spcPct val="0"/>
              </a:spcAft>
            </a:pPr>
            <a:r>
              <a:rPr lang="en-US" sz="1800" smtClean="0">
                <a:solidFill>
                  <a:srgbClr val="000000"/>
                </a:solidFill>
                <a:cs typeface="Arial" charset="0"/>
              </a:rPr>
              <a:t>Cache</a:t>
            </a:r>
          </a:p>
        </p:txBody>
      </p:sp>
    </p:spTree>
    <p:extLst>
      <p:ext uri="{BB962C8B-B14F-4D97-AF65-F5344CB8AC3E}">
        <p14:creationId xmlns:p14="http://schemas.microsoft.com/office/powerpoint/2010/main" val="408100473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dirty="0">
                <a:latin typeface="Garamond" charset="0"/>
                <a:ea typeface="ＭＳ Ｐゴシック" charset="0"/>
                <a:cs typeface="ＭＳ Ｐゴシック" charset="0"/>
              </a:rPr>
              <a:t>Major Trends Affecting Main Memory (II)</a:t>
            </a:r>
          </a:p>
        </p:txBody>
      </p:sp>
      <p:sp>
        <p:nvSpPr>
          <p:cNvPr id="3" name="Content Placeholder 2"/>
          <p:cNvSpPr>
            <a:spLocks noGrp="1"/>
          </p:cNvSpPr>
          <p:nvPr>
            <p:ph idx="1"/>
          </p:nvPr>
        </p:nvSpPr>
        <p:spPr>
          <a:xfrm>
            <a:off x="228600" y="996950"/>
            <a:ext cx="8915400" cy="5194300"/>
          </a:xfrm>
        </p:spPr>
        <p:txBody>
          <a:bodyPr/>
          <a:lstStyle/>
          <a:p>
            <a:r>
              <a:rPr lang="en-US" dirty="0">
                <a:solidFill>
                  <a:srgbClr val="0000FF"/>
                </a:solidFill>
                <a:latin typeface="Tahoma" charset="0"/>
                <a:ea typeface="ＭＳ Ｐゴシック" charset="0"/>
                <a:cs typeface="ＭＳ Ｐゴシック" charset="0"/>
              </a:rPr>
              <a:t>Need for main memory </a:t>
            </a:r>
            <a:r>
              <a:rPr lang="en-US" dirty="0" smtClean="0">
                <a:solidFill>
                  <a:srgbClr val="0000FF"/>
                </a:solidFill>
                <a:latin typeface="Tahoma" charset="0"/>
                <a:ea typeface="ＭＳ Ｐゴシック" charset="0"/>
                <a:cs typeface="ＭＳ Ｐゴシック" charset="0"/>
              </a:rPr>
              <a:t>capacity, bandwidth, QoS </a:t>
            </a:r>
            <a:r>
              <a:rPr lang="en-US" dirty="0">
                <a:solidFill>
                  <a:srgbClr val="0000FF"/>
                </a:solidFill>
                <a:latin typeface="Tahoma" charset="0"/>
                <a:ea typeface="ＭＳ Ｐゴシック" charset="0"/>
                <a:cs typeface="ＭＳ Ｐゴシック" charset="0"/>
              </a:rPr>
              <a:t>increasing </a:t>
            </a:r>
          </a:p>
          <a:p>
            <a:pPr lvl="1"/>
            <a:r>
              <a:rPr lang="en-US" dirty="0">
                <a:solidFill>
                  <a:srgbClr val="FF0000"/>
                </a:solidFill>
                <a:latin typeface="Tahoma" charset="0"/>
                <a:ea typeface="ＭＳ Ｐゴシック" charset="0"/>
              </a:rPr>
              <a:t>Multi-core</a:t>
            </a:r>
            <a:r>
              <a:rPr lang="en-US" dirty="0">
                <a:latin typeface="Tahoma" charset="0"/>
                <a:ea typeface="ＭＳ Ｐゴシック" charset="0"/>
              </a:rPr>
              <a:t>: increasing number of cores</a:t>
            </a:r>
          </a:p>
          <a:p>
            <a:pPr lvl="1"/>
            <a:r>
              <a:rPr lang="en-US" dirty="0">
                <a:solidFill>
                  <a:srgbClr val="FF0000"/>
                </a:solidFill>
                <a:latin typeface="Tahoma" charset="0"/>
                <a:ea typeface="ＭＳ Ｐゴシック" charset="0"/>
              </a:rPr>
              <a:t>Data-intensive applications</a:t>
            </a:r>
            <a:r>
              <a:rPr lang="en-US" dirty="0">
                <a:latin typeface="Tahoma" charset="0"/>
                <a:ea typeface="ＭＳ Ｐゴシック" charset="0"/>
              </a:rPr>
              <a:t>: increasing demand/hunger for data</a:t>
            </a:r>
          </a:p>
          <a:p>
            <a:pPr lvl="1"/>
            <a:r>
              <a:rPr lang="en-US" dirty="0">
                <a:solidFill>
                  <a:srgbClr val="FF0000"/>
                </a:solidFill>
                <a:latin typeface="Tahoma" charset="0"/>
                <a:ea typeface="ＭＳ Ｐゴシック" charset="0"/>
              </a:rPr>
              <a:t>Consolidation</a:t>
            </a:r>
            <a:r>
              <a:rPr lang="en-US" dirty="0">
                <a:latin typeface="Tahoma" charset="0"/>
                <a:ea typeface="ＭＳ Ｐゴシック" charset="0"/>
              </a:rPr>
              <a:t>: </a:t>
            </a:r>
            <a:r>
              <a:rPr lang="en-US" dirty="0" smtClean="0">
                <a:latin typeface="Tahoma" charset="0"/>
                <a:ea typeface="ＭＳ Ｐゴシック" charset="0"/>
              </a:rPr>
              <a:t>cloud </a:t>
            </a:r>
            <a:r>
              <a:rPr lang="en-US" dirty="0">
                <a:latin typeface="Tahoma" charset="0"/>
                <a:ea typeface="ＭＳ Ｐゴシック" charset="0"/>
              </a:rPr>
              <a:t>computing, GPUs, mobile</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Main memory energy/power is a key system design concern</a:t>
            </a:r>
          </a:p>
          <a:p>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sz="2200" dirty="0">
              <a:solidFill>
                <a:srgbClr val="7F7F7F"/>
              </a:solidFill>
              <a:latin typeface="Tahoma" charset="0"/>
              <a:ea typeface="ＭＳ Ｐゴシック" charset="0"/>
              <a:cs typeface="ＭＳ Ｐゴシック" charset="0"/>
            </a:endParaRPr>
          </a:p>
          <a:p>
            <a:pPr>
              <a:buFont typeface="Wingdings" charset="0"/>
              <a:buNone/>
            </a:pPr>
            <a:endParaRPr lang="en-US" dirty="0">
              <a:solidFill>
                <a:srgbClr val="7F7F7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662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DE096BAB-925E-464D-8476-CD2FB2182577}" type="slidenum">
              <a:rPr lang="en-US" sz="1600">
                <a:solidFill>
                  <a:srgbClr val="000000"/>
                </a:solidFill>
                <a:latin typeface="Garamond" charset="0"/>
              </a:rPr>
              <a:pPr eaLnBrk="1" hangingPunct="1"/>
              <a:t>6</a:t>
            </a:fld>
            <a:endParaRPr lang="en-US" sz="1600" dirty="0">
              <a:solidFill>
                <a:srgbClr val="000000"/>
              </a:solidFill>
              <a:latin typeface="Garamond" charset="0"/>
            </a:endParaRPr>
          </a:p>
        </p:txBody>
      </p:sp>
    </p:spTree>
    <p:extLst>
      <p:ext uri="{BB962C8B-B14F-4D97-AF65-F5344CB8AC3E}">
        <p14:creationId xmlns:p14="http://schemas.microsoft.com/office/powerpoint/2010/main" val="21402410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89" name="Title 1"/>
          <p:cNvSpPr>
            <a:spLocks noGrp="1"/>
          </p:cNvSpPr>
          <p:nvPr>
            <p:ph type="title"/>
          </p:nvPr>
        </p:nvSpPr>
        <p:spPr/>
        <p:txBody>
          <a:bodyPr/>
          <a:lstStyle/>
          <a:p>
            <a:r>
              <a:rPr lang="en-US" sz="3600">
                <a:latin typeface="Garamond" charset="0"/>
              </a:rPr>
              <a:t>A Note on Manual vs. Automatic Management</a:t>
            </a:r>
          </a:p>
        </p:txBody>
      </p:sp>
      <p:sp>
        <p:nvSpPr>
          <p:cNvPr id="3" name="Content Placeholder 2"/>
          <p:cNvSpPr>
            <a:spLocks noGrp="1"/>
          </p:cNvSpPr>
          <p:nvPr>
            <p:ph idx="1"/>
          </p:nvPr>
        </p:nvSpPr>
        <p:spPr>
          <a:xfrm>
            <a:off x="228600" y="996950"/>
            <a:ext cx="8839200" cy="5194300"/>
          </a:xfrm>
        </p:spPr>
        <p:txBody>
          <a:bodyPr/>
          <a:lstStyle/>
          <a:p>
            <a:pPr>
              <a:defRPr/>
            </a:pPr>
            <a:r>
              <a:rPr lang="en-US" dirty="0" smtClean="0">
                <a:solidFill>
                  <a:srgbClr val="0000FF"/>
                </a:solidFill>
              </a:rPr>
              <a:t>Manual:</a:t>
            </a:r>
            <a:r>
              <a:rPr lang="en-US" dirty="0" smtClean="0"/>
              <a:t> Programmer manages data movement across levels</a:t>
            </a:r>
          </a:p>
          <a:p>
            <a:pPr marL="344487" lvl="1" indent="0">
              <a:buFont typeface="Wingdings" charset="0"/>
              <a:buNone/>
              <a:defRPr/>
            </a:pPr>
            <a:r>
              <a:rPr lang="en-US" dirty="0" smtClean="0"/>
              <a:t>-- too painful for programmers on substantial programs</a:t>
            </a:r>
          </a:p>
          <a:p>
            <a:pPr lvl="1">
              <a:defRPr/>
            </a:pPr>
            <a:r>
              <a:rPr lang="en-US" dirty="0" smtClean="0"/>
              <a:t>“core” </a:t>
            </a:r>
            <a:r>
              <a:rPr lang="en-US" dirty="0" err="1" smtClean="0"/>
              <a:t>vs</a:t>
            </a:r>
            <a:r>
              <a:rPr lang="en-US" dirty="0" smtClean="0"/>
              <a:t> “drum” memory in the 50’s</a:t>
            </a:r>
          </a:p>
          <a:p>
            <a:pPr lvl="1">
              <a:defRPr/>
            </a:pPr>
            <a:r>
              <a:rPr lang="en-US" dirty="0" smtClean="0"/>
              <a:t>still done in some embedded processors (on-chip scratch pad SRAM in lieu of a cache)</a:t>
            </a:r>
          </a:p>
          <a:p>
            <a:pPr>
              <a:defRPr/>
            </a:pPr>
            <a:endParaRPr lang="en-US" dirty="0" smtClean="0"/>
          </a:p>
          <a:p>
            <a:pPr>
              <a:defRPr/>
            </a:pPr>
            <a:r>
              <a:rPr lang="en-US" dirty="0" smtClean="0">
                <a:solidFill>
                  <a:srgbClr val="0000FF"/>
                </a:solidFill>
              </a:rPr>
              <a:t>Automatic:</a:t>
            </a:r>
            <a:r>
              <a:rPr lang="en-US" dirty="0" smtClean="0"/>
              <a:t> Hardware manages data movement across levels, </a:t>
            </a:r>
            <a:r>
              <a:rPr lang="en-US" dirty="0" smtClean="0">
                <a:solidFill>
                  <a:srgbClr val="0000FF"/>
                </a:solidFill>
              </a:rPr>
              <a:t>transparently to the programmer</a:t>
            </a:r>
          </a:p>
          <a:p>
            <a:pPr marL="344487" lvl="1" indent="0">
              <a:buFont typeface="Wingdings" charset="0"/>
              <a:buNone/>
              <a:defRPr/>
            </a:pPr>
            <a:r>
              <a:rPr lang="en-US" dirty="0" smtClean="0"/>
              <a:t>++ programmer’s life is easier</a:t>
            </a:r>
          </a:p>
          <a:p>
            <a:pPr lvl="1">
              <a:defRPr/>
            </a:pPr>
            <a:r>
              <a:rPr lang="en-US" dirty="0" smtClean="0"/>
              <a:t>simple heuristic: keep most recently used items in cache</a:t>
            </a:r>
          </a:p>
          <a:p>
            <a:pPr lvl="1">
              <a:defRPr/>
            </a:pPr>
            <a:r>
              <a:rPr lang="en-US" dirty="0" smtClean="0"/>
              <a:t>the average programmer doesn’t need to know about it</a:t>
            </a:r>
          </a:p>
          <a:p>
            <a:pPr lvl="2">
              <a:defRPr/>
            </a:pPr>
            <a:r>
              <a:rPr lang="en-US" dirty="0" smtClean="0"/>
              <a:t>You don’t need to know how big the cache is and how it works to write a “correct” program! (What if you want a “fast” program?)</a:t>
            </a:r>
          </a:p>
          <a:p>
            <a:pPr>
              <a:defRPr/>
            </a:pPr>
            <a:endParaRPr lang="en-US" dirty="0"/>
          </a:p>
        </p:txBody>
      </p:sp>
      <p:sp>
        <p:nvSpPr>
          <p:cNvPr id="11469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AF6DC3E-947D-F449-A63C-7E2BCBDF48C1}" type="slidenum">
              <a:rPr lang="en-US" sz="1600">
                <a:solidFill>
                  <a:srgbClr val="000000"/>
                </a:solidFill>
                <a:latin typeface="Garamond" charset="0"/>
                <a:cs typeface="Arial" charset="0"/>
              </a:rPr>
              <a:pPr eaLnBrk="1" hangingPunct="1"/>
              <a:t>60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20625311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p:txBody>
          <a:bodyPr/>
          <a:lstStyle/>
          <a:p>
            <a:r>
              <a:rPr lang="en-US" sz="3600">
                <a:latin typeface="Garamond" charset="0"/>
              </a:rPr>
              <a:t>Automatic Management in Memory Hierarchy</a:t>
            </a:r>
          </a:p>
        </p:txBody>
      </p:sp>
      <p:sp>
        <p:nvSpPr>
          <p:cNvPr id="3" name="Content Placeholder 2"/>
          <p:cNvSpPr>
            <a:spLocks noGrp="1"/>
          </p:cNvSpPr>
          <p:nvPr>
            <p:ph idx="1"/>
          </p:nvPr>
        </p:nvSpPr>
        <p:spPr>
          <a:xfrm>
            <a:off x="304800" y="990600"/>
            <a:ext cx="8610600" cy="5194300"/>
          </a:xfrm>
        </p:spPr>
        <p:txBody>
          <a:bodyPr/>
          <a:lstStyle/>
          <a:p>
            <a:r>
              <a:rPr lang="en-US">
                <a:latin typeface="Tahoma" charset="0"/>
              </a:rPr>
              <a:t>Wilkes, “</a:t>
            </a:r>
            <a:r>
              <a:rPr lang="en-US" altLang="ja-JP">
                <a:solidFill>
                  <a:srgbClr val="FF0000"/>
                </a:solidFill>
                <a:latin typeface="Tahoma" charset="0"/>
              </a:rPr>
              <a:t>Slave Memories and Dynamic Storage Allocation</a:t>
            </a:r>
            <a:r>
              <a:rPr lang="en-US" altLang="ja-JP">
                <a:latin typeface="Tahoma" charset="0"/>
              </a:rPr>
              <a:t>,</a:t>
            </a:r>
            <a:r>
              <a:rPr lang="en-US">
                <a:latin typeface="Tahoma" charset="0"/>
              </a:rPr>
              <a:t>”</a:t>
            </a:r>
            <a:r>
              <a:rPr lang="en-US" altLang="ja-JP">
                <a:latin typeface="Tahoma" charset="0"/>
              </a:rPr>
              <a:t> IEEE Trans. On Electronic Computers, 1965.</a:t>
            </a: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r>
              <a:rPr lang="en-US">
                <a:latin typeface="Tahoma" charset="0"/>
              </a:rPr>
              <a:t>“By a slave memory I mean one which </a:t>
            </a:r>
            <a:r>
              <a:rPr lang="en-US">
                <a:solidFill>
                  <a:srgbClr val="0000FF"/>
                </a:solidFill>
                <a:latin typeface="Tahoma" charset="0"/>
              </a:rPr>
              <a:t>automatically accumulates to itself words </a:t>
            </a:r>
            <a:r>
              <a:rPr lang="en-US">
                <a:latin typeface="Tahoma" charset="0"/>
              </a:rPr>
              <a:t>that come from a slower main memory, and keeps them available for subsequent use without it being necessary for the penalty of main memory access to be incurred again.”</a:t>
            </a:r>
            <a:endParaRPr lang="en-US" altLang="ja-JP">
              <a:latin typeface="Tahoma" charset="0"/>
            </a:endParaRPr>
          </a:p>
          <a:p>
            <a:endParaRPr lang="en-US">
              <a:latin typeface="Tahoma" charset="0"/>
            </a:endParaRPr>
          </a:p>
        </p:txBody>
      </p:sp>
      <p:sp>
        <p:nvSpPr>
          <p:cNvPr id="645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5BAEAB6-DB0C-464D-B8DA-7AACE90E263F}" type="slidenum">
              <a:rPr lang="en-US" sz="1600" i="1">
                <a:solidFill>
                  <a:srgbClr val="000000"/>
                </a:solidFill>
                <a:latin typeface="Garamond" charset="0"/>
                <a:cs typeface="Arial" charset="0"/>
              </a:rPr>
              <a:pPr eaLnBrk="1" hangingPunct="1"/>
              <a:t>61</a:t>
            </a:fld>
            <a:endParaRPr lang="en-US" sz="1600" i="1">
              <a:solidFill>
                <a:srgbClr val="000000"/>
              </a:solidFill>
              <a:latin typeface="Garamond" charset="0"/>
              <a:cs typeface="Arial"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905000"/>
            <a:ext cx="8686800" cy="254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8300011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le 1"/>
          <p:cNvSpPr>
            <a:spLocks noGrp="1"/>
          </p:cNvSpPr>
          <p:nvPr>
            <p:ph type="title"/>
          </p:nvPr>
        </p:nvSpPr>
        <p:spPr/>
        <p:txBody>
          <a:bodyPr/>
          <a:lstStyle/>
          <a:p>
            <a:r>
              <a:rPr lang="en-US">
                <a:latin typeface="Garamond" charset="0"/>
              </a:rPr>
              <a:t>A Modern Memory Hierarchy</a:t>
            </a:r>
          </a:p>
        </p:txBody>
      </p:sp>
      <p:sp>
        <p:nvSpPr>
          <p:cNvPr id="65538"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6553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A653F0-5461-F34D-BD5B-4FCFD424CC05}" type="slidenum">
              <a:rPr lang="en-US" sz="1600">
                <a:solidFill>
                  <a:srgbClr val="000000"/>
                </a:solidFill>
                <a:latin typeface="Garamond" charset="0"/>
                <a:cs typeface="Arial" charset="0"/>
              </a:rPr>
              <a:pPr eaLnBrk="1" hangingPunct="1"/>
              <a:t>62</a:t>
            </a:fld>
            <a:endParaRPr lang="en-US" sz="1600">
              <a:solidFill>
                <a:srgbClr val="000000"/>
              </a:solidFill>
              <a:latin typeface="Garamond" charset="0"/>
              <a:cs typeface="Arial" charset="0"/>
            </a:endParaRPr>
          </a:p>
        </p:txBody>
      </p:sp>
      <p:sp>
        <p:nvSpPr>
          <p:cNvPr id="65540" name="Rectangle 3"/>
          <p:cNvSpPr txBox="1">
            <a:spLocks noChangeArrowheads="1"/>
          </p:cNvSpPr>
          <p:nvPr/>
        </p:nvSpPr>
        <p:spPr bwMode="auto">
          <a:xfrm>
            <a:off x="152400" y="990600"/>
            <a:ext cx="77724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lIns="92075" tIns="46038" rIns="92075" bIns="46038"/>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Register File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words, sub-nsec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L1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~32 KB,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L2 cache</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512 KB ~ 1MB, many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L3 cache,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Main memory (DRAM), </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GB, ~100 nsec</a:t>
            </a: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endParaRPr lang="en-US" sz="1600" smtClean="0">
              <a:solidFill>
                <a:srgbClr val="000000"/>
              </a:solidFill>
              <a:latin typeface="Calibri" charset="0"/>
            </a:endParaRP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Swap Disk</a:t>
            </a:r>
          </a:p>
          <a:p>
            <a:pPr algn="ctr" fontAlgn="base">
              <a:spcBef>
                <a:spcPct val="0"/>
              </a:spcBef>
              <a:spcAft>
                <a:spcPct val="0"/>
              </a:spcAft>
              <a:buClr>
                <a:srgbClr val="3B812F"/>
              </a:buClr>
              <a:buSzPct val="70000"/>
              <a:buFont typeface="Wingdings" charset="0"/>
              <a:buNone/>
            </a:pPr>
            <a:r>
              <a:rPr lang="en-US" sz="1600" smtClean="0">
                <a:solidFill>
                  <a:srgbClr val="000000"/>
                </a:solidFill>
                <a:latin typeface="Calibri" charset="0"/>
              </a:rPr>
              <a:t>100 GB, ~10 msec</a:t>
            </a:r>
          </a:p>
        </p:txBody>
      </p:sp>
      <p:grpSp>
        <p:nvGrpSpPr>
          <p:cNvPr id="65541" name="Group 4"/>
          <p:cNvGrpSpPr>
            <a:grpSpLocks/>
          </p:cNvGrpSpPr>
          <p:nvPr/>
        </p:nvGrpSpPr>
        <p:grpSpPr bwMode="auto">
          <a:xfrm>
            <a:off x="685800" y="990600"/>
            <a:ext cx="6858000" cy="5480050"/>
            <a:chOff x="528" y="720"/>
            <a:chExt cx="4848" cy="3452"/>
          </a:xfrm>
        </p:grpSpPr>
        <p:sp>
          <p:nvSpPr>
            <p:cNvPr id="26" name="Rectangle 5"/>
            <p:cNvSpPr>
              <a:spLocks noChangeArrowheads="1"/>
            </p:cNvSpPr>
            <p:nvPr/>
          </p:nvSpPr>
          <p:spPr bwMode="auto">
            <a:xfrm>
              <a:off x="2208" y="720"/>
              <a:ext cx="1392"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7" name="Rectangle 6"/>
            <p:cNvSpPr>
              <a:spLocks noChangeArrowheads="1"/>
            </p:cNvSpPr>
            <p:nvPr/>
          </p:nvSpPr>
          <p:spPr bwMode="auto">
            <a:xfrm>
              <a:off x="1872" y="1334"/>
              <a:ext cx="2016"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8" name="Rectangle 7"/>
            <p:cNvSpPr>
              <a:spLocks noChangeArrowheads="1"/>
            </p:cNvSpPr>
            <p:nvPr/>
          </p:nvSpPr>
          <p:spPr bwMode="auto">
            <a:xfrm>
              <a:off x="1536" y="1935"/>
              <a:ext cx="268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29" name="Rectangle 8"/>
            <p:cNvSpPr>
              <a:spLocks noChangeArrowheads="1"/>
            </p:cNvSpPr>
            <p:nvPr/>
          </p:nvSpPr>
          <p:spPr bwMode="auto">
            <a:xfrm>
              <a:off x="1200" y="2546"/>
              <a:ext cx="340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0" name="Rectangle 9"/>
            <p:cNvSpPr>
              <a:spLocks noChangeArrowheads="1"/>
            </p:cNvSpPr>
            <p:nvPr/>
          </p:nvSpPr>
          <p:spPr bwMode="auto">
            <a:xfrm>
              <a:off x="864" y="3167"/>
              <a:ext cx="4129"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1" name="Rectangle 10"/>
            <p:cNvSpPr>
              <a:spLocks noChangeArrowheads="1"/>
            </p:cNvSpPr>
            <p:nvPr/>
          </p:nvSpPr>
          <p:spPr bwMode="auto">
            <a:xfrm>
              <a:off x="528" y="3788"/>
              <a:ext cx="4848" cy="384"/>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grpSp>
      <p:sp>
        <p:nvSpPr>
          <p:cNvPr id="32" name="Line 11"/>
          <p:cNvSpPr>
            <a:spLocks noChangeShapeType="1"/>
          </p:cNvSpPr>
          <p:nvPr/>
        </p:nvSpPr>
        <p:spPr bwMode="auto">
          <a:xfrm>
            <a:off x="228600" y="17526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3" name="AutoShape 12"/>
          <p:cNvSpPr>
            <a:spLocks noChangeArrowheads="1"/>
          </p:cNvSpPr>
          <p:nvPr/>
        </p:nvSpPr>
        <p:spPr bwMode="auto">
          <a:xfrm>
            <a:off x="5410200" y="12192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4" name="AutoShape 13"/>
          <p:cNvSpPr>
            <a:spLocks noChangeArrowheads="1"/>
          </p:cNvSpPr>
          <p:nvPr/>
        </p:nvSpPr>
        <p:spPr bwMode="auto">
          <a:xfrm>
            <a:off x="6858000" y="51816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5" name="AutoShape 14"/>
          <p:cNvSpPr>
            <a:spLocks noChangeArrowheads="1"/>
          </p:cNvSpPr>
          <p:nvPr/>
        </p:nvSpPr>
        <p:spPr bwMode="auto">
          <a:xfrm rot="10800000">
            <a:off x="2057400" y="11430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6" name="AutoShape 15"/>
          <p:cNvSpPr>
            <a:spLocks noChangeArrowheads="1"/>
          </p:cNvSpPr>
          <p:nvPr/>
        </p:nvSpPr>
        <p:spPr bwMode="auto">
          <a:xfrm rot="10800000">
            <a:off x="762000" y="5105400"/>
            <a:ext cx="609600" cy="1066800"/>
          </a:xfrm>
          <a:prstGeom prst="curvedLeftArrow">
            <a:avLst>
              <a:gd name="adj1" fmla="val 35000"/>
              <a:gd name="adj2" fmla="val 70000"/>
              <a:gd name="adj3" fmla="val 33333"/>
            </a:avLst>
          </a:prstGeom>
          <a:solidFill>
            <a:srgbClr val="FC0128"/>
          </a:solidFill>
          <a:ln w="19050">
            <a:solidFill>
              <a:srgbClr val="000000"/>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
        <p:nvSpPr>
          <p:cNvPr id="37" name="Text Box 16"/>
          <p:cNvSpPr txBox="1">
            <a:spLocks noChangeArrowheads="1"/>
          </p:cNvSpPr>
          <p:nvPr/>
        </p:nvSpPr>
        <p:spPr bwMode="auto">
          <a:xfrm>
            <a:off x="6781800" y="1317625"/>
            <a:ext cx="2339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m</a:t>
            </a:r>
            <a:r>
              <a:rPr lang="en-US" i="0" kern="0" dirty="0" err="1" smtClean="0">
                <a:solidFill>
                  <a:srgbClr val="000000"/>
                </a:solidFill>
                <a:latin typeface="Calibri" charset="0"/>
                <a:cs typeface="ＭＳ Ｐゴシック" charset="0"/>
              </a:rPr>
              <a:t>anual</a:t>
            </a:r>
            <a:r>
              <a:rPr lang="en-US" i="0" kern="0" dirty="0" smtClean="0">
                <a:solidFill>
                  <a:srgbClr val="000000"/>
                </a:solidFill>
                <a:latin typeface="Calibri" charset="0"/>
                <a:cs typeface="ＭＳ Ｐゴシック" charset="0"/>
              </a:rPr>
              <a:t>/compiler</a:t>
            </a:r>
          </a:p>
          <a:p>
            <a:pPr>
              <a:defRPr/>
            </a:pPr>
            <a:r>
              <a:rPr lang="en-US" i="0" kern="0" dirty="0" smtClean="0">
                <a:solidFill>
                  <a:srgbClr val="000000"/>
                </a:solidFill>
                <a:latin typeface="Calibri" charset="0"/>
                <a:cs typeface="ＭＳ Ｐゴシック" charset="0"/>
              </a:rPr>
              <a:t>register spilling</a:t>
            </a:r>
          </a:p>
        </p:txBody>
      </p:sp>
      <p:sp>
        <p:nvSpPr>
          <p:cNvPr id="38" name="Line 17"/>
          <p:cNvSpPr>
            <a:spLocks noChangeShapeType="1"/>
          </p:cNvSpPr>
          <p:nvPr/>
        </p:nvSpPr>
        <p:spPr bwMode="auto">
          <a:xfrm>
            <a:off x="228600" y="5715000"/>
            <a:ext cx="8610600" cy="0"/>
          </a:xfrm>
          <a:prstGeom prst="line">
            <a:avLst/>
          </a:prstGeom>
          <a:noFill/>
          <a:ln w="19050">
            <a:solidFill>
              <a:srgbClr val="000000"/>
            </a:solidFill>
            <a:prstDash val="dash"/>
            <a:round/>
            <a:headEnd/>
            <a:tailEnd/>
          </a:ln>
          <a:extLst>
            <a:ext uri="{909E8E84-426E-40dd-AFC4-6F175D3DCCD1}">
              <a14:hiddenFill xmlns:a14="http://schemas.microsoft.com/office/drawing/2010/main">
                <a:noFill/>
              </a14:hiddenFill>
            </a:ext>
          </a:extLst>
        </p:spPr>
        <p:txBody>
          <a:bodyPr wrap="none" anchor="ctr"/>
          <a:lstStyle/>
          <a:p>
            <a:pPr>
              <a:defRPr/>
            </a:pPr>
            <a:endParaRPr lang="en-US" kern="0">
              <a:solidFill>
                <a:sysClr val="windowText" lastClr="000000"/>
              </a:solidFill>
              <a:latin typeface="Arial" charset="0"/>
              <a:ea typeface="ＭＳ Ｐゴシック" charset="0"/>
              <a:cs typeface="ＭＳ Ｐゴシック" charset="0"/>
            </a:endParaRPr>
          </a:p>
        </p:txBody>
      </p:sp>
      <p:sp>
        <p:nvSpPr>
          <p:cNvPr id="39" name="Text Box 18"/>
          <p:cNvSpPr txBox="1">
            <a:spLocks noChangeArrowheads="1"/>
          </p:cNvSpPr>
          <p:nvPr/>
        </p:nvSpPr>
        <p:spPr bwMode="auto">
          <a:xfrm>
            <a:off x="7589838" y="5264150"/>
            <a:ext cx="144938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smtClean="0">
                <a:solidFill>
                  <a:srgbClr val="000000"/>
                </a:solidFill>
                <a:latin typeface="Calibri" charset="0"/>
                <a:cs typeface="ＭＳ Ｐゴシック" charset="0"/>
              </a:rPr>
              <a:t>automatic</a:t>
            </a:r>
          </a:p>
          <a:p>
            <a:pPr>
              <a:defRPr/>
            </a:pPr>
            <a:r>
              <a:rPr lang="en-US" i="0" kern="0" smtClean="0">
                <a:solidFill>
                  <a:srgbClr val="000000"/>
                </a:solidFill>
                <a:latin typeface="Calibri" charset="0"/>
                <a:cs typeface="ＭＳ Ｐゴシック" charset="0"/>
              </a:rPr>
              <a:t>demand </a:t>
            </a:r>
          </a:p>
          <a:p>
            <a:pPr>
              <a:defRPr/>
            </a:pPr>
            <a:r>
              <a:rPr lang="en-US" i="0" kern="0" smtClean="0">
                <a:solidFill>
                  <a:srgbClr val="000000"/>
                </a:solidFill>
                <a:latin typeface="Calibri" charset="0"/>
                <a:cs typeface="ＭＳ Ｐゴシック" charset="0"/>
              </a:rPr>
              <a:t>paging</a:t>
            </a:r>
          </a:p>
        </p:txBody>
      </p:sp>
      <p:sp>
        <p:nvSpPr>
          <p:cNvPr id="40" name="Text Box 19"/>
          <p:cNvSpPr txBox="1">
            <a:spLocks noChangeArrowheads="1"/>
          </p:cNvSpPr>
          <p:nvPr/>
        </p:nvSpPr>
        <p:spPr bwMode="auto">
          <a:xfrm>
            <a:off x="7097713" y="3054350"/>
            <a:ext cx="18827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a:defRPr sz="2400" i="1">
                <a:solidFill>
                  <a:schemeClr val="accent1"/>
                </a:solidFill>
                <a:latin typeface="Comic Sans MS" charset="0"/>
                <a:ea typeface="ＭＳ Ｐゴシック" charset="0"/>
              </a:defRPr>
            </a:lvl1pPr>
            <a:lvl2pPr marL="742950" indent="-285750">
              <a:defRPr sz="2400" i="1">
                <a:solidFill>
                  <a:schemeClr val="accent1"/>
                </a:solidFill>
                <a:latin typeface="Comic Sans MS" charset="0"/>
                <a:ea typeface="ＭＳ Ｐゴシック" charset="0"/>
              </a:defRPr>
            </a:lvl2pPr>
            <a:lvl3pPr marL="1143000" indent="-228600">
              <a:defRPr sz="2400" i="1">
                <a:solidFill>
                  <a:schemeClr val="accent1"/>
                </a:solidFill>
                <a:latin typeface="Comic Sans MS" charset="0"/>
                <a:ea typeface="ＭＳ Ｐゴシック" charset="0"/>
              </a:defRPr>
            </a:lvl3pPr>
            <a:lvl4pPr marL="1600200" indent="-228600">
              <a:defRPr sz="2400" i="1">
                <a:solidFill>
                  <a:schemeClr val="accent1"/>
                </a:solidFill>
                <a:latin typeface="Comic Sans MS" charset="0"/>
                <a:ea typeface="ＭＳ Ｐゴシック" charset="0"/>
              </a:defRPr>
            </a:lvl4pPr>
            <a:lvl5pPr marL="2057400" indent="-228600">
              <a:defRPr sz="2400" i="1">
                <a:solidFill>
                  <a:schemeClr val="accent1"/>
                </a:solidFill>
                <a:latin typeface="Comic Sans MS" charset="0"/>
                <a:ea typeface="ＭＳ Ｐゴシック" charset="0"/>
              </a:defRPr>
            </a:lvl5pPr>
            <a:lvl6pPr marL="2514600" indent="-228600" algn="ctr" eaLnBrk="0" fontAlgn="base" hangingPunct="0">
              <a:spcBef>
                <a:spcPct val="0"/>
              </a:spcBef>
              <a:spcAft>
                <a:spcPct val="0"/>
              </a:spcAft>
              <a:defRPr sz="2400" i="1">
                <a:solidFill>
                  <a:schemeClr val="accent1"/>
                </a:solidFill>
                <a:latin typeface="Comic Sans MS" charset="0"/>
                <a:ea typeface="ＭＳ Ｐゴシック" charset="0"/>
              </a:defRPr>
            </a:lvl6pPr>
            <a:lvl7pPr marL="2971800" indent="-228600" algn="ctr" eaLnBrk="0" fontAlgn="base" hangingPunct="0">
              <a:spcBef>
                <a:spcPct val="0"/>
              </a:spcBef>
              <a:spcAft>
                <a:spcPct val="0"/>
              </a:spcAft>
              <a:defRPr sz="2400" i="1">
                <a:solidFill>
                  <a:schemeClr val="accent1"/>
                </a:solidFill>
                <a:latin typeface="Comic Sans MS" charset="0"/>
                <a:ea typeface="ＭＳ Ｐゴシック" charset="0"/>
              </a:defRPr>
            </a:lvl7pPr>
            <a:lvl8pPr marL="3429000" indent="-228600" algn="ctr" eaLnBrk="0" fontAlgn="base" hangingPunct="0">
              <a:spcBef>
                <a:spcPct val="0"/>
              </a:spcBef>
              <a:spcAft>
                <a:spcPct val="0"/>
              </a:spcAft>
              <a:defRPr sz="2400" i="1">
                <a:solidFill>
                  <a:schemeClr val="accent1"/>
                </a:solidFill>
                <a:latin typeface="Comic Sans MS" charset="0"/>
                <a:ea typeface="ＭＳ Ｐゴシック" charset="0"/>
              </a:defRPr>
            </a:lvl8pPr>
            <a:lvl9pPr marL="3886200" indent="-228600" algn="ctr" eaLnBrk="0" fontAlgn="base" hangingPunct="0">
              <a:spcBef>
                <a:spcPct val="0"/>
              </a:spcBef>
              <a:spcAft>
                <a:spcPct val="0"/>
              </a:spcAft>
              <a:defRPr sz="2400" i="1">
                <a:solidFill>
                  <a:schemeClr val="accent1"/>
                </a:solidFill>
                <a:latin typeface="Comic Sans MS" charset="0"/>
                <a:ea typeface="ＭＳ Ｐゴシック" charset="0"/>
              </a:defRPr>
            </a:lvl9pPr>
          </a:lstStyle>
          <a:p>
            <a:pPr>
              <a:defRPr/>
            </a:pPr>
            <a:r>
              <a:rPr lang="en-US" i="0" kern="0" dirty="0" smtClean="0">
                <a:solidFill>
                  <a:srgbClr val="000000"/>
                </a:solidFill>
                <a:latin typeface="Calibri" charset="0"/>
                <a:cs typeface="ＭＳ Ｐゴシック" charset="0"/>
              </a:rPr>
              <a:t>Automatic</a:t>
            </a:r>
          </a:p>
          <a:p>
            <a:pPr>
              <a:defRPr/>
            </a:pPr>
            <a:r>
              <a:rPr lang="en-US" i="0" kern="0" dirty="0" smtClean="0">
                <a:solidFill>
                  <a:srgbClr val="000000"/>
                </a:solidFill>
                <a:latin typeface="Calibri" charset="0"/>
                <a:cs typeface="ＭＳ Ｐゴシック" charset="0"/>
              </a:rPr>
              <a:t>HW cache</a:t>
            </a:r>
          </a:p>
          <a:p>
            <a:pPr>
              <a:defRPr/>
            </a:pPr>
            <a:r>
              <a:rPr lang="en-US" i="0" kern="0" dirty="0" smtClean="0">
                <a:solidFill>
                  <a:srgbClr val="000000"/>
                </a:solidFill>
                <a:latin typeface="Calibri" charset="0"/>
                <a:cs typeface="ＭＳ Ｐゴシック" charset="0"/>
              </a:rPr>
              <a:t>management</a:t>
            </a:r>
          </a:p>
        </p:txBody>
      </p:sp>
      <p:sp>
        <p:nvSpPr>
          <p:cNvPr id="65551" name="Text Box 20"/>
          <p:cNvSpPr txBox="1">
            <a:spLocks noChangeArrowheads="1"/>
          </p:cNvSpPr>
          <p:nvPr/>
        </p:nvSpPr>
        <p:spPr bwMode="auto">
          <a:xfrm>
            <a:off x="-33338" y="1722438"/>
            <a:ext cx="1617663"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mtClean="0">
                <a:solidFill>
                  <a:srgbClr val="CC9900"/>
                </a:solidFill>
                <a:latin typeface="Calibri" charset="0"/>
              </a:rPr>
              <a:t>Memory</a:t>
            </a:r>
          </a:p>
          <a:p>
            <a:pPr eaLnBrk="1" fontAlgn="base" hangingPunct="1">
              <a:spcBef>
                <a:spcPct val="0"/>
              </a:spcBef>
              <a:spcAft>
                <a:spcPct val="0"/>
              </a:spcAft>
            </a:pPr>
            <a:r>
              <a:rPr lang="en-US" smtClean="0">
                <a:solidFill>
                  <a:srgbClr val="CC9900"/>
                </a:solidFill>
                <a:latin typeface="Calibri" charset="0"/>
              </a:rPr>
              <a:t>Abstraction</a:t>
            </a:r>
          </a:p>
        </p:txBody>
      </p:sp>
      <p:sp>
        <p:nvSpPr>
          <p:cNvPr id="42" name="AutoShape 21"/>
          <p:cNvSpPr>
            <a:spLocks noChangeArrowheads="1"/>
          </p:cNvSpPr>
          <p:nvPr/>
        </p:nvSpPr>
        <p:spPr bwMode="auto">
          <a:xfrm>
            <a:off x="152400" y="2590800"/>
            <a:ext cx="457200" cy="3810000"/>
          </a:xfrm>
          <a:prstGeom prst="downArrow">
            <a:avLst>
              <a:gd name="adj1" fmla="val 44444"/>
              <a:gd name="adj2" fmla="val 41744"/>
            </a:avLst>
          </a:prstGeom>
          <a:solidFill>
            <a:srgbClr val="FC0128"/>
          </a:solidFill>
          <a:ln w="19050">
            <a:solidFill>
              <a:srgbClr val="FC0128"/>
            </a:solidFill>
            <a:miter lim="800000"/>
            <a:headEnd/>
            <a:tailEnd/>
          </a:ln>
        </p:spPr>
        <p:txBody>
          <a:bodyPr wrap="none" anchor="ctr"/>
          <a:lstStyle/>
          <a:p>
            <a:pPr>
              <a:defRPr/>
            </a:pPr>
            <a:endParaRPr lang="en-US" kern="0">
              <a:solidFill>
                <a:sysClr val="windowText" lastClr="000000"/>
              </a:solidFill>
              <a:latin typeface="Calibri" charset="0"/>
              <a:ea typeface="ＭＳ Ｐゴシック" charset="0"/>
              <a:cs typeface="ＭＳ Ｐゴシック" charset="0"/>
            </a:endParaRPr>
          </a:p>
        </p:txBody>
      </p:sp>
    </p:spTree>
    <p:extLst>
      <p:ext uri="{BB962C8B-B14F-4D97-AF65-F5344CB8AC3E}">
        <p14:creationId xmlns:p14="http://schemas.microsoft.com/office/powerpoint/2010/main" val="369902105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Rectangle 4"/>
          <p:cNvSpPr>
            <a:spLocks noGrp="1" noChangeArrowheads="1"/>
          </p:cNvSpPr>
          <p:nvPr>
            <p:ph type="ctrTitle"/>
          </p:nvPr>
        </p:nvSpPr>
        <p:spPr>
          <a:xfrm>
            <a:off x="366713" y="1833563"/>
            <a:ext cx="8428037" cy="822325"/>
          </a:xfrm>
        </p:spPr>
        <p:txBody>
          <a:bodyPr/>
          <a:lstStyle/>
          <a:p>
            <a:pPr algn="ctr" eaLnBrk="1" hangingPunct="1"/>
            <a:r>
              <a:rPr lang="en-US" sz="4000">
                <a:latin typeface="Garamond" charset="0"/>
              </a:rPr>
              <a:t>The DRAM Subsystem</a:t>
            </a:r>
          </a:p>
        </p:txBody>
      </p:sp>
      <p:sp>
        <p:nvSpPr>
          <p:cNvPr id="9011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169778293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Title 1"/>
          <p:cNvSpPr>
            <a:spLocks noGrp="1"/>
          </p:cNvSpPr>
          <p:nvPr>
            <p:ph type="title"/>
          </p:nvPr>
        </p:nvSpPr>
        <p:spPr/>
        <p:txBody>
          <a:bodyPr/>
          <a:lstStyle/>
          <a:p>
            <a:r>
              <a:rPr lang="en-US">
                <a:latin typeface="Garamond" charset="0"/>
              </a:rPr>
              <a:t>DRAM Subsystem Organization</a:t>
            </a:r>
          </a:p>
        </p:txBody>
      </p:sp>
      <p:sp>
        <p:nvSpPr>
          <p:cNvPr id="9216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9216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787FF57-CBB8-6C4C-A5FD-A36C4A7B33C3}" type="slidenum">
              <a:rPr lang="en-US" sz="1600">
                <a:solidFill>
                  <a:srgbClr val="000000"/>
                </a:solidFill>
                <a:latin typeface="Garamond" charset="0"/>
                <a:cs typeface="Arial" charset="0"/>
              </a:rPr>
              <a:pPr eaLnBrk="1" hangingPunct="1"/>
              <a:t>64</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8445837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Title 1"/>
          <p:cNvSpPr>
            <a:spLocks noGrp="1"/>
          </p:cNvSpPr>
          <p:nvPr>
            <p:ph type="title"/>
          </p:nvPr>
        </p:nvSpPr>
        <p:spPr/>
        <p:txBody>
          <a:bodyPr/>
          <a:lstStyle/>
          <a:p>
            <a:r>
              <a:rPr lang="en-US">
                <a:latin typeface="Garamond" charset="0"/>
              </a:rPr>
              <a:t>The DRAM Bank Structure</a:t>
            </a:r>
          </a:p>
        </p:txBody>
      </p:sp>
      <p:sp>
        <p:nvSpPr>
          <p:cNvPr id="931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B9B2F9C0-8E98-FB4B-A509-87470F50341E}" type="slidenum">
              <a:rPr lang="en-US" sz="1600">
                <a:solidFill>
                  <a:srgbClr val="000000"/>
                </a:solidFill>
                <a:latin typeface="Garamond" charset="0"/>
                <a:cs typeface="Arial" charset="0"/>
              </a:rPr>
              <a:pPr eaLnBrk="1" hangingPunct="1"/>
              <a:t>65</a:t>
            </a:fld>
            <a:endParaRPr lang="en-US" sz="1600">
              <a:solidFill>
                <a:srgbClr val="000000"/>
              </a:solidFill>
              <a:latin typeface="Garamond" charset="0"/>
              <a:cs typeface="Arial" charset="0"/>
            </a:endParaRPr>
          </a:p>
        </p:txBody>
      </p:sp>
      <p:pic>
        <p:nvPicPr>
          <p:cNvPr id="93187"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772400" cy="5846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08488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09" name="Title 1"/>
          <p:cNvSpPr>
            <a:spLocks noGrp="1"/>
          </p:cNvSpPr>
          <p:nvPr>
            <p:ph type="title"/>
          </p:nvPr>
        </p:nvSpPr>
        <p:spPr/>
        <p:txBody>
          <a:bodyPr/>
          <a:lstStyle/>
          <a:p>
            <a:r>
              <a:rPr lang="en-US">
                <a:latin typeface="Garamond" charset="0"/>
              </a:rPr>
              <a:t>Page Mode DRAM</a:t>
            </a:r>
          </a:p>
        </p:txBody>
      </p:sp>
      <p:sp>
        <p:nvSpPr>
          <p:cNvPr id="94210" name="Content Placeholder 2"/>
          <p:cNvSpPr>
            <a:spLocks noGrp="1"/>
          </p:cNvSpPr>
          <p:nvPr>
            <p:ph idx="1"/>
          </p:nvPr>
        </p:nvSpPr>
        <p:spPr>
          <a:xfrm>
            <a:off x="228600" y="996950"/>
            <a:ext cx="8610600" cy="5194300"/>
          </a:xfrm>
        </p:spPr>
        <p:txBody>
          <a:bodyPr/>
          <a:lstStyle/>
          <a:p>
            <a:r>
              <a:rPr lang="en-US">
                <a:latin typeface="Tahoma" charset="0"/>
              </a:rPr>
              <a:t>A DRAM bank is a 2D array of cells: rows x columns</a:t>
            </a:r>
          </a:p>
          <a:p>
            <a:r>
              <a:rPr lang="en-US">
                <a:latin typeface="Tahoma" charset="0"/>
              </a:rPr>
              <a:t>A </a:t>
            </a:r>
            <a:r>
              <a:rPr lang="ja-JP" altLang="en-US">
                <a:latin typeface="Tahoma" charset="0"/>
              </a:rPr>
              <a:t>“</a:t>
            </a:r>
            <a:r>
              <a:rPr lang="en-US" altLang="ja-JP">
                <a:latin typeface="Tahoma" charset="0"/>
              </a:rPr>
              <a:t>DRAM row</a:t>
            </a:r>
            <a:r>
              <a:rPr lang="ja-JP" altLang="en-US">
                <a:latin typeface="Tahoma" charset="0"/>
              </a:rPr>
              <a:t>”</a:t>
            </a:r>
            <a:r>
              <a:rPr lang="en-US" altLang="ja-JP">
                <a:latin typeface="Tahoma" charset="0"/>
              </a:rPr>
              <a:t> is also called a </a:t>
            </a:r>
            <a:r>
              <a:rPr lang="ja-JP" altLang="en-US">
                <a:latin typeface="Tahoma" charset="0"/>
              </a:rPr>
              <a:t>“</a:t>
            </a:r>
            <a:r>
              <a:rPr lang="en-US" altLang="ja-JP">
                <a:latin typeface="Tahoma" charset="0"/>
              </a:rPr>
              <a:t>DRAM page</a:t>
            </a:r>
            <a:r>
              <a:rPr lang="ja-JP" altLang="en-US">
                <a:latin typeface="Tahoma" charset="0"/>
              </a:rPr>
              <a:t>”</a:t>
            </a:r>
            <a:endParaRPr lang="en-US" altLang="ja-JP">
              <a:latin typeface="Tahoma" charset="0"/>
            </a:endParaRPr>
          </a:p>
          <a:p>
            <a:r>
              <a:rPr lang="ja-JP" altLang="en-US">
                <a:latin typeface="Tahoma" charset="0"/>
              </a:rPr>
              <a:t>“</a:t>
            </a:r>
            <a:r>
              <a:rPr lang="en-US" altLang="ja-JP">
                <a:latin typeface="Tahoma" charset="0"/>
              </a:rPr>
              <a:t>Sense amplifiers</a:t>
            </a:r>
            <a:r>
              <a:rPr lang="ja-JP" altLang="en-US">
                <a:latin typeface="Tahoma" charset="0"/>
              </a:rPr>
              <a:t>”</a:t>
            </a:r>
            <a:r>
              <a:rPr lang="en-US" altLang="ja-JP">
                <a:latin typeface="Tahoma" charset="0"/>
              </a:rPr>
              <a:t> also called </a:t>
            </a:r>
            <a:r>
              <a:rPr lang="ja-JP" altLang="en-US">
                <a:latin typeface="Tahoma" charset="0"/>
              </a:rPr>
              <a:t>“</a:t>
            </a:r>
            <a:r>
              <a:rPr lang="en-US" altLang="ja-JP">
                <a:latin typeface="Tahoma" charset="0"/>
              </a:rPr>
              <a:t>row buffer</a:t>
            </a:r>
            <a:r>
              <a:rPr lang="ja-JP" altLang="en-US">
                <a:latin typeface="Tahoma" charset="0"/>
              </a:rPr>
              <a:t>”</a:t>
            </a:r>
            <a:endParaRPr lang="en-US" altLang="ja-JP">
              <a:latin typeface="Tahoma" charset="0"/>
            </a:endParaRPr>
          </a:p>
          <a:p>
            <a:endParaRPr lang="en-US">
              <a:latin typeface="Tahoma" charset="0"/>
            </a:endParaRPr>
          </a:p>
          <a:p>
            <a:r>
              <a:rPr lang="en-US">
                <a:latin typeface="Tahoma" charset="0"/>
              </a:rPr>
              <a:t>Each address is a &lt;row,column&gt; pair</a:t>
            </a:r>
          </a:p>
          <a:p>
            <a:r>
              <a:rPr lang="en-US">
                <a:latin typeface="Tahoma" charset="0"/>
              </a:rPr>
              <a:t>Access to a </a:t>
            </a:r>
            <a:r>
              <a:rPr lang="ja-JP" altLang="en-US">
                <a:latin typeface="Tahoma" charset="0"/>
              </a:rPr>
              <a:t>“</a:t>
            </a:r>
            <a:r>
              <a:rPr lang="en-US" altLang="ja-JP">
                <a:latin typeface="Tahoma" charset="0"/>
              </a:rPr>
              <a:t>closed row</a:t>
            </a:r>
            <a:r>
              <a:rPr lang="ja-JP" altLang="en-US">
                <a:latin typeface="Tahoma" charset="0"/>
              </a:rPr>
              <a:t>”</a:t>
            </a:r>
            <a:endParaRPr lang="en-US" altLang="ja-JP">
              <a:latin typeface="Tahoma" charset="0"/>
            </a:endParaRPr>
          </a:p>
          <a:p>
            <a:pPr lvl="1"/>
            <a:r>
              <a:rPr lang="en-US">
                <a:solidFill>
                  <a:srgbClr val="FF0000"/>
                </a:solidFill>
                <a:latin typeface="Tahoma" charset="0"/>
                <a:ea typeface="ＭＳ Ｐゴシック" charset="0"/>
              </a:rPr>
              <a:t>Activate</a:t>
            </a:r>
            <a:r>
              <a:rPr lang="en-US">
                <a:latin typeface="Tahoma" charset="0"/>
                <a:ea typeface="ＭＳ Ｐゴシック" charset="0"/>
              </a:rPr>
              <a:t> command opens row (placed into row buffer)</a:t>
            </a:r>
          </a:p>
          <a:p>
            <a:pPr lvl="1"/>
            <a:r>
              <a:rPr lang="en-US">
                <a:solidFill>
                  <a:srgbClr val="FF0000"/>
                </a:solidFill>
                <a:latin typeface="Tahoma" charset="0"/>
                <a:ea typeface="ＭＳ Ｐゴシック" charset="0"/>
              </a:rPr>
              <a:t>Read/write</a:t>
            </a:r>
            <a:r>
              <a:rPr lang="en-US">
                <a:latin typeface="Tahoma" charset="0"/>
                <a:ea typeface="ＭＳ Ｐゴシック" charset="0"/>
              </a:rPr>
              <a:t> command reads/writes column in the row buffer</a:t>
            </a:r>
          </a:p>
          <a:p>
            <a:pPr lvl="1"/>
            <a:r>
              <a:rPr lang="en-US">
                <a:solidFill>
                  <a:srgbClr val="FF0000"/>
                </a:solidFill>
                <a:latin typeface="Tahoma" charset="0"/>
                <a:ea typeface="ＭＳ Ｐゴシック" charset="0"/>
              </a:rPr>
              <a:t>Precharge </a:t>
            </a:r>
            <a:r>
              <a:rPr lang="en-US">
                <a:latin typeface="Tahoma" charset="0"/>
                <a:ea typeface="ＭＳ Ｐゴシック" charset="0"/>
              </a:rPr>
              <a:t>command closes the row and prepares the bank for next access</a:t>
            </a:r>
          </a:p>
          <a:p>
            <a:r>
              <a:rPr lang="en-US">
                <a:latin typeface="Tahoma" charset="0"/>
              </a:rPr>
              <a:t>Access to an </a:t>
            </a:r>
            <a:r>
              <a:rPr lang="ja-JP" altLang="en-US">
                <a:latin typeface="Tahoma" charset="0"/>
              </a:rPr>
              <a:t>“</a:t>
            </a:r>
            <a:r>
              <a:rPr lang="en-US" altLang="ja-JP">
                <a:latin typeface="Tahoma" charset="0"/>
              </a:rPr>
              <a:t>open row</a:t>
            </a:r>
            <a:r>
              <a:rPr lang="ja-JP" altLang="en-US">
                <a:latin typeface="Tahoma" charset="0"/>
              </a:rPr>
              <a:t>”</a:t>
            </a:r>
            <a:endParaRPr lang="en-US" altLang="ja-JP">
              <a:latin typeface="Tahoma" charset="0"/>
            </a:endParaRPr>
          </a:p>
          <a:p>
            <a:pPr lvl="1"/>
            <a:r>
              <a:rPr lang="en-US">
                <a:latin typeface="Tahoma" charset="0"/>
                <a:ea typeface="ＭＳ Ｐゴシック" charset="0"/>
              </a:rPr>
              <a:t>No need for activate command</a:t>
            </a:r>
          </a:p>
          <a:p>
            <a:pPr lvl="1"/>
            <a:endParaRPr lang="en-US">
              <a:latin typeface="Tahoma" charset="0"/>
              <a:ea typeface="ＭＳ Ｐゴシック" charset="0"/>
            </a:endParaRPr>
          </a:p>
          <a:p>
            <a:pPr lvl="1"/>
            <a:endParaRPr lang="en-US">
              <a:latin typeface="Tahoma" charset="0"/>
              <a:ea typeface="ＭＳ Ｐゴシック" charset="0"/>
            </a:endParaRPr>
          </a:p>
          <a:p>
            <a:endParaRPr lang="en-US">
              <a:latin typeface="Tahoma" charset="0"/>
            </a:endParaRPr>
          </a:p>
        </p:txBody>
      </p:sp>
      <p:sp>
        <p:nvSpPr>
          <p:cNvPr id="9421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165383-8F94-D94D-979D-782FF22F809D}" type="slidenum">
              <a:rPr lang="en-US" sz="1600">
                <a:solidFill>
                  <a:srgbClr val="000000"/>
                </a:solidFill>
                <a:latin typeface="Garamond" charset="0"/>
                <a:cs typeface="Arial" charset="0"/>
              </a:rPr>
              <a:pPr eaLnBrk="1" hangingPunct="1"/>
              <a:t>66</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451815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3" name="Title 1"/>
          <p:cNvSpPr>
            <a:spLocks noGrp="1"/>
          </p:cNvSpPr>
          <p:nvPr>
            <p:ph type="title"/>
          </p:nvPr>
        </p:nvSpPr>
        <p:spPr/>
        <p:txBody>
          <a:bodyPr/>
          <a:lstStyle/>
          <a:p>
            <a:r>
              <a:rPr lang="en-US">
                <a:latin typeface="Garamond" charset="0"/>
              </a:rPr>
              <a:t>DRAM Bank Operation</a:t>
            </a:r>
          </a:p>
        </p:txBody>
      </p:sp>
      <p:sp>
        <p:nvSpPr>
          <p:cNvPr id="9523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523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F25EFCA-4315-3D4A-B90C-1B409A852561}" type="slidenum">
              <a:rPr lang="en-US" sz="1600">
                <a:solidFill>
                  <a:srgbClr val="000000"/>
                </a:solidFill>
                <a:latin typeface="Garamond" charset="0"/>
                <a:cs typeface="Arial" charset="0"/>
              </a:rPr>
              <a:pPr eaLnBrk="1" hangingPunct="1"/>
              <a:t>67</a:t>
            </a:fld>
            <a:endParaRPr lang="en-US" sz="1600">
              <a:solidFill>
                <a:srgbClr val="000000"/>
              </a:solidFill>
              <a:latin typeface="Garamond" charset="0"/>
              <a:cs typeface="Arial" charset="0"/>
            </a:endParaRPr>
          </a:p>
        </p:txBody>
      </p:sp>
      <p:sp>
        <p:nvSpPr>
          <p:cNvPr id="95236" name="Rectangle 4"/>
          <p:cNvSpPr>
            <a:spLocks noChangeArrowheads="1"/>
          </p:cNvSpPr>
          <p:nvPr/>
        </p:nvSpPr>
        <p:spPr bwMode="auto">
          <a:xfrm>
            <a:off x="3822700" y="1643063"/>
            <a:ext cx="1612900"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7" name="Line 5"/>
          <p:cNvSpPr>
            <a:spLocks noChangeShapeType="1"/>
          </p:cNvSpPr>
          <p:nvPr/>
        </p:nvSpPr>
        <p:spPr bwMode="auto">
          <a:xfrm>
            <a:off x="3822700" y="19319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8" name="Line 6"/>
          <p:cNvSpPr>
            <a:spLocks noChangeShapeType="1"/>
          </p:cNvSpPr>
          <p:nvPr/>
        </p:nvSpPr>
        <p:spPr bwMode="auto">
          <a:xfrm>
            <a:off x="3822700" y="22193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39" name="Line 7"/>
          <p:cNvSpPr>
            <a:spLocks noChangeShapeType="1"/>
          </p:cNvSpPr>
          <p:nvPr/>
        </p:nvSpPr>
        <p:spPr bwMode="auto">
          <a:xfrm>
            <a:off x="3822700" y="25082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0" name="Line 8"/>
          <p:cNvSpPr>
            <a:spLocks noChangeShapeType="1"/>
          </p:cNvSpPr>
          <p:nvPr/>
        </p:nvSpPr>
        <p:spPr bwMode="auto">
          <a:xfrm>
            <a:off x="3822700" y="2795588"/>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1" name="Line 9"/>
          <p:cNvSpPr>
            <a:spLocks noChangeShapeType="1"/>
          </p:cNvSpPr>
          <p:nvPr/>
        </p:nvSpPr>
        <p:spPr bwMode="auto">
          <a:xfrm>
            <a:off x="3822700" y="3082925"/>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42" name="Line 10"/>
          <p:cNvSpPr>
            <a:spLocks noChangeShapeType="1"/>
          </p:cNvSpPr>
          <p:nvPr/>
        </p:nvSpPr>
        <p:spPr bwMode="auto">
          <a:xfrm>
            <a:off x="3822700" y="3371850"/>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2" name="Rectangle 12"/>
          <p:cNvSpPr>
            <a:spLocks noChangeArrowheads="1"/>
          </p:cNvSpPr>
          <p:nvPr/>
        </p:nvSpPr>
        <p:spPr bwMode="auto">
          <a:xfrm>
            <a:off x="3822700" y="4465638"/>
            <a:ext cx="1612900" cy="2889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3" name="Line 13"/>
          <p:cNvSpPr>
            <a:spLocks noChangeShapeType="1"/>
          </p:cNvSpPr>
          <p:nvPr/>
        </p:nvSpPr>
        <p:spPr bwMode="auto">
          <a:xfrm>
            <a:off x="4629150" y="3889375"/>
            <a:ext cx="0" cy="576263"/>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4" name="Text Box 14"/>
          <p:cNvSpPr txBox="1">
            <a:spLocks noChangeArrowheads="1"/>
          </p:cNvSpPr>
          <p:nvPr/>
        </p:nvSpPr>
        <p:spPr bwMode="auto">
          <a:xfrm>
            <a:off x="5389563" y="4408488"/>
            <a:ext cx="1314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CC0000"/>
                </a:solidFill>
                <a:cs typeface="Arial" charset="0"/>
              </a:rPr>
              <a:t>Row Buffer</a:t>
            </a:r>
          </a:p>
        </p:txBody>
      </p:sp>
      <p:sp>
        <p:nvSpPr>
          <p:cNvPr id="15" name="Text Box 15"/>
          <p:cNvSpPr txBox="1">
            <a:spLocks noChangeArrowheads="1"/>
          </p:cNvSpPr>
          <p:nvPr/>
        </p:nvSpPr>
        <p:spPr bwMode="auto">
          <a:xfrm>
            <a:off x="136525" y="1244600"/>
            <a:ext cx="21717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0)</a:t>
            </a:r>
          </a:p>
        </p:txBody>
      </p:sp>
      <p:sp>
        <p:nvSpPr>
          <p:cNvPr id="16" name="Rectangle 16"/>
          <p:cNvSpPr>
            <a:spLocks noChangeArrowheads="1"/>
          </p:cNvSpPr>
          <p:nvPr/>
        </p:nvSpPr>
        <p:spPr bwMode="auto">
          <a:xfrm>
            <a:off x="2900363" y="1643063"/>
            <a:ext cx="461962" cy="2246312"/>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17" name="Text Box 17"/>
          <p:cNvSpPr txBox="1">
            <a:spLocks noChangeArrowheads="1"/>
          </p:cNvSpPr>
          <p:nvPr/>
        </p:nvSpPr>
        <p:spPr bwMode="auto">
          <a:xfrm rot="-5400000">
            <a:off x="2356644" y="2596357"/>
            <a:ext cx="1530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decoder</a:t>
            </a:r>
          </a:p>
        </p:txBody>
      </p:sp>
      <p:sp>
        <p:nvSpPr>
          <p:cNvPr id="18" name="Text Box 19"/>
          <p:cNvSpPr txBox="1">
            <a:spLocks noChangeArrowheads="1"/>
          </p:cNvSpPr>
          <p:nvPr/>
        </p:nvSpPr>
        <p:spPr bwMode="auto">
          <a:xfrm>
            <a:off x="3889375" y="5056188"/>
            <a:ext cx="14795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mux</a:t>
            </a:r>
          </a:p>
        </p:txBody>
      </p:sp>
      <p:sp>
        <p:nvSpPr>
          <p:cNvPr id="95250" name="Line 20"/>
          <p:cNvSpPr>
            <a:spLocks noChangeShapeType="1"/>
          </p:cNvSpPr>
          <p:nvPr/>
        </p:nvSpPr>
        <p:spPr bwMode="auto">
          <a:xfrm>
            <a:off x="405288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1" name="Line 21"/>
          <p:cNvSpPr>
            <a:spLocks noChangeShapeType="1"/>
          </p:cNvSpPr>
          <p:nvPr/>
        </p:nvSpPr>
        <p:spPr bwMode="auto">
          <a:xfrm>
            <a:off x="428307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2" name="Line 22"/>
          <p:cNvSpPr>
            <a:spLocks noChangeShapeType="1"/>
          </p:cNvSpPr>
          <p:nvPr/>
        </p:nvSpPr>
        <p:spPr bwMode="auto">
          <a:xfrm>
            <a:off x="4514850"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3" name="Line 23"/>
          <p:cNvSpPr>
            <a:spLocks noChangeShapeType="1"/>
          </p:cNvSpPr>
          <p:nvPr/>
        </p:nvSpPr>
        <p:spPr bwMode="auto">
          <a:xfrm>
            <a:off x="4745038"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4" name="Line 24"/>
          <p:cNvSpPr>
            <a:spLocks noChangeShapeType="1"/>
          </p:cNvSpPr>
          <p:nvPr/>
        </p:nvSpPr>
        <p:spPr bwMode="auto">
          <a:xfrm>
            <a:off x="4975225"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5" name="Line 25"/>
          <p:cNvSpPr>
            <a:spLocks noChangeShapeType="1"/>
          </p:cNvSpPr>
          <p:nvPr/>
        </p:nvSpPr>
        <p:spPr bwMode="auto">
          <a:xfrm>
            <a:off x="5205413" y="1643063"/>
            <a:ext cx="0" cy="2246312"/>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95256" name="Line 26"/>
          <p:cNvSpPr>
            <a:spLocks noChangeShapeType="1"/>
          </p:cNvSpPr>
          <p:nvPr/>
        </p:nvSpPr>
        <p:spPr bwMode="auto">
          <a:xfrm>
            <a:off x="3822700" y="3636963"/>
            <a:ext cx="16129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6" name="Line 27"/>
          <p:cNvSpPr>
            <a:spLocks noChangeShapeType="1"/>
          </p:cNvSpPr>
          <p:nvPr/>
        </p:nvSpPr>
        <p:spPr bwMode="auto">
          <a:xfrm>
            <a:off x="3362325" y="27955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7" name="Line 28"/>
          <p:cNvSpPr>
            <a:spLocks noChangeShapeType="1"/>
          </p:cNvSpPr>
          <p:nvPr/>
        </p:nvSpPr>
        <p:spPr bwMode="auto">
          <a:xfrm>
            <a:off x="4637088" y="4754563"/>
            <a:ext cx="0" cy="287337"/>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8" name="Line 39"/>
          <p:cNvSpPr>
            <a:spLocks noChangeShapeType="1"/>
          </p:cNvSpPr>
          <p:nvPr/>
        </p:nvSpPr>
        <p:spPr bwMode="auto">
          <a:xfrm>
            <a:off x="2266950" y="2795588"/>
            <a:ext cx="63341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29" name="Text Box 40"/>
          <p:cNvSpPr txBox="1">
            <a:spLocks noChangeArrowheads="1"/>
          </p:cNvSpPr>
          <p:nvPr/>
        </p:nvSpPr>
        <p:spPr bwMode="auto">
          <a:xfrm>
            <a:off x="558800"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0</a:t>
            </a:r>
          </a:p>
        </p:txBody>
      </p:sp>
      <p:sp>
        <p:nvSpPr>
          <p:cNvPr id="30" name="Text Box 41"/>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31" name="Line 42"/>
          <p:cNvSpPr>
            <a:spLocks noChangeShapeType="1"/>
          </p:cNvSpPr>
          <p:nvPr/>
        </p:nvSpPr>
        <p:spPr bwMode="auto">
          <a:xfrm>
            <a:off x="3414713" y="5272088"/>
            <a:ext cx="460375"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2" name="Line 43"/>
          <p:cNvSpPr>
            <a:spLocks noChangeShapeType="1"/>
          </p:cNvSpPr>
          <p:nvPr/>
        </p:nvSpPr>
        <p:spPr bwMode="auto">
          <a:xfrm>
            <a:off x="4629150" y="5445125"/>
            <a:ext cx="0" cy="34607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3" name="Text Box 44"/>
          <p:cNvSpPr txBox="1">
            <a:spLocks noChangeArrowheads="1"/>
          </p:cNvSpPr>
          <p:nvPr/>
        </p:nvSpPr>
        <p:spPr bwMode="auto">
          <a:xfrm>
            <a:off x="4283075" y="5734050"/>
            <a:ext cx="6667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Data</a:t>
            </a:r>
          </a:p>
        </p:txBody>
      </p:sp>
      <p:sp>
        <p:nvSpPr>
          <p:cNvPr id="34" name="Rectangle 45"/>
          <p:cNvSpPr>
            <a:spLocks noChangeArrowheads="1"/>
          </p:cNvSpPr>
          <p:nvPr/>
        </p:nvSpPr>
        <p:spPr bwMode="auto">
          <a:xfrm>
            <a:off x="3822700" y="1643063"/>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5" name="Rectangle 47"/>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6" name="Rectangle 48"/>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37" name="Text Box 49"/>
          <p:cNvSpPr txBox="1">
            <a:spLocks noChangeArrowheads="1"/>
          </p:cNvSpPr>
          <p:nvPr/>
        </p:nvSpPr>
        <p:spPr bwMode="auto">
          <a:xfrm>
            <a:off x="4225925"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0</a:t>
            </a:r>
          </a:p>
        </p:txBody>
      </p:sp>
      <p:sp>
        <p:nvSpPr>
          <p:cNvPr id="38" name="Text Box 50"/>
          <p:cNvSpPr txBox="1">
            <a:spLocks noChangeArrowheads="1"/>
          </p:cNvSpPr>
          <p:nvPr/>
        </p:nvSpPr>
        <p:spPr bwMode="auto">
          <a:xfrm>
            <a:off x="4237038" y="4421188"/>
            <a:ext cx="831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Empty</a:t>
            </a:r>
          </a:p>
        </p:txBody>
      </p:sp>
      <p:sp>
        <p:nvSpPr>
          <p:cNvPr id="39" name="Text Box 51"/>
          <p:cNvSpPr txBox="1">
            <a:spLocks noChangeArrowheads="1"/>
          </p:cNvSpPr>
          <p:nvPr/>
        </p:nvSpPr>
        <p:spPr bwMode="auto">
          <a:xfrm>
            <a:off x="7938" y="1530350"/>
            <a:ext cx="2301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(Row 0, Column 1)</a:t>
            </a:r>
          </a:p>
        </p:txBody>
      </p:sp>
      <p:sp>
        <p:nvSpPr>
          <p:cNvPr id="40" name="Text Box 52"/>
          <p:cNvSpPr txBox="1">
            <a:spLocks noChangeArrowheads="1"/>
          </p:cNvSpPr>
          <p:nvPr/>
        </p:nvSpPr>
        <p:spPr bwMode="auto">
          <a:xfrm>
            <a:off x="1301750" y="5078413"/>
            <a:ext cx="2038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1</a:t>
            </a:r>
          </a:p>
        </p:txBody>
      </p:sp>
      <p:sp>
        <p:nvSpPr>
          <p:cNvPr id="41" name="Rectangle 53"/>
          <p:cNvSpPr>
            <a:spLocks noChangeArrowheads="1"/>
          </p:cNvSpPr>
          <p:nvPr/>
        </p:nvSpPr>
        <p:spPr bwMode="auto">
          <a:xfrm>
            <a:off x="40544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2" name="Text Box 54"/>
          <p:cNvSpPr txBox="1">
            <a:spLocks noChangeArrowheads="1"/>
          </p:cNvSpPr>
          <p:nvPr/>
        </p:nvSpPr>
        <p:spPr bwMode="auto">
          <a:xfrm>
            <a:off x="136525" y="1797050"/>
            <a:ext cx="22367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0, Column 85)</a:t>
            </a:r>
          </a:p>
        </p:txBody>
      </p:sp>
      <p:sp>
        <p:nvSpPr>
          <p:cNvPr id="43" name="Rectangle 55"/>
          <p:cNvSpPr>
            <a:spLocks noChangeArrowheads="1"/>
          </p:cNvSpPr>
          <p:nvPr/>
        </p:nvSpPr>
        <p:spPr bwMode="auto">
          <a:xfrm>
            <a:off x="5032375"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44" name="Text Box 56"/>
          <p:cNvSpPr txBox="1">
            <a:spLocks noChangeArrowheads="1"/>
          </p:cNvSpPr>
          <p:nvPr/>
        </p:nvSpPr>
        <p:spPr bwMode="auto">
          <a:xfrm>
            <a:off x="1301750" y="5078413"/>
            <a:ext cx="2184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85</a:t>
            </a:r>
          </a:p>
        </p:txBody>
      </p:sp>
      <p:sp>
        <p:nvSpPr>
          <p:cNvPr id="45" name="Text Box 58"/>
          <p:cNvSpPr txBox="1">
            <a:spLocks noChangeArrowheads="1"/>
          </p:cNvSpPr>
          <p:nvPr/>
        </p:nvSpPr>
        <p:spPr bwMode="auto">
          <a:xfrm>
            <a:off x="144463" y="2070100"/>
            <a:ext cx="2173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(Row 1, Column 0)</a:t>
            </a:r>
          </a:p>
        </p:txBody>
      </p:sp>
      <p:sp>
        <p:nvSpPr>
          <p:cNvPr id="46" name="Text Box 59"/>
          <p:cNvSpPr txBox="1">
            <a:spLocks noChangeArrowheads="1"/>
          </p:cNvSpPr>
          <p:nvPr/>
        </p:nvSpPr>
        <p:spPr bwMode="auto">
          <a:xfrm>
            <a:off x="6669088"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7" name="Text Box 60"/>
          <p:cNvSpPr txBox="1">
            <a:spLocks noChangeArrowheads="1"/>
          </p:cNvSpPr>
          <p:nvPr/>
        </p:nvSpPr>
        <p:spPr bwMode="auto">
          <a:xfrm>
            <a:off x="6667500" y="4408488"/>
            <a:ext cx="5524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3B812F"/>
                </a:solidFill>
                <a:cs typeface="Arial" charset="0"/>
              </a:rPr>
              <a:t>HIT</a:t>
            </a:r>
          </a:p>
        </p:txBody>
      </p:sp>
      <p:sp>
        <p:nvSpPr>
          <p:cNvPr id="48" name="Text Box 61"/>
          <p:cNvSpPr txBox="1">
            <a:spLocks noChangeArrowheads="1"/>
          </p:cNvSpPr>
          <p:nvPr/>
        </p:nvSpPr>
        <p:spPr bwMode="auto">
          <a:xfrm>
            <a:off x="561975" y="2565400"/>
            <a:ext cx="1708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Row address 1</a:t>
            </a:r>
          </a:p>
        </p:txBody>
      </p:sp>
      <p:sp>
        <p:nvSpPr>
          <p:cNvPr id="49" name="Rectangle 62"/>
          <p:cNvSpPr>
            <a:spLocks noChangeArrowheads="1"/>
          </p:cNvSpPr>
          <p:nvPr/>
        </p:nvSpPr>
        <p:spPr bwMode="auto">
          <a:xfrm>
            <a:off x="3822700" y="193198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0" name="Rectangle 63"/>
          <p:cNvSpPr>
            <a:spLocks noChangeArrowheads="1"/>
          </p:cNvSpPr>
          <p:nvPr/>
        </p:nvSpPr>
        <p:spPr bwMode="auto">
          <a:xfrm>
            <a:off x="3822700" y="4465638"/>
            <a:ext cx="1612900" cy="288925"/>
          </a:xfrm>
          <a:prstGeom prst="rect">
            <a:avLst/>
          </a:prstGeom>
          <a:solidFill>
            <a:srgbClr val="0000FF"/>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1" name="Rectangle 64"/>
          <p:cNvSpPr>
            <a:spLocks noChangeArrowheads="1"/>
          </p:cNvSpPr>
          <p:nvPr/>
        </p:nvSpPr>
        <p:spPr bwMode="auto">
          <a:xfrm>
            <a:off x="3822700" y="4465638"/>
            <a:ext cx="230188" cy="288925"/>
          </a:xfrm>
          <a:prstGeom prst="rect">
            <a:avLst/>
          </a:prstGeom>
          <a:solidFill>
            <a:srgbClr val="FF6600"/>
          </a:solidFill>
          <a:ln w="9525">
            <a:solidFill>
              <a:schemeClr val="tx1"/>
            </a:solidFill>
            <a:miter lim="800000"/>
            <a:headEnd/>
            <a:tailEnd/>
          </a:ln>
        </p:spPr>
        <p:txBody>
          <a:bodyPr wrap="none" anchor="ctr"/>
          <a:lstStyle/>
          <a:p>
            <a:pPr fontAlgn="base">
              <a:spcBef>
                <a:spcPct val="0"/>
              </a:spcBef>
              <a:spcAft>
                <a:spcPct val="0"/>
              </a:spcAft>
            </a:pPr>
            <a:endParaRPr lang="en-US" smtClean="0">
              <a:solidFill>
                <a:srgbClr val="000000"/>
              </a:solidFill>
              <a:latin typeface="Arial" charset="0"/>
              <a:ea typeface="ＭＳ Ｐゴシック" charset="0"/>
              <a:cs typeface="ＭＳ Ｐゴシック" charset="0"/>
            </a:endParaRPr>
          </a:p>
        </p:txBody>
      </p:sp>
      <p:sp>
        <p:nvSpPr>
          <p:cNvPr id="52" name="Text Box 65"/>
          <p:cNvSpPr txBox="1">
            <a:spLocks noChangeArrowheads="1"/>
          </p:cNvSpPr>
          <p:nvPr/>
        </p:nvSpPr>
        <p:spPr bwMode="auto">
          <a:xfrm>
            <a:off x="4273550" y="4419600"/>
            <a:ext cx="8318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FFFF"/>
                </a:solidFill>
                <a:cs typeface="Arial" charset="0"/>
              </a:rPr>
              <a:t>Row 1</a:t>
            </a:r>
          </a:p>
        </p:txBody>
      </p:sp>
      <p:sp>
        <p:nvSpPr>
          <p:cNvPr id="53" name="Text Box 66"/>
          <p:cNvSpPr txBox="1">
            <a:spLocks noChangeArrowheads="1"/>
          </p:cNvSpPr>
          <p:nvPr/>
        </p:nvSpPr>
        <p:spPr bwMode="auto">
          <a:xfrm>
            <a:off x="1301750" y="5076825"/>
            <a:ext cx="20383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0000"/>
                </a:solidFill>
                <a:cs typeface="Arial" charset="0"/>
              </a:rPr>
              <a:t>Column address 0</a:t>
            </a:r>
          </a:p>
        </p:txBody>
      </p:sp>
      <p:sp>
        <p:nvSpPr>
          <p:cNvPr id="54" name="Text Box 67"/>
          <p:cNvSpPr txBox="1">
            <a:spLocks noChangeArrowheads="1"/>
          </p:cNvSpPr>
          <p:nvPr/>
        </p:nvSpPr>
        <p:spPr bwMode="auto">
          <a:xfrm>
            <a:off x="6645275" y="4408488"/>
            <a:ext cx="145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CONFLICT !</a:t>
            </a:r>
          </a:p>
        </p:txBody>
      </p:sp>
      <p:sp>
        <p:nvSpPr>
          <p:cNvPr id="95286" name="Text Box 69"/>
          <p:cNvSpPr txBox="1">
            <a:spLocks noChangeArrowheads="1"/>
          </p:cNvSpPr>
          <p:nvPr/>
        </p:nvSpPr>
        <p:spPr bwMode="auto">
          <a:xfrm>
            <a:off x="4052888" y="1296988"/>
            <a:ext cx="10858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Columns</a:t>
            </a:r>
          </a:p>
        </p:txBody>
      </p:sp>
      <p:sp>
        <p:nvSpPr>
          <p:cNvPr id="95287" name="Text Box 70"/>
          <p:cNvSpPr txBox="1">
            <a:spLocks noChangeArrowheads="1"/>
          </p:cNvSpPr>
          <p:nvPr/>
        </p:nvSpPr>
        <p:spPr bwMode="auto">
          <a:xfrm rot="5400000">
            <a:off x="5220494" y="2637632"/>
            <a:ext cx="7556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FF0000"/>
                </a:solidFill>
                <a:cs typeface="Arial" charset="0"/>
              </a:rPr>
              <a:t>Rows</a:t>
            </a:r>
          </a:p>
        </p:txBody>
      </p:sp>
      <p:sp>
        <p:nvSpPr>
          <p:cNvPr id="57" name="Text Box 15"/>
          <p:cNvSpPr txBox="1">
            <a:spLocks noChangeArrowheads="1"/>
          </p:cNvSpPr>
          <p:nvPr/>
        </p:nvSpPr>
        <p:spPr bwMode="auto">
          <a:xfrm>
            <a:off x="153988" y="979488"/>
            <a:ext cx="20701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800" smtClean="0">
                <a:solidFill>
                  <a:srgbClr val="003399"/>
                </a:solidFill>
                <a:cs typeface="Arial" charset="0"/>
              </a:rPr>
              <a:t>  Access Address: </a:t>
            </a:r>
          </a:p>
        </p:txBody>
      </p:sp>
      <p:sp>
        <p:nvSpPr>
          <p:cNvPr id="58" name="Trapezoid 57"/>
          <p:cNvSpPr/>
          <p:nvPr/>
        </p:nvSpPr>
        <p:spPr bwMode="auto">
          <a:xfrm rot="10800000">
            <a:off x="3814763" y="5026025"/>
            <a:ext cx="1617662" cy="422275"/>
          </a:xfrm>
          <a:prstGeom prst="trapezoid">
            <a:avLst/>
          </a:prstGeom>
          <a:no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a:solidFill>
                <a:srgbClr val="000000"/>
              </a:solidFill>
              <a:latin typeface="Arial" pitchFamily="34" charset="0"/>
              <a:ea typeface="ＭＳ Ｐゴシック" charset="0"/>
              <a:cs typeface="ＭＳ Ｐゴシック" charset="0"/>
            </a:endParaRPr>
          </a:p>
        </p:txBody>
      </p:sp>
    </p:spTree>
    <p:extLst>
      <p:ext uri="{BB962C8B-B14F-4D97-AF65-F5344CB8AC3E}">
        <p14:creationId xmlns:p14="http://schemas.microsoft.com/office/powerpoint/2010/main" val="539235524"/>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35"/>
                                        </p:tgtEl>
                                        <p:attrNameLst>
                                          <p:attrName>style.visibility</p:attrName>
                                        </p:attrNameLst>
                                      </p:cBhvr>
                                      <p:to>
                                        <p:strVal val="visible"/>
                                      </p:to>
                                    </p:set>
                                  </p:childTnLst>
                                </p:cTn>
                              </p:par>
                              <p:par>
                                <p:cTn id="41" presetID="1" presetClass="exit" presetSubtype="0" fill="hold" grpId="1" nodeType="withEffect">
                                  <p:stCondLst>
                                    <p:cond delay="0"/>
                                  </p:stCondLst>
                                  <p:childTnLst>
                                    <p:set>
                                      <p:cBhvr>
                                        <p:cTn id="42" dur="1" fill="hold">
                                          <p:stCondLst>
                                            <p:cond delay="0"/>
                                          </p:stCondLst>
                                        </p:cTn>
                                        <p:tgtEl>
                                          <p:spTgt spid="34"/>
                                        </p:tgtEl>
                                        <p:attrNameLst>
                                          <p:attrName>style.visibility</p:attrName>
                                        </p:attrNameLst>
                                      </p:cBhvr>
                                      <p:to>
                                        <p:strVal val="hidden"/>
                                      </p:to>
                                    </p:set>
                                  </p:childTnLst>
                                </p:cTn>
                              </p:par>
                              <p:par>
                                <p:cTn id="43" presetID="1" presetClass="exit" presetSubtype="0" fill="hold" grpId="1" nodeType="withEffect">
                                  <p:stCondLst>
                                    <p:cond delay="0"/>
                                  </p:stCondLst>
                                  <p:childTnLst>
                                    <p:set>
                                      <p:cBhvr>
                                        <p:cTn id="44" dur="1" fill="hold">
                                          <p:stCondLst>
                                            <p:cond delay="0"/>
                                          </p:stCondLst>
                                        </p:cTn>
                                        <p:tgtEl>
                                          <p:spTgt spid="38"/>
                                        </p:tgtEl>
                                        <p:attrNameLst>
                                          <p:attrName>style.visibility</p:attrName>
                                        </p:attrNameLst>
                                      </p:cBhvr>
                                      <p:to>
                                        <p:strVal val="hidden"/>
                                      </p:to>
                                    </p:set>
                                  </p:childTnLst>
                                </p:cTn>
                              </p:par>
                              <p:par>
                                <p:cTn id="45" presetID="1" presetClass="entr" presetSubtype="0"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childTnLst>
                                </p:cTn>
                              </p:par>
                              <p:par>
                                <p:cTn id="47" presetID="1" presetClass="exit" presetSubtype="0" fill="hold" grpId="1" nodeType="withEffect">
                                  <p:stCondLst>
                                    <p:cond delay="0"/>
                                  </p:stCondLst>
                                  <p:childTnLst>
                                    <p:set>
                                      <p:cBhvr>
                                        <p:cTn id="48" dur="1" fill="hold">
                                          <p:stCondLst>
                                            <p:cond delay="0"/>
                                          </p:stCondLst>
                                        </p:cTn>
                                        <p:tgtEl>
                                          <p:spTgt spid="29"/>
                                        </p:tgtEl>
                                        <p:attrNameLst>
                                          <p:attrName>style.visibility</p:attrName>
                                        </p:attrNameLst>
                                      </p:cBhvr>
                                      <p:to>
                                        <p:strVal val="hidden"/>
                                      </p:to>
                                    </p:set>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8"/>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0"/>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1"/>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58"/>
                                        </p:tgtEl>
                                        <p:attrNameLst>
                                          <p:attrName>style.visibility</p:attrName>
                                        </p:attrNameLst>
                                      </p:cBhvr>
                                      <p:to>
                                        <p:strVal val="visible"/>
                                      </p:to>
                                    </p:set>
                                  </p:childTnLst>
                                </p:cTn>
                              </p:par>
                            </p:childTnLst>
                          </p:cTn>
                        </p:par>
                      </p:childTnLst>
                    </p:cTn>
                  </p:par>
                  <p:par>
                    <p:cTn id="61" fill="hold" nodeType="clickPar">
                      <p:stCondLst>
                        <p:cond delay="indefinite"/>
                      </p:stCondLst>
                      <p:childTnLst>
                        <p:par>
                          <p:cTn id="62" fill="hold" nodeType="withGroup">
                            <p:stCondLst>
                              <p:cond delay="0"/>
                            </p:stCondLst>
                            <p:childTnLst>
                              <p:par>
                                <p:cTn id="63" presetID="1" presetClass="entr" presetSubtype="0" fill="hold" grpId="0" nodeType="clickEffect">
                                  <p:stCondLst>
                                    <p:cond delay="0"/>
                                  </p:stCondLst>
                                  <p:childTnLst>
                                    <p:set>
                                      <p:cBhvr>
                                        <p:cTn id="64" dur="1" fill="hold">
                                          <p:stCondLst>
                                            <p:cond delay="0"/>
                                          </p:stCondLst>
                                        </p:cTn>
                                        <p:tgtEl>
                                          <p:spTgt spid="36"/>
                                        </p:tgtEl>
                                        <p:attrNameLst>
                                          <p:attrName>style.visibility</p:attrName>
                                        </p:attrNameLst>
                                      </p:cBhvr>
                                      <p:to>
                                        <p:strVal val="visible"/>
                                      </p:to>
                                    </p:set>
                                  </p:childTnLst>
                                </p:cTn>
                              </p:par>
                            </p:childTnLst>
                          </p:cTn>
                        </p:par>
                      </p:childTnLst>
                    </p:cTn>
                  </p:par>
                  <p:par>
                    <p:cTn id="65" fill="hold" nodeType="clickPar">
                      <p:stCondLst>
                        <p:cond delay="indefinite"/>
                      </p:stCondLst>
                      <p:childTnLst>
                        <p:par>
                          <p:cTn id="66" fill="hold" nodeType="withGroup">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33"/>
                                        </p:tgtEl>
                                        <p:attrNameLst>
                                          <p:attrName>style.visibility</p:attrName>
                                        </p:attrNameLst>
                                      </p:cBhvr>
                                      <p:to>
                                        <p:strVal val="visible"/>
                                      </p:to>
                                    </p:set>
                                  </p:childTnLst>
                                </p:cTn>
                              </p:par>
                            </p:childTnLst>
                          </p:cTn>
                        </p:par>
                      </p:childTnLst>
                    </p:cTn>
                  </p:par>
                  <p:par>
                    <p:cTn id="71" fill="hold" nodeType="clickPar">
                      <p:stCondLst>
                        <p:cond delay="indefinite"/>
                      </p:stCondLst>
                      <p:childTnLst>
                        <p:par>
                          <p:cTn id="72" fill="hold" nodeType="withGroup">
                            <p:stCondLst>
                              <p:cond delay="0"/>
                            </p:stCondLst>
                            <p:childTnLst>
                              <p:par>
                                <p:cTn id="73" presetID="0" presetClass="path" presetSubtype="0" accel="50000" decel="50000" fill="hold" grpId="1" nodeType="clickEffect">
                                  <p:stCondLst>
                                    <p:cond delay="0"/>
                                  </p:stCondLst>
                                  <p:childTnLst>
                                    <p:animMotion origin="layout" path="M 0.01354 0.00232 L 0.07899 0.0007 L 0.07413 0.22616 " pathEditMode="relative" ptsTypes="AAA">
                                      <p:cBhvr>
                                        <p:cTn id="74" dur="1000" fill="hold"/>
                                        <p:tgtEl>
                                          <p:spTgt spid="36"/>
                                        </p:tgtEl>
                                        <p:attrNameLst>
                                          <p:attrName>ppt_x</p:attrName>
                                          <p:attrName>ppt_y</p:attrName>
                                        </p:attrNameLst>
                                      </p:cBhvr>
                                    </p:animMotion>
                                  </p:childTnLst>
                                </p:cTn>
                              </p:par>
                            </p:childTnLst>
                          </p:cTn>
                        </p:par>
                      </p:childTnLst>
                    </p:cTn>
                  </p:par>
                  <p:par>
                    <p:cTn id="75" fill="hold" nodeType="clickPar">
                      <p:stCondLst>
                        <p:cond delay="indefinite"/>
                      </p:stCondLst>
                      <p:childTnLst>
                        <p:par>
                          <p:cTn id="76" fill="hold" nodeType="withGroup">
                            <p:stCondLst>
                              <p:cond delay="0"/>
                            </p:stCondLst>
                            <p:childTnLst>
                              <p:par>
                                <p:cTn id="77" presetID="1" presetClass="exit" presetSubtype="0" fill="hold" grpId="2" nodeType="clickEffect">
                                  <p:stCondLst>
                                    <p:cond delay="0"/>
                                  </p:stCondLst>
                                  <p:childTnLst>
                                    <p:set>
                                      <p:cBhvr>
                                        <p:cTn id="78" dur="1" fill="hold">
                                          <p:stCondLst>
                                            <p:cond delay="0"/>
                                          </p:stCondLst>
                                        </p:cTn>
                                        <p:tgtEl>
                                          <p:spTgt spid="36"/>
                                        </p:tgtEl>
                                        <p:attrNameLst>
                                          <p:attrName>style.visibility</p:attrName>
                                        </p:attrNameLst>
                                      </p:cBhvr>
                                      <p:to>
                                        <p:strVal val="hidden"/>
                                      </p:to>
                                    </p:set>
                                  </p:childTnLst>
                                </p:cTn>
                              </p:par>
                              <p:par>
                                <p:cTn id="79" presetID="1" presetClass="exit" presetSubtype="0" fill="hold" grpId="1" nodeType="withEffect">
                                  <p:stCondLst>
                                    <p:cond delay="0"/>
                                  </p:stCondLst>
                                  <p:childTnLst>
                                    <p:set>
                                      <p:cBhvr>
                                        <p:cTn id="80" dur="1" fill="hold">
                                          <p:stCondLst>
                                            <p:cond delay="0"/>
                                          </p:stCondLst>
                                        </p:cTn>
                                        <p:tgtEl>
                                          <p:spTgt spid="30"/>
                                        </p:tgtEl>
                                        <p:attrNameLst>
                                          <p:attrName>style.visibility</p:attrName>
                                        </p:attrNameLst>
                                      </p:cBhvr>
                                      <p:to>
                                        <p:strVal val="hidden"/>
                                      </p:to>
                                    </p:set>
                                  </p:childTnLst>
                                </p:cTn>
                              </p:par>
                              <p:par>
                                <p:cTn id="81" presetID="3" presetClass="emph" presetSubtype="2" fill="hold" grpId="1" nodeType="withEffect">
                                  <p:stCondLst>
                                    <p:cond delay="0"/>
                                  </p:stCondLst>
                                  <p:childTnLst>
                                    <p:animClr clrSpc="rgb" dir="cw">
                                      <p:cBhvr override="childStyle">
                                        <p:cTn id="82" dur="500" fill="hold"/>
                                        <p:tgtEl>
                                          <p:spTgt spid="15"/>
                                        </p:tgtEl>
                                        <p:attrNameLst>
                                          <p:attrName>style.color</p:attrName>
                                        </p:attrNameLst>
                                      </p:cBhvr>
                                      <p:to>
                                        <a:srgbClr val="C0C0C0"/>
                                      </p:to>
                                    </p:animClr>
                                  </p:childTnLst>
                                </p:cTn>
                              </p:par>
                            </p:childTnLst>
                          </p:cTn>
                        </p:par>
                      </p:childTnLst>
                    </p:cTn>
                  </p:par>
                  <p:par>
                    <p:cTn id="83" fill="hold" nodeType="clickPar">
                      <p:stCondLst>
                        <p:cond delay="indefinite"/>
                      </p:stCondLst>
                      <p:childTnLst>
                        <p:par>
                          <p:cTn id="84" fill="hold" nodeType="withGroup">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39"/>
                                        </p:tgtEl>
                                        <p:attrNameLst>
                                          <p:attrName>style.visibility</p:attrName>
                                        </p:attrNameLst>
                                      </p:cBhvr>
                                      <p:to>
                                        <p:strVal val="visible"/>
                                      </p:to>
                                    </p:set>
                                  </p:childTnLst>
                                </p:cTn>
                              </p:par>
                            </p:childTnLst>
                          </p:cTn>
                        </p:par>
                      </p:childTnLst>
                    </p:cTn>
                  </p:par>
                  <p:par>
                    <p:cTn id="87" fill="hold" nodeType="clickPar">
                      <p:stCondLst>
                        <p:cond delay="indefinite"/>
                      </p:stCondLst>
                      <p:childTnLst>
                        <p:par>
                          <p:cTn id="88" fill="hold" nodeType="withGroup">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46"/>
                                        </p:tgtEl>
                                        <p:attrNameLst>
                                          <p:attrName>style.visibility</p:attrName>
                                        </p:attrNameLst>
                                      </p:cBhvr>
                                      <p:to>
                                        <p:strVal val="visible"/>
                                      </p:to>
                                    </p:set>
                                  </p:childTnLst>
                                </p:cTn>
                              </p:par>
                            </p:childTnLst>
                          </p:cTn>
                        </p:par>
                      </p:childTnLst>
                    </p:cTn>
                  </p:par>
                  <p:par>
                    <p:cTn id="91" fill="hold" nodeType="clickPar">
                      <p:stCondLst>
                        <p:cond delay="indefinite"/>
                      </p:stCondLst>
                      <p:childTnLst>
                        <p:par>
                          <p:cTn id="92" fill="hold" nodeType="withGroup">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40"/>
                                        </p:tgtEl>
                                        <p:attrNameLst>
                                          <p:attrName>style.visibility</p:attrName>
                                        </p:attrNameLst>
                                      </p:cBhvr>
                                      <p:to>
                                        <p:strVal val="visible"/>
                                      </p:to>
                                    </p:set>
                                  </p:childTnLst>
                                </p:cTn>
                              </p:par>
                            </p:childTnLst>
                          </p:cTn>
                        </p:par>
                      </p:childTnLst>
                    </p:cTn>
                  </p:par>
                  <p:par>
                    <p:cTn id="95" fill="hold" nodeType="clickPar">
                      <p:stCondLst>
                        <p:cond delay="indefinite"/>
                      </p:stCondLst>
                      <p:childTnLst>
                        <p:par>
                          <p:cTn id="96" fill="hold" nodeType="withGroup">
                            <p:stCondLst>
                              <p:cond delay="0"/>
                            </p:stCondLst>
                            <p:childTnLst>
                              <p:par>
                                <p:cTn id="97" presetID="1" presetClass="entr" presetSubtype="0" fill="hold" grpId="0" nodeType="clickEffect">
                                  <p:stCondLst>
                                    <p:cond delay="0"/>
                                  </p:stCondLst>
                                  <p:childTnLst>
                                    <p:set>
                                      <p:cBhvr>
                                        <p:cTn id="98" dur="1" fill="hold">
                                          <p:stCondLst>
                                            <p:cond delay="0"/>
                                          </p:stCondLst>
                                        </p:cTn>
                                        <p:tgtEl>
                                          <p:spTgt spid="41"/>
                                        </p:tgtEl>
                                        <p:attrNameLst>
                                          <p:attrName>style.visibility</p:attrName>
                                        </p:attrNameLst>
                                      </p:cBhvr>
                                      <p:to>
                                        <p:strVal val="visible"/>
                                      </p:to>
                                    </p:set>
                                  </p:childTnLst>
                                </p:cTn>
                              </p:par>
                            </p:childTnLst>
                          </p:cTn>
                        </p:par>
                      </p:childTnLst>
                    </p:cTn>
                  </p:par>
                  <p:par>
                    <p:cTn id="99" fill="hold" nodeType="clickPar">
                      <p:stCondLst>
                        <p:cond delay="indefinite"/>
                      </p:stCondLst>
                      <p:childTnLst>
                        <p:par>
                          <p:cTn id="100" fill="hold" nodeType="withGroup">
                            <p:stCondLst>
                              <p:cond delay="0"/>
                            </p:stCondLst>
                            <p:childTnLst>
                              <p:par>
                                <p:cTn id="101" presetID="0" presetClass="path" presetSubtype="0" accel="50000" decel="50000" fill="hold" grpId="1" nodeType="clickEffect">
                                  <p:stCondLst>
                                    <p:cond delay="0"/>
                                  </p:stCondLst>
                                  <p:childTnLst>
                                    <p:animMotion origin="layout" path="M 0.0132 0.0007 C 0.02622 0.00116 0.05243 0.00232 0.05243 0.00232 L 0.04879 0.22778 " pathEditMode="relative" ptsTypes="fAA">
                                      <p:cBhvr>
                                        <p:cTn id="102" dur="1000" fill="hold"/>
                                        <p:tgtEl>
                                          <p:spTgt spid="41"/>
                                        </p:tgtEl>
                                        <p:attrNameLst>
                                          <p:attrName>ppt_x</p:attrName>
                                          <p:attrName>ppt_y</p:attrName>
                                        </p:attrNameLst>
                                      </p:cBhvr>
                                    </p:animMotion>
                                  </p:childTnLst>
                                </p:cTn>
                              </p:par>
                            </p:childTnLst>
                          </p:cTn>
                        </p:par>
                      </p:childTnLst>
                    </p:cTn>
                  </p:par>
                  <p:par>
                    <p:cTn id="103" fill="hold" nodeType="clickPar">
                      <p:stCondLst>
                        <p:cond delay="indefinite"/>
                      </p:stCondLst>
                      <p:childTnLst>
                        <p:par>
                          <p:cTn id="104" fill="hold" nodeType="withGroup">
                            <p:stCondLst>
                              <p:cond delay="0"/>
                            </p:stCondLst>
                            <p:childTnLst>
                              <p:par>
                                <p:cTn id="105" presetID="1" presetClass="exit" presetSubtype="0" fill="hold" grpId="1" nodeType="clickEffect">
                                  <p:stCondLst>
                                    <p:cond delay="0"/>
                                  </p:stCondLst>
                                  <p:childTnLst>
                                    <p:set>
                                      <p:cBhvr>
                                        <p:cTn id="106" dur="1" fill="hold">
                                          <p:stCondLst>
                                            <p:cond delay="0"/>
                                          </p:stCondLst>
                                        </p:cTn>
                                        <p:tgtEl>
                                          <p:spTgt spid="40"/>
                                        </p:tgtEl>
                                        <p:attrNameLst>
                                          <p:attrName>style.visibility</p:attrName>
                                        </p:attrNameLst>
                                      </p:cBhvr>
                                      <p:to>
                                        <p:strVal val="hidden"/>
                                      </p:to>
                                    </p:set>
                                  </p:childTnLst>
                                </p:cTn>
                              </p:par>
                              <p:par>
                                <p:cTn id="107" presetID="1" presetClass="exit" presetSubtype="0" fill="hold" grpId="2" nodeType="withEffect">
                                  <p:stCondLst>
                                    <p:cond delay="0"/>
                                  </p:stCondLst>
                                  <p:childTnLst>
                                    <p:set>
                                      <p:cBhvr>
                                        <p:cTn id="108" dur="1" fill="hold">
                                          <p:stCondLst>
                                            <p:cond delay="0"/>
                                          </p:stCondLst>
                                        </p:cTn>
                                        <p:tgtEl>
                                          <p:spTgt spid="41"/>
                                        </p:tgtEl>
                                        <p:attrNameLst>
                                          <p:attrName>style.visibility</p:attrName>
                                        </p:attrNameLst>
                                      </p:cBhvr>
                                      <p:to>
                                        <p:strVal val="hidden"/>
                                      </p:to>
                                    </p:set>
                                  </p:childTnLst>
                                </p:cTn>
                              </p:par>
                              <p:par>
                                <p:cTn id="109" presetID="1" presetClass="exit" presetSubtype="0" fill="hold" grpId="1" nodeType="withEffect">
                                  <p:stCondLst>
                                    <p:cond delay="0"/>
                                  </p:stCondLst>
                                  <p:childTnLst>
                                    <p:set>
                                      <p:cBhvr>
                                        <p:cTn id="110" dur="1" fill="hold">
                                          <p:stCondLst>
                                            <p:cond delay="0"/>
                                          </p:stCondLst>
                                        </p:cTn>
                                        <p:tgtEl>
                                          <p:spTgt spid="46"/>
                                        </p:tgtEl>
                                        <p:attrNameLst>
                                          <p:attrName>style.visibility</p:attrName>
                                        </p:attrNameLst>
                                      </p:cBhvr>
                                      <p:to>
                                        <p:strVal val="hidden"/>
                                      </p:to>
                                    </p:set>
                                  </p:childTnLst>
                                </p:cTn>
                              </p:par>
                              <p:par>
                                <p:cTn id="111" presetID="3" presetClass="emph" presetSubtype="2" fill="hold" grpId="1" nodeType="withEffect">
                                  <p:stCondLst>
                                    <p:cond delay="0"/>
                                  </p:stCondLst>
                                  <p:childTnLst>
                                    <p:animClr clrSpc="rgb" dir="cw">
                                      <p:cBhvr override="childStyle">
                                        <p:cTn id="112" dur="500" fill="hold"/>
                                        <p:tgtEl>
                                          <p:spTgt spid="39"/>
                                        </p:tgtEl>
                                        <p:attrNameLst>
                                          <p:attrName>style.color</p:attrName>
                                        </p:attrNameLst>
                                      </p:cBhvr>
                                      <p:to>
                                        <a:srgbClr val="C0C0C0"/>
                                      </p:to>
                                    </p:animClr>
                                  </p:childTnLst>
                                </p:cTn>
                              </p:par>
                            </p:childTnLst>
                          </p:cTn>
                        </p:par>
                      </p:childTnLst>
                    </p:cTn>
                  </p:par>
                  <p:par>
                    <p:cTn id="113" fill="hold" nodeType="clickPar">
                      <p:stCondLst>
                        <p:cond delay="indefinite"/>
                      </p:stCondLst>
                      <p:childTnLst>
                        <p:par>
                          <p:cTn id="114" fill="hold" nodeType="withGroup">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42"/>
                                        </p:tgtEl>
                                        <p:attrNameLst>
                                          <p:attrName>style.visibility</p:attrName>
                                        </p:attrNameLst>
                                      </p:cBhvr>
                                      <p:to>
                                        <p:strVal val="visible"/>
                                      </p:to>
                                    </p:set>
                                  </p:childTnLst>
                                </p:cTn>
                              </p:par>
                            </p:childTnLst>
                          </p:cTn>
                        </p:par>
                      </p:childTnLst>
                    </p:cTn>
                  </p:par>
                  <p:par>
                    <p:cTn id="117" fill="hold" nodeType="clickPar">
                      <p:stCondLst>
                        <p:cond delay="indefinite"/>
                      </p:stCondLst>
                      <p:childTnLst>
                        <p:par>
                          <p:cTn id="118" fill="hold" nodeType="withGroup">
                            <p:stCondLst>
                              <p:cond delay="0"/>
                            </p:stCondLst>
                            <p:childTnLst>
                              <p:par>
                                <p:cTn id="119" presetID="1" presetClass="entr" presetSubtype="0" fill="hold" grpId="0" nodeType="clickEffect">
                                  <p:stCondLst>
                                    <p:cond delay="0"/>
                                  </p:stCondLst>
                                  <p:childTnLst>
                                    <p:set>
                                      <p:cBhvr>
                                        <p:cTn id="120" dur="1" fill="hold">
                                          <p:stCondLst>
                                            <p:cond delay="0"/>
                                          </p:stCondLst>
                                        </p:cTn>
                                        <p:tgtEl>
                                          <p:spTgt spid="47"/>
                                        </p:tgtEl>
                                        <p:attrNameLst>
                                          <p:attrName>style.visibility</p:attrName>
                                        </p:attrNameLst>
                                      </p:cBhvr>
                                      <p:to>
                                        <p:strVal val="visible"/>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44"/>
                                        </p:tgtEl>
                                        <p:attrNameLst>
                                          <p:attrName>style.visibility</p:attrName>
                                        </p:attrNameLst>
                                      </p:cBhvr>
                                      <p:to>
                                        <p:strVal val="visible"/>
                                      </p:to>
                                    </p:set>
                                  </p:childTnLst>
                                </p:cTn>
                              </p:par>
                            </p:childTnLst>
                          </p:cTn>
                        </p:par>
                      </p:childTnLst>
                    </p:cTn>
                  </p:par>
                  <p:par>
                    <p:cTn id="125" fill="hold" nodeType="clickPar">
                      <p:stCondLst>
                        <p:cond delay="indefinite"/>
                      </p:stCondLst>
                      <p:childTnLst>
                        <p:par>
                          <p:cTn id="126" fill="hold" nodeType="withGroup">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43"/>
                                        </p:tgtEl>
                                        <p:attrNameLst>
                                          <p:attrName>style.visibility</p:attrName>
                                        </p:attrNameLst>
                                      </p:cBhvr>
                                      <p:to>
                                        <p:strVal val="visible"/>
                                      </p:to>
                                    </p:set>
                                  </p:childTnLst>
                                </p:cTn>
                              </p:par>
                            </p:childTnLst>
                          </p:cTn>
                        </p:par>
                      </p:childTnLst>
                    </p:cTn>
                  </p:par>
                  <p:par>
                    <p:cTn id="129" fill="hold" nodeType="clickPar">
                      <p:stCondLst>
                        <p:cond delay="indefinite"/>
                      </p:stCondLst>
                      <p:childTnLst>
                        <p:par>
                          <p:cTn id="130" fill="hold" nodeType="withGroup">
                            <p:stCondLst>
                              <p:cond delay="0"/>
                            </p:stCondLst>
                            <p:childTnLst>
                              <p:par>
                                <p:cTn id="131" presetID="0" presetClass="path" presetSubtype="0" accel="50000" decel="50000" fill="hold" grpId="1" nodeType="clickEffect">
                                  <p:stCondLst>
                                    <p:cond delay="0"/>
                                  </p:stCondLst>
                                  <p:childTnLst>
                                    <p:animMotion origin="layout" path="M -0.01407 0.00232 L -0.05695 0.00232 L -0.05816 0.22616 " pathEditMode="relative" ptsTypes="AAA">
                                      <p:cBhvr>
                                        <p:cTn id="132" dur="1000" fill="hold"/>
                                        <p:tgtEl>
                                          <p:spTgt spid="43"/>
                                        </p:tgtEl>
                                        <p:attrNameLst>
                                          <p:attrName>ppt_x</p:attrName>
                                          <p:attrName>ppt_y</p:attrName>
                                        </p:attrNameLst>
                                      </p:cBhvr>
                                    </p:animMotion>
                                  </p:childTnLst>
                                </p:cTn>
                              </p:par>
                            </p:childTnLst>
                          </p:cTn>
                        </p:par>
                      </p:childTnLst>
                    </p:cTn>
                  </p:par>
                  <p:par>
                    <p:cTn id="133" fill="hold" nodeType="clickPar">
                      <p:stCondLst>
                        <p:cond delay="indefinite"/>
                      </p:stCondLst>
                      <p:childTnLst>
                        <p:par>
                          <p:cTn id="134" fill="hold" nodeType="withGroup">
                            <p:stCondLst>
                              <p:cond delay="0"/>
                            </p:stCondLst>
                            <p:childTnLst>
                              <p:par>
                                <p:cTn id="135" presetID="1" presetClass="exit" presetSubtype="0" fill="hold" grpId="2" nodeType="clickEffect">
                                  <p:stCondLst>
                                    <p:cond delay="0"/>
                                  </p:stCondLst>
                                  <p:childTnLst>
                                    <p:set>
                                      <p:cBhvr>
                                        <p:cTn id="136" dur="1" fill="hold">
                                          <p:stCondLst>
                                            <p:cond delay="0"/>
                                          </p:stCondLst>
                                        </p:cTn>
                                        <p:tgtEl>
                                          <p:spTgt spid="43"/>
                                        </p:tgtEl>
                                        <p:attrNameLst>
                                          <p:attrName>style.visibility</p:attrName>
                                        </p:attrNameLst>
                                      </p:cBhvr>
                                      <p:to>
                                        <p:strVal val="hidden"/>
                                      </p:to>
                                    </p:set>
                                  </p:childTnLst>
                                </p:cTn>
                              </p:par>
                              <p:par>
                                <p:cTn id="137" presetID="1" presetClass="exit" presetSubtype="0" fill="hold" grpId="1" nodeType="withEffect">
                                  <p:stCondLst>
                                    <p:cond delay="0"/>
                                  </p:stCondLst>
                                  <p:childTnLst>
                                    <p:set>
                                      <p:cBhvr>
                                        <p:cTn id="138" dur="1" fill="hold">
                                          <p:stCondLst>
                                            <p:cond delay="0"/>
                                          </p:stCondLst>
                                        </p:cTn>
                                        <p:tgtEl>
                                          <p:spTgt spid="47"/>
                                        </p:tgtEl>
                                        <p:attrNameLst>
                                          <p:attrName>style.visibility</p:attrName>
                                        </p:attrNameLst>
                                      </p:cBhvr>
                                      <p:to>
                                        <p:strVal val="hidden"/>
                                      </p:to>
                                    </p:set>
                                  </p:childTnLst>
                                </p:cTn>
                              </p:par>
                              <p:par>
                                <p:cTn id="139" presetID="3" presetClass="emph" presetSubtype="2" fill="hold" grpId="1" nodeType="withEffect">
                                  <p:stCondLst>
                                    <p:cond delay="0"/>
                                  </p:stCondLst>
                                  <p:childTnLst>
                                    <p:animClr clrSpc="rgb" dir="cw">
                                      <p:cBhvr override="childStyle">
                                        <p:cTn id="140" dur="500" fill="hold"/>
                                        <p:tgtEl>
                                          <p:spTgt spid="42"/>
                                        </p:tgtEl>
                                        <p:attrNameLst>
                                          <p:attrName>style.color</p:attrName>
                                        </p:attrNameLst>
                                      </p:cBhvr>
                                      <p:to>
                                        <a:srgbClr val="C0C0C0"/>
                                      </p:to>
                                    </p:animClr>
                                  </p:childTnLst>
                                </p:cTn>
                              </p:par>
                              <p:par>
                                <p:cTn id="141" presetID="1" presetClass="exit" presetSubtype="0" fill="hold" grpId="1" nodeType="withEffect">
                                  <p:stCondLst>
                                    <p:cond delay="0"/>
                                  </p:stCondLst>
                                  <p:childTnLst>
                                    <p:set>
                                      <p:cBhvr>
                                        <p:cTn id="142" dur="1" fill="hold">
                                          <p:stCondLst>
                                            <p:cond delay="0"/>
                                          </p:stCondLst>
                                        </p:cTn>
                                        <p:tgtEl>
                                          <p:spTgt spid="44"/>
                                        </p:tgtEl>
                                        <p:attrNameLst>
                                          <p:attrName>style.visibility</p:attrName>
                                        </p:attrNameLst>
                                      </p:cBhvr>
                                      <p:to>
                                        <p:strVal val="hidden"/>
                                      </p:to>
                                    </p:se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1" presetClass="entr" presetSubtype="0" fill="hold" grpId="0" nodeType="clickEffect">
                                  <p:stCondLst>
                                    <p:cond delay="0"/>
                                  </p:stCondLst>
                                  <p:childTnLst>
                                    <p:set>
                                      <p:cBhvr>
                                        <p:cTn id="146" dur="1" fill="hold">
                                          <p:stCondLst>
                                            <p:cond delay="0"/>
                                          </p:stCondLst>
                                        </p:cTn>
                                        <p:tgtEl>
                                          <p:spTgt spid="45"/>
                                        </p:tgtEl>
                                        <p:attrNameLst>
                                          <p:attrName>style.visibility</p:attrName>
                                        </p:attrNameLst>
                                      </p:cBhvr>
                                      <p:to>
                                        <p:strVal val="visible"/>
                                      </p:to>
                                    </p:set>
                                  </p:childTnLst>
                                </p:cTn>
                              </p:par>
                            </p:childTnLst>
                          </p:cTn>
                        </p:par>
                      </p:childTnLst>
                    </p:cTn>
                  </p:par>
                  <p:par>
                    <p:cTn id="147" fill="hold" nodeType="clickPar">
                      <p:stCondLst>
                        <p:cond delay="indefinite"/>
                      </p:stCondLst>
                      <p:childTnLst>
                        <p:par>
                          <p:cTn id="148" fill="hold" nodeType="withGroup">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4"/>
                                        </p:tgtEl>
                                        <p:attrNameLst>
                                          <p:attrName>style.visibility</p:attrName>
                                        </p:attrNameLst>
                                      </p:cBhvr>
                                      <p:to>
                                        <p:strVal val="visible"/>
                                      </p:to>
                                    </p:set>
                                  </p:childTnLst>
                                </p:cTn>
                              </p:par>
                            </p:childTnLst>
                          </p:cTn>
                        </p:par>
                      </p:childTnLst>
                    </p:cTn>
                  </p:par>
                  <p:par>
                    <p:cTn id="151" fill="hold" nodeType="clickPar">
                      <p:stCondLst>
                        <p:cond delay="indefinite"/>
                      </p:stCondLst>
                      <p:childTnLst>
                        <p:par>
                          <p:cTn id="152" fill="hold" nodeType="withGroup">
                            <p:stCondLst>
                              <p:cond delay="0"/>
                            </p:stCondLst>
                            <p:childTnLst>
                              <p:par>
                                <p:cTn id="153" presetID="5" presetClass="exit" presetSubtype="10" fill="hold" grpId="1" nodeType="clickEffect">
                                  <p:stCondLst>
                                    <p:cond delay="0"/>
                                  </p:stCondLst>
                                  <p:childTnLst>
                                    <p:animEffect transition="out" filter="checkerboard(across)">
                                      <p:cBhvr>
                                        <p:cTn id="154" dur="2000"/>
                                        <p:tgtEl>
                                          <p:spTgt spid="37"/>
                                        </p:tgtEl>
                                      </p:cBhvr>
                                    </p:animEffect>
                                    <p:set>
                                      <p:cBhvr>
                                        <p:cTn id="155" dur="1" fill="hold">
                                          <p:stCondLst>
                                            <p:cond delay="1999"/>
                                          </p:stCondLst>
                                        </p:cTn>
                                        <p:tgtEl>
                                          <p:spTgt spid="37"/>
                                        </p:tgtEl>
                                        <p:attrNameLst>
                                          <p:attrName>style.visibility</p:attrName>
                                        </p:attrNameLst>
                                      </p:cBhvr>
                                      <p:to>
                                        <p:strVal val="hidden"/>
                                      </p:to>
                                    </p:set>
                                  </p:childTnLst>
                                </p:cTn>
                              </p:par>
                              <p:par>
                                <p:cTn id="156" presetID="5" presetClass="exit" presetSubtype="10" fill="hold" grpId="1" nodeType="withEffect">
                                  <p:stCondLst>
                                    <p:cond delay="0"/>
                                  </p:stCondLst>
                                  <p:childTnLst>
                                    <p:animEffect transition="out" filter="checkerboard(across)">
                                      <p:cBhvr>
                                        <p:cTn id="157" dur="2000"/>
                                        <p:tgtEl>
                                          <p:spTgt spid="35"/>
                                        </p:tgtEl>
                                      </p:cBhvr>
                                    </p:animEffect>
                                    <p:set>
                                      <p:cBhvr>
                                        <p:cTn id="158" dur="1" fill="hold">
                                          <p:stCondLst>
                                            <p:cond delay="1999"/>
                                          </p:stCondLst>
                                        </p:cTn>
                                        <p:tgtEl>
                                          <p:spTgt spid="35"/>
                                        </p:tgtEl>
                                        <p:attrNameLst>
                                          <p:attrName>style.visibility</p:attrName>
                                        </p:attrNameLst>
                                      </p:cBhvr>
                                      <p:to>
                                        <p:strVal val="hidden"/>
                                      </p:to>
                                    </p:set>
                                  </p:childTnLst>
                                </p:cTn>
                              </p:par>
                            </p:childTnLst>
                          </p:cTn>
                        </p:par>
                      </p:childTnLst>
                    </p:cTn>
                  </p:par>
                  <p:par>
                    <p:cTn id="159" fill="hold" nodeType="clickPar">
                      <p:stCondLst>
                        <p:cond delay="indefinite"/>
                      </p:stCondLst>
                      <p:childTnLst>
                        <p:par>
                          <p:cTn id="160" fill="hold" nodeType="withGroup">
                            <p:stCondLst>
                              <p:cond delay="0"/>
                            </p:stCondLst>
                            <p:childTnLst>
                              <p:par>
                                <p:cTn id="161" presetID="1" presetClass="entr" presetSubtype="0"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childTnLst>
                                </p:cTn>
                              </p:par>
                            </p:childTnLst>
                          </p:cTn>
                        </p:par>
                      </p:childTnLst>
                    </p:cTn>
                  </p:par>
                  <p:par>
                    <p:cTn id="163" fill="hold" nodeType="clickPar">
                      <p:stCondLst>
                        <p:cond delay="indefinite"/>
                      </p:stCondLst>
                      <p:childTnLst>
                        <p:par>
                          <p:cTn id="164" fill="hold" nodeType="withGroup">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49"/>
                                        </p:tgtEl>
                                        <p:attrNameLst>
                                          <p:attrName>style.visibility</p:attrName>
                                        </p:attrNameLst>
                                      </p:cBhvr>
                                      <p:to>
                                        <p:strVal val="visible"/>
                                      </p:to>
                                    </p:set>
                                  </p:childTnLst>
                                </p:cTn>
                              </p:par>
                            </p:childTnLst>
                          </p:cTn>
                        </p:par>
                      </p:childTnLst>
                    </p:cTn>
                  </p:par>
                  <p:par>
                    <p:cTn id="167" fill="hold" nodeType="clickPar">
                      <p:stCondLst>
                        <p:cond delay="indefinite"/>
                      </p:stCondLst>
                      <p:childTnLst>
                        <p:par>
                          <p:cTn id="168" fill="hold" nodeType="withGroup">
                            <p:stCondLst>
                              <p:cond delay="0"/>
                            </p:stCondLst>
                            <p:childTnLst>
                              <p:par>
                                <p:cTn id="169" presetID="1" presetClass="exit" presetSubtype="0" fill="hold" grpId="1" nodeType="clickEffect">
                                  <p:stCondLst>
                                    <p:cond delay="0"/>
                                  </p:stCondLst>
                                  <p:childTnLst>
                                    <p:set>
                                      <p:cBhvr>
                                        <p:cTn id="170" dur="1" fill="hold">
                                          <p:stCondLst>
                                            <p:cond delay="0"/>
                                          </p:stCondLst>
                                        </p:cTn>
                                        <p:tgtEl>
                                          <p:spTgt spid="49"/>
                                        </p:tgtEl>
                                        <p:attrNameLst>
                                          <p:attrName>style.visibility</p:attrName>
                                        </p:attrNameLst>
                                      </p:cBhvr>
                                      <p:to>
                                        <p:strVal val="hidden"/>
                                      </p:to>
                                    </p:set>
                                  </p:childTnLst>
                                </p:cTn>
                              </p:par>
                              <p:par>
                                <p:cTn id="171" presetID="1" presetClass="entr" presetSubtype="0" fill="hold" grpId="0" nodeType="withEffect">
                                  <p:stCondLst>
                                    <p:cond delay="0"/>
                                  </p:stCondLst>
                                  <p:childTnLst>
                                    <p:set>
                                      <p:cBhvr>
                                        <p:cTn id="172" dur="1" fill="hold">
                                          <p:stCondLst>
                                            <p:cond delay="0"/>
                                          </p:stCondLst>
                                        </p:cTn>
                                        <p:tgtEl>
                                          <p:spTgt spid="50"/>
                                        </p:tgtEl>
                                        <p:attrNameLst>
                                          <p:attrName>style.visibility</p:attrName>
                                        </p:attrNameLst>
                                      </p:cBhvr>
                                      <p:to>
                                        <p:strVal val="visible"/>
                                      </p:to>
                                    </p:set>
                                  </p:childTnLst>
                                </p:cTn>
                              </p:par>
                              <p:par>
                                <p:cTn id="173" presetID="1" presetClass="entr" presetSubtype="0" fill="hold" grpId="0" nodeType="withEffect">
                                  <p:stCondLst>
                                    <p:cond delay="0"/>
                                  </p:stCondLst>
                                  <p:childTnLst>
                                    <p:set>
                                      <p:cBhvr>
                                        <p:cTn id="174" dur="1" fill="hold">
                                          <p:stCondLst>
                                            <p:cond delay="0"/>
                                          </p:stCondLst>
                                        </p:cTn>
                                        <p:tgtEl>
                                          <p:spTgt spid="52"/>
                                        </p:tgtEl>
                                        <p:attrNameLst>
                                          <p:attrName>style.visibility</p:attrName>
                                        </p:attrNameLst>
                                      </p:cBhvr>
                                      <p:to>
                                        <p:strVal val="visible"/>
                                      </p:to>
                                    </p:set>
                                  </p:childTnLst>
                                </p:cTn>
                              </p:par>
                              <p:par>
                                <p:cTn id="175" presetID="1" presetClass="exit" presetSubtype="0" fill="hold" grpId="1" nodeType="withEffect">
                                  <p:stCondLst>
                                    <p:cond delay="0"/>
                                  </p:stCondLst>
                                  <p:childTnLst>
                                    <p:set>
                                      <p:cBhvr>
                                        <p:cTn id="176" dur="1" fill="hold">
                                          <p:stCondLst>
                                            <p:cond delay="0"/>
                                          </p:stCondLst>
                                        </p:cTn>
                                        <p:tgtEl>
                                          <p:spTgt spid="48"/>
                                        </p:tgtEl>
                                        <p:attrNameLst>
                                          <p:attrName>style.visibility</p:attrName>
                                        </p:attrNameLst>
                                      </p:cBhvr>
                                      <p:to>
                                        <p:strVal val="hidden"/>
                                      </p:to>
                                    </p:se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1" presetClass="entr" presetSubtype="0" fill="hold" grpId="0" nodeType="clickEffect">
                                  <p:stCondLst>
                                    <p:cond delay="0"/>
                                  </p:stCondLst>
                                  <p:childTnLst>
                                    <p:set>
                                      <p:cBhvr>
                                        <p:cTn id="180" dur="1" fill="hold">
                                          <p:stCondLst>
                                            <p:cond delay="0"/>
                                          </p:stCondLst>
                                        </p:cTn>
                                        <p:tgtEl>
                                          <p:spTgt spid="53"/>
                                        </p:tgtEl>
                                        <p:attrNameLst>
                                          <p:attrName>style.visibility</p:attrName>
                                        </p:attrNameLst>
                                      </p:cBhvr>
                                      <p:to>
                                        <p:strVal val="visible"/>
                                      </p:to>
                                    </p:set>
                                  </p:childTnLst>
                                </p:cTn>
                              </p:par>
                            </p:childTnLst>
                          </p:cTn>
                        </p:par>
                      </p:childTnLst>
                    </p:cTn>
                  </p:par>
                  <p:par>
                    <p:cTn id="181" fill="hold" nodeType="clickPar">
                      <p:stCondLst>
                        <p:cond delay="indefinite"/>
                      </p:stCondLst>
                      <p:childTnLst>
                        <p:par>
                          <p:cTn id="182" fill="hold" nodeType="withGroup">
                            <p:stCondLst>
                              <p:cond delay="0"/>
                            </p:stCondLst>
                            <p:childTnLst>
                              <p:par>
                                <p:cTn id="183" presetID="1" presetClass="entr" presetSubtype="0" fill="hold" grpId="0" nodeType="clickEffect">
                                  <p:stCondLst>
                                    <p:cond delay="0"/>
                                  </p:stCondLst>
                                  <p:childTnLst>
                                    <p:set>
                                      <p:cBhvr>
                                        <p:cTn id="184" dur="1" fill="hold">
                                          <p:stCondLst>
                                            <p:cond delay="0"/>
                                          </p:stCondLst>
                                        </p:cTn>
                                        <p:tgtEl>
                                          <p:spTgt spid="51"/>
                                        </p:tgtEl>
                                        <p:attrNameLst>
                                          <p:attrName>style.visibility</p:attrName>
                                        </p:attrNameLst>
                                      </p:cBhvr>
                                      <p:to>
                                        <p:strVal val="visible"/>
                                      </p:to>
                                    </p:set>
                                  </p:childTnLst>
                                </p:cTn>
                              </p:par>
                            </p:childTnLst>
                          </p:cTn>
                        </p:par>
                      </p:childTnLst>
                    </p:cTn>
                  </p:par>
                  <p:par>
                    <p:cTn id="185" fill="hold" nodeType="clickPar">
                      <p:stCondLst>
                        <p:cond delay="indefinite"/>
                      </p:stCondLst>
                      <p:childTnLst>
                        <p:par>
                          <p:cTn id="186" fill="hold" nodeType="withGroup">
                            <p:stCondLst>
                              <p:cond delay="0"/>
                            </p:stCondLst>
                            <p:childTnLst>
                              <p:par>
                                <p:cTn id="187" presetID="0" presetClass="path" presetSubtype="0" accel="50000" decel="50000" fill="hold" grpId="1" nodeType="clickEffect">
                                  <p:stCondLst>
                                    <p:cond delay="0"/>
                                  </p:stCondLst>
                                  <p:childTnLst>
                                    <p:animMotion origin="layout" path="M 0.01354 0.00232 L 0.07899 0.0007 L 0.07413 0.22616 " pathEditMode="relative" ptsTypes="AAA">
                                      <p:cBhvr>
                                        <p:cTn id="188" dur="1000" fill="hold"/>
                                        <p:tgtEl>
                                          <p:spTgt spid="51"/>
                                        </p:tgtEl>
                                        <p:attrNameLst>
                                          <p:attrName>ppt_x</p:attrName>
                                          <p:attrName>ppt_y</p:attrName>
                                        </p:attrNameLst>
                                      </p:cBhvr>
                                    </p:animMotion>
                                  </p:childTnLst>
                                </p:cTn>
                              </p:par>
                              <p:par>
                                <p:cTn id="189" presetID="1" presetClass="exit" presetSubtype="0" fill="hold" grpId="1" nodeType="withEffect">
                                  <p:stCondLst>
                                    <p:cond delay="0"/>
                                  </p:stCondLst>
                                  <p:childTnLst>
                                    <p:set>
                                      <p:cBhvr>
                                        <p:cTn id="190" dur="1" fill="hold">
                                          <p:stCondLst>
                                            <p:cond delay="0"/>
                                          </p:stCondLst>
                                        </p:cTn>
                                        <p:tgtEl>
                                          <p:spTgt spid="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5" grpId="1"/>
      <p:bldP spid="16" grpId="0" animBg="1"/>
      <p:bldP spid="17" grpId="0"/>
      <p:bldP spid="18" grpId="0"/>
      <p:bldP spid="26" grpId="0" animBg="1"/>
      <p:bldP spid="27" grpId="0" animBg="1"/>
      <p:bldP spid="28" grpId="0" animBg="1"/>
      <p:bldP spid="29" grpId="0"/>
      <p:bldP spid="29" grpId="1"/>
      <p:bldP spid="30" grpId="0"/>
      <p:bldP spid="30" grpId="1"/>
      <p:bldP spid="31" grpId="0" animBg="1"/>
      <p:bldP spid="32" grpId="0" animBg="1"/>
      <p:bldP spid="33" grpId="0"/>
      <p:bldP spid="34" grpId="0" animBg="1"/>
      <p:bldP spid="34" grpId="1" animBg="1"/>
      <p:bldP spid="35" grpId="0" animBg="1"/>
      <p:bldP spid="35" grpId="1" animBg="1"/>
      <p:bldP spid="36" grpId="0" animBg="1"/>
      <p:bldP spid="36" grpId="1" animBg="1"/>
      <p:bldP spid="36" grpId="2" animBg="1"/>
      <p:bldP spid="37" grpId="0"/>
      <p:bldP spid="37" grpId="1"/>
      <p:bldP spid="38" grpId="0"/>
      <p:bldP spid="38" grpId="1"/>
      <p:bldP spid="39" grpId="0"/>
      <p:bldP spid="39" grpId="1"/>
      <p:bldP spid="40" grpId="0"/>
      <p:bldP spid="40" grpId="1"/>
      <p:bldP spid="41" grpId="0" animBg="1"/>
      <p:bldP spid="41" grpId="1" animBg="1"/>
      <p:bldP spid="41" grpId="2" animBg="1"/>
      <p:bldP spid="42" grpId="0"/>
      <p:bldP spid="42" grpId="1"/>
      <p:bldP spid="43" grpId="0" animBg="1"/>
      <p:bldP spid="43" grpId="1" animBg="1"/>
      <p:bldP spid="43" grpId="2" animBg="1"/>
      <p:bldP spid="44" grpId="0"/>
      <p:bldP spid="44" grpId="1"/>
      <p:bldP spid="45" grpId="0"/>
      <p:bldP spid="46" grpId="0"/>
      <p:bldP spid="46" grpId="1"/>
      <p:bldP spid="47" grpId="0"/>
      <p:bldP spid="47" grpId="1"/>
      <p:bldP spid="48" grpId="0"/>
      <p:bldP spid="48" grpId="1"/>
      <p:bldP spid="49" grpId="0" animBg="1"/>
      <p:bldP spid="49" grpId="1" animBg="1"/>
      <p:bldP spid="50" grpId="0" animBg="1"/>
      <p:bldP spid="51" grpId="0" animBg="1"/>
      <p:bldP spid="51" grpId="1" animBg="1"/>
      <p:bldP spid="52" grpId="0"/>
      <p:bldP spid="53" grpId="0"/>
      <p:bldP spid="54" grpId="0"/>
      <p:bldP spid="54" grpId="1"/>
      <p:bldP spid="57"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Title 1"/>
          <p:cNvSpPr>
            <a:spLocks noGrp="1"/>
          </p:cNvSpPr>
          <p:nvPr>
            <p:ph type="title"/>
          </p:nvPr>
        </p:nvSpPr>
        <p:spPr/>
        <p:txBody>
          <a:bodyPr/>
          <a:lstStyle/>
          <a:p>
            <a:r>
              <a:rPr lang="en-US">
                <a:latin typeface="Garamond" charset="0"/>
              </a:rPr>
              <a:t>The DRAM Chip</a:t>
            </a:r>
          </a:p>
        </p:txBody>
      </p:sp>
      <p:sp>
        <p:nvSpPr>
          <p:cNvPr id="96258" name="Content Placeholder 2"/>
          <p:cNvSpPr>
            <a:spLocks noGrp="1"/>
          </p:cNvSpPr>
          <p:nvPr>
            <p:ph idx="1"/>
          </p:nvPr>
        </p:nvSpPr>
        <p:spPr>
          <a:xfrm>
            <a:off x="228600" y="996950"/>
            <a:ext cx="8610600" cy="5194300"/>
          </a:xfrm>
        </p:spPr>
        <p:txBody>
          <a:bodyPr/>
          <a:lstStyle/>
          <a:p>
            <a:r>
              <a:rPr lang="en-US">
                <a:latin typeface="Tahoma" charset="0"/>
              </a:rPr>
              <a:t>Consists of multiple banks (2-16 in Synchronous DRAM)</a:t>
            </a:r>
          </a:p>
          <a:p>
            <a:r>
              <a:rPr lang="en-US">
                <a:latin typeface="Tahoma" charset="0"/>
              </a:rPr>
              <a:t>Banks share command/address/data buses</a:t>
            </a:r>
          </a:p>
          <a:p>
            <a:r>
              <a:rPr lang="en-US">
                <a:latin typeface="Tahoma" charset="0"/>
              </a:rPr>
              <a:t>The chip itself has a narrow interface (4-16 bits per read)</a:t>
            </a:r>
          </a:p>
          <a:p>
            <a:endParaRPr lang="en-US">
              <a:latin typeface="Tahoma" charset="0"/>
            </a:endParaRPr>
          </a:p>
        </p:txBody>
      </p:sp>
      <p:sp>
        <p:nvSpPr>
          <p:cNvPr id="9625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206C856-12AC-8A41-A0A4-664B6542028E}" type="slidenum">
              <a:rPr lang="en-US" sz="1600">
                <a:solidFill>
                  <a:srgbClr val="000000"/>
                </a:solidFill>
                <a:latin typeface="Garamond" charset="0"/>
                <a:cs typeface="Arial" charset="0"/>
              </a:rPr>
              <a:pPr eaLnBrk="1" hangingPunct="1"/>
              <a:t>68</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42220792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Title 1"/>
          <p:cNvSpPr>
            <a:spLocks noGrp="1"/>
          </p:cNvSpPr>
          <p:nvPr>
            <p:ph type="title"/>
          </p:nvPr>
        </p:nvSpPr>
        <p:spPr/>
        <p:txBody>
          <a:bodyPr/>
          <a:lstStyle/>
          <a:p>
            <a:r>
              <a:rPr lang="en-US">
                <a:latin typeface="Garamond" charset="0"/>
              </a:rPr>
              <a:t>128M x 8-bit DRAM Chip</a:t>
            </a:r>
          </a:p>
        </p:txBody>
      </p:sp>
      <p:sp>
        <p:nvSpPr>
          <p:cNvPr id="97282"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728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3292D4A-0875-2849-B6E7-41F40EC464EF}" type="slidenum">
              <a:rPr lang="en-US" sz="1600">
                <a:solidFill>
                  <a:srgbClr val="000000"/>
                </a:solidFill>
                <a:latin typeface="Garamond" charset="0"/>
                <a:cs typeface="Arial" charset="0"/>
              </a:rPr>
              <a:pPr eaLnBrk="1" hangingPunct="1"/>
              <a:t>69</a:t>
            </a:fld>
            <a:endParaRPr lang="en-US" sz="1600">
              <a:solidFill>
                <a:srgbClr val="000000"/>
              </a:solidFill>
              <a:latin typeface="Garamond" charset="0"/>
              <a:cs typeface="Arial" charset="0"/>
            </a:endParaRPr>
          </a:p>
        </p:txBody>
      </p:sp>
      <p:pic>
        <p:nvPicPr>
          <p:cNvPr id="9728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63" y="1143000"/>
            <a:ext cx="9113837" cy="5048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3963174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Trend: Many Cores on Chip</a:t>
            </a:r>
            <a:endParaRPr lang="en-US" dirty="0"/>
          </a:p>
        </p:txBody>
      </p:sp>
      <p:sp>
        <p:nvSpPr>
          <p:cNvPr id="3" name="Content Placeholder 2"/>
          <p:cNvSpPr>
            <a:spLocks noGrp="1"/>
          </p:cNvSpPr>
          <p:nvPr>
            <p:ph idx="1"/>
          </p:nvPr>
        </p:nvSpPr>
        <p:spPr>
          <a:xfrm>
            <a:off x="228600" y="1052736"/>
            <a:ext cx="8610600" cy="5195664"/>
          </a:xfrm>
        </p:spPr>
        <p:txBody>
          <a:bodyPr/>
          <a:lstStyle/>
          <a:p>
            <a:r>
              <a:rPr lang="en-US" dirty="0" smtClean="0"/>
              <a:t>Simpler and lower power than a single large core</a:t>
            </a:r>
          </a:p>
          <a:p>
            <a:r>
              <a:rPr lang="en-US" dirty="0" smtClean="0"/>
              <a:t>Large scale parallelism on chip</a:t>
            </a:r>
            <a:endParaRPr lang="en-US" dirty="0"/>
          </a:p>
        </p:txBody>
      </p:sp>
      <p:sp>
        <p:nvSpPr>
          <p:cNvPr id="4" name="Slide Number Placeholder 3"/>
          <p:cNvSpPr>
            <a:spLocks noGrp="1"/>
          </p:cNvSpPr>
          <p:nvPr>
            <p:ph type="sldNum" sz="quarter" idx="11"/>
          </p:nvPr>
        </p:nvSpPr>
        <p:spPr/>
        <p:txBody>
          <a:bodyPr/>
          <a:lstStyle/>
          <a:p>
            <a:fld id="{323594FA-E141-4234-AE05-360401972BE7}" type="slidenum">
              <a:rPr lang="en-US" altLang="en-US" smtClean="0">
                <a:solidFill>
                  <a:srgbClr val="000000"/>
                </a:solidFill>
              </a:rPr>
              <a:pPr/>
              <a:t>7</a:t>
            </a:fld>
            <a:endParaRPr lang="en-US" altLang="en-US" dirty="0">
              <a:solidFill>
                <a:srgbClr val="000000"/>
              </a:solidFill>
            </a:endParaRPr>
          </a:p>
        </p:txBody>
      </p:sp>
      <p:grpSp>
        <p:nvGrpSpPr>
          <p:cNvPr id="5" name="Group 40"/>
          <p:cNvGrpSpPr>
            <a:grpSpLocks/>
          </p:cNvGrpSpPr>
          <p:nvPr/>
        </p:nvGrpSpPr>
        <p:grpSpPr bwMode="auto">
          <a:xfrm>
            <a:off x="4953000" y="2235200"/>
            <a:ext cx="1847850" cy="1808930"/>
            <a:chOff x="3647468" y="1676931"/>
            <a:chExt cx="1848260" cy="1808173"/>
          </a:xfrm>
        </p:grpSpPr>
        <p:pic>
          <p:nvPicPr>
            <p:cNvPr id="6" name="Picture 33" descr="cell-diephoto.jpg"/>
            <p:cNvPicPr>
              <a:picLocks noChangeAspect="1"/>
            </p:cNvPicPr>
            <p:nvPr/>
          </p:nvPicPr>
          <p:blipFill>
            <a:blip r:embed="rId2">
              <a:extLst>
                <a:ext uri="{28A0092B-C50C-407E-A947-70E740481C1C}">
                  <a14:useLocalDpi xmlns:a14="http://schemas.microsoft.com/office/drawing/2010/main" val="0"/>
                </a:ext>
              </a:extLst>
            </a:blip>
            <a:srcRect l="5734" t="10641" r="5714" b="11047"/>
            <a:stretch>
              <a:fillRect/>
            </a:stretch>
          </p:blipFill>
          <p:spPr bwMode="auto">
            <a:xfrm>
              <a:off x="3647468" y="1676931"/>
              <a:ext cx="18482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8"/>
            <p:cNvSpPr txBox="1">
              <a:spLocks noChangeArrowheads="1"/>
            </p:cNvSpPr>
            <p:nvPr/>
          </p:nvSpPr>
          <p:spPr bwMode="auto">
            <a:xfrm>
              <a:off x="3647468" y="2869681"/>
              <a:ext cx="1274990" cy="6154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Cell BE</a:t>
              </a:r>
              <a:br>
                <a:rPr lang="en-US" altLang="zh-CN" sz="1800" dirty="0">
                  <a:solidFill>
                    <a:srgbClr val="000000"/>
                  </a:solidFill>
                  <a:latin typeface="Calibri" charset="0"/>
                </a:rPr>
              </a:br>
              <a:r>
                <a:rPr lang="en-US" altLang="zh-CN" sz="1600" dirty="0">
                  <a:solidFill>
                    <a:srgbClr val="000000"/>
                  </a:solidFill>
                  <a:latin typeface="Calibri" charset="0"/>
                </a:rPr>
                <a:t>8+1 cores</a:t>
              </a:r>
            </a:p>
          </p:txBody>
        </p:sp>
      </p:grpSp>
      <p:grpSp>
        <p:nvGrpSpPr>
          <p:cNvPr id="8" name="Group 39"/>
          <p:cNvGrpSpPr>
            <a:grpSpLocks/>
          </p:cNvGrpSpPr>
          <p:nvPr/>
        </p:nvGrpSpPr>
        <p:grpSpPr bwMode="auto">
          <a:xfrm>
            <a:off x="2362200" y="2235200"/>
            <a:ext cx="2206625" cy="1806575"/>
            <a:chOff x="2223822" y="1484985"/>
            <a:chExt cx="2206183" cy="1806217"/>
          </a:xfrm>
        </p:grpSpPr>
        <p:sp>
          <p:nvSpPr>
            <p:cNvPr id="9" name="TextBox 36"/>
            <p:cNvSpPr txBox="1">
              <a:spLocks noChangeArrowheads="1"/>
            </p:cNvSpPr>
            <p:nvPr/>
          </p:nvSpPr>
          <p:spPr bwMode="auto">
            <a:xfrm>
              <a:off x="2223822" y="2675824"/>
              <a:ext cx="1315796" cy="6153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Core i7</a:t>
              </a:r>
              <a:br>
                <a:rPr lang="en-US" altLang="zh-CN" sz="1800" dirty="0">
                  <a:solidFill>
                    <a:srgbClr val="000000"/>
                  </a:solidFill>
                  <a:latin typeface="Calibri" charset="0"/>
                </a:rPr>
              </a:br>
              <a:r>
                <a:rPr lang="en-US" altLang="zh-CN" sz="1600" dirty="0">
                  <a:solidFill>
                    <a:srgbClr val="000000"/>
                  </a:solidFill>
                  <a:latin typeface="Calibri" charset="0"/>
                </a:rPr>
                <a:t>8 cores</a:t>
              </a:r>
              <a:endParaRPr lang="en-US" altLang="zh-CN" sz="1800" dirty="0">
                <a:solidFill>
                  <a:srgbClr val="000000"/>
                </a:solidFill>
                <a:latin typeface="Calibri" charset="0"/>
              </a:endParaRPr>
            </a:p>
          </p:txBody>
        </p:sp>
        <p:pic>
          <p:nvPicPr>
            <p:cNvPr id="10" name="Picture 30" descr="3177_01.png"/>
            <p:cNvPicPr>
              <a:picLocks noChangeAspect="1"/>
            </p:cNvPicPr>
            <p:nvPr/>
          </p:nvPicPr>
          <p:blipFill>
            <a:blip r:embed="rId3">
              <a:extLst>
                <a:ext uri="{28A0092B-C50C-407E-A947-70E740481C1C}">
                  <a14:useLocalDpi xmlns:a14="http://schemas.microsoft.com/office/drawing/2010/main" val="0"/>
                </a:ext>
              </a:extLst>
            </a:blip>
            <a:srcRect l="4478" t="22220" r="3780" b="12109"/>
            <a:stretch>
              <a:fillRect/>
            </a:stretch>
          </p:blipFill>
          <p:spPr bwMode="auto">
            <a:xfrm>
              <a:off x="2223822" y="1484985"/>
              <a:ext cx="2206183"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1" name="Group 38"/>
          <p:cNvGrpSpPr>
            <a:grpSpLocks/>
          </p:cNvGrpSpPr>
          <p:nvPr/>
        </p:nvGrpSpPr>
        <p:grpSpPr bwMode="auto">
          <a:xfrm>
            <a:off x="7159625" y="4318000"/>
            <a:ext cx="1984375" cy="1755775"/>
            <a:chOff x="6769103" y="859632"/>
            <a:chExt cx="1983636" cy="1755215"/>
          </a:xfrm>
        </p:grpSpPr>
        <p:pic>
          <p:nvPicPr>
            <p:cNvPr id="12" name="Picture 2" descr="C:\Daten\talks\invited\ferc2010\material\Tilera_TILE-Gx1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84259" y="859632"/>
              <a:ext cx="1379460"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6769103" y="1999294"/>
              <a:ext cx="198363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Tilera TILE Gx</a:t>
              </a:r>
            </a:p>
            <a:p>
              <a:r>
                <a:rPr lang="en-US" altLang="zh-CN" sz="1600" dirty="0">
                  <a:solidFill>
                    <a:srgbClr val="000000"/>
                  </a:solidFill>
                  <a:latin typeface="Calibri" charset="0"/>
                </a:rPr>
                <a:t>100 cores, networked</a:t>
              </a:r>
            </a:p>
          </p:txBody>
        </p:sp>
      </p:grpSp>
      <p:grpSp>
        <p:nvGrpSpPr>
          <p:cNvPr id="14" name="Group 38"/>
          <p:cNvGrpSpPr>
            <a:grpSpLocks/>
          </p:cNvGrpSpPr>
          <p:nvPr/>
        </p:nvGrpSpPr>
        <p:grpSpPr bwMode="auto">
          <a:xfrm>
            <a:off x="7162800" y="2235200"/>
            <a:ext cx="1538288" cy="1811338"/>
            <a:chOff x="241300" y="4189413"/>
            <a:chExt cx="1538944" cy="1811568"/>
          </a:xfrm>
        </p:grpSpPr>
        <p:pic>
          <p:nvPicPr>
            <p:cNvPr id="15" name="Picture 2" descr="C:\franzf\talks\invited\dagstuhl-2010\material\6686259_img.jpg"/>
            <p:cNvPicPr>
              <a:picLocks noChangeAspect="1" noChangeArrowheads="1"/>
            </p:cNvPicPr>
            <p:nvPr/>
          </p:nvPicPr>
          <p:blipFill>
            <a:blip r:embed="rId5">
              <a:extLst>
                <a:ext uri="{28A0092B-C50C-407E-A947-70E740481C1C}">
                  <a14:useLocalDpi xmlns:a14="http://schemas.microsoft.com/office/drawing/2010/main" val="0"/>
                </a:ext>
              </a:extLst>
            </a:blip>
            <a:srcRect b="4739"/>
            <a:stretch>
              <a:fillRect/>
            </a:stretch>
          </p:blipFill>
          <p:spPr bwMode="auto">
            <a:xfrm>
              <a:off x="292100" y="4189413"/>
              <a:ext cx="1488144"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8"/>
            <p:cNvSpPr txBox="1">
              <a:spLocks noChangeArrowheads="1"/>
            </p:cNvSpPr>
            <p:nvPr/>
          </p:nvSpPr>
          <p:spPr bwMode="auto">
            <a:xfrm>
              <a:off x="241300" y="5385428"/>
              <a:ext cx="144793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IBM POWER7</a:t>
              </a:r>
            </a:p>
            <a:p>
              <a:r>
                <a:rPr lang="en-US" altLang="zh-CN" sz="1600" dirty="0">
                  <a:solidFill>
                    <a:srgbClr val="000000"/>
                  </a:solidFill>
                  <a:latin typeface="Calibri" charset="0"/>
                </a:rPr>
                <a:t>8 cores</a:t>
              </a:r>
            </a:p>
          </p:txBody>
        </p:sp>
      </p:grpSp>
      <p:grpSp>
        <p:nvGrpSpPr>
          <p:cNvPr id="17" name="Group 44"/>
          <p:cNvGrpSpPr>
            <a:grpSpLocks/>
          </p:cNvGrpSpPr>
          <p:nvPr/>
        </p:nvGrpSpPr>
        <p:grpSpPr bwMode="auto">
          <a:xfrm>
            <a:off x="4953000" y="4318000"/>
            <a:ext cx="1879600" cy="1789113"/>
            <a:chOff x="3809208" y="4471194"/>
            <a:chExt cx="1879641" cy="1789346"/>
          </a:xfrm>
        </p:grpSpPr>
        <p:sp>
          <p:nvSpPr>
            <p:cNvPr id="18" name="TextBox 8"/>
            <p:cNvSpPr txBox="1">
              <a:spLocks noChangeArrowheads="1"/>
            </p:cNvSpPr>
            <p:nvPr/>
          </p:nvSpPr>
          <p:spPr bwMode="auto">
            <a:xfrm>
              <a:off x="3809208" y="5644987"/>
              <a:ext cx="187964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Intel SCC</a:t>
              </a:r>
            </a:p>
            <a:p>
              <a:r>
                <a:rPr lang="en-US" altLang="zh-CN" sz="1600" dirty="0">
                  <a:solidFill>
                    <a:srgbClr val="000000"/>
                  </a:solidFill>
                  <a:latin typeface="Calibri" charset="0"/>
                </a:rPr>
                <a:t>48 cores, networked</a:t>
              </a:r>
            </a:p>
          </p:txBody>
        </p:sp>
        <p:pic>
          <p:nvPicPr>
            <p:cNvPr id="19" name="Picture 5" descr="C:\Daten\talks\invited\ferc2010\material\scc.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5081" y="4471194"/>
              <a:ext cx="1465517"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 name="Group 47"/>
          <p:cNvGrpSpPr>
            <a:grpSpLocks/>
          </p:cNvGrpSpPr>
          <p:nvPr/>
        </p:nvGrpSpPr>
        <p:grpSpPr bwMode="auto">
          <a:xfrm>
            <a:off x="3276600" y="4318000"/>
            <a:ext cx="1363663" cy="1800225"/>
            <a:chOff x="5252245" y="4774407"/>
            <a:chExt cx="1363286" cy="1800456"/>
          </a:xfrm>
        </p:grpSpPr>
        <p:sp>
          <p:nvSpPr>
            <p:cNvPr id="21" name="TextBox 8"/>
            <p:cNvSpPr txBox="1">
              <a:spLocks noChangeArrowheads="1"/>
            </p:cNvSpPr>
            <p:nvPr/>
          </p:nvSpPr>
          <p:spPr bwMode="auto">
            <a:xfrm>
              <a:off x="5252245" y="5959310"/>
              <a:ext cx="1363286"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Nvidia Fermi</a:t>
              </a:r>
            </a:p>
            <a:p>
              <a:r>
                <a:rPr lang="en-US" altLang="zh-CN" sz="1600" dirty="0">
                  <a:solidFill>
                    <a:srgbClr val="000000"/>
                  </a:solidFill>
                  <a:latin typeface="Calibri" charset="0"/>
                </a:rPr>
                <a:t>448 “cores”</a:t>
              </a:r>
            </a:p>
          </p:txBody>
        </p:sp>
        <p:pic>
          <p:nvPicPr>
            <p:cNvPr id="22" name="Picture 6" descr="C:\Daten\talks\invited\ferc2010\material\Fermi_Die_FINAL.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64944" y="4774407"/>
              <a:ext cx="1201936" cy="1188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3" name="Group 78"/>
          <p:cNvGrpSpPr>
            <a:grpSpLocks/>
          </p:cNvGrpSpPr>
          <p:nvPr/>
        </p:nvGrpSpPr>
        <p:grpSpPr bwMode="auto">
          <a:xfrm>
            <a:off x="304800" y="2235200"/>
            <a:ext cx="1676400" cy="2139950"/>
            <a:chOff x="533400" y="1371600"/>
            <a:chExt cx="1676399" cy="2139553"/>
          </a:xfrm>
        </p:grpSpPr>
        <p:pic>
          <p:nvPicPr>
            <p:cNvPr id="24" name="Content Placeholder 6" descr="barcelona-die-photo-color.jp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09600" y="1371600"/>
              <a:ext cx="1600199" cy="1560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Box 8"/>
            <p:cNvSpPr txBox="1">
              <a:spLocks noChangeArrowheads="1"/>
            </p:cNvSpPr>
            <p:nvPr/>
          </p:nvSpPr>
          <p:spPr bwMode="auto">
            <a:xfrm>
              <a:off x="533400" y="2895600"/>
              <a:ext cx="1642021"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AMD Barcelona</a:t>
              </a:r>
            </a:p>
            <a:p>
              <a:r>
                <a:rPr lang="en-US" altLang="zh-CN" sz="1600" dirty="0">
                  <a:solidFill>
                    <a:srgbClr val="000000"/>
                  </a:solidFill>
                  <a:latin typeface="Calibri" charset="0"/>
                </a:rPr>
                <a:t>4 cores</a:t>
              </a:r>
            </a:p>
          </p:txBody>
        </p:sp>
      </p:grpSp>
      <p:pic>
        <p:nvPicPr>
          <p:cNvPr id="26" name="Picture 8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1000" y="4318000"/>
            <a:ext cx="2209800" cy="146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8"/>
          <p:cNvSpPr txBox="1">
            <a:spLocks noChangeArrowheads="1"/>
          </p:cNvSpPr>
          <p:nvPr/>
        </p:nvSpPr>
        <p:spPr bwMode="auto">
          <a:xfrm>
            <a:off x="381000" y="5740400"/>
            <a:ext cx="146843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r>
              <a:rPr lang="en-US" altLang="zh-CN" sz="1800" dirty="0">
                <a:solidFill>
                  <a:srgbClr val="000000"/>
                </a:solidFill>
                <a:latin typeface="Calibri" charset="0"/>
              </a:rPr>
              <a:t>Sun Niagara II</a:t>
            </a:r>
          </a:p>
          <a:p>
            <a:r>
              <a:rPr lang="en-US" altLang="zh-CN" sz="1600" dirty="0">
                <a:solidFill>
                  <a:srgbClr val="000000"/>
                </a:solidFill>
                <a:latin typeface="Calibri" charset="0"/>
              </a:rPr>
              <a:t>8 cores</a:t>
            </a:r>
          </a:p>
        </p:txBody>
      </p:sp>
    </p:spTree>
    <p:extLst>
      <p:ext uri="{BB962C8B-B14F-4D97-AF65-F5344CB8AC3E}">
        <p14:creationId xmlns:p14="http://schemas.microsoft.com/office/powerpoint/2010/main" val="98840691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5" name="Title 1"/>
          <p:cNvSpPr>
            <a:spLocks noGrp="1"/>
          </p:cNvSpPr>
          <p:nvPr>
            <p:ph type="title"/>
          </p:nvPr>
        </p:nvSpPr>
        <p:spPr/>
        <p:txBody>
          <a:bodyPr/>
          <a:lstStyle/>
          <a:p>
            <a:r>
              <a:rPr lang="en-US">
                <a:latin typeface="Garamond" charset="0"/>
              </a:rPr>
              <a:t>DRAM Rank and Module</a:t>
            </a:r>
          </a:p>
        </p:txBody>
      </p:sp>
      <p:sp>
        <p:nvSpPr>
          <p:cNvPr id="55298" name="Content Placeholder 2"/>
          <p:cNvSpPr>
            <a:spLocks noGrp="1"/>
          </p:cNvSpPr>
          <p:nvPr>
            <p:ph idx="1"/>
          </p:nvPr>
        </p:nvSpPr>
        <p:spPr>
          <a:xfrm>
            <a:off x="228600" y="996950"/>
            <a:ext cx="8610600" cy="5194300"/>
          </a:xfrm>
        </p:spPr>
        <p:txBody>
          <a:bodyPr/>
          <a:lstStyle/>
          <a:p>
            <a:r>
              <a:rPr lang="en-US">
                <a:solidFill>
                  <a:srgbClr val="0000FF"/>
                </a:solidFill>
                <a:latin typeface="Tahoma" charset="0"/>
              </a:rPr>
              <a:t>Rank: Multiple chips operated together to form a wide interface</a:t>
            </a:r>
          </a:p>
          <a:p>
            <a:r>
              <a:rPr lang="en-US">
                <a:latin typeface="Tahoma" charset="0"/>
              </a:rPr>
              <a:t>All chips comprising a rank are controlled at the same time</a:t>
            </a:r>
          </a:p>
          <a:p>
            <a:pPr lvl="1"/>
            <a:r>
              <a:rPr lang="en-US">
                <a:latin typeface="Tahoma" charset="0"/>
                <a:ea typeface="ＭＳ Ｐゴシック" charset="0"/>
              </a:rPr>
              <a:t>Respond to a single command</a:t>
            </a:r>
          </a:p>
          <a:p>
            <a:pPr lvl="1"/>
            <a:r>
              <a:rPr lang="en-US">
                <a:latin typeface="Tahoma" charset="0"/>
                <a:ea typeface="ＭＳ Ｐゴシック" charset="0"/>
              </a:rPr>
              <a:t>Share address and command buses, but provide different data</a:t>
            </a:r>
          </a:p>
          <a:p>
            <a:pPr lvl="1"/>
            <a:endParaRPr lang="en-US">
              <a:latin typeface="Tahoma" charset="0"/>
              <a:ea typeface="ＭＳ Ｐゴシック" charset="0"/>
            </a:endParaRPr>
          </a:p>
          <a:p>
            <a:r>
              <a:rPr lang="en-US">
                <a:latin typeface="Tahoma" charset="0"/>
              </a:rPr>
              <a:t>A DRAM module consists of one or more ranks</a:t>
            </a:r>
          </a:p>
          <a:p>
            <a:pPr lvl="1"/>
            <a:r>
              <a:rPr lang="en-US">
                <a:latin typeface="Tahoma" charset="0"/>
                <a:ea typeface="ＭＳ Ｐゴシック" charset="0"/>
              </a:rPr>
              <a:t>E.g., DIMM (dual inline memory module)</a:t>
            </a:r>
          </a:p>
          <a:p>
            <a:pPr lvl="1"/>
            <a:r>
              <a:rPr lang="en-US">
                <a:latin typeface="Tahoma" charset="0"/>
                <a:ea typeface="ＭＳ Ｐゴシック" charset="0"/>
              </a:rPr>
              <a:t>This is what you plug into your motherboard</a:t>
            </a:r>
          </a:p>
          <a:p>
            <a:pPr lvl="1"/>
            <a:endParaRPr lang="en-US">
              <a:latin typeface="Tahoma" charset="0"/>
              <a:ea typeface="ＭＳ Ｐゴシック" charset="0"/>
            </a:endParaRPr>
          </a:p>
          <a:p>
            <a:r>
              <a:rPr lang="en-US">
                <a:latin typeface="Tahoma" charset="0"/>
              </a:rPr>
              <a:t>If we have chips with 8-bit interface, to read 8 bytes in a single access, use 8 chips in a DIMM</a:t>
            </a:r>
          </a:p>
          <a:p>
            <a:pPr lvl="1"/>
            <a:endParaRPr lang="en-US">
              <a:latin typeface="Tahoma" charset="0"/>
              <a:ea typeface="ＭＳ Ｐゴシック" charset="0"/>
            </a:endParaRPr>
          </a:p>
          <a:p>
            <a:endParaRPr lang="en-US">
              <a:latin typeface="Tahoma" charset="0"/>
            </a:endParaRPr>
          </a:p>
        </p:txBody>
      </p:sp>
      <p:sp>
        <p:nvSpPr>
          <p:cNvPr id="983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02F14324-A30E-9549-B9A8-5A81C424F817}" type="slidenum">
              <a:rPr lang="en-US" sz="1600">
                <a:solidFill>
                  <a:srgbClr val="000000"/>
                </a:solidFill>
                <a:latin typeface="Garamond" charset="0"/>
                <a:cs typeface="Arial" charset="0"/>
              </a:rPr>
              <a:pPr eaLnBrk="1" hangingPunct="1"/>
              <a:t>70</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43939075"/>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5298">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29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5298">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5298">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5298">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5298">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Title 1"/>
          <p:cNvSpPr>
            <a:spLocks noGrp="1"/>
          </p:cNvSpPr>
          <p:nvPr>
            <p:ph type="title"/>
          </p:nvPr>
        </p:nvSpPr>
        <p:spPr/>
        <p:txBody>
          <a:bodyPr/>
          <a:lstStyle/>
          <a:p>
            <a:r>
              <a:rPr lang="en-US">
                <a:latin typeface="Garamond" charset="0"/>
              </a:rPr>
              <a:t>A 64-bit Wide DIMM (One Rank)</a:t>
            </a:r>
          </a:p>
        </p:txBody>
      </p:sp>
      <p:sp>
        <p:nvSpPr>
          <p:cNvPr id="99330"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993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97BC8090-DED7-7E4E-A1CC-D3E3EEFE3E7A}" type="slidenum">
              <a:rPr lang="en-US" sz="1600">
                <a:solidFill>
                  <a:srgbClr val="000000"/>
                </a:solidFill>
                <a:latin typeface="Garamond" charset="0"/>
                <a:cs typeface="Arial" charset="0"/>
              </a:rPr>
              <a:pPr eaLnBrk="1" hangingPunct="1"/>
              <a:t>71</a:t>
            </a:fld>
            <a:endParaRPr lang="en-US" sz="1600">
              <a:solidFill>
                <a:srgbClr val="000000"/>
              </a:solidFill>
              <a:latin typeface="Garamond" charset="0"/>
              <a:cs typeface="Arial" charset="0"/>
            </a:endParaRPr>
          </a:p>
        </p:txBody>
      </p:sp>
      <p:graphicFrame>
        <p:nvGraphicFramePr>
          <p:cNvPr id="99332" name="Object 2"/>
          <p:cNvGraphicFramePr>
            <a:graphicFrameLocks noChangeAspect="1"/>
          </p:cNvGraphicFramePr>
          <p:nvPr/>
        </p:nvGraphicFramePr>
        <p:xfrm>
          <a:off x="906463" y="2068513"/>
          <a:ext cx="7453312" cy="2628900"/>
        </p:xfrm>
        <a:graphic>
          <a:graphicData uri="http://schemas.openxmlformats.org/presentationml/2006/ole">
            <mc:AlternateContent xmlns:mc="http://schemas.openxmlformats.org/markup-compatibility/2006">
              <mc:Choice xmlns:v="urn:schemas-microsoft-com:vml" Requires="v">
                <p:oleObj spid="_x0000_s97320" name="Visio" r:id="rId3" imgW="5715000" imgH="2019300" progId="Visio.Drawing.11">
                  <p:embed/>
                </p:oleObj>
              </mc:Choice>
              <mc:Fallback>
                <p:oleObj name="Visio" r:id="rId3" imgW="5715000" imgH="2019300" progId="Visio.Drawing.11">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463" y="2068513"/>
                        <a:ext cx="7453312" cy="2628900"/>
                      </a:xfrm>
                      <a:prstGeom prst="rect">
                        <a:avLst/>
                      </a:prstGeom>
                      <a:noFill/>
                      <a:ln>
                        <a:noFill/>
                      </a:ln>
                      <a:effectLst/>
                      <a:extLst>
                        <a:ext uri="{909E8E84-426E-40dd-AFC4-6F175D3DCCD1}">
                          <a14:hiddenFill xmlns:a14="http://schemas.microsoft.com/office/drawing/2010/main">
                            <a:solidFill>
                              <a:schemeClr val="folHlink"/>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107763" dir="2700000" algn="ctr" rotWithShape="0">
                                <a:schemeClr val="bg2">
                                  <a:alpha val="74997"/>
                                </a:schemeClr>
                              </a:outerShdw>
                            </a:effectLst>
                          </a14:hiddenEffects>
                        </a:ext>
                      </a:extLst>
                    </p:spPr>
                  </p:pic>
                </p:oleObj>
              </mc:Fallback>
            </mc:AlternateContent>
          </a:graphicData>
        </a:graphic>
      </p:graphicFrame>
    </p:spTree>
    <p:extLst>
      <p:ext uri="{BB962C8B-B14F-4D97-AF65-F5344CB8AC3E}">
        <p14:creationId xmlns:p14="http://schemas.microsoft.com/office/powerpoint/2010/main" val="29522374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Title 1"/>
          <p:cNvSpPr>
            <a:spLocks noGrp="1"/>
          </p:cNvSpPr>
          <p:nvPr>
            <p:ph type="title"/>
          </p:nvPr>
        </p:nvSpPr>
        <p:spPr/>
        <p:txBody>
          <a:bodyPr/>
          <a:lstStyle/>
          <a:p>
            <a:r>
              <a:rPr lang="en-US">
                <a:latin typeface="Garamond" charset="0"/>
              </a:rPr>
              <a:t>A 64-bit Wide DIMM (One Rank)</a:t>
            </a:r>
          </a:p>
        </p:txBody>
      </p:sp>
      <p:sp>
        <p:nvSpPr>
          <p:cNvPr id="3"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sz="1800">
                <a:latin typeface="Tahoma" charset="0"/>
                <a:ea typeface="ＭＳ Ｐゴシック" charset="0"/>
              </a:rPr>
              <a:t>Acts like a </a:t>
            </a:r>
            <a:r>
              <a:rPr lang="en-US" sz="1800">
                <a:solidFill>
                  <a:srgbClr val="FF0000"/>
                </a:solidFill>
                <a:latin typeface="Tahoma" charset="0"/>
                <a:ea typeface="ＭＳ Ｐゴシック" charset="0"/>
              </a:rPr>
              <a:t>high-capacity DRAM chip </a:t>
            </a:r>
            <a:r>
              <a:rPr lang="en-US" sz="1800">
                <a:latin typeface="Tahoma" charset="0"/>
                <a:ea typeface="ＭＳ Ｐゴシック" charset="0"/>
              </a:rPr>
              <a:t>with a </a:t>
            </a:r>
            <a:r>
              <a:rPr lang="en-US" sz="1800">
                <a:solidFill>
                  <a:srgbClr val="FF0000"/>
                </a:solidFill>
                <a:latin typeface="Tahoma" charset="0"/>
                <a:ea typeface="ＭＳ Ｐゴシック" charset="0"/>
              </a:rPr>
              <a:t>wide interface</a:t>
            </a:r>
          </a:p>
          <a:p>
            <a:pPr lvl="1"/>
            <a:r>
              <a:rPr lang="en-US" sz="1800">
                <a:solidFill>
                  <a:srgbClr val="FF0000"/>
                </a:solidFill>
                <a:latin typeface="Tahoma" charset="0"/>
                <a:ea typeface="ＭＳ Ｐゴシック" charset="0"/>
              </a:rPr>
              <a:t>Flexibility</a:t>
            </a:r>
            <a:r>
              <a:rPr lang="en-US" sz="1800">
                <a:latin typeface="Tahoma" charset="0"/>
                <a:ea typeface="ＭＳ Ｐゴシック" charset="0"/>
              </a:rPr>
              <a:t>: memory controller does not need to deal with individual chips</a:t>
            </a:r>
          </a:p>
          <a:p>
            <a:pPr lvl="1"/>
            <a:endParaRPr lang="en-US" sz="1800">
              <a:latin typeface="Tahoma" charset="0"/>
              <a:ea typeface="ＭＳ Ｐゴシック" charset="0"/>
            </a:endParaRPr>
          </a:p>
          <a:p>
            <a:r>
              <a:rPr lang="en-US">
                <a:latin typeface="Tahoma" charset="0"/>
              </a:rPr>
              <a:t>Disadvantages:</a:t>
            </a:r>
          </a:p>
          <a:p>
            <a:pPr lvl="1"/>
            <a:r>
              <a:rPr lang="en-US" sz="1800">
                <a:solidFill>
                  <a:srgbClr val="FF0000"/>
                </a:solidFill>
                <a:latin typeface="Tahoma" charset="0"/>
                <a:ea typeface="ＭＳ Ｐゴシック" charset="0"/>
              </a:rPr>
              <a:t>Granularity</a:t>
            </a:r>
            <a:r>
              <a:rPr lang="en-US" sz="1800">
                <a:latin typeface="Tahoma" charset="0"/>
                <a:ea typeface="ＭＳ Ｐゴシック" charset="0"/>
              </a:rPr>
              <a:t>: Accesses cannot be smaller than the interface width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003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B4AEAA-1E3C-6947-9548-E3EFC2AB0CBF}" type="slidenum">
              <a:rPr lang="en-US" sz="1600">
                <a:solidFill>
                  <a:srgbClr val="000000"/>
                </a:solidFill>
                <a:latin typeface="Garamond" charset="0"/>
                <a:cs typeface="Arial" charset="0"/>
              </a:rPr>
              <a:pPr eaLnBrk="1" hangingPunct="1"/>
              <a:t>72</a:t>
            </a:fld>
            <a:endParaRPr lang="en-US" sz="1600">
              <a:solidFill>
                <a:srgbClr val="000000"/>
              </a:solidFill>
              <a:latin typeface="Garamond" charset="0"/>
              <a:cs typeface="Arial" charset="0"/>
            </a:endParaRPr>
          </a:p>
        </p:txBody>
      </p:sp>
      <p:pic>
        <p:nvPicPr>
          <p:cNvPr id="1003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06475"/>
            <a:ext cx="5840413" cy="531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2885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Title 1"/>
          <p:cNvSpPr>
            <a:spLocks noGrp="1"/>
          </p:cNvSpPr>
          <p:nvPr>
            <p:ph type="title"/>
          </p:nvPr>
        </p:nvSpPr>
        <p:spPr/>
        <p:txBody>
          <a:bodyPr/>
          <a:lstStyle/>
          <a:p>
            <a:r>
              <a:rPr lang="en-US">
                <a:latin typeface="Garamond" charset="0"/>
              </a:rPr>
              <a:t>Multiple DIMMs</a:t>
            </a:r>
          </a:p>
        </p:txBody>
      </p:sp>
      <p:sp>
        <p:nvSpPr>
          <p:cNvPr id="10137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7817D938-347C-AC45-9073-77387F0641C1}" type="slidenum">
              <a:rPr lang="en-US" sz="1600">
                <a:solidFill>
                  <a:srgbClr val="000000"/>
                </a:solidFill>
                <a:latin typeface="Garamond" charset="0"/>
                <a:cs typeface="Arial" charset="0"/>
              </a:rPr>
              <a:pPr eaLnBrk="1" hangingPunct="1"/>
              <a:t>73</a:t>
            </a:fld>
            <a:endParaRPr lang="en-US" sz="1600">
              <a:solidFill>
                <a:srgbClr val="000000"/>
              </a:solidFill>
              <a:latin typeface="Garamond" charset="0"/>
              <a:cs typeface="Arial" charset="0"/>
            </a:endParaRPr>
          </a:p>
        </p:txBody>
      </p:sp>
      <p:pic>
        <p:nvPicPr>
          <p:cNvPr id="10137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3" y="979488"/>
            <a:ext cx="6164263" cy="5211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69013" y="1006475"/>
            <a:ext cx="2900362" cy="5194300"/>
          </a:xfrm>
        </p:spPr>
        <p:txBody>
          <a:bodyPr/>
          <a:lstStyle/>
          <a:p>
            <a:r>
              <a:rPr lang="en-US">
                <a:latin typeface="Tahoma" charset="0"/>
              </a:rPr>
              <a:t>Advantages:</a:t>
            </a:r>
          </a:p>
          <a:p>
            <a:pPr lvl="1"/>
            <a:r>
              <a:rPr lang="en-US">
                <a:latin typeface="Tahoma" charset="0"/>
                <a:ea typeface="ＭＳ Ｐゴシック" charset="0"/>
              </a:rPr>
              <a:t>Enables even higher capacity</a:t>
            </a:r>
          </a:p>
          <a:p>
            <a:pPr lvl="1"/>
            <a:endParaRPr lang="en-US" sz="1800">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Interconnect complexity and energy consumption can be high</a:t>
            </a:r>
          </a:p>
          <a:p>
            <a:pPr lvl="1"/>
            <a:endParaRPr lang="en-US" sz="1800">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Tree>
    <p:extLst>
      <p:ext uri="{BB962C8B-B14F-4D97-AF65-F5344CB8AC3E}">
        <p14:creationId xmlns:p14="http://schemas.microsoft.com/office/powerpoint/2010/main" val="1946304276"/>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1" name="Title 1"/>
          <p:cNvSpPr>
            <a:spLocks noGrp="1"/>
          </p:cNvSpPr>
          <p:nvPr>
            <p:ph type="title"/>
          </p:nvPr>
        </p:nvSpPr>
        <p:spPr/>
        <p:txBody>
          <a:bodyPr/>
          <a:lstStyle/>
          <a:p>
            <a:r>
              <a:rPr lang="en-US">
                <a:latin typeface="Garamond" charset="0"/>
              </a:rPr>
              <a:t>DRAM Channels</a:t>
            </a:r>
          </a:p>
        </p:txBody>
      </p:sp>
      <p:sp>
        <p:nvSpPr>
          <p:cNvPr id="102402" name="Content Placeholder 2"/>
          <p:cNvSpPr>
            <a:spLocks noGrp="1"/>
          </p:cNvSpPr>
          <p:nvPr>
            <p:ph idx="1"/>
          </p:nvPr>
        </p:nvSpPr>
        <p:spPr>
          <a:xfrm>
            <a:off x="228600" y="996950"/>
            <a:ext cx="8610600" cy="5194300"/>
          </a:xfrm>
        </p:spPr>
        <p:txBody>
          <a:bodyPr/>
          <a:lstStyle/>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endParaRPr lang="en-US">
              <a:latin typeface="Tahoma" charset="0"/>
            </a:endParaRPr>
          </a:p>
          <a:p>
            <a:pPr>
              <a:buFont typeface="Wingdings" charset="0"/>
              <a:buNone/>
            </a:pPr>
            <a:endParaRPr lang="en-US">
              <a:latin typeface="Tahoma" charset="0"/>
            </a:endParaRPr>
          </a:p>
          <a:p>
            <a:r>
              <a:rPr lang="en-US">
                <a:latin typeface="Tahoma" charset="0"/>
              </a:rPr>
              <a:t>2 Independent Channels: 2 Memory Controllers (Above)</a:t>
            </a:r>
          </a:p>
          <a:p>
            <a:r>
              <a:rPr lang="en-US">
                <a:latin typeface="Tahoma" charset="0"/>
              </a:rPr>
              <a:t>2 Dependent/Lockstep Channels: 1 Memory Controller with wide interface (Not Shown above)</a:t>
            </a:r>
          </a:p>
        </p:txBody>
      </p:sp>
      <p:sp>
        <p:nvSpPr>
          <p:cNvPr id="1024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A8975914-7D94-7F48-82E9-960C100D5595}" type="slidenum">
              <a:rPr lang="en-US" sz="1600">
                <a:solidFill>
                  <a:srgbClr val="000000"/>
                </a:solidFill>
                <a:latin typeface="Garamond" charset="0"/>
                <a:cs typeface="Arial" charset="0"/>
              </a:rPr>
              <a:pPr eaLnBrk="1" hangingPunct="1"/>
              <a:t>74</a:t>
            </a:fld>
            <a:endParaRPr lang="en-US" sz="1600">
              <a:solidFill>
                <a:srgbClr val="000000"/>
              </a:solidFill>
              <a:latin typeface="Garamond" charset="0"/>
              <a:cs typeface="Arial" charset="0"/>
            </a:endParaRPr>
          </a:p>
        </p:txBody>
      </p:sp>
      <p:pic>
        <p:nvPicPr>
          <p:cNvPr id="10240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0388" y="1339850"/>
            <a:ext cx="3646487"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0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89450" y="1339850"/>
            <a:ext cx="3646488"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992388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Title 1"/>
          <p:cNvSpPr>
            <a:spLocks noGrp="1"/>
          </p:cNvSpPr>
          <p:nvPr>
            <p:ph type="title"/>
          </p:nvPr>
        </p:nvSpPr>
        <p:spPr/>
        <p:txBody>
          <a:bodyPr/>
          <a:lstStyle/>
          <a:p>
            <a:r>
              <a:rPr lang="en-US">
                <a:latin typeface="Garamond" charset="0"/>
              </a:rPr>
              <a:t>Generalized Memory Structure</a:t>
            </a:r>
          </a:p>
        </p:txBody>
      </p:sp>
      <p:sp>
        <p:nvSpPr>
          <p:cNvPr id="103426"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034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6869E5B-2B46-CA4E-ACC1-075696D06252}" type="slidenum">
              <a:rPr lang="en-US" sz="1600">
                <a:solidFill>
                  <a:srgbClr val="000000"/>
                </a:solidFill>
                <a:latin typeface="Garamond" charset="0"/>
                <a:cs typeface="Arial" charset="0"/>
              </a:rPr>
              <a:pPr eaLnBrk="1" hangingPunct="1"/>
              <a:t>75</a:t>
            </a:fld>
            <a:endParaRPr lang="en-US" sz="1600">
              <a:solidFill>
                <a:srgbClr val="000000"/>
              </a:solidFill>
              <a:latin typeface="Garamond" charset="0"/>
              <a:cs typeface="Arial" charset="0"/>
            </a:endParaRPr>
          </a:p>
        </p:txBody>
      </p:sp>
      <p:pic>
        <p:nvPicPr>
          <p:cNvPr id="103428" name="Picture 4"/>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47800"/>
            <a:ext cx="8585200" cy="397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596754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49" name="Title 1"/>
          <p:cNvSpPr>
            <a:spLocks noGrp="1"/>
          </p:cNvSpPr>
          <p:nvPr>
            <p:ph type="title"/>
          </p:nvPr>
        </p:nvSpPr>
        <p:spPr/>
        <p:txBody>
          <a:bodyPr/>
          <a:lstStyle/>
          <a:p>
            <a:r>
              <a:rPr lang="en-US">
                <a:latin typeface="Garamond" charset="0"/>
              </a:rPr>
              <a:t>Generalized Memory Structure</a:t>
            </a:r>
          </a:p>
        </p:txBody>
      </p:sp>
      <p:sp>
        <p:nvSpPr>
          <p:cNvPr id="10445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C0FED72-1EB8-A64A-9529-32D6A4696E17}" type="slidenum">
              <a:rPr lang="en-US" sz="1600">
                <a:solidFill>
                  <a:srgbClr val="000000"/>
                </a:solidFill>
                <a:latin typeface="Garamond" charset="0"/>
                <a:cs typeface="Arial" charset="0"/>
              </a:rPr>
              <a:pPr eaLnBrk="1" hangingPunct="1"/>
              <a:t>76</a:t>
            </a:fld>
            <a:endParaRPr lang="en-US" sz="1600">
              <a:solidFill>
                <a:srgbClr val="000000"/>
              </a:solidFill>
              <a:latin typeface="Garamond" charset="0"/>
              <a:cs typeface="Arial" charset="0"/>
            </a:endParaRPr>
          </a:p>
        </p:txBody>
      </p:sp>
      <p:pic>
        <p:nvPicPr>
          <p:cNvPr id="104451"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6900" y="2044700"/>
            <a:ext cx="7950200" cy="275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6915771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3" name="Rectangle 4"/>
          <p:cNvSpPr>
            <a:spLocks noGrp="1" noChangeArrowheads="1"/>
          </p:cNvSpPr>
          <p:nvPr>
            <p:ph type="ctrTitle"/>
          </p:nvPr>
        </p:nvSpPr>
        <p:spPr>
          <a:xfrm>
            <a:off x="366713" y="1676400"/>
            <a:ext cx="8428037" cy="822325"/>
          </a:xfrm>
        </p:spPr>
        <p:txBody>
          <a:bodyPr/>
          <a:lstStyle/>
          <a:p>
            <a:pPr algn="ctr" eaLnBrk="1" hangingPunct="1"/>
            <a:r>
              <a:rPr lang="en-US" sz="4000">
                <a:latin typeface="Garamond" charset="0"/>
              </a:rPr>
              <a:t>The DRAM Subsystem</a:t>
            </a:r>
            <a:br>
              <a:rPr lang="en-US" sz="4000">
                <a:latin typeface="Garamond" charset="0"/>
              </a:rPr>
            </a:br>
            <a:r>
              <a:rPr lang="en-US" sz="4000">
                <a:latin typeface="Garamond" charset="0"/>
              </a:rPr>
              <a:t>The Top Down View</a:t>
            </a:r>
          </a:p>
        </p:txBody>
      </p:sp>
      <p:sp>
        <p:nvSpPr>
          <p:cNvPr id="105474" name="Rectangle 5"/>
          <p:cNvSpPr>
            <a:spLocks noGrp="1" noChangeArrowheads="1"/>
          </p:cNvSpPr>
          <p:nvPr>
            <p:ph type="subTitle" idx="1"/>
          </p:nvPr>
        </p:nvSpPr>
        <p:spPr>
          <a:xfrm>
            <a:off x="685800" y="3581400"/>
            <a:ext cx="7848600" cy="2900363"/>
          </a:xfrm>
        </p:spPr>
        <p:txBody>
          <a:bodyPr/>
          <a:lstStyle/>
          <a:p>
            <a:pPr eaLnBrk="1" hangingPunct="1">
              <a:buFont typeface="Wingdings" charset="0"/>
              <a:buNone/>
            </a:pPr>
            <a:endParaRPr lang="en-US" i="1">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a:p>
            <a:pPr eaLnBrk="1" hangingPunct="1">
              <a:buFont typeface="Wingdings" charset="0"/>
              <a:buNone/>
            </a:pPr>
            <a:endParaRPr lang="en-US">
              <a:latin typeface="Tahoma" charset="0"/>
            </a:endParaRPr>
          </a:p>
        </p:txBody>
      </p:sp>
    </p:spTree>
    <p:extLst>
      <p:ext uri="{BB962C8B-B14F-4D97-AF65-F5344CB8AC3E}">
        <p14:creationId xmlns:p14="http://schemas.microsoft.com/office/powerpoint/2010/main" val="5711967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itle 1"/>
          <p:cNvSpPr>
            <a:spLocks noGrp="1"/>
          </p:cNvSpPr>
          <p:nvPr>
            <p:ph type="title"/>
          </p:nvPr>
        </p:nvSpPr>
        <p:spPr/>
        <p:txBody>
          <a:bodyPr/>
          <a:lstStyle/>
          <a:p>
            <a:r>
              <a:rPr lang="en-US">
                <a:latin typeface="Garamond" charset="0"/>
              </a:rPr>
              <a:t>DRAM Subsystem Organization</a:t>
            </a:r>
          </a:p>
        </p:txBody>
      </p:sp>
      <p:sp>
        <p:nvSpPr>
          <p:cNvPr id="107522"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0752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D18E440-DDB1-BD43-B16F-7E508F1166DA}" type="slidenum">
              <a:rPr lang="en-US" sz="1600">
                <a:solidFill>
                  <a:srgbClr val="000000"/>
                </a:solidFill>
                <a:latin typeface="Garamond" charset="0"/>
                <a:cs typeface="Arial" charset="0"/>
              </a:rPr>
              <a:pPr eaLnBrk="1" hangingPunct="1"/>
              <a:t>78</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3458630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Title 1"/>
          <p:cNvSpPr>
            <a:spLocks noGrp="1"/>
          </p:cNvSpPr>
          <p:nvPr>
            <p:ph type="title"/>
          </p:nvPr>
        </p:nvSpPr>
        <p:spPr/>
        <p:txBody>
          <a:bodyPr/>
          <a:lstStyle/>
          <a:p>
            <a:r>
              <a:rPr lang="en-US">
                <a:latin typeface="Calibri" charset="0"/>
              </a:rPr>
              <a:t>The DRAM subsystem</a:t>
            </a:r>
          </a:p>
        </p:txBody>
      </p:sp>
      <p:pic>
        <p:nvPicPr>
          <p:cNvPr id="108546" name="Picture 4"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32004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7" name="Picture 5"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76650" y="4656138"/>
            <a:ext cx="1352550" cy="135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8" name="Picture 8"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716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49" name="Picture 9"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211513"/>
            <a:ext cx="2590800" cy="598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8550" name="Picture 10"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1336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hape 12"/>
          <p:cNvCxnSpPr>
            <a:cxnSpLocks noChangeShapeType="1"/>
            <a:stCxn id="108547" idx="3"/>
            <a:endCxn id="108549" idx="2"/>
          </p:cNvCxnSpPr>
          <p:nvPr/>
        </p:nvCxnSpPr>
        <p:spPr bwMode="auto">
          <a:xfrm flipV="1">
            <a:off x="5029200" y="3810000"/>
            <a:ext cx="1219200" cy="1522413"/>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4" name="Shape 13"/>
          <p:cNvCxnSpPr>
            <a:cxnSpLocks noChangeShapeType="1"/>
            <a:stCxn id="108547" idx="1"/>
            <a:endCxn id="108546" idx="2"/>
          </p:cNvCxnSpPr>
          <p:nvPr/>
        </p:nvCxnSpPr>
        <p:spPr bwMode="auto">
          <a:xfrm rot="10800000">
            <a:off x="2667000" y="3798888"/>
            <a:ext cx="1009650" cy="15335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17" name="Shape 16"/>
          <p:cNvCxnSpPr>
            <a:cxnSpLocks noChangeShapeType="1"/>
            <a:stCxn id="108549" idx="0"/>
            <a:endCxn id="108550" idx="2"/>
          </p:cNvCxnSpPr>
          <p:nvPr/>
        </p:nvCxnSpPr>
        <p:spPr bwMode="auto">
          <a:xfrm rot="5400000" flipH="1" flipV="1">
            <a:off x="6007895" y="2971006"/>
            <a:ext cx="481012" cy="3175"/>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20" name="Shape 16"/>
          <p:cNvCxnSpPr>
            <a:cxnSpLocks noChangeShapeType="1"/>
            <a:stCxn id="108546" idx="0"/>
            <a:endCxn id="108548" idx="2"/>
          </p:cNvCxnSpPr>
          <p:nvPr/>
        </p:nvCxnSpPr>
        <p:spPr bwMode="auto">
          <a:xfrm rot="5400000" flipH="1" flipV="1">
            <a:off x="2432844" y="2966244"/>
            <a:ext cx="4699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08555" name="TextBox 22"/>
          <p:cNvSpPr txBox="1">
            <a:spLocks noChangeArrowheads="1"/>
          </p:cNvSpPr>
          <p:nvPr/>
        </p:nvSpPr>
        <p:spPr bwMode="auto">
          <a:xfrm>
            <a:off x="152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6" name="TextBox 23"/>
          <p:cNvSpPr txBox="1">
            <a:spLocks noChangeArrowheads="1"/>
          </p:cNvSpPr>
          <p:nvPr/>
        </p:nvSpPr>
        <p:spPr bwMode="auto">
          <a:xfrm>
            <a:off x="5334000" y="5497513"/>
            <a:ext cx="19050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Memory channel</a:t>
            </a:r>
          </a:p>
        </p:txBody>
      </p:sp>
      <p:sp>
        <p:nvSpPr>
          <p:cNvPr id="108557" name="TextBox 24"/>
          <p:cNvSpPr txBox="1">
            <a:spLocks noChangeArrowheads="1"/>
          </p:cNvSpPr>
          <p:nvPr/>
        </p:nvSpPr>
        <p:spPr bwMode="auto">
          <a:xfrm>
            <a:off x="46482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26" name="Rectangle 25"/>
          <p:cNvSpPr/>
          <p:nvPr/>
        </p:nvSpPr>
        <p:spPr>
          <a:xfrm>
            <a:off x="4876800" y="2057400"/>
            <a:ext cx="2743200" cy="762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59" name="TextBox 26"/>
          <p:cNvSpPr txBox="1">
            <a:spLocks noChangeArrowheads="1"/>
          </p:cNvSpPr>
          <p:nvPr/>
        </p:nvSpPr>
        <p:spPr bwMode="auto">
          <a:xfrm>
            <a:off x="3657600" y="4191000"/>
            <a:ext cx="1371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Processor</a:t>
            </a:r>
          </a:p>
        </p:txBody>
      </p:sp>
      <p:cxnSp>
        <p:nvCxnSpPr>
          <p:cNvPr id="30" name="Straight Connector 29"/>
          <p:cNvCxnSpPr/>
          <p:nvPr/>
        </p:nvCxnSpPr>
        <p:spPr>
          <a:xfrm flipV="1">
            <a:off x="60198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2438400" y="4267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4" name="Rectangle 33"/>
          <p:cNvSpPr/>
          <p:nvPr/>
        </p:nvSpPr>
        <p:spPr>
          <a:xfrm>
            <a:off x="1219200" y="1981200"/>
            <a:ext cx="2895600" cy="1905000"/>
          </a:xfrm>
          <a:prstGeom prst="rect">
            <a:avLst/>
          </a:prstGeom>
          <a:noFill/>
          <a:ln w="5080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08563" name="TextBox 34"/>
          <p:cNvSpPr txBox="1">
            <a:spLocks noChangeArrowheads="1"/>
          </p:cNvSpPr>
          <p:nvPr/>
        </p:nvSpPr>
        <p:spPr bwMode="auto">
          <a:xfrm>
            <a:off x="1676400" y="15240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ja-JP" altLang="en-US" sz="1800" b="1" smtClean="0">
                <a:solidFill>
                  <a:srgbClr val="C0504D"/>
                </a:solidFill>
                <a:latin typeface="Calibri" charset="0"/>
                <a:cs typeface="Arial" charset="0"/>
              </a:rPr>
              <a:t>“</a:t>
            </a:r>
            <a:r>
              <a:rPr lang="en-US" altLang="ja-JP" sz="1800" b="1" smtClean="0">
                <a:solidFill>
                  <a:srgbClr val="C0504D"/>
                </a:solidFill>
                <a:latin typeface="Calibri" charset="0"/>
                <a:cs typeface="Arial" charset="0"/>
              </a:rPr>
              <a:t>Channel</a:t>
            </a:r>
            <a:r>
              <a:rPr lang="ja-JP" altLang="en-US" sz="1800" b="1" smtClean="0">
                <a:solidFill>
                  <a:srgbClr val="C0504D"/>
                </a:solidFill>
                <a:latin typeface="Calibri" charset="0"/>
                <a:cs typeface="Arial" charset="0"/>
              </a:rPr>
              <a:t>”</a:t>
            </a:r>
            <a:endParaRPr lang="en-US" sz="1800" b="1" smtClean="0">
              <a:solidFill>
                <a:srgbClr val="C0504D"/>
              </a:solidFill>
              <a:latin typeface="Calibri" charset="0"/>
              <a:cs typeface="Arial" charset="0"/>
            </a:endParaRPr>
          </a:p>
        </p:txBody>
      </p:sp>
    </p:spTree>
    <p:extLst>
      <p:ext uri="{BB962C8B-B14F-4D97-AF65-F5344CB8AC3E}">
        <p14:creationId xmlns:p14="http://schemas.microsoft.com/office/powerpoint/2010/main" val="219413148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dirty="0" smtClean="0">
                <a:latin typeface="Garamond" charset="0"/>
                <a:ea typeface="ＭＳ Ｐゴシック" charset="0"/>
                <a:cs typeface="ＭＳ Ｐゴシック" charset="0"/>
              </a:rPr>
              <a:t>Consequence: The </a:t>
            </a:r>
            <a:r>
              <a:rPr lang="en-US" dirty="0">
                <a:latin typeface="Garamond" charset="0"/>
                <a:ea typeface="ＭＳ Ｐゴシック" charset="0"/>
                <a:cs typeface="ＭＳ Ｐゴシック" charset="0"/>
              </a:rPr>
              <a:t>Memory Capacity Gap</a:t>
            </a:r>
          </a:p>
        </p:txBody>
      </p:sp>
      <p:sp>
        <p:nvSpPr>
          <p:cNvPr id="25603" name="Content Placeholder 2"/>
          <p:cNvSpPr>
            <a:spLocks noGrp="1"/>
          </p:cNvSpPr>
          <p:nvPr>
            <p:ph idx="1"/>
          </p:nvPr>
        </p:nvSpPr>
        <p:spPr>
          <a:xfrm>
            <a:off x="228600" y="996950"/>
            <a:ext cx="8915400" cy="5194300"/>
          </a:xfrm>
        </p:spPr>
        <p:txBody>
          <a:bodyPr/>
          <a:lstStyle/>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a:p>
            <a:pPr marL="0" indent="0">
              <a:buNone/>
            </a:pPr>
            <a:endParaRPr lang="en-US" dirty="0">
              <a:latin typeface="Tahoma" charset="0"/>
              <a:ea typeface="ＭＳ Ｐゴシック" charset="0"/>
              <a:cs typeface="ＭＳ Ｐゴシック" charset="0"/>
            </a:endParaRPr>
          </a:p>
          <a:p>
            <a:endParaRPr lang="en-US" sz="1600" dirty="0" smtClean="0">
              <a:solidFill>
                <a:srgbClr val="0000FF"/>
              </a:solidFill>
              <a:latin typeface="Tahoma" charset="0"/>
              <a:ea typeface="ＭＳ Ｐゴシック" charset="0"/>
              <a:cs typeface="ＭＳ Ｐゴシック" charset="0"/>
            </a:endParaRPr>
          </a:p>
          <a:p>
            <a:r>
              <a:rPr lang="en-US" sz="2100" i="1" dirty="0" smtClean="0">
                <a:solidFill>
                  <a:srgbClr val="0000FF"/>
                </a:solidFill>
                <a:latin typeface="Tahoma" charset="0"/>
                <a:ea typeface="ＭＳ Ｐゴシック" charset="0"/>
                <a:cs typeface="ＭＳ Ｐゴシック" charset="0"/>
              </a:rPr>
              <a:t>Memory </a:t>
            </a:r>
            <a:r>
              <a:rPr lang="en-US" sz="2100" i="1" dirty="0">
                <a:solidFill>
                  <a:srgbClr val="0000FF"/>
                </a:solidFill>
                <a:latin typeface="Tahoma" charset="0"/>
                <a:ea typeface="ＭＳ Ｐゴシック" charset="0"/>
                <a:cs typeface="ＭＳ Ｐゴシック" charset="0"/>
              </a:rPr>
              <a:t>capacity per core </a:t>
            </a:r>
            <a:r>
              <a:rPr lang="en-US" sz="2100" dirty="0">
                <a:solidFill>
                  <a:srgbClr val="0000FF"/>
                </a:solidFill>
                <a:latin typeface="Tahoma" charset="0"/>
                <a:ea typeface="ＭＳ Ｐゴシック" charset="0"/>
                <a:cs typeface="ＭＳ Ｐゴシック" charset="0"/>
              </a:rPr>
              <a:t>expected to drop by 30% every two years</a:t>
            </a:r>
          </a:p>
          <a:p>
            <a:r>
              <a:rPr lang="en-US" sz="2100" dirty="0">
                <a:solidFill>
                  <a:srgbClr val="0000FF"/>
                </a:solidFill>
                <a:latin typeface="Tahoma" charset="0"/>
                <a:ea typeface="ＭＳ Ｐゴシック" charset="0"/>
                <a:cs typeface="ＭＳ Ｐゴシック" charset="0"/>
              </a:rPr>
              <a:t>T</a:t>
            </a:r>
            <a:r>
              <a:rPr lang="en-US" sz="2100" dirty="0" smtClean="0">
                <a:solidFill>
                  <a:srgbClr val="0000FF"/>
                </a:solidFill>
                <a:latin typeface="Tahoma" charset="0"/>
                <a:ea typeface="ＭＳ Ｐゴシック" charset="0"/>
                <a:cs typeface="ＭＳ Ｐゴシック" charset="0"/>
              </a:rPr>
              <a:t>rends worse for </a:t>
            </a:r>
            <a:r>
              <a:rPr lang="en-US" sz="2100" i="1" dirty="0" smtClean="0">
                <a:solidFill>
                  <a:srgbClr val="0000FF"/>
                </a:solidFill>
                <a:latin typeface="Tahoma" charset="0"/>
                <a:ea typeface="ＭＳ Ｐゴシック" charset="0"/>
                <a:cs typeface="ＭＳ Ｐゴシック" charset="0"/>
              </a:rPr>
              <a:t>memory bandwidth per core</a:t>
            </a:r>
            <a:r>
              <a:rPr lang="en-US" sz="2100" dirty="0" smtClean="0">
                <a:solidFill>
                  <a:srgbClr val="0000FF"/>
                </a:solidFill>
                <a:latin typeface="Tahoma" charset="0"/>
                <a:ea typeface="ＭＳ Ｐゴシック" charset="0"/>
                <a:cs typeface="ＭＳ Ｐゴシック" charset="0"/>
              </a:rPr>
              <a:t>!</a:t>
            </a:r>
            <a:endParaRPr lang="en-US" sz="2100" dirty="0">
              <a:solidFill>
                <a:srgbClr val="0000FF"/>
              </a:solidFill>
              <a:latin typeface="Tahoma" charset="0"/>
              <a:ea typeface="ＭＳ Ｐゴシック" charset="0"/>
              <a:cs typeface="ＭＳ Ｐゴシック" charset="0"/>
            </a:endParaRPr>
          </a:p>
        </p:txBody>
      </p:sp>
      <p:sp>
        <p:nvSpPr>
          <p:cNvPr id="2560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21E14D88-6476-D942-BCE2-3889B3643052}" type="slidenum">
              <a:rPr lang="en-US" sz="1600">
                <a:solidFill>
                  <a:srgbClr val="000000"/>
                </a:solidFill>
                <a:latin typeface="Garamond" charset="0"/>
              </a:rPr>
              <a:pPr eaLnBrk="1" hangingPunct="1"/>
              <a:t>8</a:t>
            </a:fld>
            <a:endParaRPr lang="en-US" sz="1600">
              <a:solidFill>
                <a:srgbClr val="000000"/>
              </a:solidFill>
              <a:latin typeface="Garamond" charset="0"/>
            </a:endParaRPr>
          </a:p>
        </p:txBody>
      </p:sp>
      <p:pic>
        <p:nvPicPr>
          <p:cNvPr id="25605" name="Picture 8" descr="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250" y="1700808"/>
            <a:ext cx="5857875" cy="353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
        <p:nvSpPr>
          <p:cNvPr id="25606" name="Text Box 9" descr="90%"/>
          <p:cNvSpPr txBox="1">
            <a:spLocks noChangeArrowheads="1"/>
          </p:cNvSpPr>
          <p:nvPr/>
        </p:nvSpPr>
        <p:spPr bwMode="auto">
          <a:xfrm>
            <a:off x="1692275" y="980728"/>
            <a:ext cx="606425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64008" tIns="32004" rIns="64008" bIns="32004">
            <a:spAutoFit/>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fontAlgn="base" hangingPunct="1">
              <a:spcBef>
                <a:spcPct val="0"/>
              </a:spcBef>
              <a:spcAft>
                <a:spcPct val="0"/>
              </a:spcAft>
            </a:pPr>
            <a:r>
              <a:rPr lang="en-US" sz="2200" dirty="0" smtClean="0">
                <a:solidFill>
                  <a:srgbClr val="000000"/>
                </a:solidFill>
              </a:rPr>
              <a:t>Core count doubling ~ every 2 years </a:t>
            </a:r>
          </a:p>
          <a:p>
            <a:pPr eaLnBrk="1" fontAlgn="base" hangingPunct="1">
              <a:spcBef>
                <a:spcPct val="0"/>
              </a:spcBef>
              <a:spcAft>
                <a:spcPct val="0"/>
              </a:spcAft>
            </a:pPr>
            <a:r>
              <a:rPr lang="en-US" sz="2200" dirty="0" smtClean="0">
                <a:solidFill>
                  <a:srgbClr val="000000"/>
                </a:solidFill>
              </a:rPr>
              <a:t>DRAM DIMM capacity doubling ~ every 3 years</a:t>
            </a:r>
          </a:p>
        </p:txBody>
      </p:sp>
      <p:pic>
        <p:nvPicPr>
          <p:cNvPr id="25607" name="Picture 6" descr="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32475" y="5487988"/>
            <a:ext cx="180657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spTree>
    <p:extLst>
      <p:ext uri="{BB962C8B-B14F-4D97-AF65-F5344CB8AC3E}">
        <p14:creationId xmlns:p14="http://schemas.microsoft.com/office/powerpoint/2010/main" val="419230372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60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Title 1"/>
          <p:cNvSpPr>
            <a:spLocks noGrp="1"/>
          </p:cNvSpPr>
          <p:nvPr>
            <p:ph type="title"/>
          </p:nvPr>
        </p:nvSpPr>
        <p:spPr/>
        <p:txBody>
          <a:bodyPr/>
          <a:lstStyle/>
          <a:p>
            <a:r>
              <a:rPr lang="en-US">
                <a:latin typeface="Calibri" charset="0"/>
              </a:rPr>
              <a:t>Breaking down a DIMM</a:t>
            </a:r>
          </a:p>
        </p:txBody>
      </p:sp>
      <p:pic>
        <p:nvPicPr>
          <p:cNvPr id="109570"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1"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09573"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4"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9575" name="Picture 9" descr="DIMM_back.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9576"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09577"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09576"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09577"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0200772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3" name="Title 1"/>
          <p:cNvSpPr>
            <a:spLocks noGrp="1"/>
          </p:cNvSpPr>
          <p:nvPr>
            <p:ph type="title"/>
          </p:nvPr>
        </p:nvSpPr>
        <p:spPr/>
        <p:txBody>
          <a:bodyPr/>
          <a:lstStyle/>
          <a:p>
            <a:r>
              <a:rPr lang="en-US">
                <a:latin typeface="Calibri" charset="0"/>
              </a:rPr>
              <a:t>Breaking down a DIMM</a:t>
            </a:r>
          </a:p>
        </p:txBody>
      </p:sp>
      <p:pic>
        <p:nvPicPr>
          <p:cNvPr id="110594" name="Picture 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981200"/>
            <a:ext cx="2590800" cy="59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5" name="TextBox 4"/>
          <p:cNvSpPr txBox="1">
            <a:spLocks noChangeArrowheads="1"/>
          </p:cNvSpPr>
          <p:nvPr/>
        </p:nvSpPr>
        <p:spPr bwMode="auto">
          <a:xfrm>
            <a:off x="609600" y="1524000"/>
            <a:ext cx="3276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a:t>
            </a:r>
            <a:r>
              <a:rPr lang="en-US" sz="1400" b="1" smtClean="0">
                <a:solidFill>
                  <a:srgbClr val="00B050"/>
                </a:solidFill>
                <a:latin typeface="Calibri" charset="0"/>
                <a:cs typeface="Arial" charset="0"/>
              </a:rPr>
              <a:t>(Dual in-line memory module)</a:t>
            </a:r>
          </a:p>
        </p:txBody>
      </p:sp>
      <p:sp>
        <p:nvSpPr>
          <p:cNvPr id="7" name="Right Arrow 6"/>
          <p:cNvSpPr/>
          <p:nvPr/>
        </p:nvSpPr>
        <p:spPr>
          <a:xfrm>
            <a:off x="4038600" y="1828800"/>
            <a:ext cx="1752600" cy="762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Side view</a:t>
            </a:r>
          </a:p>
        </p:txBody>
      </p:sp>
      <p:pic>
        <p:nvPicPr>
          <p:cNvPr id="110597" name="Picture 7" descr="DIMM_sid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1219200"/>
            <a:ext cx="15240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8" name="Picture 8" descr="DIMM_front.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 y="4487863"/>
            <a:ext cx="3844925" cy="69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0599" name="Picture 9" descr="DIMM_back.png"/>
          <p:cNvPicPr>
            <a:picLocks noChangeAspect="1"/>
          </p:cNvPicPr>
          <p:nvPr/>
        </p:nvPicPr>
        <p:blipFill>
          <a:blip r:embed="rId5">
            <a:alphaModFix amt="40000"/>
            <a:extLst>
              <a:ext uri="{28A0092B-C50C-407E-A947-70E740481C1C}">
                <a14:useLocalDpi xmlns:a14="http://schemas.microsoft.com/office/drawing/2010/main" val="0"/>
              </a:ext>
            </a:extLst>
          </a:blip>
          <a:srcRect/>
          <a:stretch>
            <a:fillRect/>
          </a:stretch>
        </p:blipFill>
        <p:spPr bwMode="auto">
          <a:xfrm>
            <a:off x="4800600" y="4479925"/>
            <a:ext cx="3844925" cy="701675"/>
          </a:xfrm>
          <a:prstGeom prst="rect">
            <a:avLst/>
          </a:prstGeom>
          <a:solidFill>
            <a:schemeClr val="accent2">
              <a:alpha val="39999"/>
            </a:scheme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10600" name="TextBox 10"/>
          <p:cNvSpPr txBox="1">
            <a:spLocks noChangeArrowheads="1"/>
          </p:cNvSpPr>
          <p:nvPr/>
        </p:nvSpPr>
        <p:spPr bwMode="auto">
          <a:xfrm>
            <a:off x="25146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Front of DIMM</a:t>
            </a:r>
          </a:p>
        </p:txBody>
      </p:sp>
      <p:sp>
        <p:nvSpPr>
          <p:cNvPr id="110601" name="TextBox 11"/>
          <p:cNvSpPr txBox="1">
            <a:spLocks noChangeArrowheads="1"/>
          </p:cNvSpPr>
          <p:nvPr/>
        </p:nvSpPr>
        <p:spPr bwMode="auto">
          <a:xfrm>
            <a:off x="6781800" y="4038600"/>
            <a:ext cx="1828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Back of DIMM</a:t>
            </a:r>
          </a:p>
        </p:txBody>
      </p:sp>
      <p:cxnSp>
        <p:nvCxnSpPr>
          <p:cNvPr id="14" name="Straight Arrow Connector 13"/>
          <p:cNvCxnSpPr>
            <a:endCxn id="110600" idx="0"/>
          </p:cNvCxnSpPr>
          <p:nvPr/>
        </p:nvCxnSpPr>
        <p:spPr>
          <a:xfrm rot="10800000" flipV="1">
            <a:off x="3429000" y="2514600"/>
            <a:ext cx="3505200" cy="1524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endCxn id="110601" idx="0"/>
          </p:cNvCxnSpPr>
          <p:nvPr/>
        </p:nvCxnSpPr>
        <p:spPr>
          <a:xfrm rot="16200000" flipH="1">
            <a:off x="6743700" y="3086100"/>
            <a:ext cx="1524000" cy="38100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685800" y="4495800"/>
            <a:ext cx="3581400" cy="533400"/>
          </a:xfrm>
          <a:prstGeom prst="rect">
            <a:avLst/>
          </a:prstGeom>
          <a:solidFill>
            <a:srgbClr val="FFC000">
              <a:alpha val="40000"/>
            </a:srgbClr>
          </a:solidFill>
          <a:ln w="50800">
            <a:solidFill>
              <a:schemeClr val="accent6"/>
            </a:solidFill>
            <a:prstDash val="dash"/>
          </a:ln>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953000" y="4495800"/>
            <a:ext cx="3581400" cy="533400"/>
          </a:xfrm>
          <a:prstGeom prst="rect">
            <a:avLst/>
          </a:prstGeom>
          <a:solidFill>
            <a:srgbClr val="FFC000">
              <a:alpha val="40000"/>
            </a:srgbClr>
          </a:solidFill>
          <a:ln w="50800">
            <a:solidFill>
              <a:schemeClr val="accent6"/>
            </a:solidFill>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0606" name="TextBox 38"/>
          <p:cNvSpPr txBox="1">
            <a:spLocks noChangeArrowheads="1"/>
          </p:cNvSpPr>
          <p:nvPr/>
        </p:nvSpPr>
        <p:spPr bwMode="auto">
          <a:xfrm>
            <a:off x="1295400" y="56388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0: </a:t>
            </a:r>
            <a:r>
              <a:rPr lang="en-US" sz="1800" smtClean="0">
                <a:solidFill>
                  <a:srgbClr val="F79646"/>
                </a:solidFill>
                <a:latin typeface="Calibri" charset="0"/>
                <a:cs typeface="Arial" charset="0"/>
              </a:rPr>
              <a:t>collection of 8 chips</a:t>
            </a:r>
          </a:p>
        </p:txBody>
      </p:sp>
      <p:sp>
        <p:nvSpPr>
          <p:cNvPr id="110607" name="TextBox 39"/>
          <p:cNvSpPr txBox="1">
            <a:spLocks noChangeArrowheads="1"/>
          </p:cNvSpPr>
          <p:nvPr/>
        </p:nvSpPr>
        <p:spPr bwMode="auto">
          <a:xfrm>
            <a:off x="6705600" y="56499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800" b="1" smtClean="0">
                <a:solidFill>
                  <a:srgbClr val="F79646"/>
                </a:solidFill>
                <a:latin typeface="Calibri" charset="0"/>
                <a:cs typeface="Arial" charset="0"/>
              </a:rPr>
              <a:t>Rank 1</a:t>
            </a:r>
          </a:p>
        </p:txBody>
      </p:sp>
      <p:cxnSp>
        <p:nvCxnSpPr>
          <p:cNvPr id="43" name="Straight Arrow Connector 42"/>
          <p:cNvCxnSpPr>
            <a:stCxn id="37" idx="2"/>
            <a:endCxn id="110606" idx="0"/>
          </p:cNvCxnSpPr>
          <p:nvPr/>
        </p:nvCxnSpPr>
        <p:spPr>
          <a:xfrm rot="16200000" flipH="1">
            <a:off x="2362200" y="5143500"/>
            <a:ext cx="609600" cy="3810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a:stCxn id="38" idx="2"/>
            <a:endCxn id="110607" idx="0"/>
          </p:cNvCxnSpPr>
          <p:nvPr/>
        </p:nvCxnSpPr>
        <p:spPr>
          <a:xfrm rot="16200000" flipH="1">
            <a:off x="6661943" y="5110957"/>
            <a:ext cx="620713" cy="457200"/>
          </a:xfrm>
          <a:prstGeom prst="straightConnector1">
            <a:avLst/>
          </a:prstGeom>
          <a:ln w="508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0898595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7" name="Title 1"/>
          <p:cNvSpPr>
            <a:spLocks noGrp="1"/>
          </p:cNvSpPr>
          <p:nvPr>
            <p:ph type="title"/>
          </p:nvPr>
        </p:nvSpPr>
        <p:spPr/>
        <p:txBody>
          <a:bodyPr/>
          <a:lstStyle/>
          <a:p>
            <a:r>
              <a:rPr lang="en-US">
                <a:latin typeface="Calibri" charset="0"/>
              </a:rPr>
              <a:t>Rank</a:t>
            </a:r>
          </a:p>
        </p:txBody>
      </p:sp>
      <p:sp>
        <p:nvSpPr>
          <p:cNvPr id="4" name="Rectangle 3"/>
          <p:cNvSpPr/>
          <p:nvPr/>
        </p:nvSpPr>
        <p:spPr>
          <a:xfrm>
            <a:off x="32004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 (Front)</a:t>
            </a:r>
          </a:p>
        </p:txBody>
      </p:sp>
      <p:sp>
        <p:nvSpPr>
          <p:cNvPr id="5" name="Rectangle 4"/>
          <p:cNvSpPr/>
          <p:nvPr/>
        </p:nvSpPr>
        <p:spPr>
          <a:xfrm>
            <a:off x="6019800" y="2438400"/>
            <a:ext cx="2209800" cy="5334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1 (Back)</a:t>
            </a:r>
          </a:p>
        </p:txBody>
      </p:sp>
      <p:cxnSp>
        <p:nvCxnSpPr>
          <p:cNvPr id="8" name="Straight Connector 7"/>
          <p:cNvCxnSpPr/>
          <p:nvPr/>
        </p:nvCxnSpPr>
        <p:spPr>
          <a:xfrm flipV="1">
            <a:off x="5511800" y="46482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0" name="Shape 9"/>
          <p:cNvCxnSpPr>
            <a:cxnSpLocks noChangeShapeType="1"/>
          </p:cNvCxnSpPr>
          <p:nvPr/>
        </p:nvCxnSpPr>
        <p:spPr bwMode="auto">
          <a:xfrm rot="5400000" flipH="1" flipV="1">
            <a:off x="5190332" y="4877594"/>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2" name="Shape 31"/>
          <p:cNvCxnSpPr>
            <a:stCxn id="4" idx="1"/>
          </p:cNvCxnSpPr>
          <p:nvPr/>
        </p:nvCxnSpPr>
        <p:spPr>
          <a:xfrm rot="10800000" flipV="1">
            <a:off x="2895600" y="2705100"/>
            <a:ext cx="304800" cy="2705100"/>
          </a:xfrm>
          <a:prstGeom prst="bentConnector2">
            <a:avLst/>
          </a:prstGeom>
          <a:ln w="25400">
            <a:solidFill>
              <a:schemeClr val="tx1"/>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33" name="Shape 32"/>
          <p:cNvCxnSpPr>
            <a:stCxn id="5" idx="1"/>
          </p:cNvCxnSpPr>
          <p:nvPr/>
        </p:nvCxnSpPr>
        <p:spPr>
          <a:xfrm rot="10800000">
            <a:off x="2643188" y="2057400"/>
            <a:ext cx="3376612" cy="647700"/>
          </a:xfrm>
          <a:prstGeom prst="bentConnector3">
            <a:avLst>
              <a:gd name="adj1" fmla="val 7977"/>
            </a:avLst>
          </a:prstGeom>
          <a:ln w="25400">
            <a:solidFill>
              <a:schemeClr val="tx1"/>
            </a:solidFill>
            <a:headEnd type="triangle" w="lg" len="lg"/>
            <a:tailEnd type="none"/>
          </a:ln>
        </p:spPr>
        <p:style>
          <a:lnRef idx="1">
            <a:schemeClr val="accent1"/>
          </a:lnRef>
          <a:fillRef idx="0">
            <a:schemeClr val="accent1"/>
          </a:fillRef>
          <a:effectRef idx="0">
            <a:schemeClr val="accent1"/>
          </a:effectRef>
          <a:fontRef idx="minor">
            <a:schemeClr val="tx1"/>
          </a:fontRef>
        </p:style>
      </p:cxnSp>
      <p:cxnSp>
        <p:nvCxnSpPr>
          <p:cNvPr id="37" name="Shape 36"/>
          <p:cNvCxnSpPr/>
          <p:nvPr/>
        </p:nvCxnSpPr>
        <p:spPr>
          <a:xfrm rot="5400000">
            <a:off x="982663" y="3733800"/>
            <a:ext cx="3352800" cy="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625" name="TextBox 40"/>
          <p:cNvSpPr txBox="1">
            <a:spLocks noChangeArrowheads="1"/>
          </p:cNvSpPr>
          <p:nvPr/>
        </p:nvSpPr>
        <p:spPr bwMode="auto">
          <a:xfrm>
            <a:off x="4953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111626" name="TextBox 41"/>
          <p:cNvSpPr txBox="1">
            <a:spLocks noChangeArrowheads="1"/>
          </p:cNvSpPr>
          <p:nvPr/>
        </p:nvSpPr>
        <p:spPr bwMode="auto">
          <a:xfrm>
            <a:off x="1952625"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CS &lt;0:1&gt;</a:t>
            </a:r>
          </a:p>
        </p:txBody>
      </p:sp>
      <p:cxnSp>
        <p:nvCxnSpPr>
          <p:cNvPr id="45" name="Shape 44"/>
          <p:cNvCxnSpPr>
            <a:stCxn id="4" idx="0"/>
          </p:cNvCxnSpPr>
          <p:nvPr/>
        </p:nvCxnSpPr>
        <p:spPr>
          <a:xfrm rot="16200000" flipH="1" flipV="1">
            <a:off x="1428750" y="2533650"/>
            <a:ext cx="2971800" cy="2781300"/>
          </a:xfrm>
          <a:prstGeom prst="bentConnector3">
            <a:avLst>
              <a:gd name="adj1" fmla="val -28116"/>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cxnSp>
        <p:nvCxnSpPr>
          <p:cNvPr id="49" name="Shape 44"/>
          <p:cNvCxnSpPr>
            <a:stCxn id="5" idx="0"/>
          </p:cNvCxnSpPr>
          <p:nvPr/>
        </p:nvCxnSpPr>
        <p:spPr>
          <a:xfrm rot="16200000" flipV="1">
            <a:off x="5276850" y="590550"/>
            <a:ext cx="838200" cy="2857500"/>
          </a:xfrm>
          <a:prstGeom prst="bentConnector2">
            <a:avLst/>
          </a:prstGeom>
          <a:ln w="50800">
            <a:solidFill>
              <a:srgbClr val="0070C0"/>
            </a:solidFill>
            <a:headEnd type="triangle" w="lg" len="lg"/>
          </a:ln>
        </p:spPr>
        <p:style>
          <a:lnRef idx="1">
            <a:schemeClr val="accent1"/>
          </a:lnRef>
          <a:fillRef idx="0">
            <a:schemeClr val="accent1"/>
          </a:fillRef>
          <a:effectRef idx="0">
            <a:schemeClr val="accent1"/>
          </a:effectRef>
          <a:fontRef idx="minor">
            <a:schemeClr val="tx1"/>
          </a:fontRef>
        </p:style>
      </p:cxnSp>
      <p:sp>
        <p:nvSpPr>
          <p:cNvPr id="111629" name="TextBox 54"/>
          <p:cNvSpPr txBox="1">
            <a:spLocks noChangeArrowheads="1"/>
          </p:cNvSpPr>
          <p:nvPr/>
        </p:nvSpPr>
        <p:spPr bwMode="auto">
          <a:xfrm>
            <a:off x="762000" y="54102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70C0"/>
                </a:solidFill>
                <a:latin typeface="Calibri" charset="0"/>
                <a:cs typeface="Arial" charset="0"/>
              </a:rPr>
              <a:t>Addr/Cmd</a:t>
            </a:r>
          </a:p>
        </p:txBody>
      </p:sp>
      <p:cxnSp>
        <p:nvCxnSpPr>
          <p:cNvPr id="58" name="Shape 9"/>
          <p:cNvCxnSpPr>
            <a:cxnSpLocks noChangeShapeType="1"/>
            <a:endCxn id="4" idx="2"/>
          </p:cNvCxnSpPr>
          <p:nvPr/>
        </p:nvCxnSpPr>
        <p:spPr bwMode="auto">
          <a:xfrm rot="16200000" flipV="1">
            <a:off x="42862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3" name="Shape 9"/>
          <p:cNvCxnSpPr>
            <a:cxnSpLocks noChangeShapeType="1"/>
            <a:endCxn id="5" idx="2"/>
          </p:cNvCxnSpPr>
          <p:nvPr/>
        </p:nvCxnSpPr>
        <p:spPr bwMode="auto">
          <a:xfrm rot="5400000" flipH="1" flipV="1">
            <a:off x="6076950" y="2990850"/>
            <a:ext cx="1066800" cy="1028700"/>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7" name="Diagonal Stripe 6"/>
          <p:cNvSpPr/>
          <p:nvPr/>
        </p:nvSpPr>
        <p:spPr>
          <a:xfrm rot="13500000">
            <a:off x="5270500" y="3544888"/>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cxnSp>
        <p:nvCxnSpPr>
          <p:cNvPr id="73" name="Straight Connector 72"/>
          <p:cNvCxnSpPr/>
          <p:nvPr/>
        </p:nvCxnSpPr>
        <p:spPr>
          <a:xfrm flipV="1">
            <a:off x="45720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V="1">
            <a:off x="6400800" y="3352800"/>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11635" name="TextBox 74"/>
          <p:cNvSpPr txBox="1">
            <a:spLocks noChangeArrowheads="1"/>
          </p:cNvSpPr>
          <p:nvPr/>
        </p:nvSpPr>
        <p:spPr bwMode="auto">
          <a:xfrm>
            <a:off x="64770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111636" name="TextBox 75"/>
          <p:cNvSpPr txBox="1">
            <a:spLocks noChangeArrowheads="1"/>
          </p:cNvSpPr>
          <p:nvPr/>
        </p:nvSpPr>
        <p:spPr bwMode="auto">
          <a:xfrm>
            <a:off x="3733800" y="3581400"/>
            <a:ext cx="914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sp>
        <p:nvSpPr>
          <p:cNvPr id="79" name="Right Brace 78"/>
          <p:cNvSpPr/>
          <p:nvPr/>
        </p:nvSpPr>
        <p:spPr>
          <a:xfrm rot="5400000">
            <a:off x="3390900" y="3009900"/>
            <a:ext cx="533400" cy="5791200"/>
          </a:xfrm>
          <a:prstGeom prst="rightBrace">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solidFill>
                <a:prstClr val="black"/>
              </a:solidFill>
              <a:latin typeface="Calibri"/>
            </a:endParaRPr>
          </a:p>
        </p:txBody>
      </p:sp>
      <p:sp>
        <p:nvSpPr>
          <p:cNvPr id="111638" name="TextBox 87"/>
          <p:cNvSpPr txBox="1">
            <a:spLocks noChangeArrowheads="1"/>
          </p:cNvSpPr>
          <p:nvPr/>
        </p:nvSpPr>
        <p:spPr bwMode="auto">
          <a:xfrm>
            <a:off x="2667000" y="6172200"/>
            <a:ext cx="1981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Memory channel</a:t>
            </a:r>
          </a:p>
        </p:txBody>
      </p:sp>
    </p:spTree>
    <p:extLst>
      <p:ext uri="{BB962C8B-B14F-4D97-AF65-F5344CB8AC3E}">
        <p14:creationId xmlns:p14="http://schemas.microsoft.com/office/powerpoint/2010/main" val="19176502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1" name="Title 1"/>
          <p:cNvSpPr>
            <a:spLocks noGrp="1"/>
          </p:cNvSpPr>
          <p:nvPr>
            <p:ph type="title"/>
          </p:nvPr>
        </p:nvSpPr>
        <p:spPr/>
        <p:txBody>
          <a:bodyPr/>
          <a:lstStyle/>
          <a:p>
            <a:r>
              <a:rPr lang="en-US">
                <a:latin typeface="Calibri" charset="0"/>
              </a:rPr>
              <a:t>Breaking down a Rank</a:t>
            </a:r>
          </a:p>
        </p:txBody>
      </p:sp>
      <p:sp>
        <p:nvSpPr>
          <p:cNvPr id="4" name="Rectangle 3"/>
          <p:cNvSpPr/>
          <p:nvPr/>
        </p:nvSpPr>
        <p:spPr>
          <a:xfrm>
            <a:off x="609600" y="2895600"/>
            <a:ext cx="1295400" cy="381000"/>
          </a:xfrm>
          <a:prstGeom prst="rect">
            <a:avLst/>
          </a:prstGeom>
          <a:ln/>
        </p:spPr>
        <p:style>
          <a:lnRef idx="2">
            <a:schemeClr val="accent6">
              <a:shade val="50000"/>
            </a:schemeClr>
          </a:lnRef>
          <a:fillRef idx="1">
            <a:schemeClr val="accent6"/>
          </a:fillRef>
          <a:effectRef idx="0">
            <a:schemeClr val="accent6"/>
          </a:effectRef>
          <a:fontRef idx="minor">
            <a:schemeClr val="lt1"/>
          </a:fontRef>
        </p:style>
        <p:txBody>
          <a:bodyPr anchor="ctr"/>
          <a:lstStyle/>
          <a:p>
            <a:pPr algn="ctr">
              <a:defRPr/>
            </a:pPr>
            <a:r>
              <a:rPr lang="en-US" dirty="0">
                <a:solidFill>
                  <a:prstClr val="white"/>
                </a:solidFill>
                <a:latin typeface="Calibri"/>
              </a:rPr>
              <a:t>Rank 0</a:t>
            </a:r>
          </a:p>
        </p:txBody>
      </p:sp>
      <p:cxnSp>
        <p:nvCxnSpPr>
          <p:cNvPr id="6" name="Straight Connector 5"/>
          <p:cNvCxnSpPr/>
          <p:nvPr/>
        </p:nvCxnSpPr>
        <p:spPr>
          <a:xfrm flipV="1">
            <a:off x="1066800" y="3579813"/>
            <a:ext cx="457200" cy="38100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7" name="Shape 9"/>
          <p:cNvCxnSpPr>
            <a:cxnSpLocks noChangeShapeType="1"/>
          </p:cNvCxnSpPr>
          <p:nvPr/>
        </p:nvCxnSpPr>
        <p:spPr bwMode="auto">
          <a:xfrm rot="5400000" flipH="1" flipV="1">
            <a:off x="745332" y="3809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45" name="TextBox 7"/>
          <p:cNvSpPr txBox="1">
            <a:spLocks noChangeArrowheads="1"/>
          </p:cNvSpPr>
          <p:nvPr/>
        </p:nvSpPr>
        <p:spPr bwMode="auto">
          <a:xfrm>
            <a:off x="1295400" y="3592513"/>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&lt;0:63&gt;</a:t>
            </a:r>
          </a:p>
        </p:txBody>
      </p:sp>
      <p:cxnSp>
        <p:nvCxnSpPr>
          <p:cNvPr id="11" name="Straight Connector 10"/>
          <p:cNvCxnSpPr>
            <a:stCxn id="23" idx="0"/>
            <a:endCxn id="43" idx="1"/>
          </p:cNvCxnSpPr>
          <p:nvPr/>
        </p:nvCxnSpPr>
        <p:spPr>
          <a:xfrm rot="5400000" flipH="1" flipV="1">
            <a:off x="2353469" y="1048544"/>
            <a:ext cx="331787" cy="2447925"/>
          </a:xfrm>
          <a:prstGeom prst="line">
            <a:avLst/>
          </a:prstGeom>
          <a:ln w="6350"/>
        </p:spPr>
        <p:style>
          <a:lnRef idx="1">
            <a:schemeClr val="dk1"/>
          </a:lnRef>
          <a:fillRef idx="0">
            <a:schemeClr val="dk1"/>
          </a:fillRef>
          <a:effectRef idx="0">
            <a:schemeClr val="dk1"/>
          </a:effectRef>
          <a:fontRef idx="minor">
            <a:schemeClr val="tx1"/>
          </a:fontRef>
        </p:style>
      </p:cxnSp>
      <p:cxnSp>
        <p:nvCxnSpPr>
          <p:cNvPr id="13" name="Straight Connector 12"/>
          <p:cNvCxnSpPr>
            <a:stCxn id="23" idx="4"/>
            <a:endCxn id="43" idx="3"/>
          </p:cNvCxnSpPr>
          <p:nvPr/>
        </p:nvCxnSpPr>
        <p:spPr>
          <a:xfrm rot="16200000" flipH="1">
            <a:off x="2162969" y="3704431"/>
            <a:ext cx="712788" cy="2447925"/>
          </a:xfrm>
          <a:prstGeom prst="line">
            <a:avLst/>
          </a:prstGeom>
          <a:ln w="6350"/>
        </p:spPr>
        <p:style>
          <a:lnRef idx="1">
            <a:schemeClr val="dk1"/>
          </a:lnRef>
          <a:fillRef idx="0">
            <a:schemeClr val="dk1"/>
          </a:fillRef>
          <a:effectRef idx="0">
            <a:schemeClr val="dk1"/>
          </a:effectRef>
          <a:fontRef idx="minor">
            <a:schemeClr val="tx1"/>
          </a:fontRef>
        </p:style>
      </p:cxnSp>
      <p:sp>
        <p:nvSpPr>
          <p:cNvPr id="17" name="Rectangle 16"/>
          <p:cNvSpPr/>
          <p:nvPr/>
        </p:nvSpPr>
        <p:spPr>
          <a:xfrm>
            <a:off x="4038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sp>
        <p:nvSpPr>
          <p:cNvPr id="18" name="Rectangle 17"/>
          <p:cNvSpPr/>
          <p:nvPr/>
        </p:nvSpPr>
        <p:spPr>
          <a:xfrm>
            <a:off x="48768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1</a:t>
            </a:r>
          </a:p>
        </p:txBody>
      </p:sp>
      <p:sp>
        <p:nvSpPr>
          <p:cNvPr id="20" name="Rectangle 19"/>
          <p:cNvSpPr/>
          <p:nvPr/>
        </p:nvSpPr>
        <p:spPr>
          <a:xfrm>
            <a:off x="7086600" y="23622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7</a:t>
            </a:r>
          </a:p>
        </p:txBody>
      </p:sp>
      <p:sp>
        <p:nvSpPr>
          <p:cNvPr id="23" name="Oval 22"/>
          <p:cNvSpPr/>
          <p:nvPr/>
        </p:nvSpPr>
        <p:spPr>
          <a:xfrm>
            <a:off x="228600" y="2438400"/>
            <a:ext cx="2133600" cy="2133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2652" name="TextBox 29"/>
          <p:cNvSpPr txBox="1">
            <a:spLocks noChangeArrowheads="1"/>
          </p:cNvSpPr>
          <p:nvPr/>
        </p:nvSpPr>
        <p:spPr bwMode="auto">
          <a:xfrm>
            <a:off x="5638800" y="2209800"/>
            <a:ext cx="12192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5600" b="1" smtClean="0">
                <a:solidFill>
                  <a:srgbClr val="000000"/>
                </a:solidFill>
                <a:latin typeface="Calibri" charset="0"/>
                <a:cs typeface="Arial" charset="0"/>
              </a:rPr>
              <a:t>. . .</a:t>
            </a:r>
          </a:p>
        </p:txBody>
      </p:sp>
      <p:cxnSp>
        <p:nvCxnSpPr>
          <p:cNvPr id="31" name="Shape 9"/>
          <p:cNvCxnSpPr>
            <a:cxnSpLocks noChangeShapeType="1"/>
          </p:cNvCxnSpPr>
          <p:nvPr/>
        </p:nvCxnSpPr>
        <p:spPr bwMode="auto">
          <a:xfrm rot="5400000" flipH="1" flipV="1">
            <a:off x="3810794" y="3885406"/>
            <a:ext cx="10668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4" name="TextBox 31"/>
          <p:cNvSpPr txBox="1">
            <a:spLocks noChangeArrowheads="1"/>
          </p:cNvSpPr>
          <p:nvPr/>
        </p:nvSpPr>
        <p:spPr bwMode="auto">
          <a:xfrm rot="-5400000">
            <a:off x="3663157" y="3663156"/>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34" name="Shape 9"/>
          <p:cNvCxnSpPr>
            <a:cxnSpLocks noChangeShapeType="1"/>
          </p:cNvCxnSpPr>
          <p:nvPr/>
        </p:nvCxnSpPr>
        <p:spPr bwMode="auto">
          <a:xfrm rot="5400000" flipH="1" flipV="1">
            <a:off x="46474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6" name="TextBox 34"/>
          <p:cNvSpPr txBox="1">
            <a:spLocks noChangeArrowheads="1"/>
          </p:cNvSpPr>
          <p:nvPr/>
        </p:nvSpPr>
        <p:spPr bwMode="auto">
          <a:xfrm rot="-5400000">
            <a:off x="44997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36" name="Shape 9"/>
          <p:cNvCxnSpPr>
            <a:cxnSpLocks noChangeShapeType="1"/>
          </p:cNvCxnSpPr>
          <p:nvPr/>
        </p:nvCxnSpPr>
        <p:spPr bwMode="auto">
          <a:xfrm rot="5400000" flipH="1" flipV="1">
            <a:off x="6857207" y="3885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58" name="TextBox 36"/>
          <p:cNvSpPr txBox="1">
            <a:spLocks noChangeArrowheads="1"/>
          </p:cNvSpPr>
          <p:nvPr/>
        </p:nvSpPr>
        <p:spPr bwMode="auto">
          <a:xfrm rot="-5400000">
            <a:off x="6709569" y="3663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38" name="Shape 9"/>
          <p:cNvCxnSpPr>
            <a:cxnSpLocks noChangeShapeType="1"/>
          </p:cNvCxnSpPr>
          <p:nvPr/>
        </p:nvCxnSpPr>
        <p:spPr bwMode="auto">
          <a:xfrm>
            <a:off x="4343400" y="4419600"/>
            <a:ext cx="30480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41" name="Shape 9"/>
          <p:cNvCxnSpPr>
            <a:cxnSpLocks noChangeShapeType="1"/>
          </p:cNvCxnSpPr>
          <p:nvPr/>
        </p:nvCxnSpPr>
        <p:spPr bwMode="auto">
          <a:xfrm rot="5400000" flipH="1" flipV="1">
            <a:off x="5317332" y="4952206"/>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2661" name="TextBox 41"/>
          <p:cNvSpPr txBox="1">
            <a:spLocks noChangeArrowheads="1"/>
          </p:cNvSpPr>
          <p:nvPr/>
        </p:nvSpPr>
        <p:spPr bwMode="auto">
          <a:xfrm>
            <a:off x="5867400" y="48006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43" name="Oval 42"/>
          <p:cNvSpPr/>
          <p:nvPr/>
        </p:nvSpPr>
        <p:spPr>
          <a:xfrm>
            <a:off x="2895600" y="1447800"/>
            <a:ext cx="5791200" cy="44958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Tree>
    <p:extLst>
      <p:ext uri="{BB962C8B-B14F-4D97-AF65-F5344CB8AC3E}">
        <p14:creationId xmlns:p14="http://schemas.microsoft.com/office/powerpoint/2010/main" val="23434965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2" name="Shape 9"/>
          <p:cNvCxnSpPr>
            <a:cxnSpLocks noChangeShapeType="1"/>
          </p:cNvCxnSpPr>
          <p:nvPr/>
        </p:nvCxnSpPr>
        <p:spPr bwMode="auto">
          <a:xfrm rot="16200000" flipV="1">
            <a:off x="5143500" y="4152900"/>
            <a:ext cx="914400" cy="381000"/>
          </a:xfrm>
          <a:prstGeom prst="bentConnector3">
            <a:avLst>
              <a:gd name="adj1" fmla="val 5813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38" name="Shape 9"/>
          <p:cNvCxnSpPr>
            <a:cxnSpLocks noChangeShapeType="1"/>
          </p:cNvCxnSpPr>
          <p:nvPr/>
        </p:nvCxnSpPr>
        <p:spPr bwMode="auto">
          <a:xfrm rot="16200000" flipV="1">
            <a:off x="5562600" y="3810000"/>
            <a:ext cx="1752600" cy="228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67" name="Title 1"/>
          <p:cNvSpPr>
            <a:spLocks noGrp="1"/>
          </p:cNvSpPr>
          <p:nvPr>
            <p:ph type="title"/>
          </p:nvPr>
        </p:nvSpPr>
        <p:spPr/>
        <p:txBody>
          <a:bodyPr/>
          <a:lstStyle/>
          <a:p>
            <a:r>
              <a:rPr lang="en-US">
                <a:latin typeface="Calibri" charset="0"/>
              </a:rPr>
              <a:t>Breaking down a Chip</a:t>
            </a:r>
          </a:p>
        </p:txBody>
      </p:sp>
      <p:sp>
        <p:nvSpPr>
          <p:cNvPr id="4" name="Rectangle 3"/>
          <p:cNvSpPr/>
          <p:nvPr/>
        </p:nvSpPr>
        <p:spPr>
          <a:xfrm>
            <a:off x="1295400" y="2590800"/>
            <a:ext cx="609600" cy="990600"/>
          </a:xfrm>
          <a:prstGeom prst="rect">
            <a:avLst/>
          </a:prstGeom>
        </p:spPr>
        <p:style>
          <a:lnRef idx="2">
            <a:schemeClr val="dk1">
              <a:shade val="50000"/>
            </a:schemeClr>
          </a:lnRef>
          <a:fillRef idx="1">
            <a:schemeClr val="dk1"/>
          </a:fillRef>
          <a:effectRef idx="0">
            <a:schemeClr val="dk1"/>
          </a:effectRef>
          <a:fontRef idx="minor">
            <a:schemeClr val="lt1"/>
          </a:fontRef>
        </p:style>
        <p:txBody>
          <a:bodyPr vert="vert270" anchor="ctr"/>
          <a:lstStyle/>
          <a:p>
            <a:pPr algn="ctr">
              <a:defRPr/>
            </a:pPr>
            <a:r>
              <a:rPr lang="en-US" dirty="0">
                <a:solidFill>
                  <a:prstClr val="white"/>
                </a:solidFill>
                <a:latin typeface="Calibri"/>
              </a:rPr>
              <a:t>Chip 0</a:t>
            </a:r>
          </a:p>
        </p:txBody>
      </p:sp>
      <p:cxnSp>
        <p:nvCxnSpPr>
          <p:cNvPr id="6" name="Shape 9"/>
          <p:cNvCxnSpPr>
            <a:cxnSpLocks noChangeShapeType="1"/>
          </p:cNvCxnSpPr>
          <p:nvPr/>
        </p:nvCxnSpPr>
        <p:spPr bwMode="auto">
          <a:xfrm rot="5400000" flipH="1" flipV="1">
            <a:off x="1056482" y="4114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670" name="TextBox 6"/>
          <p:cNvSpPr txBox="1">
            <a:spLocks noChangeArrowheads="1"/>
          </p:cNvSpPr>
          <p:nvPr/>
        </p:nvSpPr>
        <p:spPr bwMode="auto">
          <a:xfrm rot="-5400000">
            <a:off x="908844" y="3891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graphicFrame>
        <p:nvGraphicFramePr>
          <p:cNvPr id="5" name="Table 4"/>
          <p:cNvGraphicFramePr>
            <a:graphicFrameLocks noGrp="1"/>
          </p:cNvGraphicFramePr>
          <p:nvPr/>
        </p:nvGraphicFramePr>
        <p:xfrm>
          <a:off x="5638800" y="17208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3" name="Rectangle 12"/>
          <p:cNvSpPr/>
          <p:nvPr/>
        </p:nvSpPr>
        <p:spPr>
          <a:xfrm>
            <a:off x="5638800" y="1720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4" name="Rectangle 13"/>
          <p:cNvSpPr/>
          <p:nvPr/>
        </p:nvSpPr>
        <p:spPr>
          <a:xfrm>
            <a:off x="5486400" y="1873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5" name="Rectangle 14"/>
          <p:cNvSpPr/>
          <p:nvPr/>
        </p:nvSpPr>
        <p:spPr>
          <a:xfrm>
            <a:off x="5334000" y="2025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16" name="Rectangle 15"/>
          <p:cNvSpPr/>
          <p:nvPr/>
        </p:nvSpPr>
        <p:spPr>
          <a:xfrm>
            <a:off x="5181600" y="21780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graphicFrame>
        <p:nvGraphicFramePr>
          <p:cNvPr id="18" name="Table 17"/>
          <p:cNvGraphicFramePr>
            <a:graphicFrameLocks noGrp="1"/>
          </p:cNvGraphicFramePr>
          <p:nvPr/>
        </p:nvGraphicFramePr>
        <p:xfrm>
          <a:off x="5029200" y="2330450"/>
          <a:ext cx="1249368" cy="1193802"/>
        </p:xfrm>
        <a:graphic>
          <a:graphicData uri="http://schemas.openxmlformats.org/drawingml/2006/table">
            <a:tbl>
              <a:tblPr>
                <a:tableStyleId>{616DA210-FB5B-4158-B5E0-FEB733F419BA}</a:tableStyleId>
              </a:tblPr>
              <a:tblGrid>
                <a:gridCol w="208228"/>
                <a:gridCol w="208228"/>
                <a:gridCol w="208228"/>
                <a:gridCol w="208228"/>
                <a:gridCol w="208228"/>
                <a:gridCol w="208228"/>
              </a:tblGrid>
              <a:tr h="198967">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a:p>
                  </a:txBody>
                  <a:tcPr marL="91414" marR="91414">
                    <a:solidFill>
                      <a:schemeClr val="bg1"/>
                    </a:solidFill>
                  </a:tcPr>
                </a:tc>
              </a:tr>
              <a:tr h="198967">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a:p>
                  </a:txBody>
                  <a:tcPr marL="91414" marR="91414">
                    <a:solidFill>
                      <a:schemeClr val="bg1"/>
                    </a:solidFill>
                  </a:tcPr>
                </a:tc>
                <a:tc>
                  <a:txBody>
                    <a:bodyPr/>
                    <a:lstStyle/>
                    <a:p>
                      <a:endParaRPr lang="en-US" sz="200" dirty="0"/>
                    </a:p>
                  </a:txBody>
                  <a:tcPr marL="91414" marR="91414">
                    <a:solidFill>
                      <a:schemeClr val="bg1"/>
                    </a:solidFill>
                  </a:tcPr>
                </a:tc>
                <a:tc>
                  <a:txBody>
                    <a:bodyPr/>
                    <a:lstStyle/>
                    <a:p>
                      <a:endParaRPr lang="en-US" sz="200" dirty="0"/>
                    </a:p>
                  </a:txBody>
                  <a:tcPr marL="91414" marR="91414">
                    <a:solidFill>
                      <a:schemeClr val="bg1"/>
                    </a:solidFill>
                  </a:tcPr>
                </a:tc>
              </a:tr>
            </a:tbl>
          </a:graphicData>
        </a:graphic>
      </p:graphicFrame>
      <p:sp>
        <p:nvSpPr>
          <p:cNvPr id="19" name="Rectangle 18"/>
          <p:cNvSpPr/>
          <p:nvPr/>
        </p:nvSpPr>
        <p:spPr>
          <a:xfrm>
            <a:off x="5029200" y="23304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0" name="Rectangle 19"/>
          <p:cNvSpPr/>
          <p:nvPr/>
        </p:nvSpPr>
        <p:spPr>
          <a:xfrm>
            <a:off x="4876800" y="24828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sp>
        <p:nvSpPr>
          <p:cNvPr id="21" name="Rectangle 20"/>
          <p:cNvSpPr/>
          <p:nvPr/>
        </p:nvSpPr>
        <p:spPr>
          <a:xfrm>
            <a:off x="4724400" y="26352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en-US">
              <a:solidFill>
                <a:prstClr val="white"/>
              </a:solidFill>
              <a:latin typeface="Calibri"/>
            </a:endParaRPr>
          </a:p>
        </p:txBody>
      </p:sp>
      <p:cxnSp>
        <p:nvCxnSpPr>
          <p:cNvPr id="26" name="Straight Arrow Connector 25"/>
          <p:cNvCxnSpPr/>
          <p:nvPr/>
        </p:nvCxnSpPr>
        <p:spPr>
          <a:xfrm rot="5400000" flipH="1" flipV="1">
            <a:off x="4457700" y="1758950"/>
            <a:ext cx="990600" cy="91440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13781" name="TextBox 30"/>
          <p:cNvSpPr txBox="1">
            <a:spLocks noChangeArrowheads="1"/>
          </p:cNvSpPr>
          <p:nvPr/>
        </p:nvSpPr>
        <p:spPr bwMode="auto">
          <a:xfrm rot="-2834338">
            <a:off x="4279106" y="1861344"/>
            <a:ext cx="10810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0000"/>
                </a:solidFill>
                <a:latin typeface="Calibri" charset="0"/>
                <a:cs typeface="Arial" charset="0"/>
              </a:rPr>
              <a:t>8 banks</a:t>
            </a:r>
          </a:p>
        </p:txBody>
      </p:sp>
      <p:cxnSp>
        <p:nvCxnSpPr>
          <p:cNvPr id="34" name="Shape 9"/>
          <p:cNvCxnSpPr>
            <a:cxnSpLocks noChangeShapeType="1"/>
            <a:endCxn id="22" idx="2"/>
          </p:cNvCxnSpPr>
          <p:nvPr/>
        </p:nvCxnSpPr>
        <p:spPr bwMode="auto">
          <a:xfrm rot="16200000" flipV="1">
            <a:off x="5032375" y="4194175"/>
            <a:ext cx="793750" cy="419100"/>
          </a:xfrm>
          <a:prstGeom prst="bentConnector3">
            <a:avLst>
              <a:gd name="adj1" fmla="val 5187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22" name="Rectangle 21"/>
          <p:cNvSpPr/>
          <p:nvPr/>
        </p:nvSpPr>
        <p:spPr>
          <a:xfrm>
            <a:off x="4572000" y="278765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sp>
        <p:nvSpPr>
          <p:cNvPr id="32" name="Diagonal Stripe 31"/>
          <p:cNvSpPr/>
          <p:nvPr/>
        </p:nvSpPr>
        <p:spPr>
          <a:xfrm rot="13500000">
            <a:off x="5675313" y="4303713"/>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113785" name="TextBox 55"/>
          <p:cNvSpPr txBox="1">
            <a:spLocks noChangeArrowheads="1"/>
          </p:cNvSpPr>
          <p:nvPr/>
        </p:nvSpPr>
        <p:spPr bwMode="auto">
          <a:xfrm>
            <a:off x="5410200" y="39909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6" name="TextBox 56"/>
          <p:cNvSpPr txBox="1">
            <a:spLocks noChangeArrowheads="1"/>
          </p:cNvSpPr>
          <p:nvPr/>
        </p:nvSpPr>
        <p:spPr bwMode="auto">
          <a:xfrm>
            <a:off x="5105400" y="4419600"/>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7" name="TextBox 57"/>
          <p:cNvSpPr txBox="1">
            <a:spLocks noChangeArrowheads="1"/>
          </p:cNvSpPr>
          <p:nvPr/>
        </p:nvSpPr>
        <p:spPr bwMode="auto">
          <a:xfrm>
            <a:off x="6324600" y="3686175"/>
            <a:ext cx="5334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200" b="1" smtClean="0">
                <a:solidFill>
                  <a:srgbClr val="C0504D"/>
                </a:solidFill>
                <a:latin typeface="Calibri" charset="0"/>
                <a:cs typeface="Arial" charset="0"/>
              </a:rPr>
              <a:t>&lt;0:7&gt;</a:t>
            </a:r>
          </a:p>
        </p:txBody>
      </p:sp>
      <p:sp>
        <p:nvSpPr>
          <p:cNvPr id="113788" name="TextBox 59"/>
          <p:cNvSpPr txBox="1">
            <a:spLocks noChangeArrowheads="1"/>
          </p:cNvSpPr>
          <p:nvPr/>
        </p:nvSpPr>
        <p:spPr bwMode="auto">
          <a:xfrm>
            <a:off x="5791200" y="40386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61" name="Shape 9"/>
          <p:cNvCxnSpPr>
            <a:cxnSpLocks noChangeShapeType="1"/>
          </p:cNvCxnSpPr>
          <p:nvPr/>
        </p:nvCxnSpPr>
        <p:spPr bwMode="auto">
          <a:xfrm rot="5400000" flipH="1" flipV="1">
            <a:off x="5628482" y="56380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3790" name="TextBox 61"/>
          <p:cNvSpPr txBox="1">
            <a:spLocks noChangeArrowheads="1"/>
          </p:cNvSpPr>
          <p:nvPr/>
        </p:nvSpPr>
        <p:spPr bwMode="auto">
          <a:xfrm rot="-5400000">
            <a:off x="5480844" y="54157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64" name="Oval 63"/>
          <p:cNvSpPr/>
          <p:nvPr/>
        </p:nvSpPr>
        <p:spPr>
          <a:xfrm>
            <a:off x="533400" y="2286000"/>
            <a:ext cx="2133600" cy="2514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65" name="Oval 64"/>
          <p:cNvSpPr/>
          <p:nvPr/>
        </p:nvSpPr>
        <p:spPr>
          <a:xfrm>
            <a:off x="3429000" y="1295400"/>
            <a:ext cx="5257800" cy="50292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66" name="Straight Connector 65"/>
          <p:cNvCxnSpPr>
            <a:stCxn id="64" idx="0"/>
            <a:endCxn id="65" idx="1"/>
          </p:cNvCxnSpPr>
          <p:nvPr/>
        </p:nvCxnSpPr>
        <p:spPr>
          <a:xfrm rot="5400000" flipH="1" flipV="1">
            <a:off x="2772569" y="859631"/>
            <a:ext cx="254000" cy="2598738"/>
          </a:xfrm>
          <a:prstGeom prst="line">
            <a:avLst/>
          </a:prstGeom>
          <a:ln w="6350"/>
        </p:spPr>
        <p:style>
          <a:lnRef idx="1">
            <a:schemeClr val="dk1"/>
          </a:lnRef>
          <a:fillRef idx="0">
            <a:schemeClr val="dk1"/>
          </a:fillRef>
          <a:effectRef idx="0">
            <a:schemeClr val="dk1"/>
          </a:effectRef>
          <a:fontRef idx="minor">
            <a:schemeClr val="tx1"/>
          </a:fontRef>
        </p:style>
      </p:cxnSp>
      <p:cxnSp>
        <p:nvCxnSpPr>
          <p:cNvPr id="69" name="Straight Connector 68"/>
          <p:cNvCxnSpPr>
            <a:stCxn id="64" idx="4"/>
            <a:endCxn id="65" idx="3"/>
          </p:cNvCxnSpPr>
          <p:nvPr/>
        </p:nvCxnSpPr>
        <p:spPr>
          <a:xfrm rot="16200000" flipH="1">
            <a:off x="2505869" y="3894931"/>
            <a:ext cx="787400" cy="2598738"/>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596989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2" name="Shape 9"/>
          <p:cNvCxnSpPr>
            <a:cxnSpLocks noChangeShapeType="1"/>
          </p:cNvCxnSpPr>
          <p:nvPr/>
        </p:nvCxnSpPr>
        <p:spPr bwMode="auto">
          <a:xfrm rot="5400000" flipH="1" flipV="1">
            <a:off x="6172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0" name="Title 1"/>
          <p:cNvSpPr>
            <a:spLocks noGrp="1"/>
          </p:cNvSpPr>
          <p:nvPr>
            <p:ph type="title"/>
          </p:nvPr>
        </p:nvSpPr>
        <p:spPr/>
        <p:txBody>
          <a:bodyPr/>
          <a:lstStyle/>
          <a:p>
            <a:r>
              <a:rPr lang="en-US">
                <a:latin typeface="Calibri" charset="0"/>
              </a:rPr>
              <a:t>Breaking down a Bank</a:t>
            </a:r>
          </a:p>
        </p:txBody>
      </p:sp>
      <p:sp>
        <p:nvSpPr>
          <p:cNvPr id="8" name="Rectangle 7"/>
          <p:cNvSpPr/>
          <p:nvPr/>
        </p:nvSpPr>
        <p:spPr>
          <a:xfrm>
            <a:off x="762000" y="2514600"/>
            <a:ext cx="1295400" cy="1219200"/>
          </a:xfrm>
          <a:prstGeom prst="rect">
            <a:avLst/>
          </a:prstGeom>
          <a:ln w="38100"/>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r>
              <a:rPr lang="en-US" dirty="0">
                <a:solidFill>
                  <a:prstClr val="white"/>
                </a:solidFill>
                <a:latin typeface="Calibri"/>
              </a:rPr>
              <a:t>Bank 0</a:t>
            </a:r>
          </a:p>
        </p:txBody>
      </p:sp>
      <p:cxnSp>
        <p:nvCxnSpPr>
          <p:cNvPr id="10" name="Shape 9"/>
          <p:cNvCxnSpPr>
            <a:cxnSpLocks noChangeShapeType="1"/>
          </p:cNvCxnSpPr>
          <p:nvPr/>
        </p:nvCxnSpPr>
        <p:spPr bwMode="auto">
          <a:xfrm rot="5400000" flipH="1" flipV="1">
            <a:off x="904082" y="4266406"/>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693" name="TextBox 10"/>
          <p:cNvSpPr txBox="1">
            <a:spLocks noChangeArrowheads="1"/>
          </p:cNvSpPr>
          <p:nvPr/>
        </p:nvSpPr>
        <p:spPr bwMode="auto">
          <a:xfrm rot="-5400000">
            <a:off x="756444" y="4044156"/>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114694" name="TextBox 11"/>
          <p:cNvSpPr txBox="1">
            <a:spLocks noChangeArrowheads="1"/>
          </p:cNvSpPr>
          <p:nvPr/>
        </p:nvSpPr>
        <p:spPr bwMode="auto">
          <a:xfrm>
            <a:off x="7467600" y="3659188"/>
            <a:ext cx="6858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0</a:t>
            </a:r>
          </a:p>
        </p:txBody>
      </p:sp>
      <p:sp>
        <p:nvSpPr>
          <p:cNvPr id="114695" name="TextBox 13"/>
          <p:cNvSpPr txBox="1">
            <a:spLocks noChangeArrowheads="1"/>
          </p:cNvSpPr>
          <p:nvPr/>
        </p:nvSpPr>
        <p:spPr bwMode="auto">
          <a:xfrm>
            <a:off x="7467600" y="21336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600" smtClean="0">
                <a:solidFill>
                  <a:srgbClr val="4F81BD"/>
                </a:solidFill>
                <a:latin typeface="Calibri" charset="0"/>
                <a:cs typeface="Arial" charset="0"/>
              </a:rPr>
              <a:t>row 16k-1</a:t>
            </a:r>
          </a:p>
        </p:txBody>
      </p:sp>
      <p:sp>
        <p:nvSpPr>
          <p:cNvPr id="114696" name="TextBox 17"/>
          <p:cNvSpPr txBox="1">
            <a:spLocks noChangeArrowheads="1"/>
          </p:cNvSpPr>
          <p:nvPr/>
        </p:nvSpPr>
        <p:spPr bwMode="auto">
          <a:xfrm rot="5400000">
            <a:off x="7378700" y="27574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4F81BD"/>
                </a:solidFill>
                <a:latin typeface="Calibri" charset="0"/>
                <a:cs typeface="Arial" charset="0"/>
              </a:rPr>
              <a:t>...</a:t>
            </a:r>
          </a:p>
        </p:txBody>
      </p:sp>
      <p:cxnSp>
        <p:nvCxnSpPr>
          <p:cNvPr id="20" name="Straight Arrow Connector 19"/>
          <p:cNvCxnSpPr/>
          <p:nvPr/>
        </p:nvCxnSpPr>
        <p:spPr>
          <a:xfrm>
            <a:off x="4038600" y="1557338"/>
            <a:ext cx="3276600" cy="1587"/>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698" name="TextBox 20"/>
          <p:cNvSpPr txBox="1">
            <a:spLocks noChangeArrowheads="1"/>
          </p:cNvSpPr>
          <p:nvPr/>
        </p:nvSpPr>
        <p:spPr bwMode="auto">
          <a:xfrm>
            <a:off x="5181600" y="1219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2kB</a:t>
            </a:r>
          </a:p>
        </p:txBody>
      </p:sp>
      <p:cxnSp>
        <p:nvCxnSpPr>
          <p:cNvPr id="22" name="Shape 9"/>
          <p:cNvCxnSpPr>
            <a:cxnSpLocks noChangeShapeType="1"/>
          </p:cNvCxnSpPr>
          <p:nvPr/>
        </p:nvCxnSpPr>
        <p:spPr bwMode="auto">
          <a:xfrm rot="16200000" flipV="1">
            <a:off x="4267200" y="4497388"/>
            <a:ext cx="990600" cy="990600"/>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00" name="TextBox 22"/>
          <p:cNvSpPr txBox="1">
            <a:spLocks noChangeArrowheads="1"/>
          </p:cNvSpPr>
          <p:nvPr/>
        </p:nvSpPr>
        <p:spPr bwMode="auto">
          <a:xfrm>
            <a:off x="3810000" y="4584700"/>
            <a:ext cx="457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cxnSp>
        <p:nvCxnSpPr>
          <p:cNvPr id="24" name="Straight Arrow Connector 23"/>
          <p:cNvCxnSpPr/>
          <p:nvPr/>
        </p:nvCxnSpPr>
        <p:spPr>
          <a:xfrm>
            <a:off x="4060825" y="1968500"/>
            <a:ext cx="381000" cy="1588"/>
          </a:xfrm>
          <a:prstGeom prst="straightConnector1">
            <a:avLst/>
          </a:prstGeom>
          <a:ln w="31750">
            <a:headEnd type="arrow"/>
            <a:tailEnd type="arrow"/>
          </a:ln>
        </p:spPr>
        <p:style>
          <a:lnRef idx="1">
            <a:schemeClr val="accent1"/>
          </a:lnRef>
          <a:fillRef idx="0">
            <a:schemeClr val="accent1"/>
          </a:fillRef>
          <a:effectRef idx="0">
            <a:schemeClr val="accent1"/>
          </a:effectRef>
          <a:fontRef idx="minor">
            <a:schemeClr val="tx1"/>
          </a:fontRef>
        </p:style>
      </p:cxnSp>
      <p:sp>
        <p:nvSpPr>
          <p:cNvPr id="114702" name="TextBox 26"/>
          <p:cNvSpPr txBox="1">
            <a:spLocks noChangeArrowheads="1"/>
          </p:cNvSpPr>
          <p:nvPr/>
        </p:nvSpPr>
        <p:spPr bwMode="auto">
          <a:xfrm>
            <a:off x="3679825" y="1601788"/>
            <a:ext cx="110648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smtClean="0">
                <a:solidFill>
                  <a:srgbClr val="4F81BD"/>
                </a:solidFill>
                <a:latin typeface="Calibri" charset="0"/>
                <a:cs typeface="Arial" charset="0"/>
              </a:rPr>
              <a:t>1B (column)</a:t>
            </a:r>
          </a:p>
        </p:txBody>
      </p:sp>
      <p:cxnSp>
        <p:nvCxnSpPr>
          <p:cNvPr id="35" name="Shape 9"/>
          <p:cNvCxnSpPr>
            <a:cxnSpLocks noChangeShapeType="1"/>
          </p:cNvCxnSpPr>
          <p:nvPr/>
        </p:nvCxnSpPr>
        <p:spPr bwMode="auto">
          <a:xfrm rot="16200000" flipV="1">
            <a:off x="4533900" y="4611688"/>
            <a:ext cx="990600" cy="762000"/>
          </a:xfrm>
          <a:prstGeom prst="bentConnector3">
            <a:avLst>
              <a:gd name="adj1" fmla="val 65759"/>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graphicFrame>
        <p:nvGraphicFramePr>
          <p:cNvPr id="9" name="Table 8"/>
          <p:cNvGraphicFramePr>
            <a:graphicFrameLocks noGrp="1"/>
          </p:cNvGraphicFramePr>
          <p:nvPr/>
        </p:nvGraphicFramePr>
        <p:xfrm>
          <a:off x="4038600" y="2090738"/>
          <a:ext cx="3332160" cy="2449510"/>
        </p:xfrm>
        <a:graphic>
          <a:graphicData uri="http://schemas.openxmlformats.org/drawingml/2006/table">
            <a:tbl>
              <a:tblPr>
                <a:tableStyleId>{616DA210-FB5B-4158-B5E0-FEB733F419BA}</a:tableStyleId>
              </a:tblPr>
              <a:tblGrid>
                <a:gridCol w="416520"/>
                <a:gridCol w="416520"/>
                <a:gridCol w="416520"/>
                <a:gridCol w="416520"/>
                <a:gridCol w="416520"/>
                <a:gridCol w="416520"/>
                <a:gridCol w="416520"/>
                <a:gridCol w="416520"/>
              </a:tblGrid>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c>
                  <a:txBody>
                    <a:bodyPr/>
                    <a:lstStyle/>
                    <a:p>
                      <a:endParaRPr lang="en-US" sz="200" dirty="0"/>
                    </a:p>
                  </a:txBody>
                  <a:tcPr marL="91431" marR="91431" marT="45724" marB="45724">
                    <a:solidFill>
                      <a:schemeClr val="bg1"/>
                    </a:solidFill>
                  </a:tcPr>
                </a:tc>
              </a:tr>
              <a:tr h="489902">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c>
                  <a:txBody>
                    <a:bodyPr/>
                    <a:lstStyle/>
                    <a:p>
                      <a:pPr algn="ctr"/>
                      <a:endParaRPr lang="en-US" sz="1800" dirty="0" smtClean="0">
                        <a:solidFill>
                          <a:schemeClr val="bg1"/>
                        </a:solidFill>
                      </a:endParaRPr>
                    </a:p>
                  </a:txBody>
                  <a:tcPr marL="91431" marR="91431" marT="45724" marB="45724" anchor="ctr">
                    <a:solidFill>
                      <a:schemeClr val="accent5"/>
                    </a:solidFill>
                  </a:tcPr>
                </a:tc>
              </a:tr>
            </a:tbl>
          </a:graphicData>
        </a:graphic>
      </p:graphicFrame>
      <p:sp>
        <p:nvSpPr>
          <p:cNvPr id="114760" name="TextBox 40"/>
          <p:cNvSpPr txBox="1">
            <a:spLocks noChangeArrowheads="1"/>
          </p:cNvSpPr>
          <p:nvPr/>
        </p:nvSpPr>
        <p:spPr bwMode="auto">
          <a:xfrm>
            <a:off x="4800600" y="44973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1" name="Rectangle 43"/>
          <p:cNvSpPr>
            <a:spLocks noChangeArrowheads="1"/>
          </p:cNvSpPr>
          <p:nvPr/>
        </p:nvSpPr>
        <p:spPr bwMode="auto">
          <a:xfrm>
            <a:off x="4953000" y="4065588"/>
            <a:ext cx="150653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fontAlgn="base">
              <a:spcBef>
                <a:spcPct val="0"/>
              </a:spcBef>
              <a:spcAft>
                <a:spcPct val="0"/>
              </a:spcAft>
            </a:pPr>
            <a:r>
              <a:rPr lang="en-US" sz="2200" b="1" smtClean="0">
                <a:solidFill>
                  <a:srgbClr val="000000"/>
                </a:solidFill>
                <a:latin typeface="Calibri" charset="0"/>
                <a:ea typeface="ＭＳ Ｐゴシック" charset="0"/>
                <a:cs typeface="Arial" charset="0"/>
              </a:rPr>
              <a:t>Row-buffer</a:t>
            </a:r>
          </a:p>
        </p:txBody>
      </p:sp>
      <p:sp>
        <p:nvSpPr>
          <p:cNvPr id="114762" name="TextBox 46"/>
          <p:cNvSpPr txBox="1">
            <a:spLocks noChangeArrowheads="1"/>
          </p:cNvSpPr>
          <p:nvPr/>
        </p:nvSpPr>
        <p:spPr bwMode="auto">
          <a:xfrm>
            <a:off x="7162800" y="4573588"/>
            <a:ext cx="4572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1B</a:t>
            </a:r>
          </a:p>
        </p:txBody>
      </p:sp>
      <p:sp>
        <p:nvSpPr>
          <p:cNvPr id="114763" name="TextBox 48"/>
          <p:cNvSpPr txBox="1">
            <a:spLocks noChangeArrowheads="1"/>
          </p:cNvSpPr>
          <p:nvPr/>
        </p:nvSpPr>
        <p:spPr bwMode="auto">
          <a:xfrm>
            <a:off x="5410200" y="4802188"/>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C0504D"/>
                </a:solidFill>
                <a:latin typeface="Calibri" charset="0"/>
                <a:cs typeface="Arial" charset="0"/>
              </a:rPr>
              <a:t>...</a:t>
            </a:r>
          </a:p>
        </p:txBody>
      </p:sp>
      <p:cxnSp>
        <p:nvCxnSpPr>
          <p:cNvPr id="50" name="Shape 9"/>
          <p:cNvCxnSpPr>
            <a:cxnSpLocks noChangeShapeType="1"/>
          </p:cNvCxnSpPr>
          <p:nvPr/>
        </p:nvCxnSpPr>
        <p:spPr bwMode="auto">
          <a:xfrm rot="5400000" flipH="1" flipV="1">
            <a:off x="5318919" y="6134894"/>
            <a:ext cx="838200" cy="1588"/>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4765" name="TextBox 50"/>
          <p:cNvSpPr txBox="1">
            <a:spLocks noChangeArrowheads="1"/>
          </p:cNvSpPr>
          <p:nvPr/>
        </p:nvSpPr>
        <p:spPr bwMode="auto">
          <a:xfrm rot="-5400000">
            <a:off x="5110957" y="5950744"/>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sp>
        <p:nvSpPr>
          <p:cNvPr id="28" name="Diagonal Stripe 27"/>
          <p:cNvSpPr/>
          <p:nvPr/>
        </p:nvSpPr>
        <p:spPr>
          <a:xfrm rot="13500000">
            <a:off x="5294313" y="4991100"/>
            <a:ext cx="914400" cy="914400"/>
          </a:xfrm>
          <a:prstGeom prst="diagStripe">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solidFill>
                <a:prstClr val="black"/>
              </a:solidFill>
              <a:latin typeface="Calibri"/>
            </a:endParaRPr>
          </a:p>
        </p:txBody>
      </p:sp>
      <p:sp>
        <p:nvSpPr>
          <p:cNvPr id="56" name="Oval 55"/>
          <p:cNvSpPr/>
          <p:nvPr/>
        </p:nvSpPr>
        <p:spPr>
          <a:xfrm>
            <a:off x="304800" y="2057400"/>
            <a:ext cx="2286000" cy="2895600"/>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57" name="Rounded Rectangle 56"/>
          <p:cNvSpPr/>
          <p:nvPr/>
        </p:nvSpPr>
        <p:spPr>
          <a:xfrm>
            <a:off x="3124200" y="1219200"/>
            <a:ext cx="5410200" cy="5410200"/>
          </a:xfrm>
          <a:prstGeom prst="roundRect">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cxnSp>
        <p:nvCxnSpPr>
          <p:cNvPr id="58" name="Straight Connector 57"/>
          <p:cNvCxnSpPr>
            <a:stCxn id="56" idx="0"/>
          </p:cNvCxnSpPr>
          <p:nvPr/>
        </p:nvCxnSpPr>
        <p:spPr>
          <a:xfrm rot="5400000" flipH="1" flipV="1">
            <a:off x="2133600" y="762000"/>
            <a:ext cx="609600" cy="1981200"/>
          </a:xfrm>
          <a:prstGeom prst="line">
            <a:avLst/>
          </a:prstGeom>
          <a:ln w="6350"/>
        </p:spPr>
        <p:style>
          <a:lnRef idx="1">
            <a:schemeClr val="dk1"/>
          </a:lnRef>
          <a:fillRef idx="0">
            <a:schemeClr val="dk1"/>
          </a:fillRef>
          <a:effectRef idx="0">
            <a:schemeClr val="dk1"/>
          </a:effectRef>
          <a:fontRef idx="minor">
            <a:schemeClr val="tx1"/>
          </a:fontRef>
        </p:style>
      </p:cxnSp>
      <p:cxnSp>
        <p:nvCxnSpPr>
          <p:cNvPr id="61" name="Straight Connector 60"/>
          <p:cNvCxnSpPr>
            <a:stCxn id="56" idx="4"/>
          </p:cNvCxnSpPr>
          <p:nvPr/>
        </p:nvCxnSpPr>
        <p:spPr>
          <a:xfrm rot="16200000" flipH="1">
            <a:off x="1714500" y="4686300"/>
            <a:ext cx="1295400" cy="1828800"/>
          </a:xfrm>
          <a:prstGeom prst="line">
            <a:avLst/>
          </a:prstGeom>
          <a:ln w="6350"/>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8329105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itle 1"/>
          <p:cNvSpPr>
            <a:spLocks noGrp="1"/>
          </p:cNvSpPr>
          <p:nvPr>
            <p:ph type="title"/>
          </p:nvPr>
        </p:nvSpPr>
        <p:spPr/>
        <p:txBody>
          <a:bodyPr/>
          <a:lstStyle/>
          <a:p>
            <a:r>
              <a:rPr lang="en-US">
                <a:latin typeface="Garamond" charset="0"/>
              </a:rPr>
              <a:t>DRAM Subsystem Organization</a:t>
            </a:r>
          </a:p>
        </p:txBody>
      </p:sp>
      <p:sp>
        <p:nvSpPr>
          <p:cNvPr id="115714" name="Content Placeholder 2"/>
          <p:cNvSpPr>
            <a:spLocks noGrp="1"/>
          </p:cNvSpPr>
          <p:nvPr>
            <p:ph idx="1"/>
          </p:nvPr>
        </p:nvSpPr>
        <p:spPr>
          <a:xfrm>
            <a:off x="228600" y="996950"/>
            <a:ext cx="8610600" cy="5194300"/>
          </a:xfrm>
        </p:spPr>
        <p:txBody>
          <a:bodyPr/>
          <a:lstStyle/>
          <a:p>
            <a:endParaRPr lang="en-US">
              <a:latin typeface="Tahoma" charset="0"/>
            </a:endParaRPr>
          </a:p>
          <a:p>
            <a:r>
              <a:rPr lang="en-US">
                <a:latin typeface="Tahoma" charset="0"/>
              </a:rPr>
              <a:t>Channel</a:t>
            </a:r>
          </a:p>
          <a:p>
            <a:r>
              <a:rPr lang="en-US">
                <a:latin typeface="Tahoma" charset="0"/>
              </a:rPr>
              <a:t>DIMM</a:t>
            </a:r>
          </a:p>
          <a:p>
            <a:r>
              <a:rPr lang="en-US">
                <a:latin typeface="Tahoma" charset="0"/>
              </a:rPr>
              <a:t>Rank</a:t>
            </a:r>
          </a:p>
          <a:p>
            <a:r>
              <a:rPr lang="en-US">
                <a:latin typeface="Tahoma" charset="0"/>
              </a:rPr>
              <a:t>Chip</a:t>
            </a:r>
          </a:p>
          <a:p>
            <a:r>
              <a:rPr lang="en-US">
                <a:latin typeface="Tahoma" charset="0"/>
              </a:rPr>
              <a:t>Bank</a:t>
            </a:r>
          </a:p>
          <a:p>
            <a:r>
              <a:rPr lang="en-US">
                <a:latin typeface="Tahoma" charset="0"/>
              </a:rPr>
              <a:t>Row/Column</a:t>
            </a:r>
          </a:p>
          <a:p>
            <a:endParaRPr lang="en-US">
              <a:latin typeface="Tahoma" charset="0"/>
            </a:endParaRPr>
          </a:p>
        </p:txBody>
      </p:sp>
      <p:sp>
        <p:nvSpPr>
          <p:cNvPr id="11571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6B457103-F150-EE4D-AEB0-6D45BF2E83BA}" type="slidenum">
              <a:rPr lang="en-US" sz="1600">
                <a:solidFill>
                  <a:srgbClr val="000000"/>
                </a:solidFill>
                <a:latin typeface="Garamond" charset="0"/>
                <a:cs typeface="Arial" charset="0"/>
              </a:rPr>
              <a:pPr eaLnBrk="1" hangingPunct="1"/>
              <a:t>86</a:t>
            </a:fld>
            <a:endParaRPr lang="en-US" sz="1600">
              <a:solidFill>
                <a:srgbClr val="000000"/>
              </a:solidFill>
              <a:latin typeface="Garamond" charset="0"/>
              <a:cs typeface="Arial" charset="0"/>
            </a:endParaRPr>
          </a:p>
        </p:txBody>
      </p:sp>
      <p:sp>
        <p:nvSpPr>
          <p:cNvPr id="13" name="Flowchart: Merge 4"/>
          <p:cNvSpPr/>
          <p:nvPr/>
        </p:nvSpPr>
        <p:spPr>
          <a:xfrm>
            <a:off x="2971800" y="1447800"/>
            <a:ext cx="1981200" cy="2971800"/>
          </a:xfrm>
          <a:prstGeom prst="flowChartMerge">
            <a:avLst/>
          </a:prstGeom>
          <a:solidFill>
            <a:srgbClr val="C0504D"/>
          </a:solidFill>
          <a:ln w="25400" cap="flat" cmpd="sng" algn="ctr">
            <a:solidFill>
              <a:srgbClr val="C0504D">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4" name="Flowchart: Merge 7"/>
          <p:cNvSpPr/>
          <p:nvPr/>
        </p:nvSpPr>
        <p:spPr>
          <a:xfrm>
            <a:off x="3124200" y="1905000"/>
            <a:ext cx="1676400" cy="2514600"/>
          </a:xfrm>
          <a:prstGeom prst="flowChartMerge">
            <a:avLst/>
          </a:prstGeom>
          <a:solidFill>
            <a:srgbClr val="00B050"/>
          </a:solidFill>
          <a:ln w="25400" cap="flat" cmpd="sng" algn="ctr">
            <a:solidFill>
              <a:srgbClr val="004C22"/>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5" name="Flowchart: Merge 8"/>
          <p:cNvSpPr/>
          <p:nvPr/>
        </p:nvSpPr>
        <p:spPr>
          <a:xfrm>
            <a:off x="3276600" y="2362200"/>
            <a:ext cx="1371600" cy="2057400"/>
          </a:xfrm>
          <a:prstGeom prst="flowChartMerge">
            <a:avLst/>
          </a:prstGeom>
          <a:solidFill>
            <a:srgbClr val="F79646"/>
          </a:solidFill>
          <a:ln w="25400" cap="flat" cmpd="sng" algn="ctr">
            <a:solidFill>
              <a:srgbClr val="F7964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6" name="Flowchart: Merge 9"/>
          <p:cNvSpPr/>
          <p:nvPr/>
        </p:nvSpPr>
        <p:spPr>
          <a:xfrm>
            <a:off x="3429000" y="2819400"/>
            <a:ext cx="1066800" cy="1600200"/>
          </a:xfrm>
          <a:prstGeom prst="flowChartMerge">
            <a:avLst/>
          </a:prstGeom>
          <a:solidFill>
            <a:sysClr val="windowText" lastClr="000000"/>
          </a:solidFill>
          <a:ln w="25400" cap="flat" cmpd="sng" algn="ctr">
            <a:solidFill>
              <a:sysClr val="windowText" lastClr="000000">
                <a:shade val="50000"/>
              </a:sys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7" name="Flowchart: Merge 10"/>
          <p:cNvSpPr/>
          <p:nvPr/>
        </p:nvSpPr>
        <p:spPr>
          <a:xfrm>
            <a:off x="3581400" y="3276600"/>
            <a:ext cx="762000" cy="1143000"/>
          </a:xfrm>
          <a:prstGeom prst="flowChartMerge">
            <a:avLst/>
          </a:prstGeom>
          <a:solidFill>
            <a:srgbClr val="9BBB59"/>
          </a:solidFill>
          <a:ln w="25400" cap="flat" cmpd="sng" algn="ctr">
            <a:solidFill>
              <a:srgbClr val="9BBB59">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
        <p:nvSpPr>
          <p:cNvPr id="18" name="Flowchart: Merge 11"/>
          <p:cNvSpPr/>
          <p:nvPr/>
        </p:nvSpPr>
        <p:spPr>
          <a:xfrm>
            <a:off x="3733800" y="3733800"/>
            <a:ext cx="457200" cy="685800"/>
          </a:xfrm>
          <a:prstGeom prst="flowChartMerge">
            <a:avLst/>
          </a:prstGeom>
          <a:solidFill>
            <a:srgbClr val="4BACC6"/>
          </a:solidFill>
          <a:ln w="25400" cap="flat" cmpd="sng" algn="ctr">
            <a:solidFill>
              <a:srgbClr val="4BACC6">
                <a:shade val="50000"/>
              </a:srgbClr>
            </a:solidFill>
            <a:prstDash val="solid"/>
          </a:ln>
          <a:effectLst/>
        </p:spPr>
        <p:txBody>
          <a:bodyPr anchor="ctr"/>
          <a:lstStyle/>
          <a:p>
            <a:pPr algn="ctr">
              <a:defRPr/>
            </a:pPr>
            <a:endParaRPr lang="en-US" kern="0">
              <a:solidFill>
                <a:prstClr val="white"/>
              </a:solidFill>
              <a:latin typeface="Calibri"/>
              <a:ea typeface="ＭＳ Ｐゴシック" charset="0"/>
              <a:cs typeface="ＭＳ Ｐゴシック" charset="0"/>
            </a:endParaRPr>
          </a:p>
        </p:txBody>
      </p:sp>
    </p:spTree>
    <p:extLst>
      <p:ext uri="{BB962C8B-B14F-4D97-AF65-F5344CB8AC3E}">
        <p14:creationId xmlns:p14="http://schemas.microsoft.com/office/powerpoint/2010/main" val="20218770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3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674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674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674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674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674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pic>
        <p:nvPicPr>
          <p:cNvPr id="116747" name="Picture 53"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3581400"/>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8" name="Picture 54" descr="nehale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4572000"/>
            <a:ext cx="979488" cy="979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49" name="Picture 55" descr="DIMM_crop.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2720975"/>
            <a:ext cx="2071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0" name="Picture 56"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36623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6751" name="Picture 57" descr="DIMM_crop.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0" y="2824163"/>
            <a:ext cx="1295400" cy="30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9" name="Shape 58"/>
          <p:cNvCxnSpPr>
            <a:cxnSpLocks noChangeShapeType="1"/>
            <a:stCxn id="116748" idx="3"/>
            <a:endCxn id="116750" idx="2"/>
          </p:cNvCxnSpPr>
          <p:nvPr/>
        </p:nvCxnSpPr>
        <p:spPr bwMode="auto">
          <a:xfrm flipV="1">
            <a:off x="7913688" y="3962400"/>
            <a:ext cx="354012" cy="1098550"/>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0" name="Shape 59"/>
          <p:cNvCxnSpPr>
            <a:cxnSpLocks noChangeShapeType="1"/>
            <a:stCxn id="116748" idx="1"/>
            <a:endCxn id="116747" idx="2"/>
          </p:cNvCxnSpPr>
          <p:nvPr/>
        </p:nvCxnSpPr>
        <p:spPr bwMode="auto">
          <a:xfrm rot="10800000">
            <a:off x="6142038" y="4060825"/>
            <a:ext cx="792162" cy="1000125"/>
          </a:xfrm>
          <a:prstGeom prst="bentConnector2">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1" name="Shape 16"/>
          <p:cNvCxnSpPr>
            <a:cxnSpLocks noChangeShapeType="1"/>
            <a:stCxn id="116750" idx="0"/>
            <a:endCxn id="116751" idx="2"/>
          </p:cNvCxnSpPr>
          <p:nvPr/>
        </p:nvCxnSpPr>
        <p:spPr bwMode="auto">
          <a:xfrm rot="5400000" flipH="1" flipV="1">
            <a:off x="7999413" y="3394075"/>
            <a:ext cx="538162"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62" name="Shape 16"/>
          <p:cNvCxnSpPr>
            <a:cxnSpLocks noChangeShapeType="1"/>
            <a:stCxn id="116747" idx="0"/>
            <a:endCxn id="116749" idx="2"/>
          </p:cNvCxnSpPr>
          <p:nvPr/>
        </p:nvCxnSpPr>
        <p:spPr bwMode="auto">
          <a:xfrm rot="5400000" flipH="1" flipV="1">
            <a:off x="5950744" y="3391694"/>
            <a:ext cx="381000" cy="1588"/>
          </a:xfrm>
          <a:prstGeom prst="bentConnector3">
            <a:avLst>
              <a:gd name="adj1" fmla="val 50000"/>
            </a:avLst>
          </a:prstGeom>
          <a:noFill/>
          <a:ln w="1016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63" name="Rectangle 62"/>
          <p:cNvSpPr/>
          <p:nvPr/>
        </p:nvSpPr>
        <p:spPr>
          <a:xfrm>
            <a:off x="4876800" y="2514600"/>
            <a:ext cx="2514600" cy="1752600"/>
          </a:xfrm>
          <a:prstGeom prst="rect">
            <a:avLst/>
          </a:prstGeom>
          <a:noFill/>
          <a:ln w="2540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7" name="TextBox 63"/>
          <p:cNvSpPr txBox="1">
            <a:spLocks noChangeArrowheads="1"/>
          </p:cNvSpPr>
          <p:nvPr/>
        </p:nvSpPr>
        <p:spPr bwMode="auto">
          <a:xfrm>
            <a:off x="5195888" y="2133600"/>
            <a:ext cx="1905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Channel 0</a:t>
            </a:r>
          </a:p>
        </p:txBody>
      </p:sp>
      <p:sp>
        <p:nvSpPr>
          <p:cNvPr id="67" name="Rectangle 66"/>
          <p:cNvSpPr/>
          <p:nvPr/>
        </p:nvSpPr>
        <p:spPr>
          <a:xfrm>
            <a:off x="5029200" y="3505200"/>
            <a:ext cx="2209800" cy="609600"/>
          </a:xfrm>
          <a:prstGeom prst="rect">
            <a:avLst/>
          </a:prstGeom>
          <a:noFill/>
          <a:ln w="25400">
            <a:solidFill>
              <a:srgbClr val="00B05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59" name="TextBox 67"/>
          <p:cNvSpPr txBox="1">
            <a:spLocks noChangeArrowheads="1"/>
          </p:cNvSpPr>
          <p:nvPr/>
        </p:nvSpPr>
        <p:spPr bwMode="auto">
          <a:xfrm>
            <a:off x="3810000" y="3440113"/>
            <a:ext cx="838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00B050"/>
                </a:solidFill>
                <a:latin typeface="Calibri" charset="0"/>
                <a:cs typeface="Arial" charset="0"/>
              </a:rPr>
              <a:t>DIMM 0</a:t>
            </a:r>
          </a:p>
        </p:txBody>
      </p:sp>
      <p:sp>
        <p:nvSpPr>
          <p:cNvPr id="69" name="Rectangle 68"/>
          <p:cNvSpPr/>
          <p:nvPr/>
        </p:nvSpPr>
        <p:spPr>
          <a:xfrm>
            <a:off x="5181600" y="3635375"/>
            <a:ext cx="1905000" cy="304800"/>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6761" name="TextBox 69"/>
          <p:cNvSpPr txBox="1">
            <a:spLocks noChangeArrowheads="1"/>
          </p:cNvSpPr>
          <p:nvPr/>
        </p:nvSpPr>
        <p:spPr bwMode="auto">
          <a:xfrm>
            <a:off x="4572000" y="4495800"/>
            <a:ext cx="1219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cxnSp>
        <p:nvCxnSpPr>
          <p:cNvPr id="72" name="Straight Arrow Connector 71"/>
          <p:cNvCxnSpPr>
            <a:stCxn id="67" idx="1"/>
            <a:endCxn id="116759" idx="3"/>
          </p:cNvCxnSpPr>
          <p:nvPr/>
        </p:nvCxnSpPr>
        <p:spPr>
          <a:xfrm rot="10800000">
            <a:off x="4648200" y="3625850"/>
            <a:ext cx="381000" cy="184150"/>
          </a:xfrm>
          <a:prstGeom prst="straightConnector1">
            <a:avLst/>
          </a:prstGeom>
          <a:ln w="19050">
            <a:solidFill>
              <a:srgbClr val="00B050"/>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stCxn id="69" idx="2"/>
            <a:endCxn id="116761" idx="0"/>
          </p:cNvCxnSpPr>
          <p:nvPr/>
        </p:nvCxnSpPr>
        <p:spPr>
          <a:xfrm rot="5400000">
            <a:off x="5380037" y="3741738"/>
            <a:ext cx="555625" cy="952500"/>
          </a:xfrm>
          <a:prstGeom prst="straightConnector1">
            <a:avLst/>
          </a:prstGeom>
          <a:ln w="19050">
            <a:solidFill>
              <a:schemeClr val="accent6"/>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2" name="Right Arrow 81"/>
          <p:cNvSpPr/>
          <p:nvPr/>
        </p:nvSpPr>
        <p:spPr>
          <a:xfrm rot="20478382">
            <a:off x="2882900" y="4121150"/>
            <a:ext cx="1654175" cy="1143000"/>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r>
              <a:rPr lang="en-US" dirty="0">
                <a:solidFill>
                  <a:prstClr val="white"/>
                </a:solidFill>
                <a:latin typeface="Calibri"/>
              </a:rPr>
              <a:t>Mapped to</a:t>
            </a:r>
          </a:p>
        </p:txBody>
      </p:sp>
    </p:spTree>
    <p:extLst>
      <p:ext uri="{BB962C8B-B14F-4D97-AF65-F5344CB8AC3E}">
        <p14:creationId xmlns:p14="http://schemas.microsoft.com/office/powerpoint/2010/main" val="15047378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776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776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776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776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777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772" name="TextBox 69"/>
          <p:cNvSpPr txBox="1">
            <a:spLocks noChangeArrowheads="1"/>
          </p:cNvSpPr>
          <p:nvPr/>
        </p:nvSpPr>
        <p:spPr bwMode="auto">
          <a:xfrm>
            <a:off x="5715000" y="1839913"/>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793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793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794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48"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7950" name="TextBox 64"/>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323965399"/>
      </p:ext>
    </p:extLst>
  </p:cSld>
  <p:clrMapOvr>
    <a:masterClrMapping/>
  </p:clrMapOvr>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87"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8788"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8789"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8790"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8793"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8794"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796"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8962"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8963"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8964"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6"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68"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0"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2"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cxnSp>
        <p:nvCxnSpPr>
          <p:cNvPr id="52"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8974" name="TextBox 52"/>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8974"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8976" name="TextBox 58"/>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363563472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228600" y="152400"/>
            <a:ext cx="8915400" cy="1066800"/>
          </a:xfrm>
        </p:spPr>
        <p:txBody>
          <a:bodyPr/>
          <a:lstStyle/>
          <a:p>
            <a:r>
              <a:rPr lang="en-US" dirty="0">
                <a:latin typeface="Garamond" charset="0"/>
                <a:ea typeface="ＭＳ Ｐゴシック" charset="0"/>
                <a:cs typeface="ＭＳ Ｐゴシック" charset="0"/>
              </a:rPr>
              <a:t>Major Trends Affecting Main Memory (III)</a:t>
            </a:r>
          </a:p>
        </p:txBody>
      </p:sp>
      <p:sp>
        <p:nvSpPr>
          <p:cNvPr id="27651" name="Content Placeholder 2"/>
          <p:cNvSpPr>
            <a:spLocks noGrp="1"/>
          </p:cNvSpPr>
          <p:nvPr>
            <p:ph idx="1"/>
          </p:nvPr>
        </p:nvSpPr>
        <p:spPr>
          <a:xfrm>
            <a:off x="228600" y="996950"/>
            <a:ext cx="8915400" cy="5194300"/>
          </a:xfrm>
        </p:spPr>
        <p:txBody>
          <a:bodyPr/>
          <a:lstStyle/>
          <a:p>
            <a:r>
              <a:rPr lang="en-US" dirty="0">
                <a:solidFill>
                  <a:srgbClr val="7F7F7F"/>
                </a:solidFill>
                <a:latin typeface="Tahoma" charset="0"/>
                <a:ea typeface="ＭＳ Ｐゴシック" charset="0"/>
                <a:cs typeface="ＭＳ Ｐゴシック" charset="0"/>
              </a:rPr>
              <a:t>Need for main memory </a:t>
            </a:r>
            <a:r>
              <a:rPr lang="en-US" dirty="0" smtClean="0">
                <a:solidFill>
                  <a:srgbClr val="7F7F7F"/>
                </a:solidFill>
                <a:latin typeface="Tahoma" charset="0"/>
                <a:ea typeface="ＭＳ Ｐゴシック" charset="0"/>
                <a:cs typeface="ＭＳ Ｐゴシック" charset="0"/>
              </a:rPr>
              <a:t>capacity, bandwidth, QoS </a:t>
            </a:r>
            <a:r>
              <a:rPr lang="en-US" dirty="0">
                <a:solidFill>
                  <a:srgbClr val="7F7F7F"/>
                </a:solidFill>
                <a:latin typeface="Tahoma" charset="0"/>
                <a:ea typeface="ＭＳ Ｐゴシック" charset="0"/>
                <a:cs typeface="ＭＳ Ｐゴシック" charset="0"/>
              </a:rPr>
              <a:t>increasing </a:t>
            </a:r>
          </a:p>
          <a:p>
            <a:endParaRPr lang="en-US" dirty="0">
              <a:solidFill>
                <a:srgbClr val="0000FF"/>
              </a:solidFill>
              <a:latin typeface="Tahoma" charset="0"/>
              <a:ea typeface="ＭＳ Ｐゴシック" charset="0"/>
              <a:cs typeface="ＭＳ Ｐゴシック" charset="0"/>
            </a:endParaRPr>
          </a:p>
          <a:p>
            <a:endParaRPr lang="en-US" dirty="0">
              <a:solidFill>
                <a:srgbClr val="0000FF"/>
              </a:solidFill>
              <a:latin typeface="Tahoma" charset="0"/>
              <a:ea typeface="ＭＳ Ｐゴシック" charset="0"/>
              <a:cs typeface="ＭＳ Ｐゴシック" charset="0"/>
            </a:endParaRPr>
          </a:p>
          <a:p>
            <a:pPr>
              <a:buFont typeface="Wingdings" charset="0"/>
              <a:buNone/>
            </a:pPr>
            <a:endParaRPr lang="en-US" dirty="0">
              <a:solidFill>
                <a:srgbClr val="0000FF"/>
              </a:solidFill>
              <a:latin typeface="Tahoma" charset="0"/>
              <a:ea typeface="ＭＳ Ｐゴシック" charset="0"/>
              <a:cs typeface="ＭＳ Ｐゴシック" charset="0"/>
            </a:endParaRPr>
          </a:p>
          <a:p>
            <a:r>
              <a:rPr lang="en-US" dirty="0">
                <a:solidFill>
                  <a:srgbClr val="0000FF"/>
                </a:solidFill>
                <a:latin typeface="Tahoma" charset="0"/>
                <a:ea typeface="ＭＳ Ｐゴシック" charset="0"/>
                <a:cs typeface="ＭＳ Ｐゴシック" charset="0"/>
              </a:rPr>
              <a:t>Main memory energy/power is a key system design concern</a:t>
            </a:r>
          </a:p>
          <a:p>
            <a:pPr lvl="1"/>
            <a:r>
              <a:rPr lang="en-US" dirty="0" smtClean="0">
                <a:solidFill>
                  <a:srgbClr val="FF0000"/>
                </a:solidFill>
                <a:latin typeface="Tahoma" charset="0"/>
                <a:ea typeface="ＭＳ Ｐゴシック" charset="0"/>
              </a:rPr>
              <a:t>~40-50</a:t>
            </a:r>
            <a:r>
              <a:rPr lang="en-US" dirty="0">
                <a:solidFill>
                  <a:srgbClr val="FF0000"/>
                </a:solidFill>
                <a:latin typeface="Tahoma" charset="0"/>
                <a:ea typeface="ＭＳ Ｐゴシック" charset="0"/>
              </a:rPr>
              <a:t>% energy spent in off-chip memory hierarchy </a:t>
            </a:r>
            <a:r>
              <a:rPr lang="en-US" sz="1800" dirty="0">
                <a:solidFill>
                  <a:srgbClr val="008000"/>
                </a:solidFill>
                <a:latin typeface="Tahoma" charset="0"/>
                <a:ea typeface="ＭＳ Ｐゴシック" charset="0"/>
              </a:rPr>
              <a:t>[Lefurgy, IEEE Computer 2003]</a:t>
            </a:r>
          </a:p>
          <a:p>
            <a:pPr lvl="1"/>
            <a:r>
              <a:rPr lang="en-US" dirty="0">
                <a:solidFill>
                  <a:srgbClr val="FF0000"/>
                </a:solidFill>
                <a:latin typeface="Tahoma" charset="0"/>
                <a:ea typeface="ＭＳ Ｐゴシック" charset="0"/>
              </a:rPr>
              <a:t>DRAM consumes power </a:t>
            </a:r>
            <a:r>
              <a:rPr lang="en-US" dirty="0" smtClean="0">
                <a:solidFill>
                  <a:srgbClr val="FF0000"/>
                </a:solidFill>
                <a:latin typeface="Tahoma" charset="0"/>
                <a:ea typeface="ＭＳ Ｐゴシック" charset="0"/>
              </a:rPr>
              <a:t>even when not used (periodic refresh)</a:t>
            </a:r>
            <a:endParaRPr lang="en-US" dirty="0">
              <a:solidFill>
                <a:srgbClr val="FF0000"/>
              </a:solidFill>
              <a:latin typeface="Tahoma" charset="0"/>
              <a:ea typeface="ＭＳ Ｐゴシック" charset="0"/>
            </a:endParaRPr>
          </a:p>
          <a:p>
            <a:endParaRPr lang="en-US" dirty="0">
              <a:solidFill>
                <a:srgbClr val="0000FF"/>
              </a:solidFill>
              <a:latin typeface="Tahoma" charset="0"/>
              <a:ea typeface="ＭＳ Ｐゴシック" charset="0"/>
              <a:cs typeface="ＭＳ Ｐゴシック" charset="0"/>
            </a:endParaRPr>
          </a:p>
          <a:p>
            <a:r>
              <a:rPr lang="en-US" dirty="0">
                <a:solidFill>
                  <a:srgbClr val="7F7F7F"/>
                </a:solidFill>
                <a:latin typeface="Tahoma" charset="0"/>
                <a:ea typeface="ＭＳ Ｐゴシック" charset="0"/>
                <a:cs typeface="ＭＳ Ｐゴシック" charset="0"/>
              </a:rPr>
              <a:t>DRAM technology scaling is ending </a:t>
            </a:r>
          </a:p>
          <a:p>
            <a:pPr>
              <a:buFont typeface="Wingdings" charset="0"/>
              <a:buNone/>
            </a:pPr>
            <a:endParaRPr lang="en-US" dirty="0">
              <a:latin typeface="Tahoma" charset="0"/>
              <a:ea typeface="ＭＳ Ｐゴシック" charset="0"/>
              <a:cs typeface="ＭＳ Ｐゴシック" charset="0"/>
            </a:endParaRPr>
          </a:p>
          <a:p>
            <a:endParaRPr lang="en-US" dirty="0">
              <a:latin typeface="Tahoma" charset="0"/>
              <a:ea typeface="ＭＳ Ｐゴシック" charset="0"/>
              <a:cs typeface="ＭＳ Ｐゴシック" charset="0"/>
            </a:endParaRPr>
          </a:p>
        </p:txBody>
      </p:sp>
      <p:sp>
        <p:nvSpPr>
          <p:cNvPr id="2765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Arial" charset="0"/>
              </a:defRPr>
            </a:lvl1pPr>
            <a:lvl2pPr marL="37931725" indent="-37474525" eaLnBrk="0" hangingPunct="0">
              <a:defRPr sz="2400">
                <a:solidFill>
                  <a:schemeClr val="tx1"/>
                </a:solidFill>
                <a:latin typeface="Arial" charset="0"/>
                <a:ea typeface="Arial" charset="0"/>
                <a:cs typeface="Arial" charset="0"/>
              </a:defRPr>
            </a:lvl2pPr>
            <a:lvl3pPr eaLnBrk="0" hangingPunct="0">
              <a:defRPr sz="2400">
                <a:solidFill>
                  <a:schemeClr val="tx1"/>
                </a:solidFill>
                <a:latin typeface="Arial" charset="0"/>
                <a:ea typeface="Arial" charset="0"/>
                <a:cs typeface="Arial" charset="0"/>
              </a:defRPr>
            </a:lvl3pPr>
            <a:lvl4pPr eaLnBrk="0" hangingPunct="0">
              <a:defRPr sz="2400">
                <a:solidFill>
                  <a:schemeClr val="tx1"/>
                </a:solidFill>
                <a:latin typeface="Arial" charset="0"/>
                <a:ea typeface="Arial" charset="0"/>
                <a:cs typeface="Arial" charset="0"/>
              </a:defRPr>
            </a:lvl4pPr>
            <a:lvl5pPr eaLnBrk="0" hangingPunct="0">
              <a:defRPr sz="2400">
                <a:solidFill>
                  <a:schemeClr val="tx1"/>
                </a:solidFill>
                <a:latin typeface="Arial" charset="0"/>
                <a:ea typeface="Arial" charset="0"/>
                <a:cs typeface="Arial" charset="0"/>
              </a:defRPr>
            </a:lvl5pPr>
            <a:lvl6pPr marL="457200" eaLnBrk="0" fontAlgn="base" hangingPunct="0">
              <a:spcBef>
                <a:spcPct val="0"/>
              </a:spcBef>
              <a:spcAft>
                <a:spcPct val="0"/>
              </a:spcAft>
              <a:defRPr sz="2400">
                <a:solidFill>
                  <a:schemeClr val="tx1"/>
                </a:solidFill>
                <a:latin typeface="Arial" charset="0"/>
                <a:ea typeface="Arial" charset="0"/>
                <a:cs typeface="Arial" charset="0"/>
              </a:defRPr>
            </a:lvl6pPr>
            <a:lvl7pPr marL="914400" eaLnBrk="0" fontAlgn="base" hangingPunct="0">
              <a:spcBef>
                <a:spcPct val="0"/>
              </a:spcBef>
              <a:spcAft>
                <a:spcPct val="0"/>
              </a:spcAft>
              <a:defRPr sz="2400">
                <a:solidFill>
                  <a:schemeClr val="tx1"/>
                </a:solidFill>
                <a:latin typeface="Arial" charset="0"/>
                <a:ea typeface="Arial" charset="0"/>
                <a:cs typeface="Arial" charset="0"/>
              </a:defRPr>
            </a:lvl7pPr>
            <a:lvl8pPr marL="1371600" eaLnBrk="0" fontAlgn="base" hangingPunct="0">
              <a:spcBef>
                <a:spcPct val="0"/>
              </a:spcBef>
              <a:spcAft>
                <a:spcPct val="0"/>
              </a:spcAft>
              <a:defRPr sz="2400">
                <a:solidFill>
                  <a:schemeClr val="tx1"/>
                </a:solidFill>
                <a:latin typeface="Arial" charset="0"/>
                <a:ea typeface="Arial" charset="0"/>
                <a:cs typeface="Arial" charset="0"/>
              </a:defRPr>
            </a:lvl8pPr>
            <a:lvl9pPr marL="1828800" eaLnBrk="0" fontAlgn="base" hangingPunct="0">
              <a:spcBef>
                <a:spcPct val="0"/>
              </a:spcBef>
              <a:spcAft>
                <a:spcPct val="0"/>
              </a:spcAft>
              <a:defRPr sz="2400">
                <a:solidFill>
                  <a:schemeClr val="tx1"/>
                </a:solidFill>
                <a:latin typeface="Arial" charset="0"/>
                <a:ea typeface="Arial" charset="0"/>
                <a:cs typeface="Arial" charset="0"/>
              </a:defRPr>
            </a:lvl9pPr>
          </a:lstStyle>
          <a:p>
            <a:pPr eaLnBrk="1" hangingPunct="1"/>
            <a:fld id="{5152ED14-562A-7B41-81C5-4AADBA53F903}" type="slidenum">
              <a:rPr lang="en-US" sz="1600">
                <a:solidFill>
                  <a:srgbClr val="000000"/>
                </a:solidFill>
                <a:latin typeface="Garamond" charset="0"/>
              </a:rPr>
              <a:pPr eaLnBrk="1" hangingPunct="1"/>
              <a:t>9</a:t>
            </a:fld>
            <a:endParaRPr lang="en-US" sz="1600" dirty="0">
              <a:solidFill>
                <a:srgbClr val="000000"/>
              </a:solidFill>
              <a:latin typeface="Garamond" charset="0"/>
            </a:endParaRPr>
          </a:p>
        </p:txBody>
      </p:sp>
    </p:spTree>
    <p:extLst>
      <p:ext uri="{BB962C8B-B14F-4D97-AF65-F5344CB8AC3E}">
        <p14:creationId xmlns:p14="http://schemas.microsoft.com/office/powerpoint/2010/main" val="39162630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1"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19812"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19813"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19814"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19817"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19818"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820"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19986"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19987"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19988"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0"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2"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4"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6"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19999"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0</a:t>
            </a:r>
          </a:p>
        </p:txBody>
      </p:sp>
      <p:cxnSp>
        <p:nvCxnSpPr>
          <p:cNvPr id="55" name="Straight Arrow Connector 54"/>
          <p:cNvCxnSpPr>
            <a:endCxn id="119999" idx="3"/>
          </p:cNvCxnSpPr>
          <p:nvPr/>
        </p:nvCxnSpPr>
        <p:spPr>
          <a:xfrm rot="10800000" flipV="1">
            <a:off x="3505200" y="2819400"/>
            <a:ext cx="3048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0001" name="TextBox 55"/>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49" name="Rectangle 48"/>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843446749"/>
      </p:ext>
    </p:extLst>
  </p:cSld>
  <p:clrMapOvr>
    <a:masterClrMapping/>
  </p:clrMapOvr>
  <p:timing>
    <p:tnLst>
      <p:par>
        <p:cTn xmlns:p14="http://schemas.microsoft.com/office/powerpoint/2010/mai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35"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0836"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0837"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0838"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0841"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0842"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0844"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010"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1011"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1012"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4"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6"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18"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0"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3"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1023" name="TextBox 53"/>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cxnSp>
        <p:nvCxnSpPr>
          <p:cNvPr id="55" name="Straight Arrow Connector 54"/>
          <p:cNvCxnSpPr>
            <a:endCxn id="121023" idx="3"/>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1025" name="TextBox 56"/>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626227658"/>
      </p:ext>
    </p:extLst>
  </p:cSld>
  <p:clrMapOvr>
    <a:masterClrMapping/>
  </p:clrMapOvr>
  <p:timing>
    <p:tnLst>
      <p:par>
        <p:cTn xmlns:p14="http://schemas.microsoft.com/office/powerpoint/2010/mai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59"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1860"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1861"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1862"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1865"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1866"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1868"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034"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2035"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2036"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38"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0"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2"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2045"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2049"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2050" name="TextBox 59"/>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
        <p:nvSpPr>
          <p:cNvPr id="54" name="Rectangle 53"/>
          <p:cNvSpPr/>
          <p:nvPr/>
        </p:nvSpPr>
        <p:spPr>
          <a:xfrm>
            <a:off x="5638800" y="5486400"/>
            <a:ext cx="4572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Tree>
    <p:extLst>
      <p:ext uri="{BB962C8B-B14F-4D97-AF65-F5344CB8AC3E}">
        <p14:creationId xmlns:p14="http://schemas.microsoft.com/office/powerpoint/2010/main" val="3965187990"/>
      </p:ext>
    </p:extLst>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eaLnBrk="1" fontAlgn="auto" hangingPunct="1">
              <a:spcAft>
                <a:spcPts val="0"/>
              </a:spcAft>
              <a:defRPr/>
            </a:pPr>
            <a:r>
              <a:rPr lang="en-US" dirty="0" smtClean="0">
                <a:ea typeface="+mj-ea"/>
                <a:cs typeface="+mj-cs"/>
              </a:rPr>
              <a:t>Example: Transferring a cache block</a:t>
            </a:r>
            <a:endParaRPr lang="en-US" dirty="0">
              <a:ea typeface="+mj-ea"/>
              <a:cs typeface="+mj-cs"/>
            </a:endParaRPr>
          </a:p>
        </p:txBody>
      </p:sp>
      <p:sp>
        <p:nvSpPr>
          <p:cNvPr id="4" name="Rectangle 3"/>
          <p:cNvSpPr/>
          <p:nvPr/>
        </p:nvSpPr>
        <p:spPr>
          <a:xfrm>
            <a:off x="1143000" y="2133600"/>
            <a:ext cx="457200" cy="3429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3" name="TextBox 4"/>
          <p:cNvSpPr txBox="1">
            <a:spLocks noChangeArrowheads="1"/>
          </p:cNvSpPr>
          <p:nvPr/>
        </p:nvSpPr>
        <p:spPr bwMode="auto">
          <a:xfrm>
            <a:off x="152400" y="1981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0xFFFF…F</a:t>
            </a:r>
          </a:p>
        </p:txBody>
      </p:sp>
      <p:sp>
        <p:nvSpPr>
          <p:cNvPr id="122884" name="TextBox 5"/>
          <p:cNvSpPr txBox="1">
            <a:spLocks noChangeArrowheads="1"/>
          </p:cNvSpPr>
          <p:nvPr/>
        </p:nvSpPr>
        <p:spPr bwMode="auto">
          <a:xfrm>
            <a:off x="152400" y="5376863"/>
            <a:ext cx="914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0x00</a:t>
            </a:r>
          </a:p>
        </p:txBody>
      </p:sp>
      <p:sp>
        <p:nvSpPr>
          <p:cNvPr id="122885" name="TextBox 6"/>
          <p:cNvSpPr txBox="1">
            <a:spLocks noChangeArrowheads="1"/>
          </p:cNvSpPr>
          <p:nvPr/>
        </p:nvSpPr>
        <p:spPr bwMode="auto">
          <a:xfrm>
            <a:off x="152400" y="4267200"/>
            <a:ext cx="914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fontAlgn="base" hangingPunct="1">
              <a:spcBef>
                <a:spcPct val="0"/>
              </a:spcBef>
              <a:spcAft>
                <a:spcPct val="0"/>
              </a:spcAft>
            </a:pPr>
            <a:r>
              <a:rPr lang="en-US" sz="1600" smtClean="0">
                <a:solidFill>
                  <a:srgbClr val="8064A2"/>
                </a:solidFill>
                <a:latin typeface="Calibri" charset="0"/>
                <a:cs typeface="Arial" charset="0"/>
              </a:rPr>
              <a:t>0x40</a:t>
            </a:r>
          </a:p>
        </p:txBody>
      </p:sp>
      <p:sp>
        <p:nvSpPr>
          <p:cNvPr id="122886" name="TextBox 7"/>
          <p:cNvSpPr txBox="1">
            <a:spLocks noChangeArrowheads="1"/>
          </p:cNvSpPr>
          <p:nvPr/>
        </p:nvSpPr>
        <p:spPr bwMode="auto">
          <a:xfrm rot="-5400000">
            <a:off x="292100" y="30607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8064A2"/>
                </a:solidFill>
                <a:latin typeface="Calibri" charset="0"/>
                <a:cs typeface="Arial" charset="0"/>
              </a:rPr>
              <a:t>...</a:t>
            </a:r>
          </a:p>
        </p:txBody>
      </p:sp>
      <p:cxnSp>
        <p:nvCxnSpPr>
          <p:cNvPr id="10" name="Straight Arrow Connector 9"/>
          <p:cNvCxnSpPr/>
          <p:nvPr/>
        </p:nvCxnSpPr>
        <p:spPr>
          <a:xfrm rot="5400000">
            <a:off x="1181101" y="4991100"/>
            <a:ext cx="1141412" cy="1587"/>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143000" y="4419600"/>
            <a:ext cx="457200" cy="1143000"/>
          </a:xfrm>
          <a:prstGeom prst="rect">
            <a:avLst/>
          </a:prstGeom>
          <a:ln w="38100"/>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US">
              <a:solidFill>
                <a:prstClr val="white"/>
              </a:solidFill>
              <a:latin typeface="Calibri"/>
            </a:endParaRPr>
          </a:p>
        </p:txBody>
      </p:sp>
      <p:sp>
        <p:nvSpPr>
          <p:cNvPr id="122889" name="TextBox 14"/>
          <p:cNvSpPr txBox="1">
            <a:spLocks noChangeArrowheads="1"/>
          </p:cNvSpPr>
          <p:nvPr/>
        </p:nvSpPr>
        <p:spPr bwMode="auto">
          <a:xfrm>
            <a:off x="1752600" y="4724400"/>
            <a:ext cx="1143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64B </a:t>
            </a:r>
          </a:p>
          <a:p>
            <a:pPr algn="ctr" eaLnBrk="1" fontAlgn="base" hangingPunct="1">
              <a:spcBef>
                <a:spcPct val="0"/>
              </a:spcBef>
              <a:spcAft>
                <a:spcPct val="0"/>
              </a:spcAft>
            </a:pPr>
            <a:r>
              <a:rPr lang="en-US" sz="1600" b="1" smtClean="0">
                <a:solidFill>
                  <a:srgbClr val="000000"/>
                </a:solidFill>
                <a:latin typeface="Calibri" charset="0"/>
                <a:cs typeface="Arial" charset="0"/>
              </a:rPr>
              <a:t>cache block</a:t>
            </a:r>
          </a:p>
        </p:txBody>
      </p:sp>
      <p:sp>
        <p:nvSpPr>
          <p:cNvPr id="122890" name="TextBox 15"/>
          <p:cNvSpPr txBox="1">
            <a:spLocks noChangeArrowheads="1"/>
          </p:cNvSpPr>
          <p:nvPr/>
        </p:nvSpPr>
        <p:spPr bwMode="auto">
          <a:xfrm>
            <a:off x="304800" y="1447800"/>
            <a:ext cx="2133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600" b="1" smtClean="0">
                <a:solidFill>
                  <a:srgbClr val="000000"/>
                </a:solidFill>
                <a:latin typeface="Calibri" charset="0"/>
                <a:cs typeface="Arial" charset="0"/>
              </a:rPr>
              <a:t>Physical memory space</a:t>
            </a:r>
          </a:p>
        </p:txBody>
      </p:sp>
      <p:sp>
        <p:nvSpPr>
          <p:cNvPr id="69" name="Rectangle 68"/>
          <p:cNvSpPr/>
          <p:nvPr/>
        </p:nvSpPr>
        <p:spPr>
          <a:xfrm>
            <a:off x="3581400" y="2212975"/>
            <a:ext cx="4724400" cy="979488"/>
          </a:xfrm>
          <a:prstGeom prst="rect">
            <a:avLst/>
          </a:prstGeom>
          <a:solidFill>
            <a:schemeClr val="accent6">
              <a:alpha val="40000"/>
            </a:schemeClr>
          </a:solidFill>
          <a:ln w="25400">
            <a:solidFill>
              <a:schemeClr val="accent6"/>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2892" name="TextBox 69"/>
          <p:cNvSpPr txBox="1">
            <a:spLocks noChangeArrowheads="1"/>
          </p:cNvSpPr>
          <p:nvPr/>
        </p:nvSpPr>
        <p:spPr bwMode="auto">
          <a:xfrm>
            <a:off x="5715000" y="1843088"/>
            <a:ext cx="1219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79646"/>
                </a:solidFill>
                <a:latin typeface="Calibri" charset="0"/>
                <a:cs typeface="Arial" charset="0"/>
              </a:rPr>
              <a:t>Rank 0</a:t>
            </a:r>
          </a:p>
        </p:txBody>
      </p:sp>
      <p:graphicFrame>
        <p:nvGraphicFramePr>
          <p:cNvPr id="32" name="Table 31"/>
          <p:cNvGraphicFramePr>
            <a:graphicFrameLocks noGrp="1"/>
          </p:cNvGraphicFramePr>
          <p:nvPr/>
        </p:nvGraphicFramePr>
        <p:xfrm>
          <a:off x="38608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1" name="Table 30"/>
          <p:cNvGraphicFramePr>
            <a:graphicFrameLocks noGrp="1"/>
          </p:cNvGraphicFramePr>
          <p:nvPr/>
        </p:nvGraphicFramePr>
        <p:xfrm>
          <a:off x="37846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c>
                  <a:txBody>
                    <a:bodyPr/>
                    <a:lstStyle/>
                    <a:p>
                      <a:endParaRPr lang="en-US" sz="200" dirty="0">
                        <a:solidFill>
                          <a:schemeClr val="accent5"/>
                        </a:solidFill>
                      </a:endParaRPr>
                    </a:p>
                  </a:txBody>
                  <a:tcPr marL="0" marR="0">
                    <a:solidFill>
                      <a:schemeClr val="accent5"/>
                    </a:solidFill>
                  </a:tcPr>
                </a:tc>
              </a:tr>
            </a:tbl>
          </a:graphicData>
        </a:graphic>
      </p:graphicFrame>
      <p:graphicFrame>
        <p:nvGraphicFramePr>
          <p:cNvPr id="33" name="Table 32"/>
          <p:cNvGraphicFramePr>
            <a:graphicFrameLocks noGrp="1"/>
          </p:cNvGraphicFramePr>
          <p:nvPr/>
        </p:nvGraphicFramePr>
        <p:xfrm>
          <a:off x="7518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4" name="Table 33"/>
          <p:cNvGraphicFramePr>
            <a:graphicFrameLocks noGrp="1"/>
          </p:cNvGraphicFramePr>
          <p:nvPr/>
        </p:nvGraphicFramePr>
        <p:xfrm>
          <a:off x="7442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5" name="Table 34"/>
          <p:cNvGraphicFramePr>
            <a:graphicFrameLocks noGrp="1"/>
          </p:cNvGraphicFramePr>
          <p:nvPr/>
        </p:nvGraphicFramePr>
        <p:xfrm>
          <a:off x="4851400" y="23907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graphicFrame>
        <p:nvGraphicFramePr>
          <p:cNvPr id="36" name="Table 35"/>
          <p:cNvGraphicFramePr>
            <a:graphicFrameLocks noGrp="1"/>
          </p:cNvGraphicFramePr>
          <p:nvPr/>
        </p:nvGraphicFramePr>
        <p:xfrm>
          <a:off x="4775200" y="2492375"/>
          <a:ext cx="558800" cy="558800"/>
        </p:xfrm>
        <a:graphic>
          <a:graphicData uri="http://schemas.openxmlformats.org/drawingml/2006/table">
            <a:tbl>
              <a:tblPr>
                <a:tableStyleId>{616DA210-FB5B-4158-B5E0-FEB733F419BA}</a:tableStyleId>
              </a:tblPr>
              <a:tblGrid>
                <a:gridCol w="139700"/>
                <a:gridCol w="139700"/>
                <a:gridCol w="139700"/>
                <a:gridCol w="139700"/>
              </a:tblGrid>
              <a:tr h="139700">
                <a:tc>
                  <a:txBody>
                    <a:bodyPr/>
                    <a:lstStyle/>
                    <a:p>
                      <a:endParaRPr lang="en-US" sz="200" dirty="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c>
                  <a:txBody>
                    <a:bodyPr/>
                    <a:lstStyle/>
                    <a:p>
                      <a:endParaRPr lang="en-US" sz="200" dirty="0"/>
                    </a:p>
                  </a:txBody>
                  <a:tcPr marL="0" marR="0">
                    <a:solidFill>
                      <a:schemeClr val="bg1"/>
                    </a:solidFill>
                  </a:tcPr>
                </a:tc>
              </a:tr>
              <a:tr h="139700">
                <a:tc>
                  <a:txBody>
                    <a:bodyPr/>
                    <a:lstStyle/>
                    <a:p>
                      <a:endParaRPr lang="en-US" sz="200"/>
                    </a:p>
                  </a:txBody>
                  <a:tcPr marL="0" marR="0">
                    <a:solidFill>
                      <a:schemeClr val="bg1"/>
                    </a:solidFill>
                  </a:tcPr>
                </a:tc>
                <a:tc>
                  <a:txBody>
                    <a:bodyPr/>
                    <a:lstStyle/>
                    <a:p>
                      <a:endParaRPr lang="en-US" sz="200" dirty="0"/>
                    </a:p>
                  </a:txBody>
                  <a:tcPr marL="0" marR="0">
                    <a:solidFill>
                      <a:srgbClr val="FF0000"/>
                    </a:solidFill>
                  </a:tcPr>
                </a:tc>
                <a:tc>
                  <a:txBody>
                    <a:bodyPr/>
                    <a:lstStyle/>
                    <a:p>
                      <a:endParaRPr lang="en-US" sz="200"/>
                    </a:p>
                  </a:txBody>
                  <a:tcPr marL="0" marR="0">
                    <a:solidFill>
                      <a:schemeClr val="bg1"/>
                    </a:solidFill>
                  </a:tcPr>
                </a:tc>
                <a:tc>
                  <a:txBody>
                    <a:bodyPr/>
                    <a:lstStyle/>
                    <a:p>
                      <a:endParaRPr lang="en-US" sz="200"/>
                    </a:p>
                  </a:txBody>
                  <a:tcPr marL="0" marR="0">
                    <a:solidFill>
                      <a:schemeClr val="bg1"/>
                    </a:solidFill>
                  </a:tcPr>
                </a:tc>
              </a:tr>
              <a:tr h="139700">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c>
                  <a:txBody>
                    <a:bodyPr/>
                    <a:lstStyle/>
                    <a:p>
                      <a:endParaRPr lang="en-US" sz="200" dirty="0"/>
                    </a:p>
                  </a:txBody>
                  <a:tcPr marL="0" marR="0">
                    <a:solidFill>
                      <a:schemeClr val="accent5"/>
                    </a:solidFill>
                  </a:tcPr>
                </a:tc>
              </a:tr>
            </a:tbl>
          </a:graphicData>
        </a:graphic>
      </p:graphicFrame>
      <p:sp>
        <p:nvSpPr>
          <p:cNvPr id="37" name="Rectangle 36"/>
          <p:cNvSpPr/>
          <p:nvPr/>
        </p:nvSpPr>
        <p:spPr>
          <a:xfrm>
            <a:off x="37338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8" name="Rectangle 37"/>
          <p:cNvSpPr/>
          <p:nvPr/>
        </p:nvSpPr>
        <p:spPr>
          <a:xfrm>
            <a:off x="4724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39" name="Rectangle 38"/>
          <p:cNvSpPr/>
          <p:nvPr/>
        </p:nvSpPr>
        <p:spPr>
          <a:xfrm>
            <a:off x="7391400" y="2060575"/>
            <a:ext cx="762000" cy="1295400"/>
          </a:xfrm>
          <a:prstGeom prst="rect">
            <a:avLst/>
          </a:prstGeom>
          <a:noFill/>
          <a:ln w="12700">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latin typeface="Calibri"/>
            </a:endParaRPr>
          </a:p>
        </p:txBody>
      </p:sp>
      <p:sp>
        <p:nvSpPr>
          <p:cNvPr id="123058" name="TextBox 39"/>
          <p:cNvSpPr txBox="1">
            <a:spLocks noChangeArrowheads="1"/>
          </p:cNvSpPr>
          <p:nvPr/>
        </p:nvSpPr>
        <p:spPr bwMode="auto">
          <a:xfrm>
            <a:off x="37338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0</a:t>
            </a:r>
          </a:p>
        </p:txBody>
      </p:sp>
      <p:sp>
        <p:nvSpPr>
          <p:cNvPr id="123059" name="TextBox 40"/>
          <p:cNvSpPr txBox="1">
            <a:spLocks noChangeArrowheads="1"/>
          </p:cNvSpPr>
          <p:nvPr/>
        </p:nvSpPr>
        <p:spPr bwMode="auto">
          <a:xfrm>
            <a:off x="4724400" y="1752600"/>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1</a:t>
            </a:r>
          </a:p>
        </p:txBody>
      </p:sp>
      <p:sp>
        <p:nvSpPr>
          <p:cNvPr id="123060" name="TextBox 41"/>
          <p:cNvSpPr txBox="1">
            <a:spLocks noChangeArrowheads="1"/>
          </p:cNvSpPr>
          <p:nvPr/>
        </p:nvSpPr>
        <p:spPr bwMode="auto">
          <a:xfrm>
            <a:off x="7391400" y="1755775"/>
            <a:ext cx="7620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b="1" smtClean="0">
                <a:solidFill>
                  <a:srgbClr val="000000"/>
                </a:solidFill>
                <a:latin typeface="Calibri" charset="0"/>
                <a:cs typeface="Arial" charset="0"/>
              </a:rPr>
              <a:t>Chip 7</a:t>
            </a:r>
          </a:p>
        </p:txBody>
      </p:sp>
      <p:cxnSp>
        <p:nvCxnSpPr>
          <p:cNvPr id="43" name="Shape 9"/>
          <p:cNvCxnSpPr>
            <a:cxnSpLocks noChangeShapeType="1"/>
          </p:cNvCxnSpPr>
          <p:nvPr/>
        </p:nvCxnSpPr>
        <p:spPr bwMode="auto">
          <a:xfrm rot="5400000" flipH="1" flipV="1">
            <a:off x="3571082"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2" name="TextBox 43"/>
          <p:cNvSpPr txBox="1">
            <a:spLocks noChangeArrowheads="1"/>
          </p:cNvSpPr>
          <p:nvPr/>
        </p:nvSpPr>
        <p:spPr bwMode="auto">
          <a:xfrm rot="-5400000">
            <a:off x="3423444"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&lt;0:7&gt;</a:t>
            </a:r>
          </a:p>
        </p:txBody>
      </p:sp>
      <p:cxnSp>
        <p:nvCxnSpPr>
          <p:cNvPr id="45" name="Shape 9"/>
          <p:cNvCxnSpPr>
            <a:cxnSpLocks noChangeShapeType="1"/>
          </p:cNvCxnSpPr>
          <p:nvPr/>
        </p:nvCxnSpPr>
        <p:spPr bwMode="auto">
          <a:xfrm rot="5400000" flipH="1" flipV="1">
            <a:off x="45712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4" name="TextBox 45"/>
          <p:cNvSpPr txBox="1">
            <a:spLocks noChangeArrowheads="1"/>
          </p:cNvSpPr>
          <p:nvPr/>
        </p:nvSpPr>
        <p:spPr bwMode="auto">
          <a:xfrm rot="-5400000">
            <a:off x="44235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&lt;8:15&gt;</a:t>
            </a:r>
          </a:p>
        </p:txBody>
      </p:sp>
      <p:cxnSp>
        <p:nvCxnSpPr>
          <p:cNvPr id="47" name="Shape 9"/>
          <p:cNvCxnSpPr>
            <a:cxnSpLocks noChangeShapeType="1"/>
          </p:cNvCxnSpPr>
          <p:nvPr/>
        </p:nvCxnSpPr>
        <p:spPr bwMode="auto">
          <a:xfrm rot="5400000" flipH="1" flipV="1">
            <a:off x="7314407" y="3888581"/>
            <a:ext cx="1066800" cy="1587"/>
          </a:xfrm>
          <a:prstGeom prst="bentConnector3">
            <a:avLst>
              <a:gd name="adj1" fmla="val 50000"/>
            </a:avLst>
          </a:prstGeom>
          <a:noFill/>
          <a:ln w="508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6" name="TextBox 47"/>
          <p:cNvSpPr txBox="1">
            <a:spLocks noChangeArrowheads="1"/>
          </p:cNvSpPr>
          <p:nvPr/>
        </p:nvSpPr>
        <p:spPr bwMode="auto">
          <a:xfrm rot="-5400000">
            <a:off x="7166769" y="3666331"/>
            <a:ext cx="990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&lt;56:63&gt;</a:t>
            </a:r>
          </a:p>
        </p:txBody>
      </p:sp>
      <p:cxnSp>
        <p:nvCxnSpPr>
          <p:cNvPr id="49" name="Shape 9"/>
          <p:cNvCxnSpPr>
            <a:cxnSpLocks noChangeShapeType="1"/>
          </p:cNvCxnSpPr>
          <p:nvPr/>
        </p:nvCxnSpPr>
        <p:spPr bwMode="auto">
          <a:xfrm>
            <a:off x="4114800" y="4419600"/>
            <a:ext cx="3733800" cy="1588"/>
          </a:xfrm>
          <a:prstGeom prst="bentConnector3">
            <a:avLst>
              <a:gd name="adj1" fmla="val 50000"/>
            </a:avLst>
          </a:prstGeom>
          <a:noFill/>
          <a:ln w="50800">
            <a:solidFill>
              <a:schemeClr val="accent2"/>
            </a:solidFill>
            <a:miter lim="800000"/>
            <a:headEnd/>
            <a:tailEn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cxnSp>
        <p:nvCxnSpPr>
          <p:cNvPr id="50" name="Shape 9"/>
          <p:cNvCxnSpPr>
            <a:cxnSpLocks noChangeShapeType="1"/>
          </p:cNvCxnSpPr>
          <p:nvPr/>
        </p:nvCxnSpPr>
        <p:spPr bwMode="auto">
          <a:xfrm rot="5400000" flipH="1" flipV="1">
            <a:off x="5333207" y="4955381"/>
            <a:ext cx="1066800" cy="1587"/>
          </a:xfrm>
          <a:prstGeom prst="bentConnector3">
            <a:avLst>
              <a:gd name="adj1" fmla="val 50000"/>
            </a:avLst>
          </a:prstGeom>
          <a:noFill/>
          <a:ln w="101600">
            <a:solidFill>
              <a:schemeClr val="accent2"/>
            </a:solidFill>
            <a:miter lim="800000"/>
            <a:headEnd type="triangle" w="med" len="med"/>
            <a:tailEnd type="triangle" w="med" len="med"/>
          </a:ln>
          <a:effectLst>
            <a:outerShdw blurRad="40000" dist="23000" dir="5400000" rotWithShape="0">
              <a:srgbClr val="000000">
                <a:alpha val="34999"/>
              </a:srgbClr>
            </a:outerShdw>
          </a:effectLst>
          <a:extLst>
            <a:ext uri="{909E8E84-426E-40dd-AFC4-6F175D3DCCD1}">
              <a14:hiddenFill xmlns:a14="http://schemas.microsoft.com/office/drawing/2010/main">
                <a:noFill/>
              </a14:hiddenFill>
            </a:ext>
          </a:extLst>
        </p:spPr>
      </p:cxnSp>
      <p:sp>
        <p:nvSpPr>
          <p:cNvPr id="123069" name="TextBox 50"/>
          <p:cNvSpPr txBox="1">
            <a:spLocks noChangeArrowheads="1"/>
          </p:cNvSpPr>
          <p:nvPr/>
        </p:nvSpPr>
        <p:spPr bwMode="auto">
          <a:xfrm>
            <a:off x="5867400" y="4803775"/>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C0504D"/>
                </a:solidFill>
                <a:latin typeface="Calibri" charset="0"/>
                <a:cs typeface="Arial" charset="0"/>
              </a:rPr>
              <a:t>Data &lt;0:63&gt;</a:t>
            </a:r>
          </a:p>
        </p:txBody>
      </p:sp>
      <p:sp>
        <p:nvSpPr>
          <p:cNvPr id="52" name="Rectangle 51"/>
          <p:cNvSpPr/>
          <p:nvPr/>
        </p:nvSpPr>
        <p:spPr>
          <a:xfrm>
            <a:off x="1182688" y="5227638"/>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sp>
        <p:nvSpPr>
          <p:cNvPr id="53" name="Rectangle 52"/>
          <p:cNvSpPr/>
          <p:nvPr/>
        </p:nvSpPr>
        <p:spPr>
          <a:xfrm>
            <a:off x="1189038" y="4845050"/>
            <a:ext cx="381000" cy="304800"/>
          </a:xfrm>
          <a:prstGeom prst="rect">
            <a:avLst/>
          </a:prstGeom>
          <a:solidFill>
            <a:srgbClr val="FF0000"/>
          </a:solidFill>
          <a:ln w="38100">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r>
              <a:rPr lang="en-US" sz="1400" dirty="0">
                <a:solidFill>
                  <a:prstClr val="white"/>
                </a:solidFill>
                <a:latin typeface="Calibri"/>
              </a:rPr>
              <a:t>8B</a:t>
            </a:r>
          </a:p>
        </p:txBody>
      </p:sp>
      <p:cxnSp>
        <p:nvCxnSpPr>
          <p:cNvPr id="57" name="Straight Arrow Connector 56"/>
          <p:cNvCxnSpPr/>
          <p:nvPr/>
        </p:nvCxnSpPr>
        <p:spPr>
          <a:xfrm rot="10800000" flipV="1">
            <a:off x="3505200" y="2819400"/>
            <a:ext cx="457200" cy="42863"/>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3073" name="TextBox 57"/>
          <p:cNvSpPr txBox="1">
            <a:spLocks noChangeArrowheads="1"/>
          </p:cNvSpPr>
          <p:nvPr/>
        </p:nvSpPr>
        <p:spPr bwMode="auto">
          <a:xfrm>
            <a:off x="3048000" y="2600325"/>
            <a:ext cx="457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rIns="0">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b="1" smtClean="0">
                <a:solidFill>
                  <a:srgbClr val="FF0000"/>
                </a:solidFill>
                <a:latin typeface="Calibri" charset="0"/>
                <a:cs typeface="Arial" charset="0"/>
              </a:rPr>
              <a:t>Row 0</a:t>
            </a:r>
          </a:p>
          <a:p>
            <a:pPr eaLnBrk="1" fontAlgn="base" hangingPunct="1">
              <a:spcBef>
                <a:spcPct val="0"/>
              </a:spcBef>
              <a:spcAft>
                <a:spcPct val="0"/>
              </a:spcAft>
            </a:pPr>
            <a:r>
              <a:rPr lang="en-US" sz="1400" b="1" smtClean="0">
                <a:solidFill>
                  <a:srgbClr val="FF0000"/>
                </a:solidFill>
                <a:latin typeface="Calibri" charset="0"/>
                <a:cs typeface="Arial" charset="0"/>
              </a:rPr>
              <a:t>Col 1</a:t>
            </a:r>
          </a:p>
        </p:txBody>
      </p:sp>
      <p:sp>
        <p:nvSpPr>
          <p:cNvPr id="123074" name="TextBox 58"/>
          <p:cNvSpPr txBox="1">
            <a:spLocks noChangeArrowheads="1"/>
          </p:cNvSpPr>
          <p:nvPr/>
        </p:nvSpPr>
        <p:spPr bwMode="auto">
          <a:xfrm>
            <a:off x="2133600" y="5638800"/>
            <a:ext cx="6705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800" b="1" smtClean="0">
                <a:solidFill>
                  <a:srgbClr val="FF0000"/>
                </a:solidFill>
                <a:latin typeface="Calibri" charset="0"/>
                <a:cs typeface="Arial" charset="0"/>
              </a:rPr>
              <a:t>A 64B cache block takes 8 I/O cycles to transfer.</a:t>
            </a:r>
          </a:p>
          <a:p>
            <a:pPr algn="ctr" eaLnBrk="1" fontAlgn="base" hangingPunct="1">
              <a:spcBef>
                <a:spcPct val="0"/>
              </a:spcBef>
              <a:spcAft>
                <a:spcPct val="0"/>
              </a:spcAft>
            </a:pPr>
            <a:endParaRPr lang="en-US" sz="1800" b="1" smtClean="0">
              <a:solidFill>
                <a:srgbClr val="FF0000"/>
              </a:solidFill>
              <a:latin typeface="Calibri" charset="0"/>
              <a:cs typeface="Arial" charset="0"/>
            </a:endParaRPr>
          </a:p>
          <a:p>
            <a:pPr algn="ctr" eaLnBrk="1" fontAlgn="base" hangingPunct="1">
              <a:spcBef>
                <a:spcPct val="0"/>
              </a:spcBef>
              <a:spcAft>
                <a:spcPct val="0"/>
              </a:spcAft>
            </a:pPr>
            <a:r>
              <a:rPr lang="en-US" sz="1800" b="1" smtClean="0">
                <a:solidFill>
                  <a:srgbClr val="FF0000"/>
                </a:solidFill>
                <a:latin typeface="Calibri" charset="0"/>
                <a:cs typeface="Arial" charset="0"/>
              </a:rPr>
              <a:t>During the process, 8 columns are read sequentially.</a:t>
            </a:r>
          </a:p>
        </p:txBody>
      </p:sp>
      <p:sp>
        <p:nvSpPr>
          <p:cNvPr id="123075" name="TextBox 53"/>
          <p:cNvSpPr txBox="1">
            <a:spLocks noChangeArrowheads="1"/>
          </p:cNvSpPr>
          <p:nvPr/>
        </p:nvSpPr>
        <p:spPr bwMode="auto">
          <a:xfrm>
            <a:off x="6096000" y="2311400"/>
            <a:ext cx="762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3200" b="1" smtClean="0">
                <a:solidFill>
                  <a:srgbClr val="000000"/>
                </a:solidFill>
                <a:latin typeface="Calibri" charset="0"/>
                <a:cs typeface="Arial" charset="0"/>
              </a:rPr>
              <a:t>. . .</a:t>
            </a:r>
          </a:p>
        </p:txBody>
      </p:sp>
    </p:spTree>
    <p:extLst>
      <p:ext uri="{BB962C8B-B14F-4D97-AF65-F5344CB8AC3E}">
        <p14:creationId xmlns:p14="http://schemas.microsoft.com/office/powerpoint/2010/main" val="1914382860"/>
      </p:ext>
    </p:extLst>
  </p:cSld>
  <p:clrMapOvr>
    <a:masterClrMapping/>
  </p:clrMapOvr>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5" name="Title 1"/>
          <p:cNvSpPr>
            <a:spLocks noGrp="1"/>
          </p:cNvSpPr>
          <p:nvPr>
            <p:ph type="title"/>
          </p:nvPr>
        </p:nvSpPr>
        <p:spPr/>
        <p:txBody>
          <a:bodyPr/>
          <a:lstStyle/>
          <a:p>
            <a:r>
              <a:rPr lang="en-US" sz="3600">
                <a:latin typeface="Garamond" charset="0"/>
              </a:rPr>
              <a:t>Latency Components: Basic DRAM Operation</a:t>
            </a:r>
          </a:p>
        </p:txBody>
      </p:sp>
      <p:sp>
        <p:nvSpPr>
          <p:cNvPr id="123906" name="Content Placeholder 2"/>
          <p:cNvSpPr>
            <a:spLocks noGrp="1"/>
          </p:cNvSpPr>
          <p:nvPr>
            <p:ph idx="1"/>
          </p:nvPr>
        </p:nvSpPr>
        <p:spPr>
          <a:xfrm>
            <a:off x="228600" y="996950"/>
            <a:ext cx="8610600" cy="5194300"/>
          </a:xfrm>
        </p:spPr>
        <p:txBody>
          <a:bodyPr/>
          <a:lstStyle/>
          <a:p>
            <a:r>
              <a:rPr lang="en-US">
                <a:latin typeface="Tahoma" charset="0"/>
              </a:rPr>
              <a:t>CPU </a:t>
            </a:r>
            <a:r>
              <a:rPr lang="en-US">
                <a:latin typeface="Tahoma" charset="0"/>
                <a:cs typeface="Arial" charset="0"/>
              </a:rPr>
              <a:t>→ controller transfer time</a:t>
            </a:r>
          </a:p>
          <a:p>
            <a:r>
              <a:rPr lang="en-US">
                <a:latin typeface="Tahoma" charset="0"/>
                <a:cs typeface="Arial" charset="0"/>
              </a:rPr>
              <a:t>Controller latency</a:t>
            </a:r>
          </a:p>
          <a:p>
            <a:pPr lvl="1"/>
            <a:r>
              <a:rPr lang="en-US">
                <a:latin typeface="Tahoma" charset="0"/>
                <a:ea typeface="ＭＳ Ｐゴシック" charset="0"/>
                <a:cs typeface="Arial" charset="0"/>
              </a:rPr>
              <a:t>Queuing &amp; scheduling delay at the controller</a:t>
            </a:r>
          </a:p>
          <a:p>
            <a:pPr lvl="1"/>
            <a:r>
              <a:rPr lang="en-US">
                <a:latin typeface="Tahoma" charset="0"/>
                <a:ea typeface="ＭＳ Ｐゴシック" charset="0"/>
                <a:cs typeface="Arial" charset="0"/>
              </a:rPr>
              <a:t>Access converted to basic commands</a:t>
            </a:r>
          </a:p>
          <a:p>
            <a:r>
              <a:rPr lang="en-US">
                <a:latin typeface="Tahoma" charset="0"/>
                <a:cs typeface="Arial" charset="0"/>
              </a:rPr>
              <a:t>Controller → DRAM transfer time</a:t>
            </a:r>
          </a:p>
          <a:p>
            <a:r>
              <a:rPr lang="en-US">
                <a:latin typeface="Tahoma" charset="0"/>
                <a:cs typeface="Arial" charset="0"/>
              </a:rPr>
              <a:t>DRAM bank latency</a:t>
            </a:r>
          </a:p>
          <a:p>
            <a:pPr lvl="1"/>
            <a:r>
              <a:rPr lang="en-US">
                <a:latin typeface="Tahoma" charset="0"/>
                <a:ea typeface="ＭＳ Ｐゴシック" charset="0"/>
                <a:cs typeface="Arial" charset="0"/>
              </a:rPr>
              <a:t>Simple CAS if row is </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open</a:t>
            </a:r>
            <a:r>
              <a:rPr lang="ja-JP" altLang="en-US">
                <a:latin typeface="Tahoma" charset="0"/>
                <a:ea typeface="ＭＳ Ｐゴシック" charset="0"/>
                <a:cs typeface="Arial" charset="0"/>
              </a:rPr>
              <a:t>”</a:t>
            </a:r>
            <a:r>
              <a:rPr lang="en-US" altLang="ja-JP">
                <a:latin typeface="Tahoma" charset="0"/>
                <a:ea typeface="ＭＳ Ｐゴシック" charset="0"/>
                <a:cs typeface="Arial" charset="0"/>
              </a:rPr>
              <a:t> OR</a:t>
            </a:r>
          </a:p>
          <a:p>
            <a:pPr lvl="1"/>
            <a:r>
              <a:rPr lang="en-US">
                <a:latin typeface="Tahoma" charset="0"/>
                <a:ea typeface="ＭＳ Ｐゴシック" charset="0"/>
                <a:cs typeface="Arial" charset="0"/>
              </a:rPr>
              <a:t>RAS + CAS if array precharged OR</a:t>
            </a:r>
          </a:p>
          <a:p>
            <a:pPr lvl="1"/>
            <a:r>
              <a:rPr lang="en-US">
                <a:latin typeface="Tahoma" charset="0"/>
                <a:ea typeface="ＭＳ Ｐゴシック" charset="0"/>
                <a:cs typeface="Arial" charset="0"/>
              </a:rPr>
              <a:t>PRE + RAS + CAS (worst case)</a:t>
            </a:r>
          </a:p>
          <a:p>
            <a:r>
              <a:rPr lang="en-US">
                <a:latin typeface="Tahoma" charset="0"/>
                <a:cs typeface="Arial" charset="0"/>
              </a:rPr>
              <a:t>DRAM → CPU transfer time (through controller)</a:t>
            </a:r>
          </a:p>
          <a:p>
            <a:endParaRPr lang="en-US">
              <a:latin typeface="Tahoma" charset="0"/>
            </a:endParaRPr>
          </a:p>
        </p:txBody>
      </p:sp>
      <p:sp>
        <p:nvSpPr>
          <p:cNvPr id="12390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297499F2-3369-BD45-AA7D-5A83C601C8C8}" type="slidenum">
              <a:rPr lang="en-US" sz="1600">
                <a:solidFill>
                  <a:srgbClr val="000000"/>
                </a:solidFill>
                <a:latin typeface="Garamond" charset="0"/>
                <a:cs typeface="Arial" charset="0"/>
              </a:rPr>
              <a:pPr eaLnBrk="1" hangingPunct="1"/>
              <a:t>94</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22196341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Title 1"/>
          <p:cNvSpPr>
            <a:spLocks noGrp="1"/>
          </p:cNvSpPr>
          <p:nvPr>
            <p:ph type="title"/>
          </p:nvPr>
        </p:nvSpPr>
        <p:spPr>
          <a:xfrm>
            <a:off x="300038" y="152400"/>
            <a:ext cx="8843962" cy="1066800"/>
          </a:xfrm>
        </p:spPr>
        <p:txBody>
          <a:bodyPr/>
          <a:lstStyle/>
          <a:p>
            <a:r>
              <a:rPr lang="en-US">
                <a:latin typeface="Garamond" charset="0"/>
              </a:rPr>
              <a:t>Multiple Banks (Interleaving) and Channels</a:t>
            </a:r>
          </a:p>
        </p:txBody>
      </p:sp>
      <p:sp>
        <p:nvSpPr>
          <p:cNvPr id="3" name="Content Placeholder 2"/>
          <p:cNvSpPr>
            <a:spLocks noGrp="1"/>
          </p:cNvSpPr>
          <p:nvPr>
            <p:ph idx="1"/>
          </p:nvPr>
        </p:nvSpPr>
        <p:spPr>
          <a:xfrm>
            <a:off x="228600" y="996950"/>
            <a:ext cx="8915400" cy="5194300"/>
          </a:xfrm>
        </p:spPr>
        <p:txBody>
          <a:bodyPr/>
          <a:lstStyle/>
          <a:p>
            <a:r>
              <a:rPr lang="en-US">
                <a:latin typeface="Tahoma" charset="0"/>
              </a:rPr>
              <a:t>Multiple banks</a:t>
            </a:r>
          </a:p>
          <a:p>
            <a:pPr lvl="1"/>
            <a:r>
              <a:rPr lang="en-US">
                <a:latin typeface="Tahoma" charset="0"/>
                <a:ea typeface="ＭＳ Ｐゴシック" charset="0"/>
              </a:rPr>
              <a:t>Enable </a:t>
            </a:r>
            <a:r>
              <a:rPr lang="en-US">
                <a:solidFill>
                  <a:srgbClr val="FF0000"/>
                </a:solidFill>
                <a:latin typeface="Tahoma" charset="0"/>
                <a:ea typeface="ＭＳ Ｐゴシック" charset="0"/>
              </a:rPr>
              <a:t>concurrent DRAM accesses</a:t>
            </a:r>
          </a:p>
          <a:p>
            <a:pPr lvl="1"/>
            <a:r>
              <a:rPr lang="en-US">
                <a:latin typeface="Tahoma" charset="0"/>
                <a:ea typeface="ＭＳ Ｐゴシック" charset="0"/>
              </a:rPr>
              <a:t>Bits in address determine which bank an address resides in</a:t>
            </a:r>
          </a:p>
          <a:p>
            <a:r>
              <a:rPr lang="en-US">
                <a:latin typeface="Tahoma" charset="0"/>
              </a:rPr>
              <a:t>Multiple independent channels serve the same purpose</a:t>
            </a:r>
          </a:p>
          <a:p>
            <a:pPr lvl="1"/>
            <a:r>
              <a:rPr lang="en-US">
                <a:latin typeface="Tahoma" charset="0"/>
                <a:ea typeface="ＭＳ Ｐゴシック" charset="0"/>
              </a:rPr>
              <a:t>But they are even better because they have </a:t>
            </a:r>
            <a:r>
              <a:rPr lang="en-US">
                <a:solidFill>
                  <a:srgbClr val="FF0000"/>
                </a:solidFill>
                <a:latin typeface="Tahoma" charset="0"/>
                <a:ea typeface="ＭＳ Ｐゴシック" charset="0"/>
              </a:rPr>
              <a:t>separate data buses</a:t>
            </a:r>
          </a:p>
          <a:p>
            <a:pPr lvl="1"/>
            <a:r>
              <a:rPr lang="en-US">
                <a:solidFill>
                  <a:srgbClr val="FF0000"/>
                </a:solidFill>
                <a:latin typeface="Tahoma" charset="0"/>
                <a:ea typeface="ＭＳ Ｐゴシック" charset="0"/>
              </a:rPr>
              <a:t>Increased bus bandwidth</a:t>
            </a:r>
          </a:p>
          <a:p>
            <a:pPr lvl="1"/>
            <a:endParaRPr lang="en-US">
              <a:solidFill>
                <a:srgbClr val="FF0000"/>
              </a:solidFill>
              <a:latin typeface="Tahoma" charset="0"/>
              <a:ea typeface="ＭＳ Ｐゴシック" charset="0"/>
            </a:endParaRPr>
          </a:p>
          <a:p>
            <a:r>
              <a:rPr lang="en-US">
                <a:latin typeface="Tahoma" charset="0"/>
              </a:rPr>
              <a:t>Enabling more concurrency requires reducing</a:t>
            </a:r>
          </a:p>
          <a:p>
            <a:pPr lvl="1"/>
            <a:r>
              <a:rPr lang="en-US">
                <a:latin typeface="Tahoma" charset="0"/>
                <a:ea typeface="ＭＳ Ｐゴシック" charset="0"/>
              </a:rPr>
              <a:t>Bank conflicts</a:t>
            </a:r>
          </a:p>
          <a:p>
            <a:pPr lvl="1"/>
            <a:r>
              <a:rPr lang="en-US">
                <a:latin typeface="Tahoma" charset="0"/>
                <a:ea typeface="ＭＳ Ｐゴシック" charset="0"/>
              </a:rPr>
              <a:t>Channel conflicts</a:t>
            </a:r>
          </a:p>
          <a:p>
            <a:r>
              <a:rPr lang="en-US">
                <a:latin typeface="Tahoma" charset="0"/>
              </a:rPr>
              <a:t>How to select/randomize bank/channel indices in address?</a:t>
            </a:r>
          </a:p>
          <a:p>
            <a:pPr lvl="1"/>
            <a:r>
              <a:rPr lang="en-US">
                <a:latin typeface="Tahoma" charset="0"/>
                <a:ea typeface="ＭＳ Ｐゴシック" charset="0"/>
              </a:rPr>
              <a:t>Lower order bits have more entropy</a:t>
            </a:r>
          </a:p>
          <a:p>
            <a:pPr lvl="1"/>
            <a:r>
              <a:rPr lang="en-US">
                <a:latin typeface="Tahoma" charset="0"/>
                <a:ea typeface="ＭＳ Ｐゴシック" charset="0"/>
              </a:rPr>
              <a:t>Randomizing hash functions (XOR of different address bits)</a:t>
            </a:r>
          </a:p>
          <a:p>
            <a:pPr lvl="1"/>
            <a:endParaRPr lang="en-US">
              <a:solidFill>
                <a:srgbClr val="FF0000"/>
              </a:solidFill>
              <a:latin typeface="Tahoma" charset="0"/>
              <a:ea typeface="ＭＳ Ｐゴシック" charset="0"/>
            </a:endParaRPr>
          </a:p>
          <a:p>
            <a:pPr lvl="1"/>
            <a:endParaRPr lang="en-US">
              <a:latin typeface="Tahoma" charset="0"/>
              <a:ea typeface="ＭＳ Ｐゴシック" charset="0"/>
            </a:endParaRPr>
          </a:p>
          <a:p>
            <a:pPr lvl="1"/>
            <a:endParaRPr lang="en-US">
              <a:latin typeface="Tahoma" charset="0"/>
              <a:ea typeface="ＭＳ Ｐゴシック" charset="0"/>
            </a:endParaRPr>
          </a:p>
        </p:txBody>
      </p:sp>
      <p:sp>
        <p:nvSpPr>
          <p:cNvPr id="124931"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C732C247-D2EF-E549-AC01-40D30E25CF17}" type="slidenum">
              <a:rPr lang="en-US" sz="1600">
                <a:solidFill>
                  <a:srgbClr val="000000"/>
                </a:solidFill>
                <a:latin typeface="Garamond" charset="0"/>
                <a:cs typeface="Arial" charset="0"/>
              </a:rPr>
              <a:pPr eaLnBrk="1" hangingPunct="1"/>
              <a:t>95</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63324585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1" end="11"/>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Title 1"/>
          <p:cNvSpPr>
            <a:spLocks noGrp="1"/>
          </p:cNvSpPr>
          <p:nvPr>
            <p:ph type="title"/>
          </p:nvPr>
        </p:nvSpPr>
        <p:spPr/>
        <p:txBody>
          <a:bodyPr/>
          <a:lstStyle/>
          <a:p>
            <a:r>
              <a:rPr lang="en-US">
                <a:latin typeface="Garamond" charset="0"/>
              </a:rPr>
              <a:t>How Multiple Banks/Channels Help</a:t>
            </a:r>
          </a:p>
        </p:txBody>
      </p:sp>
      <p:sp>
        <p:nvSpPr>
          <p:cNvPr id="125954" name="Content Placeholder 2"/>
          <p:cNvSpPr>
            <a:spLocks noGrp="1"/>
          </p:cNvSpPr>
          <p:nvPr>
            <p:ph idx="1"/>
          </p:nvPr>
        </p:nvSpPr>
        <p:spPr>
          <a:xfrm>
            <a:off x="228600" y="996950"/>
            <a:ext cx="8610600" cy="5194300"/>
          </a:xfrm>
        </p:spPr>
        <p:txBody>
          <a:bodyPr/>
          <a:lstStyle/>
          <a:p>
            <a:endParaRPr lang="en-US">
              <a:latin typeface="Tahoma" charset="0"/>
            </a:endParaRPr>
          </a:p>
        </p:txBody>
      </p:sp>
      <p:sp>
        <p:nvSpPr>
          <p:cNvPr id="125955"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B2B3E68-0FA9-C74F-BF96-14479F3E0AA2}" type="slidenum">
              <a:rPr lang="en-US" sz="1600">
                <a:solidFill>
                  <a:srgbClr val="000000"/>
                </a:solidFill>
                <a:latin typeface="Garamond" charset="0"/>
                <a:cs typeface="Arial" charset="0"/>
              </a:rPr>
              <a:pPr eaLnBrk="1" hangingPunct="1"/>
              <a:t>96</a:t>
            </a:fld>
            <a:endParaRPr lang="en-US" sz="1600">
              <a:solidFill>
                <a:srgbClr val="000000"/>
              </a:solidFill>
              <a:latin typeface="Garamond" charset="0"/>
              <a:cs typeface="Arial" charset="0"/>
            </a:endParaRPr>
          </a:p>
        </p:txBody>
      </p:sp>
      <p:pic>
        <p:nvPicPr>
          <p:cNvPr id="12595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1212850"/>
            <a:ext cx="85804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472504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Title 1"/>
          <p:cNvSpPr>
            <a:spLocks noGrp="1"/>
          </p:cNvSpPr>
          <p:nvPr>
            <p:ph type="title"/>
          </p:nvPr>
        </p:nvSpPr>
        <p:spPr/>
        <p:txBody>
          <a:bodyPr/>
          <a:lstStyle/>
          <a:p>
            <a:r>
              <a:rPr lang="en-US">
                <a:latin typeface="Garamond" charset="0"/>
              </a:rPr>
              <a:t>Multiple Channels</a:t>
            </a:r>
          </a:p>
        </p:txBody>
      </p:sp>
      <p:sp>
        <p:nvSpPr>
          <p:cNvPr id="126978" name="Content Placeholder 2"/>
          <p:cNvSpPr>
            <a:spLocks noGrp="1"/>
          </p:cNvSpPr>
          <p:nvPr>
            <p:ph idx="1"/>
          </p:nvPr>
        </p:nvSpPr>
        <p:spPr>
          <a:xfrm>
            <a:off x="228600" y="996950"/>
            <a:ext cx="8610600" cy="5194300"/>
          </a:xfrm>
        </p:spPr>
        <p:txBody>
          <a:bodyPr/>
          <a:lstStyle/>
          <a:p>
            <a:r>
              <a:rPr lang="en-US">
                <a:latin typeface="Tahoma" charset="0"/>
              </a:rPr>
              <a:t>Advantages</a:t>
            </a:r>
          </a:p>
          <a:p>
            <a:pPr lvl="1"/>
            <a:r>
              <a:rPr lang="en-US">
                <a:latin typeface="Tahoma" charset="0"/>
                <a:ea typeface="ＭＳ Ｐゴシック" charset="0"/>
              </a:rPr>
              <a:t>Increased bandwidth</a:t>
            </a:r>
          </a:p>
          <a:p>
            <a:pPr lvl="1"/>
            <a:r>
              <a:rPr lang="en-US">
                <a:latin typeface="Tahoma" charset="0"/>
                <a:ea typeface="ＭＳ Ｐゴシック" charset="0"/>
              </a:rPr>
              <a:t>Multiple concurrent accesses (if independent channels)</a:t>
            </a:r>
          </a:p>
          <a:p>
            <a:pPr lvl="1"/>
            <a:endParaRPr lang="en-US">
              <a:latin typeface="Tahoma" charset="0"/>
              <a:ea typeface="ＭＳ Ｐゴシック" charset="0"/>
            </a:endParaRPr>
          </a:p>
          <a:p>
            <a:r>
              <a:rPr lang="en-US">
                <a:latin typeface="Tahoma" charset="0"/>
              </a:rPr>
              <a:t>Disadvantages</a:t>
            </a:r>
          </a:p>
          <a:p>
            <a:pPr lvl="1"/>
            <a:r>
              <a:rPr lang="en-US">
                <a:latin typeface="Tahoma" charset="0"/>
                <a:ea typeface="ＭＳ Ｐゴシック" charset="0"/>
              </a:rPr>
              <a:t>Higher cost than a single channel</a:t>
            </a:r>
          </a:p>
          <a:p>
            <a:pPr lvl="2"/>
            <a:r>
              <a:rPr lang="en-US">
                <a:latin typeface="Tahoma" charset="0"/>
                <a:ea typeface="ＭＳ Ｐゴシック" charset="0"/>
              </a:rPr>
              <a:t>More board wires</a:t>
            </a:r>
          </a:p>
          <a:p>
            <a:pPr lvl="2"/>
            <a:r>
              <a:rPr lang="en-US">
                <a:latin typeface="Tahoma" charset="0"/>
                <a:ea typeface="ＭＳ Ｐゴシック" charset="0"/>
              </a:rPr>
              <a:t>More pins (if on-chip memory controller)</a:t>
            </a:r>
          </a:p>
        </p:txBody>
      </p:sp>
      <p:sp>
        <p:nvSpPr>
          <p:cNvPr id="126979"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7D96435-497F-A54C-A897-64B122B2C656}" type="slidenum">
              <a:rPr lang="en-US" sz="1600">
                <a:solidFill>
                  <a:srgbClr val="000000"/>
                </a:solidFill>
                <a:latin typeface="Garamond" charset="0"/>
                <a:cs typeface="Arial" charset="0"/>
              </a:rPr>
              <a:pPr eaLnBrk="1" hangingPunct="1"/>
              <a:t>97</a:t>
            </a:fld>
            <a:endParaRPr lang="en-US" sz="1600">
              <a:solidFill>
                <a:srgbClr val="000000"/>
              </a:solidFill>
              <a:latin typeface="Garamond" charset="0"/>
              <a:cs typeface="Arial" charset="0"/>
            </a:endParaRPr>
          </a:p>
        </p:txBody>
      </p:sp>
    </p:spTree>
    <p:extLst>
      <p:ext uri="{BB962C8B-B14F-4D97-AF65-F5344CB8AC3E}">
        <p14:creationId xmlns:p14="http://schemas.microsoft.com/office/powerpoint/2010/main" val="302213959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1" name="Title 1"/>
          <p:cNvSpPr>
            <a:spLocks noGrp="1"/>
          </p:cNvSpPr>
          <p:nvPr>
            <p:ph type="title"/>
          </p:nvPr>
        </p:nvSpPr>
        <p:spPr/>
        <p:txBody>
          <a:bodyPr/>
          <a:lstStyle/>
          <a:p>
            <a:r>
              <a:rPr lang="en-US">
                <a:latin typeface="Garamond" charset="0"/>
              </a:rPr>
              <a:t>Address Mapping (Single Channel)</a:t>
            </a:r>
          </a:p>
        </p:txBody>
      </p:sp>
      <p:sp>
        <p:nvSpPr>
          <p:cNvPr id="128002" name="Content Placeholder 2"/>
          <p:cNvSpPr>
            <a:spLocks noGrp="1"/>
          </p:cNvSpPr>
          <p:nvPr>
            <p:ph idx="1"/>
          </p:nvPr>
        </p:nvSpPr>
        <p:spPr>
          <a:xfrm>
            <a:off x="228600" y="996950"/>
            <a:ext cx="8610600" cy="5194300"/>
          </a:xfrm>
        </p:spPr>
        <p:txBody>
          <a:bodyPr/>
          <a:lstStyle/>
          <a:p>
            <a:r>
              <a:rPr lang="en-US">
                <a:latin typeface="Tahoma" charset="0"/>
              </a:rPr>
              <a:t>Single-channel system with 8-byte memory bus</a:t>
            </a:r>
          </a:p>
          <a:p>
            <a:pPr lvl="1"/>
            <a:r>
              <a:rPr lang="en-US">
                <a:latin typeface="Tahoma" charset="0"/>
                <a:ea typeface="ＭＳ Ｐゴシック" charset="0"/>
              </a:rPr>
              <a:t>2GB memory, 8 banks, 16K rows &amp; 2K columns per bank</a:t>
            </a:r>
          </a:p>
          <a:p>
            <a:r>
              <a:rPr lang="en-US">
                <a:solidFill>
                  <a:srgbClr val="0000FF"/>
                </a:solidFill>
                <a:latin typeface="Tahoma" charset="0"/>
              </a:rPr>
              <a:t>Row interleaving</a:t>
            </a:r>
          </a:p>
          <a:p>
            <a:pPr lvl="1"/>
            <a:r>
              <a:rPr lang="en-US">
                <a:latin typeface="Tahoma" charset="0"/>
                <a:ea typeface="ＭＳ Ｐゴシック" charset="0"/>
              </a:rPr>
              <a:t>Consecutive rows of memory in consecutive banks</a:t>
            </a:r>
          </a:p>
          <a:p>
            <a:pPr lvl="1"/>
            <a:endParaRPr lang="en-US">
              <a:latin typeface="Tahoma" charset="0"/>
              <a:ea typeface="ＭＳ Ｐゴシック" charset="0"/>
            </a:endParaRPr>
          </a:p>
          <a:p>
            <a:pPr lvl="1"/>
            <a:endParaRPr lang="en-US">
              <a:latin typeface="Tahoma" charset="0"/>
              <a:ea typeface="ＭＳ Ｐゴシック" charset="0"/>
            </a:endParaRPr>
          </a:p>
          <a:p>
            <a:r>
              <a:rPr lang="en-US">
                <a:solidFill>
                  <a:srgbClr val="0000FF"/>
                </a:solidFill>
                <a:latin typeface="Tahoma" charset="0"/>
              </a:rPr>
              <a:t>Cache block interleaving</a:t>
            </a:r>
          </a:p>
          <a:p>
            <a:pPr marL="695325" lvl="2" indent="-342900"/>
            <a:r>
              <a:rPr lang="en-US">
                <a:latin typeface="Tahoma" charset="0"/>
                <a:ea typeface="ＭＳ Ｐゴシック" charset="0"/>
              </a:rPr>
              <a:t>Consecutive cache block addresses in consecutive banks</a:t>
            </a:r>
          </a:p>
          <a:p>
            <a:pPr marL="695325" lvl="2" indent="-342900"/>
            <a:r>
              <a:rPr lang="en-US">
                <a:latin typeface="Tahoma" charset="0"/>
                <a:ea typeface="ＭＳ Ｐゴシック" charset="0"/>
              </a:rPr>
              <a:t>64 byte cache blocks</a:t>
            </a: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endParaRPr lang="en-US">
              <a:latin typeface="Tahoma" charset="0"/>
              <a:ea typeface="ＭＳ Ｐゴシック" charset="0"/>
            </a:endParaRPr>
          </a:p>
          <a:p>
            <a:pPr marL="695325" lvl="2" indent="-342900"/>
            <a:r>
              <a:rPr lang="en-US">
                <a:latin typeface="Tahoma" charset="0"/>
                <a:ea typeface="ＭＳ Ｐゴシック" charset="0"/>
              </a:rPr>
              <a:t>Accesses to consecutive cache blocks can be serviced in parallel</a:t>
            </a:r>
          </a:p>
          <a:p>
            <a:pPr marL="695325" lvl="2" indent="-342900"/>
            <a:r>
              <a:rPr lang="en-US">
                <a:latin typeface="Tahoma" charset="0"/>
                <a:ea typeface="ＭＳ Ｐゴシック" charset="0"/>
              </a:rPr>
              <a:t>How about random accesses? Strided accesses?</a:t>
            </a:r>
          </a:p>
          <a:p>
            <a:endParaRPr lang="en-US">
              <a:solidFill>
                <a:srgbClr val="0000FF"/>
              </a:solidFill>
              <a:latin typeface="Tahoma" charset="0"/>
            </a:endParaRPr>
          </a:p>
        </p:txBody>
      </p:sp>
      <p:sp>
        <p:nvSpPr>
          <p:cNvPr id="128003"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3AB96288-5370-894B-BD4E-81EC56198141}" type="slidenum">
              <a:rPr lang="en-US" sz="1600">
                <a:solidFill>
                  <a:srgbClr val="000000"/>
                </a:solidFill>
                <a:latin typeface="Garamond" charset="0"/>
                <a:cs typeface="Arial" charset="0"/>
              </a:rPr>
              <a:pPr eaLnBrk="1" hangingPunct="1"/>
              <a:t>98</a:t>
            </a:fld>
            <a:endParaRPr lang="en-US" sz="1600">
              <a:solidFill>
                <a:srgbClr val="000000"/>
              </a:solidFill>
              <a:latin typeface="Garamond" charset="0"/>
              <a:cs typeface="Arial" charset="0"/>
            </a:endParaRPr>
          </a:p>
        </p:txBody>
      </p:sp>
      <p:sp>
        <p:nvSpPr>
          <p:cNvPr id="128004" name="TextBox 4"/>
          <p:cNvSpPr txBox="1">
            <a:spLocks noChangeArrowheads="1"/>
          </p:cNvSpPr>
          <p:nvPr/>
        </p:nvSpPr>
        <p:spPr bwMode="auto">
          <a:xfrm>
            <a:off x="4425950" y="2887663"/>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8005" name="TextBox 5"/>
          <p:cNvSpPr txBox="1">
            <a:spLocks noChangeArrowheads="1"/>
          </p:cNvSpPr>
          <p:nvPr/>
        </p:nvSpPr>
        <p:spPr bwMode="auto">
          <a:xfrm>
            <a:off x="3205163" y="2887663"/>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06" name="TextBox 6"/>
          <p:cNvSpPr txBox="1">
            <a:spLocks noChangeArrowheads="1"/>
          </p:cNvSpPr>
          <p:nvPr/>
        </p:nvSpPr>
        <p:spPr bwMode="auto">
          <a:xfrm>
            <a:off x="427038" y="2887663"/>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07" name="TextBox 7"/>
          <p:cNvSpPr txBox="1">
            <a:spLocks noChangeArrowheads="1"/>
          </p:cNvSpPr>
          <p:nvPr/>
        </p:nvSpPr>
        <p:spPr bwMode="auto">
          <a:xfrm>
            <a:off x="6845300" y="2887663"/>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08" name="TextBox 8"/>
          <p:cNvSpPr txBox="1">
            <a:spLocks noChangeArrowheads="1"/>
          </p:cNvSpPr>
          <p:nvPr/>
        </p:nvSpPr>
        <p:spPr bwMode="auto">
          <a:xfrm>
            <a:off x="5800725" y="4948238"/>
            <a:ext cx="10445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Low Col. </a:t>
            </a:r>
          </a:p>
        </p:txBody>
      </p:sp>
      <p:sp>
        <p:nvSpPr>
          <p:cNvPr id="128009" name="TextBox 9"/>
          <p:cNvSpPr txBox="1">
            <a:spLocks noChangeArrowheads="1"/>
          </p:cNvSpPr>
          <p:nvPr/>
        </p:nvSpPr>
        <p:spPr bwMode="auto">
          <a:xfrm>
            <a:off x="3205163" y="4948238"/>
            <a:ext cx="1373187"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High Column</a:t>
            </a:r>
          </a:p>
        </p:txBody>
      </p:sp>
      <p:sp>
        <p:nvSpPr>
          <p:cNvPr id="128010" name="TextBox 10"/>
          <p:cNvSpPr txBox="1">
            <a:spLocks noChangeArrowheads="1"/>
          </p:cNvSpPr>
          <p:nvPr/>
        </p:nvSpPr>
        <p:spPr bwMode="auto">
          <a:xfrm>
            <a:off x="427038" y="4948238"/>
            <a:ext cx="277812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Row (14 bits)</a:t>
            </a:r>
          </a:p>
        </p:txBody>
      </p:sp>
      <p:sp>
        <p:nvSpPr>
          <p:cNvPr id="128011" name="TextBox 11"/>
          <p:cNvSpPr txBox="1">
            <a:spLocks noChangeArrowheads="1"/>
          </p:cNvSpPr>
          <p:nvPr/>
        </p:nvSpPr>
        <p:spPr bwMode="auto">
          <a:xfrm>
            <a:off x="6845300" y="4948238"/>
            <a:ext cx="16668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sp>
        <p:nvSpPr>
          <p:cNvPr id="128012" name="TextBox 12"/>
          <p:cNvSpPr txBox="1">
            <a:spLocks noChangeArrowheads="1"/>
          </p:cNvSpPr>
          <p:nvPr/>
        </p:nvSpPr>
        <p:spPr bwMode="auto">
          <a:xfrm>
            <a:off x="4578350" y="4948238"/>
            <a:ext cx="1222375" cy="306387"/>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(3 bits)</a:t>
            </a:r>
          </a:p>
        </p:txBody>
      </p:sp>
      <p:sp>
        <p:nvSpPr>
          <p:cNvPr id="128013" name="TextBox 13"/>
          <p:cNvSpPr txBox="1">
            <a:spLocks noChangeArrowheads="1"/>
          </p:cNvSpPr>
          <p:nvPr/>
        </p:nvSpPr>
        <p:spPr bwMode="auto">
          <a:xfrm>
            <a:off x="6040438" y="5254625"/>
            <a:ext cx="5524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3 bits</a:t>
            </a:r>
          </a:p>
        </p:txBody>
      </p:sp>
      <p:sp>
        <p:nvSpPr>
          <p:cNvPr id="128014" name="TextBox 14"/>
          <p:cNvSpPr txBox="1">
            <a:spLocks noChangeArrowheads="1"/>
          </p:cNvSpPr>
          <p:nvPr/>
        </p:nvSpPr>
        <p:spPr bwMode="auto">
          <a:xfrm>
            <a:off x="3673475" y="5268913"/>
            <a:ext cx="552450"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smtClean="0">
                <a:solidFill>
                  <a:srgbClr val="000000"/>
                </a:solidFill>
                <a:cs typeface="Arial" charset="0"/>
              </a:rPr>
              <a:t>8 bits</a:t>
            </a:r>
          </a:p>
        </p:txBody>
      </p:sp>
    </p:spTree>
    <p:extLst>
      <p:ext uri="{BB962C8B-B14F-4D97-AF65-F5344CB8AC3E}">
        <p14:creationId xmlns:p14="http://schemas.microsoft.com/office/powerpoint/2010/main" val="19643723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5" name="Title 1"/>
          <p:cNvSpPr>
            <a:spLocks noGrp="1"/>
          </p:cNvSpPr>
          <p:nvPr>
            <p:ph type="title"/>
          </p:nvPr>
        </p:nvSpPr>
        <p:spPr/>
        <p:txBody>
          <a:bodyPr/>
          <a:lstStyle/>
          <a:p>
            <a:r>
              <a:rPr lang="en-US">
                <a:latin typeface="Garamond" charset="0"/>
              </a:rPr>
              <a:t>Bank Mapping Randomization</a:t>
            </a:r>
          </a:p>
        </p:txBody>
      </p:sp>
      <p:sp>
        <p:nvSpPr>
          <p:cNvPr id="129026" name="Content Placeholder 2"/>
          <p:cNvSpPr>
            <a:spLocks noGrp="1"/>
          </p:cNvSpPr>
          <p:nvPr>
            <p:ph idx="1"/>
          </p:nvPr>
        </p:nvSpPr>
        <p:spPr>
          <a:xfrm>
            <a:off x="228600" y="996950"/>
            <a:ext cx="8610600" cy="5194300"/>
          </a:xfrm>
        </p:spPr>
        <p:txBody>
          <a:bodyPr/>
          <a:lstStyle/>
          <a:p>
            <a:r>
              <a:rPr lang="en-US">
                <a:latin typeface="Tahoma" charset="0"/>
              </a:rPr>
              <a:t>DRAM controller can randomize the address mapping to banks so that bank conflicts are less likely</a:t>
            </a:r>
          </a:p>
          <a:p>
            <a:endParaRPr lang="en-US">
              <a:latin typeface="Tahoma" charset="0"/>
            </a:endParaRPr>
          </a:p>
        </p:txBody>
      </p:sp>
      <p:sp>
        <p:nvSpPr>
          <p:cNvPr id="129027"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44EAF876-2E5A-7F4B-B1F2-468F426D59C5}" type="slidenum">
              <a:rPr lang="en-US" sz="1600">
                <a:solidFill>
                  <a:srgbClr val="000000"/>
                </a:solidFill>
                <a:latin typeface="Garamond" charset="0"/>
                <a:cs typeface="Arial" charset="0"/>
              </a:rPr>
              <a:pPr eaLnBrk="1" hangingPunct="1"/>
              <a:t>99</a:t>
            </a:fld>
            <a:endParaRPr lang="en-US" sz="1600">
              <a:solidFill>
                <a:srgbClr val="000000"/>
              </a:solidFill>
              <a:latin typeface="Garamond" charset="0"/>
              <a:cs typeface="Arial" charset="0"/>
            </a:endParaRPr>
          </a:p>
        </p:txBody>
      </p:sp>
      <p:sp>
        <p:nvSpPr>
          <p:cNvPr id="129028" name="TextBox 4"/>
          <p:cNvSpPr txBox="1">
            <a:spLocks noChangeArrowheads="1"/>
          </p:cNvSpPr>
          <p:nvPr/>
        </p:nvSpPr>
        <p:spPr bwMode="auto">
          <a:xfrm>
            <a:off x="4425950" y="2384425"/>
            <a:ext cx="2419350"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Column (11 bits)</a:t>
            </a:r>
          </a:p>
        </p:txBody>
      </p:sp>
      <p:sp>
        <p:nvSpPr>
          <p:cNvPr id="129029" name="TextBox 5"/>
          <p:cNvSpPr txBox="1">
            <a:spLocks noChangeArrowheads="1"/>
          </p:cNvSpPr>
          <p:nvPr/>
        </p:nvSpPr>
        <p:spPr bwMode="auto">
          <a:xfrm>
            <a:off x="3205163" y="2384425"/>
            <a:ext cx="1220787"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3 bits</a:t>
            </a:r>
          </a:p>
        </p:txBody>
      </p:sp>
      <p:sp>
        <p:nvSpPr>
          <p:cNvPr id="129030" name="TextBox 6"/>
          <p:cNvSpPr txBox="1">
            <a:spLocks noChangeArrowheads="1"/>
          </p:cNvSpPr>
          <p:nvPr/>
        </p:nvSpPr>
        <p:spPr bwMode="auto">
          <a:xfrm>
            <a:off x="427038" y="2384425"/>
            <a:ext cx="277812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endParaRPr lang="en-US" sz="1400" smtClean="0">
              <a:solidFill>
                <a:srgbClr val="000000"/>
              </a:solidFill>
              <a:cs typeface="Arial" charset="0"/>
            </a:endParaRPr>
          </a:p>
        </p:txBody>
      </p:sp>
      <p:sp>
        <p:nvSpPr>
          <p:cNvPr id="129031" name="TextBox 7"/>
          <p:cNvSpPr txBox="1">
            <a:spLocks noChangeArrowheads="1"/>
          </p:cNvSpPr>
          <p:nvPr/>
        </p:nvSpPr>
        <p:spPr bwMode="auto">
          <a:xfrm>
            <a:off x="6845300" y="2384425"/>
            <a:ext cx="1666875" cy="307975"/>
          </a:xfrm>
          <a:prstGeom prst="rect">
            <a:avLst/>
          </a:prstGeom>
          <a:noFill/>
          <a:ln w="3810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Byte in bus (3 bits)</a:t>
            </a:r>
          </a:p>
        </p:txBody>
      </p:sp>
      <p:cxnSp>
        <p:nvCxnSpPr>
          <p:cNvPr id="129032" name="Straight Connector 8"/>
          <p:cNvCxnSpPr>
            <a:cxnSpLocks noChangeShapeType="1"/>
          </p:cNvCxnSpPr>
          <p:nvPr/>
        </p:nvCxnSpPr>
        <p:spPr bwMode="auto">
          <a:xfrm rot="5400000">
            <a:off x="1477169" y="2539207"/>
            <a:ext cx="307975" cy="1587"/>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3" name="Straight Connector 9"/>
          <p:cNvCxnSpPr>
            <a:cxnSpLocks noChangeShapeType="1"/>
          </p:cNvCxnSpPr>
          <p:nvPr/>
        </p:nvCxnSpPr>
        <p:spPr bwMode="auto">
          <a:xfrm rot="5400000">
            <a:off x="2062956" y="2537619"/>
            <a:ext cx="307975" cy="1588"/>
          </a:xfrm>
          <a:prstGeom prst="line">
            <a:avLst/>
          </a:prstGeom>
          <a:noFill/>
          <a:ln w="22225">
            <a:solidFill>
              <a:schemeClr val="tx1"/>
            </a:solidFill>
            <a:prstDash val="sysDash"/>
            <a:round/>
            <a:headEnd/>
            <a:tailEnd/>
          </a:ln>
          <a:extLst>
            <a:ext uri="{909E8E84-426E-40dd-AFC4-6F175D3DCCD1}">
              <a14:hiddenFill xmlns:a14="http://schemas.microsoft.com/office/drawing/2010/main">
                <a:noFill/>
              </a14:hiddenFill>
            </a:ext>
          </a:extLst>
        </p:spPr>
      </p:cxnSp>
      <p:cxnSp>
        <p:nvCxnSpPr>
          <p:cNvPr id="129034" name="Elbow Connector 10"/>
          <p:cNvCxnSpPr>
            <a:cxnSpLocks noChangeShapeType="1"/>
          </p:cNvCxnSpPr>
          <p:nvPr/>
        </p:nvCxnSpPr>
        <p:spPr bwMode="auto">
          <a:xfrm rot="16200000" flipH="1">
            <a:off x="1844675" y="2747963"/>
            <a:ext cx="742950" cy="635000"/>
          </a:xfrm>
          <a:prstGeom prst="bentConnector3">
            <a:avLst>
              <a:gd name="adj1" fmla="val 50000"/>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 name="Snip Same Side Corner Rectangle 11"/>
          <p:cNvSpPr/>
          <p:nvPr/>
        </p:nvSpPr>
        <p:spPr bwMode="auto">
          <a:xfrm rot="10800000">
            <a:off x="2265363" y="3440113"/>
            <a:ext cx="887412" cy="512762"/>
          </a:xfrm>
          <a:prstGeom prst="snip2SameRect">
            <a:avLst/>
          </a:prstGeom>
          <a:solidFill>
            <a:srgbClr val="C0C0C0"/>
          </a:solidFill>
          <a:ln w="9525" cap="flat" cmpd="sng" algn="ctr">
            <a:solidFill>
              <a:schemeClr val="tx1"/>
            </a:solidFill>
            <a:prstDash val="solid"/>
            <a:round/>
            <a:headEnd type="none" w="med" len="med"/>
            <a:tailEnd type="none" w="med" len="med"/>
          </a:ln>
          <a:effectLst/>
        </p:spPr>
        <p:txBody>
          <a:bodyPr/>
          <a:lstStyle/>
          <a:p>
            <a:pPr fontAlgn="base">
              <a:spcBef>
                <a:spcPct val="0"/>
              </a:spcBef>
              <a:spcAft>
                <a:spcPct val="0"/>
              </a:spcAft>
              <a:defRPr/>
            </a:pPr>
            <a:endParaRPr lang="en-US" sz="2000" dirty="0">
              <a:solidFill>
                <a:srgbClr val="000000"/>
              </a:solidFill>
              <a:latin typeface="Arial" pitchFamily="34" charset="0"/>
              <a:ea typeface="ＭＳ Ｐゴシック" charset="0"/>
              <a:cs typeface="ＭＳ Ｐゴシック" charset="0"/>
            </a:endParaRPr>
          </a:p>
        </p:txBody>
      </p:sp>
      <p:sp>
        <p:nvSpPr>
          <p:cNvPr id="129036" name="TextBox 12"/>
          <p:cNvSpPr txBox="1">
            <a:spLocks noChangeArrowheads="1"/>
          </p:cNvSpPr>
          <p:nvPr/>
        </p:nvSpPr>
        <p:spPr bwMode="auto">
          <a:xfrm>
            <a:off x="2216150" y="3543300"/>
            <a:ext cx="9715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XOR</a:t>
            </a:r>
          </a:p>
        </p:txBody>
      </p:sp>
      <p:cxnSp>
        <p:nvCxnSpPr>
          <p:cNvPr id="129037" name="Straight Connector 13"/>
          <p:cNvCxnSpPr>
            <a:cxnSpLocks noChangeShapeType="1"/>
            <a:stCxn id="129029" idx="2"/>
          </p:cNvCxnSpPr>
          <p:nvPr/>
        </p:nvCxnSpPr>
        <p:spPr bwMode="auto">
          <a:xfrm rot="16200000" flipH="1">
            <a:off x="3636962" y="2871788"/>
            <a:ext cx="358775"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8" name="Straight Connector 14"/>
          <p:cNvCxnSpPr>
            <a:cxnSpLocks noChangeShapeType="1"/>
          </p:cNvCxnSpPr>
          <p:nvPr/>
        </p:nvCxnSpPr>
        <p:spPr bwMode="auto">
          <a:xfrm rot="10800000">
            <a:off x="2914650" y="3051175"/>
            <a:ext cx="901700" cy="158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29039" name="Straight Connector 15"/>
          <p:cNvCxnSpPr>
            <a:cxnSpLocks noChangeShapeType="1"/>
          </p:cNvCxnSpPr>
          <p:nvPr/>
        </p:nvCxnSpPr>
        <p:spPr bwMode="auto">
          <a:xfrm rot="16200000" flipH="1">
            <a:off x="2720181" y="3245644"/>
            <a:ext cx="388938" cy="0"/>
          </a:xfrm>
          <a:prstGeom prst="line">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cxnSp>
        <p:nvCxnSpPr>
          <p:cNvPr id="129040" name="Straight Arrow Connector 16"/>
          <p:cNvCxnSpPr>
            <a:cxnSpLocks noChangeShapeType="1"/>
            <a:stCxn id="12" idx="3"/>
          </p:cNvCxnSpPr>
          <p:nvPr/>
        </p:nvCxnSpPr>
        <p:spPr bwMode="auto">
          <a:xfrm rot="16200000" flipH="1">
            <a:off x="2586037" y="4075113"/>
            <a:ext cx="244475" cy="0"/>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a:noFill/>
              </a14:hiddenFill>
            </a:ext>
          </a:extLst>
        </p:spPr>
      </p:cxnSp>
      <p:sp>
        <p:nvSpPr>
          <p:cNvPr id="129041" name="TextBox 17"/>
          <p:cNvSpPr txBox="1">
            <a:spLocks noChangeArrowheads="1"/>
          </p:cNvSpPr>
          <p:nvPr/>
        </p:nvSpPr>
        <p:spPr bwMode="auto">
          <a:xfrm>
            <a:off x="2098675" y="4313238"/>
            <a:ext cx="1220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pPr>
            <a:r>
              <a:rPr lang="en-US" sz="1400" smtClean="0">
                <a:solidFill>
                  <a:srgbClr val="000000"/>
                </a:solidFill>
                <a:cs typeface="Arial" charset="0"/>
              </a:rPr>
              <a:t>Bank index (3 bits)</a:t>
            </a:r>
          </a:p>
        </p:txBody>
      </p:sp>
    </p:spTree>
    <p:extLst>
      <p:ext uri="{BB962C8B-B14F-4D97-AF65-F5344CB8AC3E}">
        <p14:creationId xmlns:p14="http://schemas.microsoft.com/office/powerpoint/2010/main" val="250079481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_rels/theme3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2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2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2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2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2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2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3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3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3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Title &amp; Bullets">
  <a:themeElements>
    <a:clrScheme name="">
      <a:dk1>
        <a:srgbClr val="000000"/>
      </a:dk1>
      <a:lt1>
        <a:srgbClr val="FFFFFF"/>
      </a:lt1>
      <a:dk2>
        <a:srgbClr val="000000"/>
      </a:dk2>
      <a:lt2>
        <a:srgbClr val="000000"/>
      </a:lt2>
      <a:accent1>
        <a:srgbClr val="FFFFFF"/>
      </a:accent1>
      <a:accent2>
        <a:srgbClr val="333399"/>
      </a:accent2>
      <a:accent3>
        <a:srgbClr val="FFFFFF"/>
      </a:accent3>
      <a:accent4>
        <a:srgbClr val="000000"/>
      </a:accent4>
      <a:accent5>
        <a:srgbClr val="FFFFFF"/>
      </a:accent5>
      <a:accent6>
        <a:srgbClr val="2D2D8A"/>
      </a:accent6>
      <a:hlink>
        <a:srgbClr val="009999"/>
      </a:hlink>
      <a:folHlink>
        <a:srgbClr val="99CC00"/>
      </a:folHlink>
    </a:clrScheme>
    <a:fontScheme name="Title &amp; Bullets">
      <a:majorFont>
        <a:latin typeface="Myriad Pro Bold Cond"/>
        <a:ea typeface="ヒラギノ角ゴ ProN W6"/>
        <a:cs typeface="ヒラギノ角ゴ ProN W6"/>
      </a:majorFont>
      <a:minorFont>
        <a:latin typeface="Myriad Pro Bold Cond"/>
        <a:ea typeface="ヒラギノ角ゴ ProN W6"/>
        <a:cs typeface="ヒラギノ角ゴ ProN W6"/>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25400" cap="flat" cmpd="sng" algn="ctr">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5600" b="0" i="0" u="none" strike="noStrike" cap="none" normalizeH="0" baseline="0">
            <a:ln>
              <a:noFill/>
            </a:ln>
            <a:solidFill>
              <a:srgbClr val="000000"/>
            </a:solidFill>
            <a:effectLst/>
            <a:latin typeface="Gill Sans" charset="0"/>
            <a:ea typeface="ヒラギノ角ゴ ProN W3" charset="0"/>
            <a:cs typeface="ヒラギノ角ゴ ProN W3" charset="0"/>
            <a:sym typeface="Gill Sans" charset="0"/>
          </a:defRPr>
        </a:defPPr>
      </a:lstStyle>
    </a:lnDef>
  </a:objectDefaults>
  <a:extraClrSchemeLst>
    <a:extraClrScheme>
      <a:clrScheme name="Title &amp; Bullet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3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3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1.xml><?xml version="1.0" encoding="utf-8"?>
<a:theme xmlns:a="http://schemas.openxmlformats.org/drawingml/2006/main" name="3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50800">
          <a:solidFill>
            <a:schemeClr val="tx1"/>
          </a:solidFill>
          <a:headEnd type="none" w="lg" len="med"/>
          <a:tailEnd type="triangle" w="lg" len="med"/>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43.xml><?xml version="1.0" encoding="utf-8"?>
<a:theme xmlns:a="http://schemas.openxmlformats.org/drawingml/2006/main" name="3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3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38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39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4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41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43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2.xml><?xml version="1.0" encoding="utf-8"?>
<a:theme xmlns:a="http://schemas.openxmlformats.org/drawingml/2006/main" name="44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rgbClr val="C0C0C0"/>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45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4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5.xml><?xml version="1.0" encoding="utf-8"?>
<a:theme xmlns:a="http://schemas.openxmlformats.org/drawingml/2006/main" name="4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SAFARI_Templat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2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48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49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6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0.xml><?xml version="1.0" encoding="utf-8"?>
<a:theme xmlns:a="http://schemas.openxmlformats.org/drawingml/2006/main" name="50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51_Edge">
  <a:themeElements>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2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2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2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2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2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2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2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2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52_Edge">
  <a:themeElements>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1_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1_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1_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1_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1_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1_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1_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1_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7_Edge">
  <a:themeElements>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fontScheme name="Edge">
      <a:majorFont>
        <a:latin typeface="Garamond"/>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8_Edg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dge 1">
        <a:dk1>
          <a:srgbClr val="333333"/>
        </a:dk1>
        <a:lt1>
          <a:srgbClr val="FFFFFF"/>
        </a:lt1>
        <a:dk2>
          <a:srgbClr val="820000"/>
        </a:dk2>
        <a:lt2>
          <a:srgbClr val="FFFFFF"/>
        </a:lt2>
        <a:accent1>
          <a:srgbClr val="FF9900"/>
        </a:accent1>
        <a:accent2>
          <a:srgbClr val="CC3300"/>
        </a:accent2>
        <a:accent3>
          <a:srgbClr val="C1AAAA"/>
        </a:accent3>
        <a:accent4>
          <a:srgbClr val="DADADA"/>
        </a:accent4>
        <a:accent5>
          <a:srgbClr val="FFCAAA"/>
        </a:accent5>
        <a:accent6>
          <a:srgbClr val="B92D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2">
        <a:dk1>
          <a:srgbClr val="333333"/>
        </a:dk1>
        <a:lt1>
          <a:srgbClr val="CCCCFF"/>
        </a:lt1>
        <a:dk2>
          <a:srgbClr val="0B0506"/>
        </a:dk2>
        <a:lt2>
          <a:srgbClr val="FFFFFF"/>
        </a:lt2>
        <a:accent1>
          <a:srgbClr val="3366CC"/>
        </a:accent1>
        <a:accent2>
          <a:srgbClr val="3333CC"/>
        </a:accent2>
        <a:accent3>
          <a:srgbClr val="AAAAAA"/>
        </a:accent3>
        <a:accent4>
          <a:srgbClr val="AEAEDA"/>
        </a:accent4>
        <a:accent5>
          <a:srgbClr val="ADB8E2"/>
        </a:accent5>
        <a:accent6>
          <a:srgbClr val="2D2DB9"/>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3">
        <a:dk1>
          <a:srgbClr val="333333"/>
        </a:dk1>
        <a:lt1>
          <a:srgbClr val="FFFFFF"/>
        </a:lt1>
        <a:dk2>
          <a:srgbClr val="221013"/>
        </a:dk2>
        <a:lt2>
          <a:srgbClr val="FFFFFF"/>
        </a:lt2>
        <a:accent1>
          <a:srgbClr val="CC3300"/>
        </a:accent1>
        <a:accent2>
          <a:srgbClr val="CC9900"/>
        </a:accent2>
        <a:accent3>
          <a:srgbClr val="ABAAAA"/>
        </a:accent3>
        <a:accent4>
          <a:srgbClr val="DADADA"/>
        </a:accent4>
        <a:accent5>
          <a:srgbClr val="E2ADAA"/>
        </a:accent5>
        <a:accent6>
          <a:srgbClr val="B98A00"/>
        </a:accent6>
        <a:hlink>
          <a:srgbClr val="808080"/>
        </a:hlink>
        <a:folHlink>
          <a:srgbClr val="666633"/>
        </a:folHlink>
      </a:clrScheme>
      <a:clrMap bg1="dk2" tx1="lt1" bg2="dk1" tx2="lt2" accent1="accent1" accent2="accent2" accent3="accent3" accent4="accent4" accent5="accent5" accent6="accent6" hlink="hlink" folHlink="folHlink"/>
    </a:extraClrScheme>
    <a:extraClrScheme>
      <a:clrScheme name="Edge 4">
        <a:dk1>
          <a:srgbClr val="11054B"/>
        </a:dk1>
        <a:lt1>
          <a:srgbClr val="FFFFFF"/>
        </a:lt1>
        <a:dk2>
          <a:srgbClr val="0000CC"/>
        </a:dk2>
        <a:lt2>
          <a:srgbClr val="FFFFFF"/>
        </a:lt2>
        <a:accent1>
          <a:srgbClr val="FF6600"/>
        </a:accent1>
        <a:accent2>
          <a:srgbClr val="FF3300"/>
        </a:accent2>
        <a:accent3>
          <a:srgbClr val="AAAAE2"/>
        </a:accent3>
        <a:accent4>
          <a:srgbClr val="DADADA"/>
        </a:accent4>
        <a:accent5>
          <a:srgbClr val="FFB8AA"/>
        </a:accent5>
        <a:accent6>
          <a:srgbClr val="E72D00"/>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Edge 5">
        <a:dk1>
          <a:srgbClr val="9B8D65"/>
        </a:dk1>
        <a:lt1>
          <a:srgbClr val="F8F8F8"/>
        </a:lt1>
        <a:dk2>
          <a:srgbClr val="002600"/>
        </a:dk2>
        <a:lt2>
          <a:srgbClr val="FAFACC"/>
        </a:lt2>
        <a:accent1>
          <a:srgbClr val="CC9933"/>
        </a:accent1>
        <a:accent2>
          <a:srgbClr val="8F9967"/>
        </a:accent2>
        <a:accent3>
          <a:srgbClr val="AAACAA"/>
        </a:accent3>
        <a:accent4>
          <a:srgbClr val="D4D4D4"/>
        </a:accent4>
        <a:accent5>
          <a:srgbClr val="E2CAAD"/>
        </a:accent5>
        <a:accent6>
          <a:srgbClr val="818A5D"/>
        </a:accent6>
        <a:hlink>
          <a:srgbClr val="336600"/>
        </a:hlink>
        <a:folHlink>
          <a:srgbClr val="808000"/>
        </a:folHlink>
      </a:clrScheme>
      <a:clrMap bg1="dk2" tx1="lt1" bg2="dk1" tx2="lt2" accent1="accent1" accent2="accent2" accent3="accent3" accent4="accent4" accent5="accent5" accent6="accent6" hlink="hlink" folHlink="folHlink"/>
    </a:extraClrScheme>
    <a:extraClrScheme>
      <a:clrScheme name="Edge 6">
        <a:dk1>
          <a:srgbClr val="333333"/>
        </a:dk1>
        <a:lt1>
          <a:srgbClr val="FFFFFF"/>
        </a:lt1>
        <a:dk2>
          <a:srgbClr val="006699"/>
        </a:dk2>
        <a:lt2>
          <a:srgbClr val="FFFFFF"/>
        </a:lt2>
        <a:accent1>
          <a:srgbClr val="CC9900"/>
        </a:accent1>
        <a:accent2>
          <a:srgbClr val="FF9900"/>
        </a:accent2>
        <a:accent3>
          <a:srgbClr val="AAB8CA"/>
        </a:accent3>
        <a:accent4>
          <a:srgbClr val="DADADA"/>
        </a:accent4>
        <a:accent5>
          <a:srgbClr val="E2CAAA"/>
        </a:accent5>
        <a:accent6>
          <a:srgbClr val="E78A00"/>
        </a:accent6>
        <a:hlink>
          <a:srgbClr val="FFCC00"/>
        </a:hlink>
        <a:folHlink>
          <a:srgbClr val="706F37"/>
        </a:folHlink>
      </a:clrScheme>
      <a:clrMap bg1="dk2" tx1="lt1" bg2="dk1" tx2="lt2" accent1="accent1" accent2="accent2" accent3="accent3" accent4="accent4" accent5="accent5" accent6="accent6" hlink="hlink" folHlink="folHlink"/>
    </a:extraClrScheme>
    <a:extraClrScheme>
      <a:clrScheme name="Edge 7">
        <a:dk1>
          <a:srgbClr val="000000"/>
        </a:dk1>
        <a:lt1>
          <a:srgbClr val="FFFFFF"/>
        </a:lt1>
        <a:dk2>
          <a:srgbClr val="006633"/>
        </a:dk2>
        <a:lt2>
          <a:srgbClr val="5F5F5F"/>
        </a:lt2>
        <a:accent1>
          <a:srgbClr val="CC9900"/>
        </a:accent1>
        <a:accent2>
          <a:srgbClr val="3B812F"/>
        </a:accent2>
        <a:accent3>
          <a:srgbClr val="FFFFFF"/>
        </a:accent3>
        <a:accent4>
          <a:srgbClr val="000000"/>
        </a:accent4>
        <a:accent5>
          <a:srgbClr val="E2CAAA"/>
        </a:accent5>
        <a:accent6>
          <a:srgbClr val="35742A"/>
        </a:accent6>
        <a:hlink>
          <a:srgbClr val="996600"/>
        </a:hlink>
        <a:folHlink>
          <a:srgbClr val="AFBF39"/>
        </a:folHlink>
      </a:clrScheme>
      <a:clrMap bg1="lt1" tx1="dk1" bg2="lt2" tx2="dk2" accent1="accent1" accent2="accent2" accent3="accent3" accent4="accent4" accent5="accent5" accent6="accent6" hlink="hlink" folHlink="folHlink"/>
    </a:extraClrScheme>
    <a:extraClrScheme>
      <a:clrScheme name="Edge 8">
        <a:dk1>
          <a:srgbClr val="000000"/>
        </a:dk1>
        <a:lt1>
          <a:srgbClr val="FFFFFF"/>
        </a:lt1>
        <a:dk2>
          <a:srgbClr val="CC0000"/>
        </a:dk2>
        <a:lt2>
          <a:srgbClr val="666699"/>
        </a:lt2>
        <a:accent1>
          <a:srgbClr val="808080"/>
        </a:accent1>
        <a:accent2>
          <a:srgbClr val="999933"/>
        </a:accent2>
        <a:accent3>
          <a:srgbClr val="FFFFFF"/>
        </a:accent3>
        <a:accent4>
          <a:srgbClr val="000000"/>
        </a:accent4>
        <a:accent5>
          <a:srgbClr val="C0C0C0"/>
        </a:accent5>
        <a:accent6>
          <a:srgbClr val="8A8A2D"/>
        </a:accent6>
        <a:hlink>
          <a:srgbClr val="4C6D80"/>
        </a:hlink>
        <a:folHlink>
          <a:srgbClr val="B2B2B2"/>
        </a:folHlink>
      </a:clrScheme>
      <a:clrMap bg1="lt1" tx1="dk1" bg2="lt2" tx2="dk2" accent1="accent1" accent2="accent2" accent3="accent3" accent4="accent4" accent5="accent5" accent6="accent6" hlink="hlink" folHlink="folHlink"/>
    </a:extraClrScheme>
    <a:extraClrScheme>
      <a:clrScheme name="Edge 9">
        <a:dk1>
          <a:srgbClr val="000000"/>
        </a:dk1>
        <a:lt1>
          <a:srgbClr val="FFFFFF"/>
        </a:lt1>
        <a:dk2>
          <a:srgbClr val="003399"/>
        </a:dk2>
        <a:lt2>
          <a:srgbClr val="666699"/>
        </a:lt2>
        <a:accent1>
          <a:srgbClr val="009999"/>
        </a:accent1>
        <a:accent2>
          <a:srgbClr val="4C6D4E"/>
        </a:accent2>
        <a:accent3>
          <a:srgbClr val="FFFFFF"/>
        </a:accent3>
        <a:accent4>
          <a:srgbClr val="000000"/>
        </a:accent4>
        <a:accent5>
          <a:srgbClr val="AACACA"/>
        </a:accent5>
        <a:accent6>
          <a:srgbClr val="446246"/>
        </a:accent6>
        <a:hlink>
          <a:srgbClr val="4C6D80"/>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2_Office Theme">
  <a:themeElements>
    <a:clrScheme name="Custom 7">
      <a:dk1>
        <a:srgbClr val="990000"/>
      </a:dk1>
      <a:lt1>
        <a:srgbClr val="FFFFFF"/>
      </a:lt1>
      <a:dk2>
        <a:srgbClr val="FFFFFF"/>
      </a:dk2>
      <a:lt2>
        <a:srgbClr val="FFFFFF"/>
      </a:lt2>
      <a:accent1>
        <a:srgbClr val="606060"/>
      </a:accent1>
      <a:accent2>
        <a:srgbClr val="A9A9A9"/>
      </a:accent2>
      <a:accent3>
        <a:srgbClr val="CCCCCC"/>
      </a:accent3>
      <a:accent4>
        <a:srgbClr val="990000"/>
      </a:accent4>
      <a:accent5>
        <a:srgbClr val="000000"/>
      </a:accent5>
      <a:accent6>
        <a:srgbClr val="969696"/>
      </a:accent6>
      <a:hlink>
        <a:srgbClr val="990000"/>
      </a:hlink>
      <a:folHlink>
        <a:srgbClr val="AEAEA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40923</TotalTime>
  <Words>22087</Words>
  <Application>Microsoft Macintosh PowerPoint</Application>
  <PresentationFormat>On-screen Show (4:3)</PresentationFormat>
  <Paragraphs>4144</Paragraphs>
  <Slides>327</Slides>
  <Notes>110</Notes>
  <HiddenSlides>0</HiddenSlides>
  <MMClips>0</MMClips>
  <ScaleCrop>false</ScaleCrop>
  <HeadingPairs>
    <vt:vector size="6" baseType="variant">
      <vt:variant>
        <vt:lpstr>Theme</vt:lpstr>
      </vt:variant>
      <vt:variant>
        <vt:i4>62</vt:i4>
      </vt:variant>
      <vt:variant>
        <vt:lpstr>Embedded OLE Servers</vt:lpstr>
      </vt:variant>
      <vt:variant>
        <vt:i4>2</vt:i4>
      </vt:variant>
      <vt:variant>
        <vt:lpstr>Slide Titles</vt:lpstr>
      </vt:variant>
      <vt:variant>
        <vt:i4>327</vt:i4>
      </vt:variant>
    </vt:vector>
  </HeadingPairs>
  <TitlesOfParts>
    <vt:vector size="391" baseType="lpstr">
      <vt:lpstr>Edge</vt:lpstr>
      <vt:lpstr>1_Edge</vt:lpstr>
      <vt:lpstr>3_Edge</vt:lpstr>
      <vt:lpstr>4_Edge</vt:lpstr>
      <vt:lpstr>5_Edge</vt:lpstr>
      <vt:lpstr>6_Edge</vt:lpstr>
      <vt:lpstr>7_Edge</vt:lpstr>
      <vt:lpstr>8_Edge</vt:lpstr>
      <vt:lpstr>2_Office Theme</vt:lpstr>
      <vt:lpstr>10_Edge</vt:lpstr>
      <vt:lpstr>9_Edge</vt:lpstr>
      <vt:lpstr>11_Edge</vt:lpstr>
      <vt:lpstr>12_Edge</vt:lpstr>
      <vt:lpstr>14_Edge</vt:lpstr>
      <vt:lpstr>15_Edge</vt:lpstr>
      <vt:lpstr>16_Edge</vt:lpstr>
      <vt:lpstr>17_Edge</vt:lpstr>
      <vt:lpstr>13_Edge</vt:lpstr>
      <vt:lpstr>18_Edge</vt:lpstr>
      <vt:lpstr>3_Office Theme</vt:lpstr>
      <vt:lpstr>19_Edge</vt:lpstr>
      <vt:lpstr>20_Edge</vt:lpstr>
      <vt:lpstr>22_Edge</vt:lpstr>
      <vt:lpstr>23_Edge</vt:lpstr>
      <vt:lpstr>25_Edge</vt:lpstr>
      <vt:lpstr>Office Theme</vt:lpstr>
      <vt:lpstr>21_Edge</vt:lpstr>
      <vt:lpstr>24_Edge</vt:lpstr>
      <vt:lpstr>26_Edge</vt:lpstr>
      <vt:lpstr>27_Edge</vt:lpstr>
      <vt:lpstr>28_Edge</vt:lpstr>
      <vt:lpstr>1_Office Theme</vt:lpstr>
      <vt:lpstr>29_Edge</vt:lpstr>
      <vt:lpstr>30_Edge</vt:lpstr>
      <vt:lpstr>31_Edge</vt:lpstr>
      <vt:lpstr>32_Edge</vt:lpstr>
      <vt:lpstr>Title &amp; Bullets</vt:lpstr>
      <vt:lpstr>4_Office Theme</vt:lpstr>
      <vt:lpstr>33_Edge</vt:lpstr>
      <vt:lpstr>35_Edge</vt:lpstr>
      <vt:lpstr>34_Edge</vt:lpstr>
      <vt:lpstr>8_Office Theme</vt:lpstr>
      <vt:lpstr>36_Edge</vt:lpstr>
      <vt:lpstr>37_Edge</vt:lpstr>
      <vt:lpstr>38_Edge</vt:lpstr>
      <vt:lpstr>39_Edge</vt:lpstr>
      <vt:lpstr>40_Edge</vt:lpstr>
      <vt:lpstr>41_Edge</vt:lpstr>
      <vt:lpstr>42_Edge</vt:lpstr>
      <vt:lpstr>43_Edge</vt:lpstr>
      <vt:lpstr>7_Office Theme</vt:lpstr>
      <vt:lpstr>44_Edge</vt:lpstr>
      <vt:lpstr>45_Edge</vt:lpstr>
      <vt:lpstr>46_Edge</vt:lpstr>
      <vt:lpstr>47_Edge</vt:lpstr>
      <vt:lpstr>SAFARI_Template</vt:lpstr>
      <vt:lpstr>2_Edge</vt:lpstr>
      <vt:lpstr>48_Edge</vt:lpstr>
      <vt:lpstr>49_Edge</vt:lpstr>
      <vt:lpstr>50_Edge</vt:lpstr>
      <vt:lpstr>51_Edge</vt:lpstr>
      <vt:lpstr>52_Edge</vt:lpstr>
      <vt:lpstr>Worksheet</vt:lpstr>
      <vt:lpstr>Visio</vt:lpstr>
      <vt:lpstr>Scalable Many-Core Memory Systems Topic 1: DRAM Basics and  DRAM Scaling</vt:lpstr>
      <vt:lpstr>The Main Memory System</vt:lpstr>
      <vt:lpstr>Memory System: A Shared Resource View</vt:lpstr>
      <vt:lpstr>State of the Main Memory System</vt:lpstr>
      <vt:lpstr>Major Trends Affecting Main Memory (I)</vt:lpstr>
      <vt:lpstr>Major Trends Affecting Main Memory (II)</vt:lpstr>
      <vt:lpstr>Example Trend: Many Cores on Chip</vt:lpstr>
      <vt:lpstr>Consequence: The Memory Capacity Gap</vt:lpstr>
      <vt:lpstr>Major Trends Affecting Main Memory (III)</vt:lpstr>
      <vt:lpstr>Major Trends Affecting Main Memory (IV)</vt:lpstr>
      <vt:lpstr>The DRAM Scaling Problem</vt:lpstr>
      <vt:lpstr>Solutions to the DRAM Scaling Problem</vt:lpstr>
      <vt:lpstr>Solution 1: Tolerate DRAM</vt:lpstr>
      <vt:lpstr>Solution 2: Emerging Memory Technologies</vt:lpstr>
      <vt:lpstr>Hybrid Memory Systems</vt:lpstr>
      <vt:lpstr>An Orthogonal Issue: Memory Interference</vt:lpstr>
      <vt:lpstr>Agenda for Today</vt:lpstr>
      <vt:lpstr>What Will You Learn in This Course?</vt:lpstr>
      <vt:lpstr>This Course</vt:lpstr>
      <vt:lpstr>An Example Problem: Shared Main Memory</vt:lpstr>
      <vt:lpstr>Unexpected Slowdowns in Multi-Core</vt:lpstr>
      <vt:lpstr>A Question or Two</vt:lpstr>
      <vt:lpstr>Why the Disparity in Slowdowns?</vt:lpstr>
      <vt:lpstr>DRAM Bank Operation</vt:lpstr>
      <vt:lpstr>DRAM Controllers</vt:lpstr>
      <vt:lpstr>The Problem</vt:lpstr>
      <vt:lpstr>Now That We Know What Happens Underneath</vt:lpstr>
      <vt:lpstr>Some Solution Examples (To Be Covered)</vt:lpstr>
      <vt:lpstr>Readings and Videos</vt:lpstr>
      <vt:lpstr>Overview Reading</vt:lpstr>
      <vt:lpstr>Memory Lecture Videos</vt:lpstr>
      <vt:lpstr>Readings for Topic 1 (DRAM Scaling)</vt:lpstr>
      <vt:lpstr>Readings for Topic 2 (Emerging Technologies) </vt:lpstr>
      <vt:lpstr>Readings for Topic 3 (Memory QoS)</vt:lpstr>
      <vt:lpstr>Readings for Topic 3 (Memory QoS)</vt:lpstr>
      <vt:lpstr>Readings in Flash Memory</vt:lpstr>
      <vt:lpstr>Online Lectures and More Information</vt:lpstr>
      <vt:lpstr>Agenda for Today</vt:lpstr>
      <vt:lpstr>Main Memory</vt:lpstr>
      <vt:lpstr>Main Memory in the System</vt:lpstr>
      <vt:lpstr>Ideal Memory</vt:lpstr>
      <vt:lpstr>The Problem</vt:lpstr>
      <vt:lpstr>Memory Technology: DRAM</vt:lpstr>
      <vt:lpstr>Memory Technology: SRAM</vt:lpstr>
      <vt:lpstr>Memory Bank: A Fundamental Concept</vt:lpstr>
      <vt:lpstr>Memory Bank Organization and Operation</vt:lpstr>
      <vt:lpstr>SRAM (Static Random Access Memory)</vt:lpstr>
      <vt:lpstr>DRAM (Dynamic Random Access Memory)</vt:lpstr>
      <vt:lpstr>DRAM vs. SRAM</vt:lpstr>
      <vt:lpstr>An Aside: Phase Change Memory</vt:lpstr>
      <vt:lpstr>An Aside: How Does PCM Work?</vt:lpstr>
      <vt:lpstr>The Problem</vt:lpstr>
      <vt:lpstr>Why Memory Hierarchy?</vt:lpstr>
      <vt:lpstr>Memory Hierarchy</vt:lpstr>
      <vt:lpstr>Locality</vt:lpstr>
      <vt:lpstr>Memory Locality</vt:lpstr>
      <vt:lpstr>Caching Basics: Exploit Temporal Locality</vt:lpstr>
      <vt:lpstr>Caching Basics: Exploit Spatial Locality</vt:lpstr>
      <vt:lpstr>Caching in a Pipelined Design</vt:lpstr>
      <vt:lpstr>A Note on Manual vs. Automatic Management</vt:lpstr>
      <vt:lpstr>Automatic Management in Memory Hierarchy</vt:lpstr>
      <vt:lpstr>A Modern Memory Hierarchy</vt:lpstr>
      <vt:lpstr>The DRAM Subsystem</vt:lpstr>
      <vt:lpstr>DRAM Subsystem Organization</vt:lpstr>
      <vt:lpstr>The DRAM Bank Structure</vt:lpstr>
      <vt:lpstr>Page Mode DRAM</vt:lpstr>
      <vt:lpstr>DRAM Bank Operation</vt:lpstr>
      <vt:lpstr>The DRAM Chip</vt:lpstr>
      <vt:lpstr>128M x 8-bit DRAM Chip</vt:lpstr>
      <vt:lpstr>DRAM Rank and Module</vt:lpstr>
      <vt:lpstr>A 64-bit Wide DIMM (One Rank)</vt:lpstr>
      <vt:lpstr>A 64-bit Wide DIMM (One Rank)</vt:lpstr>
      <vt:lpstr>Multiple DIMMs</vt:lpstr>
      <vt:lpstr>DRAM Channels</vt:lpstr>
      <vt:lpstr>Generalized Memory Structure</vt:lpstr>
      <vt:lpstr>Generalized Memory Structure</vt:lpstr>
      <vt:lpstr>The DRAM Subsystem The Top Down View</vt:lpstr>
      <vt:lpstr>DRAM Subsystem Organization</vt:lpstr>
      <vt:lpstr>The DRAM subsystem</vt:lpstr>
      <vt:lpstr>Breaking down a DIMM</vt:lpstr>
      <vt:lpstr>Breaking down a DIMM</vt:lpstr>
      <vt:lpstr>Rank</vt:lpstr>
      <vt:lpstr>Breaking down a Rank</vt:lpstr>
      <vt:lpstr>Breaking down a Chip</vt:lpstr>
      <vt:lpstr>Breaking down a Bank</vt:lpstr>
      <vt:lpstr>DRAM Subsystem Organization</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Example: Transferring a cache block</vt:lpstr>
      <vt:lpstr>Latency Components: Basic DRAM Operation</vt:lpstr>
      <vt:lpstr>Multiple Banks (Interleaving) and Channels</vt:lpstr>
      <vt:lpstr>How Multiple Banks/Channels Help</vt:lpstr>
      <vt:lpstr>Multiple Channels</vt:lpstr>
      <vt:lpstr>Address Mapping (Single Channel)</vt:lpstr>
      <vt:lpstr>Bank Mapping Randomization</vt:lpstr>
      <vt:lpstr>Address Mapping (Multiple Channels)</vt:lpstr>
      <vt:lpstr>Interaction with VirtualPhysical Mapping</vt:lpstr>
      <vt:lpstr>DRAM Refresh (I)</vt:lpstr>
      <vt:lpstr>DRAM Refresh (II)</vt:lpstr>
      <vt:lpstr>Downsides of DRAM Refresh</vt:lpstr>
      <vt:lpstr>Memory Controllers</vt:lpstr>
      <vt:lpstr>DRAM versus Other Types of Memories</vt:lpstr>
      <vt:lpstr>DRAM Controller: Functions</vt:lpstr>
      <vt:lpstr>DRAM Controller: Where to Place</vt:lpstr>
      <vt:lpstr>DRAM Controller (II)</vt:lpstr>
      <vt:lpstr>A Modern DRAM Controller</vt:lpstr>
      <vt:lpstr>DRAM Scheduling Policies (I)</vt:lpstr>
      <vt:lpstr>DRAM Scheduling Policies (II)</vt:lpstr>
      <vt:lpstr>Row Buffer Management Policies</vt:lpstr>
      <vt:lpstr>Open vs. Closed Row Policies</vt:lpstr>
      <vt:lpstr>Why are DRAM Controllers Difficult to Design?</vt:lpstr>
      <vt:lpstr>Many DRAM Timing Constraints</vt:lpstr>
      <vt:lpstr>More on DRAM Operation</vt:lpstr>
      <vt:lpstr>Self-Optimizing DRAM Controllers</vt:lpstr>
      <vt:lpstr>Self-Optimizing DRAM Controllers</vt:lpstr>
      <vt:lpstr>Self-Optimizing DRAM Controllers</vt:lpstr>
      <vt:lpstr>Performance Results</vt:lpstr>
      <vt:lpstr>DRAM Power Management</vt:lpstr>
      <vt:lpstr>Trends Affecting Main Memory</vt:lpstr>
      <vt:lpstr>Agenda for Today</vt:lpstr>
      <vt:lpstr>Technology Trends</vt:lpstr>
      <vt:lpstr>Application Trends</vt:lpstr>
      <vt:lpstr>Architecture/System Trends</vt:lpstr>
      <vt:lpstr>Summary: Major Trends Affecting Memory</vt:lpstr>
      <vt:lpstr>Requirements from an Ideal Memory System</vt:lpstr>
      <vt:lpstr>Requirements from an Ideal Memory System</vt:lpstr>
      <vt:lpstr>Agenda for Today</vt:lpstr>
      <vt:lpstr>The DRAM Scaling Problem</vt:lpstr>
      <vt:lpstr>Solutions to the DRAM Scaling Problem</vt:lpstr>
      <vt:lpstr>Solution 1: Tolerate DRAM</vt:lpstr>
      <vt:lpstr>Tolerating DRAM: System-DRAM Co-Design</vt:lpstr>
      <vt:lpstr>New DRAM Architectures</vt:lpstr>
      <vt:lpstr>RAIDR: Reducing  DRAM Refresh Impact</vt:lpstr>
      <vt:lpstr>DRAM Refresh</vt:lpstr>
      <vt:lpstr>Refresh Today: Auto Refresh</vt:lpstr>
      <vt:lpstr>Refresh Overhead: Performance</vt:lpstr>
      <vt:lpstr>Refresh Overhead: Energy</vt:lpstr>
      <vt:lpstr>Problem with Conventional Refresh</vt:lpstr>
      <vt:lpstr>Retention Time of DRAM Rows</vt:lpstr>
      <vt:lpstr>Reducing DRAM Refresh Operations</vt:lpstr>
      <vt:lpstr>RAIDR: Mechanism</vt:lpstr>
      <vt:lpstr>1. Profiling</vt:lpstr>
      <vt:lpstr>2. Binning</vt:lpstr>
      <vt:lpstr>Bloom Filter Operation Example</vt:lpstr>
      <vt:lpstr>Bloom Filter Operation Example</vt:lpstr>
      <vt:lpstr>Bloom Filter Operation Example</vt:lpstr>
      <vt:lpstr>Bloom Filter Operation Example</vt:lpstr>
      <vt:lpstr>Benefits of Bloom Filters as Bins</vt:lpstr>
      <vt:lpstr>3. Refreshing (RAIDR Refresh Controller)</vt:lpstr>
      <vt:lpstr>3. Refreshing (RAIDR Refresh Controller)</vt:lpstr>
      <vt:lpstr>Tolerating Temperature Changes</vt:lpstr>
      <vt:lpstr>RAIDR: Baseline Design</vt:lpstr>
      <vt:lpstr>RAIDR in Memory Controller: Option 1</vt:lpstr>
      <vt:lpstr>RAIDR in DRAM Chip: Option 2</vt:lpstr>
      <vt:lpstr>RAIDR Results</vt:lpstr>
      <vt:lpstr>RAIDR Refresh Reduction</vt:lpstr>
      <vt:lpstr>RAIDR: Performance</vt:lpstr>
      <vt:lpstr>RAIDR: DRAM Energy Efficiency</vt:lpstr>
      <vt:lpstr>DRAM Device Capacity Scaling: Performance</vt:lpstr>
      <vt:lpstr>DRAM Device Capacity Scaling: Energy</vt:lpstr>
      <vt:lpstr>New DRAM Architectures</vt:lpstr>
      <vt:lpstr>Tiered-Latency DRAM:  Reducing DRAM Latency</vt:lpstr>
      <vt:lpstr>PowerPoint Presentation</vt:lpstr>
      <vt:lpstr>   What Causes the Long Latency?</vt:lpstr>
      <vt:lpstr>   What Causes the Long Latency?</vt:lpstr>
      <vt:lpstr>   Why is the Subarray So Slow?</vt:lpstr>
      <vt:lpstr>   Trade-Off: Area (Die Size) vs. Latency</vt:lpstr>
      <vt:lpstr>   Trade-Off: Area (Die Size) vs. Latency</vt:lpstr>
      <vt:lpstr>   Approximating the Best of Both Worlds</vt:lpstr>
      <vt:lpstr>   Approximating the Best of Both Worlds</vt:lpstr>
      <vt:lpstr>   Tiered-Latency DRAM</vt:lpstr>
      <vt:lpstr>   Near Segment Access</vt:lpstr>
      <vt:lpstr>   Far Segment Access</vt:lpstr>
      <vt:lpstr>   Latency, Power, and Area Evaluation</vt:lpstr>
      <vt:lpstr> Commodity DRAM vs. TL-DRAM </vt:lpstr>
      <vt:lpstr>   Latency vs. Near Segment Length</vt:lpstr>
      <vt:lpstr>   Latency vs. Near Segment Length</vt:lpstr>
      <vt:lpstr>   Trade-Off: Area (Die-Area) vs. Latency</vt:lpstr>
      <vt:lpstr>   Leveraging Tiered-Latency DRAM</vt:lpstr>
      <vt:lpstr>   Near Segment as Hardware-Managed Cache</vt:lpstr>
      <vt:lpstr>   Inter-Segment Migration</vt:lpstr>
      <vt:lpstr>   Inter-Segment Migration</vt:lpstr>
      <vt:lpstr>   Inter-Segment Migration</vt:lpstr>
      <vt:lpstr>   Near Segment as Hardware-Managed Cache</vt:lpstr>
      <vt:lpstr>   Evaluation Methodology</vt:lpstr>
      <vt:lpstr>  Configurations</vt:lpstr>
      <vt:lpstr>   Performance &amp; Power Consumption  </vt:lpstr>
      <vt:lpstr> Single-Core: Varying Near Segment Length</vt:lpstr>
      <vt:lpstr>   Other Mechanisms &amp; Results</vt:lpstr>
      <vt:lpstr>   Summary of TL-DRAM</vt:lpstr>
      <vt:lpstr>New DRAM Architectures</vt:lpstr>
      <vt:lpstr>Subarray-Level Parallelism: Reducing Bank Conflict Impact</vt:lpstr>
      <vt:lpstr>The Memory Bank Conflict Problem</vt:lpstr>
      <vt:lpstr>The Problem with Memory Bank Conflicts</vt:lpstr>
      <vt:lpstr>Goal</vt:lpstr>
      <vt:lpstr>Key Observation #1</vt:lpstr>
      <vt:lpstr>Key Observation #2</vt:lpstr>
      <vt:lpstr>Key Idea: Reduce Sharing of Globals</vt:lpstr>
      <vt:lpstr>Overview of Our Mechanism</vt:lpstr>
      <vt:lpstr>Challenges: Global Structures</vt:lpstr>
      <vt:lpstr>Challenge #1. Global Address Latch</vt:lpstr>
      <vt:lpstr>Solution #1. Subarray Address Latch</vt:lpstr>
      <vt:lpstr>Challenges: Global Structures</vt:lpstr>
      <vt:lpstr>Challenge #2. Global Bitlines</vt:lpstr>
      <vt:lpstr>Solution #2. Designated-Bit Latch</vt:lpstr>
      <vt:lpstr>Challenges: Global Structures</vt:lpstr>
      <vt:lpstr>MASA: Advantages</vt:lpstr>
      <vt:lpstr>MASA: Overhead</vt:lpstr>
      <vt:lpstr>Cheaper Mechanisms</vt:lpstr>
      <vt:lpstr>System Configuration</vt:lpstr>
      <vt:lpstr>SALP: Single-core Results</vt:lpstr>
      <vt:lpstr>SALP: Single-Core Results</vt:lpstr>
      <vt:lpstr>Subarray-Level Parallelism: Results</vt:lpstr>
      <vt:lpstr>New DRAM Architectures</vt:lpstr>
      <vt:lpstr>RowClone: Fast Bulk Data  Copy and Initialization</vt:lpstr>
      <vt:lpstr>Today’s Memory: Bulk Data Copy</vt:lpstr>
      <vt:lpstr>Future: RowClone (In-Memory Copy)</vt:lpstr>
      <vt:lpstr>DRAM operation (load one byte)</vt:lpstr>
      <vt:lpstr>RowClone: in-DRAM Row Copy (and Initialization)</vt:lpstr>
      <vt:lpstr>Our Approach: Key Idea</vt:lpstr>
      <vt:lpstr>DRAM Subarray Microarchitecture</vt:lpstr>
      <vt:lpstr>DRAM Operation</vt:lpstr>
      <vt:lpstr>RowClone: Intra-subarray Copy</vt:lpstr>
      <vt:lpstr>RowClone: Inter-bank Copy</vt:lpstr>
      <vt:lpstr>RowClone: Inter-subarray Copy</vt:lpstr>
      <vt:lpstr>Fast Row Initialization</vt:lpstr>
      <vt:lpstr>RowClone: Latency and Energy Savings</vt:lpstr>
      <vt:lpstr>Goal: Ultra-efficient heterogeneous architectures </vt:lpstr>
      <vt:lpstr>Enabling Ultra-efficient (Visual) Search</vt:lpstr>
      <vt:lpstr>Agenda for Today</vt:lpstr>
      <vt:lpstr>Sampling of Ongoing Research</vt:lpstr>
      <vt:lpstr>Summary</vt:lpstr>
      <vt:lpstr>Thank you.</vt:lpstr>
      <vt:lpstr>Scalable Many-Core Memory Systems Topic 1: DRAM Basics and  DRAM Scaling</vt:lpstr>
      <vt:lpstr>Additional Material</vt:lpstr>
      <vt:lpstr>Three Papers</vt:lpstr>
      <vt:lpstr>Aside: Scaling Flash Memory [Cai+, ICCD’12]</vt:lpstr>
      <vt:lpstr>Memory Power Management via Dynamic Voltage/Frequency Scaling</vt:lpstr>
      <vt:lpstr>Memory Power is Significant</vt:lpstr>
      <vt:lpstr>Existing Solution: Memory Sleep States?</vt:lpstr>
      <vt:lpstr>Memory Bandwidth Varies Widely</vt:lpstr>
      <vt:lpstr>Memory Power can be Scaled Down</vt:lpstr>
      <vt:lpstr>Observations So Far</vt:lpstr>
      <vt:lpstr>DVFS for Memory</vt:lpstr>
      <vt:lpstr>Outline</vt:lpstr>
      <vt:lpstr>Outline</vt:lpstr>
      <vt:lpstr>DRAM Operation</vt:lpstr>
      <vt:lpstr>Inside a DRAM Device</vt:lpstr>
      <vt:lpstr>Effect of Frequency Scaling on Power</vt:lpstr>
      <vt:lpstr>Effects of Voltage Scaling on Power</vt:lpstr>
      <vt:lpstr>Outline</vt:lpstr>
      <vt:lpstr>How Much Memory Bandwidth is Needed?</vt:lpstr>
      <vt:lpstr>Performance Impact of Static Frequency Scaling</vt:lpstr>
      <vt:lpstr>Outline</vt:lpstr>
      <vt:lpstr>Memory Latency Under Load</vt:lpstr>
      <vt:lpstr>Control Algorithm: Demand-Based Switching</vt:lpstr>
      <vt:lpstr>Implementing V/F Switching</vt:lpstr>
      <vt:lpstr>Outline</vt:lpstr>
      <vt:lpstr>Evaluation Methodology</vt:lpstr>
      <vt:lpstr>Evaluation Methodology</vt:lpstr>
      <vt:lpstr>Performance Impact of Memory DVFS</vt:lpstr>
      <vt:lpstr>Memory Frequency Distribution</vt:lpstr>
      <vt:lpstr>Memory Power Reduction</vt:lpstr>
      <vt:lpstr>System Power Reduction</vt:lpstr>
      <vt:lpstr>System Energy Reduction</vt:lpstr>
      <vt:lpstr>Related Work</vt:lpstr>
      <vt:lpstr>Conclusions</vt:lpstr>
      <vt:lpstr>Memory Power Management via Dynamic Voltage/Frequency Scaling</vt:lpstr>
      <vt:lpstr>An Experimental Study of  Data Retention Behavior  in Modern DRAM Devices   Implications for Retention Time Profiling Mechanisms</vt:lpstr>
      <vt:lpstr>Summary (I)</vt:lpstr>
      <vt:lpstr>Summary (II)</vt:lpstr>
      <vt:lpstr>Talk Agenda</vt:lpstr>
      <vt:lpstr>A DRAM Cell</vt:lpstr>
      <vt:lpstr>DRAM Refresh</vt:lpstr>
      <vt:lpstr>Refresh Overhead: Performance</vt:lpstr>
      <vt:lpstr>Refresh Overhead: Energy</vt:lpstr>
      <vt:lpstr>Previous Work on Reducing Refreshes</vt:lpstr>
      <vt:lpstr>An Example: RAIDR [Liu+, ISCA 2012]</vt:lpstr>
      <vt:lpstr>Motivation</vt:lpstr>
      <vt:lpstr>Talk Agenda</vt:lpstr>
      <vt:lpstr>Two Challenges to Retention Time Profiling</vt:lpstr>
      <vt:lpstr>Two Challenges to Retention Time Profiling</vt:lpstr>
      <vt:lpstr>Data Pattern Dependence</vt:lpstr>
      <vt:lpstr>Two Challenges to Retention Time Profiling</vt:lpstr>
      <vt:lpstr>Our Goal</vt:lpstr>
      <vt:lpstr>Talk Agenda</vt:lpstr>
      <vt:lpstr>DRAM Testing Platform and Method</vt:lpstr>
      <vt:lpstr>Experiment Design</vt:lpstr>
      <vt:lpstr>Experiment Structure</vt:lpstr>
      <vt:lpstr>Experiment Parameters</vt:lpstr>
      <vt:lpstr>Tested Data Patterns</vt:lpstr>
      <vt:lpstr>Talk Agenda</vt:lpstr>
      <vt:lpstr>Temperature Stability</vt:lpstr>
      <vt:lpstr>Dependence of Retention Time on Temperature</vt:lpstr>
      <vt:lpstr>Dependence of Retention Time on Temperature</vt:lpstr>
      <vt:lpstr>Retention Time Distribution</vt:lpstr>
      <vt:lpstr>Talk Agenda</vt:lpstr>
      <vt:lpstr>Some Terminology</vt:lpstr>
      <vt:lpstr>Recall the Tested Data Patterns</vt:lpstr>
      <vt:lpstr>Retention Failure Coverage of Data Patterns</vt:lpstr>
      <vt:lpstr>Retention Failure Coverage of Data Patterns</vt:lpstr>
      <vt:lpstr>Retention Failure Coverage of Data Patterns</vt:lpstr>
      <vt:lpstr>Data Pattern Dependence: Observations (I)</vt:lpstr>
      <vt:lpstr>Data Pattern Dependence: Observations (II)</vt:lpstr>
      <vt:lpstr>Effect of Technology Scaling on DPD </vt:lpstr>
      <vt:lpstr>DPD: Implications on Profiling Mechanisms</vt:lpstr>
      <vt:lpstr>DPD: Suggestions (for Future Work)</vt:lpstr>
      <vt:lpstr>Talk Agenda</vt:lpstr>
      <vt:lpstr>Variable Retention Time</vt:lpstr>
      <vt:lpstr>An Example VRT Cell</vt:lpstr>
      <vt:lpstr>VRT: Questions and Methodology</vt:lpstr>
      <vt:lpstr>Variable Retention Time</vt:lpstr>
      <vt:lpstr>Variable Retention Time</vt:lpstr>
      <vt:lpstr>Variable Retention Time</vt:lpstr>
      <vt:lpstr>VRT: Observations So Far</vt:lpstr>
      <vt:lpstr>Time Between Retention Time State Changes</vt:lpstr>
      <vt:lpstr>Time Spent in High Retention Time State</vt:lpstr>
      <vt:lpstr>Time Spent in High Retention Time State</vt:lpstr>
      <vt:lpstr>Time Spent in High Retention Time State</vt:lpstr>
      <vt:lpstr>VRT: Implications on Profiling Mechanisms</vt:lpstr>
      <vt:lpstr>Talk Agenda</vt:lpstr>
      <vt:lpstr>Summary and Conclusions</vt:lpstr>
      <vt:lpstr>An Experimental Study of  Data Retention Behavior  in Modern DRAM Devices   Implications for Retention Time Profiling Mechanisms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ATLAS: A Scalable and High-Performance Scheduling Algorithm for Multiple Memory Controllers</dc:title>
  <dc:creator>yoongu</dc:creator>
  <cp:lastModifiedBy>Onur Mutlu</cp:lastModifiedBy>
  <cp:revision>1649</cp:revision>
  <cp:lastPrinted>2010-05-26T16:43:32Z</cp:lastPrinted>
  <dcterms:created xsi:type="dcterms:W3CDTF">2010-10-08T20:41:54Z</dcterms:created>
  <dcterms:modified xsi:type="dcterms:W3CDTF">2013-07-01T19:11:56Z</dcterms:modified>
</cp:coreProperties>
</file>