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1.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3.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4.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5.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6.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7.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8.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9.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0.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1.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2.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3.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2.xml" ContentType="application/vnd.openxmlformats-officedocument.presentationml.tags+xml"/>
  <Override PartName="/ppt/notesSlides/notesSlide29.xml" ContentType="application/vnd.openxmlformats-officedocument.presentationml.notesSlide+xml"/>
  <Override PartName="/ppt/tags/tag1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4.xml" ContentType="application/vnd.openxmlformats-officedocument.presentationml.tags+xml"/>
  <Override PartName="/ppt/notesSlides/notesSlide32.xml" ContentType="application/vnd.openxmlformats-officedocument.presentationml.notesSlide+xml"/>
  <Override PartName="/ppt/tags/tag15.xml" ContentType="application/vnd.openxmlformats-officedocument.presentationml.tags+xml"/>
  <Override PartName="/ppt/notesSlides/notesSlide33.xml" ContentType="application/vnd.openxmlformats-officedocument.presentationml.notesSlide+xml"/>
  <Override PartName="/ppt/tags/tag16.xml" ContentType="application/vnd.openxmlformats-officedocument.presentationml.tags+xml"/>
  <Override PartName="/ppt/notesSlides/notesSlide34.xml" ContentType="application/vnd.openxmlformats-officedocument.presentationml.notesSlide+xml"/>
  <Override PartName="/ppt/tags/tag17.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9.xml" ContentType="application/vnd.openxmlformats-officedocument.presentationml.tags+xml"/>
  <Override PartName="/ppt/notesSlides/notesSlide39.xml" ContentType="application/vnd.openxmlformats-officedocument.presentationml.notesSlide+xml"/>
  <Override PartName="/ppt/tags/tag20.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42.xml" ContentType="application/vnd.openxmlformats-officedocument.presentationml.notesSlide+xml"/>
  <Override PartName="/ppt/tags/tag23.xml" ContentType="application/vnd.openxmlformats-officedocument.presentationml.tags+xml"/>
  <Override PartName="/ppt/notesSlides/notesSlide43.xml" ContentType="application/vnd.openxmlformats-officedocument.presentationml.notesSlide+xml"/>
  <Override PartName="/ppt/tags/tag24.xml" ContentType="application/vnd.openxmlformats-officedocument.presentationml.tags+xml"/>
  <Override PartName="/ppt/notesSlides/notesSlide44.xml" ContentType="application/vnd.openxmlformats-officedocument.presentationml.notesSlide+xml"/>
  <Override PartName="/ppt/charts/chart1.xml" ContentType="application/vnd.openxmlformats-officedocument.drawingml.chart+xml"/>
  <Override PartName="/ppt/tags/tag25.xml" ContentType="application/vnd.openxmlformats-officedocument.presentationml.tags+xml"/>
  <Override PartName="/ppt/notesSlides/notesSlide45.xml" ContentType="application/vnd.openxmlformats-officedocument.presentationml.notesSlide+xml"/>
  <Override PartName="/ppt/charts/chart2.xml" ContentType="application/vnd.openxmlformats-officedocument.drawingml.chart+xml"/>
  <Override PartName="/ppt/tags/tag26.xml" ContentType="application/vnd.openxmlformats-officedocument.presentationml.tags+xml"/>
  <Override PartName="/ppt/notesSlides/notesSlide46.xml" ContentType="application/vnd.openxmlformats-officedocument.presentationml.notesSlide+xml"/>
  <Override PartName="/ppt/charts/chart3.xml" ContentType="application/vnd.openxmlformats-officedocument.drawingml.chart+xml"/>
  <Override PartName="/ppt/tags/tag27.xml" ContentType="application/vnd.openxmlformats-officedocument.presentationml.tags+xml"/>
  <Override PartName="/ppt/notesSlides/notesSlide47.xml" ContentType="application/vnd.openxmlformats-officedocument.presentationml.notesSlide+xml"/>
  <Override PartName="/ppt/charts/chart4.xml" ContentType="application/vnd.openxmlformats-officedocument.drawingml.chart+xml"/>
  <Override PartName="/ppt/notesSlides/notesSlide48.xml" ContentType="application/vnd.openxmlformats-officedocument.presentationml.notesSlide+xml"/>
  <Override PartName="/ppt/tags/tag28.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notesSlides/notesSlide5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2.xml" ContentType="application/vnd.openxmlformats-officedocument.drawingml.chart+xml"/>
  <Override PartName="/ppt/notesSlides/notesSlide59.xml" ContentType="application/vnd.openxmlformats-officedocument.presentationml.notesSlide+xml"/>
  <Override PartName="/ppt/charts/chart13.xml" ContentType="application/vnd.openxmlformats-officedocument.drawingml.char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embeddings/oleObject13.bin" ContentType="application/vnd.openxmlformats-officedocument.oleObject"/>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embeddings/oleObject14.bin" ContentType="application/vnd.openxmlformats-officedocument.oleObject"/>
  <Override PartName="/ppt/notesSlides/notesSlide78.xml" ContentType="application/vnd.openxmlformats-officedocument.presentationml.notesSlide+xml"/>
  <Override PartName="/ppt/embeddings/oleObject15.bin" ContentType="application/vnd.openxmlformats-officedocument.oleObject"/>
  <Override PartName="/ppt/notesSlides/notesSlide79.xml" ContentType="application/vnd.openxmlformats-officedocument.presentationml.notesSlide+xml"/>
  <Override PartName="/ppt/embeddings/oleObject16.bin" ContentType="application/vnd.openxmlformats-officedocument.oleObject"/>
  <Override PartName="/ppt/notesSlides/notesSlide80.xml" ContentType="application/vnd.openxmlformats-officedocument.presentationml.notesSlide+xml"/>
  <Override PartName="/ppt/embeddings/oleObject17.bin" ContentType="application/vnd.openxmlformats-officedocument.oleObject"/>
  <Override PartName="/ppt/notesSlides/notesSlide81.xml" ContentType="application/vnd.openxmlformats-officedocument.presentationml.notesSlide+xml"/>
  <Override PartName="/ppt/embeddings/oleObject18.bin" ContentType="application/vnd.openxmlformats-officedocument.oleObject"/>
  <Override PartName="/ppt/notesSlides/notesSlide82.xml" ContentType="application/vnd.openxmlformats-officedocument.presentationml.notesSlide+xml"/>
  <Override PartName="/ppt/notesSlides/notesSlide83.xml" ContentType="application/vnd.openxmlformats-officedocument.presentationml.notesSlide+xml"/>
  <Override PartName="/ppt/embeddings/oleObject19.bin" ContentType="application/vnd.openxmlformats-officedocument.oleObject"/>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72" r:id="rId2"/>
    <p:sldMasterId id="2147483949" r:id="rId3"/>
    <p:sldMasterId id="2147483961" r:id="rId4"/>
    <p:sldMasterId id="2147483987" r:id="rId5"/>
    <p:sldMasterId id="2147484003" r:id="rId6"/>
    <p:sldMasterId id="2147484016" r:id="rId7"/>
    <p:sldMasterId id="2147484029" r:id="rId8"/>
    <p:sldMasterId id="2147484042" r:id="rId9"/>
    <p:sldMasterId id="2147484054" r:id="rId10"/>
    <p:sldMasterId id="2147484067" r:id="rId11"/>
    <p:sldMasterId id="2147484080" r:id="rId12"/>
    <p:sldMasterId id="2147484092" r:id="rId13"/>
    <p:sldMasterId id="2147484106" r:id="rId14"/>
    <p:sldMasterId id="2147484119" r:id="rId15"/>
    <p:sldMasterId id="2147484131" r:id="rId16"/>
    <p:sldMasterId id="2147484144" r:id="rId17"/>
    <p:sldMasterId id="2147484161" r:id="rId18"/>
    <p:sldMasterId id="2147484174" r:id="rId19"/>
    <p:sldMasterId id="2147484187" r:id="rId20"/>
    <p:sldMasterId id="2147484199" r:id="rId21"/>
    <p:sldMasterId id="2147484211" r:id="rId22"/>
    <p:sldMasterId id="2147484223" r:id="rId23"/>
    <p:sldMasterId id="2147484240" r:id="rId24"/>
  </p:sldMasterIdLst>
  <p:notesMasterIdLst>
    <p:notesMasterId r:id="rId222"/>
  </p:notesMasterIdLst>
  <p:handoutMasterIdLst>
    <p:handoutMasterId r:id="rId223"/>
  </p:handoutMasterIdLst>
  <p:sldIdLst>
    <p:sldId id="928" r:id="rId25"/>
    <p:sldId id="933" r:id="rId26"/>
    <p:sldId id="934" r:id="rId27"/>
    <p:sldId id="931" r:id="rId28"/>
    <p:sldId id="932" r:id="rId29"/>
    <p:sldId id="935" r:id="rId30"/>
    <p:sldId id="721" r:id="rId31"/>
    <p:sldId id="915" r:id="rId32"/>
    <p:sldId id="726" r:id="rId33"/>
    <p:sldId id="727" r:id="rId34"/>
    <p:sldId id="728" r:id="rId35"/>
    <p:sldId id="729" r:id="rId36"/>
    <p:sldId id="730" r:id="rId37"/>
    <p:sldId id="732" r:id="rId38"/>
    <p:sldId id="733" r:id="rId39"/>
    <p:sldId id="734" r:id="rId40"/>
    <p:sldId id="735" r:id="rId41"/>
    <p:sldId id="736" r:id="rId42"/>
    <p:sldId id="741" r:id="rId43"/>
    <p:sldId id="737" r:id="rId44"/>
    <p:sldId id="738" r:id="rId45"/>
    <p:sldId id="739" r:id="rId46"/>
    <p:sldId id="740" r:id="rId47"/>
    <p:sldId id="742" r:id="rId48"/>
    <p:sldId id="743" r:id="rId49"/>
    <p:sldId id="744" r:id="rId50"/>
    <p:sldId id="745" r:id="rId51"/>
    <p:sldId id="746" r:id="rId52"/>
    <p:sldId id="747" r:id="rId53"/>
    <p:sldId id="748" r:id="rId54"/>
    <p:sldId id="749" r:id="rId55"/>
    <p:sldId id="750" r:id="rId56"/>
    <p:sldId id="751" r:id="rId57"/>
    <p:sldId id="752" r:id="rId58"/>
    <p:sldId id="753" r:id="rId59"/>
    <p:sldId id="754" r:id="rId60"/>
    <p:sldId id="755" r:id="rId61"/>
    <p:sldId id="756" r:id="rId62"/>
    <p:sldId id="757" r:id="rId63"/>
    <p:sldId id="758" r:id="rId64"/>
    <p:sldId id="759" r:id="rId65"/>
    <p:sldId id="760" r:id="rId66"/>
    <p:sldId id="761" r:id="rId67"/>
    <p:sldId id="762" r:id="rId68"/>
    <p:sldId id="763" r:id="rId69"/>
    <p:sldId id="764" r:id="rId70"/>
    <p:sldId id="765" r:id="rId71"/>
    <p:sldId id="766" r:id="rId72"/>
    <p:sldId id="767" r:id="rId73"/>
    <p:sldId id="768" r:id="rId74"/>
    <p:sldId id="769" r:id="rId75"/>
    <p:sldId id="770" r:id="rId76"/>
    <p:sldId id="771" r:id="rId77"/>
    <p:sldId id="772" r:id="rId78"/>
    <p:sldId id="773" r:id="rId79"/>
    <p:sldId id="774" r:id="rId80"/>
    <p:sldId id="775" r:id="rId81"/>
    <p:sldId id="776" r:id="rId82"/>
    <p:sldId id="777" r:id="rId83"/>
    <p:sldId id="778" r:id="rId84"/>
    <p:sldId id="779" r:id="rId85"/>
    <p:sldId id="780" r:id="rId86"/>
    <p:sldId id="781" r:id="rId87"/>
    <p:sldId id="782" r:id="rId88"/>
    <p:sldId id="783" r:id="rId89"/>
    <p:sldId id="784" r:id="rId90"/>
    <p:sldId id="785" r:id="rId91"/>
    <p:sldId id="786" r:id="rId92"/>
    <p:sldId id="787" r:id="rId93"/>
    <p:sldId id="788" r:id="rId94"/>
    <p:sldId id="789" r:id="rId95"/>
    <p:sldId id="790" r:id="rId96"/>
    <p:sldId id="791" r:id="rId97"/>
    <p:sldId id="792" r:id="rId98"/>
    <p:sldId id="793" r:id="rId99"/>
    <p:sldId id="794" r:id="rId100"/>
    <p:sldId id="795" r:id="rId101"/>
    <p:sldId id="796" r:id="rId102"/>
    <p:sldId id="797" r:id="rId103"/>
    <p:sldId id="798" r:id="rId104"/>
    <p:sldId id="799" r:id="rId105"/>
    <p:sldId id="800" r:id="rId106"/>
    <p:sldId id="801" r:id="rId107"/>
    <p:sldId id="802" r:id="rId108"/>
    <p:sldId id="803" r:id="rId109"/>
    <p:sldId id="804" r:id="rId110"/>
    <p:sldId id="805" r:id="rId111"/>
    <p:sldId id="806" r:id="rId112"/>
    <p:sldId id="807" r:id="rId113"/>
    <p:sldId id="808" r:id="rId114"/>
    <p:sldId id="809" r:id="rId115"/>
    <p:sldId id="810" r:id="rId116"/>
    <p:sldId id="811" r:id="rId117"/>
    <p:sldId id="812" r:id="rId118"/>
    <p:sldId id="813" r:id="rId119"/>
    <p:sldId id="814" r:id="rId120"/>
    <p:sldId id="815" r:id="rId121"/>
    <p:sldId id="816" r:id="rId122"/>
    <p:sldId id="817" r:id="rId123"/>
    <p:sldId id="818" r:id="rId124"/>
    <p:sldId id="819" r:id="rId125"/>
    <p:sldId id="820" r:id="rId126"/>
    <p:sldId id="821" r:id="rId127"/>
    <p:sldId id="822" r:id="rId128"/>
    <p:sldId id="823" r:id="rId129"/>
    <p:sldId id="824" r:id="rId130"/>
    <p:sldId id="825" r:id="rId131"/>
    <p:sldId id="826" r:id="rId132"/>
    <p:sldId id="827" r:id="rId133"/>
    <p:sldId id="828" r:id="rId134"/>
    <p:sldId id="829" r:id="rId135"/>
    <p:sldId id="830" r:id="rId136"/>
    <p:sldId id="831" r:id="rId137"/>
    <p:sldId id="832" r:id="rId138"/>
    <p:sldId id="833" r:id="rId139"/>
    <p:sldId id="834" r:id="rId140"/>
    <p:sldId id="835" r:id="rId141"/>
    <p:sldId id="836" r:id="rId142"/>
    <p:sldId id="837" r:id="rId143"/>
    <p:sldId id="838" r:id="rId144"/>
    <p:sldId id="839" r:id="rId145"/>
    <p:sldId id="840" r:id="rId146"/>
    <p:sldId id="841" r:id="rId147"/>
    <p:sldId id="842" r:id="rId148"/>
    <p:sldId id="843" r:id="rId149"/>
    <p:sldId id="844" r:id="rId150"/>
    <p:sldId id="845" r:id="rId151"/>
    <p:sldId id="846" r:id="rId152"/>
    <p:sldId id="847" r:id="rId153"/>
    <p:sldId id="848" r:id="rId154"/>
    <p:sldId id="849" r:id="rId155"/>
    <p:sldId id="850" r:id="rId156"/>
    <p:sldId id="851" r:id="rId157"/>
    <p:sldId id="852" r:id="rId158"/>
    <p:sldId id="853" r:id="rId159"/>
    <p:sldId id="854" r:id="rId160"/>
    <p:sldId id="855" r:id="rId161"/>
    <p:sldId id="856" r:id="rId162"/>
    <p:sldId id="857" r:id="rId163"/>
    <p:sldId id="858" r:id="rId164"/>
    <p:sldId id="859" r:id="rId165"/>
    <p:sldId id="860" r:id="rId166"/>
    <p:sldId id="861" r:id="rId167"/>
    <p:sldId id="862" r:id="rId168"/>
    <p:sldId id="863" r:id="rId169"/>
    <p:sldId id="864" r:id="rId170"/>
    <p:sldId id="865" r:id="rId171"/>
    <p:sldId id="866" r:id="rId172"/>
    <p:sldId id="867" r:id="rId173"/>
    <p:sldId id="868" r:id="rId174"/>
    <p:sldId id="869" r:id="rId175"/>
    <p:sldId id="870" r:id="rId176"/>
    <p:sldId id="871" r:id="rId177"/>
    <p:sldId id="872" r:id="rId178"/>
    <p:sldId id="873" r:id="rId179"/>
    <p:sldId id="874" r:id="rId180"/>
    <p:sldId id="875" r:id="rId181"/>
    <p:sldId id="876" r:id="rId182"/>
    <p:sldId id="877" r:id="rId183"/>
    <p:sldId id="878" r:id="rId184"/>
    <p:sldId id="879" r:id="rId185"/>
    <p:sldId id="880" r:id="rId186"/>
    <p:sldId id="881" r:id="rId187"/>
    <p:sldId id="882" r:id="rId188"/>
    <p:sldId id="883" r:id="rId189"/>
    <p:sldId id="884" r:id="rId190"/>
    <p:sldId id="885" r:id="rId191"/>
    <p:sldId id="886" r:id="rId192"/>
    <p:sldId id="887" r:id="rId193"/>
    <p:sldId id="888" r:id="rId194"/>
    <p:sldId id="889" r:id="rId195"/>
    <p:sldId id="890" r:id="rId196"/>
    <p:sldId id="891" r:id="rId197"/>
    <p:sldId id="892" r:id="rId198"/>
    <p:sldId id="893" r:id="rId199"/>
    <p:sldId id="894" r:id="rId200"/>
    <p:sldId id="895" r:id="rId201"/>
    <p:sldId id="896" r:id="rId202"/>
    <p:sldId id="897" r:id="rId203"/>
    <p:sldId id="898" r:id="rId204"/>
    <p:sldId id="899" r:id="rId205"/>
    <p:sldId id="900" r:id="rId206"/>
    <p:sldId id="901" r:id="rId207"/>
    <p:sldId id="902" r:id="rId208"/>
    <p:sldId id="903" r:id="rId209"/>
    <p:sldId id="904" r:id="rId210"/>
    <p:sldId id="905" r:id="rId211"/>
    <p:sldId id="906" r:id="rId212"/>
    <p:sldId id="907" r:id="rId213"/>
    <p:sldId id="908" r:id="rId214"/>
    <p:sldId id="909" r:id="rId215"/>
    <p:sldId id="910" r:id="rId216"/>
    <p:sldId id="911" r:id="rId217"/>
    <p:sldId id="912" r:id="rId218"/>
    <p:sldId id="913" r:id="rId219"/>
    <p:sldId id="914" r:id="rId220"/>
    <p:sldId id="930" r:id="rId2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523" autoAdjust="0"/>
  </p:normalViewPr>
  <p:slideViewPr>
    <p:cSldViewPr>
      <p:cViewPr varScale="1">
        <p:scale>
          <a:sx n="111" d="100"/>
          <a:sy n="111" d="100"/>
        </p:scale>
        <p:origin x="-15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18.xml"/><Relationship Id="rId143" Type="http://schemas.openxmlformats.org/officeDocument/2006/relationships/slide" Target="slides/slide119.xml"/><Relationship Id="rId144" Type="http://schemas.openxmlformats.org/officeDocument/2006/relationships/slide" Target="slides/slide120.xml"/><Relationship Id="rId145" Type="http://schemas.openxmlformats.org/officeDocument/2006/relationships/slide" Target="slides/slide121.xml"/><Relationship Id="rId146" Type="http://schemas.openxmlformats.org/officeDocument/2006/relationships/slide" Target="slides/slide122.xml"/><Relationship Id="rId147" Type="http://schemas.openxmlformats.org/officeDocument/2006/relationships/slide" Target="slides/slide123.xml"/><Relationship Id="rId148" Type="http://schemas.openxmlformats.org/officeDocument/2006/relationships/slide" Target="slides/slide124.xml"/><Relationship Id="rId149" Type="http://schemas.openxmlformats.org/officeDocument/2006/relationships/slide" Target="slides/slide125.xml"/><Relationship Id="rId180" Type="http://schemas.openxmlformats.org/officeDocument/2006/relationships/slide" Target="slides/slide156.xml"/><Relationship Id="rId181" Type="http://schemas.openxmlformats.org/officeDocument/2006/relationships/slide" Target="slides/slide157.xml"/><Relationship Id="rId182" Type="http://schemas.openxmlformats.org/officeDocument/2006/relationships/slide" Target="slides/slide158.xml"/><Relationship Id="rId40" Type="http://schemas.openxmlformats.org/officeDocument/2006/relationships/slide" Target="slides/slide16.xml"/><Relationship Id="rId41" Type="http://schemas.openxmlformats.org/officeDocument/2006/relationships/slide" Target="slides/slide17.xml"/><Relationship Id="rId42" Type="http://schemas.openxmlformats.org/officeDocument/2006/relationships/slide" Target="slides/slide18.xml"/><Relationship Id="rId43" Type="http://schemas.openxmlformats.org/officeDocument/2006/relationships/slide" Target="slides/slide19.xml"/><Relationship Id="rId44" Type="http://schemas.openxmlformats.org/officeDocument/2006/relationships/slide" Target="slides/slide20.xml"/><Relationship Id="rId45" Type="http://schemas.openxmlformats.org/officeDocument/2006/relationships/slide" Target="slides/slide21.xml"/><Relationship Id="rId46" Type="http://schemas.openxmlformats.org/officeDocument/2006/relationships/slide" Target="slides/slide22.xml"/><Relationship Id="rId47" Type="http://schemas.openxmlformats.org/officeDocument/2006/relationships/slide" Target="slides/slide23.xml"/><Relationship Id="rId48" Type="http://schemas.openxmlformats.org/officeDocument/2006/relationships/slide" Target="slides/slide24.xml"/><Relationship Id="rId49" Type="http://schemas.openxmlformats.org/officeDocument/2006/relationships/slide" Target="slides/slide25.xml"/><Relationship Id="rId183" Type="http://schemas.openxmlformats.org/officeDocument/2006/relationships/slide" Target="slides/slide159.xml"/><Relationship Id="rId184" Type="http://schemas.openxmlformats.org/officeDocument/2006/relationships/slide" Target="slides/slide160.xml"/><Relationship Id="rId185" Type="http://schemas.openxmlformats.org/officeDocument/2006/relationships/slide" Target="slides/slide161.xml"/><Relationship Id="rId186" Type="http://schemas.openxmlformats.org/officeDocument/2006/relationships/slide" Target="slides/slide162.xml"/><Relationship Id="rId187" Type="http://schemas.openxmlformats.org/officeDocument/2006/relationships/slide" Target="slides/slide163.xml"/><Relationship Id="rId188" Type="http://schemas.openxmlformats.org/officeDocument/2006/relationships/slide" Target="slides/slide164.xml"/><Relationship Id="rId189" Type="http://schemas.openxmlformats.org/officeDocument/2006/relationships/slide" Target="slides/slide165.xml"/><Relationship Id="rId220" Type="http://schemas.openxmlformats.org/officeDocument/2006/relationships/slide" Target="slides/slide196.xml"/><Relationship Id="rId221" Type="http://schemas.openxmlformats.org/officeDocument/2006/relationships/slide" Target="slides/slide197.xml"/><Relationship Id="rId222" Type="http://schemas.openxmlformats.org/officeDocument/2006/relationships/notesMaster" Target="notesMasters/notesMaster1.xml"/><Relationship Id="rId223" Type="http://schemas.openxmlformats.org/officeDocument/2006/relationships/handoutMaster" Target="handoutMasters/handoutMaster1.xml"/><Relationship Id="rId80" Type="http://schemas.openxmlformats.org/officeDocument/2006/relationships/slide" Target="slides/slide56.xml"/><Relationship Id="rId81" Type="http://schemas.openxmlformats.org/officeDocument/2006/relationships/slide" Target="slides/slide57.xml"/><Relationship Id="rId82" Type="http://schemas.openxmlformats.org/officeDocument/2006/relationships/slide" Target="slides/slide58.xml"/><Relationship Id="rId83" Type="http://schemas.openxmlformats.org/officeDocument/2006/relationships/slide" Target="slides/slide59.xml"/><Relationship Id="rId84" Type="http://schemas.openxmlformats.org/officeDocument/2006/relationships/slide" Target="slides/slide60.xml"/><Relationship Id="rId85" Type="http://schemas.openxmlformats.org/officeDocument/2006/relationships/slide" Target="slides/slide61.xml"/><Relationship Id="rId86" Type="http://schemas.openxmlformats.org/officeDocument/2006/relationships/slide" Target="slides/slide62.xml"/><Relationship Id="rId87" Type="http://schemas.openxmlformats.org/officeDocument/2006/relationships/slide" Target="slides/slide63.xml"/><Relationship Id="rId88" Type="http://schemas.openxmlformats.org/officeDocument/2006/relationships/slide" Target="slides/slide64.xml"/><Relationship Id="rId89" Type="http://schemas.openxmlformats.org/officeDocument/2006/relationships/slide" Target="slides/slide65.xml"/><Relationship Id="rId224" Type="http://schemas.openxmlformats.org/officeDocument/2006/relationships/printerSettings" Target="printerSettings/printerSettings1.bin"/><Relationship Id="rId225" Type="http://schemas.openxmlformats.org/officeDocument/2006/relationships/presProps" Target="presProps.xml"/><Relationship Id="rId226" Type="http://schemas.openxmlformats.org/officeDocument/2006/relationships/viewProps" Target="viewProps.xml"/><Relationship Id="rId227" Type="http://schemas.openxmlformats.org/officeDocument/2006/relationships/theme" Target="theme/theme1.xml"/><Relationship Id="rId228" Type="http://schemas.openxmlformats.org/officeDocument/2006/relationships/tableStyles" Target="tableStyles.xml"/><Relationship Id="rId110" Type="http://schemas.openxmlformats.org/officeDocument/2006/relationships/slide" Target="slides/slide86.xml"/><Relationship Id="rId111" Type="http://schemas.openxmlformats.org/officeDocument/2006/relationships/slide" Target="slides/slide87.xml"/><Relationship Id="rId112" Type="http://schemas.openxmlformats.org/officeDocument/2006/relationships/slide" Target="slides/slide88.xml"/><Relationship Id="rId113" Type="http://schemas.openxmlformats.org/officeDocument/2006/relationships/slide" Target="slides/slide89.xml"/><Relationship Id="rId114" Type="http://schemas.openxmlformats.org/officeDocument/2006/relationships/slide" Target="slides/slide90.xml"/><Relationship Id="rId115" Type="http://schemas.openxmlformats.org/officeDocument/2006/relationships/slide" Target="slides/slide91.xml"/><Relationship Id="rId116" Type="http://schemas.openxmlformats.org/officeDocument/2006/relationships/slide" Target="slides/slide92.xml"/><Relationship Id="rId117" Type="http://schemas.openxmlformats.org/officeDocument/2006/relationships/slide" Target="slides/slide93.xml"/><Relationship Id="rId118" Type="http://schemas.openxmlformats.org/officeDocument/2006/relationships/slide" Target="slides/slide94.xml"/><Relationship Id="rId119" Type="http://schemas.openxmlformats.org/officeDocument/2006/relationships/slide" Target="slides/slide95.xml"/><Relationship Id="rId150" Type="http://schemas.openxmlformats.org/officeDocument/2006/relationships/slide" Target="slides/slide126.xml"/><Relationship Id="rId151" Type="http://schemas.openxmlformats.org/officeDocument/2006/relationships/slide" Target="slides/slide127.xml"/><Relationship Id="rId152" Type="http://schemas.openxmlformats.org/officeDocument/2006/relationships/slide" Target="slides/slide12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53" Type="http://schemas.openxmlformats.org/officeDocument/2006/relationships/slide" Target="slides/slide129.xml"/><Relationship Id="rId154" Type="http://schemas.openxmlformats.org/officeDocument/2006/relationships/slide" Target="slides/slide130.xml"/><Relationship Id="rId155" Type="http://schemas.openxmlformats.org/officeDocument/2006/relationships/slide" Target="slides/slide131.xml"/><Relationship Id="rId156" Type="http://schemas.openxmlformats.org/officeDocument/2006/relationships/slide" Target="slides/slide132.xml"/><Relationship Id="rId157" Type="http://schemas.openxmlformats.org/officeDocument/2006/relationships/slide" Target="slides/slide133.xml"/><Relationship Id="rId158" Type="http://schemas.openxmlformats.org/officeDocument/2006/relationships/slide" Target="slides/slide134.xml"/><Relationship Id="rId159" Type="http://schemas.openxmlformats.org/officeDocument/2006/relationships/slide" Target="slides/slide135.xml"/><Relationship Id="rId190" Type="http://schemas.openxmlformats.org/officeDocument/2006/relationships/slide" Target="slides/slide166.xml"/><Relationship Id="rId191" Type="http://schemas.openxmlformats.org/officeDocument/2006/relationships/slide" Target="slides/slide167.xml"/><Relationship Id="rId192" Type="http://schemas.openxmlformats.org/officeDocument/2006/relationships/slide" Target="slides/slide168.xml"/><Relationship Id="rId50" Type="http://schemas.openxmlformats.org/officeDocument/2006/relationships/slide" Target="slides/slide26.xml"/><Relationship Id="rId51" Type="http://schemas.openxmlformats.org/officeDocument/2006/relationships/slide" Target="slides/slide27.xml"/><Relationship Id="rId52" Type="http://schemas.openxmlformats.org/officeDocument/2006/relationships/slide" Target="slides/slide28.xml"/><Relationship Id="rId53" Type="http://schemas.openxmlformats.org/officeDocument/2006/relationships/slide" Target="slides/slide29.xml"/><Relationship Id="rId54" Type="http://schemas.openxmlformats.org/officeDocument/2006/relationships/slide" Target="slides/slide30.xml"/><Relationship Id="rId55" Type="http://schemas.openxmlformats.org/officeDocument/2006/relationships/slide" Target="slides/slide31.xml"/><Relationship Id="rId56" Type="http://schemas.openxmlformats.org/officeDocument/2006/relationships/slide" Target="slides/slide32.xml"/><Relationship Id="rId57" Type="http://schemas.openxmlformats.org/officeDocument/2006/relationships/slide" Target="slides/slide33.xml"/><Relationship Id="rId58" Type="http://schemas.openxmlformats.org/officeDocument/2006/relationships/slide" Target="slides/slide34.xml"/><Relationship Id="rId59" Type="http://schemas.openxmlformats.org/officeDocument/2006/relationships/slide" Target="slides/slide35.xml"/><Relationship Id="rId193" Type="http://schemas.openxmlformats.org/officeDocument/2006/relationships/slide" Target="slides/slide169.xml"/><Relationship Id="rId194" Type="http://schemas.openxmlformats.org/officeDocument/2006/relationships/slide" Target="slides/slide170.xml"/><Relationship Id="rId195" Type="http://schemas.openxmlformats.org/officeDocument/2006/relationships/slide" Target="slides/slide171.xml"/><Relationship Id="rId196" Type="http://schemas.openxmlformats.org/officeDocument/2006/relationships/slide" Target="slides/slide172.xml"/><Relationship Id="rId197" Type="http://schemas.openxmlformats.org/officeDocument/2006/relationships/slide" Target="slides/slide173.xml"/><Relationship Id="rId198" Type="http://schemas.openxmlformats.org/officeDocument/2006/relationships/slide" Target="slides/slide174.xml"/><Relationship Id="rId199" Type="http://schemas.openxmlformats.org/officeDocument/2006/relationships/slide" Target="slides/slide175.xml"/><Relationship Id="rId90" Type="http://schemas.openxmlformats.org/officeDocument/2006/relationships/slide" Target="slides/slide66.xml"/><Relationship Id="rId91" Type="http://schemas.openxmlformats.org/officeDocument/2006/relationships/slide" Target="slides/slide67.xml"/><Relationship Id="rId92" Type="http://schemas.openxmlformats.org/officeDocument/2006/relationships/slide" Target="slides/slide68.xml"/><Relationship Id="rId93" Type="http://schemas.openxmlformats.org/officeDocument/2006/relationships/slide" Target="slides/slide69.xml"/><Relationship Id="rId94" Type="http://schemas.openxmlformats.org/officeDocument/2006/relationships/slide" Target="slides/slide70.xml"/><Relationship Id="rId95" Type="http://schemas.openxmlformats.org/officeDocument/2006/relationships/slide" Target="slides/slide71.xml"/><Relationship Id="rId96" Type="http://schemas.openxmlformats.org/officeDocument/2006/relationships/slide" Target="slides/slide72.xml"/><Relationship Id="rId97" Type="http://schemas.openxmlformats.org/officeDocument/2006/relationships/slide" Target="slides/slide73.xml"/><Relationship Id="rId98" Type="http://schemas.openxmlformats.org/officeDocument/2006/relationships/slide" Target="slides/slide74.xml"/><Relationship Id="rId99" Type="http://schemas.openxmlformats.org/officeDocument/2006/relationships/slide" Target="slides/slide75.xml"/><Relationship Id="rId120" Type="http://schemas.openxmlformats.org/officeDocument/2006/relationships/slide" Target="slides/slide96.xml"/><Relationship Id="rId121" Type="http://schemas.openxmlformats.org/officeDocument/2006/relationships/slide" Target="slides/slide97.xml"/><Relationship Id="rId122" Type="http://schemas.openxmlformats.org/officeDocument/2006/relationships/slide" Target="slides/slide98.xml"/><Relationship Id="rId123" Type="http://schemas.openxmlformats.org/officeDocument/2006/relationships/slide" Target="slides/slide99.xml"/><Relationship Id="rId124" Type="http://schemas.openxmlformats.org/officeDocument/2006/relationships/slide" Target="slides/slide100.xml"/><Relationship Id="rId125" Type="http://schemas.openxmlformats.org/officeDocument/2006/relationships/slide" Target="slides/slide101.xml"/><Relationship Id="rId126" Type="http://schemas.openxmlformats.org/officeDocument/2006/relationships/slide" Target="slides/slide102.xml"/><Relationship Id="rId127" Type="http://schemas.openxmlformats.org/officeDocument/2006/relationships/slide" Target="slides/slide103.xml"/><Relationship Id="rId128" Type="http://schemas.openxmlformats.org/officeDocument/2006/relationships/slide" Target="slides/slide104.xml"/><Relationship Id="rId129" Type="http://schemas.openxmlformats.org/officeDocument/2006/relationships/slide" Target="slides/slide105.xml"/><Relationship Id="rId160" Type="http://schemas.openxmlformats.org/officeDocument/2006/relationships/slide" Target="slides/slide136.xml"/><Relationship Id="rId161" Type="http://schemas.openxmlformats.org/officeDocument/2006/relationships/slide" Target="slides/slide137.xml"/><Relationship Id="rId162" Type="http://schemas.openxmlformats.org/officeDocument/2006/relationships/slide" Target="slides/slide138.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 Target="slides/slide1.xml"/><Relationship Id="rId26" Type="http://schemas.openxmlformats.org/officeDocument/2006/relationships/slide" Target="slides/slide2.xml"/><Relationship Id="rId27" Type="http://schemas.openxmlformats.org/officeDocument/2006/relationships/slide" Target="slides/slide3.xml"/><Relationship Id="rId28" Type="http://schemas.openxmlformats.org/officeDocument/2006/relationships/slide" Target="slides/slide4.xml"/><Relationship Id="rId29" Type="http://schemas.openxmlformats.org/officeDocument/2006/relationships/slide" Target="slides/slide5.xml"/><Relationship Id="rId163" Type="http://schemas.openxmlformats.org/officeDocument/2006/relationships/slide" Target="slides/slide139.xml"/><Relationship Id="rId164" Type="http://schemas.openxmlformats.org/officeDocument/2006/relationships/slide" Target="slides/slide140.xml"/><Relationship Id="rId165" Type="http://schemas.openxmlformats.org/officeDocument/2006/relationships/slide" Target="slides/slide141.xml"/><Relationship Id="rId166" Type="http://schemas.openxmlformats.org/officeDocument/2006/relationships/slide" Target="slides/slide142.xml"/><Relationship Id="rId167" Type="http://schemas.openxmlformats.org/officeDocument/2006/relationships/slide" Target="slides/slide143.xml"/><Relationship Id="rId168" Type="http://schemas.openxmlformats.org/officeDocument/2006/relationships/slide" Target="slides/slide144.xml"/><Relationship Id="rId169" Type="http://schemas.openxmlformats.org/officeDocument/2006/relationships/slide" Target="slides/slide145.xml"/><Relationship Id="rId200" Type="http://schemas.openxmlformats.org/officeDocument/2006/relationships/slide" Target="slides/slide176.xml"/><Relationship Id="rId201" Type="http://schemas.openxmlformats.org/officeDocument/2006/relationships/slide" Target="slides/slide177.xml"/><Relationship Id="rId202" Type="http://schemas.openxmlformats.org/officeDocument/2006/relationships/slide" Target="slides/slide178.xml"/><Relationship Id="rId203" Type="http://schemas.openxmlformats.org/officeDocument/2006/relationships/slide" Target="slides/slide179.xml"/><Relationship Id="rId60" Type="http://schemas.openxmlformats.org/officeDocument/2006/relationships/slide" Target="slides/slide36.xml"/><Relationship Id="rId61" Type="http://schemas.openxmlformats.org/officeDocument/2006/relationships/slide" Target="slides/slide37.xml"/><Relationship Id="rId62" Type="http://schemas.openxmlformats.org/officeDocument/2006/relationships/slide" Target="slides/slide38.xml"/><Relationship Id="rId63" Type="http://schemas.openxmlformats.org/officeDocument/2006/relationships/slide" Target="slides/slide39.xml"/><Relationship Id="rId64" Type="http://schemas.openxmlformats.org/officeDocument/2006/relationships/slide" Target="slides/slide40.xml"/><Relationship Id="rId65" Type="http://schemas.openxmlformats.org/officeDocument/2006/relationships/slide" Target="slides/slide41.xml"/><Relationship Id="rId66" Type="http://schemas.openxmlformats.org/officeDocument/2006/relationships/slide" Target="slides/slide42.xml"/><Relationship Id="rId67" Type="http://schemas.openxmlformats.org/officeDocument/2006/relationships/slide" Target="slides/slide43.xml"/><Relationship Id="rId68" Type="http://schemas.openxmlformats.org/officeDocument/2006/relationships/slide" Target="slides/slide44.xml"/><Relationship Id="rId69" Type="http://schemas.openxmlformats.org/officeDocument/2006/relationships/slide" Target="slides/slide45.xml"/><Relationship Id="rId204" Type="http://schemas.openxmlformats.org/officeDocument/2006/relationships/slide" Target="slides/slide180.xml"/><Relationship Id="rId205" Type="http://schemas.openxmlformats.org/officeDocument/2006/relationships/slide" Target="slides/slide181.xml"/><Relationship Id="rId206" Type="http://schemas.openxmlformats.org/officeDocument/2006/relationships/slide" Target="slides/slide182.xml"/><Relationship Id="rId207" Type="http://schemas.openxmlformats.org/officeDocument/2006/relationships/slide" Target="slides/slide183.xml"/><Relationship Id="rId208" Type="http://schemas.openxmlformats.org/officeDocument/2006/relationships/slide" Target="slides/slide184.xml"/><Relationship Id="rId209" Type="http://schemas.openxmlformats.org/officeDocument/2006/relationships/slide" Target="slides/slide185.xml"/><Relationship Id="rId130" Type="http://schemas.openxmlformats.org/officeDocument/2006/relationships/slide" Target="slides/slide106.xml"/><Relationship Id="rId131" Type="http://schemas.openxmlformats.org/officeDocument/2006/relationships/slide" Target="slides/slide107.xml"/><Relationship Id="rId132" Type="http://schemas.openxmlformats.org/officeDocument/2006/relationships/slide" Target="slides/slide108.xml"/><Relationship Id="rId133" Type="http://schemas.openxmlformats.org/officeDocument/2006/relationships/slide" Target="slides/slide109.xml"/><Relationship Id="rId134" Type="http://schemas.openxmlformats.org/officeDocument/2006/relationships/slide" Target="slides/slide110.xml"/><Relationship Id="rId135" Type="http://schemas.openxmlformats.org/officeDocument/2006/relationships/slide" Target="slides/slide111.xml"/><Relationship Id="rId136" Type="http://schemas.openxmlformats.org/officeDocument/2006/relationships/slide" Target="slides/slide112.xml"/><Relationship Id="rId137" Type="http://schemas.openxmlformats.org/officeDocument/2006/relationships/slide" Target="slides/slide113.xml"/><Relationship Id="rId138" Type="http://schemas.openxmlformats.org/officeDocument/2006/relationships/slide" Target="slides/slide114.xml"/><Relationship Id="rId139" Type="http://schemas.openxmlformats.org/officeDocument/2006/relationships/slide" Target="slides/slide115.xml"/><Relationship Id="rId170" Type="http://schemas.openxmlformats.org/officeDocument/2006/relationships/slide" Target="slides/slide146.xml"/><Relationship Id="rId171" Type="http://schemas.openxmlformats.org/officeDocument/2006/relationships/slide" Target="slides/slide147.xml"/><Relationship Id="rId172" Type="http://schemas.openxmlformats.org/officeDocument/2006/relationships/slide" Target="slides/slide148.xml"/><Relationship Id="rId30" Type="http://schemas.openxmlformats.org/officeDocument/2006/relationships/slide" Target="slides/slide6.xml"/><Relationship Id="rId31" Type="http://schemas.openxmlformats.org/officeDocument/2006/relationships/slide" Target="slides/slide7.xml"/><Relationship Id="rId32" Type="http://schemas.openxmlformats.org/officeDocument/2006/relationships/slide" Target="slides/slide8.xml"/><Relationship Id="rId33" Type="http://schemas.openxmlformats.org/officeDocument/2006/relationships/slide" Target="slides/slide9.xml"/><Relationship Id="rId34" Type="http://schemas.openxmlformats.org/officeDocument/2006/relationships/slide" Target="slides/slide10.xml"/><Relationship Id="rId35" Type="http://schemas.openxmlformats.org/officeDocument/2006/relationships/slide" Target="slides/slide11.xml"/><Relationship Id="rId36" Type="http://schemas.openxmlformats.org/officeDocument/2006/relationships/slide" Target="slides/slide12.xml"/><Relationship Id="rId37" Type="http://schemas.openxmlformats.org/officeDocument/2006/relationships/slide" Target="slides/slide13.xml"/><Relationship Id="rId38" Type="http://schemas.openxmlformats.org/officeDocument/2006/relationships/slide" Target="slides/slide14.xml"/><Relationship Id="rId39" Type="http://schemas.openxmlformats.org/officeDocument/2006/relationships/slide" Target="slides/slide15.xml"/><Relationship Id="rId173" Type="http://schemas.openxmlformats.org/officeDocument/2006/relationships/slide" Target="slides/slide149.xml"/><Relationship Id="rId174" Type="http://schemas.openxmlformats.org/officeDocument/2006/relationships/slide" Target="slides/slide150.xml"/><Relationship Id="rId175" Type="http://schemas.openxmlformats.org/officeDocument/2006/relationships/slide" Target="slides/slide151.xml"/><Relationship Id="rId176" Type="http://schemas.openxmlformats.org/officeDocument/2006/relationships/slide" Target="slides/slide152.xml"/><Relationship Id="rId177" Type="http://schemas.openxmlformats.org/officeDocument/2006/relationships/slide" Target="slides/slide153.xml"/><Relationship Id="rId178" Type="http://schemas.openxmlformats.org/officeDocument/2006/relationships/slide" Target="slides/slide154.xml"/><Relationship Id="rId179" Type="http://schemas.openxmlformats.org/officeDocument/2006/relationships/slide" Target="slides/slide155.xml"/><Relationship Id="rId210" Type="http://schemas.openxmlformats.org/officeDocument/2006/relationships/slide" Target="slides/slide186.xml"/><Relationship Id="rId211" Type="http://schemas.openxmlformats.org/officeDocument/2006/relationships/slide" Target="slides/slide187.xml"/><Relationship Id="rId212" Type="http://schemas.openxmlformats.org/officeDocument/2006/relationships/slide" Target="slides/slide188.xml"/><Relationship Id="rId213" Type="http://schemas.openxmlformats.org/officeDocument/2006/relationships/slide" Target="slides/slide189.xml"/><Relationship Id="rId70" Type="http://schemas.openxmlformats.org/officeDocument/2006/relationships/slide" Target="slides/slide46.xml"/><Relationship Id="rId71" Type="http://schemas.openxmlformats.org/officeDocument/2006/relationships/slide" Target="slides/slide47.xml"/><Relationship Id="rId72" Type="http://schemas.openxmlformats.org/officeDocument/2006/relationships/slide" Target="slides/slide48.xml"/><Relationship Id="rId73" Type="http://schemas.openxmlformats.org/officeDocument/2006/relationships/slide" Target="slides/slide49.xml"/><Relationship Id="rId74" Type="http://schemas.openxmlformats.org/officeDocument/2006/relationships/slide" Target="slides/slide50.xml"/><Relationship Id="rId75" Type="http://schemas.openxmlformats.org/officeDocument/2006/relationships/slide" Target="slides/slide51.xml"/><Relationship Id="rId76" Type="http://schemas.openxmlformats.org/officeDocument/2006/relationships/slide" Target="slides/slide52.xml"/><Relationship Id="rId77" Type="http://schemas.openxmlformats.org/officeDocument/2006/relationships/slide" Target="slides/slide53.xml"/><Relationship Id="rId78" Type="http://schemas.openxmlformats.org/officeDocument/2006/relationships/slide" Target="slides/slide54.xml"/><Relationship Id="rId79" Type="http://schemas.openxmlformats.org/officeDocument/2006/relationships/slide" Target="slides/slide55.xml"/><Relationship Id="rId214" Type="http://schemas.openxmlformats.org/officeDocument/2006/relationships/slide" Target="slides/slide190.xml"/><Relationship Id="rId215" Type="http://schemas.openxmlformats.org/officeDocument/2006/relationships/slide" Target="slides/slide191.xml"/><Relationship Id="rId216" Type="http://schemas.openxmlformats.org/officeDocument/2006/relationships/slide" Target="slides/slide192.xml"/><Relationship Id="rId217" Type="http://schemas.openxmlformats.org/officeDocument/2006/relationships/slide" Target="slides/slide193.xml"/><Relationship Id="rId218" Type="http://schemas.openxmlformats.org/officeDocument/2006/relationships/slide" Target="slides/slide194.xml"/><Relationship Id="rId219" Type="http://schemas.openxmlformats.org/officeDocument/2006/relationships/slide" Target="slides/slide19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 Target="slides/slide76.xml"/><Relationship Id="rId101" Type="http://schemas.openxmlformats.org/officeDocument/2006/relationships/slide" Target="slides/slide77.xml"/><Relationship Id="rId102" Type="http://schemas.openxmlformats.org/officeDocument/2006/relationships/slide" Target="slides/slide78.xml"/><Relationship Id="rId103" Type="http://schemas.openxmlformats.org/officeDocument/2006/relationships/slide" Target="slides/slide79.xml"/><Relationship Id="rId104" Type="http://schemas.openxmlformats.org/officeDocument/2006/relationships/slide" Target="slides/slide80.xml"/><Relationship Id="rId105" Type="http://schemas.openxmlformats.org/officeDocument/2006/relationships/slide" Target="slides/slide81.xml"/><Relationship Id="rId106" Type="http://schemas.openxmlformats.org/officeDocument/2006/relationships/slide" Target="slides/slide82.xml"/><Relationship Id="rId107" Type="http://schemas.openxmlformats.org/officeDocument/2006/relationships/slide" Target="slides/slide83.xml"/><Relationship Id="rId108" Type="http://schemas.openxmlformats.org/officeDocument/2006/relationships/slide" Target="slides/slide84.xml"/><Relationship Id="rId109" Type="http://schemas.openxmlformats.org/officeDocument/2006/relationships/slide" Target="slides/slide85.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116.xml"/><Relationship Id="rId141" Type="http://schemas.openxmlformats.org/officeDocument/2006/relationships/slide" Target="slides/slide117.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shared\PPTs\EAF-resul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Dropbox\Docs\Compressed%20Cache\Final%20Graphs\L2MPKI2M.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Dropbox\Docs\Compressed%20Cache\Final%20Graphs\L2-2Cor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Dropbox\Docs\DRAM%20Compression\Capacity.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gpekhime\Documents\My%20Dropbox\Docs\DRAM%20Compression\Bandwidth.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BOXSVR\shared\PPTs\EAF-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boxsrv\shared\PPTs\EAF-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ppts\EAF-resul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Dropbox\Docs\Compressed%20Cache\Final%20Graphs\Motiv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gpekhime\Documents\My%20Dropbox\Docs\Compressed%20Cache\Final%20Graphs\L2MultBases.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Atreides\My%20Documents\Dropbox\Docs\Compressed%20Cache\Final%20Graphs\L2CompRatio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Dropbox\Docs\Compressed%20Cache\Final%20Graphs\L2Real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46062992126"/>
          <c:y val="0.0514005540974045"/>
          <c:w val="0.830485126859143"/>
          <c:h val="0.798225065616798"/>
        </c:manualLayout>
      </c:layout>
      <c:barChart>
        <c:barDir val="col"/>
        <c:grouping val="clustered"/>
        <c:varyColors val="0"/>
        <c:ser>
          <c:idx val="0"/>
          <c:order val="0"/>
          <c:tx>
            <c:strRef>
              <c:f>Summary!$B$1</c:f>
              <c:strCache>
                <c:ptCount val="1"/>
                <c:pt idx="0">
                  <c:v>TA-DIP</c:v>
                </c:pt>
              </c:strCache>
            </c:strRef>
          </c:tx>
          <c:spPr>
            <a:solidFill>
              <a:schemeClr val="tx1">
                <a:lumMod val="50000"/>
                <a:lumOff val="50000"/>
              </a:schemeClr>
            </a:solidFill>
            <a:ln>
              <a:solidFill>
                <a:schemeClr val="tx1"/>
              </a:solidFill>
            </a:ln>
          </c:spPr>
          <c:invertIfNegative val="0"/>
          <c:cat>
            <c:strRef>
              <c:f>Summary!$A$2:$A$4</c:f>
              <c:strCache>
                <c:ptCount val="3"/>
                <c:pt idx="0">
                  <c:v>1-Core</c:v>
                </c:pt>
                <c:pt idx="1">
                  <c:v>2-Core</c:v>
                </c:pt>
                <c:pt idx="2">
                  <c:v>4-Core</c:v>
                </c:pt>
              </c:strCache>
            </c:strRef>
          </c:cat>
          <c:val>
            <c:numRef>
              <c:f>Summary!$B$2:$B$4</c:f>
              <c:numCache>
                <c:formatCode>0%</c:formatCode>
                <c:ptCount val="3"/>
                <c:pt idx="0">
                  <c:v>0.01</c:v>
                </c:pt>
                <c:pt idx="1">
                  <c:v>0.0400000000000001</c:v>
                </c:pt>
                <c:pt idx="2">
                  <c:v>0.02</c:v>
                </c:pt>
              </c:numCache>
            </c:numRef>
          </c:val>
        </c:ser>
        <c:ser>
          <c:idx val="1"/>
          <c:order val="1"/>
          <c:tx>
            <c:strRef>
              <c:f>Summary!$C$1</c:f>
              <c:strCache>
                <c:ptCount val="1"/>
                <c:pt idx="0">
                  <c:v>TA-DRRIP</c:v>
                </c:pt>
              </c:strCache>
            </c:strRef>
          </c:tx>
          <c:spPr>
            <a:solidFill>
              <a:schemeClr val="tx2"/>
            </a:solidFill>
            <a:ln>
              <a:solidFill>
                <a:schemeClr val="tx1"/>
              </a:solidFill>
            </a:ln>
          </c:spPr>
          <c:invertIfNegative val="0"/>
          <c:cat>
            <c:strRef>
              <c:f>Summary!$A$2:$A$4</c:f>
              <c:strCache>
                <c:ptCount val="3"/>
                <c:pt idx="0">
                  <c:v>1-Core</c:v>
                </c:pt>
                <c:pt idx="1">
                  <c:v>2-Core</c:v>
                </c:pt>
                <c:pt idx="2">
                  <c:v>4-Core</c:v>
                </c:pt>
              </c:strCache>
            </c:strRef>
          </c:cat>
          <c:val>
            <c:numRef>
              <c:f>Summary!$C$2:$C$4</c:f>
              <c:numCache>
                <c:formatCode>0%</c:formatCode>
                <c:ptCount val="3"/>
                <c:pt idx="0">
                  <c:v>0.0500000000000001</c:v>
                </c:pt>
                <c:pt idx="1">
                  <c:v>0.0800000000000001</c:v>
                </c:pt>
                <c:pt idx="2">
                  <c:v>0.11</c:v>
                </c:pt>
              </c:numCache>
            </c:numRef>
          </c:val>
        </c:ser>
        <c:ser>
          <c:idx val="2"/>
          <c:order val="2"/>
          <c:tx>
            <c:strRef>
              <c:f>Summary!$D$1</c:f>
              <c:strCache>
                <c:ptCount val="1"/>
                <c:pt idx="0">
                  <c:v>RTB</c:v>
                </c:pt>
              </c:strCache>
            </c:strRef>
          </c:tx>
          <c:spPr>
            <a:solidFill>
              <a:schemeClr val="bg2">
                <a:lumMod val="10000"/>
              </a:schemeClr>
            </a:solidFill>
          </c:spPr>
          <c:invertIfNegative val="0"/>
          <c:cat>
            <c:strRef>
              <c:f>Summary!$A$2:$A$4</c:f>
              <c:strCache>
                <c:ptCount val="3"/>
                <c:pt idx="0">
                  <c:v>1-Core</c:v>
                </c:pt>
                <c:pt idx="1">
                  <c:v>2-Core</c:v>
                </c:pt>
                <c:pt idx="2">
                  <c:v>4-Core</c:v>
                </c:pt>
              </c:strCache>
            </c:strRef>
          </c:cat>
          <c:val>
            <c:numRef>
              <c:f>Summary!$D$2:$D$4</c:f>
              <c:numCache>
                <c:formatCode>0%</c:formatCode>
                <c:ptCount val="3"/>
                <c:pt idx="0">
                  <c:v>0.01</c:v>
                </c:pt>
                <c:pt idx="1">
                  <c:v>0.0600000000000001</c:v>
                </c:pt>
                <c:pt idx="2">
                  <c:v>0.07</c:v>
                </c:pt>
              </c:numCache>
            </c:numRef>
          </c:val>
        </c:ser>
        <c:ser>
          <c:idx val="3"/>
          <c:order val="3"/>
          <c:tx>
            <c:strRef>
              <c:f>Summary!$E$1</c:f>
              <c:strCache>
                <c:ptCount val="1"/>
                <c:pt idx="0">
                  <c:v>MCT</c:v>
                </c:pt>
              </c:strCache>
            </c:strRef>
          </c:tx>
          <c:spPr>
            <a:solidFill>
              <a:schemeClr val="tx1">
                <a:lumMod val="50000"/>
                <a:lumOff val="50000"/>
              </a:schemeClr>
            </a:solidFill>
            <a:ln>
              <a:solidFill>
                <a:schemeClr val="tx1"/>
              </a:solidFill>
            </a:ln>
          </c:spPr>
          <c:invertIfNegative val="0"/>
          <c:cat>
            <c:strRef>
              <c:f>Summary!$A$2:$A$4</c:f>
              <c:strCache>
                <c:ptCount val="3"/>
                <c:pt idx="0">
                  <c:v>1-Core</c:v>
                </c:pt>
                <c:pt idx="1">
                  <c:v>2-Core</c:v>
                </c:pt>
                <c:pt idx="2">
                  <c:v>4-Core</c:v>
                </c:pt>
              </c:strCache>
            </c:strRef>
          </c:cat>
          <c:val>
            <c:numRef>
              <c:f>Summary!$E$2:$E$4</c:f>
              <c:numCache>
                <c:formatCode>0%</c:formatCode>
                <c:ptCount val="3"/>
                <c:pt idx="0">
                  <c:v>0.01</c:v>
                </c:pt>
                <c:pt idx="1">
                  <c:v>0.1</c:v>
                </c:pt>
                <c:pt idx="2">
                  <c:v>0.0600000000000001</c:v>
                </c:pt>
              </c:numCache>
            </c:numRef>
          </c:val>
        </c:ser>
        <c:ser>
          <c:idx val="4"/>
          <c:order val="4"/>
          <c:tx>
            <c:strRef>
              <c:f>Summary!$F$1</c:f>
              <c:strCache>
                <c:ptCount val="1"/>
                <c:pt idx="0">
                  <c:v>SHIP</c:v>
                </c:pt>
              </c:strCache>
            </c:strRef>
          </c:tx>
          <c:spPr>
            <a:solidFill>
              <a:schemeClr val="accent3"/>
            </a:solidFill>
            <a:ln>
              <a:solidFill>
                <a:schemeClr val="tx1"/>
              </a:solidFill>
            </a:ln>
          </c:spPr>
          <c:invertIfNegative val="0"/>
          <c:cat>
            <c:strRef>
              <c:f>Summary!$A$2:$A$4</c:f>
              <c:strCache>
                <c:ptCount val="3"/>
                <c:pt idx="0">
                  <c:v>1-Core</c:v>
                </c:pt>
                <c:pt idx="1">
                  <c:v>2-Core</c:v>
                </c:pt>
                <c:pt idx="2">
                  <c:v>4-Core</c:v>
                </c:pt>
              </c:strCache>
            </c:strRef>
          </c:cat>
          <c:val>
            <c:numRef>
              <c:f>Summary!$F$2:$F$4</c:f>
              <c:numCache>
                <c:formatCode>0%</c:formatCode>
                <c:ptCount val="3"/>
                <c:pt idx="0">
                  <c:v>0.0400000000000001</c:v>
                </c:pt>
                <c:pt idx="1">
                  <c:v>0.1</c:v>
                </c:pt>
                <c:pt idx="2">
                  <c:v>0.13</c:v>
                </c:pt>
              </c:numCache>
            </c:numRef>
          </c:val>
        </c:ser>
        <c:ser>
          <c:idx val="5"/>
          <c:order val="5"/>
          <c:tx>
            <c:strRef>
              <c:f>Summary!$G$1</c:f>
              <c:strCache>
                <c:ptCount val="1"/>
                <c:pt idx="0">
                  <c:v>EAF</c:v>
                </c:pt>
              </c:strCache>
            </c:strRef>
          </c:tx>
          <c:spPr>
            <a:solidFill>
              <a:schemeClr val="accent1"/>
            </a:solidFill>
            <a:ln>
              <a:solidFill>
                <a:schemeClr val="tx1"/>
              </a:solidFill>
            </a:ln>
          </c:spPr>
          <c:invertIfNegative val="0"/>
          <c:cat>
            <c:strRef>
              <c:f>Summary!$A$2:$A$4</c:f>
              <c:strCache>
                <c:ptCount val="3"/>
                <c:pt idx="0">
                  <c:v>1-Core</c:v>
                </c:pt>
                <c:pt idx="1">
                  <c:v>2-Core</c:v>
                </c:pt>
                <c:pt idx="2">
                  <c:v>4-Core</c:v>
                </c:pt>
              </c:strCache>
            </c:strRef>
          </c:cat>
          <c:val>
            <c:numRef>
              <c:f>Summary!$G$2:$G$4</c:f>
              <c:numCache>
                <c:formatCode>0%</c:formatCode>
                <c:ptCount val="3"/>
                <c:pt idx="0">
                  <c:v>0.0500000000000001</c:v>
                </c:pt>
                <c:pt idx="1">
                  <c:v>0.15</c:v>
                </c:pt>
                <c:pt idx="2">
                  <c:v>0.21</c:v>
                </c:pt>
              </c:numCache>
            </c:numRef>
          </c:val>
        </c:ser>
        <c:ser>
          <c:idx val="6"/>
          <c:order val="6"/>
          <c:tx>
            <c:strRef>
              <c:f>Summary!$H$1</c:f>
              <c:strCache>
                <c:ptCount val="1"/>
                <c:pt idx="0">
                  <c:v>D-EAF</c:v>
                </c:pt>
              </c:strCache>
            </c:strRef>
          </c:tx>
          <c:spPr>
            <a:solidFill>
              <a:schemeClr val="tx1"/>
            </a:solidFill>
          </c:spPr>
          <c:invertIfNegative val="0"/>
          <c:cat>
            <c:strRef>
              <c:f>Summary!$A$2:$A$4</c:f>
              <c:strCache>
                <c:ptCount val="3"/>
                <c:pt idx="0">
                  <c:v>1-Core</c:v>
                </c:pt>
                <c:pt idx="1">
                  <c:v>2-Core</c:v>
                </c:pt>
                <c:pt idx="2">
                  <c:v>4-Core</c:v>
                </c:pt>
              </c:strCache>
            </c:strRef>
          </c:cat>
          <c:val>
            <c:numRef>
              <c:f>Summary!$H$2:$H$4</c:f>
              <c:numCache>
                <c:formatCode>0%</c:formatCode>
                <c:ptCount val="3"/>
                <c:pt idx="0">
                  <c:v>0.07</c:v>
                </c:pt>
                <c:pt idx="1">
                  <c:v>0.15</c:v>
                </c:pt>
                <c:pt idx="2">
                  <c:v>0.205</c:v>
                </c:pt>
              </c:numCache>
            </c:numRef>
          </c:val>
        </c:ser>
        <c:dLbls>
          <c:showLegendKey val="0"/>
          <c:showVal val="0"/>
          <c:showCatName val="0"/>
          <c:showSerName val="0"/>
          <c:showPercent val="0"/>
          <c:showBubbleSize val="0"/>
        </c:dLbls>
        <c:gapWidth val="150"/>
        <c:axId val="2003516840"/>
        <c:axId val="2003519688"/>
      </c:barChart>
      <c:catAx>
        <c:axId val="2003516840"/>
        <c:scaling>
          <c:orientation val="minMax"/>
        </c:scaling>
        <c:delete val="0"/>
        <c:axPos val="b"/>
        <c:majorTickMark val="out"/>
        <c:minorTickMark val="none"/>
        <c:tickLblPos val="nextTo"/>
        <c:txPr>
          <a:bodyPr/>
          <a:lstStyle/>
          <a:p>
            <a:pPr>
              <a:defRPr sz="2000"/>
            </a:pPr>
            <a:endParaRPr lang="en-US"/>
          </a:p>
        </c:txPr>
        <c:crossAx val="2003519688"/>
        <c:crosses val="autoZero"/>
        <c:auto val="1"/>
        <c:lblAlgn val="ctr"/>
        <c:lblOffset val="100"/>
        <c:noMultiLvlLbl val="0"/>
      </c:catAx>
      <c:valAx>
        <c:axId val="2003519688"/>
        <c:scaling>
          <c:orientation val="minMax"/>
        </c:scaling>
        <c:delete val="0"/>
        <c:axPos val="l"/>
        <c:majorGridlines/>
        <c:title>
          <c:tx>
            <c:rich>
              <a:bodyPr rot="-5400000" vert="horz"/>
              <a:lstStyle/>
              <a:p>
                <a:pPr>
                  <a:defRPr sz="2000"/>
                </a:pPr>
                <a:r>
                  <a:rPr lang="en-US" sz="2000"/>
                  <a:t>Performance Improvement</a:t>
                </a:r>
                <a:r>
                  <a:rPr lang="en-US" sz="2000" baseline="0"/>
                  <a:t> over LRU</a:t>
                </a:r>
                <a:endParaRPr lang="en-US" sz="2000"/>
              </a:p>
            </c:rich>
          </c:tx>
          <c:overlay val="0"/>
        </c:title>
        <c:numFmt formatCode="0%" sourceLinked="1"/>
        <c:majorTickMark val="out"/>
        <c:minorTickMark val="none"/>
        <c:tickLblPos val="nextTo"/>
        <c:txPr>
          <a:bodyPr/>
          <a:lstStyle/>
          <a:p>
            <a:pPr>
              <a:defRPr sz="2000"/>
            </a:pPr>
            <a:endParaRPr lang="en-US"/>
          </a:p>
        </c:txPr>
        <c:crossAx val="2003516840"/>
        <c:crosses val="autoZero"/>
        <c:crossBetween val="between"/>
      </c:valAx>
    </c:plotArea>
    <c:legend>
      <c:legendPos val="r"/>
      <c:layout>
        <c:manualLayout>
          <c:xMode val="edge"/>
          <c:yMode val="edge"/>
          <c:x val="0.143167979002625"/>
          <c:y val="0.0734981044036164"/>
          <c:w val="0.633099573490815"/>
          <c:h val="0.135771536020684"/>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Sheet2!$A$2</c:f>
              <c:strCache>
                <c:ptCount val="1"/>
                <c:pt idx="0">
                  <c:v>Baseline (no compr.)</c:v>
                </c:pt>
              </c:strCache>
            </c:strRef>
          </c:tx>
          <c:spPr>
            <a:solidFill>
              <a:srgbClr val="FF0000"/>
            </a:solidFill>
            <a:ln>
              <a:solidFill>
                <a:schemeClr val="tx1"/>
              </a:solidFill>
            </a:ln>
          </c:spPr>
          <c:invertIfNegative val="0"/>
          <c:cat>
            <c:strRef>
              <c:f>Sheet2!$B$1:$G$1</c:f>
              <c:strCache>
                <c:ptCount val="6"/>
                <c:pt idx="0">
                  <c:v>512kB</c:v>
                </c:pt>
                <c:pt idx="1">
                  <c:v>1MB</c:v>
                </c:pt>
                <c:pt idx="2">
                  <c:v>2MB</c:v>
                </c:pt>
                <c:pt idx="3">
                  <c:v>4MB</c:v>
                </c:pt>
                <c:pt idx="4">
                  <c:v>8MB</c:v>
                </c:pt>
                <c:pt idx="5">
                  <c:v>16MB</c:v>
                </c:pt>
              </c:strCache>
            </c:strRef>
          </c:cat>
          <c:val>
            <c:numRef>
              <c:f>Sheet2!$B$2:$G$2</c:f>
              <c:numCache>
                <c:formatCode>General</c:formatCode>
                <c:ptCount val="6"/>
                <c:pt idx="0">
                  <c:v>1.0</c:v>
                </c:pt>
                <c:pt idx="1">
                  <c:v>0.818999090337773</c:v>
                </c:pt>
                <c:pt idx="2">
                  <c:v>0.591433567434302</c:v>
                </c:pt>
                <c:pt idx="3">
                  <c:v>0.465930093679641</c:v>
                </c:pt>
                <c:pt idx="4">
                  <c:v>0.375443838403818</c:v>
                </c:pt>
                <c:pt idx="5">
                  <c:v>0.275267324746606</c:v>
                </c:pt>
              </c:numCache>
            </c:numRef>
          </c:val>
        </c:ser>
        <c:ser>
          <c:idx val="1"/>
          <c:order val="1"/>
          <c:tx>
            <c:strRef>
              <c:f>Sheet2!$A$3</c:f>
              <c:strCache>
                <c:ptCount val="1"/>
                <c:pt idx="0">
                  <c:v>BΔI</c:v>
                </c:pt>
              </c:strCache>
            </c:strRef>
          </c:tx>
          <c:spPr>
            <a:solidFill>
              <a:srgbClr val="0070C0"/>
            </a:solidFill>
            <a:ln>
              <a:solidFill>
                <a:schemeClr val="tx1"/>
              </a:solidFill>
            </a:ln>
          </c:spPr>
          <c:invertIfNegative val="0"/>
          <c:cat>
            <c:strRef>
              <c:f>Sheet2!$B$1:$G$1</c:f>
              <c:strCache>
                <c:ptCount val="6"/>
                <c:pt idx="0">
                  <c:v>512kB</c:v>
                </c:pt>
                <c:pt idx="1">
                  <c:v>1MB</c:v>
                </c:pt>
                <c:pt idx="2">
                  <c:v>2MB</c:v>
                </c:pt>
                <c:pt idx="3">
                  <c:v>4MB</c:v>
                </c:pt>
                <c:pt idx="4">
                  <c:v>8MB</c:v>
                </c:pt>
                <c:pt idx="5">
                  <c:v>16MB</c:v>
                </c:pt>
              </c:strCache>
            </c:strRef>
          </c:cat>
          <c:val>
            <c:numRef>
              <c:f>Sheet2!$B$3:$G$3</c:f>
              <c:numCache>
                <c:formatCode>General</c:formatCode>
                <c:ptCount val="6"/>
                <c:pt idx="0">
                  <c:v>0.842923796426497</c:v>
                </c:pt>
                <c:pt idx="1">
                  <c:v>0.623684160803252</c:v>
                </c:pt>
                <c:pt idx="2">
                  <c:v>0.466002385181164</c:v>
                </c:pt>
                <c:pt idx="3">
                  <c:v>0.405520613668218</c:v>
                </c:pt>
                <c:pt idx="4">
                  <c:v>0.303644783507906</c:v>
                </c:pt>
                <c:pt idx="5">
                  <c:v>0.236658717112758</c:v>
                </c:pt>
              </c:numCache>
            </c:numRef>
          </c:val>
        </c:ser>
        <c:dLbls>
          <c:showLegendKey val="0"/>
          <c:showVal val="0"/>
          <c:showCatName val="0"/>
          <c:showSerName val="0"/>
          <c:showPercent val="0"/>
          <c:showBubbleSize val="0"/>
        </c:dLbls>
        <c:gapWidth val="150"/>
        <c:axId val="2009447416"/>
        <c:axId val="2009453208"/>
      </c:barChart>
      <c:catAx>
        <c:axId val="2009447416"/>
        <c:scaling>
          <c:orientation val="minMax"/>
        </c:scaling>
        <c:delete val="0"/>
        <c:axPos val="b"/>
        <c:title>
          <c:tx>
            <c:rich>
              <a:bodyPr/>
              <a:lstStyle/>
              <a:p>
                <a:pPr>
                  <a:defRPr sz="3200"/>
                </a:pPr>
                <a:r>
                  <a:rPr lang="en-US" sz="3200"/>
                  <a:t>L2 cache</a:t>
                </a:r>
                <a:r>
                  <a:rPr lang="en-US" sz="3200" baseline="0"/>
                  <a:t> size</a:t>
                </a:r>
                <a:endParaRPr lang="en-US" sz="3200"/>
              </a:p>
            </c:rich>
          </c:tx>
          <c:layout>
            <c:manualLayout>
              <c:xMode val="edge"/>
              <c:yMode val="edge"/>
              <c:x val="0.379474514986326"/>
              <c:y val="0.824740597521801"/>
            </c:manualLayout>
          </c:layout>
          <c:overlay val="0"/>
        </c:title>
        <c:majorTickMark val="out"/>
        <c:minorTickMark val="none"/>
        <c:tickLblPos val="nextTo"/>
        <c:txPr>
          <a:bodyPr rot="-2700000"/>
          <a:lstStyle/>
          <a:p>
            <a:pPr>
              <a:defRPr sz="2000"/>
            </a:pPr>
            <a:endParaRPr lang="en-US"/>
          </a:p>
        </c:txPr>
        <c:crossAx val="2009453208"/>
        <c:crosses val="autoZero"/>
        <c:auto val="1"/>
        <c:lblAlgn val="ctr"/>
        <c:lblOffset val="100"/>
        <c:noMultiLvlLbl val="0"/>
      </c:catAx>
      <c:valAx>
        <c:axId val="2009453208"/>
        <c:scaling>
          <c:orientation val="minMax"/>
          <c:max val="1.0"/>
        </c:scaling>
        <c:delete val="0"/>
        <c:axPos val="l"/>
        <c:majorGridlines/>
        <c:title>
          <c:tx>
            <c:rich>
              <a:bodyPr rot="-5400000" vert="horz"/>
              <a:lstStyle/>
              <a:p>
                <a:pPr>
                  <a:defRPr sz="3200"/>
                </a:pPr>
                <a:r>
                  <a:rPr lang="en-US" sz="3200"/>
                  <a:t>Normalized MPKI </a:t>
                </a:r>
              </a:p>
            </c:rich>
          </c:tx>
          <c:layout>
            <c:manualLayout>
              <c:xMode val="edge"/>
              <c:yMode val="edge"/>
              <c:x val="0.0242471849466265"/>
              <c:y val="0.0625127531099083"/>
            </c:manualLayout>
          </c:layout>
          <c:overlay val="0"/>
        </c:title>
        <c:numFmt formatCode="General" sourceLinked="1"/>
        <c:majorTickMark val="out"/>
        <c:minorTickMark val="none"/>
        <c:tickLblPos val="nextTo"/>
        <c:txPr>
          <a:bodyPr/>
          <a:lstStyle/>
          <a:p>
            <a:pPr>
              <a:defRPr sz="2400"/>
            </a:pPr>
            <a:endParaRPr lang="en-US"/>
          </a:p>
        </c:txPr>
        <c:crossAx val="2009447416"/>
        <c:crosses val="autoZero"/>
        <c:crossBetween val="between"/>
        <c:majorUnit val="0.2"/>
      </c:valAx>
    </c:plotArea>
    <c:legend>
      <c:legendPos val="t"/>
      <c:layout>
        <c:manualLayout>
          <c:xMode val="edge"/>
          <c:yMode val="edge"/>
          <c:x val="0.279835382419303"/>
          <c:y val="0.00581054467799379"/>
          <c:w val="0.717322374176912"/>
          <c:h val="0.16674108095698"/>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43533520174385"/>
          <c:y val="0.0913539686849488"/>
          <c:w val="0.847527581298101"/>
          <c:h val="0.727846764029303"/>
        </c:manualLayout>
      </c:layout>
      <c:barChart>
        <c:barDir val="col"/>
        <c:grouping val="clustered"/>
        <c:varyColors val="0"/>
        <c:ser>
          <c:idx val="3"/>
          <c:order val="0"/>
          <c:tx>
            <c:strRef>
              <c:f>'New Data (2)'!$I$1</c:f>
              <c:strCache>
                <c:ptCount val="1"/>
                <c:pt idx="0">
                  <c:v>ZCA</c:v>
                </c:pt>
              </c:strCache>
            </c:strRef>
          </c:tx>
          <c:spPr>
            <a:solidFill>
              <a:schemeClr val="bg1">
                <a:lumMod val="95000"/>
              </a:schemeClr>
            </a:solidFill>
            <a:ln>
              <a:solidFill>
                <a:schemeClr val="tx1"/>
              </a:solidFill>
            </a:ln>
          </c:spPr>
          <c:invertIfNegative val="0"/>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(2)'!$I$2:$I$8</c:f>
              <c:numCache>
                <c:formatCode>0.00</c:formatCode>
                <c:ptCount val="7"/>
                <c:pt idx="0">
                  <c:v>1.026785714285715</c:v>
                </c:pt>
                <c:pt idx="1">
                  <c:v>1.015384615384613</c:v>
                </c:pt>
                <c:pt idx="2">
                  <c:v>1.025862068965517</c:v>
                </c:pt>
                <c:pt idx="3">
                  <c:v>1.018181818181818</c:v>
                </c:pt>
                <c:pt idx="4">
                  <c:v>1.11926605504587</c:v>
                </c:pt>
                <c:pt idx="5">
                  <c:v>1.01</c:v>
                </c:pt>
                <c:pt idx="6">
                  <c:v>1.035253169492233</c:v>
                </c:pt>
              </c:numCache>
            </c:numRef>
          </c:val>
        </c:ser>
        <c:ser>
          <c:idx val="4"/>
          <c:order val="1"/>
          <c:tx>
            <c:strRef>
              <c:f>'New Data (2)'!$J$1</c:f>
              <c:strCache>
                <c:ptCount val="1"/>
                <c:pt idx="0">
                  <c:v>FVC</c:v>
                </c:pt>
              </c:strCache>
            </c:strRef>
          </c:tx>
          <c:spPr>
            <a:solidFill>
              <a:schemeClr val="bg1">
                <a:lumMod val="65000"/>
              </a:schemeClr>
            </a:solidFill>
            <a:ln>
              <a:solidFill>
                <a:schemeClr val="tx1"/>
              </a:solidFill>
            </a:ln>
          </c:spPr>
          <c:invertIfNegative val="0"/>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(2)'!$J$2:$J$8</c:f>
              <c:numCache>
                <c:formatCode>0.00</c:formatCode>
                <c:ptCount val="7"/>
                <c:pt idx="0">
                  <c:v>1.027678571428572</c:v>
                </c:pt>
                <c:pt idx="1">
                  <c:v>1.017948717948718</c:v>
                </c:pt>
                <c:pt idx="2">
                  <c:v>1.03448275862069</c:v>
                </c:pt>
                <c:pt idx="3">
                  <c:v>1.072727272727272</c:v>
                </c:pt>
                <c:pt idx="4">
                  <c:v>1.146788990825688</c:v>
                </c:pt>
                <c:pt idx="5">
                  <c:v>1.08</c:v>
                </c:pt>
                <c:pt idx="6">
                  <c:v>1.062389676021328</c:v>
                </c:pt>
              </c:numCache>
            </c:numRef>
          </c:val>
        </c:ser>
        <c:ser>
          <c:idx val="0"/>
          <c:order val="2"/>
          <c:tx>
            <c:strRef>
              <c:f>'New Data (2)'!$K$1</c:f>
              <c:strCache>
                <c:ptCount val="1"/>
                <c:pt idx="0">
                  <c:v>FPC</c:v>
                </c:pt>
              </c:strCache>
            </c:strRef>
          </c:tx>
          <c:spPr>
            <a:solidFill>
              <a:srgbClr val="FF0000"/>
            </a:solidFill>
            <a:ln>
              <a:solidFill>
                <a:schemeClr val="tx1"/>
              </a:solidFill>
            </a:ln>
          </c:spPr>
          <c:invertIfNegative val="0"/>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(2)'!$K$2:$K$8</c:f>
              <c:numCache>
                <c:formatCode>0.00</c:formatCode>
                <c:ptCount val="7"/>
                <c:pt idx="0">
                  <c:v>1.03125</c:v>
                </c:pt>
                <c:pt idx="1">
                  <c:v>1.01965811965812</c:v>
                </c:pt>
                <c:pt idx="2">
                  <c:v>1.027586206896552</c:v>
                </c:pt>
                <c:pt idx="3">
                  <c:v>1.099999999999999</c:v>
                </c:pt>
                <c:pt idx="4">
                  <c:v>1.14954128440367</c:v>
                </c:pt>
                <c:pt idx="5">
                  <c:v>1.175999999999999</c:v>
                </c:pt>
                <c:pt idx="6">
                  <c:v>1.082248265048522</c:v>
                </c:pt>
              </c:numCache>
            </c:numRef>
          </c:val>
        </c:ser>
        <c:ser>
          <c:idx val="1"/>
          <c:order val="3"/>
          <c:tx>
            <c:strRef>
              <c:f>'New Data (2)'!$L$1</c:f>
              <c:strCache>
                <c:ptCount val="1"/>
                <c:pt idx="0">
                  <c:v>BΔI</c:v>
                </c:pt>
              </c:strCache>
            </c:strRef>
          </c:tx>
          <c:spPr>
            <a:solidFill>
              <a:srgbClr val="0070C0"/>
            </a:solidFill>
            <a:ln>
              <a:solidFill>
                <a:schemeClr val="tx1"/>
              </a:solidFill>
            </a:ln>
          </c:spPr>
          <c:invertIfNegative val="0"/>
          <c:dLbls>
            <c:dLbl>
              <c:idx val="0"/>
              <c:tx>
                <c:rich>
                  <a:bodyPr/>
                  <a:lstStyle/>
                  <a:p>
                    <a:pPr>
                      <a:defRPr sz="1800"/>
                    </a:pPr>
                    <a:r>
                      <a:rPr lang="en-US"/>
                      <a:t>4.5%</a:t>
                    </a:r>
                  </a:p>
                </c:rich>
              </c:tx>
              <c:numFmt formatCode="0.00%" sourceLinked="0"/>
              <c:spPr/>
              <c:showLegendKey val="0"/>
              <c:showVal val="1"/>
              <c:showCatName val="0"/>
              <c:showSerName val="0"/>
              <c:showPercent val="0"/>
              <c:showBubbleSize val="0"/>
            </c:dLbl>
            <c:dLbl>
              <c:idx val="1"/>
              <c:layout>
                <c:manualLayout>
                  <c:x val="0.0"/>
                  <c:y val="0.00459770114942529"/>
                </c:manualLayout>
              </c:layout>
              <c:tx>
                <c:rich>
                  <a:bodyPr/>
                  <a:lstStyle/>
                  <a:p>
                    <a:r>
                      <a:rPr lang="en-US"/>
                      <a:t>3.4%</a:t>
                    </a:r>
                  </a:p>
                </c:rich>
              </c:tx>
              <c:showLegendKey val="0"/>
              <c:showVal val="1"/>
              <c:showCatName val="0"/>
              <c:showSerName val="0"/>
              <c:showPercent val="0"/>
              <c:showBubbleSize val="0"/>
            </c:dLbl>
            <c:dLbl>
              <c:idx val="2"/>
              <c:tx>
                <c:rich>
                  <a:bodyPr/>
                  <a:lstStyle/>
                  <a:p>
                    <a:r>
                      <a:rPr lang="en-US"/>
                      <a:t>4.3%</a:t>
                    </a:r>
                  </a:p>
                </c:rich>
              </c:tx>
              <c:showLegendKey val="0"/>
              <c:showVal val="1"/>
              <c:showCatName val="0"/>
              <c:showSerName val="0"/>
              <c:showPercent val="0"/>
              <c:showBubbleSize val="0"/>
            </c:dLbl>
            <c:dLbl>
              <c:idx val="3"/>
              <c:tx>
                <c:rich>
                  <a:bodyPr/>
                  <a:lstStyle/>
                  <a:p>
                    <a:r>
                      <a:rPr lang="en-US"/>
                      <a:t>10.9%</a:t>
                    </a:r>
                  </a:p>
                </c:rich>
              </c:tx>
              <c:showLegendKey val="0"/>
              <c:showVal val="1"/>
              <c:showCatName val="0"/>
              <c:showSerName val="0"/>
              <c:showPercent val="0"/>
              <c:showBubbleSize val="0"/>
            </c:dLbl>
            <c:dLbl>
              <c:idx val="4"/>
              <c:tx>
                <c:rich>
                  <a:bodyPr/>
                  <a:lstStyle/>
                  <a:p>
                    <a:r>
                      <a:rPr lang="en-US"/>
                      <a:t>16.5%</a:t>
                    </a:r>
                  </a:p>
                </c:rich>
              </c:tx>
              <c:showLegendKey val="0"/>
              <c:showVal val="1"/>
              <c:showCatName val="0"/>
              <c:showSerName val="0"/>
              <c:showPercent val="0"/>
              <c:showBubbleSize val="0"/>
            </c:dLbl>
            <c:dLbl>
              <c:idx val="5"/>
              <c:tx>
                <c:rich>
                  <a:bodyPr/>
                  <a:lstStyle/>
                  <a:p>
                    <a:r>
                      <a:rPr lang="en-US"/>
                      <a:t>18.0%</a:t>
                    </a:r>
                  </a:p>
                </c:rich>
              </c:tx>
              <c:showLegendKey val="0"/>
              <c:showVal val="1"/>
              <c:showCatName val="0"/>
              <c:showSerName val="0"/>
              <c:showPercent val="0"/>
              <c:showBubbleSize val="0"/>
            </c:dLbl>
            <c:dLbl>
              <c:idx val="6"/>
              <c:tx>
                <c:rich>
                  <a:bodyPr/>
                  <a:lstStyle/>
                  <a:p>
                    <a:r>
                      <a:rPr lang="en-US"/>
                      <a:t>9.5%</a:t>
                    </a:r>
                  </a:p>
                </c:rich>
              </c:tx>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(2)'!$L$2:$L$8</c:f>
              <c:numCache>
                <c:formatCode>0.00</c:formatCode>
                <c:ptCount val="7"/>
                <c:pt idx="0">
                  <c:v>1.044642857142857</c:v>
                </c:pt>
                <c:pt idx="1">
                  <c:v>1.034188034188036</c:v>
                </c:pt>
                <c:pt idx="2">
                  <c:v>1.043103448275862</c:v>
                </c:pt>
                <c:pt idx="3">
                  <c:v>1.10909090909091</c:v>
                </c:pt>
                <c:pt idx="4">
                  <c:v>1.1651376146789</c:v>
                </c:pt>
                <c:pt idx="5">
                  <c:v>1.180000000000001</c:v>
                </c:pt>
                <c:pt idx="6">
                  <c:v>1.09442713108193</c:v>
                </c:pt>
              </c:numCache>
            </c:numRef>
          </c:val>
        </c:ser>
        <c:dLbls>
          <c:showLegendKey val="0"/>
          <c:showVal val="0"/>
          <c:showCatName val="0"/>
          <c:showSerName val="0"/>
          <c:showPercent val="0"/>
          <c:showBubbleSize val="0"/>
        </c:dLbls>
        <c:gapWidth val="150"/>
        <c:axId val="2009501016"/>
        <c:axId val="2009504072"/>
      </c:barChart>
      <c:catAx>
        <c:axId val="2009501016"/>
        <c:scaling>
          <c:orientation val="minMax"/>
        </c:scaling>
        <c:delete val="0"/>
        <c:axPos val="b"/>
        <c:majorTickMark val="out"/>
        <c:minorTickMark val="none"/>
        <c:tickLblPos val="nextTo"/>
        <c:txPr>
          <a:bodyPr/>
          <a:lstStyle/>
          <a:p>
            <a:pPr>
              <a:defRPr sz="1600"/>
            </a:pPr>
            <a:endParaRPr lang="en-US"/>
          </a:p>
        </c:txPr>
        <c:crossAx val="2009504072"/>
        <c:crosses val="autoZero"/>
        <c:auto val="1"/>
        <c:lblAlgn val="ctr"/>
        <c:lblOffset val="100"/>
        <c:noMultiLvlLbl val="0"/>
      </c:catAx>
      <c:valAx>
        <c:axId val="2009504072"/>
        <c:scaling>
          <c:orientation val="minMax"/>
          <c:max val="1.2"/>
          <c:min val="0.950000000000001"/>
        </c:scaling>
        <c:delete val="0"/>
        <c:axPos val="l"/>
        <c:majorGridlines/>
        <c:title>
          <c:tx>
            <c:rich>
              <a:bodyPr rot="-5400000" vert="horz"/>
              <a:lstStyle/>
              <a:p>
                <a:pPr>
                  <a:defRPr sz="2400"/>
                </a:pPr>
                <a:r>
                  <a:rPr lang="en-US" sz="2200" dirty="0" smtClean="0"/>
                  <a:t>Normalized </a:t>
                </a:r>
                <a:r>
                  <a:rPr lang="en-US" sz="2200" dirty="0"/>
                  <a:t>Weighted Speedup</a:t>
                </a:r>
              </a:p>
            </c:rich>
          </c:tx>
          <c:layout>
            <c:manualLayout>
              <c:xMode val="edge"/>
              <c:yMode val="edge"/>
              <c:x val="0.0212188042172694"/>
              <c:y val="0.11554593175853"/>
            </c:manualLayout>
          </c:layout>
          <c:overlay val="0"/>
        </c:title>
        <c:numFmt formatCode="0.00" sourceLinked="1"/>
        <c:majorTickMark val="out"/>
        <c:minorTickMark val="none"/>
        <c:tickLblPos val="nextTo"/>
        <c:txPr>
          <a:bodyPr/>
          <a:lstStyle/>
          <a:p>
            <a:pPr>
              <a:defRPr sz="1800"/>
            </a:pPr>
            <a:endParaRPr lang="en-US"/>
          </a:p>
        </c:txPr>
        <c:crossAx val="2009501016"/>
        <c:crosses val="autoZero"/>
        <c:crossBetween val="between"/>
        <c:majorUnit val="0.05"/>
      </c:valAx>
    </c:plotArea>
    <c:legend>
      <c:legendPos val="t"/>
      <c:layout>
        <c:manualLayout>
          <c:xMode val="edge"/>
          <c:yMode val="edge"/>
          <c:x val="0.160323190533387"/>
          <c:y val="0.117284279120283"/>
          <c:w val="0.439655678633391"/>
          <c:h val="0.0976759539672927"/>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924925332609"/>
          <c:y val="0.152610114662649"/>
          <c:w val="0.828825006787945"/>
          <c:h val="0.594722555884665"/>
        </c:manualLayout>
      </c:layout>
      <c:barChart>
        <c:barDir val="col"/>
        <c:grouping val="clustered"/>
        <c:varyColors val="0"/>
        <c:ser>
          <c:idx val="0"/>
          <c:order val="0"/>
          <c:tx>
            <c:v>Zero Page</c:v>
          </c:tx>
          <c:invertIfNegative val="0"/>
          <c:dLbls>
            <c:dLbl>
              <c:idx val="0"/>
              <c:layout>
                <c:manualLayout>
                  <c:x val="-2.82591468941023E-17"/>
                  <c:y val="0.0126126126126126"/>
                </c:manualLayout>
              </c:layout>
              <c:dLblPos val="outEnd"/>
              <c:showLegendKey val="0"/>
              <c:showVal val="1"/>
              <c:showCatName val="0"/>
              <c:showSerName val="0"/>
              <c:showPercent val="0"/>
              <c:showBubbleSize val="0"/>
            </c:dLbl>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Sheet3!$B$35</c:f>
              <c:numCache>
                <c:formatCode>General</c:formatCode>
                <c:ptCount val="1"/>
                <c:pt idx="0">
                  <c:v>1.298172369284232</c:v>
                </c:pt>
              </c:numCache>
            </c:numRef>
          </c:val>
        </c:ser>
        <c:ser>
          <c:idx val="1"/>
          <c:order val="1"/>
          <c:tx>
            <c:v>FPC</c:v>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Sheet3!$C$35</c:f>
              <c:numCache>
                <c:formatCode>General</c:formatCode>
                <c:ptCount val="1"/>
                <c:pt idx="0">
                  <c:v>1.590759977576074</c:v>
                </c:pt>
              </c:numCache>
            </c:numRef>
          </c:val>
        </c:ser>
        <c:ser>
          <c:idx val="2"/>
          <c:order val="2"/>
          <c:tx>
            <c:v>LCP (BDI)</c:v>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Sheet3!$D$35</c:f>
              <c:numCache>
                <c:formatCode>General</c:formatCode>
                <c:ptCount val="1"/>
                <c:pt idx="0">
                  <c:v>1.623944539203117</c:v>
                </c:pt>
              </c:numCache>
            </c:numRef>
          </c:val>
        </c:ser>
        <c:ser>
          <c:idx val="3"/>
          <c:order val="3"/>
          <c:tx>
            <c:v>LCP (BDI+FPC-fixed)</c:v>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Sheet3!$E$35</c:f>
              <c:numCache>
                <c:formatCode>General</c:formatCode>
                <c:ptCount val="1"/>
                <c:pt idx="0">
                  <c:v>1.690884066454092</c:v>
                </c:pt>
              </c:numCache>
            </c:numRef>
          </c:val>
        </c:ser>
        <c:ser>
          <c:idx val="4"/>
          <c:order val="4"/>
          <c:tx>
            <c:v>MXT</c:v>
          </c:tx>
          <c:invertIfNegative val="0"/>
          <c:dLbls>
            <c:dLbl>
              <c:idx val="0"/>
              <c:layout>
                <c:manualLayout>
                  <c:x val="-0.00231215704223813"/>
                  <c:y val="0.013234442068686"/>
                </c:manualLayout>
              </c:layout>
              <c:dLblPos val="outEnd"/>
              <c:showLegendKey val="0"/>
              <c:showVal val="1"/>
              <c:showCatName val="0"/>
              <c:showSerName val="0"/>
              <c:showPercent val="0"/>
              <c:showBubbleSize val="0"/>
            </c:dLbl>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Sheet3!$F$35</c:f>
              <c:numCache>
                <c:formatCode>General</c:formatCode>
                <c:ptCount val="1"/>
                <c:pt idx="0">
                  <c:v>2.305113196878984</c:v>
                </c:pt>
              </c:numCache>
            </c:numRef>
          </c:val>
        </c:ser>
        <c:ser>
          <c:idx val="5"/>
          <c:order val="5"/>
          <c:tx>
            <c:v>LZ</c:v>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Sheet3!$G$35</c:f>
              <c:numCache>
                <c:formatCode>General</c:formatCode>
                <c:ptCount val="1"/>
                <c:pt idx="0">
                  <c:v>2.604910788410195</c:v>
                </c:pt>
              </c:numCache>
            </c:numRef>
          </c:val>
        </c:ser>
        <c:dLbls>
          <c:showLegendKey val="0"/>
          <c:showVal val="1"/>
          <c:showCatName val="0"/>
          <c:showSerName val="0"/>
          <c:showPercent val="0"/>
          <c:showBubbleSize val="0"/>
        </c:dLbls>
        <c:gapWidth val="150"/>
        <c:axId val="2008942344"/>
        <c:axId val="2008947880"/>
      </c:barChart>
      <c:catAx>
        <c:axId val="2008942344"/>
        <c:scaling>
          <c:orientation val="minMax"/>
        </c:scaling>
        <c:delete val="1"/>
        <c:axPos val="b"/>
        <c:title>
          <c:tx>
            <c:rich>
              <a:bodyPr/>
              <a:lstStyle/>
              <a:p>
                <a:pPr>
                  <a:defRPr sz="2400"/>
                </a:pPr>
                <a:r>
                  <a:rPr lang="en-US" sz="2400" dirty="0" err="1"/>
                  <a:t>GeoMean</a:t>
                </a:r>
                <a:endParaRPr lang="en-US" sz="2400" dirty="0"/>
              </a:p>
            </c:rich>
          </c:tx>
          <c:layout>
            <c:manualLayout>
              <c:xMode val="edge"/>
              <c:yMode val="edge"/>
              <c:x val="0.441311104923797"/>
              <c:y val="0.768322072441719"/>
            </c:manualLayout>
          </c:layout>
          <c:overlay val="0"/>
        </c:title>
        <c:numFmt formatCode="General" sourceLinked="1"/>
        <c:majorTickMark val="out"/>
        <c:minorTickMark val="none"/>
        <c:tickLblPos val="none"/>
        <c:crossAx val="2008947880"/>
        <c:crossesAt val="0.0"/>
        <c:auto val="1"/>
        <c:lblAlgn val="ctr"/>
        <c:lblOffset val="100"/>
        <c:tickLblSkip val="1"/>
        <c:tickMarkSkip val="1"/>
        <c:noMultiLvlLbl val="0"/>
      </c:catAx>
      <c:valAx>
        <c:axId val="2008947880"/>
        <c:scaling>
          <c:orientation val="minMax"/>
          <c:max val="3.5"/>
          <c:min val="1.0"/>
        </c:scaling>
        <c:delete val="0"/>
        <c:axPos val="l"/>
        <c:majorGridlines/>
        <c:title>
          <c:tx>
            <c:rich>
              <a:bodyPr/>
              <a:lstStyle/>
              <a:p>
                <a:pPr>
                  <a:defRPr sz="2800"/>
                </a:pPr>
                <a:r>
                  <a:rPr lang="en-US" sz="2800" dirty="0"/>
                  <a:t>Compression Ratio</a:t>
                </a:r>
              </a:p>
            </c:rich>
          </c:tx>
          <c:layout>
            <c:manualLayout>
              <c:xMode val="edge"/>
              <c:yMode val="edge"/>
              <c:x val="0.0156695174270944"/>
              <c:y val="0.133606172212344"/>
            </c:manualLayout>
          </c:layout>
          <c:overlay val="0"/>
        </c:title>
        <c:numFmt formatCode="General" sourceLinked="1"/>
        <c:majorTickMark val="out"/>
        <c:minorTickMark val="none"/>
        <c:tickLblPos val="nextTo"/>
        <c:txPr>
          <a:bodyPr rot="0" vert="horz"/>
          <a:lstStyle/>
          <a:p>
            <a:pPr>
              <a:defRPr sz="2200"/>
            </a:pPr>
            <a:endParaRPr lang="en-US"/>
          </a:p>
        </c:txPr>
        <c:crossAx val="2008942344"/>
        <c:crossesAt val="1.0"/>
        <c:crossBetween val="between"/>
      </c:valAx>
    </c:plotArea>
    <c:legend>
      <c:legendPos val="r"/>
      <c:layout>
        <c:manualLayout>
          <c:xMode val="edge"/>
          <c:yMode val="edge"/>
          <c:x val="0.144195004620657"/>
          <c:y val="0.080261408856151"/>
          <c:w val="0.752634626896676"/>
          <c:h val="0.193538862077724"/>
        </c:manualLayout>
      </c:layout>
      <c:overlay val="0"/>
      <c:txPr>
        <a:bodyPr/>
        <a:lstStyle/>
        <a:p>
          <a:pPr>
            <a:defRPr sz="22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635941149558"/>
          <c:y val="0.280915811449495"/>
          <c:w val="0.805828457222664"/>
          <c:h val="0.458551477361626"/>
        </c:manualLayout>
      </c:layout>
      <c:barChart>
        <c:barDir val="col"/>
        <c:grouping val="clustered"/>
        <c:varyColors val="0"/>
        <c:ser>
          <c:idx val="1"/>
          <c:order val="0"/>
          <c:tx>
            <c:strRef>
              <c:f>Sheet1!$N$1</c:f>
              <c:strCache>
                <c:ptCount val="1"/>
                <c:pt idx="0">
                  <c:v>FPC-cache</c:v>
                </c:pt>
              </c:strCache>
            </c:strRef>
          </c:tx>
          <c:invertIfNegative val="0"/>
          <c:dLbls>
            <c:dLbl>
              <c:idx val="0"/>
              <c:layout>
                <c:manualLayout>
                  <c:x val="2.50599204854646E-17"/>
                  <c:y val="0.013827160762655"/>
                </c:manualLayout>
              </c:layout>
              <c:numFmt formatCode="#,##0.00" sourceLinked="0"/>
              <c:spPr/>
              <c:txPr>
                <a:bodyPr/>
                <a:lstStyle/>
                <a:p>
                  <a:pPr>
                    <a:defRPr sz="2000"/>
                  </a:pPr>
                  <a:endParaRPr lang="en-US"/>
                </a:p>
              </c:txPr>
              <c:dLblPos val="outEnd"/>
              <c:showLegendKey val="0"/>
              <c:showVal val="1"/>
              <c:showCatName val="0"/>
              <c:showSerName val="0"/>
              <c:showPercent val="0"/>
              <c:showBubbleSize val="0"/>
            </c:dLbl>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Sheet1!$N$2</c:f>
              <c:numCache>
                <c:formatCode>General</c:formatCode>
                <c:ptCount val="1"/>
                <c:pt idx="0">
                  <c:v>0.920049195769252</c:v>
                </c:pt>
              </c:numCache>
            </c:numRef>
          </c:val>
        </c:ser>
        <c:ser>
          <c:idx val="2"/>
          <c:order val="1"/>
          <c:tx>
            <c:strRef>
              <c:f>Sheet1!$O$1</c:f>
              <c:strCache>
                <c:ptCount val="1"/>
                <c:pt idx="0">
                  <c:v>BDI-cache</c:v>
                </c:pt>
              </c:strCache>
            </c:strRef>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Sheet1!$O$2</c:f>
              <c:numCache>
                <c:formatCode>General</c:formatCode>
                <c:ptCount val="1"/>
                <c:pt idx="0">
                  <c:v>0.890572801933389</c:v>
                </c:pt>
              </c:numCache>
            </c:numRef>
          </c:val>
        </c:ser>
        <c:ser>
          <c:idx val="3"/>
          <c:order val="2"/>
          <c:tx>
            <c:strRef>
              <c:f>Sheet1!$P$1</c:f>
              <c:strCache>
                <c:ptCount val="1"/>
                <c:pt idx="0">
                  <c:v>FPC-memory</c:v>
                </c:pt>
              </c:strCache>
            </c:strRef>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Sheet1!$P$2</c:f>
              <c:numCache>
                <c:formatCode>General</c:formatCode>
                <c:ptCount val="1"/>
                <c:pt idx="0">
                  <c:v>0.572149164466469</c:v>
                </c:pt>
              </c:numCache>
            </c:numRef>
          </c:val>
        </c:ser>
        <c:ser>
          <c:idx val="4"/>
          <c:order val="3"/>
          <c:tx>
            <c:strRef>
              <c:f>Sheet1!$Q$1</c:f>
              <c:strCache>
                <c:ptCount val="1"/>
                <c:pt idx="0">
                  <c:v>(None, LCP-BDI)</c:v>
                </c:pt>
              </c:strCache>
            </c:strRef>
          </c:tx>
          <c:invertIfNegative val="0"/>
          <c:dLbls>
            <c:dLbl>
              <c:idx val="0"/>
              <c:layout>
                <c:manualLayout>
                  <c:x val="0.0"/>
                  <c:y val="0.0120987656673231"/>
                </c:manualLayout>
              </c:layout>
              <c:dLblPos val="outEnd"/>
              <c:showLegendKey val="0"/>
              <c:showVal val="1"/>
              <c:showCatName val="0"/>
              <c:showSerName val="0"/>
              <c:showPercent val="0"/>
              <c:showBubbleSize val="0"/>
            </c:dLbl>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Sheet1!$Q$2</c:f>
              <c:numCache>
                <c:formatCode>General</c:formatCode>
                <c:ptCount val="1"/>
                <c:pt idx="0">
                  <c:v>0.625489906803342</c:v>
                </c:pt>
              </c:numCache>
            </c:numRef>
          </c:val>
        </c:ser>
        <c:ser>
          <c:idx val="5"/>
          <c:order val="4"/>
          <c:tx>
            <c:strRef>
              <c:f>Sheet1!$R$1</c:f>
              <c:strCache>
                <c:ptCount val="1"/>
                <c:pt idx="0">
                  <c:v>(FPC, FPC)</c:v>
                </c:pt>
              </c:strCache>
            </c:strRef>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Sheet1!$R$2</c:f>
              <c:numCache>
                <c:formatCode>General</c:formatCode>
                <c:ptCount val="1"/>
                <c:pt idx="0">
                  <c:v>0.536202475746456</c:v>
                </c:pt>
              </c:numCache>
            </c:numRef>
          </c:val>
        </c:ser>
        <c:ser>
          <c:idx val="6"/>
          <c:order val="5"/>
          <c:tx>
            <c:strRef>
              <c:f>Sheet1!$S$1</c:f>
              <c:strCache>
                <c:ptCount val="1"/>
                <c:pt idx="0">
                  <c:v>(BDI, LCP-BDI)</c:v>
                </c:pt>
              </c:strCache>
            </c:strRef>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Sheet1!$S$2</c:f>
              <c:numCache>
                <c:formatCode>General</c:formatCode>
                <c:ptCount val="1"/>
                <c:pt idx="0">
                  <c:v>0.551244243238694</c:v>
                </c:pt>
              </c:numCache>
            </c:numRef>
          </c:val>
        </c:ser>
        <c:ser>
          <c:idx val="7"/>
          <c:order val="6"/>
          <c:tx>
            <c:strRef>
              <c:f>Sheet1!$T$1</c:f>
              <c:strCache>
                <c:ptCount val="1"/>
                <c:pt idx="0">
                  <c:v>(BDI, LCP-BDI+FPC-fixed)</c:v>
                </c:pt>
              </c:strCache>
            </c:strRef>
          </c:tx>
          <c:invertIfNegative val="0"/>
          <c:dLbls>
            <c:dLbl>
              <c:idx val="0"/>
              <c:layout>
                <c:manualLayout>
                  <c:x val="0.0"/>
                  <c:y val="0.00691358038132751"/>
                </c:manualLayout>
              </c:layout>
              <c:dLblPos val="outEnd"/>
              <c:showLegendKey val="0"/>
              <c:showVal val="1"/>
              <c:showCatName val="0"/>
              <c:showSerName val="0"/>
              <c:showPercent val="0"/>
              <c:showBubbleSize val="0"/>
            </c:dLbl>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Sheet1!$T$2</c:f>
              <c:numCache>
                <c:formatCode>General</c:formatCode>
                <c:ptCount val="1"/>
                <c:pt idx="0">
                  <c:v>0.53836089643361</c:v>
                </c:pt>
              </c:numCache>
            </c:numRef>
          </c:val>
        </c:ser>
        <c:dLbls>
          <c:showLegendKey val="0"/>
          <c:showVal val="1"/>
          <c:showCatName val="0"/>
          <c:showSerName val="0"/>
          <c:showPercent val="0"/>
          <c:showBubbleSize val="0"/>
        </c:dLbls>
        <c:gapWidth val="150"/>
        <c:axId val="2008142216"/>
        <c:axId val="2008139208"/>
      </c:barChart>
      <c:catAx>
        <c:axId val="2008142216"/>
        <c:scaling>
          <c:orientation val="minMax"/>
        </c:scaling>
        <c:delete val="0"/>
        <c:axPos val="b"/>
        <c:numFmt formatCode="General" sourceLinked="1"/>
        <c:majorTickMark val="out"/>
        <c:minorTickMark val="none"/>
        <c:tickLblPos val="nextTo"/>
        <c:txPr>
          <a:bodyPr rot="0" vert="horz"/>
          <a:lstStyle/>
          <a:p>
            <a:pPr>
              <a:defRPr sz="2400" b="1"/>
            </a:pPr>
            <a:endParaRPr lang="en-US"/>
          </a:p>
        </c:txPr>
        <c:crossAx val="2008139208"/>
        <c:crossesAt val="0.0"/>
        <c:auto val="1"/>
        <c:lblAlgn val="ctr"/>
        <c:lblOffset val="100"/>
        <c:tickLblSkip val="1"/>
        <c:tickMarkSkip val="1"/>
        <c:noMultiLvlLbl val="0"/>
      </c:catAx>
      <c:valAx>
        <c:axId val="2008139208"/>
        <c:scaling>
          <c:orientation val="minMax"/>
          <c:max val="1.2"/>
        </c:scaling>
        <c:delete val="0"/>
        <c:axPos val="l"/>
        <c:majorGridlines>
          <c:spPr>
            <a:ln w="6350">
              <a:prstDash val="sysDot"/>
            </a:ln>
          </c:spPr>
        </c:majorGridlines>
        <c:title>
          <c:tx>
            <c:rich>
              <a:bodyPr/>
              <a:lstStyle/>
              <a:p>
                <a:pPr>
                  <a:defRPr sz="3200"/>
                </a:pPr>
                <a:r>
                  <a:rPr lang="en-US" sz="3200" dirty="0"/>
                  <a:t>Normalized BPKI</a:t>
                </a:r>
              </a:p>
            </c:rich>
          </c:tx>
          <c:layout>
            <c:manualLayout>
              <c:xMode val="edge"/>
              <c:yMode val="edge"/>
              <c:x val="0.0230236702063618"/>
              <c:y val="0.185052562874085"/>
            </c:manualLayout>
          </c:layout>
          <c:overlay val="0"/>
        </c:title>
        <c:numFmt formatCode="General" sourceLinked="1"/>
        <c:majorTickMark val="out"/>
        <c:minorTickMark val="none"/>
        <c:tickLblPos val="nextTo"/>
        <c:txPr>
          <a:bodyPr rot="0" vert="horz"/>
          <a:lstStyle/>
          <a:p>
            <a:pPr>
              <a:defRPr sz="2400"/>
            </a:pPr>
            <a:endParaRPr lang="en-US"/>
          </a:p>
        </c:txPr>
        <c:crossAx val="2008142216"/>
        <c:crossesAt val="1.0"/>
        <c:crossBetween val="between"/>
        <c:majorUnit val="0.2"/>
      </c:valAx>
    </c:plotArea>
    <c:legend>
      <c:legendPos val="r"/>
      <c:layout>
        <c:manualLayout>
          <c:xMode val="edge"/>
          <c:yMode val="edge"/>
          <c:x val="0.229432204002023"/>
          <c:y val="0.0"/>
          <c:w val="0.743044892659043"/>
          <c:h val="0.281309743689446"/>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8685397279885"/>
          <c:y val="0.0618171751968504"/>
          <c:w val="0.773580927384078"/>
          <c:h val="0.855532225138524"/>
        </c:manualLayout>
      </c:layout>
      <c:lineChart>
        <c:grouping val="standard"/>
        <c:varyColors val="0"/>
        <c:ser>
          <c:idx val="0"/>
          <c:order val="0"/>
          <c:tx>
            <c:strRef>
              <c:f>'S-curve'!$B$1</c:f>
              <c:strCache>
                <c:ptCount val="1"/>
                <c:pt idx="0">
                  <c:v>LRU</c:v>
                </c:pt>
              </c:strCache>
            </c:strRef>
          </c:tx>
          <c:spPr>
            <a:ln w="38100">
              <a:solidFill>
                <a:schemeClr val="tx1">
                  <a:lumMod val="75000"/>
                  <a:lumOff val="25000"/>
                </a:schemeClr>
              </a:solidFill>
            </a:ln>
          </c:spPr>
          <c:marker>
            <c:symbol val="none"/>
          </c:marker>
          <c:val>
            <c:numRef>
              <c:f>'S-curve'!$B$2:$B$132</c:f>
              <c:numCache>
                <c:formatCode>General</c:formatCode>
                <c:ptCount val="13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numCache>
            </c:numRef>
          </c:val>
          <c:smooth val="0"/>
        </c:ser>
        <c:ser>
          <c:idx val="1"/>
          <c:order val="1"/>
          <c:tx>
            <c:strRef>
              <c:f>'S-curve'!$C$1</c:f>
              <c:strCache>
                <c:ptCount val="1"/>
                <c:pt idx="0">
                  <c:v>EAF</c:v>
                </c:pt>
              </c:strCache>
            </c:strRef>
          </c:tx>
          <c:spPr>
            <a:ln w="38100">
              <a:solidFill>
                <a:schemeClr val="accent1"/>
              </a:solidFill>
            </a:ln>
          </c:spPr>
          <c:marker>
            <c:symbol val="none"/>
          </c:marker>
          <c:val>
            <c:numRef>
              <c:f>'S-curve'!$C$2:$C$132</c:f>
              <c:numCache>
                <c:formatCode>General</c:formatCode>
                <c:ptCount val="131"/>
                <c:pt idx="0">
                  <c:v>-0.06</c:v>
                </c:pt>
                <c:pt idx="1">
                  <c:v>-0.02</c:v>
                </c:pt>
                <c:pt idx="2">
                  <c:v>-0.01</c:v>
                </c:pt>
                <c:pt idx="3">
                  <c:v>0.0</c:v>
                </c:pt>
                <c:pt idx="4">
                  <c:v>0.0</c:v>
                </c:pt>
                <c:pt idx="5">
                  <c:v>0.01</c:v>
                </c:pt>
                <c:pt idx="6">
                  <c:v>0.01</c:v>
                </c:pt>
                <c:pt idx="7">
                  <c:v>0.01</c:v>
                </c:pt>
                <c:pt idx="8">
                  <c:v>0.02</c:v>
                </c:pt>
                <c:pt idx="9">
                  <c:v>0.02</c:v>
                </c:pt>
                <c:pt idx="10">
                  <c:v>0.02</c:v>
                </c:pt>
                <c:pt idx="11">
                  <c:v>0.03</c:v>
                </c:pt>
                <c:pt idx="12">
                  <c:v>0.03</c:v>
                </c:pt>
                <c:pt idx="13">
                  <c:v>0.04</c:v>
                </c:pt>
                <c:pt idx="14">
                  <c:v>0.04</c:v>
                </c:pt>
                <c:pt idx="15">
                  <c:v>0.04</c:v>
                </c:pt>
                <c:pt idx="16">
                  <c:v>0.04</c:v>
                </c:pt>
                <c:pt idx="17">
                  <c:v>0.04</c:v>
                </c:pt>
                <c:pt idx="18">
                  <c:v>0.05</c:v>
                </c:pt>
                <c:pt idx="19">
                  <c:v>0.05</c:v>
                </c:pt>
                <c:pt idx="20">
                  <c:v>0.06</c:v>
                </c:pt>
                <c:pt idx="21">
                  <c:v>0.06</c:v>
                </c:pt>
                <c:pt idx="22">
                  <c:v>0.06</c:v>
                </c:pt>
                <c:pt idx="23">
                  <c:v>0.07</c:v>
                </c:pt>
                <c:pt idx="24">
                  <c:v>0.07</c:v>
                </c:pt>
                <c:pt idx="25">
                  <c:v>0.07</c:v>
                </c:pt>
                <c:pt idx="26">
                  <c:v>0.07</c:v>
                </c:pt>
                <c:pt idx="27">
                  <c:v>0.07</c:v>
                </c:pt>
                <c:pt idx="28">
                  <c:v>0.08</c:v>
                </c:pt>
                <c:pt idx="29">
                  <c:v>0.08</c:v>
                </c:pt>
                <c:pt idx="30">
                  <c:v>0.09</c:v>
                </c:pt>
                <c:pt idx="31">
                  <c:v>0.09</c:v>
                </c:pt>
                <c:pt idx="32">
                  <c:v>0.09</c:v>
                </c:pt>
                <c:pt idx="33">
                  <c:v>0.09</c:v>
                </c:pt>
                <c:pt idx="34">
                  <c:v>0.1</c:v>
                </c:pt>
                <c:pt idx="35">
                  <c:v>0.1</c:v>
                </c:pt>
                <c:pt idx="36">
                  <c:v>0.1</c:v>
                </c:pt>
                <c:pt idx="37">
                  <c:v>0.1</c:v>
                </c:pt>
                <c:pt idx="38">
                  <c:v>0.11</c:v>
                </c:pt>
                <c:pt idx="39">
                  <c:v>0.11</c:v>
                </c:pt>
                <c:pt idx="40">
                  <c:v>0.11</c:v>
                </c:pt>
                <c:pt idx="41">
                  <c:v>0.11</c:v>
                </c:pt>
                <c:pt idx="42">
                  <c:v>0.12</c:v>
                </c:pt>
                <c:pt idx="43">
                  <c:v>0.12</c:v>
                </c:pt>
                <c:pt idx="44">
                  <c:v>0.13</c:v>
                </c:pt>
                <c:pt idx="45">
                  <c:v>0.13</c:v>
                </c:pt>
                <c:pt idx="46">
                  <c:v>0.13</c:v>
                </c:pt>
                <c:pt idx="47">
                  <c:v>0.13</c:v>
                </c:pt>
                <c:pt idx="48">
                  <c:v>0.13</c:v>
                </c:pt>
                <c:pt idx="49">
                  <c:v>0.14</c:v>
                </c:pt>
                <c:pt idx="50">
                  <c:v>0.14</c:v>
                </c:pt>
                <c:pt idx="51">
                  <c:v>0.15</c:v>
                </c:pt>
                <c:pt idx="52">
                  <c:v>0.16</c:v>
                </c:pt>
                <c:pt idx="53">
                  <c:v>0.16</c:v>
                </c:pt>
                <c:pt idx="54">
                  <c:v>0.16</c:v>
                </c:pt>
                <c:pt idx="55">
                  <c:v>0.17</c:v>
                </c:pt>
                <c:pt idx="56">
                  <c:v>0.17</c:v>
                </c:pt>
                <c:pt idx="57">
                  <c:v>0.17</c:v>
                </c:pt>
                <c:pt idx="58">
                  <c:v>0.17</c:v>
                </c:pt>
                <c:pt idx="59">
                  <c:v>0.18</c:v>
                </c:pt>
                <c:pt idx="60">
                  <c:v>0.18</c:v>
                </c:pt>
                <c:pt idx="61">
                  <c:v>0.19</c:v>
                </c:pt>
                <c:pt idx="62">
                  <c:v>0.19</c:v>
                </c:pt>
                <c:pt idx="63">
                  <c:v>0.19</c:v>
                </c:pt>
                <c:pt idx="64">
                  <c:v>0.19</c:v>
                </c:pt>
                <c:pt idx="65">
                  <c:v>0.2</c:v>
                </c:pt>
                <c:pt idx="66">
                  <c:v>0.2</c:v>
                </c:pt>
                <c:pt idx="67">
                  <c:v>0.2</c:v>
                </c:pt>
                <c:pt idx="68">
                  <c:v>0.21</c:v>
                </c:pt>
                <c:pt idx="69">
                  <c:v>0.21</c:v>
                </c:pt>
                <c:pt idx="70">
                  <c:v>0.21</c:v>
                </c:pt>
                <c:pt idx="71">
                  <c:v>0.22</c:v>
                </c:pt>
                <c:pt idx="72">
                  <c:v>0.22</c:v>
                </c:pt>
                <c:pt idx="73">
                  <c:v>0.22</c:v>
                </c:pt>
                <c:pt idx="74">
                  <c:v>0.23</c:v>
                </c:pt>
                <c:pt idx="75">
                  <c:v>0.23</c:v>
                </c:pt>
                <c:pt idx="76">
                  <c:v>0.24</c:v>
                </c:pt>
                <c:pt idx="77">
                  <c:v>0.24</c:v>
                </c:pt>
                <c:pt idx="78">
                  <c:v>0.25</c:v>
                </c:pt>
                <c:pt idx="79">
                  <c:v>0.25</c:v>
                </c:pt>
                <c:pt idx="80">
                  <c:v>0.26</c:v>
                </c:pt>
                <c:pt idx="81">
                  <c:v>0.26</c:v>
                </c:pt>
                <c:pt idx="82">
                  <c:v>0.27</c:v>
                </c:pt>
                <c:pt idx="83">
                  <c:v>0.27</c:v>
                </c:pt>
                <c:pt idx="84">
                  <c:v>0.27</c:v>
                </c:pt>
                <c:pt idx="85">
                  <c:v>0.28</c:v>
                </c:pt>
                <c:pt idx="86">
                  <c:v>0.28</c:v>
                </c:pt>
                <c:pt idx="87">
                  <c:v>0.28</c:v>
                </c:pt>
                <c:pt idx="88">
                  <c:v>0.28</c:v>
                </c:pt>
                <c:pt idx="89">
                  <c:v>0.29</c:v>
                </c:pt>
                <c:pt idx="90">
                  <c:v>0.29</c:v>
                </c:pt>
                <c:pt idx="91">
                  <c:v>0.29</c:v>
                </c:pt>
                <c:pt idx="92">
                  <c:v>0.29</c:v>
                </c:pt>
                <c:pt idx="93">
                  <c:v>0.29</c:v>
                </c:pt>
                <c:pt idx="94">
                  <c:v>0.3</c:v>
                </c:pt>
                <c:pt idx="95">
                  <c:v>0.32</c:v>
                </c:pt>
                <c:pt idx="96">
                  <c:v>0.32</c:v>
                </c:pt>
                <c:pt idx="97">
                  <c:v>0.33</c:v>
                </c:pt>
                <c:pt idx="98">
                  <c:v>0.33</c:v>
                </c:pt>
                <c:pt idx="99">
                  <c:v>0.33</c:v>
                </c:pt>
                <c:pt idx="100">
                  <c:v>0.33</c:v>
                </c:pt>
                <c:pt idx="101">
                  <c:v>0.34</c:v>
                </c:pt>
                <c:pt idx="102">
                  <c:v>0.35</c:v>
                </c:pt>
                <c:pt idx="103">
                  <c:v>0.35</c:v>
                </c:pt>
                <c:pt idx="104">
                  <c:v>0.35</c:v>
                </c:pt>
                <c:pt idx="105">
                  <c:v>0.36</c:v>
                </c:pt>
                <c:pt idx="106">
                  <c:v>0.36</c:v>
                </c:pt>
                <c:pt idx="107">
                  <c:v>0.37</c:v>
                </c:pt>
                <c:pt idx="108">
                  <c:v>0.37</c:v>
                </c:pt>
                <c:pt idx="109">
                  <c:v>0.37</c:v>
                </c:pt>
                <c:pt idx="110">
                  <c:v>0.38</c:v>
                </c:pt>
                <c:pt idx="111">
                  <c:v>0.39</c:v>
                </c:pt>
                <c:pt idx="112">
                  <c:v>0.41</c:v>
                </c:pt>
                <c:pt idx="113">
                  <c:v>0.42</c:v>
                </c:pt>
                <c:pt idx="114">
                  <c:v>0.42</c:v>
                </c:pt>
                <c:pt idx="115">
                  <c:v>0.42</c:v>
                </c:pt>
                <c:pt idx="116">
                  <c:v>0.42</c:v>
                </c:pt>
                <c:pt idx="117">
                  <c:v>0.43</c:v>
                </c:pt>
                <c:pt idx="118">
                  <c:v>0.43</c:v>
                </c:pt>
                <c:pt idx="119">
                  <c:v>0.44</c:v>
                </c:pt>
                <c:pt idx="120">
                  <c:v>0.44</c:v>
                </c:pt>
                <c:pt idx="121">
                  <c:v>0.45</c:v>
                </c:pt>
                <c:pt idx="122">
                  <c:v>0.45</c:v>
                </c:pt>
                <c:pt idx="123">
                  <c:v>0.46</c:v>
                </c:pt>
                <c:pt idx="124">
                  <c:v>0.46</c:v>
                </c:pt>
                <c:pt idx="125">
                  <c:v>0.47</c:v>
                </c:pt>
                <c:pt idx="126">
                  <c:v>0.47</c:v>
                </c:pt>
                <c:pt idx="127">
                  <c:v>0.48</c:v>
                </c:pt>
                <c:pt idx="128">
                  <c:v>0.56</c:v>
                </c:pt>
                <c:pt idx="129">
                  <c:v>0.59</c:v>
                </c:pt>
                <c:pt idx="130">
                  <c:v>0.600000000000001</c:v>
                </c:pt>
              </c:numCache>
            </c:numRef>
          </c:val>
          <c:smooth val="0"/>
        </c:ser>
        <c:ser>
          <c:idx val="2"/>
          <c:order val="2"/>
          <c:tx>
            <c:strRef>
              <c:f>'S-curve'!$D$1</c:f>
              <c:strCache>
                <c:ptCount val="1"/>
                <c:pt idx="0">
                  <c:v>SHIP</c:v>
                </c:pt>
              </c:strCache>
            </c:strRef>
          </c:tx>
          <c:spPr>
            <a:ln w="38100">
              <a:solidFill>
                <a:schemeClr val="accent3"/>
              </a:solidFill>
            </a:ln>
          </c:spPr>
          <c:marker>
            <c:symbol val="none"/>
          </c:marker>
          <c:val>
            <c:numRef>
              <c:f>'S-curve'!$D$2:$D$132</c:f>
              <c:numCache>
                <c:formatCode>General</c:formatCode>
                <c:ptCount val="131"/>
                <c:pt idx="0">
                  <c:v>0.0</c:v>
                </c:pt>
                <c:pt idx="1">
                  <c:v>-0.07</c:v>
                </c:pt>
                <c:pt idx="2">
                  <c:v>-0.03</c:v>
                </c:pt>
                <c:pt idx="3">
                  <c:v>-0.01</c:v>
                </c:pt>
                <c:pt idx="4">
                  <c:v>0.03</c:v>
                </c:pt>
                <c:pt idx="5">
                  <c:v>0.08</c:v>
                </c:pt>
                <c:pt idx="6">
                  <c:v>0.03</c:v>
                </c:pt>
                <c:pt idx="7">
                  <c:v>0.01</c:v>
                </c:pt>
                <c:pt idx="8">
                  <c:v>0.05</c:v>
                </c:pt>
                <c:pt idx="9">
                  <c:v>0.05</c:v>
                </c:pt>
                <c:pt idx="10">
                  <c:v>0.02</c:v>
                </c:pt>
                <c:pt idx="11">
                  <c:v>0.05</c:v>
                </c:pt>
                <c:pt idx="12">
                  <c:v>0.09</c:v>
                </c:pt>
                <c:pt idx="13">
                  <c:v>0.06</c:v>
                </c:pt>
                <c:pt idx="14">
                  <c:v>0.1</c:v>
                </c:pt>
                <c:pt idx="15">
                  <c:v>0.09</c:v>
                </c:pt>
                <c:pt idx="16">
                  <c:v>0.04</c:v>
                </c:pt>
                <c:pt idx="17">
                  <c:v>0.09</c:v>
                </c:pt>
                <c:pt idx="18">
                  <c:v>0.07</c:v>
                </c:pt>
                <c:pt idx="19">
                  <c:v>0.05</c:v>
                </c:pt>
                <c:pt idx="20">
                  <c:v>0.05</c:v>
                </c:pt>
                <c:pt idx="21">
                  <c:v>0.08</c:v>
                </c:pt>
                <c:pt idx="22">
                  <c:v>0.07</c:v>
                </c:pt>
                <c:pt idx="23">
                  <c:v>0.06</c:v>
                </c:pt>
                <c:pt idx="24">
                  <c:v>0.05</c:v>
                </c:pt>
                <c:pt idx="25">
                  <c:v>0.05</c:v>
                </c:pt>
                <c:pt idx="26">
                  <c:v>0.1</c:v>
                </c:pt>
                <c:pt idx="27">
                  <c:v>0.05</c:v>
                </c:pt>
                <c:pt idx="28">
                  <c:v>0.07</c:v>
                </c:pt>
                <c:pt idx="29">
                  <c:v>0.11</c:v>
                </c:pt>
                <c:pt idx="30">
                  <c:v>0.1</c:v>
                </c:pt>
                <c:pt idx="31">
                  <c:v>0.06</c:v>
                </c:pt>
                <c:pt idx="32">
                  <c:v>0.06</c:v>
                </c:pt>
                <c:pt idx="33">
                  <c:v>0.07</c:v>
                </c:pt>
                <c:pt idx="34">
                  <c:v>0.07</c:v>
                </c:pt>
                <c:pt idx="35">
                  <c:v>0.12</c:v>
                </c:pt>
                <c:pt idx="36">
                  <c:v>0.07</c:v>
                </c:pt>
                <c:pt idx="37">
                  <c:v>0.08</c:v>
                </c:pt>
                <c:pt idx="38">
                  <c:v>0.09</c:v>
                </c:pt>
                <c:pt idx="39">
                  <c:v>0.12</c:v>
                </c:pt>
                <c:pt idx="40">
                  <c:v>0.08</c:v>
                </c:pt>
                <c:pt idx="41">
                  <c:v>0.08</c:v>
                </c:pt>
                <c:pt idx="42">
                  <c:v>0.1</c:v>
                </c:pt>
                <c:pt idx="43">
                  <c:v>0.14</c:v>
                </c:pt>
                <c:pt idx="44">
                  <c:v>0.11</c:v>
                </c:pt>
                <c:pt idx="45">
                  <c:v>0.14</c:v>
                </c:pt>
                <c:pt idx="46">
                  <c:v>0.12</c:v>
                </c:pt>
                <c:pt idx="47">
                  <c:v>0.1</c:v>
                </c:pt>
                <c:pt idx="48">
                  <c:v>0.09</c:v>
                </c:pt>
                <c:pt idx="49">
                  <c:v>0.09</c:v>
                </c:pt>
                <c:pt idx="50">
                  <c:v>0.14</c:v>
                </c:pt>
                <c:pt idx="51">
                  <c:v>0.18</c:v>
                </c:pt>
                <c:pt idx="52">
                  <c:v>0.2</c:v>
                </c:pt>
                <c:pt idx="53">
                  <c:v>0.11</c:v>
                </c:pt>
                <c:pt idx="54">
                  <c:v>0.11</c:v>
                </c:pt>
                <c:pt idx="55">
                  <c:v>0.17</c:v>
                </c:pt>
                <c:pt idx="56">
                  <c:v>0.13</c:v>
                </c:pt>
                <c:pt idx="57">
                  <c:v>0.12</c:v>
                </c:pt>
                <c:pt idx="58">
                  <c:v>0.1</c:v>
                </c:pt>
                <c:pt idx="59">
                  <c:v>0.17</c:v>
                </c:pt>
                <c:pt idx="60">
                  <c:v>0.1</c:v>
                </c:pt>
                <c:pt idx="61">
                  <c:v>0.14</c:v>
                </c:pt>
                <c:pt idx="62">
                  <c:v>0.16</c:v>
                </c:pt>
                <c:pt idx="63">
                  <c:v>0.19</c:v>
                </c:pt>
                <c:pt idx="64">
                  <c:v>0.15</c:v>
                </c:pt>
                <c:pt idx="65">
                  <c:v>0.16</c:v>
                </c:pt>
                <c:pt idx="66">
                  <c:v>0.17</c:v>
                </c:pt>
                <c:pt idx="67">
                  <c:v>0.18</c:v>
                </c:pt>
                <c:pt idx="68">
                  <c:v>0.16</c:v>
                </c:pt>
                <c:pt idx="69">
                  <c:v>0.15</c:v>
                </c:pt>
                <c:pt idx="70">
                  <c:v>0.15</c:v>
                </c:pt>
                <c:pt idx="71">
                  <c:v>0.17</c:v>
                </c:pt>
                <c:pt idx="72">
                  <c:v>0.17</c:v>
                </c:pt>
                <c:pt idx="73">
                  <c:v>0.18</c:v>
                </c:pt>
                <c:pt idx="74">
                  <c:v>0.19</c:v>
                </c:pt>
                <c:pt idx="75">
                  <c:v>0.18</c:v>
                </c:pt>
                <c:pt idx="76">
                  <c:v>0.11</c:v>
                </c:pt>
                <c:pt idx="77">
                  <c:v>0.12</c:v>
                </c:pt>
                <c:pt idx="78">
                  <c:v>0.11</c:v>
                </c:pt>
                <c:pt idx="79">
                  <c:v>0.17</c:v>
                </c:pt>
                <c:pt idx="80">
                  <c:v>0.15</c:v>
                </c:pt>
                <c:pt idx="81">
                  <c:v>0.19</c:v>
                </c:pt>
                <c:pt idx="82">
                  <c:v>0.16</c:v>
                </c:pt>
                <c:pt idx="83">
                  <c:v>0.25</c:v>
                </c:pt>
                <c:pt idx="84">
                  <c:v>0.21</c:v>
                </c:pt>
                <c:pt idx="85">
                  <c:v>0.16</c:v>
                </c:pt>
                <c:pt idx="86">
                  <c:v>0.19</c:v>
                </c:pt>
                <c:pt idx="87">
                  <c:v>0.22</c:v>
                </c:pt>
                <c:pt idx="88">
                  <c:v>0.3</c:v>
                </c:pt>
                <c:pt idx="89">
                  <c:v>0.13</c:v>
                </c:pt>
                <c:pt idx="90">
                  <c:v>0.21</c:v>
                </c:pt>
                <c:pt idx="91">
                  <c:v>0.18</c:v>
                </c:pt>
                <c:pt idx="92">
                  <c:v>0.19</c:v>
                </c:pt>
                <c:pt idx="93">
                  <c:v>0.14</c:v>
                </c:pt>
                <c:pt idx="94">
                  <c:v>0.24</c:v>
                </c:pt>
                <c:pt idx="95">
                  <c:v>0.21</c:v>
                </c:pt>
                <c:pt idx="96">
                  <c:v>0.26</c:v>
                </c:pt>
                <c:pt idx="97">
                  <c:v>0.21</c:v>
                </c:pt>
                <c:pt idx="98">
                  <c:v>0.17</c:v>
                </c:pt>
                <c:pt idx="99">
                  <c:v>0.21</c:v>
                </c:pt>
                <c:pt idx="100">
                  <c:v>0.26</c:v>
                </c:pt>
                <c:pt idx="101">
                  <c:v>0.19</c:v>
                </c:pt>
                <c:pt idx="102">
                  <c:v>0.27</c:v>
                </c:pt>
                <c:pt idx="103">
                  <c:v>0.21</c:v>
                </c:pt>
                <c:pt idx="104">
                  <c:v>0.23</c:v>
                </c:pt>
                <c:pt idx="105">
                  <c:v>0.25</c:v>
                </c:pt>
                <c:pt idx="106">
                  <c:v>0.23</c:v>
                </c:pt>
                <c:pt idx="107">
                  <c:v>0.25</c:v>
                </c:pt>
                <c:pt idx="108">
                  <c:v>0.3</c:v>
                </c:pt>
                <c:pt idx="109">
                  <c:v>0.27</c:v>
                </c:pt>
                <c:pt idx="110">
                  <c:v>0.2</c:v>
                </c:pt>
                <c:pt idx="111">
                  <c:v>0.26</c:v>
                </c:pt>
                <c:pt idx="112">
                  <c:v>0.21</c:v>
                </c:pt>
                <c:pt idx="113">
                  <c:v>0.29</c:v>
                </c:pt>
                <c:pt idx="114">
                  <c:v>0.24</c:v>
                </c:pt>
                <c:pt idx="115">
                  <c:v>0.28</c:v>
                </c:pt>
                <c:pt idx="116">
                  <c:v>0.26</c:v>
                </c:pt>
                <c:pt idx="117">
                  <c:v>0.29</c:v>
                </c:pt>
                <c:pt idx="118">
                  <c:v>0.33</c:v>
                </c:pt>
                <c:pt idx="119">
                  <c:v>0.24</c:v>
                </c:pt>
                <c:pt idx="120">
                  <c:v>0.31</c:v>
                </c:pt>
                <c:pt idx="121">
                  <c:v>0.25</c:v>
                </c:pt>
                <c:pt idx="122">
                  <c:v>0.29</c:v>
                </c:pt>
                <c:pt idx="123">
                  <c:v>0.24</c:v>
                </c:pt>
                <c:pt idx="124">
                  <c:v>0.29</c:v>
                </c:pt>
                <c:pt idx="125">
                  <c:v>0.26</c:v>
                </c:pt>
                <c:pt idx="126">
                  <c:v>0.22</c:v>
                </c:pt>
                <c:pt idx="127">
                  <c:v>0.26</c:v>
                </c:pt>
                <c:pt idx="128">
                  <c:v>0.3</c:v>
                </c:pt>
                <c:pt idx="129">
                  <c:v>0.3</c:v>
                </c:pt>
                <c:pt idx="130">
                  <c:v>0.34</c:v>
                </c:pt>
              </c:numCache>
            </c:numRef>
          </c:val>
          <c:smooth val="0"/>
        </c:ser>
        <c:ser>
          <c:idx val="3"/>
          <c:order val="3"/>
          <c:tx>
            <c:strRef>
              <c:f>'S-curve'!$E$1</c:f>
              <c:strCache>
                <c:ptCount val="1"/>
                <c:pt idx="0">
                  <c:v>D-EAF</c:v>
                </c:pt>
              </c:strCache>
            </c:strRef>
          </c:tx>
          <c:spPr>
            <a:ln w="38100">
              <a:solidFill>
                <a:schemeClr val="tx1"/>
              </a:solidFill>
            </a:ln>
          </c:spPr>
          <c:marker>
            <c:symbol val="none"/>
          </c:marker>
          <c:val>
            <c:numRef>
              <c:f>'S-curve'!$E$2:$E$132</c:f>
              <c:numCache>
                <c:formatCode>General</c:formatCode>
                <c:ptCount val="131"/>
                <c:pt idx="0">
                  <c:v>-0.01</c:v>
                </c:pt>
                <c:pt idx="1">
                  <c:v>-0.01</c:v>
                </c:pt>
                <c:pt idx="2">
                  <c:v>0.0</c:v>
                </c:pt>
                <c:pt idx="3">
                  <c:v>0.01</c:v>
                </c:pt>
                <c:pt idx="4">
                  <c:v>0.0</c:v>
                </c:pt>
                <c:pt idx="5">
                  <c:v>0.01</c:v>
                </c:pt>
                <c:pt idx="6">
                  <c:v>0.03</c:v>
                </c:pt>
                <c:pt idx="7">
                  <c:v>0.01</c:v>
                </c:pt>
                <c:pt idx="8">
                  <c:v>0.02</c:v>
                </c:pt>
                <c:pt idx="9">
                  <c:v>0.03</c:v>
                </c:pt>
                <c:pt idx="10">
                  <c:v>0.01</c:v>
                </c:pt>
                <c:pt idx="11">
                  <c:v>0.03</c:v>
                </c:pt>
                <c:pt idx="12">
                  <c:v>0.03</c:v>
                </c:pt>
                <c:pt idx="13">
                  <c:v>0.04</c:v>
                </c:pt>
                <c:pt idx="14">
                  <c:v>0.04</c:v>
                </c:pt>
                <c:pt idx="15">
                  <c:v>0.04</c:v>
                </c:pt>
                <c:pt idx="16">
                  <c:v>0.04</c:v>
                </c:pt>
                <c:pt idx="17">
                  <c:v>0.04</c:v>
                </c:pt>
                <c:pt idx="18">
                  <c:v>0.05</c:v>
                </c:pt>
                <c:pt idx="19">
                  <c:v>0.05</c:v>
                </c:pt>
                <c:pt idx="20">
                  <c:v>0.06</c:v>
                </c:pt>
                <c:pt idx="21">
                  <c:v>0.06</c:v>
                </c:pt>
                <c:pt idx="22">
                  <c:v>0.06</c:v>
                </c:pt>
                <c:pt idx="23">
                  <c:v>0.07</c:v>
                </c:pt>
                <c:pt idx="24">
                  <c:v>0.07</c:v>
                </c:pt>
                <c:pt idx="25">
                  <c:v>0.07</c:v>
                </c:pt>
                <c:pt idx="26">
                  <c:v>0.08</c:v>
                </c:pt>
                <c:pt idx="27">
                  <c:v>0.07</c:v>
                </c:pt>
                <c:pt idx="28">
                  <c:v>0.08</c:v>
                </c:pt>
                <c:pt idx="29">
                  <c:v>0.08</c:v>
                </c:pt>
                <c:pt idx="30">
                  <c:v>0.09</c:v>
                </c:pt>
                <c:pt idx="31">
                  <c:v>0.09</c:v>
                </c:pt>
                <c:pt idx="32">
                  <c:v>0.09</c:v>
                </c:pt>
                <c:pt idx="33">
                  <c:v>0.1</c:v>
                </c:pt>
                <c:pt idx="34">
                  <c:v>0.1</c:v>
                </c:pt>
                <c:pt idx="35">
                  <c:v>0.1</c:v>
                </c:pt>
                <c:pt idx="36">
                  <c:v>0.1</c:v>
                </c:pt>
                <c:pt idx="37">
                  <c:v>0.1</c:v>
                </c:pt>
                <c:pt idx="38">
                  <c:v>0.09</c:v>
                </c:pt>
                <c:pt idx="39">
                  <c:v>0.11</c:v>
                </c:pt>
                <c:pt idx="40">
                  <c:v>0.11</c:v>
                </c:pt>
                <c:pt idx="41">
                  <c:v>0.11</c:v>
                </c:pt>
                <c:pt idx="42">
                  <c:v>0.11</c:v>
                </c:pt>
                <c:pt idx="43">
                  <c:v>0.12</c:v>
                </c:pt>
                <c:pt idx="44">
                  <c:v>0.13</c:v>
                </c:pt>
                <c:pt idx="45">
                  <c:v>0.13</c:v>
                </c:pt>
                <c:pt idx="46">
                  <c:v>0.13</c:v>
                </c:pt>
                <c:pt idx="47">
                  <c:v>0.13</c:v>
                </c:pt>
                <c:pt idx="48">
                  <c:v>0.13</c:v>
                </c:pt>
                <c:pt idx="49">
                  <c:v>0.14</c:v>
                </c:pt>
                <c:pt idx="50">
                  <c:v>0.15</c:v>
                </c:pt>
                <c:pt idx="51">
                  <c:v>0.15</c:v>
                </c:pt>
                <c:pt idx="52">
                  <c:v>0.14</c:v>
                </c:pt>
                <c:pt idx="53">
                  <c:v>0.16</c:v>
                </c:pt>
                <c:pt idx="54">
                  <c:v>0.16</c:v>
                </c:pt>
                <c:pt idx="55">
                  <c:v>0.16</c:v>
                </c:pt>
                <c:pt idx="56">
                  <c:v>0.16</c:v>
                </c:pt>
                <c:pt idx="57">
                  <c:v>0.17</c:v>
                </c:pt>
                <c:pt idx="58">
                  <c:v>0.17</c:v>
                </c:pt>
                <c:pt idx="59">
                  <c:v>0.18</c:v>
                </c:pt>
                <c:pt idx="60">
                  <c:v>0.19</c:v>
                </c:pt>
                <c:pt idx="61">
                  <c:v>0.19</c:v>
                </c:pt>
                <c:pt idx="62">
                  <c:v>0.19</c:v>
                </c:pt>
                <c:pt idx="63">
                  <c:v>0.19</c:v>
                </c:pt>
                <c:pt idx="64">
                  <c:v>0.19</c:v>
                </c:pt>
                <c:pt idx="65">
                  <c:v>0.2</c:v>
                </c:pt>
                <c:pt idx="66">
                  <c:v>0.2</c:v>
                </c:pt>
                <c:pt idx="67">
                  <c:v>0.21</c:v>
                </c:pt>
                <c:pt idx="68">
                  <c:v>0.2</c:v>
                </c:pt>
                <c:pt idx="69">
                  <c:v>0.19</c:v>
                </c:pt>
                <c:pt idx="70">
                  <c:v>0.21</c:v>
                </c:pt>
                <c:pt idx="71">
                  <c:v>0.22</c:v>
                </c:pt>
                <c:pt idx="72">
                  <c:v>0.22</c:v>
                </c:pt>
                <c:pt idx="73">
                  <c:v>0.22</c:v>
                </c:pt>
                <c:pt idx="74">
                  <c:v>0.22</c:v>
                </c:pt>
                <c:pt idx="75">
                  <c:v>0.22</c:v>
                </c:pt>
                <c:pt idx="76">
                  <c:v>0.23</c:v>
                </c:pt>
                <c:pt idx="77">
                  <c:v>0.24</c:v>
                </c:pt>
                <c:pt idx="78">
                  <c:v>0.25</c:v>
                </c:pt>
                <c:pt idx="79">
                  <c:v>0.25</c:v>
                </c:pt>
                <c:pt idx="80">
                  <c:v>0.25</c:v>
                </c:pt>
                <c:pt idx="81">
                  <c:v>0.26</c:v>
                </c:pt>
                <c:pt idx="82">
                  <c:v>0.26</c:v>
                </c:pt>
                <c:pt idx="83">
                  <c:v>0.27</c:v>
                </c:pt>
                <c:pt idx="84">
                  <c:v>0.27</c:v>
                </c:pt>
                <c:pt idx="85">
                  <c:v>0.27</c:v>
                </c:pt>
                <c:pt idx="86">
                  <c:v>0.28</c:v>
                </c:pt>
                <c:pt idx="87">
                  <c:v>0.28</c:v>
                </c:pt>
                <c:pt idx="88">
                  <c:v>0.28</c:v>
                </c:pt>
                <c:pt idx="89">
                  <c:v>0.28</c:v>
                </c:pt>
                <c:pt idx="90">
                  <c:v>0.28</c:v>
                </c:pt>
                <c:pt idx="91">
                  <c:v>0.28</c:v>
                </c:pt>
                <c:pt idx="92">
                  <c:v>0.29</c:v>
                </c:pt>
                <c:pt idx="93">
                  <c:v>0.29</c:v>
                </c:pt>
                <c:pt idx="94">
                  <c:v>0.3</c:v>
                </c:pt>
                <c:pt idx="95">
                  <c:v>0.31</c:v>
                </c:pt>
                <c:pt idx="96">
                  <c:v>0.32</c:v>
                </c:pt>
                <c:pt idx="97">
                  <c:v>0.32</c:v>
                </c:pt>
                <c:pt idx="98">
                  <c:v>0.32</c:v>
                </c:pt>
                <c:pt idx="99">
                  <c:v>0.33</c:v>
                </c:pt>
                <c:pt idx="100">
                  <c:v>0.33</c:v>
                </c:pt>
                <c:pt idx="101">
                  <c:v>0.33</c:v>
                </c:pt>
                <c:pt idx="102">
                  <c:v>0.35</c:v>
                </c:pt>
                <c:pt idx="103">
                  <c:v>0.35</c:v>
                </c:pt>
                <c:pt idx="104">
                  <c:v>0.34</c:v>
                </c:pt>
                <c:pt idx="105">
                  <c:v>0.35</c:v>
                </c:pt>
                <c:pt idx="106">
                  <c:v>0.35</c:v>
                </c:pt>
                <c:pt idx="107">
                  <c:v>0.37</c:v>
                </c:pt>
                <c:pt idx="108">
                  <c:v>0.37</c:v>
                </c:pt>
                <c:pt idx="109">
                  <c:v>0.37</c:v>
                </c:pt>
                <c:pt idx="110">
                  <c:v>0.38</c:v>
                </c:pt>
                <c:pt idx="111">
                  <c:v>0.38</c:v>
                </c:pt>
                <c:pt idx="112">
                  <c:v>0.4</c:v>
                </c:pt>
                <c:pt idx="113">
                  <c:v>0.41</c:v>
                </c:pt>
                <c:pt idx="114">
                  <c:v>0.42</c:v>
                </c:pt>
                <c:pt idx="115">
                  <c:v>0.42</c:v>
                </c:pt>
                <c:pt idx="116">
                  <c:v>0.42</c:v>
                </c:pt>
                <c:pt idx="117">
                  <c:v>0.42</c:v>
                </c:pt>
                <c:pt idx="118">
                  <c:v>0.43</c:v>
                </c:pt>
                <c:pt idx="119">
                  <c:v>0.44</c:v>
                </c:pt>
                <c:pt idx="120">
                  <c:v>0.42</c:v>
                </c:pt>
                <c:pt idx="121">
                  <c:v>0.44</c:v>
                </c:pt>
                <c:pt idx="122">
                  <c:v>0.45</c:v>
                </c:pt>
                <c:pt idx="123">
                  <c:v>0.45</c:v>
                </c:pt>
                <c:pt idx="124">
                  <c:v>0.44</c:v>
                </c:pt>
                <c:pt idx="125">
                  <c:v>0.47</c:v>
                </c:pt>
                <c:pt idx="126">
                  <c:v>0.47</c:v>
                </c:pt>
                <c:pt idx="127">
                  <c:v>0.47</c:v>
                </c:pt>
                <c:pt idx="128">
                  <c:v>0.55</c:v>
                </c:pt>
                <c:pt idx="129">
                  <c:v>0.58</c:v>
                </c:pt>
                <c:pt idx="130">
                  <c:v>0.600000000000001</c:v>
                </c:pt>
              </c:numCache>
            </c:numRef>
          </c:val>
          <c:smooth val="0"/>
        </c:ser>
        <c:dLbls>
          <c:showLegendKey val="0"/>
          <c:showVal val="0"/>
          <c:showCatName val="0"/>
          <c:showSerName val="0"/>
          <c:showPercent val="0"/>
          <c:showBubbleSize val="0"/>
        </c:dLbls>
        <c:marker val="1"/>
        <c:smooth val="0"/>
        <c:axId val="2003576152"/>
        <c:axId val="2003582120"/>
      </c:lineChart>
      <c:catAx>
        <c:axId val="2003576152"/>
        <c:scaling>
          <c:orientation val="minMax"/>
        </c:scaling>
        <c:delete val="1"/>
        <c:axPos val="b"/>
        <c:title>
          <c:tx>
            <c:rich>
              <a:bodyPr/>
              <a:lstStyle/>
              <a:p>
                <a:pPr>
                  <a:defRPr sz="2000"/>
                </a:pPr>
                <a:r>
                  <a:rPr lang="en-US" sz="2000" dirty="0"/>
                  <a:t>Workload</a:t>
                </a:r>
                <a:r>
                  <a:rPr lang="en-US" sz="2000" baseline="0" dirty="0"/>
                  <a:t> </a:t>
                </a:r>
                <a:r>
                  <a:rPr lang="en-US" sz="2000" baseline="0" dirty="0" smtClean="0"/>
                  <a:t>Number (135 workloads)</a:t>
                </a:r>
                <a:endParaRPr lang="en-US" sz="2000" dirty="0"/>
              </a:p>
            </c:rich>
          </c:tx>
          <c:layout>
            <c:manualLayout>
              <c:xMode val="edge"/>
              <c:yMode val="edge"/>
              <c:x val="0.476855205599301"/>
              <c:y val="0.920821668124819"/>
            </c:manualLayout>
          </c:layout>
          <c:overlay val="0"/>
        </c:title>
        <c:majorTickMark val="out"/>
        <c:minorTickMark val="none"/>
        <c:tickLblPos val="none"/>
        <c:crossAx val="2003582120"/>
        <c:crosses val="autoZero"/>
        <c:auto val="1"/>
        <c:lblAlgn val="ctr"/>
        <c:lblOffset val="100"/>
        <c:noMultiLvlLbl val="0"/>
      </c:catAx>
      <c:valAx>
        <c:axId val="2003582120"/>
        <c:scaling>
          <c:orientation val="minMax"/>
          <c:max val="0.600000000000001"/>
          <c:min val="-0.1"/>
        </c:scaling>
        <c:delete val="0"/>
        <c:axPos val="l"/>
        <c:majorGridlines/>
        <c:title>
          <c:tx>
            <c:rich>
              <a:bodyPr rot="-5400000" vert="horz"/>
              <a:lstStyle/>
              <a:p>
                <a:pPr>
                  <a:defRPr sz="2000"/>
                </a:pPr>
                <a:r>
                  <a:rPr lang="en-US" sz="2000"/>
                  <a:t>Weighted Speedup Improvement over LRU</a:t>
                </a:r>
              </a:p>
            </c:rich>
          </c:tx>
          <c:overlay val="0"/>
        </c:title>
        <c:numFmt formatCode="0%" sourceLinked="0"/>
        <c:majorTickMark val="out"/>
        <c:minorTickMark val="none"/>
        <c:tickLblPos val="nextTo"/>
        <c:txPr>
          <a:bodyPr/>
          <a:lstStyle/>
          <a:p>
            <a:pPr>
              <a:defRPr sz="2000"/>
            </a:pPr>
            <a:endParaRPr lang="en-US"/>
          </a:p>
        </c:txPr>
        <c:crossAx val="2003576152"/>
        <c:crosses val="autoZero"/>
        <c:crossBetween val="between"/>
      </c:valAx>
    </c:plotArea>
    <c:legend>
      <c:legendPos val="r"/>
      <c:layout>
        <c:manualLayout>
          <c:xMode val="edge"/>
          <c:yMode val="edge"/>
          <c:x val="0.237569335083115"/>
          <c:y val="0.0918248760571598"/>
          <c:w val="0.151319553805774"/>
          <c:h val="0.3348687664042"/>
        </c:manualLayout>
      </c:layout>
      <c:overlay val="0"/>
      <c:spPr>
        <a:solidFill>
          <a:sysClr val="window" lastClr="FFFFFF"/>
        </a:solidFill>
        <a:ln>
          <a:solidFill>
            <a:schemeClr val="tx2"/>
          </a:solidFill>
        </a:ln>
      </c:spPr>
      <c:txPr>
        <a:bodyPr/>
        <a:lstStyle/>
        <a:p>
          <a:pPr>
            <a:defRPr sz="20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112326236998"/>
          <c:y val="0.0514005540974045"/>
          <c:w val="0.798802979488676"/>
          <c:h val="0.714401656824148"/>
        </c:manualLayout>
      </c:layout>
      <c:barChart>
        <c:barDir val="col"/>
        <c:grouping val="clustered"/>
        <c:varyColors val="0"/>
        <c:ser>
          <c:idx val="0"/>
          <c:order val="0"/>
          <c:tx>
            <c:strRef>
              <c:f>'Cache Sensitivity'!$C$1</c:f>
              <c:strCache>
                <c:ptCount val="1"/>
                <c:pt idx="0">
                  <c:v>SHIP</c:v>
                </c:pt>
              </c:strCache>
            </c:strRef>
          </c:tx>
          <c:spPr>
            <a:solidFill>
              <a:schemeClr val="accent3"/>
            </a:solidFill>
            <a:ln>
              <a:solidFill>
                <a:schemeClr val="tx1"/>
              </a:solidFill>
            </a:ln>
          </c:spPr>
          <c:invertIfNegative val="0"/>
          <c:cat>
            <c:multiLvlStrRef>
              <c:f>'Cache Sensitivity'!$A$2:$B$9</c:f>
              <c:multiLvlStrCache>
                <c:ptCount val="8"/>
                <c:lvl>
                  <c:pt idx="0">
                    <c:v>1MB</c:v>
                  </c:pt>
                  <c:pt idx="1">
                    <c:v>2MB</c:v>
                  </c:pt>
                  <c:pt idx="2">
                    <c:v>4MB</c:v>
                  </c:pt>
                  <c:pt idx="3">
                    <c:v>8MB</c:v>
                  </c:pt>
                  <c:pt idx="4">
                    <c:v>2MB</c:v>
                  </c:pt>
                  <c:pt idx="5">
                    <c:v>4MB</c:v>
                  </c:pt>
                  <c:pt idx="6">
                    <c:v>8MB</c:v>
                  </c:pt>
                  <c:pt idx="7">
                    <c:v>16MB</c:v>
                  </c:pt>
                </c:lvl>
                <c:lvl>
                  <c:pt idx="0">
                    <c:v>2-Core</c:v>
                  </c:pt>
                  <c:pt idx="4">
                    <c:v>4-Core</c:v>
                  </c:pt>
                </c:lvl>
              </c:multiLvlStrCache>
            </c:multiLvlStrRef>
          </c:cat>
          <c:val>
            <c:numRef>
              <c:f>'Cache Sensitivity'!$C$2:$C$9</c:f>
              <c:numCache>
                <c:formatCode>General</c:formatCode>
                <c:ptCount val="8"/>
                <c:pt idx="0">
                  <c:v>10.0</c:v>
                </c:pt>
                <c:pt idx="1">
                  <c:v>8.0</c:v>
                </c:pt>
                <c:pt idx="2">
                  <c:v>6.0</c:v>
                </c:pt>
                <c:pt idx="3">
                  <c:v>5.0</c:v>
                </c:pt>
                <c:pt idx="4">
                  <c:v>13.0</c:v>
                </c:pt>
                <c:pt idx="5">
                  <c:v>9.0</c:v>
                </c:pt>
                <c:pt idx="6">
                  <c:v>8.0</c:v>
                </c:pt>
                <c:pt idx="7">
                  <c:v>6.0</c:v>
                </c:pt>
              </c:numCache>
            </c:numRef>
          </c:val>
        </c:ser>
        <c:ser>
          <c:idx val="1"/>
          <c:order val="1"/>
          <c:tx>
            <c:strRef>
              <c:f>'Cache Sensitivity'!$D$1</c:f>
              <c:strCache>
                <c:ptCount val="1"/>
                <c:pt idx="0">
                  <c:v>EAF</c:v>
                </c:pt>
              </c:strCache>
            </c:strRef>
          </c:tx>
          <c:spPr>
            <a:solidFill>
              <a:schemeClr val="accent1"/>
            </a:solidFill>
            <a:ln>
              <a:solidFill>
                <a:schemeClr val="tx1"/>
              </a:solidFill>
            </a:ln>
          </c:spPr>
          <c:invertIfNegative val="0"/>
          <c:cat>
            <c:multiLvlStrRef>
              <c:f>'Cache Sensitivity'!$A$2:$B$9</c:f>
              <c:multiLvlStrCache>
                <c:ptCount val="8"/>
                <c:lvl>
                  <c:pt idx="0">
                    <c:v>1MB</c:v>
                  </c:pt>
                  <c:pt idx="1">
                    <c:v>2MB</c:v>
                  </c:pt>
                  <c:pt idx="2">
                    <c:v>4MB</c:v>
                  </c:pt>
                  <c:pt idx="3">
                    <c:v>8MB</c:v>
                  </c:pt>
                  <c:pt idx="4">
                    <c:v>2MB</c:v>
                  </c:pt>
                  <c:pt idx="5">
                    <c:v>4MB</c:v>
                  </c:pt>
                  <c:pt idx="6">
                    <c:v>8MB</c:v>
                  </c:pt>
                  <c:pt idx="7">
                    <c:v>16MB</c:v>
                  </c:pt>
                </c:lvl>
                <c:lvl>
                  <c:pt idx="0">
                    <c:v>2-Core</c:v>
                  </c:pt>
                  <c:pt idx="4">
                    <c:v>4-Core</c:v>
                  </c:pt>
                </c:lvl>
              </c:multiLvlStrCache>
            </c:multiLvlStrRef>
          </c:cat>
          <c:val>
            <c:numRef>
              <c:f>'Cache Sensitivity'!$D$2:$D$9</c:f>
              <c:numCache>
                <c:formatCode>General</c:formatCode>
                <c:ptCount val="8"/>
                <c:pt idx="0">
                  <c:v>15.0</c:v>
                </c:pt>
                <c:pt idx="1">
                  <c:v>10.0</c:v>
                </c:pt>
                <c:pt idx="2">
                  <c:v>8.0</c:v>
                </c:pt>
                <c:pt idx="3">
                  <c:v>6.0</c:v>
                </c:pt>
                <c:pt idx="4">
                  <c:v>21.0</c:v>
                </c:pt>
                <c:pt idx="5">
                  <c:v>15.0</c:v>
                </c:pt>
                <c:pt idx="6">
                  <c:v>11.0</c:v>
                </c:pt>
                <c:pt idx="7">
                  <c:v>7.0</c:v>
                </c:pt>
              </c:numCache>
            </c:numRef>
          </c:val>
        </c:ser>
        <c:ser>
          <c:idx val="2"/>
          <c:order val="2"/>
          <c:tx>
            <c:strRef>
              <c:f>'Cache Sensitivity'!$E$1</c:f>
              <c:strCache>
                <c:ptCount val="1"/>
                <c:pt idx="0">
                  <c:v>D-EAF</c:v>
                </c:pt>
              </c:strCache>
            </c:strRef>
          </c:tx>
          <c:spPr>
            <a:solidFill>
              <a:schemeClr val="bg2">
                <a:lumMod val="10000"/>
              </a:schemeClr>
            </a:solidFill>
            <a:ln>
              <a:solidFill>
                <a:schemeClr val="tx1"/>
              </a:solidFill>
            </a:ln>
          </c:spPr>
          <c:invertIfNegative val="0"/>
          <c:cat>
            <c:multiLvlStrRef>
              <c:f>'Cache Sensitivity'!$A$2:$B$9</c:f>
              <c:multiLvlStrCache>
                <c:ptCount val="8"/>
                <c:lvl>
                  <c:pt idx="0">
                    <c:v>1MB</c:v>
                  </c:pt>
                  <c:pt idx="1">
                    <c:v>2MB</c:v>
                  </c:pt>
                  <c:pt idx="2">
                    <c:v>4MB</c:v>
                  </c:pt>
                  <c:pt idx="3">
                    <c:v>8MB</c:v>
                  </c:pt>
                  <c:pt idx="4">
                    <c:v>2MB</c:v>
                  </c:pt>
                  <c:pt idx="5">
                    <c:v>4MB</c:v>
                  </c:pt>
                  <c:pt idx="6">
                    <c:v>8MB</c:v>
                  </c:pt>
                  <c:pt idx="7">
                    <c:v>16MB</c:v>
                  </c:pt>
                </c:lvl>
                <c:lvl>
                  <c:pt idx="0">
                    <c:v>2-Core</c:v>
                  </c:pt>
                  <c:pt idx="4">
                    <c:v>4-Core</c:v>
                  </c:pt>
                </c:lvl>
              </c:multiLvlStrCache>
            </c:multiLvlStrRef>
          </c:cat>
          <c:val>
            <c:numRef>
              <c:f>'Cache Sensitivity'!$E$2:$E$9</c:f>
              <c:numCache>
                <c:formatCode>General</c:formatCode>
                <c:ptCount val="8"/>
                <c:pt idx="0">
                  <c:v>15.0</c:v>
                </c:pt>
                <c:pt idx="1">
                  <c:v>10.0</c:v>
                </c:pt>
                <c:pt idx="2">
                  <c:v>9.0</c:v>
                </c:pt>
                <c:pt idx="3">
                  <c:v>7.0</c:v>
                </c:pt>
                <c:pt idx="4">
                  <c:v>20.5</c:v>
                </c:pt>
                <c:pt idx="5">
                  <c:v>16.0</c:v>
                </c:pt>
                <c:pt idx="6">
                  <c:v>12.0</c:v>
                </c:pt>
                <c:pt idx="7">
                  <c:v>7.0</c:v>
                </c:pt>
              </c:numCache>
            </c:numRef>
          </c:val>
        </c:ser>
        <c:dLbls>
          <c:showLegendKey val="0"/>
          <c:showVal val="0"/>
          <c:showCatName val="0"/>
          <c:showSerName val="0"/>
          <c:showPercent val="0"/>
          <c:showBubbleSize val="0"/>
        </c:dLbls>
        <c:gapWidth val="150"/>
        <c:axId val="2003611752"/>
        <c:axId val="2003614760"/>
      </c:barChart>
      <c:catAx>
        <c:axId val="2003611752"/>
        <c:scaling>
          <c:orientation val="minMax"/>
        </c:scaling>
        <c:delete val="0"/>
        <c:axPos val="b"/>
        <c:majorTickMark val="out"/>
        <c:minorTickMark val="none"/>
        <c:tickLblPos val="nextTo"/>
        <c:txPr>
          <a:bodyPr/>
          <a:lstStyle/>
          <a:p>
            <a:pPr>
              <a:defRPr sz="2000"/>
            </a:pPr>
            <a:endParaRPr lang="en-US"/>
          </a:p>
        </c:txPr>
        <c:crossAx val="2003614760"/>
        <c:crosses val="autoZero"/>
        <c:auto val="1"/>
        <c:lblAlgn val="ctr"/>
        <c:lblOffset val="100"/>
        <c:noMultiLvlLbl val="0"/>
      </c:catAx>
      <c:valAx>
        <c:axId val="2003614760"/>
        <c:scaling>
          <c:orientation val="minMax"/>
        </c:scaling>
        <c:delete val="0"/>
        <c:axPos val="l"/>
        <c:majorGridlines/>
        <c:title>
          <c:tx>
            <c:rich>
              <a:bodyPr rot="-5400000" vert="horz"/>
              <a:lstStyle/>
              <a:p>
                <a:pPr>
                  <a:defRPr sz="2000"/>
                </a:pPr>
                <a:r>
                  <a:rPr lang="en-US" sz="2000"/>
                  <a:t>Weighted Speedup Improvement</a:t>
                </a:r>
                <a:r>
                  <a:rPr lang="en-US" sz="2000" baseline="0"/>
                  <a:t> over LRU</a:t>
                </a:r>
                <a:endParaRPr lang="en-US" sz="2000"/>
              </a:p>
            </c:rich>
          </c:tx>
          <c:overlay val="0"/>
        </c:title>
        <c:numFmt formatCode="#,##0\%" sourceLinked="0"/>
        <c:majorTickMark val="out"/>
        <c:minorTickMark val="none"/>
        <c:tickLblPos val="nextTo"/>
        <c:txPr>
          <a:bodyPr/>
          <a:lstStyle/>
          <a:p>
            <a:pPr>
              <a:defRPr sz="2000"/>
            </a:pPr>
            <a:endParaRPr lang="en-US"/>
          </a:p>
        </c:txPr>
        <c:crossAx val="2003611752"/>
        <c:crosses val="autoZero"/>
        <c:crossBetween val="between"/>
      </c:valAx>
    </c:plotArea>
    <c:legend>
      <c:legendPos val="r"/>
      <c:layout>
        <c:manualLayout>
          <c:xMode val="edge"/>
          <c:yMode val="edge"/>
          <c:x val="0.174958078156897"/>
          <c:y val="0.0766810203412073"/>
          <c:w val="0.435844390978906"/>
          <c:h val="0.0789872457349081"/>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563200627959"/>
          <c:y val="0.0514005540974045"/>
          <c:w val="0.838895062182648"/>
          <c:h val="0.723107648515767"/>
        </c:manualLayout>
      </c:layout>
      <c:lineChart>
        <c:grouping val="standard"/>
        <c:varyColors val="0"/>
        <c:ser>
          <c:idx val="0"/>
          <c:order val="0"/>
          <c:tx>
            <c:strRef>
              <c:f>'EAF Size'!$A$2</c:f>
              <c:strCache>
                <c:ptCount val="1"/>
                <c:pt idx="0">
                  <c:v>1 Core</c:v>
                </c:pt>
              </c:strCache>
            </c:strRef>
          </c:tx>
          <c:spPr>
            <a:ln w="50800">
              <a:solidFill>
                <a:schemeClr val="accent3"/>
              </a:solidFill>
            </a:ln>
          </c:spPr>
          <c:marker>
            <c:spPr>
              <a:solidFill>
                <a:schemeClr val="accent3"/>
              </a:solidFill>
              <a:ln>
                <a:solidFill>
                  <a:schemeClr val="accent3"/>
                </a:solidFill>
              </a:ln>
            </c:spPr>
          </c:marker>
          <c:cat>
            <c:numRef>
              <c:f>'EAF Size'!$B$1:$J$1</c:f>
              <c:numCache>
                <c:formatCode>General</c:formatCode>
                <c:ptCount val="9"/>
                <c:pt idx="0">
                  <c:v>0.0</c:v>
                </c:pt>
                <c:pt idx="1">
                  <c:v>0.2</c:v>
                </c:pt>
                <c:pt idx="2">
                  <c:v>0.4</c:v>
                </c:pt>
                <c:pt idx="3">
                  <c:v>0.600000000000001</c:v>
                </c:pt>
                <c:pt idx="4">
                  <c:v>0.8</c:v>
                </c:pt>
                <c:pt idx="5">
                  <c:v>1.0</c:v>
                </c:pt>
                <c:pt idx="6">
                  <c:v>1.2</c:v>
                </c:pt>
                <c:pt idx="7">
                  <c:v>1.4</c:v>
                </c:pt>
                <c:pt idx="8">
                  <c:v>1.6</c:v>
                </c:pt>
              </c:numCache>
            </c:numRef>
          </c:cat>
          <c:val>
            <c:numRef>
              <c:f>'EAF Size'!$B$2:$J$2</c:f>
              <c:numCache>
                <c:formatCode>General</c:formatCode>
                <c:ptCount val="9"/>
                <c:pt idx="0">
                  <c:v>1.0</c:v>
                </c:pt>
                <c:pt idx="1">
                  <c:v>2.0</c:v>
                </c:pt>
                <c:pt idx="2">
                  <c:v>2.0</c:v>
                </c:pt>
                <c:pt idx="3">
                  <c:v>4.0</c:v>
                </c:pt>
                <c:pt idx="4">
                  <c:v>5.0</c:v>
                </c:pt>
                <c:pt idx="5">
                  <c:v>5.0</c:v>
                </c:pt>
                <c:pt idx="6">
                  <c:v>5.0</c:v>
                </c:pt>
                <c:pt idx="7">
                  <c:v>4.0</c:v>
                </c:pt>
                <c:pt idx="8">
                  <c:v>4.0</c:v>
                </c:pt>
              </c:numCache>
            </c:numRef>
          </c:val>
          <c:smooth val="0"/>
        </c:ser>
        <c:ser>
          <c:idx val="1"/>
          <c:order val="1"/>
          <c:tx>
            <c:strRef>
              <c:f>'EAF Size'!$A$3</c:f>
              <c:strCache>
                <c:ptCount val="1"/>
                <c:pt idx="0">
                  <c:v>2 Core</c:v>
                </c:pt>
              </c:strCache>
            </c:strRef>
          </c:tx>
          <c:spPr>
            <a:ln w="50800">
              <a:solidFill>
                <a:schemeClr val="accent1"/>
              </a:solidFill>
            </a:ln>
          </c:spPr>
          <c:marker>
            <c:spPr>
              <a:solidFill>
                <a:schemeClr val="accent1"/>
              </a:solidFill>
              <a:ln>
                <a:solidFill>
                  <a:schemeClr val="accent1"/>
                </a:solidFill>
              </a:ln>
            </c:spPr>
          </c:marker>
          <c:cat>
            <c:numRef>
              <c:f>'EAF Size'!$B$1:$J$1</c:f>
              <c:numCache>
                <c:formatCode>General</c:formatCode>
                <c:ptCount val="9"/>
                <c:pt idx="0">
                  <c:v>0.0</c:v>
                </c:pt>
                <c:pt idx="1">
                  <c:v>0.2</c:v>
                </c:pt>
                <c:pt idx="2">
                  <c:v>0.4</c:v>
                </c:pt>
                <c:pt idx="3">
                  <c:v>0.600000000000001</c:v>
                </c:pt>
                <c:pt idx="4">
                  <c:v>0.8</c:v>
                </c:pt>
                <c:pt idx="5">
                  <c:v>1.0</c:v>
                </c:pt>
                <c:pt idx="6">
                  <c:v>1.2</c:v>
                </c:pt>
                <c:pt idx="7">
                  <c:v>1.4</c:v>
                </c:pt>
                <c:pt idx="8">
                  <c:v>1.6</c:v>
                </c:pt>
              </c:numCache>
            </c:numRef>
          </c:cat>
          <c:val>
            <c:numRef>
              <c:f>'EAF Size'!$B$3:$J$3</c:f>
              <c:numCache>
                <c:formatCode>General</c:formatCode>
                <c:ptCount val="9"/>
                <c:pt idx="0">
                  <c:v>10.0</c:v>
                </c:pt>
                <c:pt idx="1">
                  <c:v>11.0</c:v>
                </c:pt>
                <c:pt idx="2">
                  <c:v>13.0</c:v>
                </c:pt>
                <c:pt idx="3">
                  <c:v>14.0</c:v>
                </c:pt>
                <c:pt idx="4">
                  <c:v>15.0</c:v>
                </c:pt>
                <c:pt idx="5">
                  <c:v>15.0</c:v>
                </c:pt>
                <c:pt idx="6">
                  <c:v>15.0</c:v>
                </c:pt>
                <c:pt idx="7">
                  <c:v>15.0</c:v>
                </c:pt>
                <c:pt idx="8">
                  <c:v>15.0</c:v>
                </c:pt>
              </c:numCache>
            </c:numRef>
          </c:val>
          <c:smooth val="0"/>
        </c:ser>
        <c:ser>
          <c:idx val="2"/>
          <c:order val="2"/>
          <c:tx>
            <c:strRef>
              <c:f>'EAF Size'!$A$4</c:f>
              <c:strCache>
                <c:ptCount val="1"/>
                <c:pt idx="0">
                  <c:v>4 Core</c:v>
                </c:pt>
              </c:strCache>
            </c:strRef>
          </c:tx>
          <c:spPr>
            <a:ln w="50800">
              <a:solidFill>
                <a:schemeClr val="tx1"/>
              </a:solidFill>
            </a:ln>
          </c:spPr>
          <c:marker>
            <c:spPr>
              <a:solidFill>
                <a:schemeClr val="tx1"/>
              </a:solidFill>
              <a:ln>
                <a:solidFill>
                  <a:schemeClr val="tx1"/>
                </a:solidFill>
              </a:ln>
            </c:spPr>
          </c:marker>
          <c:cat>
            <c:numRef>
              <c:f>'EAF Size'!$B$1:$J$1</c:f>
              <c:numCache>
                <c:formatCode>General</c:formatCode>
                <c:ptCount val="9"/>
                <c:pt idx="0">
                  <c:v>0.0</c:v>
                </c:pt>
                <c:pt idx="1">
                  <c:v>0.2</c:v>
                </c:pt>
                <c:pt idx="2">
                  <c:v>0.4</c:v>
                </c:pt>
                <c:pt idx="3">
                  <c:v>0.600000000000001</c:v>
                </c:pt>
                <c:pt idx="4">
                  <c:v>0.8</c:v>
                </c:pt>
                <c:pt idx="5">
                  <c:v>1.0</c:v>
                </c:pt>
                <c:pt idx="6">
                  <c:v>1.2</c:v>
                </c:pt>
                <c:pt idx="7">
                  <c:v>1.4</c:v>
                </c:pt>
                <c:pt idx="8">
                  <c:v>1.6</c:v>
                </c:pt>
              </c:numCache>
            </c:numRef>
          </c:cat>
          <c:val>
            <c:numRef>
              <c:f>'EAF Size'!$B$4:$J$4</c:f>
              <c:numCache>
                <c:formatCode>General</c:formatCode>
                <c:ptCount val="9"/>
                <c:pt idx="0">
                  <c:v>12.0</c:v>
                </c:pt>
                <c:pt idx="1">
                  <c:v>15.0</c:v>
                </c:pt>
                <c:pt idx="2">
                  <c:v>18.0</c:v>
                </c:pt>
                <c:pt idx="3">
                  <c:v>19.0</c:v>
                </c:pt>
                <c:pt idx="4">
                  <c:v>20.0</c:v>
                </c:pt>
                <c:pt idx="5">
                  <c:v>21.0</c:v>
                </c:pt>
                <c:pt idx="6">
                  <c:v>21.0</c:v>
                </c:pt>
                <c:pt idx="7">
                  <c:v>20.0</c:v>
                </c:pt>
                <c:pt idx="8">
                  <c:v>20.0</c:v>
                </c:pt>
              </c:numCache>
            </c:numRef>
          </c:val>
          <c:smooth val="0"/>
        </c:ser>
        <c:dLbls>
          <c:showLegendKey val="0"/>
          <c:showVal val="0"/>
          <c:showCatName val="0"/>
          <c:showSerName val="0"/>
          <c:showPercent val="0"/>
          <c:showBubbleSize val="0"/>
        </c:dLbls>
        <c:marker val="1"/>
        <c:smooth val="0"/>
        <c:axId val="2003681000"/>
        <c:axId val="2003689144"/>
      </c:lineChart>
      <c:catAx>
        <c:axId val="2003681000"/>
        <c:scaling>
          <c:orientation val="minMax"/>
        </c:scaling>
        <c:delete val="0"/>
        <c:axPos val="b"/>
        <c:title>
          <c:tx>
            <c:rich>
              <a:bodyPr/>
              <a:lstStyle/>
              <a:p>
                <a:pPr>
                  <a:defRPr sz="2400"/>
                </a:pPr>
                <a:r>
                  <a:rPr lang="en-US" sz="2400" baseline="0" dirty="0" smtClean="0"/>
                  <a:t># Addresses in </a:t>
                </a:r>
                <a:r>
                  <a:rPr lang="en-US" sz="2400" baseline="0" dirty="0"/>
                  <a:t>EAF </a:t>
                </a:r>
                <a:r>
                  <a:rPr lang="en-US" sz="2400" baseline="0" dirty="0" smtClean="0"/>
                  <a:t>/ # </a:t>
                </a:r>
                <a:r>
                  <a:rPr lang="en-US" sz="2400" baseline="0" dirty="0"/>
                  <a:t>Blocks in Cache</a:t>
                </a:r>
                <a:endParaRPr lang="en-US" sz="2400" dirty="0"/>
              </a:p>
            </c:rich>
          </c:tx>
          <c:overlay val="0"/>
        </c:title>
        <c:numFmt formatCode="General" sourceLinked="1"/>
        <c:majorTickMark val="out"/>
        <c:minorTickMark val="none"/>
        <c:tickLblPos val="nextTo"/>
        <c:txPr>
          <a:bodyPr/>
          <a:lstStyle/>
          <a:p>
            <a:pPr>
              <a:defRPr sz="1800"/>
            </a:pPr>
            <a:endParaRPr lang="en-US"/>
          </a:p>
        </c:txPr>
        <c:crossAx val="2003689144"/>
        <c:crosses val="autoZero"/>
        <c:auto val="1"/>
        <c:lblAlgn val="ctr"/>
        <c:lblOffset val="100"/>
        <c:noMultiLvlLbl val="0"/>
      </c:catAx>
      <c:valAx>
        <c:axId val="2003689144"/>
        <c:scaling>
          <c:orientation val="minMax"/>
          <c:max val="30.0"/>
        </c:scaling>
        <c:delete val="0"/>
        <c:axPos val="l"/>
        <c:majorGridlines/>
        <c:title>
          <c:tx>
            <c:rich>
              <a:bodyPr rot="-5400000" vert="horz"/>
              <a:lstStyle/>
              <a:p>
                <a:pPr>
                  <a:defRPr sz="1800"/>
                </a:pPr>
                <a:r>
                  <a:rPr lang="en-US" sz="1800" dirty="0" smtClean="0"/>
                  <a:t>Weighted</a:t>
                </a:r>
                <a:r>
                  <a:rPr lang="en-US" sz="1800" baseline="0" dirty="0" smtClean="0"/>
                  <a:t> Speedup  </a:t>
                </a:r>
                <a:r>
                  <a:rPr lang="en-US" sz="1800" baseline="0" dirty="0"/>
                  <a:t>Improvement Over LRU</a:t>
                </a:r>
                <a:endParaRPr lang="en-US" sz="1800" dirty="0"/>
              </a:p>
            </c:rich>
          </c:tx>
          <c:overlay val="0"/>
        </c:title>
        <c:numFmt formatCode="#,##0\%" sourceLinked="0"/>
        <c:majorTickMark val="out"/>
        <c:minorTickMark val="none"/>
        <c:tickLblPos val="nextTo"/>
        <c:txPr>
          <a:bodyPr/>
          <a:lstStyle/>
          <a:p>
            <a:pPr>
              <a:defRPr sz="1800"/>
            </a:pPr>
            <a:endParaRPr lang="en-US"/>
          </a:p>
        </c:txPr>
        <c:crossAx val="2003681000"/>
        <c:crosses val="autoZero"/>
        <c:crossBetween val="between"/>
      </c:valAx>
    </c:plotArea>
    <c:legend>
      <c:legendPos val="r"/>
      <c:layout>
        <c:manualLayout>
          <c:xMode val="edge"/>
          <c:yMode val="edge"/>
          <c:x val="0.158715750484462"/>
          <c:y val="0.068538871021404"/>
          <c:w val="0.597462898913335"/>
          <c:h val="0.0985693689697245"/>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Sheet1!$B$27</c:f>
              <c:strCache>
                <c:ptCount val="1"/>
                <c:pt idx="0">
                  <c:v>Zero</c:v>
                </c:pt>
              </c:strCache>
            </c:strRef>
          </c:tx>
          <c:invertIfNegative val="0"/>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Sheet1!$B$1:$B$26</c:f>
              <c:numCache>
                <c:formatCode>0%</c:formatCode>
                <c:ptCount val="26"/>
                <c:pt idx="0">
                  <c:v>1.2E-5</c:v>
                </c:pt>
                <c:pt idx="1">
                  <c:v>7.00000000000001E-6</c:v>
                </c:pt>
                <c:pt idx="2">
                  <c:v>0.00891100000000001</c:v>
                </c:pt>
                <c:pt idx="3">
                  <c:v>0.033323</c:v>
                </c:pt>
                <c:pt idx="4">
                  <c:v>0.032362</c:v>
                </c:pt>
                <c:pt idx="5">
                  <c:v>2.70000000000001E-5</c:v>
                </c:pt>
                <c:pt idx="6">
                  <c:v>0.0657650000000001</c:v>
                </c:pt>
                <c:pt idx="7">
                  <c:v>0.022031</c:v>
                </c:pt>
                <c:pt idx="8">
                  <c:v>0.000272</c:v>
                </c:pt>
                <c:pt idx="9">
                  <c:v>0.000176</c:v>
                </c:pt>
                <c:pt idx="10">
                  <c:v>0.123142</c:v>
                </c:pt>
                <c:pt idx="11">
                  <c:v>0.169546</c:v>
                </c:pt>
                <c:pt idx="12">
                  <c:v>0.0724980000000001</c:v>
                </c:pt>
                <c:pt idx="13">
                  <c:v>0.065675</c:v>
                </c:pt>
                <c:pt idx="14">
                  <c:v>0.016314</c:v>
                </c:pt>
                <c:pt idx="15">
                  <c:v>0.343726</c:v>
                </c:pt>
                <c:pt idx="16">
                  <c:v>0.268625</c:v>
                </c:pt>
                <c:pt idx="17">
                  <c:v>0.300679</c:v>
                </c:pt>
                <c:pt idx="18">
                  <c:v>0.003261</c:v>
                </c:pt>
                <c:pt idx="19">
                  <c:v>0.814345</c:v>
                </c:pt>
                <c:pt idx="20">
                  <c:v>0.00837000000000001</c:v>
                </c:pt>
                <c:pt idx="21">
                  <c:v>0.837362999999999</c:v>
                </c:pt>
                <c:pt idx="22">
                  <c:v>0.666323</c:v>
                </c:pt>
                <c:pt idx="23">
                  <c:v>0.994275</c:v>
                </c:pt>
                <c:pt idx="25">
                  <c:v>0.2019595</c:v>
                </c:pt>
              </c:numCache>
            </c:numRef>
          </c:val>
        </c:ser>
        <c:ser>
          <c:idx val="1"/>
          <c:order val="1"/>
          <c:tx>
            <c:strRef>
              <c:f>Sheet1!$C$27</c:f>
              <c:strCache>
                <c:ptCount val="1"/>
                <c:pt idx="0">
                  <c:v>Repeated Values</c:v>
                </c:pt>
              </c:strCache>
            </c:strRef>
          </c:tx>
          <c:invertIfNegative val="0"/>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Sheet1!$C$1:$C$26</c:f>
              <c:numCache>
                <c:formatCode>0%</c:formatCode>
                <c:ptCount val="26"/>
                <c:pt idx="0">
                  <c:v>0.0001</c:v>
                </c:pt>
                <c:pt idx="1">
                  <c:v>6.50000000000001E-5</c:v>
                </c:pt>
                <c:pt idx="2">
                  <c:v>0.0001</c:v>
                </c:pt>
                <c:pt idx="3">
                  <c:v>0.000508000000000001</c:v>
                </c:pt>
                <c:pt idx="4">
                  <c:v>0.000146</c:v>
                </c:pt>
                <c:pt idx="5">
                  <c:v>0.0001</c:v>
                </c:pt>
                <c:pt idx="6">
                  <c:v>0.000529000000000001</c:v>
                </c:pt>
                <c:pt idx="7">
                  <c:v>0.00881200000000002</c:v>
                </c:pt>
                <c:pt idx="8">
                  <c:v>2.0E-6</c:v>
                </c:pt>
                <c:pt idx="9">
                  <c:v>0.036901</c:v>
                </c:pt>
                <c:pt idx="10">
                  <c:v>0.002005</c:v>
                </c:pt>
                <c:pt idx="11">
                  <c:v>0.095993</c:v>
                </c:pt>
                <c:pt idx="12">
                  <c:v>0.005072</c:v>
                </c:pt>
                <c:pt idx="13">
                  <c:v>0.010873</c:v>
                </c:pt>
                <c:pt idx="14">
                  <c:v>0.005914</c:v>
                </c:pt>
                <c:pt idx="15">
                  <c:v>0.020917</c:v>
                </c:pt>
                <c:pt idx="16">
                  <c:v>0.299692</c:v>
                </c:pt>
                <c:pt idx="17">
                  <c:v>0.038812</c:v>
                </c:pt>
                <c:pt idx="18">
                  <c:v>0.031345</c:v>
                </c:pt>
                <c:pt idx="19">
                  <c:v>0.0838560000000002</c:v>
                </c:pt>
                <c:pt idx="20">
                  <c:v>0.006414</c:v>
                </c:pt>
                <c:pt idx="21">
                  <c:v>0.136842</c:v>
                </c:pt>
                <c:pt idx="22">
                  <c:v>0.32178</c:v>
                </c:pt>
                <c:pt idx="23">
                  <c:v>0.001628</c:v>
                </c:pt>
                <c:pt idx="25">
                  <c:v>0.0461835833333334</c:v>
                </c:pt>
              </c:numCache>
            </c:numRef>
          </c:val>
        </c:ser>
        <c:ser>
          <c:idx val="2"/>
          <c:order val="2"/>
          <c:tx>
            <c:strRef>
              <c:f>Sheet1!$D$27</c:f>
              <c:strCache>
                <c:ptCount val="1"/>
                <c:pt idx="0">
                  <c:v>Other Patterns</c:v>
                </c:pt>
              </c:strCache>
            </c:strRef>
          </c:tx>
          <c:invertIfNegative val="0"/>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Sheet1!$D$1:$D$26</c:f>
              <c:numCache>
                <c:formatCode>0%</c:formatCode>
                <c:ptCount val="26"/>
                <c:pt idx="0">
                  <c:v>0.000177</c:v>
                </c:pt>
                <c:pt idx="1">
                  <c:v>0.000138</c:v>
                </c:pt>
                <c:pt idx="2">
                  <c:v>0.060209</c:v>
                </c:pt>
                <c:pt idx="3">
                  <c:v>0.0453940000000001</c:v>
                </c:pt>
                <c:pt idx="4">
                  <c:v>0.0707630000000001</c:v>
                </c:pt>
                <c:pt idx="5">
                  <c:v>0.117015</c:v>
                </c:pt>
                <c:pt idx="6">
                  <c:v>0.0754320000000001</c:v>
                </c:pt>
                <c:pt idx="7">
                  <c:v>0.116796</c:v>
                </c:pt>
                <c:pt idx="8">
                  <c:v>0.21336</c:v>
                </c:pt>
                <c:pt idx="9">
                  <c:v>0.188634</c:v>
                </c:pt>
                <c:pt idx="10">
                  <c:v>0.129975</c:v>
                </c:pt>
                <c:pt idx="11">
                  <c:v>0.016265</c:v>
                </c:pt>
                <c:pt idx="12">
                  <c:v>0.239121</c:v>
                </c:pt>
                <c:pt idx="13">
                  <c:v>0.240817</c:v>
                </c:pt>
                <c:pt idx="14">
                  <c:v>0.420757</c:v>
                </c:pt>
                <c:pt idx="15">
                  <c:v>0.086109</c:v>
                </c:pt>
                <c:pt idx="16">
                  <c:v>0.185363</c:v>
                </c:pt>
                <c:pt idx="17">
                  <c:v>0.456472</c:v>
                </c:pt>
                <c:pt idx="18">
                  <c:v>0.846968</c:v>
                </c:pt>
                <c:pt idx="19">
                  <c:v>0.017818</c:v>
                </c:pt>
                <c:pt idx="20">
                  <c:v>0.918426</c:v>
                </c:pt>
                <c:pt idx="21">
                  <c:v>0.000306</c:v>
                </c:pt>
                <c:pt idx="22">
                  <c:v>0.000699000000000001</c:v>
                </c:pt>
                <c:pt idx="23">
                  <c:v>0.000345</c:v>
                </c:pt>
                <c:pt idx="25">
                  <c:v>0.185306625</c:v>
                </c:pt>
              </c:numCache>
            </c:numRef>
          </c:val>
        </c:ser>
        <c:dLbls>
          <c:showLegendKey val="0"/>
          <c:showVal val="0"/>
          <c:showCatName val="0"/>
          <c:showSerName val="0"/>
          <c:showPercent val="0"/>
          <c:showBubbleSize val="0"/>
        </c:dLbls>
        <c:gapWidth val="150"/>
        <c:overlap val="100"/>
        <c:axId val="2003770424"/>
        <c:axId val="2003773432"/>
      </c:barChart>
      <c:catAx>
        <c:axId val="2003770424"/>
        <c:scaling>
          <c:orientation val="minMax"/>
        </c:scaling>
        <c:delete val="0"/>
        <c:axPos val="b"/>
        <c:majorTickMark val="out"/>
        <c:minorTickMark val="none"/>
        <c:tickLblPos val="nextTo"/>
        <c:txPr>
          <a:bodyPr/>
          <a:lstStyle/>
          <a:p>
            <a:pPr>
              <a:defRPr sz="1600"/>
            </a:pPr>
            <a:endParaRPr lang="en-US"/>
          </a:p>
        </c:txPr>
        <c:crossAx val="2003773432"/>
        <c:crosses val="autoZero"/>
        <c:auto val="1"/>
        <c:lblAlgn val="ctr"/>
        <c:lblOffset val="100"/>
        <c:noMultiLvlLbl val="0"/>
      </c:catAx>
      <c:valAx>
        <c:axId val="2003773432"/>
        <c:scaling>
          <c:orientation val="minMax"/>
          <c:max val="1.0"/>
        </c:scaling>
        <c:delete val="0"/>
        <c:axPos val="l"/>
        <c:majorGridlines/>
        <c:title>
          <c:tx>
            <c:rich>
              <a:bodyPr rot="-5400000" vert="horz"/>
              <a:lstStyle/>
              <a:p>
                <a:pPr>
                  <a:defRPr sz="2400"/>
                </a:pPr>
                <a:r>
                  <a:rPr lang="en-US" sz="2400"/>
                  <a:t>Cache Coverage (%)</a:t>
                </a:r>
              </a:p>
            </c:rich>
          </c:tx>
          <c:layout>
            <c:manualLayout>
              <c:xMode val="edge"/>
              <c:yMode val="edge"/>
              <c:x val="0.0157706110993267"/>
              <c:y val="0.161231623638682"/>
            </c:manualLayout>
          </c:layout>
          <c:overlay val="0"/>
        </c:title>
        <c:numFmt formatCode="0%" sourceLinked="1"/>
        <c:majorTickMark val="out"/>
        <c:minorTickMark val="none"/>
        <c:tickLblPos val="nextTo"/>
        <c:txPr>
          <a:bodyPr/>
          <a:lstStyle/>
          <a:p>
            <a:pPr>
              <a:defRPr sz="2000"/>
            </a:pPr>
            <a:endParaRPr lang="en-US"/>
          </a:p>
        </c:txPr>
        <c:crossAx val="2003770424"/>
        <c:crosses val="autoZero"/>
        <c:crossBetween val="between"/>
        <c:majorUnit val="0.2"/>
      </c:valAx>
    </c:plotArea>
    <c:legend>
      <c:legendPos val="t"/>
      <c:layout>
        <c:manualLayout>
          <c:xMode val="edge"/>
          <c:yMode val="edge"/>
          <c:x val="0.166127112400424"/>
          <c:y val="0.170764075457671"/>
          <c:w val="0.402362780310356"/>
          <c:h val="0.340964665924729"/>
        </c:manualLayout>
      </c:layout>
      <c:overlay val="0"/>
      <c:txPr>
        <a:bodyPr/>
        <a:lstStyle/>
        <a:p>
          <a:pPr>
            <a:defRPr sz="2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68421052632"/>
          <c:y val="0.0438611932992791"/>
          <c:w val="0.820553004558641"/>
          <c:h val="0.793640379062162"/>
        </c:manualLayout>
      </c:layout>
      <c:barChart>
        <c:barDir val="col"/>
        <c:grouping val="clustered"/>
        <c:varyColors val="0"/>
        <c:ser>
          <c:idx val="1"/>
          <c:order val="0"/>
          <c:tx>
            <c:strRef>
              <c:f>'Comp Ratios'!$C$26</c:f>
              <c:strCache>
                <c:ptCount val="1"/>
                <c:pt idx="0">
                  <c:v>1</c:v>
                </c:pt>
              </c:strCache>
            </c:strRef>
          </c:tx>
          <c:invertIfNegative val="0"/>
          <c:cat>
            <c:strRef>
              <c:f>'Comp Ratios'!$A$27</c:f>
              <c:strCache>
                <c:ptCount val="1"/>
                <c:pt idx="0">
                  <c:v>GeoMean</c:v>
                </c:pt>
              </c:strCache>
            </c:strRef>
          </c:cat>
          <c:val>
            <c:numRef>
              <c:f>'Comp Ratios'!$C$27</c:f>
              <c:numCache>
                <c:formatCode>General</c:formatCode>
                <c:ptCount val="1"/>
                <c:pt idx="0">
                  <c:v>1.396107985004526</c:v>
                </c:pt>
              </c:numCache>
            </c:numRef>
          </c:val>
        </c:ser>
        <c:ser>
          <c:idx val="2"/>
          <c:order val="1"/>
          <c:tx>
            <c:strRef>
              <c:f>'Comp Ratios'!$D$26</c:f>
              <c:strCache>
                <c:ptCount val="1"/>
                <c:pt idx="0">
                  <c:v>2</c:v>
                </c:pt>
              </c:strCache>
            </c:strRef>
          </c:tx>
          <c:invertIfNegative val="0"/>
          <c:cat>
            <c:strRef>
              <c:f>'Comp Ratios'!$A$27</c:f>
              <c:strCache>
                <c:ptCount val="1"/>
                <c:pt idx="0">
                  <c:v>GeoMean</c:v>
                </c:pt>
              </c:strCache>
            </c:strRef>
          </c:cat>
          <c:val>
            <c:numRef>
              <c:f>'Comp Ratios'!$D$27</c:f>
              <c:numCache>
                <c:formatCode>General</c:formatCode>
                <c:ptCount val="1"/>
                <c:pt idx="0">
                  <c:v>1.51131903613745</c:v>
                </c:pt>
              </c:numCache>
            </c:numRef>
          </c:val>
        </c:ser>
        <c:ser>
          <c:idx val="3"/>
          <c:order val="2"/>
          <c:tx>
            <c:strRef>
              <c:f>'Comp Ratios'!$E$26</c:f>
              <c:strCache>
                <c:ptCount val="1"/>
                <c:pt idx="0">
                  <c:v>3</c:v>
                </c:pt>
              </c:strCache>
            </c:strRef>
          </c:tx>
          <c:invertIfNegative val="0"/>
          <c:cat>
            <c:strRef>
              <c:f>'Comp Ratios'!$A$27</c:f>
              <c:strCache>
                <c:ptCount val="1"/>
                <c:pt idx="0">
                  <c:v>GeoMean</c:v>
                </c:pt>
              </c:strCache>
            </c:strRef>
          </c:cat>
          <c:val>
            <c:numRef>
              <c:f>'Comp Ratios'!$E$27</c:f>
              <c:numCache>
                <c:formatCode>General</c:formatCode>
                <c:ptCount val="1"/>
                <c:pt idx="0">
                  <c:v>1.498247023266958</c:v>
                </c:pt>
              </c:numCache>
            </c:numRef>
          </c:val>
        </c:ser>
        <c:ser>
          <c:idx val="4"/>
          <c:order val="3"/>
          <c:tx>
            <c:strRef>
              <c:f>'Comp Ratios'!$F$26</c:f>
              <c:strCache>
                <c:ptCount val="1"/>
                <c:pt idx="0">
                  <c:v>4</c:v>
                </c:pt>
              </c:strCache>
            </c:strRef>
          </c:tx>
          <c:invertIfNegative val="0"/>
          <c:cat>
            <c:strRef>
              <c:f>'Comp Ratios'!$A$27</c:f>
              <c:strCache>
                <c:ptCount val="1"/>
                <c:pt idx="0">
                  <c:v>GeoMean</c:v>
                </c:pt>
              </c:strCache>
            </c:strRef>
          </c:cat>
          <c:val>
            <c:numRef>
              <c:f>'Comp Ratios'!$F$27</c:f>
              <c:numCache>
                <c:formatCode>General</c:formatCode>
                <c:ptCount val="1"/>
                <c:pt idx="0">
                  <c:v>1.432629256401955</c:v>
                </c:pt>
              </c:numCache>
            </c:numRef>
          </c:val>
        </c:ser>
        <c:ser>
          <c:idx val="5"/>
          <c:order val="4"/>
          <c:tx>
            <c:strRef>
              <c:f>'Comp Ratios'!$H$26</c:f>
              <c:strCache>
                <c:ptCount val="1"/>
                <c:pt idx="0">
                  <c:v>8</c:v>
                </c:pt>
              </c:strCache>
            </c:strRef>
          </c:tx>
          <c:invertIfNegative val="0"/>
          <c:cat>
            <c:strRef>
              <c:f>'Comp Ratios'!$A$27</c:f>
              <c:strCache>
                <c:ptCount val="1"/>
                <c:pt idx="0">
                  <c:v>GeoMean</c:v>
                </c:pt>
              </c:strCache>
            </c:strRef>
          </c:cat>
          <c:val>
            <c:numRef>
              <c:f>'Comp Ratios'!$H$27</c:f>
              <c:numCache>
                <c:formatCode>General</c:formatCode>
                <c:ptCount val="1"/>
                <c:pt idx="0">
                  <c:v>1.311848079902457</c:v>
                </c:pt>
              </c:numCache>
            </c:numRef>
          </c:val>
        </c:ser>
        <c:ser>
          <c:idx val="7"/>
          <c:order val="5"/>
          <c:tx>
            <c:strRef>
              <c:f>'Comp Ratios'!$I$26</c:f>
              <c:strCache>
                <c:ptCount val="1"/>
                <c:pt idx="0">
                  <c:v>10</c:v>
                </c:pt>
              </c:strCache>
            </c:strRef>
          </c:tx>
          <c:invertIfNegative val="0"/>
          <c:cat>
            <c:strRef>
              <c:f>'Comp Ratios'!$A$27</c:f>
              <c:strCache>
                <c:ptCount val="1"/>
                <c:pt idx="0">
                  <c:v>GeoMean</c:v>
                </c:pt>
              </c:strCache>
            </c:strRef>
          </c:cat>
          <c:val>
            <c:numRef>
              <c:f>'Comp Ratios'!$I$27</c:f>
              <c:numCache>
                <c:formatCode>General</c:formatCode>
                <c:ptCount val="1"/>
                <c:pt idx="0">
                  <c:v>1.274176661308258</c:v>
                </c:pt>
              </c:numCache>
            </c:numRef>
          </c:val>
        </c:ser>
        <c:ser>
          <c:idx val="8"/>
          <c:order val="6"/>
          <c:tx>
            <c:strRef>
              <c:f>'Comp Ratios'!$J$26</c:f>
              <c:strCache>
                <c:ptCount val="1"/>
                <c:pt idx="0">
                  <c:v>16</c:v>
                </c:pt>
              </c:strCache>
            </c:strRef>
          </c:tx>
          <c:invertIfNegative val="0"/>
          <c:cat>
            <c:strRef>
              <c:f>'Comp Ratios'!$A$27</c:f>
              <c:strCache>
                <c:ptCount val="1"/>
                <c:pt idx="0">
                  <c:v>GeoMean</c:v>
                </c:pt>
              </c:strCache>
            </c:strRef>
          </c:cat>
          <c:val>
            <c:numRef>
              <c:f>'Comp Ratios'!$J$27</c:f>
              <c:numCache>
                <c:formatCode>General</c:formatCode>
                <c:ptCount val="1"/>
                <c:pt idx="0">
                  <c:v>1.224194076160235</c:v>
                </c:pt>
              </c:numCache>
            </c:numRef>
          </c:val>
        </c:ser>
        <c:dLbls>
          <c:showLegendKey val="0"/>
          <c:showVal val="0"/>
          <c:showCatName val="0"/>
          <c:showSerName val="0"/>
          <c:showPercent val="0"/>
          <c:showBubbleSize val="0"/>
        </c:dLbls>
        <c:gapWidth val="150"/>
        <c:axId val="2002806360"/>
        <c:axId val="2002803432"/>
      </c:barChart>
      <c:catAx>
        <c:axId val="2002806360"/>
        <c:scaling>
          <c:orientation val="minMax"/>
        </c:scaling>
        <c:delete val="0"/>
        <c:axPos val="b"/>
        <c:majorTickMark val="out"/>
        <c:minorTickMark val="none"/>
        <c:tickLblPos val="nextTo"/>
        <c:txPr>
          <a:bodyPr/>
          <a:lstStyle/>
          <a:p>
            <a:pPr>
              <a:defRPr sz="2400"/>
            </a:pPr>
            <a:endParaRPr lang="en-US"/>
          </a:p>
        </c:txPr>
        <c:crossAx val="2002803432"/>
        <c:crosses val="autoZero"/>
        <c:auto val="1"/>
        <c:lblAlgn val="ctr"/>
        <c:lblOffset val="100"/>
        <c:noMultiLvlLbl val="0"/>
      </c:catAx>
      <c:valAx>
        <c:axId val="2002803432"/>
        <c:scaling>
          <c:orientation val="minMax"/>
          <c:max val="2.2"/>
          <c:min val="1.0"/>
        </c:scaling>
        <c:delete val="0"/>
        <c:axPos val="l"/>
        <c:majorGridlines/>
        <c:title>
          <c:tx>
            <c:rich>
              <a:bodyPr rot="-5400000" vert="horz"/>
              <a:lstStyle/>
              <a:p>
                <a:pPr>
                  <a:defRPr sz="2800"/>
                </a:pPr>
                <a:r>
                  <a:rPr lang="en-US" sz="2800"/>
                  <a:t>Compression Ratio</a:t>
                </a:r>
              </a:p>
            </c:rich>
          </c:tx>
          <c:layout>
            <c:manualLayout>
              <c:xMode val="edge"/>
              <c:yMode val="edge"/>
              <c:x val="0.024444882489388"/>
              <c:y val="0.129942342189602"/>
            </c:manualLayout>
          </c:layout>
          <c:overlay val="0"/>
        </c:title>
        <c:numFmt formatCode="General" sourceLinked="1"/>
        <c:majorTickMark val="out"/>
        <c:minorTickMark val="none"/>
        <c:tickLblPos val="nextTo"/>
        <c:txPr>
          <a:bodyPr/>
          <a:lstStyle/>
          <a:p>
            <a:pPr>
              <a:defRPr sz="2000"/>
            </a:pPr>
            <a:endParaRPr lang="en-US"/>
          </a:p>
        </c:txPr>
        <c:crossAx val="2002806360"/>
        <c:crosses val="autoZero"/>
        <c:crossBetween val="between"/>
      </c:valAx>
    </c:plotArea>
    <c:legend>
      <c:legendPos val="t"/>
      <c:layout>
        <c:manualLayout>
          <c:xMode val="edge"/>
          <c:yMode val="edge"/>
          <c:x val="0.228352876796254"/>
          <c:y val="0.0869832058125415"/>
          <c:w val="0.64089022103393"/>
          <c:h val="0.0654869740109164"/>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3"/>
          <c:order val="0"/>
          <c:tx>
            <c:strRef>
              <c:f>'Comp Ratios'!$E$1</c:f>
              <c:strCache>
                <c:ptCount val="1"/>
                <c:pt idx="0">
                  <c:v>B+Δ (2 bases)</c:v>
                </c:pt>
              </c:strCache>
            </c:strRef>
          </c:tx>
          <c:spPr>
            <a:solidFill>
              <a:schemeClr val="accent1">
                <a:lumMod val="75000"/>
              </a:schemeClr>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Ratios'!$E$2:$E$27</c:f>
              <c:numCache>
                <c:formatCode>General</c:formatCode>
                <c:ptCount val="26"/>
                <c:pt idx="0">
                  <c:v>1.062547</c:v>
                </c:pt>
                <c:pt idx="1">
                  <c:v>1.012499</c:v>
                </c:pt>
                <c:pt idx="2">
                  <c:v>1.025419</c:v>
                </c:pt>
                <c:pt idx="3">
                  <c:v>1.197889</c:v>
                </c:pt>
                <c:pt idx="4">
                  <c:v>1.133192</c:v>
                </c:pt>
                <c:pt idx="5">
                  <c:v>1.375002</c:v>
                </c:pt>
                <c:pt idx="6">
                  <c:v>1.747738</c:v>
                </c:pt>
                <c:pt idx="7">
                  <c:v>1.534626</c:v>
                </c:pt>
                <c:pt idx="8">
                  <c:v>1.334699</c:v>
                </c:pt>
                <c:pt idx="9">
                  <c:v>1.244637</c:v>
                </c:pt>
                <c:pt idx="10">
                  <c:v>1.523768</c:v>
                </c:pt>
                <c:pt idx="11">
                  <c:v>1.446998</c:v>
                </c:pt>
                <c:pt idx="12">
                  <c:v>1.26084</c:v>
                </c:pt>
                <c:pt idx="13">
                  <c:v>1.475289</c:v>
                </c:pt>
                <c:pt idx="14">
                  <c:v>1.744685</c:v>
                </c:pt>
                <c:pt idx="15">
                  <c:v>1.395392</c:v>
                </c:pt>
                <c:pt idx="16">
                  <c:v>1.979349</c:v>
                </c:pt>
                <c:pt idx="17">
                  <c:v>1.786778</c:v>
                </c:pt>
                <c:pt idx="18">
                  <c:v>1.973851</c:v>
                </c:pt>
                <c:pt idx="19">
                  <c:v>1.991919</c:v>
                </c:pt>
                <c:pt idx="20">
                  <c:v>1.992241000000001</c:v>
                </c:pt>
                <c:pt idx="21">
                  <c:v>1.994691</c:v>
                </c:pt>
                <c:pt idx="22">
                  <c:v>1.995047000000001</c:v>
                </c:pt>
                <c:pt idx="23">
                  <c:v>1.996588000000001</c:v>
                </c:pt>
                <c:pt idx="25">
                  <c:v>1.51131903613745</c:v>
                </c:pt>
              </c:numCache>
            </c:numRef>
          </c:val>
        </c:ser>
        <c:ser>
          <c:idx val="4"/>
          <c:order val="1"/>
          <c:tx>
            <c:strRef>
              <c:f>'Comp Ratios'!$F$1</c:f>
              <c:strCache>
                <c:ptCount val="1"/>
                <c:pt idx="0">
                  <c:v>BΔI</c:v>
                </c:pt>
              </c:strCache>
            </c:strRef>
          </c:tx>
          <c:spPr>
            <a:solidFill>
              <a:srgbClr val="C00000"/>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Ratios'!$F$2:$F$27</c:f>
              <c:numCache>
                <c:formatCode>General</c:formatCode>
                <c:ptCount val="26"/>
                <c:pt idx="0">
                  <c:v>1.003927999999999</c:v>
                </c:pt>
                <c:pt idx="1">
                  <c:v>1.012499</c:v>
                </c:pt>
                <c:pt idx="2">
                  <c:v>1.025749999999999</c:v>
                </c:pt>
                <c:pt idx="3">
                  <c:v>1.102116</c:v>
                </c:pt>
                <c:pt idx="4">
                  <c:v>1.183173</c:v>
                </c:pt>
                <c:pt idx="5">
                  <c:v>1.350088000000001</c:v>
                </c:pt>
                <c:pt idx="6">
                  <c:v>1.405209999999999</c:v>
                </c:pt>
                <c:pt idx="7">
                  <c:v>1.427872999999999</c:v>
                </c:pt>
                <c:pt idx="8">
                  <c:v>1.497534999999999</c:v>
                </c:pt>
                <c:pt idx="9">
                  <c:v>1.523574999999999</c:v>
                </c:pt>
                <c:pt idx="10">
                  <c:v>1.535017</c:v>
                </c:pt>
                <c:pt idx="11">
                  <c:v>1.541598999999999</c:v>
                </c:pt>
                <c:pt idx="12">
                  <c:v>1.579368</c:v>
                </c:pt>
                <c:pt idx="13">
                  <c:v>1.599301</c:v>
                </c:pt>
                <c:pt idx="14">
                  <c:v>1.601744</c:v>
                </c:pt>
                <c:pt idx="15">
                  <c:v>1.611199</c:v>
                </c:pt>
                <c:pt idx="16">
                  <c:v>1.740526999999999</c:v>
                </c:pt>
                <c:pt idx="17">
                  <c:v>1.925715</c:v>
                </c:pt>
                <c:pt idx="18">
                  <c:v>1.973845</c:v>
                </c:pt>
                <c:pt idx="19">
                  <c:v>1.992031</c:v>
                </c:pt>
                <c:pt idx="20">
                  <c:v>1.992245000000001</c:v>
                </c:pt>
                <c:pt idx="21">
                  <c:v>1.994692</c:v>
                </c:pt>
                <c:pt idx="22">
                  <c:v>1.995047000000001</c:v>
                </c:pt>
                <c:pt idx="23">
                  <c:v>1.996588000000001</c:v>
                </c:pt>
                <c:pt idx="25">
                  <c:v>1.529917236491438</c:v>
                </c:pt>
              </c:numCache>
            </c:numRef>
          </c:val>
        </c:ser>
        <c:dLbls>
          <c:showLegendKey val="0"/>
          <c:showVal val="0"/>
          <c:showCatName val="0"/>
          <c:showSerName val="0"/>
          <c:showPercent val="0"/>
          <c:showBubbleSize val="0"/>
        </c:dLbls>
        <c:gapWidth val="150"/>
        <c:axId val="2007877016"/>
        <c:axId val="2007880024"/>
      </c:barChart>
      <c:catAx>
        <c:axId val="2007877016"/>
        <c:scaling>
          <c:orientation val="minMax"/>
        </c:scaling>
        <c:delete val="0"/>
        <c:axPos val="b"/>
        <c:majorTickMark val="out"/>
        <c:minorTickMark val="none"/>
        <c:tickLblPos val="nextTo"/>
        <c:txPr>
          <a:bodyPr/>
          <a:lstStyle/>
          <a:p>
            <a:pPr>
              <a:defRPr sz="1800"/>
            </a:pPr>
            <a:endParaRPr lang="en-US"/>
          </a:p>
        </c:txPr>
        <c:crossAx val="2007880024"/>
        <c:crosses val="autoZero"/>
        <c:auto val="1"/>
        <c:lblAlgn val="ctr"/>
        <c:lblOffset val="100"/>
        <c:noMultiLvlLbl val="0"/>
      </c:catAx>
      <c:valAx>
        <c:axId val="2007880024"/>
        <c:scaling>
          <c:orientation val="minMax"/>
          <c:max val="2.2"/>
          <c:min val="1.0"/>
        </c:scaling>
        <c:delete val="0"/>
        <c:axPos val="l"/>
        <c:majorGridlines/>
        <c:title>
          <c:tx>
            <c:rich>
              <a:bodyPr rot="-5400000" vert="horz"/>
              <a:lstStyle/>
              <a:p>
                <a:pPr>
                  <a:defRPr sz="2400"/>
                </a:pPr>
                <a:r>
                  <a:rPr lang="en-US" sz="2400"/>
                  <a:t>Compression Ratio</a:t>
                </a:r>
              </a:p>
            </c:rich>
          </c:tx>
          <c:layout>
            <c:manualLayout>
              <c:xMode val="edge"/>
              <c:yMode val="edge"/>
              <c:x val="0.00284923975020364"/>
              <c:y val="0.208275676605998"/>
            </c:manualLayout>
          </c:layout>
          <c:overlay val="0"/>
        </c:title>
        <c:numFmt formatCode="General" sourceLinked="1"/>
        <c:majorTickMark val="out"/>
        <c:minorTickMark val="none"/>
        <c:tickLblPos val="nextTo"/>
        <c:txPr>
          <a:bodyPr/>
          <a:lstStyle/>
          <a:p>
            <a:pPr>
              <a:defRPr sz="2000"/>
            </a:pPr>
            <a:endParaRPr lang="en-US"/>
          </a:p>
        </c:txPr>
        <c:crossAx val="2007877016"/>
        <c:crosses val="autoZero"/>
        <c:crossBetween val="between"/>
      </c:valAx>
    </c:plotArea>
    <c:legend>
      <c:legendPos val="t"/>
      <c:layout>
        <c:manualLayout>
          <c:xMode val="edge"/>
          <c:yMode val="edge"/>
          <c:x val="0.153517626029505"/>
          <c:y val="0.1631709048664"/>
          <c:w val="0.708667600842637"/>
          <c:h val="0.095840573173116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240457747399"/>
          <c:y val="0.119235953556653"/>
          <c:w val="0.848469684864736"/>
          <c:h val="0.511549891009387"/>
        </c:manualLayout>
      </c:layout>
      <c:barChart>
        <c:barDir val="col"/>
        <c:grouping val="clustered"/>
        <c:varyColors val="0"/>
        <c:ser>
          <c:idx val="3"/>
          <c:order val="0"/>
          <c:tx>
            <c:strRef>
              <c:f>'Comp Ratios'!$B$1</c:f>
              <c:strCache>
                <c:ptCount val="1"/>
                <c:pt idx="0">
                  <c:v>ZCA</c:v>
                </c:pt>
              </c:strCache>
            </c:strRef>
          </c:tx>
          <c:spPr>
            <a:solidFill>
              <a:srgbClr val="8064A2">
                <a:lumMod val="75000"/>
              </a:srgbClr>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Ratios'!$B$2:$B$27</c:f>
              <c:numCache>
                <c:formatCode>General</c:formatCode>
                <c:ptCount val="26"/>
                <c:pt idx="0">
                  <c:v>1.0</c:v>
                </c:pt>
                <c:pt idx="1">
                  <c:v>1.012463</c:v>
                </c:pt>
                <c:pt idx="2">
                  <c:v>1.000155</c:v>
                </c:pt>
                <c:pt idx="3">
                  <c:v>1.005528999999999</c:v>
                </c:pt>
                <c:pt idx="4">
                  <c:v>1.028834999999999</c:v>
                </c:pt>
                <c:pt idx="5">
                  <c:v>1.0</c:v>
                </c:pt>
                <c:pt idx="6">
                  <c:v>1.156147000000001</c:v>
                </c:pt>
                <c:pt idx="7">
                  <c:v>1.091415</c:v>
                </c:pt>
                <c:pt idx="8">
                  <c:v>1.024101</c:v>
                </c:pt>
                <c:pt idx="9">
                  <c:v>1.0</c:v>
                </c:pt>
                <c:pt idx="10">
                  <c:v>1.000512</c:v>
                </c:pt>
                <c:pt idx="11">
                  <c:v>1.189838</c:v>
                </c:pt>
                <c:pt idx="12">
                  <c:v>1.0</c:v>
                </c:pt>
                <c:pt idx="13">
                  <c:v>1.108292</c:v>
                </c:pt>
                <c:pt idx="14">
                  <c:v>1.054934</c:v>
                </c:pt>
                <c:pt idx="15">
                  <c:v>1.000001</c:v>
                </c:pt>
                <c:pt idx="16">
                  <c:v>1.001293999999999</c:v>
                </c:pt>
                <c:pt idx="17">
                  <c:v>1.279381</c:v>
                </c:pt>
                <c:pt idx="18">
                  <c:v>1.973845</c:v>
                </c:pt>
                <c:pt idx="19">
                  <c:v>1.523503</c:v>
                </c:pt>
                <c:pt idx="20">
                  <c:v>1.540577</c:v>
                </c:pt>
                <c:pt idx="21">
                  <c:v>1.800985</c:v>
                </c:pt>
                <c:pt idx="22">
                  <c:v>1.995056000000001</c:v>
                </c:pt>
                <c:pt idx="23">
                  <c:v>1.996588000000001</c:v>
                </c:pt>
                <c:pt idx="25">
                  <c:v>1.200452271915388</c:v>
                </c:pt>
              </c:numCache>
            </c:numRef>
          </c:val>
        </c:ser>
        <c:ser>
          <c:idx val="4"/>
          <c:order val="1"/>
          <c:tx>
            <c:strRef>
              <c:f>'Comp Ratios'!$C$1</c:f>
              <c:strCache>
                <c:ptCount val="1"/>
                <c:pt idx="0">
                  <c:v>FVC </c:v>
                </c:pt>
              </c:strCache>
            </c:strRef>
          </c:tx>
          <c:spPr>
            <a:solidFill>
              <a:srgbClr val="C00000"/>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Ratios'!$C$2:$C$27</c:f>
              <c:numCache>
                <c:formatCode>General</c:formatCode>
                <c:ptCount val="26"/>
                <c:pt idx="0">
                  <c:v>1.029721999999999</c:v>
                </c:pt>
                <c:pt idx="1">
                  <c:v>1.012499</c:v>
                </c:pt>
                <c:pt idx="2">
                  <c:v>1.001169</c:v>
                </c:pt>
                <c:pt idx="3">
                  <c:v>1.016967</c:v>
                </c:pt>
                <c:pt idx="4">
                  <c:v>1.145691</c:v>
                </c:pt>
                <c:pt idx="5">
                  <c:v>1.498807</c:v>
                </c:pt>
                <c:pt idx="6">
                  <c:v>1.185713</c:v>
                </c:pt>
                <c:pt idx="7">
                  <c:v>1.143761</c:v>
                </c:pt>
                <c:pt idx="8">
                  <c:v>1.415683</c:v>
                </c:pt>
                <c:pt idx="9">
                  <c:v>1.357291</c:v>
                </c:pt>
                <c:pt idx="10">
                  <c:v>1.014288</c:v>
                </c:pt>
                <c:pt idx="11">
                  <c:v>1.459583</c:v>
                </c:pt>
                <c:pt idx="12">
                  <c:v>1.357377</c:v>
                </c:pt>
                <c:pt idx="13">
                  <c:v>1.374499</c:v>
                </c:pt>
                <c:pt idx="14">
                  <c:v>1.196764</c:v>
                </c:pt>
                <c:pt idx="15">
                  <c:v>1.387355</c:v>
                </c:pt>
                <c:pt idx="16">
                  <c:v>1.938065</c:v>
                </c:pt>
                <c:pt idx="17">
                  <c:v>1.789408</c:v>
                </c:pt>
                <c:pt idx="18">
                  <c:v>1.973842</c:v>
                </c:pt>
                <c:pt idx="19">
                  <c:v>1.985919</c:v>
                </c:pt>
                <c:pt idx="20">
                  <c:v>1.959838</c:v>
                </c:pt>
                <c:pt idx="21">
                  <c:v>1.994712000000001</c:v>
                </c:pt>
                <c:pt idx="22">
                  <c:v>1.995047000000001</c:v>
                </c:pt>
                <c:pt idx="23">
                  <c:v>1.996588000000001</c:v>
                </c:pt>
                <c:pt idx="25">
                  <c:v>1.421213069853806</c:v>
                </c:pt>
              </c:numCache>
            </c:numRef>
          </c:val>
        </c:ser>
        <c:ser>
          <c:idx val="0"/>
          <c:order val="2"/>
          <c:tx>
            <c:strRef>
              <c:f>'Comp Ratios'!$D$1</c:f>
              <c:strCache>
                <c:ptCount val="1"/>
                <c:pt idx="0">
                  <c:v>FPC</c:v>
                </c:pt>
              </c:strCache>
            </c:strRef>
          </c:tx>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Ratios'!$D$2:$D$27</c:f>
              <c:numCache>
                <c:formatCode>General</c:formatCode>
                <c:ptCount val="26"/>
                <c:pt idx="0">
                  <c:v>1.004007</c:v>
                </c:pt>
                <c:pt idx="1">
                  <c:v>1.012499</c:v>
                </c:pt>
                <c:pt idx="2">
                  <c:v>1.022467</c:v>
                </c:pt>
                <c:pt idx="3">
                  <c:v>1.056789</c:v>
                </c:pt>
                <c:pt idx="4">
                  <c:v>1.230748</c:v>
                </c:pt>
                <c:pt idx="5">
                  <c:v>1.312106</c:v>
                </c:pt>
                <c:pt idx="6">
                  <c:v>1.177354</c:v>
                </c:pt>
                <c:pt idx="7">
                  <c:v>1.406363</c:v>
                </c:pt>
                <c:pt idx="8">
                  <c:v>1.47052</c:v>
                </c:pt>
                <c:pt idx="9">
                  <c:v>1.523520999999999</c:v>
                </c:pt>
                <c:pt idx="10">
                  <c:v>1.544151</c:v>
                </c:pt>
                <c:pt idx="11">
                  <c:v>1.599444</c:v>
                </c:pt>
                <c:pt idx="12">
                  <c:v>1.57629</c:v>
                </c:pt>
                <c:pt idx="13">
                  <c:v>1.726896</c:v>
                </c:pt>
                <c:pt idx="14">
                  <c:v>1.265101</c:v>
                </c:pt>
                <c:pt idx="15">
                  <c:v>1.674894</c:v>
                </c:pt>
                <c:pt idx="16">
                  <c:v>1.907212</c:v>
                </c:pt>
                <c:pt idx="17">
                  <c:v>1.91674</c:v>
                </c:pt>
                <c:pt idx="18">
                  <c:v>1.973835</c:v>
                </c:pt>
                <c:pt idx="19">
                  <c:v>1.992032000000001</c:v>
                </c:pt>
                <c:pt idx="20">
                  <c:v>1.992249000000001</c:v>
                </c:pt>
                <c:pt idx="21">
                  <c:v>1.994695</c:v>
                </c:pt>
                <c:pt idx="22">
                  <c:v>1.995045000000001</c:v>
                </c:pt>
                <c:pt idx="23">
                  <c:v>1.996588000000001</c:v>
                </c:pt>
                <c:pt idx="25">
                  <c:v>1.514859294578561</c:v>
                </c:pt>
              </c:numCache>
            </c:numRef>
          </c:val>
        </c:ser>
        <c:ser>
          <c:idx val="2"/>
          <c:order val="3"/>
          <c:tx>
            <c:strRef>
              <c:f>'Comp Ratios'!$F$1</c:f>
              <c:strCache>
                <c:ptCount val="1"/>
                <c:pt idx="0">
                  <c:v>BΔI</c:v>
                </c:pt>
              </c:strCache>
            </c:strRef>
          </c:tx>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Ratios'!$F$2:$F$27</c:f>
              <c:numCache>
                <c:formatCode>General</c:formatCode>
                <c:ptCount val="26"/>
                <c:pt idx="0">
                  <c:v>1.003927999999999</c:v>
                </c:pt>
                <c:pt idx="1">
                  <c:v>1.012499</c:v>
                </c:pt>
                <c:pt idx="2">
                  <c:v>1.025749999999999</c:v>
                </c:pt>
                <c:pt idx="3">
                  <c:v>1.102116</c:v>
                </c:pt>
                <c:pt idx="4">
                  <c:v>1.183173</c:v>
                </c:pt>
                <c:pt idx="5">
                  <c:v>1.350088000000001</c:v>
                </c:pt>
                <c:pt idx="6">
                  <c:v>1.405209999999999</c:v>
                </c:pt>
                <c:pt idx="7">
                  <c:v>1.427872999999999</c:v>
                </c:pt>
                <c:pt idx="8">
                  <c:v>1.497534999999999</c:v>
                </c:pt>
                <c:pt idx="9">
                  <c:v>1.523574999999999</c:v>
                </c:pt>
                <c:pt idx="10">
                  <c:v>1.535017</c:v>
                </c:pt>
                <c:pt idx="11">
                  <c:v>1.541598999999999</c:v>
                </c:pt>
                <c:pt idx="12">
                  <c:v>1.579368</c:v>
                </c:pt>
                <c:pt idx="13">
                  <c:v>1.599301</c:v>
                </c:pt>
                <c:pt idx="14">
                  <c:v>1.601744</c:v>
                </c:pt>
                <c:pt idx="15">
                  <c:v>1.611199</c:v>
                </c:pt>
                <c:pt idx="16">
                  <c:v>1.740526999999999</c:v>
                </c:pt>
                <c:pt idx="17">
                  <c:v>1.925715</c:v>
                </c:pt>
                <c:pt idx="18">
                  <c:v>1.973845</c:v>
                </c:pt>
                <c:pt idx="19">
                  <c:v>1.992031</c:v>
                </c:pt>
                <c:pt idx="20">
                  <c:v>1.992245000000001</c:v>
                </c:pt>
                <c:pt idx="21">
                  <c:v>1.994692</c:v>
                </c:pt>
                <c:pt idx="22">
                  <c:v>1.995047000000001</c:v>
                </c:pt>
                <c:pt idx="23">
                  <c:v>1.996588000000001</c:v>
                </c:pt>
                <c:pt idx="25">
                  <c:v>1.529917236491438</c:v>
                </c:pt>
              </c:numCache>
            </c:numRef>
          </c:val>
        </c:ser>
        <c:dLbls>
          <c:showLegendKey val="0"/>
          <c:showVal val="0"/>
          <c:showCatName val="0"/>
          <c:showSerName val="0"/>
          <c:showPercent val="0"/>
          <c:showBubbleSize val="0"/>
        </c:dLbls>
        <c:gapWidth val="150"/>
        <c:axId val="2008527640"/>
        <c:axId val="2008530760"/>
      </c:barChart>
      <c:catAx>
        <c:axId val="2008527640"/>
        <c:scaling>
          <c:orientation val="minMax"/>
        </c:scaling>
        <c:delete val="0"/>
        <c:axPos val="b"/>
        <c:majorTickMark val="out"/>
        <c:minorTickMark val="none"/>
        <c:tickLblPos val="nextTo"/>
        <c:txPr>
          <a:bodyPr/>
          <a:lstStyle/>
          <a:p>
            <a:pPr>
              <a:defRPr sz="1800"/>
            </a:pPr>
            <a:endParaRPr lang="en-US"/>
          </a:p>
        </c:txPr>
        <c:crossAx val="2008530760"/>
        <c:crosses val="autoZero"/>
        <c:auto val="1"/>
        <c:lblAlgn val="ctr"/>
        <c:lblOffset val="100"/>
        <c:noMultiLvlLbl val="0"/>
      </c:catAx>
      <c:valAx>
        <c:axId val="2008530760"/>
        <c:scaling>
          <c:orientation val="minMax"/>
          <c:max val="2.2"/>
          <c:min val="1.0"/>
        </c:scaling>
        <c:delete val="0"/>
        <c:axPos val="l"/>
        <c:majorGridlines/>
        <c:title>
          <c:tx>
            <c:rich>
              <a:bodyPr rot="-5400000" vert="horz"/>
              <a:lstStyle/>
              <a:p>
                <a:pPr>
                  <a:defRPr sz="2800"/>
                </a:pPr>
                <a:r>
                  <a:rPr lang="en-US" sz="2800"/>
                  <a:t>Compression Ratio</a:t>
                </a:r>
              </a:p>
            </c:rich>
          </c:tx>
          <c:layout>
            <c:manualLayout>
              <c:xMode val="edge"/>
              <c:yMode val="edge"/>
              <c:x val="0.0130434797493415"/>
              <c:y val="0.0754682147782375"/>
            </c:manualLayout>
          </c:layout>
          <c:overlay val="0"/>
        </c:title>
        <c:numFmt formatCode="General" sourceLinked="1"/>
        <c:majorTickMark val="out"/>
        <c:minorTickMark val="none"/>
        <c:tickLblPos val="nextTo"/>
        <c:txPr>
          <a:bodyPr/>
          <a:lstStyle/>
          <a:p>
            <a:pPr>
              <a:defRPr sz="2000"/>
            </a:pPr>
            <a:endParaRPr lang="en-US"/>
          </a:p>
        </c:txPr>
        <c:crossAx val="2008527640"/>
        <c:crosses val="autoZero"/>
        <c:crossBetween val="between"/>
      </c:valAx>
    </c:plotArea>
    <c:legend>
      <c:legendPos val="t"/>
      <c:layout>
        <c:manualLayout>
          <c:xMode val="edge"/>
          <c:yMode val="edge"/>
          <c:x val="0.22518763268146"/>
          <c:y val="0.120612794163441"/>
          <c:w val="0.565273030386059"/>
          <c:h val="0.0893638791617043"/>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'L2 Real Final (2)'!$A$2</c:f>
              <c:strCache>
                <c:ptCount val="1"/>
                <c:pt idx="0">
                  <c:v>Baseline (no compr.)</c:v>
                </c:pt>
              </c:strCache>
            </c:strRef>
          </c:tx>
          <c:spPr>
            <a:solidFill>
              <a:srgbClr val="FF0000"/>
            </a:solidFill>
            <a:ln>
              <a:solidFill>
                <a:schemeClr val="tx1"/>
              </a:solidFill>
            </a:ln>
          </c:spPr>
          <c:invertIfNegative val="0"/>
          <c:cat>
            <c:strRef>
              <c:f>'L2 Real Final (2)'!$B$1:$G$1</c:f>
              <c:strCache>
                <c:ptCount val="6"/>
                <c:pt idx="0">
                  <c:v>512kB</c:v>
                </c:pt>
                <c:pt idx="1">
                  <c:v>1MB</c:v>
                </c:pt>
                <c:pt idx="2">
                  <c:v>2MB</c:v>
                </c:pt>
                <c:pt idx="3">
                  <c:v>4MB</c:v>
                </c:pt>
                <c:pt idx="4">
                  <c:v>8MB</c:v>
                </c:pt>
                <c:pt idx="5">
                  <c:v>16MB</c:v>
                </c:pt>
              </c:strCache>
            </c:strRef>
          </c:cat>
          <c:val>
            <c:numRef>
              <c:f>'L2 Real Final (2)'!$B$2:$G$2</c:f>
              <c:numCache>
                <c:formatCode>General</c:formatCode>
                <c:ptCount val="6"/>
                <c:pt idx="0">
                  <c:v>1.0</c:v>
                </c:pt>
                <c:pt idx="1">
                  <c:v>1.085874338347312</c:v>
                </c:pt>
                <c:pt idx="2">
                  <c:v>1.149808210533676</c:v>
                </c:pt>
                <c:pt idx="3">
                  <c:v>1.1818548936555</c:v>
                </c:pt>
                <c:pt idx="4">
                  <c:v>1.275264957970744</c:v>
                </c:pt>
                <c:pt idx="5">
                  <c:v>1.378809400689896</c:v>
                </c:pt>
              </c:numCache>
            </c:numRef>
          </c:val>
        </c:ser>
        <c:ser>
          <c:idx val="1"/>
          <c:order val="1"/>
          <c:tx>
            <c:strRef>
              <c:f>'L2 Real Final (2)'!$A$3</c:f>
              <c:strCache>
                <c:ptCount val="1"/>
                <c:pt idx="0">
                  <c:v>BΔI</c:v>
                </c:pt>
              </c:strCache>
            </c:strRef>
          </c:tx>
          <c:spPr>
            <a:solidFill>
              <a:srgbClr val="0070C0"/>
            </a:solidFill>
            <a:ln>
              <a:solidFill>
                <a:schemeClr val="tx1"/>
              </a:solidFill>
            </a:ln>
          </c:spPr>
          <c:invertIfNegative val="0"/>
          <c:cat>
            <c:strRef>
              <c:f>'L2 Real Final (2)'!$B$1:$G$1</c:f>
              <c:strCache>
                <c:ptCount val="6"/>
                <c:pt idx="0">
                  <c:v>512kB</c:v>
                </c:pt>
                <c:pt idx="1">
                  <c:v>1MB</c:v>
                </c:pt>
                <c:pt idx="2">
                  <c:v>2MB</c:v>
                </c:pt>
                <c:pt idx="3">
                  <c:v>4MB</c:v>
                </c:pt>
                <c:pt idx="4">
                  <c:v>8MB</c:v>
                </c:pt>
                <c:pt idx="5">
                  <c:v>16MB</c:v>
                </c:pt>
              </c:strCache>
            </c:strRef>
          </c:cat>
          <c:val>
            <c:numRef>
              <c:f>'L2 Real Final (2)'!$B$3:$G$3</c:f>
              <c:numCache>
                <c:formatCode>General</c:formatCode>
                <c:ptCount val="6"/>
                <c:pt idx="0">
                  <c:v>1.081725376616933</c:v>
                </c:pt>
                <c:pt idx="1">
                  <c:v>1.142479563303635</c:v>
                </c:pt>
                <c:pt idx="2">
                  <c:v>1.208497335224165</c:v>
                </c:pt>
                <c:pt idx="3">
                  <c:v>1.240080494793568</c:v>
                </c:pt>
                <c:pt idx="4">
                  <c:v>1.346025446046704</c:v>
                </c:pt>
                <c:pt idx="5">
                  <c:v>1.428473259411406</c:v>
                </c:pt>
              </c:numCache>
            </c:numRef>
          </c:val>
        </c:ser>
        <c:dLbls>
          <c:showLegendKey val="0"/>
          <c:showVal val="0"/>
          <c:showCatName val="0"/>
          <c:showSerName val="0"/>
          <c:showPercent val="0"/>
          <c:showBubbleSize val="0"/>
        </c:dLbls>
        <c:gapWidth val="150"/>
        <c:axId val="2009321752"/>
        <c:axId val="2009327496"/>
      </c:barChart>
      <c:catAx>
        <c:axId val="2009321752"/>
        <c:scaling>
          <c:orientation val="minMax"/>
        </c:scaling>
        <c:delete val="0"/>
        <c:axPos val="b"/>
        <c:title>
          <c:tx>
            <c:rich>
              <a:bodyPr/>
              <a:lstStyle/>
              <a:p>
                <a:pPr>
                  <a:defRPr sz="3200"/>
                </a:pPr>
                <a:r>
                  <a:rPr lang="en-US" sz="3200"/>
                  <a:t>L2 cache</a:t>
                </a:r>
                <a:r>
                  <a:rPr lang="en-US" sz="3200" baseline="0"/>
                  <a:t> size</a:t>
                </a:r>
                <a:endParaRPr lang="en-US" sz="3200"/>
              </a:p>
            </c:rich>
          </c:tx>
          <c:layout>
            <c:manualLayout>
              <c:xMode val="edge"/>
              <c:yMode val="edge"/>
              <c:x val="0.374391290170475"/>
              <c:y val="0.820597274959193"/>
            </c:manualLayout>
          </c:layout>
          <c:overlay val="0"/>
        </c:title>
        <c:majorTickMark val="out"/>
        <c:minorTickMark val="none"/>
        <c:tickLblPos val="nextTo"/>
        <c:txPr>
          <a:bodyPr/>
          <a:lstStyle/>
          <a:p>
            <a:pPr>
              <a:defRPr sz="2000"/>
            </a:pPr>
            <a:endParaRPr lang="en-US"/>
          </a:p>
        </c:txPr>
        <c:crossAx val="2009327496"/>
        <c:crosses val="autoZero"/>
        <c:auto val="1"/>
        <c:lblAlgn val="ctr"/>
        <c:lblOffset val="100"/>
        <c:noMultiLvlLbl val="0"/>
      </c:catAx>
      <c:valAx>
        <c:axId val="2009327496"/>
        <c:scaling>
          <c:orientation val="minMax"/>
          <c:max val="1.5"/>
          <c:min val="0.9"/>
        </c:scaling>
        <c:delete val="0"/>
        <c:axPos val="l"/>
        <c:majorGridlines/>
        <c:title>
          <c:tx>
            <c:rich>
              <a:bodyPr rot="-5400000" vert="horz"/>
              <a:lstStyle/>
              <a:p>
                <a:pPr>
                  <a:defRPr sz="3200"/>
                </a:pPr>
                <a:r>
                  <a:rPr lang="en-US" sz="3200"/>
                  <a:t>Normalized IPC</a:t>
                </a:r>
              </a:p>
            </c:rich>
          </c:tx>
          <c:layout>
            <c:manualLayout>
              <c:xMode val="edge"/>
              <c:yMode val="edge"/>
              <c:x val="0.0254629676040697"/>
              <c:y val="0.118990569140181"/>
            </c:manualLayout>
          </c:layout>
          <c:overlay val="0"/>
        </c:title>
        <c:numFmt formatCode="General" sourceLinked="1"/>
        <c:majorTickMark val="out"/>
        <c:minorTickMark val="none"/>
        <c:tickLblPos val="nextTo"/>
        <c:txPr>
          <a:bodyPr/>
          <a:lstStyle/>
          <a:p>
            <a:pPr>
              <a:defRPr sz="2400"/>
            </a:pPr>
            <a:endParaRPr lang="en-US"/>
          </a:p>
        </c:txPr>
        <c:crossAx val="2009321752"/>
        <c:crosses val="autoZero"/>
        <c:crossBetween val="between"/>
        <c:majorUnit val="0.1"/>
      </c:valAx>
    </c:plotArea>
    <c:legend>
      <c:legendPos val="t"/>
      <c:layout>
        <c:manualLayout>
          <c:xMode val="edge"/>
          <c:yMode val="edge"/>
          <c:x val="0.265862435915705"/>
          <c:y val="0.0221501213740682"/>
          <c:w val="0.64443218256988"/>
          <c:h val="0.159915574282614"/>
        </c:manualLayout>
      </c:layout>
      <c:overlay val="0"/>
      <c:txPr>
        <a:bodyPr/>
        <a:lstStyle/>
        <a:p>
          <a:pPr>
            <a:defRPr sz="24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wmf"/><Relationship Id="rId1" Type="http://schemas.openxmlformats.org/officeDocument/2006/relationships/image" Target="../media/image36.wmf"/><Relationship Id="rId2"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5" charset="0"/>
                <a:ea typeface="Arial" pitchFamily="-105" charset="0"/>
                <a:cs typeface="Arial" pitchFamily="-105"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9A2D1AEF-2E53-B84B-B2F6-40F5BE298707}" type="datetime1">
              <a:rPr lang="en-US"/>
              <a:pPr>
                <a:defRPr/>
              </a:pPr>
              <a:t>7/1/13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5" charset="0"/>
                <a:ea typeface="Arial" pitchFamily="-105" charset="0"/>
                <a:cs typeface="Arial" pitchFamily="-105"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1DC5EB3D-192B-5349-B2B4-BD83C314E5B6}" type="slidenum">
              <a:rPr lang="en-US"/>
              <a:pPr>
                <a:defRPr/>
              </a:pPr>
              <a:t>‹#›</a:t>
            </a:fld>
            <a:endParaRPr lang="en-US"/>
          </a:p>
        </p:txBody>
      </p:sp>
    </p:spTree>
    <p:extLst>
      <p:ext uri="{BB962C8B-B14F-4D97-AF65-F5344CB8AC3E}">
        <p14:creationId xmlns:p14="http://schemas.microsoft.com/office/powerpoint/2010/main" val="4084360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13D9DC17-EE9A-D741-965C-EBCD91907068}" type="datetime1">
              <a:rPr lang="en-US"/>
              <a:pPr>
                <a:defRPr/>
              </a:pPr>
              <a:t>7/1/13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D3AD6CDF-81BF-CF42-B3CE-5BBCB2B0801F}" type="slidenum">
              <a:rPr lang="en-US"/>
              <a:pPr>
                <a:defRPr/>
              </a:pPr>
              <a:t>‹#›</a:t>
            </a:fld>
            <a:endParaRPr lang="en-US"/>
          </a:p>
        </p:txBody>
      </p:sp>
    </p:spTree>
    <p:extLst>
      <p:ext uri="{BB962C8B-B14F-4D97-AF65-F5344CB8AC3E}">
        <p14:creationId xmlns:p14="http://schemas.microsoft.com/office/powerpoint/2010/main" val="36486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B2C3E-67CC-0440-B77C-00AE7EFF9863}" type="slidenum">
              <a:rPr lang="en-US">
                <a:solidFill>
                  <a:prstClr val="black"/>
                </a:solidFill>
              </a:rPr>
              <a:pPr/>
              <a:t>28</a:t>
            </a:fld>
            <a:endParaRPr lang="en-US">
              <a:solidFill>
                <a:prstClr val="black"/>
              </a:solidFill>
            </a:endParaRPr>
          </a:p>
        </p:txBody>
      </p:sp>
      <p:sp>
        <p:nvSpPr>
          <p:cNvPr id="262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8611" name="Rectangle 3"/>
          <p:cNvSpPr>
            <a:spLocks noGrp="1" noChangeArrowheads="1"/>
          </p:cNvSpPr>
          <p:nvPr>
            <p:ph type="body" idx="1"/>
          </p:nvPr>
        </p:nvSpPr>
        <p:spPr/>
        <p:txBody>
          <a:bodyPr/>
          <a:lstStyle/>
          <a:p>
            <a:r>
              <a:rPr lang="en-US"/>
              <a:t>These are the parameters of the baseline configuration used in our experiments.  It contains an aggressive out-of-order processor with 128-entry instruction window.  The baseline L2 cache is 1 mega byte 16-way and uses the LRU replacement.  Memory is 400 cycles away and the bus delay is 44 cycles for roundtrip. Thus an isolated miss takes 444 cycles to get service.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584489-2CC1-4C40-AA4A-64568D9BB4CD}" type="slidenum">
              <a:rPr lang="en-US">
                <a:solidFill>
                  <a:prstClr val="black"/>
                </a:solidFill>
              </a:rPr>
              <a:pPr/>
              <a:t>29</a:t>
            </a:fld>
            <a:endParaRPr lang="en-US">
              <a:solidFill>
                <a:prstClr val="black"/>
              </a:solidFill>
            </a:endParaRPr>
          </a:p>
        </p:txBody>
      </p:sp>
      <p:sp>
        <p:nvSpPr>
          <p:cNvPr id="262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9635" name="Rectangle 3"/>
          <p:cNvSpPr>
            <a:spLocks noGrp="1" noChangeArrowheads="1"/>
          </p:cNvSpPr>
          <p:nvPr>
            <p:ph type="body" idx="1"/>
          </p:nvPr>
        </p:nvSpPr>
        <p:spPr/>
        <p:txBody>
          <a:bodyPr/>
          <a:lstStyle/>
          <a:p>
            <a:r>
              <a:rPr lang="en-US"/>
              <a:t>This graph shows the distribution of MLP-based cost for the ammp benchmark.  The x axis shows the cost of the miss binned at 60 cycle granularity.  The y-axis shows the percentage of all L2 misses.  The rightmost bar shows the fraction of misses that have a cost of more than 420 cycles.  All isolated misses, and some of the parallel misses serialized because of bank conflicts are accounted for in the right bar.  Thus 10% of the misses in ammp are isolated misses.   About one third of the misses have a cost between 60 and 120 cycles, denoting an MLP of four.  On average, the MLP-based cost of the miss is 185 cycles. (TICK) And such distribution of MLP is true for a wide range of benchmarks.  Shown are the distribution of mcf and mgrid.   However, to exploit this variation in cost of misses for cost-sensitive replacement, it is important that the cost of the block does not vary significantly between successive misses to the block.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E26AF-1173-A247-87D6-56800D8C777A}" type="slidenum">
              <a:rPr lang="en-US">
                <a:solidFill>
                  <a:prstClr val="black"/>
                </a:solidFill>
              </a:rPr>
              <a:pPr/>
              <a:t>32</a:t>
            </a:fld>
            <a:endParaRPr lang="en-US">
              <a:solidFill>
                <a:prstClr val="black"/>
              </a:solidFill>
            </a:endParaRPr>
          </a:p>
        </p:txBody>
      </p:sp>
      <p:sp>
        <p:nvSpPr>
          <p:cNvPr id="263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30659" name="Rectangle 3"/>
          <p:cNvSpPr>
            <a:spLocks noGrp="1" noChangeArrowheads="1"/>
          </p:cNvSpPr>
          <p:nvPr>
            <p:ph type="body" idx="1"/>
          </p:nvPr>
        </p:nvSpPr>
        <p:spPr/>
        <p:txBody>
          <a:bodyPr/>
          <a:lstStyle/>
          <a:p>
            <a:r>
              <a:rPr lang="en-US"/>
              <a:t>MLP-aware cache replacement has two components. The cost calculation logic computes the mlp-based cost of each miss using a hardware implementation of the algorithm described earlier. This cost is stored in the tag-store  entry of the cache block and is used for cost-aware replacement.  To reduce storage overhead the mlp-based cost is quantized into a 3-bit value using the following table and this 3-bit quantized cost is used for replacement decisions.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B9FE0-5159-3244-AAAF-7EEE4AE068D3}" type="slidenum">
              <a:rPr lang="en-US">
                <a:solidFill>
                  <a:prstClr val="black"/>
                </a:solidFill>
              </a:rPr>
              <a:pPr/>
              <a:t>37</a:t>
            </a:fld>
            <a:endParaRPr lang="en-US">
              <a:solidFill>
                <a:prstClr val="black"/>
              </a:solidFill>
            </a:endParaRPr>
          </a:p>
        </p:txBody>
      </p:sp>
      <p:sp>
        <p:nvSpPr>
          <p:cNvPr id="263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31683" name="Rectangle 3"/>
          <p:cNvSpPr>
            <a:spLocks noGrp="1" noChangeArrowheads="1"/>
          </p:cNvSpPr>
          <p:nvPr>
            <p:ph type="body" idx="1"/>
          </p:nvPr>
        </p:nvSpPr>
        <p:spPr/>
        <p:txBody>
          <a:bodyPr/>
          <a:lstStyle/>
          <a:p>
            <a:r>
              <a:rPr lang="en-US"/>
              <a:t>We use the tournament selection algorithm commonly employed in branch predictors.  The performance of both LIN and LRU are tracked using separate tag directories, called Auxiliary Tag Directory (ATD).  ATD-LIN uses the LIN policy and ATD-LRU uses the LRU policy.  Each access for the main tag directory are also send to both the ATD</a:t>
            </a:r>
            <a:r>
              <a:rPr lang="ja-JP" altLang="en-US">
                <a:latin typeface="Arial"/>
              </a:rPr>
              <a:t>’</a:t>
            </a:r>
            <a:r>
              <a:rPr lang="en-US"/>
              <a:t>s.  A saturating counter is used to track, which of the two policies is performing better. If there is a hit in ATD-LIN and a miss in ATD-LRU the saturating counter is incremented by a value equal to the cost of the miss in LRU.  If miss in ATD-LRU and hit in ATD-LIN then the saturating counter is decremented  by a value equal to the cost of the miss in LIN.  Thus the high bit of the counter is an indicator of which of the two policies, LIN or LRU, is doing better. If the high bit is 1, MTD uses LRU else it uses LIN.</a:t>
            </a:r>
          </a:p>
          <a:p>
            <a:r>
              <a:rPr lang="en-US"/>
              <a:t>Implementing tournament selection on a per-set basis is expensive as it requires a counter and two extra tag directories for each set.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72621-5BB3-7441-A1D8-1D8074B65E51}" type="slidenum">
              <a:rPr lang="en-US">
                <a:solidFill>
                  <a:prstClr val="black"/>
                </a:solidFill>
              </a:rPr>
              <a:pPr/>
              <a:t>38</a:t>
            </a:fld>
            <a:endParaRPr lang="en-US">
              <a:solidFill>
                <a:prstClr val="black"/>
              </a:solidFill>
            </a:endParaRPr>
          </a:p>
        </p:txBody>
      </p:sp>
      <p:sp>
        <p:nvSpPr>
          <p:cNvPr id="263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32707" name="Rectangle 3"/>
          <p:cNvSpPr>
            <a:spLocks noGrp="1" noChangeArrowheads="1"/>
          </p:cNvSpPr>
          <p:nvPr>
            <p:ph type="body" idx="1"/>
          </p:nvPr>
        </p:nvSpPr>
        <p:spPr/>
        <p:txBody>
          <a:bodyPr/>
          <a:lstStyle/>
          <a:p>
            <a:r>
              <a:rPr lang="en-US"/>
              <a:t>The overhead of the counter can be reduced by using a single counter to choose a replacement policy for all the sets in the cache.  The figure shows how such a mechanism for a cache that has 8 sets. Although the mechanism requires only one counter it still requires overhead of two extra tag directories.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C7A49-1340-D14C-BC5E-430D5FD0DA46}" type="slidenum">
              <a:rPr lang="en-US">
                <a:solidFill>
                  <a:prstClr val="black"/>
                </a:solidFill>
              </a:rPr>
              <a:pPr/>
              <a:t>39</a:t>
            </a:fld>
            <a:endParaRPr lang="en-US">
              <a:solidFill>
                <a:prstClr val="black"/>
              </a:solidFill>
            </a:endParaRPr>
          </a:p>
        </p:txBody>
      </p:sp>
      <p:sp>
        <p:nvSpPr>
          <p:cNvPr id="263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33731" name="Rectangle 3"/>
          <p:cNvSpPr>
            <a:spLocks noGrp="1" noChangeArrowheads="1"/>
          </p:cNvSpPr>
          <p:nvPr>
            <p:ph type="body" idx="1"/>
          </p:nvPr>
        </p:nvSpPr>
        <p:spPr/>
        <p:txBody>
          <a:bodyPr/>
          <a:lstStyle/>
          <a:p>
            <a:r>
              <a:rPr lang="en-US"/>
              <a:t>To reduce the overhead of the tag directories, we introduce the dynamic set sampling technique.  The key idea is that not all sets are required to decide the best policy.  The mechanism can still choose the best policy with a high probability even if only few sets are sampled. The ATD entries are present only for 3 sets, B, E, and G.  These sets decide the replacement policy for all sets in the MTD, hence we call these sets as leader sets.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47</a:t>
            </a:fld>
            <a:endParaRPr lang="en-US">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high-performance processors employ on-chip caches.</a:t>
            </a:r>
            <a:r>
              <a:rPr lang="en-US" baseline="0" dirty="0" smtClean="0"/>
              <a:t> </a:t>
            </a:r>
          </a:p>
          <a:p>
            <a:endParaRPr lang="en-US" baseline="0" dirty="0" smtClean="0"/>
          </a:p>
          <a:p>
            <a:r>
              <a:rPr lang="en-US" baseline="0" dirty="0" smtClean="0"/>
              <a:t>In most modern systems, multiple cores share the last-level cache.</a:t>
            </a:r>
          </a:p>
          <a:p>
            <a:endParaRPr lang="en-US" baseline="0" dirty="0" smtClean="0"/>
          </a:p>
          <a:p>
            <a:r>
              <a:rPr lang="en-US" baseline="0" dirty="0" smtClean="0"/>
              <a:t>With the large latency of main memory access and increasing contention between multiple cores, effective cache utilization is critical for system performance.</a:t>
            </a:r>
          </a:p>
          <a:p>
            <a:endParaRPr lang="en-US" baseline="0" dirty="0" smtClean="0"/>
          </a:p>
          <a:p>
            <a:r>
              <a:rPr lang="en-US" baseline="0" dirty="0" smtClean="0"/>
              <a:t>For effective cache utilization, the cache should be filled with blocks that are likely to be reused.</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48</a:t>
            </a:fld>
            <a:endParaRPr lang="en-US">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different blocks have different reuse behaviors.</a:t>
            </a:r>
          </a:p>
          <a:p>
            <a:endParaRPr lang="en-US" dirty="0" smtClean="0"/>
          </a:p>
          <a:p>
            <a:r>
              <a:rPr lang="en-US" dirty="0" smtClean="0"/>
              <a:t>For</a:t>
            </a:r>
            <a:r>
              <a:rPr lang="en-US" baseline="0" dirty="0" smtClean="0"/>
              <a:t> example, consider the following access sequence. </a:t>
            </a:r>
          </a:p>
          <a:p>
            <a:endParaRPr lang="en-US" baseline="0" dirty="0" smtClean="0"/>
          </a:p>
          <a:p>
            <a:r>
              <a:rPr lang="en-US" baseline="0" dirty="0" smtClean="0"/>
              <a:t>Blocks A, B and C are accessed repeatedly. </a:t>
            </a:r>
          </a:p>
          <a:p>
            <a:endParaRPr lang="en-US" baseline="0" dirty="0" smtClean="0"/>
          </a:p>
          <a:p>
            <a:r>
              <a:rPr lang="en-US" baseline="0" dirty="0" smtClean="0"/>
              <a:t>We refer to such blocks as High reuse blocks.</a:t>
            </a:r>
          </a:p>
          <a:p>
            <a:endParaRPr lang="en-US" baseline="0" dirty="0" smtClean="0"/>
          </a:p>
          <a:p>
            <a:r>
              <a:rPr lang="en-US" baseline="0" dirty="0" smtClean="0"/>
              <a:t>On the other hand, the remaining blocks are not reused. We refer to such blocks as low-reuse blocks.</a:t>
            </a:r>
          </a:p>
          <a:p>
            <a:endParaRPr lang="en-US" baseline="0" dirty="0" smtClean="0"/>
          </a:p>
          <a:p>
            <a:r>
              <a:rPr lang="en-US" baseline="0" dirty="0" smtClean="0"/>
              <a:t>Ideally, the cache should be filled with high-reuse blocks such as A, B and C.</a:t>
            </a:r>
          </a:p>
          <a:p>
            <a:endParaRPr lang="en-US" baseline="0" dirty="0" smtClean="0"/>
          </a:p>
          <a:p>
            <a:r>
              <a:rPr lang="en-US" dirty="0" smtClean="0"/>
              <a:t>But</a:t>
            </a:r>
            <a:r>
              <a:rPr lang="en-US" baseline="0" dirty="0" smtClean="0"/>
              <a:t> traditional cache management policies such as LRU suffer from two problems.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49</a:t>
            </a:fld>
            <a:endParaRPr lang="en-US">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problem,</a:t>
            </a:r>
            <a:r>
              <a:rPr lang="en-US" baseline="0" dirty="0" smtClean="0"/>
              <a:t> referred to as cache pollution, is one where blocks with low-reuse evict blocks with high-reuse from the cache. </a:t>
            </a:r>
          </a:p>
          <a:p>
            <a:endParaRPr lang="en-US" baseline="0" dirty="0" smtClean="0"/>
          </a:p>
          <a:p>
            <a:r>
              <a:rPr lang="en-US" dirty="0" smtClean="0"/>
              <a:t>Consider</a:t>
            </a:r>
            <a:r>
              <a:rPr lang="en-US" baseline="0" dirty="0" smtClean="0"/>
              <a:t> the following example of a cache following the LRU policy. Although the cache is filled with high–reuse blocks, the LRU policy inserts even blocks with low-reuse at the MRU position, evicting more useful blocks from the cache. So the future accesses to blocks A, B and C will miss in the cache.</a:t>
            </a:r>
          </a:p>
          <a:p>
            <a:endParaRPr lang="en-US" baseline="0" dirty="0" smtClean="0"/>
          </a:p>
          <a:p>
            <a:r>
              <a:rPr lang="en-US" baseline="0" dirty="0" smtClean="0"/>
              <a:t>To address this problem, prior work proposed the idea of predicting the reuse behavior of missed cache blocks and inserting low-reuse blocks at the LRU position. This mitigates the impact of pollution as shown in the example.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50</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4" eaLnBrk="0" hangingPunct="0">
              <a:defRPr sz="2400">
                <a:solidFill>
                  <a:schemeClr val="tx1"/>
                </a:solidFill>
                <a:latin typeface="Arial" charset="0"/>
                <a:ea typeface="ＭＳ Ｐゴシック" charset="0"/>
                <a:cs typeface="ＭＳ Ｐゴシック" charset="0"/>
              </a:defRPr>
            </a:lvl1pPr>
            <a:lvl2pPr marL="742909" indent="-285734" defTabSz="911174" eaLnBrk="0" hangingPunct="0">
              <a:defRPr sz="2400">
                <a:solidFill>
                  <a:schemeClr val="tx1"/>
                </a:solidFill>
                <a:latin typeface="Arial" charset="0"/>
                <a:ea typeface="ＭＳ Ｐゴシック" charset="0"/>
              </a:defRPr>
            </a:lvl2pPr>
            <a:lvl3pPr marL="1142937" indent="-228587" defTabSz="911174" eaLnBrk="0" hangingPunct="0">
              <a:defRPr sz="2400">
                <a:solidFill>
                  <a:schemeClr val="tx1"/>
                </a:solidFill>
                <a:latin typeface="Arial" charset="0"/>
                <a:ea typeface="ＭＳ Ｐゴシック" charset="0"/>
              </a:defRPr>
            </a:lvl3pPr>
            <a:lvl4pPr marL="1600112" indent="-228587" defTabSz="911174" eaLnBrk="0" hangingPunct="0">
              <a:defRPr sz="2400">
                <a:solidFill>
                  <a:schemeClr val="tx1"/>
                </a:solidFill>
                <a:latin typeface="Arial" charset="0"/>
                <a:ea typeface="ＭＳ Ｐゴシック" charset="0"/>
              </a:defRPr>
            </a:lvl4pPr>
            <a:lvl5pPr marL="2057287" indent="-228587" defTabSz="911174" eaLnBrk="0" hangingPunct="0">
              <a:defRPr sz="2400">
                <a:solidFill>
                  <a:schemeClr val="tx1"/>
                </a:solidFill>
                <a:latin typeface="Arial" charset="0"/>
                <a:ea typeface="ＭＳ Ｐゴシック" charset="0"/>
              </a:defRPr>
            </a:lvl5pPr>
            <a:lvl6pPr marL="2514461" indent="-228587" defTabSz="911174" eaLnBrk="0" fontAlgn="base" hangingPunct="0">
              <a:spcBef>
                <a:spcPct val="0"/>
              </a:spcBef>
              <a:spcAft>
                <a:spcPct val="0"/>
              </a:spcAft>
              <a:defRPr sz="2400">
                <a:solidFill>
                  <a:schemeClr val="tx1"/>
                </a:solidFill>
                <a:latin typeface="Arial" charset="0"/>
                <a:ea typeface="ＭＳ Ｐゴシック" charset="0"/>
              </a:defRPr>
            </a:lvl6pPr>
            <a:lvl7pPr marL="2971635" indent="-228587" defTabSz="911174" eaLnBrk="0" fontAlgn="base" hangingPunct="0">
              <a:spcBef>
                <a:spcPct val="0"/>
              </a:spcBef>
              <a:spcAft>
                <a:spcPct val="0"/>
              </a:spcAft>
              <a:defRPr sz="2400">
                <a:solidFill>
                  <a:schemeClr val="tx1"/>
                </a:solidFill>
                <a:latin typeface="Arial" charset="0"/>
                <a:ea typeface="ＭＳ Ｐゴシック" charset="0"/>
              </a:defRPr>
            </a:lvl7pPr>
            <a:lvl8pPr marL="3428810" indent="-228587" defTabSz="911174" eaLnBrk="0" fontAlgn="base" hangingPunct="0">
              <a:spcBef>
                <a:spcPct val="0"/>
              </a:spcBef>
              <a:spcAft>
                <a:spcPct val="0"/>
              </a:spcAft>
              <a:defRPr sz="2400">
                <a:solidFill>
                  <a:schemeClr val="tx1"/>
                </a:solidFill>
                <a:latin typeface="Arial" charset="0"/>
                <a:ea typeface="ＭＳ Ｐゴシック" charset="0"/>
              </a:defRPr>
            </a:lvl8pPr>
            <a:lvl9pPr marL="3885985" indent="-228587" defTabSz="9111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3</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problem, referred</a:t>
            </a:r>
            <a:r>
              <a:rPr lang="en-US" baseline="0" dirty="0" smtClean="0"/>
              <a:t> to as thrashing, occurs when the number of high-reuse blocks is more than what the cache can handle, as shown in the example. </a:t>
            </a:r>
          </a:p>
          <a:p>
            <a:endParaRPr lang="en-US" baseline="0" dirty="0" smtClean="0"/>
          </a:p>
          <a:p>
            <a:r>
              <a:rPr lang="en-US" baseline="0" dirty="0" smtClean="0"/>
              <a:t>In this case, the LRU policy leads to these high-reuse blocks evicting each other from the cache, leading to zero cache hits.</a:t>
            </a:r>
          </a:p>
          <a:p>
            <a:endParaRPr lang="en-US" baseline="0" dirty="0" smtClean="0"/>
          </a:p>
          <a:p>
            <a:r>
              <a:rPr lang="en-US" baseline="0" dirty="0" smtClean="0"/>
              <a:t>Prior work proposed to achieve this using the bimodal insertion policy, which inserts blocks at the MRU position with a very low probability. </a:t>
            </a:r>
          </a:p>
          <a:p>
            <a:endParaRPr lang="en-US" baseline="0" dirty="0" smtClean="0"/>
          </a:p>
          <a:p>
            <a:r>
              <a:rPr lang="en-US" baseline="0" dirty="0" smtClean="0"/>
              <a:t>As a result, majority of the blocks are inserted at the LRU position. </a:t>
            </a:r>
          </a:p>
          <a:p>
            <a:endParaRPr lang="en-US" baseline="0" dirty="0" smtClean="0"/>
          </a:p>
          <a:p>
            <a:r>
              <a:rPr lang="en-US" baseline="0" dirty="0" smtClean="0"/>
              <a:t>For a thrashing working set, this results in a fraction of the working set to be retained in the cache, leading to cache hits for at least that fraction.</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51</a:t>
            </a:fld>
            <a:endParaRPr lang="en-US">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motivation</a:t>
            </a:r>
            <a:r>
              <a:rPr lang="en-US" baseline="0" dirty="0" smtClean="0"/>
              <a:t> behind this work is that prior works do not address both pollution and thrashing concurrently.</a:t>
            </a:r>
          </a:p>
          <a:p>
            <a:endParaRPr lang="en-US" baseline="0" dirty="0" smtClean="0"/>
          </a:p>
          <a:p>
            <a:r>
              <a:rPr lang="en-US" baseline="0" dirty="0" smtClean="0"/>
              <a:t>Prior works on pollution do not have control over the number of high-reuse blocks. As a result, if there are more high-reuse blocks than what the cache can handle, these approaches can suffer from thrashing.</a:t>
            </a:r>
          </a:p>
          <a:p>
            <a:endParaRPr lang="en-US" baseline="0" dirty="0" smtClean="0"/>
          </a:p>
          <a:p>
            <a:r>
              <a:rPr lang="en-US" baseline="0" dirty="0" smtClean="0"/>
              <a:t>On the other hand, prior works on cache thrashing have no mechanism to distinguish high-reuse blocks from low-reuse blocks. As a result, when a working set is not thrashing, these approaches can suffer from pollution.</a:t>
            </a:r>
          </a:p>
          <a:p>
            <a:endParaRPr lang="en-US" baseline="0" dirty="0" smtClean="0"/>
          </a:p>
          <a:p>
            <a:r>
              <a:rPr lang="en-US" baseline="0" dirty="0" smtClean="0"/>
              <a:t>Our goal in this work is to design a mechanism to address both cache pollution and thrashing. In this talk, I will present our mechanism, the Evicted-address filter, that achieves our goal.</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52</a:t>
            </a:fld>
            <a:endParaRPr lang="en-US">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53</a:t>
            </a:fld>
            <a:endParaRPr lang="en-US">
              <a:solidFill>
                <a:prstClr val="black"/>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reuse prediction problem</a:t>
            </a:r>
            <a:r>
              <a:rPr lang="en-US" baseline="0" dirty="0" smtClean="0"/>
              <a:t> asks the following question. On a cache miss, does the missed cache block have high reuse or low reuse? </a:t>
            </a:r>
          </a:p>
          <a:p>
            <a:endParaRPr lang="en-US" baseline="0" dirty="0" smtClean="0"/>
          </a:p>
          <a:p>
            <a:r>
              <a:rPr lang="en-US" baseline="0" dirty="0" smtClean="0"/>
              <a:t>One possible way to answer this question is to keep track of the reuse behavior of every block in the system.</a:t>
            </a:r>
          </a:p>
          <a:p>
            <a:endParaRPr lang="en-US" baseline="0" dirty="0" smtClean="0"/>
          </a:p>
          <a:p>
            <a:r>
              <a:rPr lang="en-US" baseline="0" dirty="0" smtClean="0"/>
              <a:t>But such an approach is impractical due to its high storage overhead and look-up latency.</a:t>
            </a:r>
          </a:p>
          <a:p>
            <a:endParaRPr lang="en-US" baseline="0" dirty="0" smtClean="0"/>
          </a:p>
          <a:p>
            <a:r>
              <a:rPr lang="en-US" baseline="0" dirty="0" smtClean="0"/>
              <a:t>So, how do prior works address this problem?</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54</a:t>
            </a:fld>
            <a:endParaRPr lang="en-US">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 approaches proposed</a:t>
            </a:r>
            <a:r>
              <a:rPr lang="en-US" baseline="0" dirty="0" smtClean="0"/>
              <a:t> to predict the reuse behavior of missed blocks indirectly using program-counter or memory-region information. At a high level, the program-counter based mechanism operates in three steps. </a:t>
            </a:r>
          </a:p>
          <a:p>
            <a:endParaRPr lang="en-US" baseline="0" dirty="0" smtClean="0"/>
          </a:p>
          <a:p>
            <a:r>
              <a:rPr lang="en-US" baseline="0" dirty="0" smtClean="0"/>
              <a:t>First, the mechanism groups blocks based on the program counter that caused their cache miss.</a:t>
            </a:r>
          </a:p>
          <a:p>
            <a:endParaRPr lang="en-US" baseline="0" dirty="0" smtClean="0"/>
          </a:p>
          <a:p>
            <a:r>
              <a:rPr lang="en-US" baseline="0" dirty="0" smtClean="0"/>
              <a:t>Second, the mechanism learns the reuse behavior of each group based on the blocks that were previously accessed by the program counter.</a:t>
            </a:r>
          </a:p>
          <a:p>
            <a:endParaRPr lang="en-US" baseline="0" dirty="0" smtClean="0"/>
          </a:p>
          <a:p>
            <a:r>
              <a:rPr lang="en-US" baseline="0" dirty="0" smtClean="0"/>
              <a:t>Third, the learned behavior of each group is used to predict the reuse behavior of future blocks accessed by the corresponding program counter.</a:t>
            </a:r>
          </a:p>
          <a:p>
            <a:endParaRPr lang="en-US" baseline="0" dirty="0" smtClean="0"/>
          </a:p>
          <a:p>
            <a:r>
              <a:rPr lang="en-US" baseline="0" dirty="0" smtClean="0"/>
              <a:t>Such an approach has two shortcomings.</a:t>
            </a:r>
          </a:p>
          <a:p>
            <a:endParaRPr lang="en-US" baseline="0" dirty="0" smtClean="0"/>
          </a:p>
          <a:p>
            <a:r>
              <a:rPr lang="en-US" baseline="0" dirty="0" smtClean="0"/>
              <a:t>First, blocks belonging to the same program counter may not have the same reuse behavior.</a:t>
            </a:r>
          </a:p>
          <a:p>
            <a:endParaRPr lang="en-US" baseline="0" dirty="0" smtClean="0"/>
          </a:p>
          <a:p>
            <a:r>
              <a:rPr lang="en-US" baseline="0" dirty="0" smtClean="0"/>
              <a:t>Second, the mechanism has no control over the number of blocks predicted to have high reuse. As a result, this approach can potentially suffer from thrashing.</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55</a:t>
            </a:fld>
            <a:endParaRPr lang="en-US">
              <a:solidFill>
                <a:prstClr val="black"/>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work, we</a:t>
            </a:r>
            <a:r>
              <a:rPr lang="en-US" baseline="0" dirty="0" smtClean="0"/>
              <a:t> propose a mechanism to predict the reuse behavior of a block based on its own past behavior. </a:t>
            </a:r>
          </a:p>
          <a:p>
            <a:endParaRPr lang="en-US" baseline="0" dirty="0" smtClean="0"/>
          </a:p>
          <a:p>
            <a:r>
              <a:rPr lang="en-US" baseline="0" dirty="0" smtClean="0"/>
              <a:t>The key idea behind our mechanism is to use the </a:t>
            </a:r>
            <a:r>
              <a:rPr lang="en-US" baseline="0" dirty="0" err="1" smtClean="0"/>
              <a:t>recency</a:t>
            </a:r>
            <a:r>
              <a:rPr lang="en-US" baseline="0" dirty="0" smtClean="0"/>
              <a:t> of eviction of a block to predict its reuse on its next access.</a:t>
            </a:r>
          </a:p>
          <a:p>
            <a:endParaRPr lang="en-US" baseline="0" dirty="0" smtClean="0"/>
          </a:p>
          <a:p>
            <a:r>
              <a:rPr lang="en-US" baseline="0" dirty="0" smtClean="0"/>
              <a:t>More specifically, if a block is accessed soon after getting evicted, our mechanism concludes that the block was prematurely evicted and predicts it to have high reuse.</a:t>
            </a:r>
          </a:p>
          <a:p>
            <a:endParaRPr lang="en-US" baseline="0" dirty="0" smtClean="0"/>
          </a:p>
          <a:p>
            <a:r>
              <a:rPr lang="en-US" baseline="0" dirty="0" smtClean="0"/>
              <a:t>On the other hand, if a block is accessed a long time after eviction, our mechanism concludes that the block is unlikely to be accessed in the near future and predicts it to have low reuse.</a:t>
            </a:r>
          </a:p>
          <a:p>
            <a:endParaRPr lang="en-US" baseline="0" dirty="0" smtClean="0"/>
          </a:p>
          <a:p>
            <a:r>
              <a:rPr lang="en-US" baseline="0" dirty="0" smtClean="0"/>
              <a:t>The above idea suggests that it is sufficient to keep track of a small number of recently evicted blocks to distinguish between high-reuse blocks and low-reuse blocks.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56</a:t>
            </a:fld>
            <a:endParaRPr lang="en-US" dirty="0">
              <a:solidFill>
                <a:prstClr val="black"/>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this observation, our</a:t>
            </a:r>
            <a:r>
              <a:rPr lang="en-US" baseline="0" dirty="0" smtClean="0"/>
              <a:t> mechanism augments the cache with a structure called the Evicted-address filter that keeps track of addresses of recently evicted blocks. </a:t>
            </a:r>
          </a:p>
          <a:p>
            <a:endParaRPr lang="en-US" baseline="0" dirty="0" smtClean="0"/>
          </a:p>
          <a:p>
            <a:r>
              <a:rPr lang="en-US" baseline="0" dirty="0" smtClean="0"/>
              <a:t>When a block is evicted from the cache, our mechanism inserts its address into the EAF.</a:t>
            </a:r>
          </a:p>
          <a:p>
            <a:endParaRPr lang="en-US" baseline="0" dirty="0" smtClean="0"/>
          </a:p>
          <a:p>
            <a:r>
              <a:rPr lang="en-US" baseline="0" dirty="0" smtClean="0"/>
              <a:t>On a cache miss, if the missed block address is present in the EAF, then the block was evicted recently. Therefore, our mechanism predicts that the block has high reuse and inserts it at the MRU position. It also removes the block address from the EAF to create space for more evicted addresses.</a:t>
            </a:r>
          </a:p>
          <a:p>
            <a:endParaRPr lang="en-US" baseline="0" dirty="0" smtClean="0"/>
          </a:p>
          <a:p>
            <a:r>
              <a:rPr lang="en-US" baseline="0" dirty="0" smtClean="0"/>
              <a:t>On the other hand, if the missed block address is not present in the EAF, there is one of two possibilities: either the block was accessed before and evicted a long time ago or the block is accessed for the first time. In both cases, our mechanism predicts that the block has low reuse and inserts it at the LRU position.</a:t>
            </a:r>
          </a:p>
          <a:p>
            <a:endParaRPr lang="en-US" baseline="0" dirty="0" smtClean="0"/>
          </a:p>
          <a:p>
            <a:r>
              <a:rPr lang="en-US" baseline="0" dirty="0" smtClean="0"/>
              <a:t>Although the EAF is a simple mechanism to predict the reuse behavior of missed blocks, one natural question is how to implement it in hardware?</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57</a:t>
            </a:fld>
            <a:endParaRPr lang="en-US">
              <a:solidFill>
                <a:prstClr val="black"/>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naïve implementation of</a:t>
            </a:r>
            <a:r>
              <a:rPr lang="en-US" baseline="0" dirty="0" smtClean="0"/>
              <a:t> the EAF would be to implement it as a tag store where each tag entry corresponds to the address or a recently evicted block. </a:t>
            </a:r>
          </a:p>
          <a:p>
            <a:endParaRPr lang="en-US" baseline="0" dirty="0" smtClean="0"/>
          </a:p>
          <a:p>
            <a:r>
              <a:rPr lang="en-US" baseline="0" dirty="0" smtClean="0"/>
              <a:t>However, such an implementation suffers from two problems: 1) it has a large storage overhead and 2) it requires associative lookups which consume high energy.</a:t>
            </a:r>
          </a:p>
          <a:p>
            <a:endParaRPr lang="en-US" baseline="0" dirty="0" smtClean="0"/>
          </a:p>
          <a:p>
            <a:r>
              <a:rPr lang="en-US" dirty="0" smtClean="0"/>
              <a:t>But notice that</a:t>
            </a:r>
            <a:r>
              <a:rPr lang="en-US" baseline="0" dirty="0" smtClean="0"/>
              <a:t> the EAF need not be 100% accurate as it is just a prediction structure. This raises the possibility of implementing EAF using a more compact structure which doesn’t have the two shortcomings. So, we consider implementing the EAF using a Bloom filter.</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58</a:t>
            </a:fld>
            <a:endParaRPr lang="en-US">
              <a:solidFill>
                <a:prstClr val="black"/>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naïve implementation of</a:t>
            </a:r>
            <a:r>
              <a:rPr lang="en-US" baseline="0" dirty="0" smtClean="0"/>
              <a:t> the EAF would be to implement it as a tag store where each tag entry corresponds to the address or a recently evicted block. </a:t>
            </a:r>
          </a:p>
          <a:p>
            <a:endParaRPr lang="en-US" baseline="0" dirty="0" smtClean="0"/>
          </a:p>
          <a:p>
            <a:r>
              <a:rPr lang="en-US" baseline="0" dirty="0" smtClean="0"/>
              <a:t>However, such an implementation suffers from two problems: 1) it has a large storage overhead and 2) it requires associative lookups which consume high energy.</a:t>
            </a:r>
          </a:p>
          <a:p>
            <a:endParaRPr lang="en-US" baseline="0" dirty="0" smtClean="0"/>
          </a:p>
          <a:p>
            <a:r>
              <a:rPr lang="en-US" dirty="0" smtClean="0"/>
              <a:t>But notice that</a:t>
            </a:r>
            <a:r>
              <a:rPr lang="en-US" baseline="0" dirty="0" smtClean="0"/>
              <a:t> the EAF need not be 100% accurate as it is just a prediction structure. This raises the possibility of implementing EAF using a more compact structure which doesn’t have the two shortcomings. So, we consider implementing the EAF using a Bloom filter.</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59</a:t>
            </a:fld>
            <a:endParaRPr lang="en-US">
              <a:solidFill>
                <a:prstClr val="black"/>
              </a:solidFill>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 me give you a quick</a:t>
            </a:r>
            <a:r>
              <a:rPr lang="en-US" baseline="0" dirty="0" smtClean="0"/>
              <a:t> overview of a Bloom filter. A Bloom filter is a compact representation of a set, in this case, a set of addresses.</a:t>
            </a:r>
          </a:p>
          <a:p>
            <a:endParaRPr lang="en-US" baseline="0" dirty="0" smtClean="0"/>
          </a:p>
          <a:p>
            <a:r>
              <a:rPr lang="en-US" baseline="0" dirty="0" smtClean="0"/>
              <a:t>It consists of a bit vector and a set of hash functions.</a:t>
            </a:r>
          </a:p>
          <a:p>
            <a:endParaRPr lang="en-US" baseline="0" dirty="0" smtClean="0"/>
          </a:p>
          <a:p>
            <a:r>
              <a:rPr lang="en-US" baseline="0" dirty="0" smtClean="0"/>
              <a:t>All the bits in the bit-vector are initialized to zero.</a:t>
            </a:r>
          </a:p>
          <a:p>
            <a:endParaRPr lang="en-US" baseline="0" dirty="0" smtClean="0"/>
          </a:p>
          <a:p>
            <a:r>
              <a:rPr lang="en-US" baseline="0" dirty="0" smtClean="0"/>
              <a:t>To insert an address X into the set, the Bloom filter computes the values of the two hash functions and sets the corresponding elements in the filter. </a:t>
            </a:r>
          </a:p>
          <a:p>
            <a:endParaRPr lang="en-US" baseline="0" dirty="0" smtClean="0"/>
          </a:p>
          <a:p>
            <a:r>
              <a:rPr lang="en-US" baseline="0" dirty="0" smtClean="0"/>
              <a:t>To insert another address Y, the Bloom filter repeats the process.</a:t>
            </a:r>
          </a:p>
          <a:p>
            <a:endParaRPr lang="en-US" baseline="0" dirty="0" smtClean="0"/>
          </a:p>
          <a:p>
            <a:r>
              <a:rPr lang="en-US" baseline="0" dirty="0" smtClean="0"/>
              <a:t>To test if an address is present in the filter, the Bloom filter computes the values of the hash functions and checks if all the corresponding bits are set. If yes, the Bloom filter concludes that the address is present in the set. This is the case for the address X. </a:t>
            </a:r>
          </a:p>
          <a:p>
            <a:endParaRPr lang="en-US" baseline="0" dirty="0" smtClean="0"/>
          </a:p>
          <a:p>
            <a:r>
              <a:rPr lang="en-US" baseline="0" dirty="0" smtClean="0"/>
              <a:t>However, even if one of the bits is not set, the Bloom filter concludes that the address is not present in the set. </a:t>
            </a:r>
          </a:p>
          <a:p>
            <a:endParaRPr lang="en-US" baseline="0" dirty="0" smtClean="0"/>
          </a:p>
          <a:p>
            <a:r>
              <a:rPr lang="en-US" dirty="0" smtClean="0"/>
              <a:t>When we test for the</a:t>
            </a:r>
            <a:r>
              <a:rPr lang="en-US" baseline="0" dirty="0" smtClean="0"/>
              <a:t> address W, the Bloom filter will conclude that W is present in the set. But W was never inserted. The left bit was set due to the insertion of X and the right bit was set due to the insertion of Y. This situation is referred to as a false positive. The false positive rate of a Bloom filter can be made low by controlling the parameters of the Bloom filter.</a:t>
            </a:r>
          </a:p>
          <a:p>
            <a:endParaRPr lang="en-US" baseline="0" dirty="0" smtClean="0"/>
          </a:p>
          <a:p>
            <a:r>
              <a:rPr lang="en-US" baseline="0" dirty="0" smtClean="0"/>
              <a:t>Since multiple addresses can map to the same bits, a Bloom filter does not support removing individual addresses from the set.</a:t>
            </a:r>
          </a:p>
          <a:p>
            <a:endParaRPr lang="en-US" baseline="0" dirty="0" smtClean="0"/>
          </a:p>
          <a:p>
            <a:r>
              <a:rPr lang="en-US" baseline="0" dirty="0" smtClean="0"/>
              <a:t>However, all the addresses can be cleared from the set by simply resetting all the bits in the Bloom filter.</a:t>
            </a:r>
          </a:p>
          <a:p>
            <a:endParaRPr lang="en-US" baseline="0" dirty="0" smtClean="0"/>
          </a:p>
          <a:p>
            <a:r>
              <a:rPr lang="en-US" baseline="0" dirty="0" smtClean="0"/>
              <a:t>Now, let us look at how we can implement EAF using a Bloom filter.</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60</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E973E4-8873-B84A-8718-5E692D23D05B}" type="slidenum">
              <a:rPr lang="en-US" sz="1200">
                <a:solidFill>
                  <a:prstClr val="black"/>
                </a:solidFill>
                <a:latin typeface="Calibri" charset="0"/>
                <a:cs typeface="Arial" charset="0"/>
              </a:rPr>
              <a:pPr eaLnBrk="1" hangingPunct="1"/>
              <a:t>20</a:t>
            </a:fld>
            <a:endParaRPr lang="en-US" sz="1200">
              <a:solidFill>
                <a:prstClr val="black"/>
              </a:solidFill>
              <a:latin typeface="Calibri" charset="0"/>
              <a:cs typeface="Arial"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Processors are fast, Memory is slow. One way to bridge this gap is to service the memory accesses in parallel.  If misses are serviced in parallel, the processor incurs only one long latency stall for all the parallel misses. The notion of generating and servicing off-chip accesses in parallel is termed as Memory Level Parallelism or MLP.  Out of order processors improve MLP by continuing processing of independent instructions till the instruction window is full.  If there is a miss during the processing of independent instructions, the miss is serviced concurrently with the stalling miss.  There are several techniques, such as Runahead, CFP, to improve the MLP of out-of-order processors.  MLP is not uniform for all cache misses.  Some misses, such as pointer chasing loads, are typically serviced with low MLP while other misses, such as array accesses are serviced with high MLP.  Current cache management techniques are not aware of this variation in MLP.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Let</a:t>
            </a:r>
            <a:r>
              <a:rPr lang="en-US" baseline="0" dirty="0" smtClean="0"/>
              <a:t> us quickly revisit the operations performed on the EAF.</a:t>
            </a:r>
          </a:p>
          <a:p>
            <a:endParaRPr lang="en-US" baseline="0" dirty="0" smtClean="0"/>
          </a:p>
          <a:p>
            <a:r>
              <a:rPr lang="en-US" baseline="0" dirty="0" smtClean="0"/>
              <a:t>First, on a cache eviction, the evicted block address is inserted into the EAF.</a:t>
            </a:r>
          </a:p>
          <a:p>
            <a:endParaRPr lang="en-US" baseline="0" dirty="0" smtClean="0"/>
          </a:p>
          <a:p>
            <a:r>
              <a:rPr lang="en-US" baseline="0" dirty="0" smtClean="0"/>
              <a:t>Second, on a </a:t>
            </a:r>
            <a:r>
              <a:rPr lang="en-US" baseline="0" dirty="0" err="1" smtClean="0"/>
              <a:t>cahce</a:t>
            </a:r>
            <a:r>
              <a:rPr lang="en-US" baseline="0" dirty="0" smtClean="0"/>
              <a:t> miss, our mechanism tests if the missed block address is present in the EAF. If yes, the address is also removed from the EAF. </a:t>
            </a:r>
          </a:p>
          <a:p>
            <a:endParaRPr lang="en-US" baseline="0" dirty="0" smtClean="0"/>
          </a:p>
          <a:p>
            <a:r>
              <a:rPr lang="en-US" baseline="0" dirty="0" smtClean="0"/>
              <a:t>Finally, when the EAF is full, an address is removed in a FIFO manner to create space for more recently evicted addresses.</a:t>
            </a:r>
          </a:p>
          <a:p>
            <a:endParaRPr lang="en-US" baseline="0" dirty="0" smtClean="0"/>
          </a:p>
          <a:p>
            <a:r>
              <a:rPr lang="en-US" baseline="0" dirty="0" smtClean="0"/>
              <a:t>A Bloom filter based implementation of EAF will support the insert and the test operations. </a:t>
            </a:r>
          </a:p>
          <a:p>
            <a:endParaRPr lang="en-US" baseline="0" dirty="0" smtClean="0"/>
          </a:p>
          <a:p>
            <a:r>
              <a:rPr lang="en-US" baseline="0" dirty="0" smtClean="0"/>
              <a:t>However, as we saw in the previous slide, the Bloom filter does not support the remove operations. So we need to somehow eliminate these remove operations. For this purpose, we propose two changes to the EAF design. </a:t>
            </a:r>
          </a:p>
          <a:p>
            <a:endParaRPr lang="en-US" baseline="0" dirty="0" smtClean="0"/>
          </a:p>
          <a:p>
            <a:r>
              <a:rPr lang="en-US" baseline="0" dirty="0" smtClean="0"/>
              <a:t>First, on a cache miss, if the missed block address is present in the EAF, we choose to retain the block address in the EAF instead of removing it.</a:t>
            </a:r>
          </a:p>
          <a:p>
            <a:endParaRPr lang="en-US" baseline="0" dirty="0" smtClean="0"/>
          </a:p>
          <a:p>
            <a:r>
              <a:rPr lang="en-US" baseline="0" dirty="0" smtClean="0"/>
              <a:t>Second, when the EAF becomes full, we propose to clear the EAF completely instead of removing an address in a FIFO manner. </a:t>
            </a:r>
          </a:p>
          <a:p>
            <a:endParaRPr lang="en-US" baseline="0" dirty="0" smtClean="0"/>
          </a:p>
          <a:p>
            <a:r>
              <a:rPr lang="en-US" baseline="0" dirty="0" smtClean="0"/>
              <a:t>With these changes, we can implement the EAF using a Bloom filter.</a:t>
            </a:r>
          </a:p>
          <a:p>
            <a:r>
              <a:rPr lang="en-US" baseline="0" dirty="0" smtClean="0"/>
              <a:t>Doing so can reduce the storage overhead of EAF by 4x, to around 1.47% compared to the cache size. </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61</a:t>
            </a:fld>
            <a:endParaRPr lang="en-US">
              <a:solidFill>
                <a:prstClr val="black"/>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62</a:t>
            </a:fld>
            <a:endParaRPr lang="en-US">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Thrashing happens when the working set is</a:t>
            </a:r>
            <a:r>
              <a:rPr lang="en-US" baseline="0" dirty="0" smtClean="0"/>
              <a:t> larger than the cache size. In the context of EAF, there are two cases. In the first case, the working set is larger than the cache but smaller than the blocks tracked by the cache and EAF together. In the second case, the working set is larger than the cache and EAF together.  In both cases, the traditional LRU policy will lead to thrashing. I will discuss the operation of EAF in these two cases one by one.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63</a:t>
            </a:fld>
            <a:endParaRPr lang="en-US">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first case, the working set is smaller than the cache and EAF put together. Let us first look at how the original FIFO based implementation of EAF works. </a:t>
            </a:r>
          </a:p>
          <a:p>
            <a:endParaRPr lang="en-US" baseline="0" dirty="0" smtClean="0"/>
          </a:p>
          <a:p>
            <a:r>
              <a:rPr lang="en-US" baseline="0" dirty="0" smtClean="0"/>
              <a:t>Consider the following access sequence that accesses the blocks of the working set in a cyclic manner. </a:t>
            </a:r>
          </a:p>
          <a:p>
            <a:endParaRPr lang="en-US" baseline="0" dirty="0" smtClean="0"/>
          </a:p>
          <a:p>
            <a:r>
              <a:rPr lang="en-US" baseline="0" dirty="0" smtClean="0"/>
              <a:t>First, the access to block A misses in the cache. However, since the address is present in the EAF, it is inserted with a high priority into the cache. </a:t>
            </a:r>
          </a:p>
          <a:p>
            <a:endParaRPr lang="en-US" baseline="0" dirty="0" smtClean="0"/>
          </a:p>
          <a:p>
            <a:r>
              <a:rPr lang="en-US" baseline="0" dirty="0" smtClean="0"/>
              <a:t>The same thing happens with block B </a:t>
            </a:r>
          </a:p>
          <a:p>
            <a:endParaRPr lang="en-US" baseline="0" dirty="0" smtClean="0"/>
          </a:p>
          <a:p>
            <a:r>
              <a:rPr lang="en-US" baseline="0" dirty="0" smtClean="0"/>
              <a:t>and Block C after than. </a:t>
            </a:r>
          </a:p>
          <a:p>
            <a:endParaRPr lang="en-US" baseline="0" dirty="0" smtClean="0"/>
          </a:p>
          <a:p>
            <a:r>
              <a:rPr lang="en-US" baseline="0" dirty="0" smtClean="0"/>
              <a:t>In fact, every block in the access sequence will miss in the cache. As a result, the FIFO based implementation of EAF performs no better than traditional LRU. </a:t>
            </a:r>
          </a:p>
          <a:p>
            <a:endParaRPr lang="en-US" baseline="0" dirty="0" smtClean="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64</a:t>
            </a:fld>
            <a:endParaRPr lang="en-US">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350">
              <a:defRPr/>
            </a:pPr>
            <a:r>
              <a:rPr lang="en-US" baseline="0" dirty="0" smtClean="0"/>
              <a:t>Now lets look at how the Bloom-filter based EAF performs on this access sequence.</a:t>
            </a:r>
          </a:p>
          <a:p>
            <a:endParaRPr lang="en-US" dirty="0" smtClean="0"/>
          </a:p>
          <a:p>
            <a:r>
              <a:rPr lang="en-US" dirty="0" smtClean="0"/>
              <a:t>When block A is accessed,</a:t>
            </a:r>
            <a:r>
              <a:rPr lang="en-US" baseline="0" dirty="0" smtClean="0"/>
              <a:t> it misses in the cache but is present in the EAF. It is inserted with a high priority. </a:t>
            </a:r>
          </a:p>
          <a:p>
            <a:endParaRPr lang="en-US" baseline="0" dirty="0" smtClean="0"/>
          </a:p>
          <a:p>
            <a:r>
              <a:rPr lang="en-US" baseline="0" dirty="0" smtClean="0"/>
              <a:t>But unlike EAF-FIFO, the address is not removed from the EAF. </a:t>
            </a:r>
          </a:p>
          <a:p>
            <a:endParaRPr lang="en-US" baseline="0" dirty="0" smtClean="0"/>
          </a:p>
          <a:p>
            <a:r>
              <a:rPr lang="en-US" baseline="0" dirty="0" smtClean="0"/>
              <a:t>The same thing happens with Block B. </a:t>
            </a:r>
          </a:p>
          <a:p>
            <a:endParaRPr lang="en-US" baseline="0" dirty="0" smtClean="0"/>
          </a:p>
          <a:p>
            <a:r>
              <a:rPr lang="en-US" baseline="0" dirty="0" smtClean="0"/>
              <a:t>Moving forward, after the access to block D which also misses in the cache, the EAF becomes full. </a:t>
            </a:r>
          </a:p>
          <a:p>
            <a:endParaRPr lang="en-US" baseline="0" dirty="0" smtClean="0"/>
          </a:p>
          <a:p>
            <a:r>
              <a:rPr lang="en-US" baseline="0" dirty="0" smtClean="0"/>
              <a:t>At this point, the Bloom-filter based implementation will completely clear the EAF.</a:t>
            </a:r>
          </a:p>
          <a:p>
            <a:endParaRPr lang="en-US" baseline="0" dirty="0" smtClean="0"/>
          </a:p>
          <a:p>
            <a:r>
              <a:rPr lang="en-US" baseline="0" dirty="0" smtClean="0"/>
              <a:t>As a result, even though the next four accesses to E, F, G and H miss in the cache, their addresses will not be present in the EAF. Therefore, they will be inserted at the LRU position evicting only block I from the cache. As a result, 7 of the next 8 accesses will hit in the cache.</a:t>
            </a:r>
          </a:p>
          <a:p>
            <a:endParaRPr lang="en-US" baseline="0" dirty="0" smtClean="0"/>
          </a:p>
          <a:p>
            <a:r>
              <a:rPr lang="en-US" baseline="0" dirty="0" smtClean="0"/>
              <a:t>In fact, if the access sequence continues, the bloom-filter based implementation will periodically clear the EAF leading to cache hits to a fraction of the blocks. </a:t>
            </a:r>
          </a:p>
          <a:p>
            <a:endParaRPr lang="en-US" baseline="0" dirty="0" smtClean="0"/>
          </a:p>
          <a:p>
            <a:r>
              <a:rPr lang="en-US" baseline="0" dirty="0" smtClean="0"/>
              <a:t>So, the Bloom-filter based implementation of EAF mitigates </a:t>
            </a:r>
            <a:r>
              <a:rPr lang="en-US" baseline="0" dirty="0" err="1" smtClean="0"/>
              <a:t>caceh</a:t>
            </a:r>
            <a:r>
              <a:rPr lang="en-US" baseline="0" dirty="0" smtClean="0"/>
              <a:t> thrashing.</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65</a:t>
            </a:fld>
            <a:endParaRPr lang="en-US">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lets move on to the second case of large working sets. In this case, since the working set is larger than both the cache and EAF together, none of the missed addresses will be present in the EAF.</a:t>
            </a:r>
          </a:p>
          <a:p>
            <a:endParaRPr lang="en-US" baseline="0" dirty="0" smtClean="0"/>
          </a:p>
          <a:p>
            <a:r>
              <a:rPr lang="en-US" baseline="0" dirty="0" smtClean="0"/>
              <a:t>As a result, all blocks will be predicted to have low reuse and inserted with low priority. If the cache is already filled with some other blocks, none of the blocks will get into the cache.</a:t>
            </a:r>
          </a:p>
          <a:p>
            <a:endParaRPr lang="en-US" baseline="0" dirty="0" smtClean="0"/>
          </a:p>
          <a:p>
            <a:r>
              <a:rPr lang="en-US" baseline="0" dirty="0" smtClean="0"/>
              <a:t>In this case, we would ideally like to allow a fraction of the working set to stay in the cache. </a:t>
            </a:r>
          </a:p>
          <a:p>
            <a:endParaRPr lang="en-US" baseline="0" dirty="0" smtClean="0"/>
          </a:p>
          <a:p>
            <a:r>
              <a:rPr lang="en-US" baseline="0" dirty="0" smtClean="0"/>
              <a:t>For this purpose, we propose to use the bimodal insertion policy for low reuse blocks. As a result, a few blocks of the working set will be inserted at the MRU position improving the cache utilization.</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66</a:t>
            </a:fld>
            <a:endParaRPr lang="en-US">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67</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a:t>
            </a:r>
            <a:r>
              <a:rPr lang="en-US" baseline="0" dirty="0" smtClean="0"/>
              <a:t> take a look at the final design of our mechanism, the EAF-cache. </a:t>
            </a:r>
          </a:p>
          <a:p>
            <a:endParaRPr lang="en-US" baseline="0" dirty="0" smtClean="0"/>
          </a:p>
          <a:p>
            <a:r>
              <a:rPr lang="en-US" baseline="0" dirty="0" smtClean="0"/>
              <a:t>It augments the cache with a Bloom filter and a counter that keeps track of the number of addresses inserted into the Bloom filter.</a:t>
            </a:r>
          </a:p>
          <a:p>
            <a:endParaRPr lang="en-US" baseline="0" dirty="0" smtClean="0"/>
          </a:p>
          <a:p>
            <a:r>
              <a:rPr lang="en-US" baseline="0" dirty="0" smtClean="0"/>
              <a:t>On a cache eviction, the evicted address is inserted into the filter and the counter is incremented.</a:t>
            </a:r>
          </a:p>
          <a:p>
            <a:endParaRPr lang="en-US" baseline="0" dirty="0" smtClean="0"/>
          </a:p>
          <a:p>
            <a:r>
              <a:rPr lang="en-US" baseline="0" dirty="0" smtClean="0"/>
              <a:t>On a cache miss, if the missed block address is present in the Bloom filter, the block is inserted at the MRU position. Otherwise it is inserted with the bimodal insertion policy. </a:t>
            </a:r>
          </a:p>
          <a:p>
            <a:endParaRPr lang="en-US" baseline="0" dirty="0" smtClean="0"/>
          </a:p>
          <a:p>
            <a:r>
              <a:rPr lang="en-US" baseline="0" dirty="0" smtClean="0"/>
              <a:t>Finally, when the counter reaches a maximum, both the filter and the counter are cleared.</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68</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69</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Apart from its ability</a:t>
            </a:r>
            <a:r>
              <a:rPr lang="en-US" baseline="0" dirty="0" smtClean="0"/>
              <a:t> to mitigate both pollution and thrashing, EAF has three other advantages.</a:t>
            </a:r>
          </a:p>
          <a:p>
            <a:endParaRPr lang="en-US" baseline="0" dirty="0" smtClean="0"/>
          </a:p>
          <a:p>
            <a:r>
              <a:rPr lang="en-US" baseline="0" dirty="0" smtClean="0"/>
              <a:t>First, it adds only a Bloom filter and a counter. Hardware implementations of the Bloom filter are well studied. So, EAF-cache is simple to implement.</a:t>
            </a:r>
          </a:p>
          <a:p>
            <a:endParaRPr lang="en-US" baseline="0" dirty="0" smtClean="0"/>
          </a:p>
          <a:p>
            <a:r>
              <a:rPr lang="en-US" baseline="0" dirty="0" smtClean="0"/>
              <a:t>Second, both the Bloom filter and the counter are outside the cache. As a result, our mechanism is easy to design and verify on top of existing cache implementations.</a:t>
            </a:r>
          </a:p>
          <a:p>
            <a:endParaRPr lang="en-US" baseline="0" dirty="0" smtClean="0"/>
          </a:p>
          <a:p>
            <a:r>
              <a:rPr lang="en-US" baseline="0" dirty="0" smtClean="0"/>
              <a:t>Finally, all operations on the EAF happen on a cache miss. As a result, EAF can work well with other techniques that monitor cache hits to improve performance, for example, the cache replacement policy.</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70</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2E7C9E-8425-C746-84B9-C4931C0B61FB}" type="slidenum">
              <a:rPr lang="en-US" sz="1200">
                <a:solidFill>
                  <a:prstClr val="black"/>
                </a:solidFill>
                <a:latin typeface="Calibri" charset="0"/>
                <a:cs typeface="Arial" charset="0"/>
              </a:rPr>
              <a:pPr eaLnBrk="1" hangingPunct="1"/>
              <a:t>22</a:t>
            </a:fld>
            <a:endParaRPr lang="en-US" sz="1200">
              <a:solidFill>
                <a:prstClr val="black"/>
              </a:solidFill>
              <a:latin typeface="Calibri" charset="0"/>
              <a:cs typeface="Arial" charset="0"/>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rPr>
              <a:t>There are 11 memory access instructions in the loop. The  accesses to cache blocks P1, P2, P3, P4 occur in the instruction window at same time.  If these accesses result in more than 1 miss, then those misses are serviced in parallel.  Conversely, misses to the S blocks are spaced far apart in time to misses to the S blocks are always serviced in isolation.   This loop executes many </a:t>
            </a:r>
            <a:r>
              <a:rPr lang="en-US" dirty="0" smtClean="0">
                <a:latin typeface="Arial" charset="0"/>
              </a:rPr>
              <a:t>times.  </a:t>
            </a:r>
            <a:r>
              <a:rPr lang="en-US" dirty="0">
                <a:latin typeface="Arial" charset="0"/>
              </a:rPr>
              <a:t>I will analyze the cache behavior of this loop for two replacement algorithms.  The first minimizes the number of misses.  The well known </a:t>
            </a:r>
            <a:r>
              <a:rPr lang="en-US" dirty="0" err="1">
                <a:latin typeface="Arial" charset="0"/>
              </a:rPr>
              <a:t>Belady's</a:t>
            </a:r>
            <a:r>
              <a:rPr lang="en-US" dirty="0">
                <a:latin typeface="Arial" charset="0"/>
              </a:rPr>
              <a:t> opt algorithm provides a theoretical lower bound on the number of misses.  The other is MLP-aware replacement, which tries to reduce the number of isolated </a:t>
            </a:r>
            <a:r>
              <a:rPr lang="en-US" dirty="0" smtClean="0">
                <a:latin typeface="Arial" charset="0"/>
              </a:rPr>
              <a:t>misses.</a:t>
            </a:r>
            <a:endParaRPr lang="en-US" dirty="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limitation</a:t>
            </a:r>
            <a:r>
              <a:rPr lang="en-US" baseline="0" dirty="0" smtClean="0"/>
              <a:t> of the EAF is that when a high-reuse block is accessed for the first time, EAF will falsely predict the block to have low reuse and insert it at the LRU position. So the block will likely get evicted causing the second access to also be a cache miss. </a:t>
            </a:r>
          </a:p>
          <a:p>
            <a:endParaRPr lang="en-US" baseline="0" dirty="0" smtClean="0"/>
          </a:p>
          <a:p>
            <a:r>
              <a:rPr lang="en-US" baseline="0" dirty="0" smtClean="0"/>
              <a:t>Although this does not affect performance significantly for most applications, for LRU friendly applications, EAF incurs one additional miss for most blocks. </a:t>
            </a:r>
          </a:p>
          <a:p>
            <a:endParaRPr lang="en-US" baseline="0" dirty="0" smtClean="0"/>
          </a:p>
          <a:p>
            <a:r>
              <a:rPr lang="en-US" baseline="0" dirty="0" smtClean="0"/>
              <a:t>To mitigate this problem, we propose to use a previously proposed technique called set dueling to choose the best between the EAF and the LRU policies. Please read our paper for more details.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71</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72</a:t>
            </a:fld>
            <a:endParaRPr lang="en-US">
              <a:solidFill>
                <a:prstClr val="black"/>
              </a:solidFill>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compare EAF to five previous approaches.</a:t>
            </a:r>
          </a:p>
          <a:p>
            <a:endParaRPr lang="en-US" baseline="0" dirty="0" smtClean="0"/>
          </a:p>
          <a:p>
            <a:r>
              <a:rPr lang="en-US" baseline="0" dirty="0" smtClean="0"/>
              <a:t>Three of them address the cache pollution problem. Run time cache bypassing learns the reuse behavior of course grain memory regions to predict the reuse of individual cache blocks. Single usage block prediction and signature based hit prediction both use a program counter based reuse prediction mechanism, similar to the memory region approach. The miss classification table keeps track of one most recently evicted block to filter low-reuse blocks. The main drawback of these approaches is that they do not have inherent mechanism to control the number of high reuse blocks. As a result, when the working set is larger than the cache size, they will likely lead to thrashing.</a:t>
            </a:r>
          </a:p>
          <a:p>
            <a:endParaRPr lang="en-US" baseline="0" dirty="0" smtClean="0"/>
          </a:p>
          <a:p>
            <a:r>
              <a:rPr lang="en-US" baseline="0" dirty="0" smtClean="0"/>
              <a:t>The two other mechanisms we compare to address cache thrashing. They both use set dueling to identify applications with thrashing working sets and use the bimodal insertion policy for such applications. TA-DIP uses the traditional LRU replacement policy as the base policy and TA-DRRIP uses a different replacement policy called RRIP.</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74</a:t>
            </a:fld>
            <a:endParaRPr lang="en-US">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compare EAF to five previous approaches.</a:t>
            </a:r>
          </a:p>
          <a:p>
            <a:endParaRPr lang="en-US" baseline="0" dirty="0" smtClean="0"/>
          </a:p>
          <a:p>
            <a:r>
              <a:rPr lang="en-US" baseline="0" dirty="0" smtClean="0"/>
              <a:t>Three of them address the cache pollution problem. Run time cache bypassing learns the reuse behavior of course grain memory regions to predict the reuse of individual cache blocks. Single usage block prediction and signature based hit prediction both use a program counter based reuse prediction mechanism, similar to the memory region approach. The miss classification table keeps track of one most recently evicted block to filter low-reuse blocks. The main drawback of these approaches is that they do not have inherent mechanism to control the number of high reuse blocks. As a result, when the working set is larger than the cache size, they will likely lead to thrashing.</a:t>
            </a:r>
          </a:p>
          <a:p>
            <a:endParaRPr lang="en-US" baseline="0" dirty="0" smtClean="0"/>
          </a:p>
          <a:p>
            <a:r>
              <a:rPr lang="en-US" baseline="0" dirty="0" smtClean="0"/>
              <a:t>The two other mechanisms we compare to address cache thrashing. They both use set dueling to identify applications with thrashing working sets and use the bimodal insertion policy for such applications. TA-DIP uses the traditional LRU replacement policy as the base policy and TA-DRRIP uses a different replacement policy called RRIP.</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75</a:t>
            </a:fld>
            <a:endParaRPr lang="en-US">
              <a:solidFill>
                <a:prstClr val="black"/>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presents</a:t>
            </a:r>
            <a:r>
              <a:rPr lang="en-US" baseline="0" dirty="0" smtClean="0"/>
              <a:t> the summary of our performance results for systems with different number of cores. </a:t>
            </a:r>
          </a:p>
          <a:p>
            <a:endParaRPr lang="en-US" baseline="0" dirty="0" smtClean="0"/>
          </a:p>
          <a:p>
            <a:r>
              <a:rPr lang="en-US" baseline="0" dirty="0" smtClean="0"/>
              <a:t>As shown, our mechanisms outperform all prior approaches for all the three systems. Also, the </a:t>
            </a:r>
            <a:r>
              <a:rPr lang="en-US" baseline="0" dirty="0" err="1" smtClean="0"/>
              <a:t>multicore</a:t>
            </a:r>
            <a:r>
              <a:rPr lang="en-US" baseline="0" dirty="0" smtClean="0"/>
              <a:t> results are significantly better than the single core results. This is because, in a </a:t>
            </a:r>
            <a:r>
              <a:rPr lang="en-US" baseline="0" dirty="0" err="1" smtClean="0"/>
              <a:t>multicore</a:t>
            </a:r>
            <a:r>
              <a:rPr lang="en-US" baseline="0" dirty="0" smtClean="0"/>
              <a:t> system, pollution or thrashing caused by an application will affect useful blocks of other concurrently running applications.</a:t>
            </a:r>
          </a:p>
          <a:p>
            <a:endParaRPr lang="en-US" baseline="0" dirty="0" smtClean="0"/>
          </a:p>
          <a:p>
            <a:r>
              <a:rPr lang="en-US" baseline="0" dirty="0" smtClean="0"/>
              <a:t>SAY THAT LAST TWO BARS ARE EAF AND D-EAF</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76</a:t>
            </a:fld>
            <a:endParaRPr lang="en-US">
              <a:solidFill>
                <a:prstClr val="black"/>
              </a:solidFill>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a:t>
            </a:r>
            <a:r>
              <a:rPr lang="en-US" baseline="0" dirty="0" smtClean="0"/>
              <a:t> compares the performance of EAF with the SHIP (BEST PREVIOUS MECHANISM) for all 4-core workloads. Each point on the x-axis corresponds to a 4-core workload and the workloads are sorted based on the performance improvements due to EAF. I would like to draw two conclusions. First, the average improvements of EAF is not due to few workloads. Rather, EAF outperforms SHIP for most workloads. </a:t>
            </a:r>
          </a:p>
          <a:p>
            <a:endParaRPr lang="en-US" baseline="0" dirty="0" smtClean="0"/>
          </a:p>
          <a:p>
            <a:r>
              <a:rPr lang="en-US" baseline="0" dirty="0" smtClean="0"/>
              <a:t>Second, EAF degrades performance for a few LRU-friendly workloads. However, Dueling-EAF mitigates this degradation while not significantly affecting the performance for other workloads.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77</a:t>
            </a:fld>
            <a:endParaRPr lang="en-US">
              <a:solidFill>
                <a:prstClr val="black"/>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shows the effect</a:t>
            </a:r>
            <a:r>
              <a:rPr lang="en-US" baseline="0" dirty="0" smtClean="0"/>
              <a:t> of varying the cache size on the performance of different schemes. As expected, the gap between different schemes decrease with increasing cache size. With larger cache sizes, the negative impact of pollution and thrashing also reduces. </a:t>
            </a:r>
          </a:p>
          <a:p>
            <a:endParaRPr lang="en-US" baseline="0" dirty="0" smtClean="0"/>
          </a:p>
          <a:p>
            <a:r>
              <a:rPr lang="en-US" baseline="0" dirty="0" smtClean="0"/>
              <a:t>However, our EAF-based approaches still provide better performance compared to both the LRU baseline and SHIP.</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78</a:t>
            </a:fld>
            <a:endParaRPr lang="en-US">
              <a:solidFill>
                <a:prstClr val="black"/>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ym typeface="Wingdings" pitchFamily="2" charset="2"/>
              </a:rPr>
              <a:t>Finally, let’s take a look at the effect of the number of addresses kept track in the EAF on its performance. The x-axis shows the ratio of the number of addresses in the EAF and the number of blocks in the cache.</a:t>
            </a:r>
          </a:p>
          <a:p>
            <a:endParaRPr lang="en-US" baseline="0" dirty="0" smtClean="0">
              <a:sym typeface="Wingdings" pitchFamily="2" charset="2"/>
            </a:endParaRPr>
          </a:p>
          <a:p>
            <a:r>
              <a:rPr lang="en-US" baseline="0" dirty="0" smtClean="0">
                <a:sym typeface="Wingdings" pitchFamily="2" charset="2"/>
              </a:rPr>
              <a:t>When the number of addresses in the EAF is low, it falsely predicts many high reuse blocks as low reuse blocks. </a:t>
            </a:r>
          </a:p>
          <a:p>
            <a:endParaRPr lang="en-US" baseline="0" dirty="0" smtClean="0">
              <a:sym typeface="Wingdings" pitchFamily="2" charset="2"/>
            </a:endParaRPr>
          </a:p>
          <a:p>
            <a:r>
              <a:rPr lang="en-US" baseline="0" dirty="0" smtClean="0">
                <a:sym typeface="Wingdings" pitchFamily="2" charset="2"/>
              </a:rPr>
              <a:t>On the other extreme, when the number of addresses in the EAF is high, it predicts too many blocks to have high reuse, more than what the cache can handle.</a:t>
            </a:r>
          </a:p>
          <a:p>
            <a:endParaRPr lang="en-US" baseline="0" dirty="0" smtClean="0">
              <a:sym typeface="Wingdings" pitchFamily="2" charset="2"/>
            </a:endParaRPr>
          </a:p>
          <a:p>
            <a:r>
              <a:rPr lang="en-US" baseline="0" dirty="0" smtClean="0">
                <a:sym typeface="Wingdings" pitchFamily="2" charset="2"/>
              </a:rPr>
              <a:t>We find that having as many addresses in the EAF as there are blocks in the cache provides the best performance. Our paper describes the intuition behind this behavior.</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79</a:t>
            </a:fld>
            <a:endParaRPr lang="en-US">
              <a:solidFill>
                <a:prstClr val="black"/>
              </a:solidFill>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80</a:t>
            </a:fld>
            <a:endParaRPr lang="en-US">
              <a:solidFill>
                <a:prstClr val="black"/>
              </a:solidFill>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81</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AD2AD6-958A-B34C-85BC-2AA13CF4B178}" type="slidenum">
              <a:rPr lang="en-US" sz="1200">
                <a:solidFill>
                  <a:prstClr val="black"/>
                </a:solidFill>
                <a:latin typeface="Calibri" charset="0"/>
                <a:cs typeface="Arial" charset="0"/>
              </a:rPr>
              <a:pPr eaLnBrk="1" hangingPunct="1"/>
              <a:t>23</a:t>
            </a:fld>
            <a:endParaRPr lang="en-US" sz="1200">
              <a:solidFill>
                <a:prstClr val="black"/>
              </a:solidFill>
              <a:latin typeface="Calibri" charset="0"/>
              <a:cs typeface="Arial" charset="0"/>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Although Belady</a:t>
            </a:r>
            <a:r>
              <a:rPr lang="ja-JP" altLang="en-US">
                <a:latin typeface="Arial" charset="0"/>
              </a:rPr>
              <a:t>’</a:t>
            </a:r>
            <a:r>
              <a:rPr lang="en-US" altLang="ja-JP">
                <a:latin typeface="Arial" charset="0"/>
              </a:rPr>
              <a:t>s OPT minimizes misses, it is impossible to implement it in a real processor as it requires knowledge of the future.  We employ the commonly used LRU policy in our experiments</a:t>
            </a:r>
            <a:endParaRPr lang="en-US">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83</a:t>
            </a:fld>
            <a:endParaRPr lang="en-US">
              <a:solidFill>
                <a:prstClr val="black"/>
              </a:solidFill>
              <a:latin typeface="Calibri"/>
            </a:endParaRPr>
          </a:p>
        </p:txBody>
      </p:sp>
    </p:spTree>
    <p:extLst>
      <p:ext uri="{BB962C8B-B14F-4D97-AF65-F5344CB8AC3E}">
        <p14:creationId xmlns:p14="http://schemas.microsoft.com/office/powerpoint/2010/main" val="22891317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84</a:t>
            </a:fld>
            <a:endParaRPr lang="en-US">
              <a:solidFill>
                <a:prstClr val="black"/>
              </a:solidFill>
              <a:latin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85</a:t>
            </a:fld>
            <a:endParaRPr lang="en-US">
              <a:solidFill>
                <a:prstClr val="black"/>
              </a:solidFill>
              <a:latin typeface="Calibri"/>
            </a:endParaRPr>
          </a:p>
        </p:txBody>
      </p:sp>
    </p:spTree>
    <p:extLst>
      <p:ext uri="{BB962C8B-B14F-4D97-AF65-F5344CB8AC3E}">
        <p14:creationId xmlns:p14="http://schemas.microsoft.com/office/powerpoint/2010/main" val="4071863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108</a:t>
            </a:fld>
            <a:endParaRPr lang="en-US">
              <a:solidFill>
                <a:prstClr val="black"/>
              </a:solidFill>
              <a:latin typeface="Calibri"/>
            </a:endParaRPr>
          </a:p>
        </p:txBody>
      </p:sp>
    </p:spTree>
    <p:extLst>
      <p:ext uri="{BB962C8B-B14F-4D97-AF65-F5344CB8AC3E}">
        <p14:creationId xmlns:p14="http://schemas.microsoft.com/office/powerpoint/2010/main" val="31912575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114</a:t>
            </a:fld>
            <a:endParaRPr lang="en-US">
              <a:solidFill>
                <a:prstClr val="black"/>
              </a:solidFill>
              <a:latin typeface="Calibri"/>
            </a:endParaRPr>
          </a:p>
        </p:txBody>
      </p:sp>
    </p:spTree>
    <p:extLst>
      <p:ext uri="{BB962C8B-B14F-4D97-AF65-F5344CB8AC3E}">
        <p14:creationId xmlns:p14="http://schemas.microsoft.com/office/powerpoint/2010/main" val="22891317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115</a:t>
            </a:fld>
            <a:endParaRPr lang="en-US">
              <a:solidFill>
                <a:prstClr val="black"/>
              </a:solidFill>
              <a:latin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116</a:t>
            </a:fld>
            <a:endParaRPr lang="en-US">
              <a:solidFill>
                <a:prstClr val="black"/>
              </a:solidFill>
              <a:latin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117</a:t>
            </a:fld>
            <a:endParaRPr lang="en-US">
              <a:solidFill>
                <a:prstClr val="black"/>
              </a:solidFill>
              <a:latin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118</a:t>
            </a:fld>
            <a:endParaRPr lang="en-US">
              <a:solidFill>
                <a:prstClr val="black"/>
              </a:solidFill>
              <a:latin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BPKI – bandwidth per kilo instruction – lower means better.</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127</a:t>
            </a:fld>
            <a:endParaRPr lang="en-US">
              <a:solidFill>
                <a:prstClr val="black"/>
              </a:solidFill>
              <a:latin typeface="Calibri"/>
            </a:endParaRPr>
          </a:p>
        </p:txBody>
      </p:sp>
    </p:spTree>
    <p:extLst>
      <p:ext uri="{BB962C8B-B14F-4D97-AF65-F5344CB8AC3E}">
        <p14:creationId xmlns:p14="http://schemas.microsoft.com/office/powerpoint/2010/main" val="391187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A4AEF-437C-834B-BB09-E0140D2A76E9}" type="slidenum">
              <a:rPr lang="en-US">
                <a:solidFill>
                  <a:prstClr val="black"/>
                </a:solidFill>
              </a:rPr>
              <a:pPr/>
              <a:t>24</a:t>
            </a:fld>
            <a:endParaRPr lang="en-US">
              <a:solidFill>
                <a:prstClr val="black"/>
              </a:solidFill>
            </a:endParaRPr>
          </a:p>
        </p:txBody>
      </p:sp>
      <p:sp>
        <p:nvSpPr>
          <p:cNvPr id="262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4515" name="Rectangle 3"/>
          <p:cNvSpPr>
            <a:spLocks noGrp="1" noChangeArrowheads="1"/>
          </p:cNvSpPr>
          <p:nvPr>
            <p:ph type="body" idx="1"/>
          </p:nvPr>
        </p:nvSpPr>
        <p:spPr/>
        <p:txBody>
          <a:bodyPr/>
          <a:lstStyle/>
          <a:p>
            <a:r>
              <a:rPr lang="en-US"/>
              <a:t>Thus, misses have different MLP.  The performance impact of a miss is dependent on its MLP.  If this non-uniformity is made visible to the cache replacement engine, then it can reduce improve performance by reducing the number of costly misses.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4A7392-0D83-A64F-864C-6EE732AFA3B5}" type="slidenum">
              <a:rPr lang="ko-KR" altLang="en-US" sz="1200">
                <a:solidFill>
                  <a:prstClr val="black"/>
                </a:solidFill>
                <a:latin typeface="Calibri" charset="0"/>
              </a:rPr>
              <a:pPr eaLnBrk="1" hangingPunct="1"/>
              <a:t>160</a:t>
            </a:fld>
            <a:endParaRPr lang="en-US" altLang="ko-KR" sz="1200">
              <a:solidFill>
                <a:prstClr val="black"/>
              </a:solidFill>
              <a:latin typeface="Calibri"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At the very beginning, the static profiling obtained miss rate of 20% for P1 and 5% for P2.</a:t>
            </a:r>
          </a:p>
          <a:p>
            <a:r>
              <a:rPr lang="en-US" altLang="ko-KR">
                <a:latin typeface="Calibri" charset="0"/>
                <a:ea typeface="ＭＳ Ｐゴシック" charset="0"/>
                <a:cs typeface="ＭＳ Ｐゴシック" charset="0"/>
              </a:rPr>
              <a:t>Initially, target partitions are equal to P1 and P2.</a:t>
            </a:r>
          </a:p>
          <a:p>
            <a:r>
              <a:rPr lang="en-US" altLang="ko-KR">
                <a:latin typeface="Calibri" charset="0"/>
                <a:ea typeface="ＭＳ Ｐゴシック" charset="0"/>
                <a:cs typeface="ＭＳ Ｐゴシック" charset="0"/>
              </a:rPr>
              <a:t>After the 1</a:t>
            </a:r>
            <a:r>
              <a:rPr lang="en-US" altLang="ko-KR" baseline="30000">
                <a:latin typeface="Calibri" charset="0"/>
                <a:ea typeface="ＭＳ Ｐゴシック" charset="0"/>
                <a:cs typeface="ＭＳ Ｐゴシック" charset="0"/>
              </a:rPr>
              <a:t>st</a:t>
            </a:r>
            <a:r>
              <a:rPr lang="en-US" altLang="ko-KR">
                <a:latin typeface="Calibri" charset="0"/>
                <a:ea typeface="ＭＳ Ｐゴシック" charset="0"/>
                <a:cs typeface="ＭＳ Ｐゴシック" charset="0"/>
              </a:rPr>
              <a:t> interval, we get shared miss rate by dynamic profiling and it has 20% and 15% miss rate.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A0CCAD-88FA-7640-98A9-69E5188EFEBE}" type="slidenum">
              <a:rPr lang="ko-KR" altLang="en-US" sz="1200">
                <a:solidFill>
                  <a:prstClr val="black"/>
                </a:solidFill>
                <a:latin typeface="Calibri" charset="0"/>
              </a:rPr>
              <a:pPr eaLnBrk="1" hangingPunct="1"/>
              <a:t>161</a:t>
            </a:fld>
            <a:endParaRPr lang="en-US" altLang="ko-KR" sz="1200">
              <a:solidFill>
                <a:prstClr val="black"/>
              </a:solidFill>
              <a:latin typeface="Calibri"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At repartitioning, we evaluate M3. It equalize the increase in miss rate. P1 has no increase while P2 has 3 times increase.</a:t>
            </a:r>
          </a:p>
          <a:p>
            <a:r>
              <a:rPr lang="en-US" altLang="ko-KR">
                <a:latin typeface="Calibri" charset="0"/>
                <a:ea typeface="ＭＳ Ｐゴシック" charset="0"/>
                <a:cs typeface="ＭＳ Ｐゴシック" charset="0"/>
              </a:rPr>
              <a:t>In this case, we increase partition size for P2. We used 64KB partition granularity.</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C0A49E-5775-1A40-9E50-2EB82E907948}" type="slidenum">
              <a:rPr lang="ko-KR" altLang="en-US" sz="1200">
                <a:solidFill>
                  <a:prstClr val="black"/>
                </a:solidFill>
                <a:latin typeface="Calibri" charset="0"/>
              </a:rPr>
              <a:pPr eaLnBrk="1" hangingPunct="1"/>
              <a:t>162</a:t>
            </a:fld>
            <a:endParaRPr lang="en-US" altLang="ko-KR" sz="1200">
              <a:solidFill>
                <a:prstClr val="black"/>
              </a:solidFill>
              <a:latin typeface="Calibri"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In second interval, new target partition is applied. After the execution, we get new shared miss rate. same 20% and 10%. We have 5% reduction in miss rate.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CDB6AD-812F-F64B-A70A-7376E2C71F44}" type="slidenum">
              <a:rPr lang="ko-KR" altLang="en-US" sz="1200">
                <a:solidFill>
                  <a:prstClr val="black"/>
                </a:solidFill>
                <a:latin typeface="Calibri" charset="0"/>
              </a:rPr>
              <a:pPr eaLnBrk="1" hangingPunct="1"/>
              <a:t>163</a:t>
            </a:fld>
            <a:endParaRPr lang="en-US" altLang="ko-KR" sz="1200">
              <a:solidFill>
                <a:prstClr val="black"/>
              </a:solidFill>
              <a:latin typeface="Calibri" charset="0"/>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When we evaluate M3, again P2 requires more cache space. So we increase it.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3345A6-6298-E949-A8C6-B1265B936119}" type="slidenum">
              <a:rPr lang="ko-KR" altLang="en-US" sz="1200">
                <a:solidFill>
                  <a:prstClr val="black"/>
                </a:solidFill>
                <a:latin typeface="Calibri" charset="0"/>
              </a:rPr>
              <a:pPr eaLnBrk="1" hangingPunct="1"/>
              <a:t>164</a:t>
            </a:fld>
            <a:endParaRPr lang="en-US" altLang="ko-KR" sz="1200">
              <a:solidFill>
                <a:prstClr val="black"/>
              </a:solidFill>
              <a:latin typeface="Calibri"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After third interval, dynamic profiling get the miss rate for P1 25% and 9% for P2.</a:t>
            </a:r>
          </a:p>
          <a:p>
            <a:endParaRPr lang="en-US" altLang="ko-KR">
              <a:latin typeface="Calibri"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789D67-C82A-5645-89E2-AE2347DE0CC1}" type="slidenum">
              <a:rPr lang="ko-KR" altLang="en-US" sz="1200">
                <a:solidFill>
                  <a:prstClr val="black"/>
                </a:solidFill>
                <a:latin typeface="Calibri" charset="0"/>
              </a:rPr>
              <a:pPr eaLnBrk="1" hangingPunct="1"/>
              <a:t>165</a:t>
            </a:fld>
            <a:endParaRPr lang="en-US" altLang="ko-KR" sz="1200">
              <a:solidFill>
                <a:prstClr val="black"/>
              </a:solidFill>
              <a:latin typeface="Calibri" charset="0"/>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There is a hidden step of rollback phase.</a:t>
            </a:r>
          </a:p>
          <a:p>
            <a:r>
              <a:rPr lang="en-US" altLang="ko-KR">
                <a:latin typeface="Calibri" charset="0"/>
                <a:ea typeface="ＭＳ Ｐゴシック" charset="0"/>
                <a:cs typeface="ＭＳ Ｐゴシック" charset="0"/>
              </a:rPr>
              <a:t>In this step, we check whether P2’s miss rate is reduced more than rollback threshold.</a:t>
            </a:r>
          </a:p>
          <a:p>
            <a:r>
              <a:rPr lang="en-US" altLang="ko-KR">
                <a:latin typeface="Calibri" charset="0"/>
                <a:ea typeface="ＭＳ Ｐゴシック" charset="0"/>
                <a:cs typeface="ＭＳ Ｐゴシック" charset="0"/>
              </a:rPr>
              <a:t>Because we increased cache partition, we expected to see reduction in miss rate.</a:t>
            </a:r>
          </a:p>
          <a:p>
            <a:r>
              <a:rPr lang="en-US" altLang="ko-KR">
                <a:latin typeface="Calibri" charset="0"/>
                <a:ea typeface="ＭＳ Ｐゴシック" charset="0"/>
                <a:cs typeface="ＭＳ Ｐゴシック" charset="0"/>
              </a:rPr>
              <a:t>In our example, P2 only reduced 1% miss rate which is smaller than rollback threshold. </a:t>
            </a:r>
          </a:p>
          <a:p>
            <a:r>
              <a:rPr lang="en-US" altLang="ko-KR">
                <a:latin typeface="Calibri" charset="0"/>
                <a:ea typeface="ＭＳ Ｐゴシック" charset="0"/>
                <a:cs typeface="ＭＳ Ｐゴシック" charset="0"/>
              </a:rPr>
              <a:t>So, we cancel our previous decision and go back to the previous partition.</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Let me introduce page coloring technique first.</a:t>
            </a:r>
          </a:p>
          <a:p>
            <a:pPr eaLnBrk="1" hangingPunct="1"/>
            <a:r>
              <a:rPr lang="en-US" altLang="zh-CN">
                <a:latin typeface="Calibri" charset="0"/>
                <a:ea typeface="宋体" charset="0"/>
                <a:cs typeface="宋体" charset="0"/>
              </a:rPr>
              <a:t>1. A virtual address can be divide into two parts: Virtual page number and page offset</a:t>
            </a:r>
          </a:p>
          <a:p>
            <a:pPr eaLnBrk="1" hangingPunct="1"/>
            <a:r>
              <a:rPr lang="en-US" altLang="zh-CN">
                <a:latin typeface="Calibri" charset="0"/>
                <a:ea typeface="宋体" charset="0"/>
                <a:cs typeface="宋体" charset="0"/>
              </a:rPr>
              <a:t>    (In our experimental system, the page size is 4KB, so length of page offset bits are 12)</a:t>
            </a:r>
          </a:p>
          <a:p>
            <a:pPr eaLnBrk="1" hangingPunct="1"/>
            <a:r>
              <a:rPr lang="en-US" altLang="zh-CN">
                <a:latin typeface="Calibri" charset="0"/>
                <a:ea typeface="宋体" charset="0"/>
                <a:cs typeface="宋体" charset="0"/>
              </a:rPr>
              <a:t>2. The virtual address is converted to physical address by address translation controlled by OS.  </a:t>
            </a:r>
          </a:p>
          <a:p>
            <a:pPr eaLnBrk="1" hangingPunct="1"/>
            <a:r>
              <a:rPr lang="en-US" altLang="zh-CN">
                <a:latin typeface="Calibri" charset="0"/>
                <a:ea typeface="宋体" charset="0"/>
                <a:cs typeface="宋体" charset="0"/>
              </a:rPr>
              <a:t>     Virtual page number is mapped to a physical page number and page offset remain same.</a:t>
            </a:r>
          </a:p>
          <a:p>
            <a:pPr eaLnBrk="1" hangingPunct="1"/>
            <a:r>
              <a:rPr lang="en-US" altLang="zh-CN">
                <a:latin typeface="Calibri" charset="0"/>
                <a:ea typeface="宋体" charset="0"/>
                <a:cs typeface="宋体" charset="0"/>
              </a:rPr>
              <a:t>3. The physical address is used in a physically indexed cache. The cache address is divided into tag, set index and block offset.</a:t>
            </a:r>
          </a:p>
          <a:p>
            <a:pPr eaLnBrk="1" hangingPunct="1"/>
            <a:r>
              <a:rPr lang="en-US" altLang="zh-CN">
                <a:latin typeface="Calibri" charset="0"/>
                <a:ea typeface="宋体" charset="0"/>
                <a:cs typeface="宋体" charset="0"/>
              </a:rPr>
              <a:t>4. The common bits between physical page number and set index are referred as page color bits. </a:t>
            </a:r>
          </a:p>
          <a:p>
            <a:pPr eaLnBrk="1" hangingPunct="1"/>
            <a:r>
              <a:rPr lang="en-US" altLang="zh-CN">
                <a:latin typeface="Calibri" charset="0"/>
                <a:ea typeface="宋体" charset="0"/>
                <a:cs typeface="宋体" charset="0"/>
              </a:rPr>
              <a:t>5. The physically indexed cache is then divided into multiple regions. Each OS page will cached in one of those regions. Indexed by the page color.</a:t>
            </a:r>
          </a:p>
          <a:p>
            <a:pPr eaLnBrk="1" hangingPunct="1"/>
            <a:r>
              <a:rPr lang="en-US" altLang="zh-CN">
                <a:latin typeface="Calibri" charset="0"/>
                <a:ea typeface="宋体" charset="0"/>
                <a:cs typeface="宋体" charset="0"/>
              </a:rPr>
              <a:t>In a summary, 1) 2)</a:t>
            </a:r>
            <a:r>
              <a:rPr lang="en-US" altLang="zh-CN">
                <a:latin typeface="Arial" charset="0"/>
                <a:ea typeface="宋体" charset="0"/>
                <a:cs typeface="宋体" charset="0"/>
              </a:rPr>
              <a:t>…</a:t>
            </a:r>
            <a:endParaRPr lang="en-US" altLang="zh-CN">
              <a:latin typeface="Calibri" charset="0"/>
              <a:ea typeface="宋体" charset="0"/>
              <a:cs typeface="宋体" charset="0"/>
            </a:endParaRPr>
          </a:p>
          <a:p>
            <a:pPr eaLnBrk="1" hangingPunct="1"/>
            <a:endParaRPr lang="en-US" altLang="zh-CN">
              <a:latin typeface="Calibri" charset="0"/>
              <a:ea typeface="宋体" charset="0"/>
              <a:cs typeface="宋体" charset="0"/>
            </a:endParaRPr>
          </a:p>
          <a:p>
            <a:pPr eaLnBrk="1" hangingPunct="1"/>
            <a:endParaRPr lang="en-US" altLang="zh-CN">
              <a:latin typeface="Calibri" charset="0"/>
              <a:ea typeface="宋体" charset="0"/>
              <a:cs typeface="宋体"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1. This slide shows an example how we enhance page coloring to partition shared cache between two processes.</a:t>
            </a:r>
          </a:p>
          <a:p>
            <a:pPr eaLnBrk="1" hangingPunct="1"/>
            <a:r>
              <a:rPr lang="en-US" altLang="zh-CN">
                <a:latin typeface="Calibri" charset="0"/>
                <a:ea typeface="宋体" charset="0"/>
                <a:cs typeface="宋体" charset="0"/>
              </a:rPr>
              <a:t>2. Physical pages are grouped into page bins according to their page color. The pages in a same bin will be cached in same cache region or cache color in a physically indexed cache.</a:t>
            </a:r>
          </a:p>
          <a:p>
            <a:pPr eaLnBrk="1" hangingPunct="1"/>
            <a:r>
              <a:rPr lang="en-US" altLang="zh-CN">
                <a:latin typeface="Calibri" charset="0"/>
                <a:ea typeface="宋体" charset="0"/>
                <a:cs typeface="宋体" charset="0"/>
              </a:rPr>
              <a:t>3. Suppose there are two processes running on a dual-core processor. Each processor has a set of pages need to be mapped to physical pages. </a:t>
            </a:r>
          </a:p>
          <a:p>
            <a:pPr eaLnBrk="1" hangingPunct="1"/>
            <a:r>
              <a:rPr lang="en-US" altLang="zh-CN">
                <a:latin typeface="Calibri" charset="0"/>
                <a:ea typeface="宋体" charset="0"/>
                <a:cs typeface="宋体" charset="0"/>
              </a:rPr>
              <a:t>4. If we limit that pages from one process can only be mapped to a subset of page bins. Then pages from a process will only use part of the cache.</a:t>
            </a:r>
          </a:p>
          <a:p>
            <a:pPr eaLnBrk="1" hangingPunct="1"/>
            <a:endParaRPr lang="en-US" altLang="zh-CN">
              <a:latin typeface="Calibri" charset="0"/>
              <a:ea typeface="宋体" charset="0"/>
              <a:cs typeface="宋体" charset="0"/>
            </a:endParaRPr>
          </a:p>
          <a:p>
            <a:pPr eaLnBrk="1" hangingPunct="1"/>
            <a:r>
              <a:rPr lang="en-US" altLang="zh-CN">
                <a:latin typeface="Calibri" charset="0"/>
                <a:ea typeface="宋体" charset="0"/>
                <a:cs typeface="宋体" charset="0"/>
              </a:rPr>
              <a:t>In a summary,</a:t>
            </a:r>
          </a:p>
          <a:p>
            <a:pPr eaLnBrk="1" hangingPunct="1"/>
            <a:r>
              <a:rPr lang="en-US" altLang="zh-CN">
                <a:latin typeface="Arial" charset="0"/>
                <a:ea typeface="宋体" charset="0"/>
                <a:cs typeface="宋体" charset="0"/>
              </a:rPr>
              <a:t>…</a:t>
            </a:r>
            <a:r>
              <a:rPr lang="en-US" altLang="zh-CN">
                <a:latin typeface="Calibri" charset="0"/>
                <a:ea typeface="宋体" charset="0"/>
                <a:cs typeface="宋体" charset="0"/>
              </a:rPr>
              <a:t> We call this restriction co-partitioning.</a:t>
            </a:r>
          </a:p>
          <a:p>
            <a:pPr eaLnBrk="1" hangingPunct="1"/>
            <a:endParaRPr lang="en-US" altLang="zh-CN">
              <a:latin typeface="Calibri" charset="0"/>
              <a:ea typeface="宋体" charset="0"/>
              <a:cs typeface="宋体"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This slides show how we mange the pages and how we design the dynamic cache partitioning.</a:t>
            </a:r>
          </a:p>
          <a:p>
            <a:pPr eaLnBrk="1" hangingPunct="1"/>
            <a:r>
              <a:rPr lang="en-US" altLang="zh-CN">
                <a:latin typeface="Calibri" charset="0"/>
                <a:ea typeface="宋体" charset="0"/>
                <a:cs typeface="宋体" charset="0"/>
              </a:rPr>
              <a:t>1. We link all the pages allocated to a process by their page colors. A page links table is added to each working process. And Memory allocation guarantees that pages are evenly distributed into all the cache colors to avoid hot points.</a:t>
            </a:r>
            <a:br>
              <a:rPr lang="en-US" altLang="zh-CN">
                <a:latin typeface="Calibri" charset="0"/>
                <a:ea typeface="宋体" charset="0"/>
                <a:cs typeface="宋体" charset="0"/>
              </a:rPr>
            </a:br>
            <a:r>
              <a:rPr lang="en-US" altLang="zh-CN">
                <a:latin typeface="Calibri" charset="0"/>
                <a:ea typeface="宋体" charset="0"/>
                <a:cs typeface="宋体" charset="0"/>
              </a:rPr>
              <a:t>2. Suppose at the beginning of execution, 3 colors was assigned to the process: red, green and yellow. Pages are allocated in a round-robin fashion among those 3 colors.</a:t>
            </a:r>
          </a:p>
          <a:p>
            <a:pPr eaLnBrk="1" hangingPunct="1"/>
            <a:r>
              <a:rPr lang="en-US" altLang="zh-CN">
                <a:latin typeface="Calibri" charset="0"/>
                <a:ea typeface="宋体" charset="0"/>
                <a:cs typeface="宋体" charset="0"/>
              </a:rPr>
              <a:t>3. If a policy decide to expand number of colors from 3 to 4, for example, the blue color is allocated to the process</a:t>
            </a:r>
          </a:p>
          <a:p>
            <a:pPr eaLnBrk="1" hangingPunct="1"/>
            <a:r>
              <a:rPr lang="en-US" altLang="zh-CN">
                <a:latin typeface="Calibri" charset="0"/>
                <a:ea typeface="宋体" charset="0"/>
                <a:cs typeface="宋体" charset="0"/>
              </a:rPr>
              <a:t>4. one of every 4 pages are selected for migration. And we re-coloring those pages to the new color.</a:t>
            </a:r>
          </a:p>
          <a:p>
            <a:pPr eaLnBrk="1" hangingPunct="1"/>
            <a:r>
              <a:rPr lang="en-US" altLang="zh-CN">
                <a:latin typeface="Calibri" charset="0"/>
                <a:ea typeface="宋体" charset="0"/>
                <a:cs typeface="宋体" charset="0"/>
              </a:rPr>
              <a:t>The re-coloring procedure includes three steps:</a:t>
            </a:r>
          </a:p>
          <a:p>
            <a:pPr eaLnBrk="1" hangingPunct="1"/>
            <a:r>
              <a:rPr lang="en-US" altLang="zh-CN">
                <a:latin typeface="Calibri" charset="0"/>
                <a:ea typeface="宋体" charset="0"/>
                <a:cs typeface="宋体" charset="0"/>
              </a:rPr>
              <a:t>1. Allocate a physical page in new color</a:t>
            </a:r>
          </a:p>
          <a:p>
            <a:pPr eaLnBrk="1" hangingPunct="1"/>
            <a:r>
              <a:rPr lang="en-US" altLang="zh-CN">
                <a:latin typeface="Calibri" charset="0"/>
                <a:ea typeface="宋体" charset="0"/>
                <a:cs typeface="宋体" charset="0"/>
              </a:rPr>
              <a:t>2. Copy memory contents from old page to new page</a:t>
            </a:r>
          </a:p>
          <a:p>
            <a:pPr eaLnBrk="1" hangingPunct="1"/>
            <a:r>
              <a:rPr lang="en-US" altLang="zh-CN">
                <a:latin typeface="Calibri" charset="0"/>
                <a:ea typeface="宋体" charset="0"/>
                <a:cs typeface="宋体" charset="0"/>
              </a:rPr>
              <a:t>3. Free old page.</a:t>
            </a:r>
          </a:p>
          <a:p>
            <a:pPr eaLnBrk="1" hangingPunct="1"/>
            <a:r>
              <a:rPr lang="en-US" altLang="zh-CN">
                <a:latin typeface="Calibri" charset="0"/>
                <a:ea typeface="宋体" charset="0"/>
                <a:cs typeface="宋体" charset="0"/>
              </a:rPr>
              <a:t>We execute these three steps for all pages that need to be re-colored.</a:t>
            </a:r>
          </a:p>
          <a:p>
            <a:pPr eaLnBrk="1" hangingPunct="1"/>
            <a:endParaRPr lang="en-US" altLang="zh-CN">
              <a:latin typeface="Calibri" charset="0"/>
              <a:ea typeface="宋体" charset="0"/>
              <a:cs typeface="宋体"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Next, I will present a simple dynamic partition policy we used for performance. </a:t>
            </a:r>
          </a:p>
          <a:p>
            <a:pPr eaLnBrk="1" hangingPunct="1"/>
            <a:r>
              <a:rPr lang="en-US" altLang="zh-CN">
                <a:latin typeface="Calibri" charset="0"/>
                <a:ea typeface="宋体" charset="0"/>
                <a:cs typeface="宋体" charset="0"/>
              </a:rPr>
              <a:t>1. Initially, half cache capacity is allocated to each program.</a:t>
            </a:r>
          </a:p>
          <a:p>
            <a:pPr eaLnBrk="1" hangingPunct="1"/>
            <a:r>
              <a:rPr lang="en-US" altLang="zh-CN">
                <a:latin typeface="Calibri" charset="0"/>
                <a:ea typeface="宋体" charset="0"/>
                <a:cs typeface="宋体" charset="0"/>
              </a:rPr>
              <a:t>2. We then enter the loops of trying to find optimal partitioning regarding a policy metrics M.</a:t>
            </a:r>
          </a:p>
          <a:p>
            <a:pPr eaLnBrk="1" hangingPunct="1"/>
            <a:r>
              <a:rPr lang="en-US" altLang="zh-CN">
                <a:latin typeface="Calibri" charset="0"/>
                <a:ea typeface="宋体" charset="0"/>
                <a:cs typeface="宋体" charset="0"/>
              </a:rPr>
              <a:t>3. We first run one period for current partitioning, then try one period for each of the two neighboring partitionings.</a:t>
            </a:r>
          </a:p>
          <a:p>
            <a:pPr eaLnBrk="1" hangingPunct="1"/>
            <a:r>
              <a:rPr lang="en-US" altLang="zh-CN">
                <a:latin typeface="Calibri" charset="0"/>
                <a:ea typeface="宋体" charset="0"/>
                <a:cs typeface="宋体" charset="0"/>
              </a:rPr>
              <a:t>4. We choosing best partition for the next epoch based on their policy metrics measurement. </a:t>
            </a:r>
          </a:p>
          <a:p>
            <a:pPr eaLnBrk="1" hangingPunct="1"/>
            <a:r>
              <a:rPr lang="en-US" altLang="zh-CN">
                <a:latin typeface="Calibri" charset="0"/>
                <a:ea typeface="宋体" charset="0"/>
                <a:cs typeface="宋体" charset="0"/>
              </a:rPr>
              <a:t>We repeat this loop until the completion of the workload.</a:t>
            </a:r>
          </a:p>
          <a:p>
            <a:pPr eaLnBrk="1" hangingPunct="1"/>
            <a:endParaRPr lang="en-US" altLang="zh-CN">
              <a:latin typeface="Calibri" charset="0"/>
              <a:ea typeface="宋体" charset="0"/>
              <a:cs typeface="宋体" charset="0"/>
            </a:endParaRPr>
          </a:p>
          <a:p>
            <a:pPr eaLnBrk="1" hangingPunct="1"/>
            <a:r>
              <a:rPr lang="en-US" altLang="zh-CN">
                <a:latin typeface="Calibri" charset="0"/>
                <a:ea typeface="宋体" charset="0"/>
                <a:cs typeface="宋体" charset="0"/>
              </a:rPr>
              <a:t>This is a simple greedy policy which emulate the policy of a HPCA</a:t>
            </a:r>
            <a:r>
              <a:rPr lang="en-US" altLang="zh-CN">
                <a:latin typeface="Arial" charset="0"/>
                <a:ea typeface="宋体" charset="0"/>
                <a:cs typeface="宋体" charset="0"/>
              </a:rPr>
              <a:t>’</a:t>
            </a:r>
            <a:r>
              <a:rPr lang="en-US" altLang="zh-CN">
                <a:latin typeface="Calibri" charset="0"/>
                <a:ea typeface="宋体" charset="0"/>
                <a:cs typeface="宋体" charset="0"/>
              </a:rPr>
              <a:t>02 paper</a:t>
            </a:r>
            <a:endParaRPr lang="en-US" altLang="zh-CN" sz="1100">
              <a:latin typeface="Calibri" charset="0"/>
              <a:ea typeface="宋体" charset="0"/>
              <a:cs typeface="宋体"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1C35F-F917-0E4F-B2F3-1099A1535C1F}" type="slidenum">
              <a:rPr lang="en-US">
                <a:solidFill>
                  <a:prstClr val="black"/>
                </a:solidFill>
              </a:rPr>
              <a:pPr/>
              <a:t>25</a:t>
            </a:fld>
            <a:endParaRPr lang="en-US">
              <a:solidFill>
                <a:prstClr val="black"/>
              </a:solidFill>
            </a:endParaRPr>
          </a:p>
        </p:txBody>
      </p:sp>
      <p:sp>
        <p:nvSpPr>
          <p:cNvPr id="262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5539" name="Rectangle 3"/>
          <p:cNvSpPr>
            <a:spLocks noGrp="1" noChangeArrowheads="1"/>
          </p:cNvSpPr>
          <p:nvPr>
            <p:ph type="body" idx="1"/>
          </p:nvPr>
        </p:nvSpPr>
        <p:spPr/>
        <p:txBody>
          <a:bodyPr/>
          <a:lstStyle/>
          <a:p>
            <a:r>
              <a:rPr lang="en-US"/>
              <a:t>We have qualitatively talked about some misses being more costly on others. For making decisions based on cost we need a quantitative definition for MLP-Based cost.  As a first step to enable MLP-aware cache replacement, we provide a runtime mechanism to compute MLP-Based Cost.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We conducted our experiment on a two-way SMP machine that has two intel dual-core Xeon processors. Each processor has a 4MB 16-way L2 cache shared by two processor cores. The machine has 4 2GB Fully buffered DIMM as main memory.</a:t>
            </a:r>
          </a:p>
          <a:p>
            <a:pPr eaLnBrk="1" hangingPunct="1"/>
            <a:r>
              <a:rPr lang="en-US" altLang="zh-CN">
                <a:latin typeface="Calibri" charset="0"/>
                <a:ea typeface="宋体" charset="0"/>
                <a:cs typeface="宋体" charset="0"/>
              </a:rPr>
              <a:t>We install RHEL 4.0 on the machine and use 2.6 kernel and patched the kernel with hardware Performance counter tools from HP.</a:t>
            </a:r>
          </a:p>
          <a:p>
            <a:pPr eaLnBrk="1" hangingPunct="1"/>
            <a:r>
              <a:rPr lang="en-US" altLang="zh-CN">
                <a:latin typeface="Calibri" charset="0"/>
                <a:ea typeface="宋体" charset="0"/>
                <a:cs typeface="宋体" charset="0"/>
              </a:rPr>
              <a:t>And we extend linux kernel to support both static and dynamic cache partitioning. The L2 cache is divided into 16 colors.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r>
              <a:rPr lang="en-US" altLang="zh-CN">
                <a:latin typeface="Calibri" charset="0"/>
                <a:ea typeface="宋体" charset="0"/>
                <a:cs typeface="宋体" charset="0"/>
              </a:rPr>
              <a:t>This figures shows the comparison between the performance of best static partitioning and the performance by the dynamic partitioning policies, using combined miss rates as policy metrics.</a:t>
            </a:r>
          </a:p>
          <a:p>
            <a:pPr marL="228600" indent="-228600" eaLnBrk="1" hangingPunct="1"/>
            <a:r>
              <a:rPr lang="en-US" altLang="zh-CN">
                <a:latin typeface="Calibri" charset="0"/>
                <a:ea typeface="宋体" charset="0"/>
                <a:cs typeface="宋体" charset="0"/>
              </a:rPr>
              <a:t>It is worth noting that we assume full profiling information is available for the static partitioning.  Without such profiling information, the dynamic partitioning perform comparable with static partitioning. </a:t>
            </a:r>
          </a:p>
          <a:p>
            <a:pPr marL="228600" indent="-228600" eaLnBrk="1" hangingPunct="1">
              <a:buFontTx/>
              <a:buAutoNum type="arabicPeriod"/>
            </a:pPr>
            <a:r>
              <a:rPr lang="en-US" altLang="zh-CN">
                <a:latin typeface="Calibri" charset="0"/>
                <a:ea typeface="宋体" charset="0"/>
                <a:cs typeface="宋体" charset="0"/>
              </a:rPr>
              <a:t>If we look into the workload individually, some workloads perform better by static partitioning</a:t>
            </a:r>
          </a:p>
          <a:p>
            <a:pPr marL="228600" indent="-228600" eaLnBrk="1" hangingPunct="1">
              <a:buFontTx/>
              <a:buAutoNum type="arabicPeriod"/>
            </a:pPr>
            <a:r>
              <a:rPr lang="en-US" altLang="zh-CN">
                <a:latin typeface="Calibri" charset="0"/>
                <a:ea typeface="宋体" charset="0"/>
                <a:cs typeface="宋体" charset="0"/>
              </a:rPr>
              <a:t> while some other workload performance better by dynamic partitioning.</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184B15-1BA5-7243-A6BC-5BFAC7B7D479}" type="slidenum">
              <a:rPr lang="en-US" sz="1200">
                <a:solidFill>
                  <a:prstClr val="black"/>
                </a:solidFill>
                <a:latin typeface="Calibri" charset="0"/>
              </a:rPr>
              <a:pPr eaLnBrk="1" hangingPunct="1"/>
              <a:t>181</a:t>
            </a:fld>
            <a:endParaRPr lang="en-US" sz="1200">
              <a:solidFill>
                <a:prstClr val="black"/>
              </a:solidFill>
              <a:latin typeface="Calibri" charset="0"/>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C809A5-D0DF-9740-A9A2-05CE5EE1595D}" type="slidenum">
              <a:rPr lang="en-US" sz="1200">
                <a:solidFill>
                  <a:prstClr val="black"/>
                </a:solidFill>
                <a:latin typeface="Calibri" charset="0"/>
              </a:rPr>
              <a:pPr eaLnBrk="1" hangingPunct="1"/>
              <a:t>182</a:t>
            </a:fld>
            <a:endParaRPr lang="en-US" sz="1200">
              <a:solidFill>
                <a:prstClr val="black"/>
              </a:solidFill>
              <a:latin typeface="Calibri" charset="0"/>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C6D3AC-07A1-EF46-BE6D-D5041E373AE2}" type="slidenum">
              <a:rPr lang="en-US" sz="1200">
                <a:solidFill>
                  <a:prstClr val="black"/>
                </a:solidFill>
                <a:latin typeface="Calibri" charset="0"/>
              </a:rPr>
              <a:pPr eaLnBrk="1" hangingPunct="1"/>
              <a:t>183</a:t>
            </a:fld>
            <a:endParaRPr lang="en-US" sz="1200">
              <a:solidFill>
                <a:prstClr val="black"/>
              </a:solidFill>
              <a:latin typeface="Calibri"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2E1B52-6DD4-C34B-AE08-C171926C5092}" type="slidenum">
              <a:rPr lang="en-US" sz="1200">
                <a:solidFill>
                  <a:prstClr val="black"/>
                </a:solidFill>
                <a:latin typeface="Calibri" charset="0"/>
              </a:rPr>
              <a:pPr eaLnBrk="1" hangingPunct="1"/>
              <a:t>184</a:t>
            </a:fld>
            <a:endParaRPr lang="en-US" sz="1200">
              <a:solidFill>
                <a:prstClr val="black"/>
              </a:solidFill>
              <a:latin typeface="Calibri" charset="0"/>
            </a:endParaRPr>
          </a:p>
        </p:txBody>
      </p:sp>
      <p:sp>
        <p:nvSpPr>
          <p:cNvPr id="102402" name="Rectangle 2"/>
          <p:cNvSpPr>
            <a:spLocks noGrp="1" noRot="1" noChangeAspect="1" noChangeArrowheads="1" noTextEdit="1"/>
          </p:cNvSpPr>
          <p:nvPr>
            <p:ph type="sldImg"/>
          </p:nvPr>
        </p:nvSpPr>
        <p:spPr bwMode="auto">
          <a:xfrm>
            <a:off x="1143000" y="685800"/>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bwMode="auto">
          <a:xfrm>
            <a:off x="912813" y="4340225"/>
            <a:ext cx="50260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922338"/>
            <a:endParaRPr lang="en-US">
              <a:latin typeface="Calibri" charset="0"/>
              <a:ea typeface="ＭＳ Ｐゴシック" charset="0"/>
              <a:cs typeface="ＭＳ Ｐゴシック"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00AEE7-5D7F-3244-AAD9-40875C01A819}" type="slidenum">
              <a:rPr lang="en-US" sz="1200">
                <a:solidFill>
                  <a:prstClr val="black"/>
                </a:solidFill>
                <a:latin typeface="Calibri" charset="0"/>
              </a:rPr>
              <a:pPr eaLnBrk="1" hangingPunct="1"/>
              <a:t>185</a:t>
            </a:fld>
            <a:endParaRPr lang="en-US" sz="1200">
              <a:solidFill>
                <a:prstClr val="black"/>
              </a:solidFill>
              <a:latin typeface="Calibri" charset="0"/>
            </a:endParaRPr>
          </a:p>
        </p:txBody>
      </p:sp>
      <p:sp>
        <p:nvSpPr>
          <p:cNvPr id="104450" name="Rectangle 2"/>
          <p:cNvSpPr>
            <a:spLocks noGrp="1" noRot="1" noChangeAspect="1" noChangeArrowheads="1" noTextEdit="1"/>
          </p:cNvSpPr>
          <p:nvPr>
            <p:ph type="sldImg"/>
          </p:nvPr>
        </p:nvSpPr>
        <p:spPr bwMode="auto">
          <a:xfrm>
            <a:off x="1143000" y="685800"/>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bwMode="auto">
          <a:xfrm>
            <a:off x="912813" y="4340225"/>
            <a:ext cx="50260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922338"/>
            <a:endParaRPr lang="en-US">
              <a:latin typeface="Calibri" charset="0"/>
              <a:ea typeface="ＭＳ Ｐゴシック" charset="0"/>
              <a:cs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C33BCB-338B-FE42-AAF4-EEAFDC5E53C1}" type="slidenum">
              <a:rPr lang="en-US" sz="1200">
                <a:solidFill>
                  <a:prstClr val="black"/>
                </a:solidFill>
                <a:latin typeface="Calibri" charset="0"/>
              </a:rPr>
              <a:pPr eaLnBrk="1" hangingPunct="1"/>
              <a:t>187</a:t>
            </a:fld>
            <a:endParaRPr lang="en-US" sz="1200">
              <a:solidFill>
                <a:prstClr val="black"/>
              </a:solidFill>
              <a:latin typeface="Calibri" charset="0"/>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BA0933-6ABC-8E4C-ACA1-0E0708480B78}" type="slidenum">
              <a:rPr lang="en-US" sz="1200">
                <a:solidFill>
                  <a:prstClr val="black"/>
                </a:solidFill>
                <a:latin typeface="Calibri" charset="0"/>
              </a:rPr>
              <a:pPr eaLnBrk="1" hangingPunct="1"/>
              <a:t>188</a:t>
            </a:fld>
            <a:endParaRPr lang="en-US" sz="1200">
              <a:solidFill>
                <a:prstClr val="black"/>
              </a:solidFill>
              <a:latin typeface="Calibri" charset="0"/>
            </a:endParaRPr>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1AE6EE-DF38-F345-8BB1-9FFA085A8D78}" type="slidenum">
              <a:rPr lang="en-US" sz="1200">
                <a:solidFill>
                  <a:prstClr val="black"/>
                </a:solidFill>
                <a:latin typeface="Calibri" charset="0"/>
              </a:rPr>
              <a:pPr eaLnBrk="1" hangingPunct="1"/>
              <a:t>189</a:t>
            </a:fld>
            <a:endParaRPr lang="en-US" sz="1200">
              <a:solidFill>
                <a:prstClr val="black"/>
              </a:solidFill>
              <a:latin typeface="Calibri" charset="0"/>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2D2CC-ADC1-8040-9F45-F8661C35F89E}" type="slidenum">
              <a:rPr lang="en-US">
                <a:solidFill>
                  <a:prstClr val="black"/>
                </a:solidFill>
              </a:rPr>
              <a:pPr/>
              <a:t>26</a:t>
            </a:fld>
            <a:endParaRPr lang="en-US">
              <a:solidFill>
                <a:prstClr val="black"/>
              </a:solidFill>
            </a:endParaRPr>
          </a:p>
        </p:txBody>
      </p:sp>
      <p:sp>
        <p:nvSpPr>
          <p:cNvPr id="262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6563" name="Rectangle 3"/>
          <p:cNvSpPr>
            <a:spLocks noGrp="1" noChangeArrowheads="1"/>
          </p:cNvSpPr>
          <p:nvPr>
            <p:ph type="body" idx="1"/>
          </p:nvPr>
        </p:nvSpPr>
        <p:spPr/>
        <p:txBody>
          <a:bodyPr/>
          <a:lstStyle/>
          <a:p>
            <a:r>
              <a:rPr lang="en-US"/>
              <a:t>The cost of a miss can be approximated by the number of cycles the miss stalls the processor.  This is easy to measure for isolated miss: every cycle the processor is stalled, the cost of the miss is incremented by 1.  For parallel misses, the stalled cycle is divided equally among all parallel misses.  The figure shows three misses A, B, and C.  Between time t0 and t1, A incurs a cost of 1 cycle, every cycle … This algorithm can easily be implemented in hardware.</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213045-2D22-8543-9385-BB9F3175A507}" type="slidenum">
              <a:rPr lang="en-US" sz="1200">
                <a:solidFill>
                  <a:prstClr val="black"/>
                </a:solidFill>
                <a:latin typeface="Calibri" charset="0"/>
              </a:rPr>
              <a:pPr eaLnBrk="1" hangingPunct="1"/>
              <a:t>190</a:t>
            </a:fld>
            <a:endParaRPr lang="en-US" sz="1200">
              <a:solidFill>
                <a:prstClr val="black"/>
              </a:solidFill>
              <a:latin typeface="Calibri" charset="0"/>
            </a:endParaRPr>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295BB2-B36E-2745-8CA6-0F8542E1F69D}" type="slidenum">
              <a:rPr lang="en-US" sz="1200">
                <a:solidFill>
                  <a:prstClr val="black"/>
                </a:solidFill>
                <a:latin typeface="Calibri" charset="0"/>
              </a:rPr>
              <a:pPr eaLnBrk="1" hangingPunct="1"/>
              <a:t>191</a:t>
            </a:fld>
            <a:endParaRPr lang="en-US" sz="1200">
              <a:solidFill>
                <a:prstClr val="black"/>
              </a:solidFill>
              <a:latin typeface="Calibri" charset="0"/>
            </a:endParaRPr>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434E99-1A1C-7445-894B-D0BAA53BE7B9}" type="slidenum">
              <a:rPr lang="en-US" sz="1200">
                <a:solidFill>
                  <a:prstClr val="black"/>
                </a:solidFill>
                <a:latin typeface="Calibri" charset="0"/>
              </a:rPr>
              <a:pPr eaLnBrk="1" hangingPunct="1"/>
              <a:t>192</a:t>
            </a:fld>
            <a:endParaRPr lang="en-US" sz="1200">
              <a:solidFill>
                <a:prstClr val="black"/>
              </a:solidFill>
              <a:latin typeface="Calibri" charset="0"/>
            </a:endParaRP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EB4178-52D3-F741-8A8F-F7F731217CB3}" type="slidenum">
              <a:rPr lang="en-US" sz="1200">
                <a:solidFill>
                  <a:prstClr val="black"/>
                </a:solidFill>
                <a:latin typeface="Calibri" charset="0"/>
              </a:rPr>
              <a:pPr eaLnBrk="1" hangingPunct="1"/>
              <a:t>193</a:t>
            </a:fld>
            <a:endParaRPr lang="en-US" sz="1200">
              <a:solidFill>
                <a:prstClr val="black"/>
              </a:solidFill>
              <a:latin typeface="Calibri" charset="0"/>
            </a:endParaRPr>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197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7BE3F-D25A-AA42-8972-001C58091DF7}" type="slidenum">
              <a:rPr lang="en-US">
                <a:solidFill>
                  <a:prstClr val="black"/>
                </a:solidFill>
              </a:rPr>
              <a:pPr/>
              <a:t>27</a:t>
            </a:fld>
            <a:endParaRPr lang="en-US">
              <a:solidFill>
                <a:prstClr val="black"/>
              </a:solidFill>
            </a:endParaRPr>
          </a:p>
        </p:txBody>
      </p:sp>
      <p:sp>
        <p:nvSpPr>
          <p:cNvPr id="262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7587" name="Rectangle 3"/>
          <p:cNvSpPr>
            <a:spLocks noGrp="1" noChangeArrowheads="1"/>
          </p:cNvSpPr>
          <p:nvPr>
            <p:ph type="body" idx="1"/>
          </p:nvPr>
        </p:nvSpPr>
        <p:spPr/>
        <p:txBody>
          <a:bodyPr/>
          <a:lstStyle/>
          <a:p>
            <a:r>
              <a:rPr lang="en-US"/>
              <a:t>The Miss Status Holding Register ala the MSHR tracks information about all the misses in-flight.   Each MSHR entry is added a field, mlp-cost.  When the miss enters MSHR, the mlp-cost associated with the miss is initialized to zero.  Let N be the number of demand misses in the MSHR.  Every cycle, the mlp-cost of each demand miss in MSHR is incremented by 1 over 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val="3351904743"/>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val="888152842"/>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C01FF6-D17E-B54B-9EE7-3FEE10738975}" type="slidenum">
              <a:rPr lang="en-US"/>
              <a:pPr>
                <a:defRPr/>
              </a:pPr>
              <a:t>‹#›</a:t>
            </a:fld>
            <a:endParaRPr lang="en-US"/>
          </a:p>
        </p:txBody>
      </p:sp>
    </p:spTree>
    <p:extLst>
      <p:ext uri="{BB962C8B-B14F-4D97-AF65-F5344CB8AC3E}">
        <p14:creationId xmlns:p14="http://schemas.microsoft.com/office/powerpoint/2010/main" val="1127529029"/>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30AE0DE6-EE8F-BE40-924B-05B0D38F0AF9}" type="slidenum">
              <a:rPr lang="en-US" altLang="en-US"/>
              <a:pPr>
                <a:defRPr/>
              </a:pPr>
              <a:t>‹#›</a:t>
            </a:fld>
            <a:endParaRPr lang="en-US" altLang="en-US"/>
          </a:p>
        </p:txBody>
      </p:sp>
    </p:spTree>
    <p:extLst>
      <p:ext uri="{BB962C8B-B14F-4D97-AF65-F5344CB8AC3E}">
        <p14:creationId xmlns:p14="http://schemas.microsoft.com/office/powerpoint/2010/main" val="3031123138"/>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E0937E-0722-B94B-AB8A-E3FC1EEB8FEC}" type="slidenum">
              <a:rPr lang="en-US" altLang="en-US"/>
              <a:pPr>
                <a:defRPr/>
              </a:pPr>
              <a:t>‹#›</a:t>
            </a:fld>
            <a:endParaRPr lang="en-US" altLang="en-US"/>
          </a:p>
        </p:txBody>
      </p:sp>
    </p:spTree>
    <p:extLst>
      <p:ext uri="{BB962C8B-B14F-4D97-AF65-F5344CB8AC3E}">
        <p14:creationId xmlns:p14="http://schemas.microsoft.com/office/powerpoint/2010/main" val="3585189619"/>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B98F2D9-C449-BF4D-AF85-86B5D4D40299}" type="slidenum">
              <a:rPr lang="en-US" altLang="en-US"/>
              <a:pPr>
                <a:defRPr/>
              </a:pPr>
              <a:t>‹#›</a:t>
            </a:fld>
            <a:endParaRPr lang="en-US" altLang="en-US"/>
          </a:p>
        </p:txBody>
      </p:sp>
    </p:spTree>
    <p:extLst>
      <p:ext uri="{BB962C8B-B14F-4D97-AF65-F5344CB8AC3E}">
        <p14:creationId xmlns:p14="http://schemas.microsoft.com/office/powerpoint/2010/main" val="1854249699"/>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01B2F0C-425F-2843-BE1A-E80CDFED8CDD}" type="slidenum">
              <a:rPr lang="en-US" altLang="en-US"/>
              <a:pPr>
                <a:defRPr/>
              </a:pPr>
              <a:t>‹#›</a:t>
            </a:fld>
            <a:endParaRPr lang="en-US" altLang="en-US"/>
          </a:p>
        </p:txBody>
      </p:sp>
    </p:spTree>
    <p:extLst>
      <p:ext uri="{BB962C8B-B14F-4D97-AF65-F5344CB8AC3E}">
        <p14:creationId xmlns:p14="http://schemas.microsoft.com/office/powerpoint/2010/main" val="397634110"/>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DFFF2A6-146D-B843-9B65-9FFE2C434391}" type="slidenum">
              <a:rPr lang="en-US" altLang="en-US"/>
              <a:pPr>
                <a:defRPr/>
              </a:pPr>
              <a:t>‹#›</a:t>
            </a:fld>
            <a:endParaRPr lang="en-US" altLang="en-US"/>
          </a:p>
        </p:txBody>
      </p:sp>
    </p:spTree>
    <p:extLst>
      <p:ext uri="{BB962C8B-B14F-4D97-AF65-F5344CB8AC3E}">
        <p14:creationId xmlns:p14="http://schemas.microsoft.com/office/powerpoint/2010/main" val="1898494834"/>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517F073-5494-784E-8D23-06FCB1F90EF1}" type="slidenum">
              <a:rPr lang="en-US" altLang="en-US"/>
              <a:pPr>
                <a:defRPr/>
              </a:pPr>
              <a:t>‹#›</a:t>
            </a:fld>
            <a:endParaRPr lang="en-US" altLang="en-US"/>
          </a:p>
        </p:txBody>
      </p:sp>
    </p:spTree>
    <p:extLst>
      <p:ext uri="{BB962C8B-B14F-4D97-AF65-F5344CB8AC3E}">
        <p14:creationId xmlns:p14="http://schemas.microsoft.com/office/powerpoint/2010/main" val="1042864700"/>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6D9F43-6432-054C-98E0-ABD18E885350}" type="slidenum">
              <a:rPr lang="en-US" altLang="en-US"/>
              <a:pPr>
                <a:defRPr/>
              </a:pPr>
              <a:t>‹#›</a:t>
            </a:fld>
            <a:endParaRPr lang="en-US" altLang="en-US"/>
          </a:p>
        </p:txBody>
      </p:sp>
    </p:spTree>
    <p:extLst>
      <p:ext uri="{BB962C8B-B14F-4D97-AF65-F5344CB8AC3E}">
        <p14:creationId xmlns:p14="http://schemas.microsoft.com/office/powerpoint/2010/main" val="3041496772"/>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7CEFFB2-06E4-0B42-9CEB-0AA2B28E64AD}" type="slidenum">
              <a:rPr lang="en-US" altLang="en-US"/>
              <a:pPr>
                <a:defRPr/>
              </a:pPr>
              <a:t>‹#›</a:t>
            </a:fld>
            <a:endParaRPr lang="en-US" altLang="en-US"/>
          </a:p>
        </p:txBody>
      </p:sp>
    </p:spTree>
    <p:extLst>
      <p:ext uri="{BB962C8B-B14F-4D97-AF65-F5344CB8AC3E}">
        <p14:creationId xmlns:p14="http://schemas.microsoft.com/office/powerpoint/2010/main" val="2794601800"/>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79FA78A-FA27-A247-9AB1-8EB4DCC21AEA}" type="slidenum">
              <a:rPr lang="en-US" altLang="en-US"/>
              <a:pPr>
                <a:defRPr/>
              </a:pPr>
              <a:t>‹#›</a:t>
            </a:fld>
            <a:endParaRPr lang="en-US" altLang="en-US"/>
          </a:p>
        </p:txBody>
      </p:sp>
    </p:spTree>
    <p:extLst>
      <p:ext uri="{BB962C8B-B14F-4D97-AF65-F5344CB8AC3E}">
        <p14:creationId xmlns:p14="http://schemas.microsoft.com/office/powerpoint/2010/main" val="3609103625"/>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val="456976355"/>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6E61E37-EA74-D644-8233-A683B2897B76}" type="slidenum">
              <a:rPr lang="en-US" altLang="en-US"/>
              <a:pPr>
                <a:defRPr/>
              </a:pPr>
              <a:t>‹#›</a:t>
            </a:fld>
            <a:endParaRPr lang="en-US" altLang="en-US"/>
          </a:p>
        </p:txBody>
      </p:sp>
    </p:spTree>
    <p:extLst>
      <p:ext uri="{BB962C8B-B14F-4D97-AF65-F5344CB8AC3E}">
        <p14:creationId xmlns:p14="http://schemas.microsoft.com/office/powerpoint/2010/main" val="3194775146"/>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3FD79-7AB8-2B4B-8DF1-23FBD5553762}" type="slidenum">
              <a:rPr lang="en-US" altLang="en-US"/>
              <a:pPr>
                <a:defRPr/>
              </a:pPr>
              <a:t>‹#›</a:t>
            </a:fld>
            <a:endParaRPr lang="en-US" altLang="en-US"/>
          </a:p>
        </p:txBody>
      </p:sp>
    </p:spTree>
    <p:extLst>
      <p:ext uri="{BB962C8B-B14F-4D97-AF65-F5344CB8AC3E}">
        <p14:creationId xmlns:p14="http://schemas.microsoft.com/office/powerpoint/2010/main" val="278099990"/>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lvl1pPr>
          </a:lstStyle>
          <a:p>
            <a:pPr>
              <a:defRPr/>
            </a:pPr>
            <a:fld id="{1D62EF56-69D1-4B40-9119-5711AB044CE5}" type="slidenum">
              <a:rPr lang="en-US" altLang="en-US"/>
              <a:pPr>
                <a:defRPr/>
              </a:pPr>
              <a:t>‹#›</a:t>
            </a:fld>
            <a:endParaRPr lang="en-US" altLang="en-US"/>
          </a:p>
        </p:txBody>
      </p:sp>
    </p:spTree>
    <p:extLst>
      <p:ext uri="{BB962C8B-B14F-4D97-AF65-F5344CB8AC3E}">
        <p14:creationId xmlns:p14="http://schemas.microsoft.com/office/powerpoint/2010/main" val="3940972297"/>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300EFD4E-CD94-BB42-B612-ABBB56A4704C}" type="slidenum">
              <a:rPr lang="en-US" altLang="en-US"/>
              <a:pPr>
                <a:defRPr/>
              </a:pPr>
              <a:t>‹#›</a:t>
            </a:fld>
            <a:endParaRPr lang="en-US" altLang="en-US"/>
          </a:p>
        </p:txBody>
      </p:sp>
    </p:spTree>
    <p:extLst>
      <p:ext uri="{BB962C8B-B14F-4D97-AF65-F5344CB8AC3E}">
        <p14:creationId xmlns:p14="http://schemas.microsoft.com/office/powerpoint/2010/main" val="2535517987"/>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0B03ED1B-2286-6C4D-9FED-69386EC219C2}" type="slidenum">
              <a:rPr lang="en-US" altLang="en-US"/>
              <a:pPr>
                <a:defRPr/>
              </a:pPr>
              <a:t>‹#›</a:t>
            </a:fld>
            <a:endParaRPr lang="en-US" altLang="en-US"/>
          </a:p>
        </p:txBody>
      </p:sp>
    </p:spTree>
    <p:extLst>
      <p:ext uri="{BB962C8B-B14F-4D97-AF65-F5344CB8AC3E}">
        <p14:creationId xmlns:p14="http://schemas.microsoft.com/office/powerpoint/2010/main" val="4294267058"/>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7D1EEE98-FA3C-9949-A545-9176F120D3AA}" type="slidenum">
              <a:rPr lang="en-US" altLang="en-US"/>
              <a:pPr>
                <a:defRPr/>
              </a:pPr>
              <a:t>‹#›</a:t>
            </a:fld>
            <a:endParaRPr lang="en-US" altLang="en-US"/>
          </a:p>
        </p:txBody>
      </p:sp>
    </p:spTree>
    <p:extLst>
      <p:ext uri="{BB962C8B-B14F-4D97-AF65-F5344CB8AC3E}">
        <p14:creationId xmlns:p14="http://schemas.microsoft.com/office/powerpoint/2010/main" val="1333874611"/>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CCA0FE4F-D242-C142-8C08-EF5FAC11EC8B}" type="slidenum">
              <a:rPr lang="en-US" altLang="en-US"/>
              <a:pPr>
                <a:defRPr/>
              </a:pPr>
              <a:t>‹#›</a:t>
            </a:fld>
            <a:endParaRPr lang="en-US" altLang="en-US"/>
          </a:p>
        </p:txBody>
      </p:sp>
    </p:spTree>
    <p:extLst>
      <p:ext uri="{BB962C8B-B14F-4D97-AF65-F5344CB8AC3E}">
        <p14:creationId xmlns:p14="http://schemas.microsoft.com/office/powerpoint/2010/main" val="2636770060"/>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6129C7E6-E222-F743-AC18-473F31124964}" type="slidenum">
              <a:rPr lang="en-US" altLang="en-US"/>
              <a:pPr>
                <a:defRPr/>
              </a:pPr>
              <a:t>‹#›</a:t>
            </a:fld>
            <a:endParaRPr lang="en-US" altLang="en-US"/>
          </a:p>
        </p:txBody>
      </p:sp>
    </p:spTree>
    <p:extLst>
      <p:ext uri="{BB962C8B-B14F-4D97-AF65-F5344CB8AC3E}">
        <p14:creationId xmlns:p14="http://schemas.microsoft.com/office/powerpoint/2010/main" val="2972945721"/>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D4F6D966-D38D-7941-AD5B-37C0E812E340}" type="slidenum">
              <a:rPr lang="en-US" altLang="en-US"/>
              <a:pPr>
                <a:defRPr/>
              </a:pPr>
              <a:t>‹#›</a:t>
            </a:fld>
            <a:endParaRPr lang="en-US" altLang="en-US"/>
          </a:p>
        </p:txBody>
      </p:sp>
    </p:spTree>
    <p:extLst>
      <p:ext uri="{BB962C8B-B14F-4D97-AF65-F5344CB8AC3E}">
        <p14:creationId xmlns:p14="http://schemas.microsoft.com/office/powerpoint/2010/main" val="2092006767"/>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9566897D-CCA1-3046-BFB7-6C1136E199FA}" type="slidenum">
              <a:rPr lang="en-US" altLang="en-US"/>
              <a:pPr>
                <a:defRPr/>
              </a:pPr>
              <a:t>‹#›</a:t>
            </a:fld>
            <a:endParaRPr lang="en-US" altLang="en-US"/>
          </a:p>
        </p:txBody>
      </p:sp>
    </p:spTree>
    <p:extLst>
      <p:ext uri="{BB962C8B-B14F-4D97-AF65-F5344CB8AC3E}">
        <p14:creationId xmlns:p14="http://schemas.microsoft.com/office/powerpoint/2010/main" val="115838799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val="2522047184"/>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4FA2A718-420B-4447-A3AF-F71BA2FF3699}" type="slidenum">
              <a:rPr lang="en-US" altLang="en-US"/>
              <a:pPr>
                <a:defRPr/>
              </a:pPr>
              <a:t>‹#›</a:t>
            </a:fld>
            <a:endParaRPr lang="en-US" altLang="en-US"/>
          </a:p>
        </p:txBody>
      </p:sp>
    </p:spTree>
    <p:extLst>
      <p:ext uri="{BB962C8B-B14F-4D97-AF65-F5344CB8AC3E}">
        <p14:creationId xmlns:p14="http://schemas.microsoft.com/office/powerpoint/2010/main" val="1964690323"/>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FC724868-E60A-2942-8093-B492BF39C1A1}" type="slidenum">
              <a:rPr lang="en-US" altLang="en-US"/>
              <a:pPr>
                <a:defRPr/>
              </a:pPr>
              <a:t>‹#›</a:t>
            </a:fld>
            <a:endParaRPr lang="en-US" altLang="en-US"/>
          </a:p>
        </p:txBody>
      </p:sp>
    </p:spTree>
    <p:extLst>
      <p:ext uri="{BB962C8B-B14F-4D97-AF65-F5344CB8AC3E}">
        <p14:creationId xmlns:p14="http://schemas.microsoft.com/office/powerpoint/2010/main" val="2676114726"/>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E73F60F2-77C6-8E43-B861-2AFCDE52208D}" type="slidenum">
              <a:rPr lang="en-US" altLang="en-US"/>
              <a:pPr>
                <a:defRPr/>
              </a:pPr>
              <a:t>‹#›</a:t>
            </a:fld>
            <a:endParaRPr lang="en-US" altLang="en-US"/>
          </a:p>
        </p:txBody>
      </p:sp>
    </p:spTree>
    <p:extLst>
      <p:ext uri="{BB962C8B-B14F-4D97-AF65-F5344CB8AC3E}">
        <p14:creationId xmlns:p14="http://schemas.microsoft.com/office/powerpoint/2010/main" val="1421718946"/>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C36E368A-B11E-6741-8CAA-B43394980AD2}" type="slidenum">
              <a:rPr lang="en-US"/>
              <a:pPr>
                <a:defRPr/>
              </a:pPr>
              <a:t>‹#›</a:t>
            </a:fld>
            <a:endParaRPr lang="en-US"/>
          </a:p>
        </p:txBody>
      </p:sp>
    </p:spTree>
    <p:extLst>
      <p:ext uri="{BB962C8B-B14F-4D97-AF65-F5344CB8AC3E}">
        <p14:creationId xmlns:p14="http://schemas.microsoft.com/office/powerpoint/2010/main" val="932071261"/>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2791D479-4302-1649-96EB-E3C0C90652B1}" type="slidenum">
              <a:rPr lang="en-US" altLang="en-US"/>
              <a:pPr>
                <a:defRPr/>
              </a:pPr>
              <a:t>‹#›</a:t>
            </a:fld>
            <a:endParaRPr lang="en-US" altLang="en-US"/>
          </a:p>
        </p:txBody>
      </p:sp>
    </p:spTree>
    <p:extLst>
      <p:ext uri="{BB962C8B-B14F-4D97-AF65-F5344CB8AC3E}">
        <p14:creationId xmlns:p14="http://schemas.microsoft.com/office/powerpoint/2010/main" val="293249073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1F37B41-ADBE-B944-B62B-D24487348D15}" type="slidenum">
              <a:rPr lang="en-US" altLang="en-US"/>
              <a:pPr>
                <a:defRPr/>
              </a:pPr>
              <a:t>‹#›</a:t>
            </a:fld>
            <a:endParaRPr lang="en-US" altLang="en-US"/>
          </a:p>
        </p:txBody>
      </p:sp>
    </p:spTree>
    <p:extLst>
      <p:ext uri="{BB962C8B-B14F-4D97-AF65-F5344CB8AC3E}">
        <p14:creationId xmlns:p14="http://schemas.microsoft.com/office/powerpoint/2010/main" val="1626834737"/>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6E5B14-B2B3-7043-BAAA-0B39C04EBD11}" type="slidenum">
              <a:rPr lang="en-US" altLang="en-US"/>
              <a:pPr>
                <a:defRPr/>
              </a:pPr>
              <a:t>‹#›</a:t>
            </a:fld>
            <a:endParaRPr lang="en-US" altLang="en-US"/>
          </a:p>
        </p:txBody>
      </p:sp>
    </p:spTree>
    <p:extLst>
      <p:ext uri="{BB962C8B-B14F-4D97-AF65-F5344CB8AC3E}">
        <p14:creationId xmlns:p14="http://schemas.microsoft.com/office/powerpoint/2010/main" val="132289934"/>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7E787A8-E498-9A42-824C-6237E66A72E4}" type="slidenum">
              <a:rPr lang="en-US" altLang="en-US"/>
              <a:pPr>
                <a:defRPr/>
              </a:pPr>
              <a:t>‹#›</a:t>
            </a:fld>
            <a:endParaRPr lang="en-US" altLang="en-US"/>
          </a:p>
        </p:txBody>
      </p:sp>
    </p:spTree>
    <p:extLst>
      <p:ext uri="{BB962C8B-B14F-4D97-AF65-F5344CB8AC3E}">
        <p14:creationId xmlns:p14="http://schemas.microsoft.com/office/powerpoint/2010/main" val="2977503353"/>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AB3DB35-5580-1945-A334-AF845EBB2F3C}" type="slidenum">
              <a:rPr lang="en-US" altLang="en-US"/>
              <a:pPr>
                <a:defRPr/>
              </a:pPr>
              <a:t>‹#›</a:t>
            </a:fld>
            <a:endParaRPr lang="en-US" altLang="en-US"/>
          </a:p>
        </p:txBody>
      </p:sp>
    </p:spTree>
    <p:extLst>
      <p:ext uri="{BB962C8B-B14F-4D97-AF65-F5344CB8AC3E}">
        <p14:creationId xmlns:p14="http://schemas.microsoft.com/office/powerpoint/2010/main" val="246627586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55AC48-C588-6F47-9E85-F990F8DA26FC}" type="slidenum">
              <a:rPr lang="en-US" altLang="en-US"/>
              <a:pPr>
                <a:defRPr/>
              </a:pPr>
              <a:t>‹#›</a:t>
            </a:fld>
            <a:endParaRPr lang="en-US" altLang="en-US"/>
          </a:p>
        </p:txBody>
      </p:sp>
    </p:spTree>
    <p:extLst>
      <p:ext uri="{BB962C8B-B14F-4D97-AF65-F5344CB8AC3E}">
        <p14:creationId xmlns:p14="http://schemas.microsoft.com/office/powerpoint/2010/main" val="633000337"/>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black&amp;w.png"/>
          <p:cNvPicPr>
            <a:picLocks noChangeAspect="1"/>
          </p:cNvPicPr>
          <p:nvPr userDrawn="1"/>
        </p:nvPicPr>
        <p:blipFill>
          <a:blip r:embed="rId2">
            <a:extLst>
              <a:ext uri="{28A0092B-C50C-407E-A947-70E740481C1C}">
                <a14:useLocalDpi xmlns:a14="http://schemas.microsoft.com/office/drawing/2010/main" val="0"/>
              </a:ext>
            </a:extLst>
          </a:blip>
          <a:srcRect t="-30672"/>
          <a:stretch>
            <a:fillRect/>
          </a:stretch>
        </p:blipFill>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5967413"/>
            <a:ext cx="9144000" cy="890587"/>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latin typeface="Arial"/>
            </a:endParaRPr>
          </a:p>
        </p:txBody>
      </p:sp>
      <p:pic>
        <p:nvPicPr>
          <p:cNvPr id="6" name="Picture 13" descr="ecelogorb.psd"/>
          <p:cNvPicPr>
            <a:picLocks noChangeAspect="1"/>
          </p:cNvPicPr>
          <p:nvPr userDrawn="1"/>
        </p:nvPicPr>
        <p:blipFill>
          <a:blip r:embed="rId3">
            <a:lum bright="-8000"/>
            <a:extLst>
              <a:ext uri="{28A0092B-C50C-407E-A947-70E740481C1C}">
                <a14:useLocalDpi xmlns:a14="http://schemas.microsoft.com/office/drawing/2010/main" val="0"/>
              </a:ext>
            </a:extLst>
          </a:blip>
          <a:srcRect/>
          <a:stretch>
            <a:fillRect/>
          </a:stretch>
        </p:blipFill>
        <p:spPr bwMode="auto">
          <a:xfrm>
            <a:off x="252413" y="6080125"/>
            <a:ext cx="3275012"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CMU_logo_horiz_black.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08575" y="6259513"/>
            <a:ext cx="3895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854663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6D0AF9-407E-ED4F-A2C3-307A3E9B6895}" type="slidenum">
              <a:rPr lang="en-US" altLang="en-US"/>
              <a:pPr>
                <a:defRPr/>
              </a:pPr>
              <a:t>‹#›</a:t>
            </a:fld>
            <a:endParaRPr lang="en-US" altLang="en-US"/>
          </a:p>
        </p:txBody>
      </p:sp>
    </p:spTree>
    <p:extLst>
      <p:ext uri="{BB962C8B-B14F-4D97-AF65-F5344CB8AC3E}">
        <p14:creationId xmlns:p14="http://schemas.microsoft.com/office/powerpoint/2010/main" val="2843584256"/>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CC88A88-3F7E-6140-B9DF-8CB3B17F4DA1}" type="slidenum">
              <a:rPr lang="en-US" altLang="en-US"/>
              <a:pPr>
                <a:defRPr/>
              </a:pPr>
              <a:t>‹#›</a:t>
            </a:fld>
            <a:endParaRPr lang="en-US" altLang="en-US"/>
          </a:p>
        </p:txBody>
      </p:sp>
    </p:spTree>
    <p:extLst>
      <p:ext uri="{BB962C8B-B14F-4D97-AF65-F5344CB8AC3E}">
        <p14:creationId xmlns:p14="http://schemas.microsoft.com/office/powerpoint/2010/main" val="2088050202"/>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B50B8E5-807E-2449-BCB6-54191517F0FF}" type="slidenum">
              <a:rPr lang="en-US" altLang="en-US"/>
              <a:pPr>
                <a:defRPr/>
              </a:pPr>
              <a:t>‹#›</a:t>
            </a:fld>
            <a:endParaRPr lang="en-US" altLang="en-US"/>
          </a:p>
        </p:txBody>
      </p:sp>
    </p:spTree>
    <p:extLst>
      <p:ext uri="{BB962C8B-B14F-4D97-AF65-F5344CB8AC3E}">
        <p14:creationId xmlns:p14="http://schemas.microsoft.com/office/powerpoint/2010/main" val="2520407964"/>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82FD532-25EA-D841-B015-7A82159AC512}" type="slidenum">
              <a:rPr lang="en-US" altLang="en-US"/>
              <a:pPr>
                <a:defRPr/>
              </a:pPr>
              <a:t>‹#›</a:t>
            </a:fld>
            <a:endParaRPr lang="en-US" altLang="en-US"/>
          </a:p>
        </p:txBody>
      </p:sp>
    </p:spTree>
    <p:extLst>
      <p:ext uri="{BB962C8B-B14F-4D97-AF65-F5344CB8AC3E}">
        <p14:creationId xmlns:p14="http://schemas.microsoft.com/office/powerpoint/2010/main" val="422419308"/>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7B79FD-A128-7347-9824-8773D5C764F3}" type="slidenum">
              <a:rPr lang="en-US" altLang="en-US"/>
              <a:pPr>
                <a:defRPr/>
              </a:pPr>
              <a:t>‹#›</a:t>
            </a:fld>
            <a:endParaRPr lang="en-US" altLang="en-US"/>
          </a:p>
        </p:txBody>
      </p:sp>
    </p:spTree>
    <p:extLst>
      <p:ext uri="{BB962C8B-B14F-4D97-AF65-F5344CB8AC3E}">
        <p14:creationId xmlns:p14="http://schemas.microsoft.com/office/powerpoint/2010/main" val="1304148998"/>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124643D9-7DBF-4349-8C4A-B18C766C3A62}" type="slidenum">
              <a:rPr lang="en-US" altLang="en-US"/>
              <a:pPr>
                <a:defRPr/>
              </a:pPr>
              <a:t>‹#›</a:t>
            </a:fld>
            <a:endParaRPr lang="en-US" altLang="en-US"/>
          </a:p>
        </p:txBody>
      </p:sp>
    </p:spTree>
    <p:extLst>
      <p:ext uri="{BB962C8B-B14F-4D97-AF65-F5344CB8AC3E}">
        <p14:creationId xmlns:p14="http://schemas.microsoft.com/office/powerpoint/2010/main" val="663083912"/>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EE2FFEB-30C7-B648-A7A2-0178013571B1}" type="slidenum">
              <a:rPr lang="en-US" altLang="en-US"/>
              <a:pPr>
                <a:defRPr/>
              </a:pPr>
              <a:t>‹#›</a:t>
            </a:fld>
            <a:endParaRPr lang="en-US" altLang="en-US"/>
          </a:p>
        </p:txBody>
      </p:sp>
    </p:spTree>
    <p:extLst>
      <p:ext uri="{BB962C8B-B14F-4D97-AF65-F5344CB8AC3E}">
        <p14:creationId xmlns:p14="http://schemas.microsoft.com/office/powerpoint/2010/main" val="629137532"/>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2BE8596-0A61-E54A-8134-E3F0233EF292}" type="slidenum">
              <a:rPr lang="en-US" altLang="en-US"/>
              <a:pPr>
                <a:defRPr/>
              </a:pPr>
              <a:t>‹#›</a:t>
            </a:fld>
            <a:endParaRPr lang="en-US" altLang="en-US"/>
          </a:p>
        </p:txBody>
      </p:sp>
    </p:spTree>
    <p:extLst>
      <p:ext uri="{BB962C8B-B14F-4D97-AF65-F5344CB8AC3E}">
        <p14:creationId xmlns:p14="http://schemas.microsoft.com/office/powerpoint/2010/main" val="423067984"/>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65F02E-DC6D-594C-9230-EF9386D72664}" type="slidenum">
              <a:rPr lang="en-US" altLang="en-US"/>
              <a:pPr>
                <a:defRPr/>
              </a:pPr>
              <a:t>‹#›</a:t>
            </a:fld>
            <a:endParaRPr lang="en-US" altLang="en-US"/>
          </a:p>
        </p:txBody>
      </p:sp>
    </p:spTree>
    <p:extLst>
      <p:ext uri="{BB962C8B-B14F-4D97-AF65-F5344CB8AC3E}">
        <p14:creationId xmlns:p14="http://schemas.microsoft.com/office/powerpoint/2010/main" val="398635122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7DB2D45-D713-744D-B5F2-A7C564DD3727}" type="slidenum">
              <a:rPr lang="en-US" altLang="en-US"/>
              <a:pPr>
                <a:defRPr/>
              </a:pPr>
              <a:t>‹#›</a:t>
            </a:fld>
            <a:endParaRPr lang="en-US" altLang="en-US"/>
          </a:p>
        </p:txBody>
      </p:sp>
    </p:spTree>
    <p:extLst>
      <p:ext uri="{BB962C8B-B14F-4D97-AF65-F5344CB8AC3E}">
        <p14:creationId xmlns:p14="http://schemas.microsoft.com/office/powerpoint/2010/main" val="230418290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10382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27376A1-3544-7A4B-AFEB-DB6B31B02F10}" type="slidenum">
              <a:rPr lang="en-US" altLang="en-US"/>
              <a:pPr>
                <a:defRPr/>
              </a:pPr>
              <a:t>‹#›</a:t>
            </a:fld>
            <a:endParaRPr lang="en-US" altLang="en-US"/>
          </a:p>
        </p:txBody>
      </p:sp>
    </p:spTree>
    <p:extLst>
      <p:ext uri="{BB962C8B-B14F-4D97-AF65-F5344CB8AC3E}">
        <p14:creationId xmlns:p14="http://schemas.microsoft.com/office/powerpoint/2010/main" val="881464282"/>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5DF251-893C-F443-934D-EA2ECA5F7075}" type="slidenum">
              <a:rPr lang="en-US" altLang="en-US"/>
              <a:pPr>
                <a:defRPr/>
              </a:pPr>
              <a:t>‹#›</a:t>
            </a:fld>
            <a:endParaRPr lang="en-US" altLang="en-US"/>
          </a:p>
        </p:txBody>
      </p:sp>
    </p:spTree>
    <p:extLst>
      <p:ext uri="{BB962C8B-B14F-4D97-AF65-F5344CB8AC3E}">
        <p14:creationId xmlns:p14="http://schemas.microsoft.com/office/powerpoint/2010/main" val="3288429621"/>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013A049-FD30-8D4D-B0D2-E8675CEC8055}" type="slidenum">
              <a:rPr lang="en-US" altLang="en-US"/>
              <a:pPr>
                <a:defRPr/>
              </a:pPr>
              <a:t>‹#›</a:t>
            </a:fld>
            <a:endParaRPr lang="en-US" altLang="en-US"/>
          </a:p>
        </p:txBody>
      </p:sp>
    </p:spTree>
    <p:extLst>
      <p:ext uri="{BB962C8B-B14F-4D97-AF65-F5344CB8AC3E}">
        <p14:creationId xmlns:p14="http://schemas.microsoft.com/office/powerpoint/2010/main" val="946989319"/>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B5850D-0EC3-144C-A96C-2707D9FAD1A1}" type="slidenum">
              <a:rPr lang="en-US" altLang="en-US"/>
              <a:pPr>
                <a:defRPr/>
              </a:pPr>
              <a:t>‹#›</a:t>
            </a:fld>
            <a:endParaRPr lang="en-US" altLang="en-US"/>
          </a:p>
        </p:txBody>
      </p:sp>
    </p:spTree>
    <p:extLst>
      <p:ext uri="{BB962C8B-B14F-4D97-AF65-F5344CB8AC3E}">
        <p14:creationId xmlns:p14="http://schemas.microsoft.com/office/powerpoint/2010/main" val="3854880974"/>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9531D4C-558B-D041-82CF-B8A67F8172CA}" type="slidenum">
              <a:rPr lang="en-US" altLang="en-US"/>
              <a:pPr>
                <a:defRPr/>
              </a:pPr>
              <a:t>‹#›</a:t>
            </a:fld>
            <a:endParaRPr lang="en-US" altLang="en-US"/>
          </a:p>
        </p:txBody>
      </p:sp>
    </p:spTree>
    <p:extLst>
      <p:ext uri="{BB962C8B-B14F-4D97-AF65-F5344CB8AC3E}">
        <p14:creationId xmlns:p14="http://schemas.microsoft.com/office/powerpoint/2010/main" val="433107889"/>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03970D0-C71E-F548-84A0-90BDB89A54D0}" type="slidenum">
              <a:rPr lang="en-US" altLang="en-US"/>
              <a:pPr>
                <a:defRPr/>
              </a:pPr>
              <a:t>‹#›</a:t>
            </a:fld>
            <a:endParaRPr lang="en-US" altLang="en-US"/>
          </a:p>
        </p:txBody>
      </p:sp>
    </p:spTree>
    <p:extLst>
      <p:ext uri="{BB962C8B-B14F-4D97-AF65-F5344CB8AC3E}">
        <p14:creationId xmlns:p14="http://schemas.microsoft.com/office/powerpoint/2010/main" val="1186099686"/>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3358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13549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77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68389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916762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5417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168273"/>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77208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2900296"/>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4626"/>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60792"/>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6218595"/>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31545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6138724"/>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77276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55913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93566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9445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47028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96261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2840234"/>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8584629"/>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741574"/>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4007127"/>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0554391"/>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636271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pPr lvl="0"/>
            <a:endParaRPr lang="en-US" noProof="0"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pPr lvl="0"/>
            <a:endParaRPr lang="en-US" noProof="0" dirty="0"/>
          </a:p>
        </p:txBody>
      </p:sp>
    </p:spTree>
    <p:extLst>
      <p:ext uri="{BB962C8B-B14F-4D97-AF65-F5344CB8AC3E}">
        <p14:creationId xmlns:p14="http://schemas.microsoft.com/office/powerpoint/2010/main" val="25096185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263209"/>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21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3454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305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2558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50101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578578"/>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1792315"/>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2704585"/>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5698699"/>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071658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642856"/>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9348654"/>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5B29F3BD-807D-F541-A56A-D43941A2167C}" type="slidenum">
              <a:rPr lang="en-US"/>
              <a:pPr>
                <a:defRPr/>
              </a:pPr>
              <a:t>‹#›</a:t>
            </a:fld>
            <a:endParaRPr lang="en-US"/>
          </a:p>
        </p:txBody>
      </p:sp>
    </p:spTree>
    <p:extLst>
      <p:ext uri="{BB962C8B-B14F-4D97-AF65-F5344CB8AC3E}">
        <p14:creationId xmlns:p14="http://schemas.microsoft.com/office/powerpoint/2010/main" val="2059847673"/>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7D9F738-DF39-E548-9E37-7F857B1ACB61}" type="slidenum">
              <a:rPr lang="en-US"/>
              <a:pPr>
                <a:defRPr/>
              </a:pPr>
              <a:t>‹#›</a:t>
            </a:fld>
            <a:endParaRPr lang="en-US"/>
          </a:p>
        </p:txBody>
      </p:sp>
    </p:spTree>
    <p:extLst>
      <p:ext uri="{BB962C8B-B14F-4D97-AF65-F5344CB8AC3E}">
        <p14:creationId xmlns:p14="http://schemas.microsoft.com/office/powerpoint/2010/main" val="37112655"/>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BF99116-17C0-F24C-82EF-DD08F1B4E67C}" type="slidenum">
              <a:rPr lang="en-US"/>
              <a:pPr>
                <a:defRPr/>
              </a:pPr>
              <a:t>‹#›</a:t>
            </a:fld>
            <a:endParaRPr lang="en-US"/>
          </a:p>
        </p:txBody>
      </p:sp>
    </p:spTree>
    <p:extLst>
      <p:ext uri="{BB962C8B-B14F-4D97-AF65-F5344CB8AC3E}">
        <p14:creationId xmlns:p14="http://schemas.microsoft.com/office/powerpoint/2010/main" val="174236818"/>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D7935DC-74B2-3A45-B0FD-9162A3345485}" type="slidenum">
              <a:rPr lang="en-US"/>
              <a:pPr>
                <a:defRPr/>
              </a:pPr>
              <a:t>‹#›</a:t>
            </a:fld>
            <a:endParaRPr lang="en-US"/>
          </a:p>
        </p:txBody>
      </p:sp>
    </p:spTree>
    <p:extLst>
      <p:ext uri="{BB962C8B-B14F-4D97-AF65-F5344CB8AC3E}">
        <p14:creationId xmlns:p14="http://schemas.microsoft.com/office/powerpoint/2010/main" val="2363409810"/>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B17878E-2A39-E841-A4B5-6139E0134A5F}" type="slidenum">
              <a:rPr lang="en-US"/>
              <a:pPr>
                <a:defRPr/>
              </a:pPr>
              <a:t>‹#›</a:t>
            </a:fld>
            <a:endParaRPr lang="en-US"/>
          </a:p>
        </p:txBody>
      </p:sp>
    </p:spTree>
    <p:extLst>
      <p:ext uri="{BB962C8B-B14F-4D97-AF65-F5344CB8AC3E}">
        <p14:creationId xmlns:p14="http://schemas.microsoft.com/office/powerpoint/2010/main" val="935591492"/>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0CC54BE-0F2A-A940-9B8F-E4FF659E699C}" type="slidenum">
              <a:rPr lang="en-US"/>
              <a:pPr>
                <a:defRPr/>
              </a:pPr>
              <a:t>‹#›</a:t>
            </a:fld>
            <a:endParaRPr lang="en-US"/>
          </a:p>
        </p:txBody>
      </p:sp>
    </p:spTree>
    <p:extLst>
      <p:ext uri="{BB962C8B-B14F-4D97-AF65-F5344CB8AC3E}">
        <p14:creationId xmlns:p14="http://schemas.microsoft.com/office/powerpoint/2010/main" val="3422396987"/>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510C76A-0868-E546-9417-FC2F603E893D}" type="slidenum">
              <a:rPr lang="en-US"/>
              <a:pPr>
                <a:defRPr/>
              </a:pPr>
              <a:t>‹#›</a:t>
            </a:fld>
            <a:endParaRPr lang="en-US"/>
          </a:p>
        </p:txBody>
      </p:sp>
    </p:spTree>
    <p:extLst>
      <p:ext uri="{BB962C8B-B14F-4D97-AF65-F5344CB8AC3E}">
        <p14:creationId xmlns:p14="http://schemas.microsoft.com/office/powerpoint/2010/main" val="947623854"/>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F039382-9AB2-064F-823F-2293E75A2CAD}" type="slidenum">
              <a:rPr lang="en-US"/>
              <a:pPr>
                <a:defRPr/>
              </a:pPr>
              <a:t>‹#›</a:t>
            </a:fld>
            <a:endParaRPr lang="en-US"/>
          </a:p>
        </p:txBody>
      </p:sp>
    </p:spTree>
    <p:extLst>
      <p:ext uri="{BB962C8B-B14F-4D97-AF65-F5344CB8AC3E}">
        <p14:creationId xmlns:p14="http://schemas.microsoft.com/office/powerpoint/2010/main" val="161298478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4254500" y="117475"/>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133765027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251AF66A-2092-FF4D-A22E-AD4C8E61E003}" type="slidenum">
              <a:rPr lang="en-US"/>
              <a:pPr>
                <a:defRPr/>
              </a:pPr>
              <a:t>‹#›</a:t>
            </a:fld>
            <a:endParaRPr lang="en-US"/>
          </a:p>
        </p:txBody>
      </p:sp>
    </p:spTree>
    <p:extLst>
      <p:ext uri="{BB962C8B-B14F-4D97-AF65-F5344CB8AC3E}">
        <p14:creationId xmlns:p14="http://schemas.microsoft.com/office/powerpoint/2010/main" val="684679314"/>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523E894-44A8-F04D-8B62-B1B173F6825B}" type="slidenum">
              <a:rPr lang="en-US"/>
              <a:pPr>
                <a:defRPr/>
              </a:pPr>
              <a:t>‹#›</a:t>
            </a:fld>
            <a:endParaRPr lang="en-US"/>
          </a:p>
        </p:txBody>
      </p:sp>
    </p:spTree>
    <p:extLst>
      <p:ext uri="{BB962C8B-B14F-4D97-AF65-F5344CB8AC3E}">
        <p14:creationId xmlns:p14="http://schemas.microsoft.com/office/powerpoint/2010/main" val="3190829784"/>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7DDE860-B22C-B047-ABD3-EE80F77CAE10}" type="slidenum">
              <a:rPr lang="en-US"/>
              <a:pPr>
                <a:defRPr/>
              </a:pPr>
              <a:t>‹#›</a:t>
            </a:fld>
            <a:endParaRPr lang="en-US"/>
          </a:p>
        </p:txBody>
      </p:sp>
    </p:spTree>
    <p:extLst>
      <p:ext uri="{BB962C8B-B14F-4D97-AF65-F5344CB8AC3E}">
        <p14:creationId xmlns:p14="http://schemas.microsoft.com/office/powerpoint/2010/main" val="3684620704"/>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FC0F9C8B-87A0-6844-A965-C49BF60B2647}" type="slidenum">
              <a:rPr lang="en-US"/>
              <a:pPr>
                <a:defRPr/>
              </a:pPr>
              <a:t>‹#›</a:t>
            </a:fld>
            <a:endParaRPr lang="en-US"/>
          </a:p>
        </p:txBody>
      </p:sp>
    </p:spTree>
    <p:extLst>
      <p:ext uri="{BB962C8B-B14F-4D97-AF65-F5344CB8AC3E}">
        <p14:creationId xmlns:p14="http://schemas.microsoft.com/office/powerpoint/2010/main" val="1490703453"/>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28EA46D7-F196-5544-A09E-D0FB79C0175E}" type="slidenum">
              <a:rPr lang="en-US"/>
              <a:pPr>
                <a:defRPr/>
              </a:pPr>
              <a:t>‹#›</a:t>
            </a:fld>
            <a:endParaRPr lang="en-US"/>
          </a:p>
        </p:txBody>
      </p:sp>
    </p:spTree>
    <p:extLst>
      <p:ext uri="{BB962C8B-B14F-4D97-AF65-F5344CB8AC3E}">
        <p14:creationId xmlns:p14="http://schemas.microsoft.com/office/powerpoint/2010/main" val="2398020042"/>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A78A4B-24AB-804F-A3E8-DD92B46CF374}" type="slidenum">
              <a:rPr lang="en-US"/>
              <a:pPr>
                <a:defRPr/>
              </a:pPr>
              <a:t>‹#›</a:t>
            </a:fld>
            <a:endParaRPr lang="en-US"/>
          </a:p>
        </p:txBody>
      </p:sp>
    </p:spTree>
    <p:extLst>
      <p:ext uri="{BB962C8B-B14F-4D97-AF65-F5344CB8AC3E}">
        <p14:creationId xmlns:p14="http://schemas.microsoft.com/office/powerpoint/2010/main" val="2782377481"/>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69374C-2C64-164A-A7F8-DAA9F4FAC18E}" type="slidenum">
              <a:rPr lang="en-US"/>
              <a:pPr>
                <a:defRPr/>
              </a:pPr>
              <a:t>‹#›</a:t>
            </a:fld>
            <a:endParaRPr lang="en-US"/>
          </a:p>
        </p:txBody>
      </p:sp>
    </p:spTree>
    <p:extLst>
      <p:ext uri="{BB962C8B-B14F-4D97-AF65-F5344CB8AC3E}">
        <p14:creationId xmlns:p14="http://schemas.microsoft.com/office/powerpoint/2010/main" val="1300768331"/>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2040B5DD-7C71-9A4F-B1B1-3B13CBD202C4}" type="slidenum">
              <a:rPr lang="en-US"/>
              <a:pPr>
                <a:defRPr/>
              </a:pPr>
              <a:t>‹#›</a:t>
            </a:fld>
            <a:endParaRPr lang="en-US"/>
          </a:p>
        </p:txBody>
      </p:sp>
    </p:spTree>
    <p:extLst>
      <p:ext uri="{BB962C8B-B14F-4D97-AF65-F5344CB8AC3E}">
        <p14:creationId xmlns:p14="http://schemas.microsoft.com/office/powerpoint/2010/main" val="100379319"/>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08F972B-17DC-6E42-A433-D01871ADEC3F}" type="slidenum">
              <a:rPr lang="en-US"/>
              <a:pPr>
                <a:defRPr/>
              </a:pPr>
              <a:t>‹#›</a:t>
            </a:fld>
            <a:endParaRPr lang="en-US"/>
          </a:p>
        </p:txBody>
      </p:sp>
    </p:spTree>
    <p:extLst>
      <p:ext uri="{BB962C8B-B14F-4D97-AF65-F5344CB8AC3E}">
        <p14:creationId xmlns:p14="http://schemas.microsoft.com/office/powerpoint/2010/main" val="354649420"/>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F33EF6B4-66B4-6F46-B558-D2F0B7666C3E}" type="slidenum">
              <a:rPr lang="en-US"/>
              <a:pPr>
                <a:defRPr/>
              </a:pPr>
              <a:t>‹#›</a:t>
            </a:fld>
            <a:endParaRPr lang="en-US"/>
          </a:p>
        </p:txBody>
      </p:sp>
    </p:spTree>
    <p:extLst>
      <p:ext uri="{BB962C8B-B14F-4D97-AF65-F5344CB8AC3E}">
        <p14:creationId xmlns:p14="http://schemas.microsoft.com/office/powerpoint/2010/main" val="43772204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val="3314560564"/>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4254500" y="117475"/>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649936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73E46DBC-1211-0F46-B3EE-CF383B74FFF7}" type="slidenum">
              <a:rPr lang="en-US"/>
              <a:pPr>
                <a:defRPr/>
              </a:pPr>
              <a:t>‹#›</a:t>
            </a:fld>
            <a:endParaRPr lang="en-US"/>
          </a:p>
        </p:txBody>
      </p:sp>
    </p:spTree>
    <p:extLst>
      <p:ext uri="{BB962C8B-B14F-4D97-AF65-F5344CB8AC3E}">
        <p14:creationId xmlns:p14="http://schemas.microsoft.com/office/powerpoint/2010/main" val="2186247564"/>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960EC52-E3C4-AA41-9306-641CD75CD3DF}" type="slidenum">
              <a:rPr lang="en-US"/>
              <a:pPr>
                <a:defRPr/>
              </a:pPr>
              <a:t>‹#›</a:t>
            </a:fld>
            <a:endParaRPr lang="en-US"/>
          </a:p>
        </p:txBody>
      </p:sp>
    </p:spTree>
    <p:extLst>
      <p:ext uri="{BB962C8B-B14F-4D97-AF65-F5344CB8AC3E}">
        <p14:creationId xmlns:p14="http://schemas.microsoft.com/office/powerpoint/2010/main" val="3035890103"/>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B6BE31F-54B1-5B43-83EE-313849432706}" type="slidenum">
              <a:rPr lang="en-US"/>
              <a:pPr>
                <a:defRPr/>
              </a:pPr>
              <a:t>‹#›</a:t>
            </a:fld>
            <a:endParaRPr lang="en-US"/>
          </a:p>
        </p:txBody>
      </p:sp>
    </p:spTree>
    <p:extLst>
      <p:ext uri="{BB962C8B-B14F-4D97-AF65-F5344CB8AC3E}">
        <p14:creationId xmlns:p14="http://schemas.microsoft.com/office/powerpoint/2010/main" val="2166729442"/>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CA6357A-8F70-C843-A12E-4C845D67A4A5}" type="slidenum">
              <a:rPr lang="en-US"/>
              <a:pPr>
                <a:defRPr/>
              </a:pPr>
              <a:t>‹#›</a:t>
            </a:fld>
            <a:endParaRPr lang="en-US"/>
          </a:p>
        </p:txBody>
      </p:sp>
    </p:spTree>
    <p:extLst>
      <p:ext uri="{BB962C8B-B14F-4D97-AF65-F5344CB8AC3E}">
        <p14:creationId xmlns:p14="http://schemas.microsoft.com/office/powerpoint/2010/main" val="1311320328"/>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7C00D36-CBCD-BF4E-916C-3601576733D5}" type="slidenum">
              <a:rPr lang="en-US"/>
              <a:pPr>
                <a:defRPr/>
              </a:pPr>
              <a:t>‹#›</a:t>
            </a:fld>
            <a:endParaRPr lang="en-US"/>
          </a:p>
        </p:txBody>
      </p:sp>
    </p:spTree>
    <p:extLst>
      <p:ext uri="{BB962C8B-B14F-4D97-AF65-F5344CB8AC3E}">
        <p14:creationId xmlns:p14="http://schemas.microsoft.com/office/powerpoint/2010/main" val="1941730613"/>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E8527E-63E5-344A-81CB-2995A2418486}" type="slidenum">
              <a:rPr lang="en-US"/>
              <a:pPr>
                <a:defRPr/>
              </a:pPr>
              <a:t>‹#›</a:t>
            </a:fld>
            <a:endParaRPr lang="en-US"/>
          </a:p>
        </p:txBody>
      </p:sp>
    </p:spTree>
    <p:extLst>
      <p:ext uri="{BB962C8B-B14F-4D97-AF65-F5344CB8AC3E}">
        <p14:creationId xmlns:p14="http://schemas.microsoft.com/office/powerpoint/2010/main" val="3475860104"/>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4CC8665B-8EDF-B448-AFFF-82D2108890A5}" type="datetime1">
              <a:rPr lang="en-US"/>
              <a:pPr>
                <a:defRPr/>
              </a:pPr>
              <a:t>7/1/13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406148620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4191404B-8D8B-6046-B154-53CCD32FAB07}" type="datetime1">
              <a:rPr lang="en-US"/>
              <a:pPr>
                <a:defRPr/>
              </a:pPr>
              <a:t>7/1/13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386115318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7BCBC3A7-3EA7-DA43-B6F4-A7D4BCA6A9C9}" type="datetime1">
              <a:rPr lang="en-US"/>
              <a:pPr>
                <a:defRPr/>
              </a:pPr>
              <a:t>7/1/13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476440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C3A1180F-AC1F-8247-BDCB-22EF33BBB77D}" type="datetime1">
              <a:rPr lang="en-US"/>
              <a:pPr>
                <a:defRPr/>
              </a:pPr>
              <a:t>7/1/13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1037627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378091667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E30CE2DD-B7F1-3A45-8D86-E8FAEDCB7298}" type="slidenum">
              <a:rPr lang="en-US"/>
              <a:pPr>
                <a:defRPr/>
              </a:pPr>
              <a:t>‹#›</a:t>
            </a:fld>
            <a:endParaRPr lang="en-US"/>
          </a:p>
        </p:txBody>
      </p:sp>
    </p:spTree>
    <p:extLst>
      <p:ext uri="{BB962C8B-B14F-4D97-AF65-F5344CB8AC3E}">
        <p14:creationId xmlns:p14="http://schemas.microsoft.com/office/powerpoint/2010/main" val="3023189418"/>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A32AC10-E68D-E14B-8C00-A61C87BF5E1D}" type="slidenum">
              <a:rPr lang="en-US"/>
              <a:pPr>
                <a:defRPr/>
              </a:pPr>
              <a:t>‹#›</a:t>
            </a:fld>
            <a:endParaRPr lang="en-US"/>
          </a:p>
        </p:txBody>
      </p:sp>
    </p:spTree>
    <p:extLst>
      <p:ext uri="{BB962C8B-B14F-4D97-AF65-F5344CB8AC3E}">
        <p14:creationId xmlns:p14="http://schemas.microsoft.com/office/powerpoint/2010/main" val="3012442073"/>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D59F057-10A5-5E44-AFDA-CA0905BC0B3A}" type="slidenum">
              <a:rPr lang="en-US"/>
              <a:pPr>
                <a:defRPr/>
              </a:pPr>
              <a:t>‹#›</a:t>
            </a:fld>
            <a:endParaRPr lang="en-US"/>
          </a:p>
        </p:txBody>
      </p:sp>
    </p:spTree>
    <p:extLst>
      <p:ext uri="{BB962C8B-B14F-4D97-AF65-F5344CB8AC3E}">
        <p14:creationId xmlns:p14="http://schemas.microsoft.com/office/powerpoint/2010/main" val="2744651532"/>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2E817B4B-384C-0141-AC7A-C852210F2342}" type="slidenum">
              <a:rPr lang="en-US"/>
              <a:pPr>
                <a:defRPr/>
              </a:pPr>
              <a:t>‹#›</a:t>
            </a:fld>
            <a:endParaRPr lang="en-US"/>
          </a:p>
        </p:txBody>
      </p:sp>
    </p:spTree>
    <p:extLst>
      <p:ext uri="{BB962C8B-B14F-4D97-AF65-F5344CB8AC3E}">
        <p14:creationId xmlns:p14="http://schemas.microsoft.com/office/powerpoint/2010/main" val="632151699"/>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B40662B-9402-E741-9FEE-59FE83A33C28}" type="slidenum">
              <a:rPr lang="en-US"/>
              <a:pPr>
                <a:defRPr/>
              </a:pPr>
              <a:t>‹#›</a:t>
            </a:fld>
            <a:endParaRPr lang="en-US"/>
          </a:p>
        </p:txBody>
      </p:sp>
    </p:spTree>
    <p:extLst>
      <p:ext uri="{BB962C8B-B14F-4D97-AF65-F5344CB8AC3E}">
        <p14:creationId xmlns:p14="http://schemas.microsoft.com/office/powerpoint/2010/main" val="1390419730"/>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81C6F5CD-2AB9-9743-A9FB-35EF98D146CE}" type="slidenum">
              <a:rPr lang="en-US"/>
              <a:pPr>
                <a:defRPr/>
              </a:pPr>
              <a:t>‹#›</a:t>
            </a:fld>
            <a:endParaRPr lang="en-US"/>
          </a:p>
        </p:txBody>
      </p:sp>
    </p:spTree>
    <p:extLst>
      <p:ext uri="{BB962C8B-B14F-4D97-AF65-F5344CB8AC3E}">
        <p14:creationId xmlns:p14="http://schemas.microsoft.com/office/powerpoint/2010/main" val="3700079132"/>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4B63C100-4FB8-504F-BB5C-6CCB240FD90E}" type="slidenum">
              <a:rPr lang="en-US"/>
              <a:pPr>
                <a:defRPr/>
              </a:pPr>
              <a:t>‹#›</a:t>
            </a:fld>
            <a:endParaRPr lang="en-US"/>
          </a:p>
        </p:txBody>
      </p:sp>
    </p:spTree>
    <p:extLst>
      <p:ext uri="{BB962C8B-B14F-4D97-AF65-F5344CB8AC3E}">
        <p14:creationId xmlns:p14="http://schemas.microsoft.com/office/powerpoint/2010/main" val="4110424875"/>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92A6698-1BC9-CB4E-963D-7F3A173EB962}" type="slidenum">
              <a:rPr lang="en-US"/>
              <a:pPr>
                <a:defRPr/>
              </a:pPr>
              <a:t>‹#›</a:t>
            </a:fld>
            <a:endParaRPr lang="en-US"/>
          </a:p>
        </p:txBody>
      </p:sp>
    </p:spTree>
    <p:extLst>
      <p:ext uri="{BB962C8B-B14F-4D97-AF65-F5344CB8AC3E}">
        <p14:creationId xmlns:p14="http://schemas.microsoft.com/office/powerpoint/2010/main" val="990493332"/>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0B2B1F27-21B4-EC4E-AC5E-CBFE28624D23}" type="slidenum">
              <a:rPr lang="en-US"/>
              <a:pPr>
                <a:defRPr/>
              </a:pPr>
              <a:t>‹#›</a:t>
            </a:fld>
            <a:endParaRPr lang="en-US"/>
          </a:p>
        </p:txBody>
      </p:sp>
    </p:spTree>
    <p:extLst>
      <p:ext uri="{BB962C8B-B14F-4D97-AF65-F5344CB8AC3E}">
        <p14:creationId xmlns:p14="http://schemas.microsoft.com/office/powerpoint/2010/main" val="1687825606"/>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5ABB4215-DB8B-3542-A253-0E62739FE588}" type="slidenum">
              <a:rPr lang="en-US"/>
              <a:pPr>
                <a:defRPr/>
              </a:pPr>
              <a:t>‹#›</a:t>
            </a:fld>
            <a:endParaRPr lang="en-US"/>
          </a:p>
        </p:txBody>
      </p:sp>
    </p:spTree>
    <p:extLst>
      <p:ext uri="{BB962C8B-B14F-4D97-AF65-F5344CB8AC3E}">
        <p14:creationId xmlns:p14="http://schemas.microsoft.com/office/powerpoint/2010/main" val="240841834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3953632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D7DAE03-4672-794F-81A4-197DB722D469}" type="slidenum">
              <a:rPr lang="en-US"/>
              <a:pPr>
                <a:defRPr/>
              </a:pPr>
              <a:t>‹#›</a:t>
            </a:fld>
            <a:endParaRPr lang="en-US"/>
          </a:p>
        </p:txBody>
      </p:sp>
    </p:spTree>
    <p:extLst>
      <p:ext uri="{BB962C8B-B14F-4D97-AF65-F5344CB8AC3E}">
        <p14:creationId xmlns:p14="http://schemas.microsoft.com/office/powerpoint/2010/main" val="1919405909"/>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4CAEAC-AFC8-B64E-A93A-E135DF190B22}" type="slidenum">
              <a:rPr lang="en-US"/>
              <a:pPr>
                <a:defRPr/>
              </a:pPr>
              <a:t>‹#›</a:t>
            </a:fld>
            <a:endParaRPr lang="en-US"/>
          </a:p>
        </p:txBody>
      </p:sp>
    </p:spTree>
    <p:extLst>
      <p:ext uri="{BB962C8B-B14F-4D97-AF65-F5344CB8AC3E}">
        <p14:creationId xmlns:p14="http://schemas.microsoft.com/office/powerpoint/2010/main" val="27635482"/>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7348" name="Rectangle 4"/>
          <p:cNvSpPr>
            <a:spLocks noGrp="1" noChangeArrowheads="1"/>
          </p:cNvSpPr>
          <p:nvPr>
            <p:ph type="subTitle" idx="1"/>
          </p:nvPr>
        </p:nvSpPr>
        <p:spPr>
          <a:xfrm>
            <a:off x="1371600" y="1828800"/>
            <a:ext cx="6400800" cy="1752600"/>
          </a:xfrm>
        </p:spPr>
        <p:txBody>
          <a:bodyPr/>
          <a:lstStyle>
            <a:lvl1pPr marL="0" indent="0" algn="ctr">
              <a:buFontTx/>
              <a:buNone/>
              <a:defRPr sz="3200">
                <a:solidFill>
                  <a:srgbClr val="FF0000"/>
                </a:solidFill>
                <a:latin typeface="DINNeuzeitGrotesk BoldCond" charset="0"/>
              </a:defRPr>
            </a:lvl1pPr>
          </a:lstStyle>
          <a:p>
            <a:pPr lvl="0"/>
            <a:r>
              <a:rPr lang="en-US" noProof="0" smtClean="0"/>
              <a:t>Click to edit Master subtitle style</a:t>
            </a:r>
          </a:p>
        </p:txBody>
      </p:sp>
      <p:sp>
        <p:nvSpPr>
          <p:cNvPr id="57351" name="Rectangle 7"/>
          <p:cNvSpPr>
            <a:spLocks noGrp="1" noChangeArrowheads="1"/>
          </p:cNvSpPr>
          <p:nvPr>
            <p:ph type="sldNum" sz="quarter" idx="4"/>
          </p:nvPr>
        </p:nvSpPr>
        <p:spPr>
          <a:xfrm>
            <a:off x="7239000" y="6400800"/>
            <a:ext cx="1905000" cy="457200"/>
          </a:xfrm>
        </p:spPr>
        <p:txBody>
          <a:bodyPr/>
          <a:lstStyle>
            <a:lvl1pPr>
              <a:defRPr sz="1000">
                <a:latin typeface="+mn-lt"/>
              </a:defRPr>
            </a:lvl1pPr>
          </a:lstStyle>
          <a:p>
            <a:fld id="{CBA16642-4FB1-6C46-BDCF-B2CA64DD1E3A}" type="slidenum">
              <a:rPr lang="en-US">
                <a:solidFill>
                  <a:srgbClr val="000000"/>
                </a:solidFill>
                <a:latin typeface="Verdana"/>
              </a:rPr>
              <a:pPr/>
              <a:t>‹#›</a:t>
            </a:fld>
            <a:endParaRPr lang="en-US">
              <a:solidFill>
                <a:srgbClr val="000000"/>
              </a:solidFill>
              <a:latin typeface="Verdana"/>
            </a:endParaRPr>
          </a:p>
        </p:txBody>
      </p:sp>
      <p:sp>
        <p:nvSpPr>
          <p:cNvPr id="57373" name="Text Box 29"/>
          <p:cNvSpPr txBox="1">
            <a:spLocks noChangeArrowheads="1"/>
          </p:cNvSpPr>
          <p:nvPr/>
        </p:nvSpPr>
        <p:spPr bwMode="auto">
          <a:xfrm>
            <a:off x="4098925" y="14144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2400">
              <a:solidFill>
                <a:srgbClr val="000000"/>
              </a:solidFill>
              <a:latin typeface="Times" charset="0"/>
              <a:cs typeface="+mn-cs"/>
            </a:endParaRPr>
          </a:p>
        </p:txBody>
      </p:sp>
    </p:spTree>
    <p:extLst>
      <p:ext uri="{BB962C8B-B14F-4D97-AF65-F5344CB8AC3E}">
        <p14:creationId xmlns:p14="http://schemas.microsoft.com/office/powerpoint/2010/main" val="131215662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F832CD3-95BA-574B-9369-1A295D3536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527743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EBEBC5D-2CBD-1D47-B147-A4C6579291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319837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0613" y="1314450"/>
            <a:ext cx="3376612"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314450"/>
            <a:ext cx="33782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4D14784-58CF-FC40-A4D3-387C4CFF74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124124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AA7C3A9-CFFE-414E-B57D-4209C39122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98002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AC1560A-94C2-8942-B523-0A7F36C33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450089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0D7A6A7-6540-4645-8CC7-FF7A4FAA17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903139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061AC63-5844-B745-A809-1FE0E5F679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4698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5143626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BC5030D-C4A8-5E43-BADA-93E64230DE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56075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67ECC4E-327C-A74F-8916-1E03851BE3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311973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9650" y="341313"/>
            <a:ext cx="1911350" cy="5651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2425" y="341313"/>
            <a:ext cx="5584825" cy="5651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A48D6AA-D3A6-9C4D-A7F9-BA1C4930CF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445186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2425" y="341313"/>
            <a:ext cx="7648575" cy="831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90613" y="1314450"/>
            <a:ext cx="6907212" cy="4678363"/>
          </a:xfrm>
        </p:spPr>
        <p:txBody>
          <a:bodyPr/>
          <a:lstStyle/>
          <a:p>
            <a:endParaRPr lang="en-US"/>
          </a:p>
        </p:txBody>
      </p:sp>
      <p:sp>
        <p:nvSpPr>
          <p:cNvPr id="4" name="Slide Number Placeholder 3"/>
          <p:cNvSpPr>
            <a:spLocks noGrp="1"/>
          </p:cNvSpPr>
          <p:nvPr>
            <p:ph type="sldNum" sz="quarter" idx="10"/>
          </p:nvPr>
        </p:nvSpPr>
        <p:spPr>
          <a:xfrm>
            <a:off x="7620000" y="6324600"/>
            <a:ext cx="1143000" cy="304800"/>
          </a:xfrm>
        </p:spPr>
        <p:txBody>
          <a:bodyPr/>
          <a:lstStyle>
            <a:lvl1pPr>
              <a:defRPr/>
            </a:lvl1pPr>
          </a:lstStyle>
          <a:p>
            <a:fld id="{9F6F925A-418E-F54D-A05F-00AEB3A964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122896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151C7-7F9B-49C4-A1B8-8D4E566A082F}" type="datetime1">
              <a:rPr lang="en-US" smtClean="0">
                <a:solidFill>
                  <a:srgbClr val="080808">
                    <a:tint val="75000"/>
                  </a:srgbClr>
                </a:solidFill>
                <a:latin typeface="Calibri"/>
              </a:rPr>
              <a:pPr/>
              <a:t>7/1/13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73003243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227A001-08B9-4389-8E1E-802BF4DDFFFC}" type="datetime1">
              <a:rPr lang="en-US" smtClean="0">
                <a:solidFill>
                  <a:srgbClr val="080808">
                    <a:tint val="75000"/>
                  </a:srgbClr>
                </a:solidFill>
                <a:latin typeface="Calibri"/>
              </a:rPr>
              <a:pPr/>
              <a:t>7/1/13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368808353"/>
      </p:ext>
    </p:extLst>
  </p:cSld>
  <p:clrMapOvr>
    <a:masterClrMapping/>
  </p:clrMapOvr>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45607-25EE-45D0-9115-85074543E75D}" type="datetime1">
              <a:rPr lang="en-US" smtClean="0">
                <a:solidFill>
                  <a:srgbClr val="080808">
                    <a:tint val="75000"/>
                  </a:srgbClr>
                </a:solidFill>
                <a:latin typeface="Calibri"/>
              </a:rPr>
              <a:pPr/>
              <a:t>7/1/13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32578350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A3407-331E-4986-B172-5E85DA37E6C3}" type="datetime1">
              <a:rPr lang="en-US" smtClean="0">
                <a:solidFill>
                  <a:srgbClr val="080808">
                    <a:tint val="75000"/>
                  </a:srgbClr>
                </a:solidFill>
                <a:latin typeface="Calibri"/>
              </a:rPr>
              <a:pPr/>
              <a:t>7/1/13</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45545757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8B14F-28E9-45B5-8B1B-9C8E60F572EF}" type="datetime1">
              <a:rPr lang="en-US" smtClean="0">
                <a:solidFill>
                  <a:srgbClr val="080808">
                    <a:tint val="75000"/>
                  </a:srgbClr>
                </a:solidFill>
                <a:latin typeface="Calibri"/>
              </a:rPr>
              <a:pPr/>
              <a:t>7/1/13</a:t>
            </a:fld>
            <a:endParaRPr lang="en-US">
              <a:solidFill>
                <a:srgbClr val="080808">
                  <a:tint val="75000"/>
                </a:srgbClr>
              </a:solidFill>
              <a:latin typeface="Calibri"/>
            </a:endParaRPr>
          </a:p>
        </p:txBody>
      </p:sp>
      <p:sp>
        <p:nvSpPr>
          <p:cNvPr id="8" name="Footer Placeholder 7"/>
          <p:cNvSpPr>
            <a:spLocks noGrp="1"/>
          </p:cNvSpPr>
          <p:nvPr>
            <p:ph type="ftr" sz="quarter" idx="11"/>
          </p:nvPr>
        </p:nvSpPr>
        <p:spPr/>
        <p:txBody>
          <a:bodyPr/>
          <a:lstStyle/>
          <a:p>
            <a:endParaRPr lang="en-US">
              <a:solidFill>
                <a:srgbClr val="080808">
                  <a:tint val="75000"/>
                </a:srgbClr>
              </a:solidFill>
              <a:latin typeface="Calibri"/>
            </a:endParaRPr>
          </a:p>
        </p:txBody>
      </p:sp>
      <p:sp>
        <p:nvSpPr>
          <p:cNvPr id="9" name="Slide Number Placeholder 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6009076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B8835C-6A9D-4435-910B-D0E5F1F74DD9}" type="datetime1">
              <a:rPr lang="en-US" smtClean="0">
                <a:solidFill>
                  <a:srgbClr val="080808">
                    <a:tint val="75000"/>
                  </a:srgbClr>
                </a:solidFill>
                <a:latin typeface="Calibri"/>
              </a:rPr>
              <a:pPr/>
              <a:t>7/1/13</a:t>
            </a:fld>
            <a:endParaRPr lang="en-US">
              <a:solidFill>
                <a:srgbClr val="080808">
                  <a:tint val="75000"/>
                </a:srgbClr>
              </a:solidFill>
              <a:latin typeface="Calibri"/>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latin typeface="Calibri"/>
            </a:endParaRPr>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588936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3635923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C806A-9015-4689-8245-A526ED6A8E9F}" type="datetime1">
              <a:rPr lang="en-US" smtClean="0">
                <a:solidFill>
                  <a:srgbClr val="080808">
                    <a:tint val="75000"/>
                  </a:srgbClr>
                </a:solidFill>
                <a:latin typeface="Calibri"/>
              </a:rPr>
              <a:pPr/>
              <a:t>7/1/13</a:t>
            </a:fld>
            <a:endParaRPr lang="en-US">
              <a:solidFill>
                <a:srgbClr val="080808">
                  <a:tint val="75000"/>
                </a:srgbClr>
              </a:solidFill>
              <a:latin typeface="Calibri"/>
            </a:endParaRPr>
          </a:p>
        </p:txBody>
      </p:sp>
      <p:sp>
        <p:nvSpPr>
          <p:cNvPr id="3" name="Footer Placeholder 2"/>
          <p:cNvSpPr>
            <a:spLocks noGrp="1"/>
          </p:cNvSpPr>
          <p:nvPr>
            <p:ph type="ftr" sz="quarter" idx="11"/>
          </p:nvPr>
        </p:nvSpPr>
        <p:spPr/>
        <p:txBody>
          <a:bodyPr/>
          <a:lstStyle/>
          <a:p>
            <a:endParaRPr lang="en-US">
              <a:solidFill>
                <a:srgbClr val="080808">
                  <a:tint val="75000"/>
                </a:srgbClr>
              </a:solidFill>
              <a:latin typeface="Calibri"/>
            </a:endParaRPr>
          </a:p>
        </p:txBody>
      </p:sp>
      <p:sp>
        <p:nvSpPr>
          <p:cNvPr id="4" name="Slide Number Placeholder 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85517911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AD509E-0743-4DEE-92A0-165CFBF2B069}" type="datetime1">
              <a:rPr lang="en-US" smtClean="0">
                <a:solidFill>
                  <a:srgbClr val="080808">
                    <a:tint val="75000"/>
                  </a:srgbClr>
                </a:solidFill>
                <a:latin typeface="Calibri"/>
              </a:rPr>
              <a:pPr/>
              <a:t>7/1/13</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35171107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98433-2888-407A-A952-C86DDB736FCA}" type="datetime1">
              <a:rPr lang="en-US" smtClean="0">
                <a:solidFill>
                  <a:srgbClr val="080808">
                    <a:tint val="75000"/>
                  </a:srgbClr>
                </a:solidFill>
                <a:latin typeface="Calibri"/>
              </a:rPr>
              <a:pPr/>
              <a:t>7/1/13</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38156808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09446-D608-4C32-A73B-C286A4D25350}" type="datetime1">
              <a:rPr lang="en-US" smtClean="0">
                <a:solidFill>
                  <a:srgbClr val="080808">
                    <a:tint val="75000"/>
                  </a:srgbClr>
                </a:solidFill>
                <a:latin typeface="Calibri"/>
              </a:rPr>
              <a:pPr/>
              <a:t>7/1/13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70739746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131EE-D660-48AA-A079-48D48F289736}" type="datetime1">
              <a:rPr lang="en-US" smtClean="0">
                <a:solidFill>
                  <a:srgbClr val="080808">
                    <a:tint val="75000"/>
                  </a:srgbClr>
                </a:solidFill>
                <a:latin typeface="Calibri"/>
              </a:rPr>
              <a:pPr/>
              <a:t>7/1/13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68048083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solidFill>
                  <a:prstClr val="black">
                    <a:tint val="75000"/>
                  </a:prstClr>
                </a:solidFill>
                <a:latin typeface="Calibri"/>
              </a:rPr>
              <a:pPr/>
              <a:t>‹#›</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2773496960"/>
      </p:ext>
    </p:extLst>
  </p:cSld>
  <p:clrMapOvr>
    <a:masterClrMapping/>
  </p:clrMapOvr>
  <p:timing>
    <p:tnLst>
      <p:par>
        <p:cTn xmlns:p14="http://schemas.microsoft.com/office/powerpoint/2010/mai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sz="2400"/>
            </a:lvl1pPr>
          </a:lstStyle>
          <a:p>
            <a:fld id="{323594FA-E141-4234-AE05-360401972BE7}" type="slidenum">
              <a:rPr lang="en-US" altLang="en-US" smtClean="0">
                <a:solidFill>
                  <a:prstClr val="black">
                    <a:tint val="75000"/>
                  </a:prstClr>
                </a:solidFill>
                <a:latin typeface="Calibri"/>
              </a:rPr>
              <a:pPr/>
              <a:t>‹#›</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155088528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337054289"/>
      </p:ext>
    </p:extLst>
  </p:cSld>
  <p:clrMapOvr>
    <a:masterClrMapping/>
  </p:clrMapOvr>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22429279"/>
      </p:ext>
    </p:extLst>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ltLang="en-US">
              <a:solidFill>
                <a:srgbClr val="000000"/>
              </a:solidFill>
              <a:latin typeface="Calibri"/>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418105736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797920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ltLang="en-US">
              <a:solidFill>
                <a:srgbClr val="000000"/>
              </a:solidFill>
              <a:latin typeface="Calibri"/>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54641981"/>
      </p:ext>
    </p:extLst>
  </p:cSld>
  <p:clrMapOvr>
    <a:masterClrMapping/>
  </p:clrMapOvr>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ltLang="en-US">
              <a:solidFill>
                <a:srgbClr val="000000"/>
              </a:solidFill>
              <a:latin typeface="Calibri"/>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639615173"/>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3744296738"/>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213515149"/>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3414752729"/>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903278338"/>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solidFill>
                  <a:prstClr val="black">
                    <a:tint val="75000"/>
                  </a:prstClr>
                </a:solidFill>
                <a:latin typeface="Calibri"/>
              </a:rPr>
              <a:pPr/>
              <a:t>‹#›</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813172812"/>
      </p:ext>
    </p:extLst>
  </p:cSld>
  <p:clrMapOvr>
    <a:masterClrMapping/>
  </p:clrMapOvr>
  <p:timing>
    <p:tnLst>
      <p:par>
        <p:cTn xmlns:p14="http://schemas.microsoft.com/office/powerpoint/2010/mai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349149935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72853822"/>
      </p:ext>
    </p:extLst>
  </p:cSld>
  <p:clrMapOvr>
    <a:masterClrMapping/>
  </p:clrMapOvr>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55130786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p:nvPr userDrawn="1"/>
        </p:nvSpPr>
        <p:spPr>
          <a:xfrm>
            <a:off x="3184525" y="144463"/>
            <a:ext cx="5959475" cy="771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153649050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ltLang="en-US">
              <a:solidFill>
                <a:srgbClr val="000000"/>
              </a:solidFill>
              <a:latin typeface="Calibri"/>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406438034"/>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ltLang="en-US">
              <a:solidFill>
                <a:srgbClr val="000000"/>
              </a:solidFill>
              <a:latin typeface="Calibri"/>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327856591"/>
      </p:ext>
    </p:extLst>
  </p:cSld>
  <p:clrMapOvr>
    <a:masterClrMapping/>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ltLang="en-US">
              <a:solidFill>
                <a:srgbClr val="000000"/>
              </a:solidFill>
              <a:latin typeface="Calibri"/>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3378526668"/>
      </p:ext>
    </p:extLst>
  </p:cSld>
  <p:clrMapOvr>
    <a:masterClrMapping/>
  </p:clrMapOvr>
  <p:hf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226323901"/>
      </p:ext>
    </p:extLst>
  </p:cSld>
  <p:clrMapOvr>
    <a:masterClrMapping/>
  </p:clrMapOvr>
  <p:hf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978057181"/>
      </p:ext>
    </p:extLst>
  </p:cSld>
  <p:clrMapOvr>
    <a:masterClrMapping/>
  </p:clrMapOvr>
  <p:hf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3540954970"/>
      </p:ext>
    </p:extLst>
  </p:cSld>
  <p:clrMapOvr>
    <a:masterClrMapping/>
  </p:clrMapOvr>
  <p:hf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3461410798"/>
      </p:ext>
    </p:extLst>
  </p:cSld>
  <p:clrMapOvr>
    <a:masterClrMapping/>
  </p:clrMapOvr>
  <p:hf hdr="0" ftr="0" dt="0"/>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28EA46D7-F196-5544-A09E-D0FB79C0175E}" type="slidenum">
              <a:rPr lang="en-US"/>
              <a:pPr>
                <a:defRPr/>
              </a:pPr>
              <a:t>‹#›</a:t>
            </a:fld>
            <a:endParaRPr lang="en-US"/>
          </a:p>
        </p:txBody>
      </p:sp>
    </p:spTree>
    <p:extLst>
      <p:ext uri="{BB962C8B-B14F-4D97-AF65-F5344CB8AC3E}">
        <p14:creationId xmlns:p14="http://schemas.microsoft.com/office/powerpoint/2010/main" val="1335975985"/>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A78A4B-24AB-804F-A3E8-DD92B46CF374}" type="slidenum">
              <a:rPr lang="en-US"/>
              <a:pPr>
                <a:defRPr/>
              </a:pPr>
              <a:t>‹#›</a:t>
            </a:fld>
            <a:endParaRPr lang="en-US"/>
          </a:p>
        </p:txBody>
      </p:sp>
    </p:spTree>
    <p:extLst>
      <p:ext uri="{BB962C8B-B14F-4D97-AF65-F5344CB8AC3E}">
        <p14:creationId xmlns:p14="http://schemas.microsoft.com/office/powerpoint/2010/main" val="2446777041"/>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69374C-2C64-164A-A7F8-DAA9F4FAC18E}" type="slidenum">
              <a:rPr lang="en-US"/>
              <a:pPr>
                <a:defRPr/>
              </a:pPr>
              <a:t>‹#›</a:t>
            </a:fld>
            <a:endParaRPr lang="en-US"/>
          </a:p>
        </p:txBody>
      </p:sp>
    </p:spTree>
    <p:extLst>
      <p:ext uri="{BB962C8B-B14F-4D97-AF65-F5344CB8AC3E}">
        <p14:creationId xmlns:p14="http://schemas.microsoft.com/office/powerpoint/2010/main" val="4061900601"/>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E8BA531D-4627-FE40-AD7B-18BE0C49A384}" type="slidenum">
              <a:rPr lang="en-US" altLang="en-US"/>
              <a:pPr>
                <a:defRPr/>
              </a:pPr>
              <a:t>‹#›</a:t>
            </a:fld>
            <a:endParaRPr lang="en-US" altLang="en-US"/>
          </a:p>
        </p:txBody>
      </p:sp>
    </p:spTree>
    <p:extLst>
      <p:ext uri="{BB962C8B-B14F-4D97-AF65-F5344CB8AC3E}">
        <p14:creationId xmlns:p14="http://schemas.microsoft.com/office/powerpoint/2010/main" val="2115425428"/>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2040B5DD-7C71-9A4F-B1B1-3B13CBD202C4}" type="slidenum">
              <a:rPr lang="en-US"/>
              <a:pPr>
                <a:defRPr/>
              </a:pPr>
              <a:t>‹#›</a:t>
            </a:fld>
            <a:endParaRPr lang="en-US"/>
          </a:p>
        </p:txBody>
      </p:sp>
    </p:spTree>
    <p:extLst>
      <p:ext uri="{BB962C8B-B14F-4D97-AF65-F5344CB8AC3E}">
        <p14:creationId xmlns:p14="http://schemas.microsoft.com/office/powerpoint/2010/main" val="3827556242"/>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08F972B-17DC-6E42-A433-D01871ADEC3F}" type="slidenum">
              <a:rPr lang="en-US"/>
              <a:pPr>
                <a:defRPr/>
              </a:pPr>
              <a:t>‹#›</a:t>
            </a:fld>
            <a:endParaRPr lang="en-US"/>
          </a:p>
        </p:txBody>
      </p:sp>
    </p:spTree>
    <p:extLst>
      <p:ext uri="{BB962C8B-B14F-4D97-AF65-F5344CB8AC3E}">
        <p14:creationId xmlns:p14="http://schemas.microsoft.com/office/powerpoint/2010/main" val="1885852002"/>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F33EF6B4-66B4-6F46-B558-D2F0B7666C3E}" type="slidenum">
              <a:rPr lang="en-US"/>
              <a:pPr>
                <a:defRPr/>
              </a:pPr>
              <a:t>‹#›</a:t>
            </a:fld>
            <a:endParaRPr lang="en-US"/>
          </a:p>
        </p:txBody>
      </p:sp>
    </p:spTree>
    <p:extLst>
      <p:ext uri="{BB962C8B-B14F-4D97-AF65-F5344CB8AC3E}">
        <p14:creationId xmlns:p14="http://schemas.microsoft.com/office/powerpoint/2010/main" val="2129869394"/>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73E46DBC-1211-0F46-B3EE-CF383B74FFF7}" type="slidenum">
              <a:rPr lang="en-US"/>
              <a:pPr>
                <a:defRPr/>
              </a:pPr>
              <a:t>‹#›</a:t>
            </a:fld>
            <a:endParaRPr lang="en-US"/>
          </a:p>
        </p:txBody>
      </p:sp>
    </p:spTree>
    <p:extLst>
      <p:ext uri="{BB962C8B-B14F-4D97-AF65-F5344CB8AC3E}">
        <p14:creationId xmlns:p14="http://schemas.microsoft.com/office/powerpoint/2010/main" val="1904225480"/>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960EC52-E3C4-AA41-9306-641CD75CD3DF}" type="slidenum">
              <a:rPr lang="en-US"/>
              <a:pPr>
                <a:defRPr/>
              </a:pPr>
              <a:t>‹#›</a:t>
            </a:fld>
            <a:endParaRPr lang="en-US"/>
          </a:p>
        </p:txBody>
      </p:sp>
    </p:spTree>
    <p:extLst>
      <p:ext uri="{BB962C8B-B14F-4D97-AF65-F5344CB8AC3E}">
        <p14:creationId xmlns:p14="http://schemas.microsoft.com/office/powerpoint/2010/main" val="2743381382"/>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B6BE31F-54B1-5B43-83EE-313849432706}" type="slidenum">
              <a:rPr lang="en-US"/>
              <a:pPr>
                <a:defRPr/>
              </a:pPr>
              <a:t>‹#›</a:t>
            </a:fld>
            <a:endParaRPr lang="en-US"/>
          </a:p>
        </p:txBody>
      </p:sp>
    </p:spTree>
    <p:extLst>
      <p:ext uri="{BB962C8B-B14F-4D97-AF65-F5344CB8AC3E}">
        <p14:creationId xmlns:p14="http://schemas.microsoft.com/office/powerpoint/2010/main" val="2007469741"/>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CA6357A-8F70-C843-A12E-4C845D67A4A5}" type="slidenum">
              <a:rPr lang="en-US"/>
              <a:pPr>
                <a:defRPr/>
              </a:pPr>
              <a:t>‹#›</a:t>
            </a:fld>
            <a:endParaRPr lang="en-US"/>
          </a:p>
        </p:txBody>
      </p:sp>
    </p:spTree>
    <p:extLst>
      <p:ext uri="{BB962C8B-B14F-4D97-AF65-F5344CB8AC3E}">
        <p14:creationId xmlns:p14="http://schemas.microsoft.com/office/powerpoint/2010/main" val="1454821138"/>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7C00D36-CBCD-BF4E-916C-3601576733D5}" type="slidenum">
              <a:rPr lang="en-US"/>
              <a:pPr>
                <a:defRPr/>
              </a:pPr>
              <a:t>‹#›</a:t>
            </a:fld>
            <a:endParaRPr lang="en-US"/>
          </a:p>
        </p:txBody>
      </p:sp>
    </p:spTree>
    <p:extLst>
      <p:ext uri="{BB962C8B-B14F-4D97-AF65-F5344CB8AC3E}">
        <p14:creationId xmlns:p14="http://schemas.microsoft.com/office/powerpoint/2010/main" val="3613171120"/>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E8527E-63E5-344A-81CB-2995A2418486}" type="slidenum">
              <a:rPr lang="en-US"/>
              <a:pPr>
                <a:defRPr/>
              </a:pPr>
              <a:t>‹#›</a:t>
            </a:fld>
            <a:endParaRPr lang="en-US"/>
          </a:p>
        </p:txBody>
      </p:sp>
    </p:spTree>
    <p:extLst>
      <p:ext uri="{BB962C8B-B14F-4D97-AF65-F5344CB8AC3E}">
        <p14:creationId xmlns:p14="http://schemas.microsoft.com/office/powerpoint/2010/main" val="297115259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4CC8665B-8EDF-B448-AFFF-82D2108890A5}" type="datetime1">
              <a:rPr lang="en-US"/>
              <a:pPr>
                <a:defRPr/>
              </a:pPr>
              <a:t>7/1/13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1873616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826B183-E683-424B-A167-40C410BDA2D8}" type="slidenum">
              <a:rPr lang="en-US" altLang="en-US"/>
              <a:pPr>
                <a:defRPr/>
              </a:pPr>
              <a:t>‹#›</a:t>
            </a:fld>
            <a:endParaRPr lang="en-US" altLang="en-US"/>
          </a:p>
        </p:txBody>
      </p:sp>
    </p:spTree>
    <p:extLst>
      <p:ext uri="{BB962C8B-B14F-4D97-AF65-F5344CB8AC3E}">
        <p14:creationId xmlns:p14="http://schemas.microsoft.com/office/powerpoint/2010/main" val="1338233951"/>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4191404B-8D8B-6046-B154-53CCD32FAB07}" type="datetime1">
              <a:rPr lang="en-US"/>
              <a:pPr>
                <a:defRPr/>
              </a:pPr>
              <a:t>7/1/13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125723032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7BCBC3A7-3EA7-DA43-B6F4-A7D4BCA6A9C9}" type="datetime1">
              <a:rPr lang="en-US"/>
              <a:pPr>
                <a:defRPr/>
              </a:pPr>
              <a:t>7/1/13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363136778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C3A1180F-AC1F-8247-BDCB-22EF33BBB77D}" type="datetime1">
              <a:rPr lang="en-US"/>
              <a:pPr>
                <a:defRPr/>
              </a:pPr>
              <a:t>7/1/13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11077961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srgbClr val="000000"/>
              </a:solidFill>
              <a:latin typeface="Arial" pitchFamily="34"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2873062496"/>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3309170186"/>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2700544414"/>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645355173"/>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1311727583"/>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43970959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823169314"/>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856D220-BBF0-8D42-9844-06078092F7E9}" type="slidenum">
              <a:rPr lang="en-US" altLang="en-US"/>
              <a:pPr>
                <a:defRPr/>
              </a:pPr>
              <a:t>‹#›</a:t>
            </a:fld>
            <a:endParaRPr lang="en-US" altLang="en-US"/>
          </a:p>
        </p:txBody>
      </p:sp>
    </p:spTree>
    <p:extLst>
      <p:ext uri="{BB962C8B-B14F-4D97-AF65-F5344CB8AC3E}">
        <p14:creationId xmlns:p14="http://schemas.microsoft.com/office/powerpoint/2010/main" val="1806678647"/>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2719612833"/>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563497696"/>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3825943284"/>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3041717663"/>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266905405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val="1385503189"/>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BB74E53-A49C-1B4E-B435-23182362C3CD}" type="slidenum">
              <a:rPr lang="en-US" altLang="en-US"/>
              <a:pPr>
                <a:defRPr/>
              </a:pPr>
              <a:t>‹#›</a:t>
            </a:fld>
            <a:endParaRPr lang="en-US" altLang="en-US"/>
          </a:p>
        </p:txBody>
      </p:sp>
    </p:spTree>
    <p:extLst>
      <p:ext uri="{BB962C8B-B14F-4D97-AF65-F5344CB8AC3E}">
        <p14:creationId xmlns:p14="http://schemas.microsoft.com/office/powerpoint/2010/main" val="1478797957"/>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E5E33E6-A267-6849-B04C-CD248554A78C}" type="slidenum">
              <a:rPr lang="en-US" altLang="en-US"/>
              <a:pPr>
                <a:defRPr/>
              </a:pPr>
              <a:t>‹#›</a:t>
            </a:fld>
            <a:endParaRPr lang="en-US" altLang="en-US"/>
          </a:p>
        </p:txBody>
      </p:sp>
    </p:spTree>
    <p:extLst>
      <p:ext uri="{BB962C8B-B14F-4D97-AF65-F5344CB8AC3E}">
        <p14:creationId xmlns:p14="http://schemas.microsoft.com/office/powerpoint/2010/main" val="133166594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01331EC-E29A-7346-BFD1-D8F62803D01E}" type="slidenum">
              <a:rPr lang="en-US" altLang="en-US"/>
              <a:pPr>
                <a:defRPr/>
              </a:pPr>
              <a:t>‹#›</a:t>
            </a:fld>
            <a:endParaRPr lang="en-US" altLang="en-US"/>
          </a:p>
        </p:txBody>
      </p:sp>
    </p:spTree>
    <p:extLst>
      <p:ext uri="{BB962C8B-B14F-4D97-AF65-F5344CB8AC3E}">
        <p14:creationId xmlns:p14="http://schemas.microsoft.com/office/powerpoint/2010/main" val="253547051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E07B65D-BCF0-EF44-B1B1-8E2298B34D7C}" type="slidenum">
              <a:rPr lang="en-US" altLang="en-US"/>
              <a:pPr>
                <a:defRPr/>
              </a:pPr>
              <a:t>‹#›</a:t>
            </a:fld>
            <a:endParaRPr lang="en-US" altLang="en-US"/>
          </a:p>
        </p:txBody>
      </p:sp>
    </p:spTree>
    <p:extLst>
      <p:ext uri="{BB962C8B-B14F-4D97-AF65-F5344CB8AC3E}">
        <p14:creationId xmlns:p14="http://schemas.microsoft.com/office/powerpoint/2010/main" val="1339486886"/>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F3AB27-C5F2-5143-A004-BB8FE8080FAC}" type="slidenum">
              <a:rPr lang="en-US" altLang="en-US"/>
              <a:pPr>
                <a:defRPr/>
              </a:pPr>
              <a:t>‹#›</a:t>
            </a:fld>
            <a:endParaRPr lang="en-US" altLang="en-US"/>
          </a:p>
        </p:txBody>
      </p:sp>
    </p:spTree>
    <p:extLst>
      <p:ext uri="{BB962C8B-B14F-4D97-AF65-F5344CB8AC3E}">
        <p14:creationId xmlns:p14="http://schemas.microsoft.com/office/powerpoint/2010/main" val="4526734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39E7BB8-327A-8341-A80A-2B1A918C5982}" type="slidenum">
              <a:rPr lang="en-US" altLang="en-US"/>
              <a:pPr>
                <a:defRPr/>
              </a:pPr>
              <a:t>‹#›</a:t>
            </a:fld>
            <a:endParaRPr lang="en-US" altLang="en-US"/>
          </a:p>
        </p:txBody>
      </p:sp>
    </p:spTree>
    <p:extLst>
      <p:ext uri="{BB962C8B-B14F-4D97-AF65-F5344CB8AC3E}">
        <p14:creationId xmlns:p14="http://schemas.microsoft.com/office/powerpoint/2010/main" val="142422665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082C3BC-0920-9545-A08C-F1FF734C507F}" type="slidenum">
              <a:rPr lang="en-US" altLang="en-US"/>
              <a:pPr>
                <a:defRPr/>
              </a:pPr>
              <a:t>‹#›</a:t>
            </a:fld>
            <a:endParaRPr lang="en-US" altLang="en-US"/>
          </a:p>
        </p:txBody>
      </p:sp>
    </p:spTree>
    <p:extLst>
      <p:ext uri="{BB962C8B-B14F-4D97-AF65-F5344CB8AC3E}">
        <p14:creationId xmlns:p14="http://schemas.microsoft.com/office/powerpoint/2010/main" val="1788349641"/>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1B878CC-F017-4744-BB82-C7999AB14FFC}" type="slidenum">
              <a:rPr lang="en-US" altLang="en-US"/>
              <a:pPr>
                <a:defRPr/>
              </a:pPr>
              <a:t>‹#›</a:t>
            </a:fld>
            <a:endParaRPr lang="en-US" altLang="en-US"/>
          </a:p>
        </p:txBody>
      </p:sp>
    </p:spTree>
    <p:extLst>
      <p:ext uri="{BB962C8B-B14F-4D97-AF65-F5344CB8AC3E}">
        <p14:creationId xmlns:p14="http://schemas.microsoft.com/office/powerpoint/2010/main" val="1255202475"/>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A8F09E8-063B-9543-9533-4EE32FB6AF08}" type="slidenum">
              <a:rPr lang="en-US" altLang="en-US"/>
              <a:pPr>
                <a:defRPr/>
              </a:pPr>
              <a:t>‹#›</a:t>
            </a:fld>
            <a:endParaRPr lang="en-US" altLang="en-US"/>
          </a:p>
        </p:txBody>
      </p:sp>
    </p:spTree>
    <p:extLst>
      <p:ext uri="{BB962C8B-B14F-4D97-AF65-F5344CB8AC3E}">
        <p14:creationId xmlns:p14="http://schemas.microsoft.com/office/powerpoint/2010/main" val="117776191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3E77B3C-DC9F-894C-A983-4694392BABF7}" type="slidenum">
              <a:rPr lang="en-US" altLang="en-US"/>
              <a:pPr>
                <a:defRPr/>
              </a:pPr>
              <a:t>‹#›</a:t>
            </a:fld>
            <a:endParaRPr lang="en-US" altLang="en-US"/>
          </a:p>
        </p:txBody>
      </p:sp>
    </p:spTree>
    <p:extLst>
      <p:ext uri="{BB962C8B-B14F-4D97-AF65-F5344CB8AC3E}">
        <p14:creationId xmlns:p14="http://schemas.microsoft.com/office/powerpoint/2010/main" val="52827460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val="743491413"/>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01D31B-0DD2-334D-8DA6-220FFD95F631}" type="slidenum">
              <a:rPr lang="en-US" altLang="en-US"/>
              <a:pPr>
                <a:defRPr/>
              </a:pPr>
              <a:t>‹#›</a:t>
            </a:fld>
            <a:endParaRPr lang="en-US" altLang="en-US"/>
          </a:p>
        </p:txBody>
      </p:sp>
    </p:spTree>
    <p:extLst>
      <p:ext uri="{BB962C8B-B14F-4D97-AF65-F5344CB8AC3E}">
        <p14:creationId xmlns:p14="http://schemas.microsoft.com/office/powerpoint/2010/main" val="4082605218"/>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E42BD4C-EE66-7148-973C-933773CFD4B6}" type="slidenum">
              <a:rPr lang="en-US" altLang="en-US"/>
              <a:pPr>
                <a:defRPr/>
              </a:pPr>
              <a:t>‹#›</a:t>
            </a:fld>
            <a:endParaRPr lang="en-US" altLang="en-US"/>
          </a:p>
        </p:txBody>
      </p:sp>
    </p:spTree>
    <p:extLst>
      <p:ext uri="{BB962C8B-B14F-4D97-AF65-F5344CB8AC3E}">
        <p14:creationId xmlns:p14="http://schemas.microsoft.com/office/powerpoint/2010/main" val="1375207615"/>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BE647A-647D-524D-BD2C-FCC5FDD06D62}" type="slidenum">
              <a:rPr lang="en-US" altLang="en-US"/>
              <a:pPr>
                <a:defRPr/>
              </a:pPr>
              <a:t>‹#›</a:t>
            </a:fld>
            <a:endParaRPr lang="en-US" altLang="en-US"/>
          </a:p>
        </p:txBody>
      </p:sp>
    </p:spTree>
    <p:extLst>
      <p:ext uri="{BB962C8B-B14F-4D97-AF65-F5344CB8AC3E}">
        <p14:creationId xmlns:p14="http://schemas.microsoft.com/office/powerpoint/2010/main" val="2851508599"/>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743ED82-0F2F-1A4E-93CF-43EE4EBD0430}" type="slidenum">
              <a:rPr lang="en-US" altLang="en-US"/>
              <a:pPr>
                <a:defRPr/>
              </a:pPr>
              <a:t>‹#›</a:t>
            </a:fld>
            <a:endParaRPr lang="en-US" altLang="en-US"/>
          </a:p>
        </p:txBody>
      </p:sp>
    </p:spTree>
    <p:extLst>
      <p:ext uri="{BB962C8B-B14F-4D97-AF65-F5344CB8AC3E}">
        <p14:creationId xmlns:p14="http://schemas.microsoft.com/office/powerpoint/2010/main" val="371452394"/>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2260B2E-3EF9-7F48-806A-155E7BB2423B}" type="slidenum">
              <a:rPr lang="en-US" altLang="en-US"/>
              <a:pPr>
                <a:defRPr/>
              </a:pPr>
              <a:t>‹#›</a:t>
            </a:fld>
            <a:endParaRPr lang="en-US" altLang="en-US"/>
          </a:p>
        </p:txBody>
      </p:sp>
    </p:spTree>
    <p:extLst>
      <p:ext uri="{BB962C8B-B14F-4D97-AF65-F5344CB8AC3E}">
        <p14:creationId xmlns:p14="http://schemas.microsoft.com/office/powerpoint/2010/main" val="4088761680"/>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4F4FAD1-E1C4-A246-8EF2-A36016086DD2}" type="slidenum">
              <a:rPr lang="en-US" altLang="en-US"/>
              <a:pPr>
                <a:defRPr/>
              </a:pPr>
              <a:t>‹#›</a:t>
            </a:fld>
            <a:endParaRPr lang="en-US" altLang="en-US"/>
          </a:p>
        </p:txBody>
      </p:sp>
    </p:spTree>
    <p:extLst>
      <p:ext uri="{BB962C8B-B14F-4D97-AF65-F5344CB8AC3E}">
        <p14:creationId xmlns:p14="http://schemas.microsoft.com/office/powerpoint/2010/main" val="148030152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CF3CB30-279C-B44D-9FE5-C7E9DDE0E394}" type="slidenum">
              <a:rPr lang="en-US" altLang="en-US"/>
              <a:pPr>
                <a:defRPr/>
              </a:pPr>
              <a:t>‹#›</a:t>
            </a:fld>
            <a:endParaRPr lang="en-US" altLang="en-US"/>
          </a:p>
        </p:txBody>
      </p:sp>
    </p:spTree>
    <p:extLst>
      <p:ext uri="{BB962C8B-B14F-4D97-AF65-F5344CB8AC3E}">
        <p14:creationId xmlns:p14="http://schemas.microsoft.com/office/powerpoint/2010/main" val="4075091343"/>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02B711A-BEB4-184F-9A5A-87236BD4BA98}" type="slidenum">
              <a:rPr lang="en-US" altLang="en-US"/>
              <a:pPr>
                <a:defRPr/>
              </a:pPr>
              <a:t>‹#›</a:t>
            </a:fld>
            <a:endParaRPr lang="en-US" altLang="en-US"/>
          </a:p>
        </p:txBody>
      </p:sp>
    </p:spTree>
    <p:extLst>
      <p:ext uri="{BB962C8B-B14F-4D97-AF65-F5344CB8AC3E}">
        <p14:creationId xmlns:p14="http://schemas.microsoft.com/office/powerpoint/2010/main" val="1581885735"/>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E3EF656-4CFD-8143-878F-D369840424F5}" type="slidenum">
              <a:rPr lang="en-US" altLang="en-US"/>
              <a:pPr>
                <a:defRPr/>
              </a:pPr>
              <a:t>‹#›</a:t>
            </a:fld>
            <a:endParaRPr lang="en-US" altLang="en-US"/>
          </a:p>
        </p:txBody>
      </p:sp>
    </p:spTree>
    <p:extLst>
      <p:ext uri="{BB962C8B-B14F-4D97-AF65-F5344CB8AC3E}">
        <p14:creationId xmlns:p14="http://schemas.microsoft.com/office/powerpoint/2010/main" val="3363221242"/>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E7FE474-BC73-CF47-B949-683DF91F30DA}" type="slidenum">
              <a:rPr lang="en-US"/>
              <a:pPr>
                <a:defRPr/>
              </a:pPr>
              <a:t>‹#›</a:t>
            </a:fld>
            <a:endParaRPr lang="en-US"/>
          </a:p>
        </p:txBody>
      </p:sp>
    </p:spTree>
    <p:extLst>
      <p:ext uri="{BB962C8B-B14F-4D97-AF65-F5344CB8AC3E}">
        <p14:creationId xmlns:p14="http://schemas.microsoft.com/office/powerpoint/2010/main" val="25841032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val="4000238083"/>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5AD6719C-8006-3C42-BD69-D76FBBA00928}" type="slidenum">
              <a:rPr lang="en-US"/>
              <a:pPr>
                <a:defRPr/>
              </a:pPr>
              <a:t>‹#›</a:t>
            </a:fld>
            <a:endParaRPr lang="en-US"/>
          </a:p>
        </p:txBody>
      </p:sp>
    </p:spTree>
    <p:extLst>
      <p:ext uri="{BB962C8B-B14F-4D97-AF65-F5344CB8AC3E}">
        <p14:creationId xmlns:p14="http://schemas.microsoft.com/office/powerpoint/2010/main" val="2786293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5D611348-57E7-9248-BBF2-E1CBC5A46242}" type="slidenum">
              <a:rPr lang="en-US"/>
              <a:pPr>
                <a:defRPr/>
              </a:pPr>
              <a:t>‹#›</a:t>
            </a:fld>
            <a:endParaRPr lang="en-US"/>
          </a:p>
        </p:txBody>
      </p:sp>
    </p:spTree>
    <p:extLst>
      <p:ext uri="{BB962C8B-B14F-4D97-AF65-F5344CB8AC3E}">
        <p14:creationId xmlns:p14="http://schemas.microsoft.com/office/powerpoint/2010/main" val="3794892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b="0"/>
            </a:lvl1pPr>
          </a:lstStyle>
          <a:p>
            <a:pPr>
              <a:defRPr/>
            </a:pPr>
            <a:fld id="{E3AE4140-8192-C74F-8F04-897DFA055154}" type="slidenum">
              <a:rPr lang="en-US"/>
              <a:pPr>
                <a:defRPr/>
              </a:pPr>
              <a:t>‹#›</a:t>
            </a:fld>
            <a:endParaRPr lang="en-US"/>
          </a:p>
        </p:txBody>
      </p:sp>
    </p:spTree>
    <p:extLst>
      <p:ext uri="{BB962C8B-B14F-4D97-AF65-F5344CB8AC3E}">
        <p14:creationId xmlns:p14="http://schemas.microsoft.com/office/powerpoint/2010/main" val="25903809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79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b="0"/>
            </a:lvl1pPr>
          </a:lstStyle>
          <a:p>
            <a:pPr>
              <a:defRPr/>
            </a:pPr>
            <a:fld id="{EE4FFFF1-7C20-F340-9BA1-112F71EEE880}" type="slidenum">
              <a:rPr lang="en-US"/>
              <a:pPr>
                <a:defRPr/>
              </a:pPr>
              <a:t>‹#›</a:t>
            </a:fld>
            <a:endParaRPr lang="en-US"/>
          </a:p>
        </p:txBody>
      </p:sp>
    </p:spTree>
    <p:extLst>
      <p:ext uri="{BB962C8B-B14F-4D97-AF65-F5344CB8AC3E}">
        <p14:creationId xmlns:p14="http://schemas.microsoft.com/office/powerpoint/2010/main" val="1071434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b="0"/>
            </a:lvl1pPr>
          </a:lstStyle>
          <a:p>
            <a:pPr>
              <a:defRPr/>
            </a:pPr>
            <a:fld id="{D90E818B-43EA-F746-BABB-FCC1B194AA8A}" type="slidenum">
              <a:rPr lang="en-US"/>
              <a:pPr>
                <a:defRPr/>
              </a:pPr>
              <a:t>‹#›</a:t>
            </a:fld>
            <a:endParaRPr lang="en-US"/>
          </a:p>
        </p:txBody>
      </p:sp>
    </p:spTree>
    <p:extLst>
      <p:ext uri="{BB962C8B-B14F-4D97-AF65-F5344CB8AC3E}">
        <p14:creationId xmlns:p14="http://schemas.microsoft.com/office/powerpoint/2010/main" val="1693904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b="0"/>
            </a:lvl1pPr>
          </a:lstStyle>
          <a:p>
            <a:pPr>
              <a:defRPr/>
            </a:pPr>
            <a:fld id="{45DBC427-AAF4-4D46-A878-99A606E15DDA}" type="slidenum">
              <a:rPr lang="en-US"/>
              <a:pPr>
                <a:defRPr/>
              </a:pPr>
              <a:t>‹#›</a:t>
            </a:fld>
            <a:endParaRPr lang="en-US"/>
          </a:p>
        </p:txBody>
      </p:sp>
    </p:spTree>
    <p:extLst>
      <p:ext uri="{BB962C8B-B14F-4D97-AF65-F5344CB8AC3E}">
        <p14:creationId xmlns:p14="http://schemas.microsoft.com/office/powerpoint/2010/main" val="2032495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b="0"/>
            </a:lvl1pPr>
          </a:lstStyle>
          <a:p>
            <a:pPr>
              <a:defRPr/>
            </a:pPr>
            <a:fld id="{AE0491C4-F29B-CD4D-A019-E1E9DA95D05B}" type="slidenum">
              <a:rPr lang="en-US"/>
              <a:pPr>
                <a:defRPr/>
              </a:pPr>
              <a:t>‹#›</a:t>
            </a:fld>
            <a:endParaRPr lang="en-US"/>
          </a:p>
        </p:txBody>
      </p:sp>
    </p:spTree>
    <p:extLst>
      <p:ext uri="{BB962C8B-B14F-4D97-AF65-F5344CB8AC3E}">
        <p14:creationId xmlns:p14="http://schemas.microsoft.com/office/powerpoint/2010/main" val="898963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b="0"/>
            </a:lvl1pPr>
          </a:lstStyle>
          <a:p>
            <a:pPr>
              <a:defRPr/>
            </a:pPr>
            <a:fld id="{5FB91CFA-DFEE-174A-BA30-DAB2A73E3B4C}" type="slidenum">
              <a:rPr lang="en-US"/>
              <a:pPr>
                <a:defRPr/>
              </a:pPr>
              <a:t>‹#›</a:t>
            </a:fld>
            <a:endParaRPr lang="en-US"/>
          </a:p>
        </p:txBody>
      </p:sp>
    </p:spTree>
    <p:extLst>
      <p:ext uri="{BB962C8B-B14F-4D97-AF65-F5344CB8AC3E}">
        <p14:creationId xmlns:p14="http://schemas.microsoft.com/office/powerpoint/2010/main" val="17127546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b="0"/>
            </a:lvl1pPr>
          </a:lstStyle>
          <a:p>
            <a:pPr>
              <a:defRPr/>
            </a:pPr>
            <a:fld id="{2381D58F-2552-F64F-AE5F-2DB3BD996436}" type="slidenum">
              <a:rPr lang="en-US"/>
              <a:pPr>
                <a:defRPr/>
              </a:pPr>
              <a:t>‹#›</a:t>
            </a:fld>
            <a:endParaRPr lang="en-US"/>
          </a:p>
        </p:txBody>
      </p:sp>
    </p:spTree>
    <p:extLst>
      <p:ext uri="{BB962C8B-B14F-4D97-AF65-F5344CB8AC3E}">
        <p14:creationId xmlns:p14="http://schemas.microsoft.com/office/powerpoint/2010/main" val="3637906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C4DE2A0D-0CAE-BF4A-81FD-CC9AFD8CFC33}" type="slidenum">
              <a:rPr lang="en-US"/>
              <a:pPr>
                <a:defRPr/>
              </a:pPr>
              <a:t>‹#›</a:t>
            </a:fld>
            <a:endParaRPr lang="en-US"/>
          </a:p>
        </p:txBody>
      </p:sp>
    </p:spTree>
    <p:extLst>
      <p:ext uri="{BB962C8B-B14F-4D97-AF65-F5344CB8AC3E}">
        <p14:creationId xmlns:p14="http://schemas.microsoft.com/office/powerpoint/2010/main" val="339802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val="147437266"/>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E6888720-67CB-D84E-8B07-42D0EF9A0FD4}" type="slidenum">
              <a:rPr lang="en-US"/>
              <a:pPr>
                <a:defRPr/>
              </a:pPr>
              <a:t>‹#›</a:t>
            </a:fld>
            <a:endParaRPr lang="en-US"/>
          </a:p>
        </p:txBody>
      </p:sp>
    </p:spTree>
    <p:extLst>
      <p:ext uri="{BB962C8B-B14F-4D97-AF65-F5344CB8AC3E}">
        <p14:creationId xmlns:p14="http://schemas.microsoft.com/office/powerpoint/2010/main" val="32194724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79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63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b="0"/>
            </a:lvl1pPr>
          </a:lstStyle>
          <a:p>
            <a:pPr>
              <a:defRPr/>
            </a:pPr>
            <a:fld id="{45BE3E49-C621-384D-9EDB-24C6E309A8E7}" type="slidenum">
              <a:rPr lang="en-US"/>
              <a:pPr>
                <a:defRPr/>
              </a:pPr>
              <a:t>‹#›</a:t>
            </a:fld>
            <a:endParaRPr lang="en-US"/>
          </a:p>
        </p:txBody>
      </p:sp>
    </p:spTree>
    <p:extLst>
      <p:ext uri="{BB962C8B-B14F-4D97-AF65-F5344CB8AC3E}">
        <p14:creationId xmlns:p14="http://schemas.microsoft.com/office/powerpoint/2010/main" val="1088352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b="0"/>
            </a:lvl1pPr>
          </a:lstStyle>
          <a:p>
            <a:pPr>
              <a:defRPr/>
            </a:pPr>
            <a:fld id="{3F079AFE-9FCB-3C4B-A69E-2F3CDECD570F}" type="slidenum">
              <a:rPr lang="en-US"/>
              <a:pPr>
                <a:defRPr/>
              </a:pPr>
              <a:t>‹#›</a:t>
            </a:fld>
            <a:endParaRPr lang="en-US"/>
          </a:p>
        </p:txBody>
      </p:sp>
    </p:spTree>
    <p:extLst>
      <p:ext uri="{BB962C8B-B14F-4D97-AF65-F5344CB8AC3E}">
        <p14:creationId xmlns:p14="http://schemas.microsoft.com/office/powerpoint/2010/main" val="17343126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79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63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b="0"/>
            </a:lvl1pPr>
          </a:lstStyle>
          <a:p>
            <a:pPr>
              <a:defRPr/>
            </a:pPr>
            <a:fld id="{9C89EDD1-0215-A34B-AECD-6D0405A866E4}" type="slidenum">
              <a:rPr lang="en-US"/>
              <a:pPr>
                <a:defRPr/>
              </a:pPr>
              <a:t>‹#›</a:t>
            </a:fld>
            <a:endParaRPr lang="en-US"/>
          </a:p>
        </p:txBody>
      </p:sp>
    </p:spTree>
    <p:extLst>
      <p:ext uri="{BB962C8B-B14F-4D97-AF65-F5344CB8AC3E}">
        <p14:creationId xmlns:p14="http://schemas.microsoft.com/office/powerpoint/2010/main" val="3515327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77938"/>
            <a:ext cx="8229600" cy="4525962"/>
          </a:xfrm>
        </p:spPr>
        <p:txBody>
          <a:bodyPr/>
          <a:lstStyle/>
          <a:p>
            <a:pPr lvl="0"/>
            <a:endParaRPr lang="en-US" noProof="0"/>
          </a:p>
        </p:txBody>
      </p:sp>
      <p:sp>
        <p:nvSpPr>
          <p:cNvPr id="4" name="Rectangle 6"/>
          <p:cNvSpPr>
            <a:spLocks noGrp="1" noChangeArrowheads="1"/>
          </p:cNvSpPr>
          <p:nvPr>
            <p:ph type="sldNum" sz="quarter" idx="10"/>
          </p:nvPr>
        </p:nvSpPr>
        <p:spPr/>
        <p:txBody>
          <a:bodyPr/>
          <a:lstStyle>
            <a:lvl1pPr>
              <a:defRPr b="0"/>
            </a:lvl1pPr>
          </a:lstStyle>
          <a:p>
            <a:pPr>
              <a:defRPr/>
            </a:pPr>
            <a:fld id="{58A8832D-AE2C-BF4F-BA7C-6FDFFA7FFAC0}" type="slidenum">
              <a:rPr lang="en-US"/>
              <a:pPr>
                <a:defRPr/>
              </a:pPr>
              <a:t>‹#›</a:t>
            </a:fld>
            <a:endParaRPr lang="en-US"/>
          </a:p>
        </p:txBody>
      </p:sp>
    </p:spTree>
    <p:extLst>
      <p:ext uri="{BB962C8B-B14F-4D97-AF65-F5344CB8AC3E}">
        <p14:creationId xmlns:p14="http://schemas.microsoft.com/office/powerpoint/2010/main" val="39941307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072168A-8498-A042-9DBA-827547F2A1E3}" type="slidenum">
              <a:rPr lang="en-US" altLang="en-US"/>
              <a:pPr>
                <a:defRPr/>
              </a:pPr>
              <a:t>‹#›</a:t>
            </a:fld>
            <a:endParaRPr lang="en-US" altLang="en-US"/>
          </a:p>
        </p:txBody>
      </p:sp>
    </p:spTree>
    <p:extLst>
      <p:ext uri="{BB962C8B-B14F-4D97-AF65-F5344CB8AC3E}">
        <p14:creationId xmlns:p14="http://schemas.microsoft.com/office/powerpoint/2010/main" val="2078652993"/>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D194FD0-85F6-BC40-9956-B4CA648D9CE1}" type="slidenum">
              <a:rPr lang="en-US" altLang="en-US"/>
              <a:pPr>
                <a:defRPr/>
              </a:pPr>
              <a:t>‹#›</a:t>
            </a:fld>
            <a:endParaRPr lang="en-US" altLang="en-US"/>
          </a:p>
        </p:txBody>
      </p:sp>
    </p:spTree>
    <p:extLst>
      <p:ext uri="{BB962C8B-B14F-4D97-AF65-F5344CB8AC3E}">
        <p14:creationId xmlns:p14="http://schemas.microsoft.com/office/powerpoint/2010/main" val="1567791009"/>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FDA33DF-B201-854F-8CB7-8156E36B7E9C}" type="slidenum">
              <a:rPr lang="en-US" altLang="en-US"/>
              <a:pPr>
                <a:defRPr/>
              </a:pPr>
              <a:t>‹#›</a:t>
            </a:fld>
            <a:endParaRPr lang="en-US" altLang="en-US"/>
          </a:p>
        </p:txBody>
      </p:sp>
    </p:spTree>
    <p:extLst>
      <p:ext uri="{BB962C8B-B14F-4D97-AF65-F5344CB8AC3E}">
        <p14:creationId xmlns:p14="http://schemas.microsoft.com/office/powerpoint/2010/main" val="4046922599"/>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19D3D-0A39-574B-8110-CEA0DF7C8E7B}" type="slidenum">
              <a:rPr lang="en-US" altLang="en-US"/>
              <a:pPr>
                <a:defRPr/>
              </a:pPr>
              <a:t>‹#›</a:t>
            </a:fld>
            <a:endParaRPr lang="en-US" altLang="en-US"/>
          </a:p>
        </p:txBody>
      </p:sp>
    </p:spTree>
    <p:extLst>
      <p:ext uri="{BB962C8B-B14F-4D97-AF65-F5344CB8AC3E}">
        <p14:creationId xmlns:p14="http://schemas.microsoft.com/office/powerpoint/2010/main" val="3293694787"/>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8EAE4F-0547-6E4E-8992-F4112DBA5F88}" type="slidenum">
              <a:rPr lang="en-US" altLang="en-US"/>
              <a:pPr>
                <a:defRPr/>
              </a:pPr>
              <a:t>‹#›</a:t>
            </a:fld>
            <a:endParaRPr lang="en-US" altLang="en-US"/>
          </a:p>
        </p:txBody>
      </p:sp>
    </p:spTree>
    <p:extLst>
      <p:ext uri="{BB962C8B-B14F-4D97-AF65-F5344CB8AC3E}">
        <p14:creationId xmlns:p14="http://schemas.microsoft.com/office/powerpoint/2010/main" val="2016846463"/>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val="2888429136"/>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22A9084-4502-874D-8230-5CB818676C74}" type="slidenum">
              <a:rPr lang="en-US" altLang="en-US"/>
              <a:pPr>
                <a:defRPr/>
              </a:pPr>
              <a:t>‹#›</a:t>
            </a:fld>
            <a:endParaRPr lang="en-US" altLang="en-US"/>
          </a:p>
        </p:txBody>
      </p:sp>
    </p:spTree>
    <p:extLst>
      <p:ext uri="{BB962C8B-B14F-4D97-AF65-F5344CB8AC3E}">
        <p14:creationId xmlns:p14="http://schemas.microsoft.com/office/powerpoint/2010/main" val="3936562263"/>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323AA7D-E6B2-6E42-AABF-8B8880C3DB83}" type="slidenum">
              <a:rPr lang="en-US" altLang="en-US"/>
              <a:pPr>
                <a:defRPr/>
              </a:pPr>
              <a:t>‹#›</a:t>
            </a:fld>
            <a:endParaRPr lang="en-US" altLang="en-US"/>
          </a:p>
        </p:txBody>
      </p:sp>
    </p:spTree>
    <p:extLst>
      <p:ext uri="{BB962C8B-B14F-4D97-AF65-F5344CB8AC3E}">
        <p14:creationId xmlns:p14="http://schemas.microsoft.com/office/powerpoint/2010/main" val="2640574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AB4CA13-4212-7546-A6FF-CD3E1897DDC3}" type="slidenum">
              <a:rPr lang="en-US" altLang="en-US"/>
              <a:pPr>
                <a:defRPr/>
              </a:pPr>
              <a:t>‹#›</a:t>
            </a:fld>
            <a:endParaRPr lang="en-US" altLang="en-US"/>
          </a:p>
        </p:txBody>
      </p:sp>
    </p:spTree>
    <p:extLst>
      <p:ext uri="{BB962C8B-B14F-4D97-AF65-F5344CB8AC3E}">
        <p14:creationId xmlns:p14="http://schemas.microsoft.com/office/powerpoint/2010/main" val="793419441"/>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7390B63-C97A-AB49-B23F-F890F6B49D2A}" type="slidenum">
              <a:rPr lang="en-US" altLang="en-US"/>
              <a:pPr>
                <a:defRPr/>
              </a:pPr>
              <a:t>‹#›</a:t>
            </a:fld>
            <a:endParaRPr lang="en-US" altLang="en-US"/>
          </a:p>
        </p:txBody>
      </p:sp>
    </p:spTree>
    <p:extLst>
      <p:ext uri="{BB962C8B-B14F-4D97-AF65-F5344CB8AC3E}">
        <p14:creationId xmlns:p14="http://schemas.microsoft.com/office/powerpoint/2010/main" val="106552628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2308446-F950-E445-9013-5BECEF5744B4}" type="slidenum">
              <a:rPr lang="en-US" altLang="en-US"/>
              <a:pPr>
                <a:defRPr/>
              </a:pPr>
              <a:t>‹#›</a:t>
            </a:fld>
            <a:endParaRPr lang="en-US" altLang="en-US"/>
          </a:p>
        </p:txBody>
      </p:sp>
    </p:spTree>
    <p:extLst>
      <p:ext uri="{BB962C8B-B14F-4D97-AF65-F5344CB8AC3E}">
        <p14:creationId xmlns:p14="http://schemas.microsoft.com/office/powerpoint/2010/main" val="2942057515"/>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F4AEB0B-CAC5-634A-A4E4-6F9E2CDC5C54}" type="slidenum">
              <a:rPr lang="en-US" altLang="en-US"/>
              <a:pPr>
                <a:defRPr/>
              </a:pPr>
              <a:t>‹#›</a:t>
            </a:fld>
            <a:endParaRPr lang="en-US" altLang="en-US"/>
          </a:p>
        </p:txBody>
      </p:sp>
    </p:spTree>
    <p:extLst>
      <p:ext uri="{BB962C8B-B14F-4D97-AF65-F5344CB8AC3E}">
        <p14:creationId xmlns:p14="http://schemas.microsoft.com/office/powerpoint/2010/main" val="2165251674"/>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58FBCB-3E21-0743-A52D-D3A08DFC0EC5}" type="slidenum">
              <a:rPr lang="en-US"/>
              <a:pPr>
                <a:defRPr/>
              </a:pPr>
              <a:t>‹#›</a:t>
            </a:fld>
            <a:endParaRPr lang="en-US"/>
          </a:p>
        </p:txBody>
      </p:sp>
    </p:spTree>
    <p:extLst>
      <p:ext uri="{BB962C8B-B14F-4D97-AF65-F5344CB8AC3E}">
        <p14:creationId xmlns:p14="http://schemas.microsoft.com/office/powerpoint/2010/main" val="346642858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E625F116-9425-224A-B6B6-74176C757660}" type="slidenum">
              <a:rPr lang="en-US" altLang="en-US"/>
              <a:pPr>
                <a:defRPr/>
              </a:pPr>
              <a:t>‹#›</a:t>
            </a:fld>
            <a:endParaRPr lang="en-US" altLang="en-US"/>
          </a:p>
        </p:txBody>
      </p:sp>
    </p:spTree>
    <p:extLst>
      <p:ext uri="{BB962C8B-B14F-4D97-AF65-F5344CB8AC3E}">
        <p14:creationId xmlns:p14="http://schemas.microsoft.com/office/powerpoint/2010/main" val="1078891536"/>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802F9BC-A5F8-F949-9214-C59B39E642E5}" type="slidenum">
              <a:rPr lang="en-US" altLang="en-US"/>
              <a:pPr>
                <a:defRPr/>
              </a:pPr>
              <a:t>‹#›</a:t>
            </a:fld>
            <a:endParaRPr lang="en-US" altLang="en-US"/>
          </a:p>
        </p:txBody>
      </p:sp>
    </p:spTree>
    <p:extLst>
      <p:ext uri="{BB962C8B-B14F-4D97-AF65-F5344CB8AC3E}">
        <p14:creationId xmlns:p14="http://schemas.microsoft.com/office/powerpoint/2010/main" val="3623232102"/>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0FCEB0F-191A-7243-B509-BD56BF2623F0}" type="slidenum">
              <a:rPr lang="en-US" altLang="en-US"/>
              <a:pPr>
                <a:defRPr/>
              </a:pPr>
              <a:t>‹#›</a:t>
            </a:fld>
            <a:endParaRPr lang="en-US" altLang="en-US"/>
          </a:p>
        </p:txBody>
      </p:sp>
    </p:spTree>
    <p:extLst>
      <p:ext uri="{BB962C8B-B14F-4D97-AF65-F5344CB8AC3E}">
        <p14:creationId xmlns:p14="http://schemas.microsoft.com/office/powerpoint/2010/main" val="2914830548"/>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val="171075849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BCDE5F-21EF-494A-A012-96F7B7C10E4C}" type="slidenum">
              <a:rPr lang="en-US" altLang="en-US"/>
              <a:pPr>
                <a:defRPr/>
              </a:pPr>
              <a:t>‹#›</a:t>
            </a:fld>
            <a:endParaRPr lang="en-US" altLang="en-US"/>
          </a:p>
        </p:txBody>
      </p:sp>
    </p:spTree>
    <p:extLst>
      <p:ext uri="{BB962C8B-B14F-4D97-AF65-F5344CB8AC3E}">
        <p14:creationId xmlns:p14="http://schemas.microsoft.com/office/powerpoint/2010/main" val="3782697523"/>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C6C4907-71F3-C54E-B79D-E57A2F3AA1D3}" type="slidenum">
              <a:rPr lang="en-US" altLang="en-US"/>
              <a:pPr>
                <a:defRPr/>
              </a:pPr>
              <a:t>‹#›</a:t>
            </a:fld>
            <a:endParaRPr lang="en-US" altLang="en-US"/>
          </a:p>
        </p:txBody>
      </p:sp>
    </p:spTree>
    <p:extLst>
      <p:ext uri="{BB962C8B-B14F-4D97-AF65-F5344CB8AC3E}">
        <p14:creationId xmlns:p14="http://schemas.microsoft.com/office/powerpoint/2010/main" val="29556995"/>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3365DA-83FB-7E47-B5C8-2B9AA3427D64}" type="slidenum">
              <a:rPr lang="en-US" altLang="en-US"/>
              <a:pPr>
                <a:defRPr/>
              </a:pPr>
              <a:t>‹#›</a:t>
            </a:fld>
            <a:endParaRPr lang="en-US" altLang="en-US"/>
          </a:p>
        </p:txBody>
      </p:sp>
    </p:spTree>
    <p:extLst>
      <p:ext uri="{BB962C8B-B14F-4D97-AF65-F5344CB8AC3E}">
        <p14:creationId xmlns:p14="http://schemas.microsoft.com/office/powerpoint/2010/main" val="2067053906"/>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F95486-D207-644E-8D9A-1A8EC661D83C}" type="slidenum">
              <a:rPr lang="en-US" altLang="en-US"/>
              <a:pPr>
                <a:defRPr/>
              </a:pPr>
              <a:t>‹#›</a:t>
            </a:fld>
            <a:endParaRPr lang="en-US" altLang="en-US"/>
          </a:p>
        </p:txBody>
      </p:sp>
    </p:spTree>
    <p:extLst>
      <p:ext uri="{BB962C8B-B14F-4D97-AF65-F5344CB8AC3E}">
        <p14:creationId xmlns:p14="http://schemas.microsoft.com/office/powerpoint/2010/main" val="252203474"/>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3C10B71-616A-C247-B0B2-6CA7756A7DC9}" type="slidenum">
              <a:rPr lang="en-US" altLang="en-US"/>
              <a:pPr>
                <a:defRPr/>
              </a:pPr>
              <a:t>‹#›</a:t>
            </a:fld>
            <a:endParaRPr lang="en-US" altLang="en-US"/>
          </a:p>
        </p:txBody>
      </p:sp>
    </p:spTree>
    <p:extLst>
      <p:ext uri="{BB962C8B-B14F-4D97-AF65-F5344CB8AC3E}">
        <p14:creationId xmlns:p14="http://schemas.microsoft.com/office/powerpoint/2010/main" val="1123118952"/>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1530045-82E1-CB44-BF50-13BF58235C78}" type="slidenum">
              <a:rPr lang="en-US" altLang="en-US"/>
              <a:pPr>
                <a:defRPr/>
              </a:pPr>
              <a:t>‹#›</a:t>
            </a:fld>
            <a:endParaRPr lang="en-US" altLang="en-US"/>
          </a:p>
        </p:txBody>
      </p:sp>
    </p:spTree>
    <p:extLst>
      <p:ext uri="{BB962C8B-B14F-4D97-AF65-F5344CB8AC3E}">
        <p14:creationId xmlns:p14="http://schemas.microsoft.com/office/powerpoint/2010/main" val="963364129"/>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E3442A-8604-4D45-BB60-DDA5457E89C6}" type="slidenum">
              <a:rPr lang="en-US" altLang="en-US"/>
              <a:pPr>
                <a:defRPr/>
              </a:pPr>
              <a:t>‹#›</a:t>
            </a:fld>
            <a:endParaRPr lang="en-US" altLang="en-US"/>
          </a:p>
        </p:txBody>
      </p:sp>
    </p:spTree>
    <p:extLst>
      <p:ext uri="{BB962C8B-B14F-4D97-AF65-F5344CB8AC3E}">
        <p14:creationId xmlns:p14="http://schemas.microsoft.com/office/powerpoint/2010/main" val="2922155028"/>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0E4B749-7E15-8C48-B18A-3A2DD91158BD}" type="slidenum">
              <a:rPr lang="en-US" altLang="en-US"/>
              <a:pPr>
                <a:defRPr/>
              </a:pPr>
              <a:t>‹#›</a:t>
            </a:fld>
            <a:endParaRPr lang="en-US" altLang="en-US"/>
          </a:p>
        </p:txBody>
      </p:sp>
    </p:spTree>
    <p:extLst>
      <p:ext uri="{BB962C8B-B14F-4D97-AF65-F5344CB8AC3E}">
        <p14:creationId xmlns:p14="http://schemas.microsoft.com/office/powerpoint/2010/main" val="282812204"/>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9FFF4A9-D579-6149-ACCB-DB00F9220EE1}" type="slidenum">
              <a:rPr lang="en-US"/>
              <a:pPr>
                <a:defRPr/>
              </a:pPr>
              <a:t>‹#›</a:t>
            </a:fld>
            <a:endParaRPr lang="en-US"/>
          </a:p>
        </p:txBody>
      </p:sp>
    </p:spTree>
    <p:extLst>
      <p:ext uri="{BB962C8B-B14F-4D97-AF65-F5344CB8AC3E}">
        <p14:creationId xmlns:p14="http://schemas.microsoft.com/office/powerpoint/2010/main" val="757316357"/>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922E9741-E7C3-CE45-BF84-20642354B4FF}" type="slidenum">
              <a:rPr lang="en-US" altLang="en-US"/>
              <a:pPr>
                <a:defRPr/>
              </a:pPr>
              <a:t>‹#›</a:t>
            </a:fld>
            <a:endParaRPr lang="en-US" altLang="en-US"/>
          </a:p>
        </p:txBody>
      </p:sp>
    </p:spTree>
    <p:extLst>
      <p:ext uri="{BB962C8B-B14F-4D97-AF65-F5344CB8AC3E}">
        <p14:creationId xmlns:p14="http://schemas.microsoft.com/office/powerpoint/2010/main" val="194567873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val="646036285"/>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406ED58-D2E7-9A41-B9CB-AE72211D5AF1}" type="slidenum">
              <a:rPr lang="en-US" altLang="en-US"/>
              <a:pPr>
                <a:defRPr/>
              </a:pPr>
              <a:t>‹#›</a:t>
            </a:fld>
            <a:endParaRPr lang="en-US" altLang="en-US"/>
          </a:p>
        </p:txBody>
      </p:sp>
    </p:spTree>
    <p:extLst>
      <p:ext uri="{BB962C8B-B14F-4D97-AF65-F5344CB8AC3E}">
        <p14:creationId xmlns:p14="http://schemas.microsoft.com/office/powerpoint/2010/main" val="96018610"/>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7773CC9-C0A7-C84D-9B8F-D8EB03FCA039}" type="slidenum">
              <a:rPr lang="en-US" altLang="en-US"/>
              <a:pPr>
                <a:defRPr/>
              </a:pPr>
              <a:t>‹#›</a:t>
            </a:fld>
            <a:endParaRPr lang="en-US" altLang="en-US"/>
          </a:p>
        </p:txBody>
      </p:sp>
    </p:spTree>
    <p:extLst>
      <p:ext uri="{BB962C8B-B14F-4D97-AF65-F5344CB8AC3E}">
        <p14:creationId xmlns:p14="http://schemas.microsoft.com/office/powerpoint/2010/main" val="1328530035"/>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26DFAC1-98A4-DD4A-87E3-1F2640F48E5D}" type="slidenum">
              <a:rPr lang="en-US" altLang="en-US"/>
              <a:pPr>
                <a:defRPr/>
              </a:pPr>
              <a:t>‹#›</a:t>
            </a:fld>
            <a:endParaRPr lang="en-US" altLang="en-US"/>
          </a:p>
        </p:txBody>
      </p:sp>
    </p:spTree>
    <p:extLst>
      <p:ext uri="{BB962C8B-B14F-4D97-AF65-F5344CB8AC3E}">
        <p14:creationId xmlns:p14="http://schemas.microsoft.com/office/powerpoint/2010/main" val="2796063608"/>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FF69A78-142A-A94D-B11E-D656AEFB5B3B}" type="slidenum">
              <a:rPr lang="en-US" altLang="en-US"/>
              <a:pPr>
                <a:defRPr/>
              </a:pPr>
              <a:t>‹#›</a:t>
            </a:fld>
            <a:endParaRPr lang="en-US" altLang="en-US"/>
          </a:p>
        </p:txBody>
      </p:sp>
    </p:spTree>
    <p:extLst>
      <p:ext uri="{BB962C8B-B14F-4D97-AF65-F5344CB8AC3E}">
        <p14:creationId xmlns:p14="http://schemas.microsoft.com/office/powerpoint/2010/main" val="2028479728"/>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90CBE62-A3D2-3F47-8E17-5EEF38C323E0}" type="slidenum">
              <a:rPr lang="en-US" altLang="en-US"/>
              <a:pPr>
                <a:defRPr/>
              </a:pPr>
              <a:t>‹#›</a:t>
            </a:fld>
            <a:endParaRPr lang="en-US" altLang="en-US"/>
          </a:p>
        </p:txBody>
      </p:sp>
    </p:spTree>
    <p:extLst>
      <p:ext uri="{BB962C8B-B14F-4D97-AF65-F5344CB8AC3E}">
        <p14:creationId xmlns:p14="http://schemas.microsoft.com/office/powerpoint/2010/main" val="401557202"/>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3A7435A-3491-6F4F-9B91-07F776F91425}" type="slidenum">
              <a:rPr lang="en-US" altLang="en-US"/>
              <a:pPr>
                <a:defRPr/>
              </a:pPr>
              <a:t>‹#›</a:t>
            </a:fld>
            <a:endParaRPr lang="en-US" altLang="en-US"/>
          </a:p>
        </p:txBody>
      </p:sp>
    </p:spTree>
    <p:extLst>
      <p:ext uri="{BB962C8B-B14F-4D97-AF65-F5344CB8AC3E}">
        <p14:creationId xmlns:p14="http://schemas.microsoft.com/office/powerpoint/2010/main" val="2918447734"/>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E50931C-F882-4E48-85CA-63101B4763E4}" type="slidenum">
              <a:rPr lang="en-US" altLang="en-US"/>
              <a:pPr>
                <a:defRPr/>
              </a:pPr>
              <a:t>‹#›</a:t>
            </a:fld>
            <a:endParaRPr lang="en-US" altLang="en-US"/>
          </a:p>
        </p:txBody>
      </p:sp>
    </p:spTree>
    <p:extLst>
      <p:ext uri="{BB962C8B-B14F-4D97-AF65-F5344CB8AC3E}">
        <p14:creationId xmlns:p14="http://schemas.microsoft.com/office/powerpoint/2010/main" val="3089036341"/>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876C76E-A9A2-9142-8B78-6A0640CA5AC2}" type="slidenum">
              <a:rPr lang="en-US" altLang="en-US"/>
              <a:pPr>
                <a:defRPr/>
              </a:pPr>
              <a:t>‹#›</a:t>
            </a:fld>
            <a:endParaRPr lang="en-US" altLang="en-US"/>
          </a:p>
        </p:txBody>
      </p:sp>
    </p:spTree>
    <p:extLst>
      <p:ext uri="{BB962C8B-B14F-4D97-AF65-F5344CB8AC3E}">
        <p14:creationId xmlns:p14="http://schemas.microsoft.com/office/powerpoint/2010/main" val="1070756940"/>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38B98DA-5C48-A049-BF5F-2602DE7F9989}" type="slidenum">
              <a:rPr lang="en-US" altLang="en-US"/>
              <a:pPr>
                <a:defRPr/>
              </a:pPr>
              <a:t>‹#›</a:t>
            </a:fld>
            <a:endParaRPr lang="en-US" altLang="en-US"/>
          </a:p>
        </p:txBody>
      </p:sp>
    </p:spTree>
    <p:extLst>
      <p:ext uri="{BB962C8B-B14F-4D97-AF65-F5344CB8AC3E}">
        <p14:creationId xmlns:p14="http://schemas.microsoft.com/office/powerpoint/2010/main" val="3547224463"/>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184785-492E-8A4B-93D2-E5CBF087C814}" type="slidenum">
              <a:rPr lang="en-US" altLang="en-US"/>
              <a:pPr>
                <a:defRPr/>
              </a:pPr>
              <a:t>‹#›</a:t>
            </a:fld>
            <a:endParaRPr lang="en-US" altLang="en-US"/>
          </a:p>
        </p:txBody>
      </p:sp>
    </p:spTree>
    <p:extLst>
      <p:ext uri="{BB962C8B-B14F-4D97-AF65-F5344CB8AC3E}">
        <p14:creationId xmlns:p14="http://schemas.microsoft.com/office/powerpoint/2010/main" val="5122206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slideLayout" Target="../slideLayouts/slideLayout123.xml"/><Relationship Id="rId13" Type="http://schemas.openxmlformats.org/officeDocument/2006/relationships/theme" Target="../theme/theme10.xml"/><Relationship Id="rId14" Type="http://schemas.openxmlformats.org/officeDocument/2006/relationships/image" Target="../media/image6.pn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4.xml"/><Relationship Id="rId12" Type="http://schemas.openxmlformats.org/officeDocument/2006/relationships/theme" Target="../theme/theme11.xml"/><Relationship Id="rId13" Type="http://schemas.openxmlformats.org/officeDocument/2006/relationships/image" Target="../media/image6.png"/><Relationship Id="rId1" Type="http://schemas.openxmlformats.org/officeDocument/2006/relationships/slideLayout" Target="../slideLayouts/slideLayout124.xml"/><Relationship Id="rId2" Type="http://schemas.openxmlformats.org/officeDocument/2006/relationships/slideLayout" Target="../slideLayouts/slideLayout125.xml"/><Relationship Id="rId3" Type="http://schemas.openxmlformats.org/officeDocument/2006/relationships/slideLayout" Target="../slideLayouts/slideLayout126.xml"/><Relationship Id="rId4" Type="http://schemas.openxmlformats.org/officeDocument/2006/relationships/slideLayout" Target="../slideLayouts/slideLayout127.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 Id="rId9" Type="http://schemas.openxmlformats.org/officeDocument/2006/relationships/slideLayout" Target="../slideLayouts/slideLayout132.xml"/><Relationship Id="rId10"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5.xml"/><Relationship Id="rId12" Type="http://schemas.openxmlformats.org/officeDocument/2006/relationships/theme" Target="../theme/theme12.xml"/><Relationship Id="rId13" Type="http://schemas.openxmlformats.org/officeDocument/2006/relationships/image" Target="../media/image6.png"/><Relationship Id="rId1" Type="http://schemas.openxmlformats.org/officeDocument/2006/relationships/slideLayout" Target="../slideLayouts/slideLayout135.xml"/><Relationship Id="rId2" Type="http://schemas.openxmlformats.org/officeDocument/2006/relationships/slideLayout" Target="../slideLayouts/slideLayout136.xml"/><Relationship Id="rId3" Type="http://schemas.openxmlformats.org/officeDocument/2006/relationships/slideLayout" Target="../slideLayouts/slideLayout137.xml"/><Relationship Id="rId4" Type="http://schemas.openxmlformats.org/officeDocument/2006/relationships/slideLayout" Target="../slideLayouts/slideLayout138.xml"/><Relationship Id="rId5" Type="http://schemas.openxmlformats.org/officeDocument/2006/relationships/slideLayout" Target="../slideLayouts/slideLayout139.xml"/><Relationship Id="rId6" Type="http://schemas.openxmlformats.org/officeDocument/2006/relationships/slideLayout" Target="../slideLayouts/slideLayout140.xml"/><Relationship Id="rId7" Type="http://schemas.openxmlformats.org/officeDocument/2006/relationships/slideLayout" Target="../slideLayouts/slideLayout141.xml"/><Relationship Id="rId8" Type="http://schemas.openxmlformats.org/officeDocument/2006/relationships/slideLayout" Target="../slideLayouts/slideLayout142.xml"/><Relationship Id="rId9" Type="http://schemas.openxmlformats.org/officeDocument/2006/relationships/slideLayout" Target="../slideLayouts/slideLayout143.xml"/><Relationship Id="rId10" Type="http://schemas.openxmlformats.org/officeDocument/2006/relationships/slideLayout" Target="../slideLayouts/slideLayout144.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56.xml"/><Relationship Id="rId12" Type="http://schemas.openxmlformats.org/officeDocument/2006/relationships/slideLayout" Target="../slideLayouts/slideLayout157.xml"/><Relationship Id="rId13" Type="http://schemas.openxmlformats.org/officeDocument/2006/relationships/slideLayout" Target="../slideLayouts/slideLayout158.xml"/><Relationship Id="rId14" Type="http://schemas.openxmlformats.org/officeDocument/2006/relationships/theme" Target="../theme/theme13.xml"/><Relationship Id="rId15" Type="http://schemas.openxmlformats.org/officeDocument/2006/relationships/image" Target="../media/image6.png"/><Relationship Id="rId1" Type="http://schemas.openxmlformats.org/officeDocument/2006/relationships/slideLayout" Target="../slideLayouts/slideLayout146.xml"/><Relationship Id="rId2" Type="http://schemas.openxmlformats.org/officeDocument/2006/relationships/slideLayout" Target="../slideLayouts/slideLayout147.xml"/><Relationship Id="rId3" Type="http://schemas.openxmlformats.org/officeDocument/2006/relationships/slideLayout" Target="../slideLayouts/slideLayout148.xml"/><Relationship Id="rId4" Type="http://schemas.openxmlformats.org/officeDocument/2006/relationships/slideLayout" Target="../slideLayouts/slideLayout149.xml"/><Relationship Id="rId5" Type="http://schemas.openxmlformats.org/officeDocument/2006/relationships/slideLayout" Target="../slideLayouts/slideLayout150.xml"/><Relationship Id="rId6" Type="http://schemas.openxmlformats.org/officeDocument/2006/relationships/slideLayout" Target="../slideLayouts/slideLayout151.xml"/><Relationship Id="rId7" Type="http://schemas.openxmlformats.org/officeDocument/2006/relationships/slideLayout" Target="../slideLayouts/slideLayout152.xml"/><Relationship Id="rId8" Type="http://schemas.openxmlformats.org/officeDocument/2006/relationships/slideLayout" Target="../slideLayouts/slideLayout153.xml"/><Relationship Id="rId9" Type="http://schemas.openxmlformats.org/officeDocument/2006/relationships/slideLayout" Target="../slideLayouts/slideLayout154.xml"/><Relationship Id="rId10" Type="http://schemas.openxmlformats.org/officeDocument/2006/relationships/slideLayout" Target="../slideLayouts/slideLayout155.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69.xml"/><Relationship Id="rId12" Type="http://schemas.openxmlformats.org/officeDocument/2006/relationships/slideLayout" Target="../slideLayouts/slideLayout170.xml"/><Relationship Id="rId13" Type="http://schemas.openxmlformats.org/officeDocument/2006/relationships/theme" Target="../theme/theme14.xml"/><Relationship Id="rId14" Type="http://schemas.openxmlformats.org/officeDocument/2006/relationships/image" Target="../media/image6.png"/><Relationship Id="rId1" Type="http://schemas.openxmlformats.org/officeDocument/2006/relationships/slideLayout" Target="../slideLayouts/slideLayout159.xml"/><Relationship Id="rId2" Type="http://schemas.openxmlformats.org/officeDocument/2006/relationships/slideLayout" Target="../slideLayouts/slideLayout160.xml"/><Relationship Id="rId3" Type="http://schemas.openxmlformats.org/officeDocument/2006/relationships/slideLayout" Target="../slideLayouts/slideLayout161.xml"/><Relationship Id="rId4" Type="http://schemas.openxmlformats.org/officeDocument/2006/relationships/slideLayout" Target="../slideLayouts/slideLayout162.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9" Type="http://schemas.openxmlformats.org/officeDocument/2006/relationships/slideLayout" Target="../slideLayouts/slideLayout167.xml"/><Relationship Id="rId10" Type="http://schemas.openxmlformats.org/officeDocument/2006/relationships/slideLayout" Target="../slideLayouts/slideLayout168.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81.xml"/><Relationship Id="rId12" Type="http://schemas.openxmlformats.org/officeDocument/2006/relationships/theme" Target="../theme/theme15.xml"/><Relationship Id="rId13" Type="http://schemas.openxmlformats.org/officeDocument/2006/relationships/image" Target="../media/image6.png"/><Relationship Id="rId1" Type="http://schemas.openxmlformats.org/officeDocument/2006/relationships/slideLayout" Target="../slideLayouts/slideLayout171.xml"/><Relationship Id="rId2" Type="http://schemas.openxmlformats.org/officeDocument/2006/relationships/slideLayout" Target="../slideLayouts/slideLayout172.xml"/><Relationship Id="rId3" Type="http://schemas.openxmlformats.org/officeDocument/2006/relationships/slideLayout" Target="../slideLayouts/slideLayout173.xml"/><Relationship Id="rId4" Type="http://schemas.openxmlformats.org/officeDocument/2006/relationships/slideLayout" Target="../slideLayouts/slideLayout174.xml"/><Relationship Id="rId5" Type="http://schemas.openxmlformats.org/officeDocument/2006/relationships/slideLayout" Target="../slideLayouts/slideLayout175.xml"/><Relationship Id="rId6" Type="http://schemas.openxmlformats.org/officeDocument/2006/relationships/slideLayout" Target="../slideLayouts/slideLayout176.xml"/><Relationship Id="rId7" Type="http://schemas.openxmlformats.org/officeDocument/2006/relationships/slideLayout" Target="../slideLayouts/slideLayout177.xml"/><Relationship Id="rId8" Type="http://schemas.openxmlformats.org/officeDocument/2006/relationships/slideLayout" Target="../slideLayouts/slideLayout178.xml"/><Relationship Id="rId9" Type="http://schemas.openxmlformats.org/officeDocument/2006/relationships/slideLayout" Target="../slideLayouts/slideLayout179.xml"/><Relationship Id="rId10" Type="http://schemas.openxmlformats.org/officeDocument/2006/relationships/slideLayout" Target="../slideLayouts/slideLayout180.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92.xml"/><Relationship Id="rId12" Type="http://schemas.openxmlformats.org/officeDocument/2006/relationships/slideLayout" Target="../slideLayouts/slideLayout193.xml"/><Relationship Id="rId13" Type="http://schemas.openxmlformats.org/officeDocument/2006/relationships/theme" Target="../theme/theme16.xml"/><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 Id="rId9" Type="http://schemas.openxmlformats.org/officeDocument/2006/relationships/slideLayout" Target="../slideLayouts/slideLayout190.xml"/><Relationship Id="rId10" Type="http://schemas.openxmlformats.org/officeDocument/2006/relationships/slideLayout" Target="../slideLayouts/slideLayout191.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204.xml"/><Relationship Id="rId12" Type="http://schemas.openxmlformats.org/officeDocument/2006/relationships/slideLayout" Target="../slideLayouts/slideLayout205.xml"/><Relationship Id="rId13" Type="http://schemas.openxmlformats.org/officeDocument/2006/relationships/slideLayout" Target="../slideLayouts/slideLayout206.xml"/><Relationship Id="rId14" Type="http://schemas.openxmlformats.org/officeDocument/2006/relationships/slideLayout" Target="../slideLayouts/slideLayout207.xml"/><Relationship Id="rId15" Type="http://schemas.openxmlformats.org/officeDocument/2006/relationships/slideLayout" Target="../slideLayouts/slideLayout208.xml"/><Relationship Id="rId16" Type="http://schemas.openxmlformats.org/officeDocument/2006/relationships/slideLayout" Target="../slideLayouts/slideLayout209.xml"/><Relationship Id="rId17" Type="http://schemas.openxmlformats.org/officeDocument/2006/relationships/theme" Target="../theme/theme17.xml"/><Relationship Id="rId1" Type="http://schemas.openxmlformats.org/officeDocument/2006/relationships/slideLayout" Target="../slideLayouts/slideLayout194.xml"/><Relationship Id="rId2" Type="http://schemas.openxmlformats.org/officeDocument/2006/relationships/slideLayout" Target="../slideLayouts/slideLayout195.xml"/><Relationship Id="rId3" Type="http://schemas.openxmlformats.org/officeDocument/2006/relationships/slideLayout" Target="../slideLayouts/slideLayout196.xml"/><Relationship Id="rId4" Type="http://schemas.openxmlformats.org/officeDocument/2006/relationships/slideLayout" Target="../slideLayouts/slideLayout197.xml"/><Relationship Id="rId5" Type="http://schemas.openxmlformats.org/officeDocument/2006/relationships/slideLayout" Target="../slideLayouts/slideLayout198.xml"/><Relationship Id="rId6" Type="http://schemas.openxmlformats.org/officeDocument/2006/relationships/slideLayout" Target="../slideLayouts/slideLayout199.xml"/><Relationship Id="rId7" Type="http://schemas.openxmlformats.org/officeDocument/2006/relationships/slideLayout" Target="../slideLayouts/slideLayout200.xml"/><Relationship Id="rId8" Type="http://schemas.openxmlformats.org/officeDocument/2006/relationships/slideLayout" Target="../slideLayouts/slideLayout201.xml"/><Relationship Id="rId9" Type="http://schemas.openxmlformats.org/officeDocument/2006/relationships/slideLayout" Target="../slideLayouts/slideLayout202.xml"/><Relationship Id="rId10" Type="http://schemas.openxmlformats.org/officeDocument/2006/relationships/slideLayout" Target="../slideLayouts/slideLayout203.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slideLayout" Target="../slideLayouts/slideLayout221.xml"/><Relationship Id="rId13" Type="http://schemas.openxmlformats.org/officeDocument/2006/relationships/theme" Target="../theme/theme18.xml"/><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slideLayout" Target="../slideLayouts/slideLayout233.xml"/><Relationship Id="rId13" Type="http://schemas.openxmlformats.org/officeDocument/2006/relationships/theme" Target="../theme/theme19.xml"/><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theme" Target="../theme/theme2.xml"/><Relationship Id="rId16" Type="http://schemas.openxmlformats.org/officeDocument/2006/relationships/image" Target="../media/image1.png"/><Relationship Id="rId17" Type="http://schemas.openxmlformats.org/officeDocument/2006/relationships/image" Target="../media/image2.png"/><Relationship Id="rId18" Type="http://schemas.openxmlformats.org/officeDocument/2006/relationships/image" Target="../media/image3.png"/><Relationship Id="rId19" Type="http://schemas.openxmlformats.org/officeDocument/2006/relationships/image" Target="../media/image4.emf"/><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44.xml"/><Relationship Id="rId12" Type="http://schemas.openxmlformats.org/officeDocument/2006/relationships/theme" Target="../theme/theme20.xml"/><Relationship Id="rId1" Type="http://schemas.openxmlformats.org/officeDocument/2006/relationships/slideLayout" Target="../slideLayouts/slideLayout234.xml"/><Relationship Id="rId2" Type="http://schemas.openxmlformats.org/officeDocument/2006/relationships/slideLayout" Target="../slideLayouts/slideLayout235.xml"/><Relationship Id="rId3" Type="http://schemas.openxmlformats.org/officeDocument/2006/relationships/slideLayout" Target="../slideLayouts/slideLayout236.xml"/><Relationship Id="rId4" Type="http://schemas.openxmlformats.org/officeDocument/2006/relationships/slideLayout" Target="../slideLayouts/slideLayout237.xml"/><Relationship Id="rId5" Type="http://schemas.openxmlformats.org/officeDocument/2006/relationships/slideLayout" Target="../slideLayouts/slideLayout238.xml"/><Relationship Id="rId6" Type="http://schemas.openxmlformats.org/officeDocument/2006/relationships/slideLayout" Target="../slideLayouts/slideLayout239.xml"/><Relationship Id="rId7" Type="http://schemas.openxmlformats.org/officeDocument/2006/relationships/slideLayout" Target="../slideLayouts/slideLayout240.xml"/><Relationship Id="rId8" Type="http://schemas.openxmlformats.org/officeDocument/2006/relationships/slideLayout" Target="../slideLayouts/slideLayout241.xml"/><Relationship Id="rId9" Type="http://schemas.openxmlformats.org/officeDocument/2006/relationships/slideLayout" Target="../slideLayouts/slideLayout242.xml"/><Relationship Id="rId10" Type="http://schemas.openxmlformats.org/officeDocument/2006/relationships/slideLayout" Target="../slideLayouts/slideLayout24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55.xml"/><Relationship Id="rId12" Type="http://schemas.openxmlformats.org/officeDocument/2006/relationships/theme" Target="../theme/theme21.xml"/><Relationship Id="rId1" Type="http://schemas.openxmlformats.org/officeDocument/2006/relationships/slideLayout" Target="../slideLayouts/slideLayout245.xml"/><Relationship Id="rId2" Type="http://schemas.openxmlformats.org/officeDocument/2006/relationships/slideLayout" Target="../slideLayouts/slideLayout246.xml"/><Relationship Id="rId3" Type="http://schemas.openxmlformats.org/officeDocument/2006/relationships/slideLayout" Target="../slideLayouts/slideLayout247.xml"/><Relationship Id="rId4" Type="http://schemas.openxmlformats.org/officeDocument/2006/relationships/slideLayout" Target="../slideLayouts/slideLayout248.xml"/><Relationship Id="rId5" Type="http://schemas.openxmlformats.org/officeDocument/2006/relationships/slideLayout" Target="../slideLayouts/slideLayout249.xml"/><Relationship Id="rId6" Type="http://schemas.openxmlformats.org/officeDocument/2006/relationships/slideLayout" Target="../slideLayouts/slideLayout250.xml"/><Relationship Id="rId7" Type="http://schemas.openxmlformats.org/officeDocument/2006/relationships/slideLayout" Target="../slideLayouts/slideLayout251.xml"/><Relationship Id="rId8" Type="http://schemas.openxmlformats.org/officeDocument/2006/relationships/slideLayout" Target="../slideLayouts/slideLayout252.xml"/><Relationship Id="rId9" Type="http://schemas.openxmlformats.org/officeDocument/2006/relationships/slideLayout" Target="../slideLayouts/slideLayout253.xml"/><Relationship Id="rId10" Type="http://schemas.openxmlformats.org/officeDocument/2006/relationships/slideLayout" Target="../slideLayouts/slideLayout254.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66.xml"/><Relationship Id="rId12" Type="http://schemas.openxmlformats.org/officeDocument/2006/relationships/theme" Target="../theme/theme22.xml"/><Relationship Id="rId1" Type="http://schemas.openxmlformats.org/officeDocument/2006/relationships/slideLayout" Target="../slideLayouts/slideLayout256.xml"/><Relationship Id="rId2" Type="http://schemas.openxmlformats.org/officeDocument/2006/relationships/slideLayout" Target="../slideLayouts/slideLayout257.xml"/><Relationship Id="rId3" Type="http://schemas.openxmlformats.org/officeDocument/2006/relationships/slideLayout" Target="../slideLayouts/slideLayout258.xml"/><Relationship Id="rId4" Type="http://schemas.openxmlformats.org/officeDocument/2006/relationships/slideLayout" Target="../slideLayouts/slideLayout259.xml"/><Relationship Id="rId5" Type="http://schemas.openxmlformats.org/officeDocument/2006/relationships/slideLayout" Target="../slideLayouts/slideLayout260.xml"/><Relationship Id="rId6" Type="http://schemas.openxmlformats.org/officeDocument/2006/relationships/slideLayout" Target="../slideLayouts/slideLayout261.xml"/><Relationship Id="rId7" Type="http://schemas.openxmlformats.org/officeDocument/2006/relationships/slideLayout" Target="../slideLayouts/slideLayout262.xml"/><Relationship Id="rId8" Type="http://schemas.openxmlformats.org/officeDocument/2006/relationships/slideLayout" Target="../slideLayouts/slideLayout263.xml"/><Relationship Id="rId9" Type="http://schemas.openxmlformats.org/officeDocument/2006/relationships/slideLayout" Target="../slideLayouts/slideLayout264.xml"/><Relationship Id="rId10" Type="http://schemas.openxmlformats.org/officeDocument/2006/relationships/slideLayout" Target="../slideLayouts/slideLayout265.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77.xml"/><Relationship Id="rId12" Type="http://schemas.openxmlformats.org/officeDocument/2006/relationships/slideLayout" Target="../slideLayouts/slideLayout278.xml"/><Relationship Id="rId13" Type="http://schemas.openxmlformats.org/officeDocument/2006/relationships/slideLayout" Target="../slideLayouts/slideLayout279.xml"/><Relationship Id="rId14" Type="http://schemas.openxmlformats.org/officeDocument/2006/relationships/slideLayout" Target="../slideLayouts/slideLayout280.xml"/><Relationship Id="rId15" Type="http://schemas.openxmlformats.org/officeDocument/2006/relationships/slideLayout" Target="../slideLayouts/slideLayout281.xml"/><Relationship Id="rId16" Type="http://schemas.openxmlformats.org/officeDocument/2006/relationships/slideLayout" Target="../slideLayouts/slideLayout282.xml"/><Relationship Id="rId17" Type="http://schemas.openxmlformats.org/officeDocument/2006/relationships/theme" Target="../theme/theme23.xml"/><Relationship Id="rId1" Type="http://schemas.openxmlformats.org/officeDocument/2006/relationships/slideLayout" Target="../slideLayouts/slideLayout267.xml"/><Relationship Id="rId2" Type="http://schemas.openxmlformats.org/officeDocument/2006/relationships/slideLayout" Target="../slideLayouts/slideLayout268.xml"/><Relationship Id="rId3" Type="http://schemas.openxmlformats.org/officeDocument/2006/relationships/slideLayout" Target="../slideLayouts/slideLayout269.xml"/><Relationship Id="rId4" Type="http://schemas.openxmlformats.org/officeDocument/2006/relationships/slideLayout" Target="../slideLayouts/slideLayout270.xml"/><Relationship Id="rId5" Type="http://schemas.openxmlformats.org/officeDocument/2006/relationships/slideLayout" Target="../slideLayouts/slideLayout271.xml"/><Relationship Id="rId6" Type="http://schemas.openxmlformats.org/officeDocument/2006/relationships/slideLayout" Target="../slideLayouts/slideLayout272.xml"/><Relationship Id="rId7" Type="http://schemas.openxmlformats.org/officeDocument/2006/relationships/slideLayout" Target="../slideLayouts/slideLayout273.xml"/><Relationship Id="rId8" Type="http://schemas.openxmlformats.org/officeDocument/2006/relationships/slideLayout" Target="../slideLayouts/slideLayout274.xml"/><Relationship Id="rId9" Type="http://schemas.openxmlformats.org/officeDocument/2006/relationships/slideLayout" Target="../slideLayouts/slideLayout275.xml"/><Relationship Id="rId10" Type="http://schemas.openxmlformats.org/officeDocument/2006/relationships/slideLayout" Target="../slideLayouts/slideLayout276.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93.xml"/><Relationship Id="rId12" Type="http://schemas.openxmlformats.org/officeDocument/2006/relationships/slideLayout" Target="../slideLayouts/slideLayout294.xml"/><Relationship Id="rId13" Type="http://schemas.openxmlformats.org/officeDocument/2006/relationships/theme" Target="../theme/theme24.xml"/><Relationship Id="rId14" Type="http://schemas.openxmlformats.org/officeDocument/2006/relationships/image" Target="../media/image6.png"/><Relationship Id="rId1" Type="http://schemas.openxmlformats.org/officeDocument/2006/relationships/slideLayout" Target="../slideLayouts/slideLayout283.xml"/><Relationship Id="rId2" Type="http://schemas.openxmlformats.org/officeDocument/2006/relationships/slideLayout" Target="../slideLayouts/slideLayout284.xml"/><Relationship Id="rId3" Type="http://schemas.openxmlformats.org/officeDocument/2006/relationships/slideLayout" Target="../slideLayouts/slideLayout285.xml"/><Relationship Id="rId4" Type="http://schemas.openxmlformats.org/officeDocument/2006/relationships/slideLayout" Target="../slideLayouts/slideLayout286.xml"/><Relationship Id="rId5" Type="http://schemas.openxmlformats.org/officeDocument/2006/relationships/slideLayout" Target="../slideLayouts/slideLayout287.xml"/><Relationship Id="rId6" Type="http://schemas.openxmlformats.org/officeDocument/2006/relationships/slideLayout" Target="../slideLayouts/slideLayout288.xml"/><Relationship Id="rId7" Type="http://schemas.openxmlformats.org/officeDocument/2006/relationships/slideLayout" Target="../slideLayouts/slideLayout289.xml"/><Relationship Id="rId8" Type="http://schemas.openxmlformats.org/officeDocument/2006/relationships/slideLayout" Target="../slideLayouts/slideLayout290.xml"/><Relationship Id="rId9" Type="http://schemas.openxmlformats.org/officeDocument/2006/relationships/slideLayout" Target="../slideLayouts/slideLayout291.xml"/><Relationship Id="rId10" Type="http://schemas.openxmlformats.org/officeDocument/2006/relationships/slideLayout" Target="../slideLayouts/slideLayout29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3.xml"/><Relationship Id="rId13" Type="http://schemas.openxmlformats.org/officeDocument/2006/relationships/image" Target="../media/image6.pn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theme" Target="../theme/theme4.xml"/><Relationship Id="rId14" Type="http://schemas.openxmlformats.org/officeDocument/2006/relationships/image" Target="../media/image6.pn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slideLayout" Target="../slideLayouts/slideLayout63.xml"/><Relationship Id="rId15" Type="http://schemas.openxmlformats.org/officeDocument/2006/relationships/slideLayout" Target="../slideLayouts/slideLayout64.xml"/><Relationship Id="rId16" Type="http://schemas.openxmlformats.org/officeDocument/2006/relationships/theme" Target="../theme/theme5.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theme" Target="../theme/theme6.xml"/><Relationship Id="rId14" Type="http://schemas.openxmlformats.org/officeDocument/2006/relationships/image" Target="../media/image6.png"/><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7.xml"/><Relationship Id="rId12" Type="http://schemas.openxmlformats.org/officeDocument/2006/relationships/slideLayout" Target="../slideLayouts/slideLayout88.xml"/><Relationship Id="rId13" Type="http://schemas.openxmlformats.org/officeDocument/2006/relationships/theme" Target="../theme/theme7.xml"/><Relationship Id="rId14" Type="http://schemas.openxmlformats.org/officeDocument/2006/relationships/image" Target="../media/image6.png"/><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 Id="rId9" Type="http://schemas.openxmlformats.org/officeDocument/2006/relationships/slideLayout" Target="../slideLayouts/slideLayout85.xml"/><Relationship Id="rId10"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slideLayout" Target="../slideLayouts/slideLayout100.xml"/><Relationship Id="rId13" Type="http://schemas.openxmlformats.org/officeDocument/2006/relationships/theme" Target="../theme/theme8.xml"/><Relationship Id="rId14" Type="http://schemas.openxmlformats.org/officeDocument/2006/relationships/image" Target="../media/image6.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9.xml"/><Relationship Id="rId13" Type="http://schemas.openxmlformats.org/officeDocument/2006/relationships/image" Target="../media/image6.png"/><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99F7A0A7-95F6-0F44-A183-7F0D9CBFC972}"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13"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944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9443"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defRPr>
            </a:lvl1pPr>
          </a:lstStyle>
          <a:p>
            <a:pPr>
              <a:defRPr/>
            </a:pPr>
            <a:fld id="{0D75AC9D-6445-504C-AF1C-27C16686913B}" type="slidenum">
              <a:rPr lang="en-US" altLang="en-US"/>
              <a:pPr>
                <a:defRPr/>
              </a:pPr>
              <a:t>‹#›</a:t>
            </a:fld>
            <a:endParaRPr lang="en-US" altLang="en-US"/>
          </a:p>
        </p:txBody>
      </p:sp>
      <p:sp>
        <p:nvSpPr>
          <p:cNvPr id="18944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944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9448"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05364"/>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841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841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9CE696B-41C1-D141-8875-27EDAFE74D78}" type="slidenum">
              <a:rPr lang="en-US" altLang="en-US"/>
              <a:pPr>
                <a:defRPr/>
              </a:pPr>
              <a:t>‹#›</a:t>
            </a:fld>
            <a:endParaRPr lang="en-US" altLang="en-US"/>
          </a:p>
        </p:txBody>
      </p:sp>
      <p:sp>
        <p:nvSpPr>
          <p:cNvPr id="18842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842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8424" name="Picture 7" descr="safari.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71294"/>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046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046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63C4F264-F51C-7143-BC1C-59CFD03C29FE}" type="slidenum">
              <a:rPr lang="en-US" altLang="en-US"/>
              <a:pPr>
                <a:defRPr/>
              </a:pPr>
              <a:t>‹#›</a:t>
            </a:fld>
            <a:endParaRPr lang="en-US" altLang="en-US"/>
          </a:p>
        </p:txBody>
      </p:sp>
      <p:sp>
        <p:nvSpPr>
          <p:cNvPr id="19047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9047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90472" name="Picture 7" descr="safari.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635386"/>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r>
              <a:rPr lang="en-US" altLang="en-US" dirty="0" smtClean="0">
                <a:solidFill>
                  <a:srgbClr val="000000"/>
                </a:solidFill>
                <a:ea typeface="+mn-ea"/>
                <a:cs typeface="+mn-cs"/>
              </a:rPr>
              <a:t>CHIPPER: HPCA 2011</a:t>
            </a:r>
            <a:endParaRPr lang="en-US" altLang="en-US" dirty="0">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3661772566"/>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r>
              <a:rPr lang="en-US" altLang="en-US" dirty="0" smtClean="0">
                <a:solidFill>
                  <a:srgbClr val="000000"/>
                </a:solidFill>
                <a:ea typeface="+mn-ea"/>
                <a:cs typeface="+mn-cs"/>
              </a:rPr>
              <a:t>CHIPPER: HPCA 2011</a:t>
            </a:r>
            <a:endParaRPr lang="en-US" altLang="en-US" dirty="0">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4136445114"/>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r>
              <a:rPr lang="en-US" altLang="en-US" dirty="0" smtClean="0">
                <a:solidFill>
                  <a:srgbClr val="000000"/>
                </a:solidFill>
                <a:ea typeface="+mn-ea"/>
                <a:cs typeface="+mn-cs"/>
              </a:rPr>
              <a:t>CHIPPER: HPCA 2011</a:t>
            </a:r>
            <a:endParaRPr lang="en-US" altLang="en-US" dirty="0">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3953888248"/>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a:defRPr/>
            </a:pPr>
            <a:fld id="{EA812463-6F28-4A4F-A54C-6F7157E48DD8}"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505918913"/>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a:defRPr/>
            </a:pPr>
            <a:fld id="{D3E66EEB-A5C9-AF4F-95ED-987CBEF600B8}"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117648774"/>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3F52D91B-90AE-634D-81BC-07F666113645}"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45850533"/>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2425" y="341313"/>
            <a:ext cx="76485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090613" y="1314450"/>
            <a:ext cx="6907212"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 name="Line 41"/>
          <p:cNvSpPr>
            <a:spLocks noChangeShapeType="1"/>
          </p:cNvSpPr>
          <p:nvPr/>
        </p:nvSpPr>
        <p:spPr bwMode="auto">
          <a:xfrm>
            <a:off x="330200" y="1219200"/>
            <a:ext cx="8534400" cy="0"/>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1071" name="Line 47"/>
          <p:cNvSpPr>
            <a:spLocks noChangeShapeType="1"/>
          </p:cNvSpPr>
          <p:nvPr/>
        </p:nvSpPr>
        <p:spPr bwMode="auto">
          <a:xfrm>
            <a:off x="304800" y="6197600"/>
            <a:ext cx="8534400" cy="0"/>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1072" name="Rectangle 48"/>
          <p:cNvSpPr>
            <a:spLocks noGrp="1" noChangeArrowheads="1"/>
          </p:cNvSpPr>
          <p:nvPr>
            <p:ph type="sldNum" sz="quarter" idx="4"/>
          </p:nvPr>
        </p:nvSpPr>
        <p:spPr bwMode="auto">
          <a:xfrm>
            <a:off x="7620000" y="6324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948F7CC2-9614-F142-B21F-45C12E33B7D3}" type="slidenum">
              <a:rPr lang="en-US">
                <a:solidFill>
                  <a:srgbClr val="000000"/>
                </a:solidFill>
                <a:cs typeface="+mn-cs"/>
              </a:rPr>
              <a:pPr/>
              <a:t>‹#›</a:t>
            </a:fld>
            <a:endParaRPr lang="en-US">
              <a:solidFill>
                <a:srgbClr val="000000"/>
              </a:solidFill>
              <a:cs typeface="+mn-cs"/>
            </a:endParaRPr>
          </a:p>
        </p:txBody>
      </p:sp>
    </p:spTree>
    <p:extLst>
      <p:ext uri="{BB962C8B-B14F-4D97-AF65-F5344CB8AC3E}">
        <p14:creationId xmlns:p14="http://schemas.microsoft.com/office/powerpoint/2010/main" val="104696951"/>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Lst>
  <p:hf hdr="0" ftr="0" dt="0"/>
  <p:txStyles>
    <p:titleStyle>
      <a:lvl1pPr algn="l" rtl="0" fontAlgn="base">
        <a:lnSpc>
          <a:spcPct val="80000"/>
        </a:lnSpc>
        <a:spcBef>
          <a:spcPct val="0"/>
        </a:spcBef>
        <a:spcAft>
          <a:spcPct val="0"/>
        </a:spcAft>
        <a:defRPr sz="3600">
          <a:solidFill>
            <a:srgbClr val="56127A"/>
          </a:solidFill>
          <a:latin typeface="+mj-lt"/>
          <a:ea typeface="+mj-ea"/>
          <a:cs typeface="+mj-cs"/>
        </a:defRPr>
      </a:lvl1pPr>
      <a:lvl2pPr algn="l" rtl="0" fontAlgn="base">
        <a:lnSpc>
          <a:spcPct val="80000"/>
        </a:lnSpc>
        <a:spcBef>
          <a:spcPct val="0"/>
        </a:spcBef>
        <a:spcAft>
          <a:spcPct val="0"/>
        </a:spcAft>
        <a:defRPr sz="3600">
          <a:solidFill>
            <a:srgbClr val="56127A"/>
          </a:solidFill>
          <a:latin typeface="Verdana" charset="0"/>
          <a:ea typeface="ＭＳ Ｐゴシック" charset="0"/>
        </a:defRPr>
      </a:lvl2pPr>
      <a:lvl3pPr algn="l" rtl="0" fontAlgn="base">
        <a:lnSpc>
          <a:spcPct val="80000"/>
        </a:lnSpc>
        <a:spcBef>
          <a:spcPct val="0"/>
        </a:spcBef>
        <a:spcAft>
          <a:spcPct val="0"/>
        </a:spcAft>
        <a:defRPr sz="3600">
          <a:solidFill>
            <a:srgbClr val="56127A"/>
          </a:solidFill>
          <a:latin typeface="Verdana" charset="0"/>
          <a:ea typeface="ＭＳ Ｐゴシック" charset="0"/>
        </a:defRPr>
      </a:lvl3pPr>
      <a:lvl4pPr algn="l" rtl="0" fontAlgn="base">
        <a:lnSpc>
          <a:spcPct val="80000"/>
        </a:lnSpc>
        <a:spcBef>
          <a:spcPct val="0"/>
        </a:spcBef>
        <a:spcAft>
          <a:spcPct val="0"/>
        </a:spcAft>
        <a:defRPr sz="3600">
          <a:solidFill>
            <a:srgbClr val="56127A"/>
          </a:solidFill>
          <a:latin typeface="Verdana" charset="0"/>
          <a:ea typeface="ＭＳ Ｐゴシック" charset="0"/>
        </a:defRPr>
      </a:lvl4pPr>
      <a:lvl5pPr algn="l" rtl="0" fontAlgn="base">
        <a:lnSpc>
          <a:spcPct val="80000"/>
        </a:lnSpc>
        <a:spcBef>
          <a:spcPct val="0"/>
        </a:spcBef>
        <a:spcAft>
          <a:spcPct val="0"/>
        </a:spcAft>
        <a:defRPr sz="3600">
          <a:solidFill>
            <a:srgbClr val="56127A"/>
          </a:solidFill>
          <a:latin typeface="Verdana" charset="0"/>
          <a:ea typeface="ＭＳ Ｐゴシック" charset="0"/>
        </a:defRPr>
      </a:lvl5pPr>
      <a:lvl6pPr marL="457200" algn="l" rtl="0" fontAlgn="base">
        <a:lnSpc>
          <a:spcPct val="80000"/>
        </a:lnSpc>
        <a:spcBef>
          <a:spcPct val="0"/>
        </a:spcBef>
        <a:spcAft>
          <a:spcPct val="0"/>
        </a:spcAft>
        <a:defRPr sz="3600">
          <a:solidFill>
            <a:srgbClr val="56127A"/>
          </a:solidFill>
          <a:latin typeface="Verdana" charset="0"/>
          <a:ea typeface="ＭＳ Ｐゴシック" charset="0"/>
        </a:defRPr>
      </a:lvl6pPr>
      <a:lvl7pPr marL="914400" algn="l" rtl="0" fontAlgn="base">
        <a:lnSpc>
          <a:spcPct val="80000"/>
        </a:lnSpc>
        <a:spcBef>
          <a:spcPct val="0"/>
        </a:spcBef>
        <a:spcAft>
          <a:spcPct val="0"/>
        </a:spcAft>
        <a:defRPr sz="3600">
          <a:solidFill>
            <a:srgbClr val="56127A"/>
          </a:solidFill>
          <a:latin typeface="Verdana" charset="0"/>
          <a:ea typeface="ＭＳ Ｐゴシック" charset="0"/>
        </a:defRPr>
      </a:lvl7pPr>
      <a:lvl8pPr marL="1371600" algn="l" rtl="0" fontAlgn="base">
        <a:lnSpc>
          <a:spcPct val="80000"/>
        </a:lnSpc>
        <a:spcBef>
          <a:spcPct val="0"/>
        </a:spcBef>
        <a:spcAft>
          <a:spcPct val="0"/>
        </a:spcAft>
        <a:defRPr sz="3600">
          <a:solidFill>
            <a:srgbClr val="56127A"/>
          </a:solidFill>
          <a:latin typeface="Verdana" charset="0"/>
          <a:ea typeface="ＭＳ Ｐゴシック" charset="0"/>
        </a:defRPr>
      </a:lvl8pPr>
      <a:lvl9pPr marL="1828800" algn="l" rtl="0" fontAlgn="base">
        <a:lnSpc>
          <a:spcPct val="80000"/>
        </a:lnSpc>
        <a:spcBef>
          <a:spcPct val="0"/>
        </a:spcBef>
        <a:spcAft>
          <a:spcPct val="0"/>
        </a:spcAft>
        <a:defRPr sz="3600">
          <a:solidFill>
            <a:srgbClr val="56127A"/>
          </a:solidFill>
          <a:latin typeface="Verdana"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a:solidFill>
            <a:srgbClr val="56127A"/>
          </a:solidFill>
          <a:latin typeface="+mn-lt"/>
          <a:ea typeface="+mn-ea"/>
        </a:defRPr>
      </a:lvl2pPr>
      <a:lvl3pPr marL="1143000" indent="-228600" algn="l" rtl="0" fontAlgn="base">
        <a:spcBef>
          <a:spcPct val="20000"/>
        </a:spcBef>
        <a:spcAft>
          <a:spcPct val="0"/>
        </a:spcAft>
        <a:buChar char="•"/>
        <a:defRPr>
          <a:solidFill>
            <a:srgbClr val="56127A"/>
          </a:solidFill>
          <a:latin typeface="+mn-lt"/>
          <a:ea typeface="+mn-ea"/>
        </a:defRPr>
      </a:lvl3pPr>
      <a:lvl4pPr marL="1600200" indent="-228600" algn="l" rtl="0" fontAlgn="base">
        <a:spcBef>
          <a:spcPct val="20000"/>
        </a:spcBef>
        <a:spcAft>
          <a:spcPct val="0"/>
        </a:spcAft>
        <a:buChar char="–"/>
        <a:defRPr>
          <a:solidFill>
            <a:srgbClr val="56127A"/>
          </a:solidFill>
          <a:latin typeface="+mn-lt"/>
          <a:ea typeface="+mn-ea"/>
        </a:defRPr>
      </a:lvl4pPr>
      <a:lvl5pPr marL="2057400" indent="-228600" algn="l" rtl="0" fontAlgn="base">
        <a:spcBef>
          <a:spcPct val="20000"/>
        </a:spcBef>
        <a:spcAft>
          <a:spcPct val="0"/>
        </a:spcAft>
        <a:buChar char="»"/>
        <a:defRPr>
          <a:solidFill>
            <a:srgbClr val="56127A"/>
          </a:solidFill>
          <a:latin typeface="+mn-lt"/>
          <a:ea typeface="+mn-ea"/>
        </a:defRPr>
      </a:lvl5pPr>
      <a:lvl6pPr marL="2514600" indent="-228600" algn="l" rtl="0" fontAlgn="base">
        <a:spcBef>
          <a:spcPct val="20000"/>
        </a:spcBef>
        <a:spcAft>
          <a:spcPct val="0"/>
        </a:spcAft>
        <a:buChar char="»"/>
        <a:defRPr>
          <a:solidFill>
            <a:srgbClr val="56127A"/>
          </a:solidFill>
          <a:latin typeface="+mn-lt"/>
          <a:ea typeface="+mn-ea"/>
        </a:defRPr>
      </a:lvl6pPr>
      <a:lvl7pPr marL="2971800" indent="-228600" algn="l" rtl="0" fontAlgn="base">
        <a:spcBef>
          <a:spcPct val="20000"/>
        </a:spcBef>
        <a:spcAft>
          <a:spcPct val="0"/>
        </a:spcAft>
        <a:buChar char="»"/>
        <a:defRPr>
          <a:solidFill>
            <a:srgbClr val="56127A"/>
          </a:solidFill>
          <a:latin typeface="+mn-lt"/>
          <a:ea typeface="+mn-ea"/>
        </a:defRPr>
      </a:lvl7pPr>
      <a:lvl8pPr marL="3429000" indent="-228600" algn="l" rtl="0" fontAlgn="base">
        <a:spcBef>
          <a:spcPct val="20000"/>
        </a:spcBef>
        <a:spcAft>
          <a:spcPct val="0"/>
        </a:spcAft>
        <a:buChar char="»"/>
        <a:defRPr>
          <a:solidFill>
            <a:srgbClr val="56127A"/>
          </a:solidFill>
          <a:latin typeface="+mn-lt"/>
          <a:ea typeface="+mn-ea"/>
        </a:defRPr>
      </a:lvl8pPr>
      <a:lvl9pPr marL="3886200" indent="-228600" algn="l" rtl="0" fontAlgn="base">
        <a:spcBef>
          <a:spcPct val="20000"/>
        </a:spcBef>
        <a:spcAft>
          <a:spcPct val="0"/>
        </a:spcAft>
        <a:buChar char="»"/>
        <a:defRPr>
          <a:solidFill>
            <a:srgbClr val="56127A"/>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7826" name="Picture 6" descr="header.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052888" y="265113"/>
            <a:ext cx="51022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itle Placeholder 1"/>
          <p:cNvSpPr>
            <a:spLocks noGrp="1"/>
          </p:cNvSpPr>
          <p:nvPr>
            <p:ph type="title"/>
          </p:nvPr>
        </p:nvSpPr>
        <p:spPr bwMode="auto">
          <a:xfrm>
            <a:off x="300038" y="274638"/>
            <a:ext cx="83867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edit Master title style</a:t>
            </a:r>
          </a:p>
        </p:txBody>
      </p:sp>
      <p:pic>
        <p:nvPicPr>
          <p:cNvPr id="77828" name="Picture 8" descr="footer.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6988" y="6267450"/>
            <a:ext cx="91900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9" descr="ecelogorb.psd"/>
          <p:cNvPicPr>
            <a:picLocks noChangeAspect="1"/>
          </p:cNvPicPr>
          <p:nvPr userDrawn="1"/>
        </p:nvPicPr>
        <p:blipFill>
          <a:blip r:embed="rId18">
            <a:lum bright="-8000"/>
            <a:extLst>
              <a:ext uri="{28A0092B-C50C-407E-A947-70E740481C1C}">
                <a14:useLocalDpi xmlns:a14="http://schemas.microsoft.com/office/drawing/2010/main" val="0"/>
              </a:ext>
            </a:extLst>
          </a:blip>
          <a:srcRect/>
          <a:stretch>
            <a:fillRect/>
          </a:stretch>
        </p:blipFill>
        <p:spPr bwMode="auto">
          <a:xfrm>
            <a:off x="193675" y="6294438"/>
            <a:ext cx="25622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0" descr="CMU_logo_horiz_black.eps"/>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264150" y="6394450"/>
            <a:ext cx="3713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4" r:id="rId1"/>
    <p:sldLayoutId id="2147483903" r:id="rId2"/>
    <p:sldLayoutId id="2147483904" r:id="rId3"/>
    <p:sldLayoutId id="2147483905" r:id="rId4"/>
    <p:sldLayoutId id="2147483906" r:id="rId5"/>
    <p:sldLayoutId id="2147483907" r:id="rId6"/>
    <p:sldLayoutId id="2147483915" r:id="rId7"/>
    <p:sldLayoutId id="2147483916" r:id="rId8"/>
    <p:sldLayoutId id="2147483908" r:id="rId9"/>
    <p:sldLayoutId id="2147483909" r:id="rId10"/>
    <p:sldLayoutId id="2147483910" r:id="rId11"/>
    <p:sldLayoutId id="2147483911" r:id="rId12"/>
    <p:sldLayoutId id="2147483912" r:id="rId13"/>
    <p:sldLayoutId id="2147483917" r:id="rId14"/>
  </p:sldLayoutIdLst>
  <p:txStyles>
    <p:titleStyle>
      <a:lvl1pPr algn="l" defTabSz="457200" rtl="0" fontAlgn="base">
        <a:spcBef>
          <a:spcPct val="0"/>
        </a:spcBef>
        <a:spcAft>
          <a:spcPct val="0"/>
        </a:spcAft>
        <a:defRPr sz="3600" kern="1200">
          <a:solidFill>
            <a:schemeClr val="tx1"/>
          </a:solidFill>
          <a:latin typeface="Arial"/>
          <a:ea typeface="ＭＳ Ｐゴシック" charset="0"/>
          <a:cs typeface="ＭＳ Ｐゴシック" charset="0"/>
        </a:defRPr>
      </a:lvl1pPr>
      <a:lvl2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F38DF73-48F2-4CE8-AB1F-66AC584F493B}" type="datetime1">
              <a:rPr lang="en-US" smtClean="0">
                <a:solidFill>
                  <a:srgbClr val="080808">
                    <a:tint val="75000"/>
                  </a:srgbClr>
                </a:solidFill>
                <a:latin typeface="Calibri"/>
                <a:ea typeface="+mn-ea"/>
                <a:cs typeface="+mn-cs"/>
              </a:rPr>
              <a:pPr fontAlgn="auto">
                <a:spcBef>
                  <a:spcPts val="0"/>
                </a:spcBef>
                <a:spcAft>
                  <a:spcPts val="0"/>
                </a:spcAft>
              </a:pPr>
              <a:t>7/1/13</a:t>
            </a:fld>
            <a:endParaRPr lang="en-US">
              <a:solidFill>
                <a:srgbClr val="080808">
                  <a:tint val="75000"/>
                </a:srgb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srgbClr val="080808">
                  <a:tint val="75000"/>
                </a:srgb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12F3BBA-903E-41DF-8646-73C0BFD5E175}" type="slidenum">
              <a:rPr lang="en-US" smtClean="0">
                <a:solidFill>
                  <a:srgbClr val="080808">
                    <a:tint val="75000"/>
                  </a:srgbClr>
                </a:solidFill>
                <a:latin typeface="Calibri"/>
                <a:ea typeface="+mn-ea"/>
                <a:cs typeface="+mn-cs"/>
              </a:rPr>
              <a:pPr fontAlgn="auto">
                <a:spcBef>
                  <a:spcPts val="0"/>
                </a:spcBef>
                <a:spcAft>
                  <a:spcPts val="0"/>
                </a:spcAft>
              </a:pPr>
              <a:t>‹#›</a:t>
            </a:fld>
            <a:endParaRPr lang="en-US">
              <a:solidFill>
                <a:srgbClr val="080808">
                  <a:tint val="75000"/>
                </a:srgbClr>
              </a:solidFill>
              <a:latin typeface="Calibri"/>
              <a:ea typeface="+mn-ea"/>
              <a:cs typeface="+mn-cs"/>
            </a:endParaRPr>
          </a:p>
        </p:txBody>
      </p:sp>
    </p:spTree>
    <p:extLst>
      <p:ext uri="{BB962C8B-B14F-4D97-AF65-F5344CB8AC3E}">
        <p14:creationId xmlns:p14="http://schemas.microsoft.com/office/powerpoint/2010/main" val="3016757767"/>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hf hdr="0" ftr="0" dt="0"/>
  <p:txStyles>
    <p:titleStyle>
      <a:lvl1pPr algn="l" defTabSz="914400" rtl="0" eaLnBrk="1" latinLnBrk="0" hangingPunct="1">
        <a:spcBef>
          <a:spcPct val="0"/>
        </a:spcBef>
        <a:buNone/>
        <a:defRPr sz="4400" kern="1200" spc="100" baseline="0">
          <a:solidFill>
            <a:schemeClr val="tx1">
              <a:lumMod val="85000"/>
              <a:lumOff val="1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C1048B6-75C2-4B3C-A1E9-A765E362A827}" type="datetimeFigureOut">
              <a:rPr lang="en-US" smtClean="0">
                <a:solidFill>
                  <a:prstClr val="black">
                    <a:tint val="75000"/>
                  </a:prstClr>
                </a:solidFill>
                <a:latin typeface="Calibri"/>
                <a:ea typeface="+mn-ea"/>
                <a:cs typeface="+mn-cs"/>
              </a:rPr>
              <a:pPr fontAlgn="auto">
                <a:spcBef>
                  <a:spcPts val="0"/>
                </a:spcBef>
                <a:spcAft>
                  <a:spcPts val="0"/>
                </a:spcAft>
              </a:pPr>
              <a:t>7/1/13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lt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F400BD0-49BF-48FC-8114-37C1D4F5AB3D}" type="slidenum">
              <a:rPr lang="en-US" altLang="en-US" smtClean="0">
                <a:solidFill>
                  <a:prstClr val="black">
                    <a:tint val="75000"/>
                  </a:prstClr>
                </a:solidFill>
                <a:latin typeface="Calibri"/>
                <a:ea typeface="+mn-ea"/>
                <a:cs typeface="+mn-cs"/>
              </a:rPr>
              <a:pPr fontAlgn="auto">
                <a:spcBef>
                  <a:spcPts val="0"/>
                </a:spcBef>
                <a:spcAft>
                  <a:spcPts val="0"/>
                </a:spcAft>
              </a:pPr>
              <a:t>‹#›</a:t>
            </a:fld>
            <a:endParaRPr lang="en-US" alt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81910333"/>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C1048B6-75C2-4B3C-A1E9-A765E362A827}" type="datetimeFigureOut">
              <a:rPr lang="en-US" smtClean="0">
                <a:solidFill>
                  <a:prstClr val="black">
                    <a:tint val="75000"/>
                  </a:prstClr>
                </a:solidFill>
                <a:latin typeface="Calibri"/>
                <a:ea typeface="+mn-ea"/>
                <a:cs typeface="+mn-cs"/>
              </a:rPr>
              <a:pPr fontAlgn="auto">
                <a:spcBef>
                  <a:spcPts val="0"/>
                </a:spcBef>
                <a:spcAft>
                  <a:spcPts val="0"/>
                </a:spcAft>
              </a:pPr>
              <a:t>7/1/13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lt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F400BD0-49BF-48FC-8114-37C1D4F5AB3D}" type="slidenum">
              <a:rPr lang="en-US" altLang="en-US" smtClean="0">
                <a:solidFill>
                  <a:prstClr val="black">
                    <a:tint val="75000"/>
                  </a:prstClr>
                </a:solidFill>
                <a:latin typeface="Calibri"/>
                <a:ea typeface="+mn-ea"/>
                <a:cs typeface="+mn-cs"/>
              </a:rPr>
              <a:pPr fontAlgn="auto">
                <a:spcBef>
                  <a:spcPts val="0"/>
                </a:spcBef>
                <a:spcAft>
                  <a:spcPts val="0"/>
                </a:spcAft>
              </a:pPr>
              <a:t>‹#›</a:t>
            </a:fld>
            <a:endParaRPr lang="en-US" alt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64134786"/>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a:defRPr/>
            </a:pPr>
            <a:fld id="{D3E66EEB-A5C9-AF4F-95ED-987CBEF600B8}"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4027347644"/>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 id="2147484239" r:id="rId16"/>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fld id="{55D46416-474E-184B-A5AD-7D0BC91A8C60}" type="slidenum">
              <a:rPr lang="en-US" smtClean="0">
                <a:cs typeface="Arial" charset="0"/>
              </a:rPr>
              <a:pPr/>
              <a:t>‹#›</a:t>
            </a:fld>
            <a:endParaRPr lang="en-US" smtClean="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2209738701"/>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2274"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2275"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51FFFD7B-311F-4D4F-84FD-3E08031B5FB5}" type="slidenum">
              <a:rPr lang="en-US" altLang="en-US"/>
              <a:pPr>
                <a:defRPr/>
              </a:pPr>
              <a:t>‹#›</a:t>
            </a:fld>
            <a:endParaRPr lang="en-US" altLang="en-US"/>
          </a:p>
        </p:txBody>
      </p:sp>
      <p:sp>
        <p:nvSpPr>
          <p:cNvPr id="182278"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227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2280" name="Picture 7" descr="safari.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820747"/>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329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19E88B60-DA84-2242-AE45-20B9973A1789}" type="slidenum">
              <a:rPr lang="en-US" altLang="en-US"/>
              <a:pPr>
                <a:defRPr/>
              </a:pPr>
              <a:t>‹#›</a:t>
            </a:fld>
            <a:endParaRPr lang="en-US" altLang="en-US"/>
          </a:p>
        </p:txBody>
      </p:sp>
      <p:sp>
        <p:nvSpPr>
          <p:cNvPr id="18330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330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3304"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249807"/>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nvPr>
        </p:nvSpPr>
        <p:spPr bwMode="auto">
          <a:xfrm>
            <a:off x="457200" y="12779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Line 7"/>
          <p:cNvSpPr>
            <a:spLocks noChangeShapeType="1"/>
          </p:cNvSpPr>
          <p:nvPr/>
        </p:nvSpPr>
        <p:spPr bwMode="auto">
          <a:xfrm>
            <a:off x="0" y="6400800"/>
            <a:ext cx="9144000" cy="0"/>
          </a:xfrm>
          <a:prstGeom prst="line">
            <a:avLst/>
          </a:prstGeom>
          <a:noFill/>
          <a:ln w="38100">
            <a:solidFill>
              <a:srgbClr val="DC5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40965" name="Text Box 5"/>
          <p:cNvSpPr txBox="1">
            <a:spLocks noChangeArrowheads="1"/>
          </p:cNvSpPr>
          <p:nvPr/>
        </p:nvSpPr>
        <p:spPr bwMode="auto">
          <a:xfrm>
            <a:off x="152400" y="17526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solidFill>
                <a:srgbClr val="000000"/>
              </a:solidFill>
            </a:endParaRPr>
          </a:p>
        </p:txBody>
      </p:sp>
      <p:sp>
        <p:nvSpPr>
          <p:cNvPr id="7174" name="Rectangle 6"/>
          <p:cNvSpPr>
            <a:spLocks noGrp="1" noChangeArrowheads="1"/>
          </p:cNvSpPr>
          <p:nvPr>
            <p:ph type="sldNum" sz="quarter" idx="4"/>
          </p:nvPr>
        </p:nvSpPr>
        <p:spPr bwMode="auto">
          <a:xfrm>
            <a:off x="3505200" y="645795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a:solidFill>
                  <a:srgbClr val="DC5900"/>
                </a:solidFill>
              </a:defRPr>
            </a:lvl1pPr>
          </a:lstStyle>
          <a:p>
            <a:pPr>
              <a:defRPr/>
            </a:pPr>
            <a:fld id="{456D93BE-FD9E-BC4B-A532-9CDBC9C86659}" type="slidenum">
              <a:rPr lang="en-US"/>
              <a:pPr>
                <a:defRPr/>
              </a:pPr>
              <a:t>‹#›</a:t>
            </a:fld>
            <a:endParaRPr lang="en-US"/>
          </a:p>
        </p:txBody>
      </p:sp>
      <p:sp>
        <p:nvSpPr>
          <p:cNvPr id="55303" name="Line 7"/>
          <p:cNvSpPr>
            <a:spLocks noChangeShapeType="1"/>
          </p:cNvSpPr>
          <p:nvPr/>
        </p:nvSpPr>
        <p:spPr bwMode="auto">
          <a:xfrm>
            <a:off x="0" y="1143000"/>
            <a:ext cx="9144000" cy="0"/>
          </a:xfrm>
          <a:prstGeom prst="line">
            <a:avLst/>
          </a:prstGeom>
          <a:noFill/>
          <a:ln w="38100">
            <a:solidFill>
              <a:srgbClr val="DC5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86291008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a:solidFill>
            <a:srgbClr val="DC5900"/>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DC5900"/>
          </a:solidFill>
          <a:latin typeface="Arial" charset="0"/>
        </a:defRPr>
      </a:lvl6pPr>
      <a:lvl7pPr marL="914400" algn="l" rtl="0" fontAlgn="base">
        <a:spcBef>
          <a:spcPct val="0"/>
        </a:spcBef>
        <a:spcAft>
          <a:spcPct val="0"/>
        </a:spcAft>
        <a:defRPr sz="3600">
          <a:solidFill>
            <a:srgbClr val="DC5900"/>
          </a:solidFill>
          <a:latin typeface="Arial" charset="0"/>
        </a:defRPr>
      </a:lvl7pPr>
      <a:lvl8pPr marL="1371600" algn="l" rtl="0" fontAlgn="base">
        <a:spcBef>
          <a:spcPct val="0"/>
        </a:spcBef>
        <a:spcAft>
          <a:spcPct val="0"/>
        </a:spcAft>
        <a:defRPr sz="3600">
          <a:solidFill>
            <a:srgbClr val="DC5900"/>
          </a:solidFill>
          <a:latin typeface="Arial" charset="0"/>
        </a:defRPr>
      </a:lvl8pPr>
      <a:lvl9pPr marL="1828800" algn="l" rtl="0" fontAlgn="base">
        <a:spcBef>
          <a:spcPct val="0"/>
        </a:spcBef>
        <a:spcAft>
          <a:spcPct val="0"/>
        </a:spcAft>
        <a:defRPr sz="3600">
          <a:solidFill>
            <a:srgbClr val="DC59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2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4323"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C784E8D6-A10C-BD49-806C-06F35757C258}" type="slidenum">
              <a:rPr lang="en-US" altLang="en-US"/>
              <a:pPr>
                <a:defRPr/>
              </a:pPr>
              <a:t>‹#›</a:t>
            </a:fld>
            <a:endParaRPr lang="en-US" altLang="en-US"/>
          </a:p>
        </p:txBody>
      </p:sp>
      <p:sp>
        <p:nvSpPr>
          <p:cNvPr id="18432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432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4328"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784087"/>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534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534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CD0CD1FE-F90B-5D4B-A817-1AAF34B169A8}" type="slidenum">
              <a:rPr lang="en-US" altLang="en-US"/>
              <a:pPr>
                <a:defRPr/>
              </a:pPr>
              <a:t>‹#›</a:t>
            </a:fld>
            <a:endParaRPr lang="en-US" altLang="en-US"/>
          </a:p>
        </p:txBody>
      </p:sp>
      <p:sp>
        <p:nvSpPr>
          <p:cNvPr id="18535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535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5352"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21309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6370"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6371"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3BE592D6-2883-8F4F-AA0B-57F431ACD7AC}" type="slidenum">
              <a:rPr lang="en-US" altLang="en-US"/>
              <a:pPr>
                <a:defRPr/>
              </a:pPr>
              <a:t>‹#›</a:t>
            </a:fld>
            <a:endParaRPr lang="en-US" altLang="en-US"/>
          </a:p>
        </p:txBody>
      </p:sp>
      <p:sp>
        <p:nvSpPr>
          <p:cNvPr id="186374"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637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6376"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23478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7394"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7395"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CF723AE6-5D2A-9C46-AB52-C9D44357472E}" type="slidenum">
              <a:rPr lang="en-US" altLang="en-US"/>
              <a:pPr>
                <a:defRPr/>
              </a:pPr>
              <a:t>‹#›</a:t>
            </a:fld>
            <a:endParaRPr lang="en-US" altLang="en-US"/>
          </a:p>
        </p:txBody>
      </p:sp>
      <p:sp>
        <p:nvSpPr>
          <p:cNvPr id="187398"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739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7400" name="Picture 7" descr="safari.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627781"/>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7.jpe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46.xml"/><Relationship Id="rId2" Type="http://schemas.openxmlformats.org/officeDocument/2006/relationships/chart" Target="../charts/chart8.xml"/></Relationships>
</file>

<file path=ppt/slides/_rels/slide108.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246.xml"/><Relationship Id="rId2" Type="http://schemas.openxmlformats.org/officeDocument/2006/relationships/notesSlide" Target="../notesSlides/notesSlide5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46.xml"/><Relationship Id="rId2" Type="http://schemas.openxmlformats.org/officeDocument/2006/relationships/chart" Target="../charts/char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2.xml"/><Relationship Id="rId2" Type="http://schemas.openxmlformats.org/officeDocument/2006/relationships/hyperlink" Target="http://users.ece.cmu.edu/~omutlu/pub/linearly-compressed-pages_safari-tech-report-2012-005.pdf" TargetMode="External"/><Relationship Id="rId3" Type="http://schemas.openxmlformats.org/officeDocument/2006/relationships/hyperlink" Target="http://www.ece.cmu.edu/~safari/tr.html"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57.xml"/><Relationship Id="rId2" Type="http://schemas.openxmlformats.org/officeDocument/2006/relationships/notesSlide" Target="../notesSlides/notesSlide5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57.xml"/><Relationship Id="rId2" Type="http://schemas.openxmlformats.org/officeDocument/2006/relationships/notesSlide" Target="../notesSlides/notesSlide5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7.xml"/><Relationship Id="rId2" Type="http://schemas.openxmlformats.org/officeDocument/2006/relationships/notesSlide" Target="../notesSlides/notesSlide5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57.xml"/><Relationship Id="rId2" Type="http://schemas.openxmlformats.org/officeDocument/2006/relationships/notesSlide" Target="../notesSlides/notesSlide5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57.xml"/><Relationship Id="rId2" Type="http://schemas.openxmlformats.org/officeDocument/2006/relationships/notesSlide" Target="../notesSlides/notesSlide5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57.xml"/><Relationship Id="rId2" Type="http://schemas.openxmlformats.org/officeDocument/2006/relationships/chart" Target="../charts/char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57.xml"/><Relationship Id="rId2" Type="http://schemas.openxmlformats.org/officeDocument/2006/relationships/notesSlide" Target="../notesSlides/notesSlide59.xml"/><Relationship Id="rId3" Type="http://schemas.openxmlformats.org/officeDocument/2006/relationships/chart" Target="../charts/char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3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68.xml"/><Relationship Id="rId2" Type="http://schemas.openxmlformats.org/officeDocument/2006/relationships/image" Target="../media/image22.jpeg"/></Relationships>
</file>

<file path=ppt/slides/_rels/slide13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68.xml"/><Relationship Id="rId2" Type="http://schemas.openxmlformats.org/officeDocument/2006/relationships/image" Target="../media/image25.jpe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image" Target="../media/image28.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slide" Target="slide3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image" Target="../media/image29.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image" Target="../media/image30.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image" Target="../media/image31.jpeg"/></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32.emf"/><Relationship Id="rId1" Type="http://schemas.openxmlformats.org/officeDocument/2006/relationships/vmlDrawing" Target="../drawings/vmlDrawing1.vml"/><Relationship Id="rId2" Type="http://schemas.openxmlformats.org/officeDocument/2006/relationships/slideLayout" Target="../slideLayouts/slideLayout26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Excel_97_-_2004_Worksheet2.xls"/><Relationship Id="rId5" Type="http://schemas.openxmlformats.org/officeDocument/2006/relationships/image" Target="../media/image32.emf"/><Relationship Id="rId1" Type="http://schemas.openxmlformats.org/officeDocument/2006/relationships/vmlDrawing" Target="../drawings/vmlDrawing2.vml"/><Relationship Id="rId2" Type="http://schemas.openxmlformats.org/officeDocument/2006/relationships/slideLayout" Target="../slideLayouts/slideLayout26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34.emf"/><Relationship Id="rId5" Type="http://schemas.openxmlformats.org/officeDocument/2006/relationships/oleObject" Target="../embeddings/oleObject4.bin"/><Relationship Id="rId6" Type="http://schemas.openxmlformats.org/officeDocument/2006/relationships/oleObject" Target="../embeddings/Microsoft_Excel_97_-_2004_Worksheet3.xls"/><Relationship Id="rId7" Type="http://schemas.openxmlformats.org/officeDocument/2006/relationships/image" Target="../media/image35.emf"/><Relationship Id="rId1" Type="http://schemas.openxmlformats.org/officeDocument/2006/relationships/vmlDrawing" Target="../drawings/vmlDrawing3.vml"/><Relationship Id="rId2" Type="http://schemas.openxmlformats.org/officeDocument/2006/relationships/slideLayout" Target="../slideLayouts/slideLayout268.xml"/></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36.wmf"/><Relationship Id="rId5" Type="http://schemas.openxmlformats.org/officeDocument/2006/relationships/oleObject" Target="../embeddings/oleObject6.bin"/><Relationship Id="rId6" Type="http://schemas.openxmlformats.org/officeDocument/2006/relationships/image" Target="../media/image37.wmf"/><Relationship Id="rId7" Type="http://schemas.openxmlformats.org/officeDocument/2006/relationships/oleObject" Target="../embeddings/oleObject7.bin"/><Relationship Id="rId8" Type="http://schemas.openxmlformats.org/officeDocument/2006/relationships/image" Target="../media/image38.wmf"/><Relationship Id="rId9" Type="http://schemas.openxmlformats.org/officeDocument/2006/relationships/oleObject" Target="../embeddings/oleObject8.bin"/><Relationship Id="rId10" Type="http://schemas.openxmlformats.org/officeDocument/2006/relationships/image" Target="../media/image39.wmf"/><Relationship Id="rId1" Type="http://schemas.openxmlformats.org/officeDocument/2006/relationships/vmlDrawing" Target="../drawings/vmlDrawing4.vml"/><Relationship Id="rId2" Type="http://schemas.openxmlformats.org/officeDocument/2006/relationships/slideLayout" Target="../slideLayouts/slideLayout26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65.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40.emf"/><Relationship Id="rId5" Type="http://schemas.openxmlformats.org/officeDocument/2006/relationships/oleObject" Target="../embeddings/oleObject10.bin"/><Relationship Id="rId6" Type="http://schemas.openxmlformats.org/officeDocument/2006/relationships/oleObject" Target="../embeddings/Microsoft_Excel_97_-_2004_Worksheet4.xls"/><Relationship Id="rId7" Type="http://schemas.openxmlformats.org/officeDocument/2006/relationships/image" Target="../media/image41.emf"/><Relationship Id="rId1" Type="http://schemas.openxmlformats.org/officeDocument/2006/relationships/vmlDrawing" Target="../drawings/vmlDrawing5.vml"/><Relationship Id="rId2" Type="http://schemas.openxmlformats.org/officeDocument/2006/relationships/slideLayout" Target="../slideLayouts/slideLayout268.x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42.emf"/><Relationship Id="rId5" Type="http://schemas.openxmlformats.org/officeDocument/2006/relationships/oleObject" Target="../embeddings/oleObject12.bin"/><Relationship Id="rId6" Type="http://schemas.openxmlformats.org/officeDocument/2006/relationships/oleObject" Target="../embeddings/Microsoft_Excel_97_-_2004_Worksheet5.xls"/><Relationship Id="rId7" Type="http://schemas.openxmlformats.org/officeDocument/2006/relationships/image" Target="../media/image43.emf"/><Relationship Id="rId1" Type="http://schemas.openxmlformats.org/officeDocument/2006/relationships/vmlDrawing" Target="../drawings/vmlDrawing6.vml"/><Relationship Id="rId2" Type="http://schemas.openxmlformats.org/officeDocument/2006/relationships/slideLayout" Target="../slideLayouts/slideLayout26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6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6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6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6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70.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71.xml"/><Relationship Id="rId4" Type="http://schemas.openxmlformats.org/officeDocument/2006/relationships/oleObject" Target="../embeddings/oleObject13.bin"/><Relationship Id="rId5" Type="http://schemas.openxmlformats.org/officeDocument/2006/relationships/image" Target="../media/image44.png"/><Relationship Id="rId1" Type="http://schemas.openxmlformats.org/officeDocument/2006/relationships/vmlDrawing" Target="../drawings/vmlDrawing7.vml"/><Relationship Id="rId2" Type="http://schemas.openxmlformats.org/officeDocument/2006/relationships/slideLayout" Target="../slideLayouts/slideLayout26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7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7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7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7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7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77.xml"/><Relationship Id="rId4" Type="http://schemas.openxmlformats.org/officeDocument/2006/relationships/oleObject" Target="../embeddings/oleObject14.bin"/><Relationship Id="rId5" Type="http://schemas.openxmlformats.org/officeDocument/2006/relationships/oleObject" Target="../embeddings/Microsoft_Excel_97_-_2004_Worksheet6.xls"/><Relationship Id="rId6" Type="http://schemas.openxmlformats.org/officeDocument/2006/relationships/image" Target="../media/image45.emf"/><Relationship Id="rId1" Type="http://schemas.openxmlformats.org/officeDocument/2006/relationships/vmlDrawing" Target="../drawings/vmlDrawing8.vml"/><Relationship Id="rId2" Type="http://schemas.openxmlformats.org/officeDocument/2006/relationships/slideLayout" Target="../slideLayouts/slideLayout268.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78.xml"/><Relationship Id="rId4" Type="http://schemas.openxmlformats.org/officeDocument/2006/relationships/oleObject" Target="../embeddings/oleObject15.bin"/><Relationship Id="rId5" Type="http://schemas.openxmlformats.org/officeDocument/2006/relationships/oleObject" Target="../embeddings/Microsoft_Excel_97_-_2004_Worksheet7.xls"/><Relationship Id="rId6" Type="http://schemas.openxmlformats.org/officeDocument/2006/relationships/image" Target="../media/image46.emf"/><Relationship Id="rId1" Type="http://schemas.openxmlformats.org/officeDocument/2006/relationships/vmlDrawing" Target="../drawings/vmlDrawing9.vml"/><Relationship Id="rId2" Type="http://schemas.openxmlformats.org/officeDocument/2006/relationships/slideLayout" Target="../slideLayouts/slideLayout268.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oleObject16.bin"/><Relationship Id="rId5" Type="http://schemas.openxmlformats.org/officeDocument/2006/relationships/oleObject" Target="../embeddings/Microsoft_Excel_97_-_2004_Worksheet8.xls"/><Relationship Id="rId6" Type="http://schemas.openxmlformats.org/officeDocument/2006/relationships/image" Target="../media/image47.emf"/><Relationship Id="rId1" Type="http://schemas.openxmlformats.org/officeDocument/2006/relationships/vmlDrawing" Target="../drawings/vmlDrawing10.vml"/><Relationship Id="rId2" Type="http://schemas.openxmlformats.org/officeDocument/2006/relationships/slideLayout" Target="../slideLayouts/slideLayout268.xml"/></Relationships>
</file>

<file path=ppt/slides/_rels/slide19.xml.rels><?xml version="1.0" encoding="UTF-8" standalone="yes"?>
<Relationships xmlns="http://schemas.openxmlformats.org/package/2006/relationships"><Relationship Id="rId3" Type="http://schemas.openxmlformats.org/officeDocument/2006/relationships/hyperlink" Target="http://www.ece.neu.edu/conf/isca2006/" TargetMode="External"/><Relationship Id="rId4" Type="http://schemas.openxmlformats.org/officeDocument/2006/relationships/hyperlink" Target="http://users.ece.cmu.edu/~omutlu/pub/qureshi_isca06_talk.ppt" TargetMode="External"/><Relationship Id="rId1" Type="http://schemas.openxmlformats.org/officeDocument/2006/relationships/slideLayout" Target="../slideLayouts/slideLayout194.xml"/><Relationship Id="rId2" Type="http://schemas.openxmlformats.org/officeDocument/2006/relationships/hyperlink" Target="http://users.ece.cmu.edu/~omutlu/pub/qureshi_isca06.pdf" TargetMode="Externa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80.xml"/><Relationship Id="rId4" Type="http://schemas.openxmlformats.org/officeDocument/2006/relationships/oleObject" Target="../embeddings/oleObject17.bin"/><Relationship Id="rId5" Type="http://schemas.openxmlformats.org/officeDocument/2006/relationships/oleObject" Target="../embeddings/Microsoft_Excel_97_-_2004_Worksheet9.xls"/><Relationship Id="rId6" Type="http://schemas.openxmlformats.org/officeDocument/2006/relationships/image" Target="../media/image48.emf"/><Relationship Id="rId1" Type="http://schemas.openxmlformats.org/officeDocument/2006/relationships/vmlDrawing" Target="../drawings/vmlDrawing11.vml"/><Relationship Id="rId2" Type="http://schemas.openxmlformats.org/officeDocument/2006/relationships/slideLayout" Target="../slideLayouts/slideLayout268.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oleObject" Target="../embeddings/oleObject18.bin"/><Relationship Id="rId5" Type="http://schemas.openxmlformats.org/officeDocument/2006/relationships/oleObject" Target="../embeddings/Microsoft_Excel_97_-_2004_Worksheet10.xls"/><Relationship Id="rId6" Type="http://schemas.openxmlformats.org/officeDocument/2006/relationships/image" Target="../media/image49.emf"/><Relationship Id="rId1" Type="http://schemas.openxmlformats.org/officeDocument/2006/relationships/vmlDrawing" Target="../drawings/vmlDrawing12.vml"/><Relationship Id="rId2" Type="http://schemas.openxmlformats.org/officeDocument/2006/relationships/slideLayout" Target="../slideLayouts/slideLayout268.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notesSlide" Target="../notesSlides/notesSlide82.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83.xml"/><Relationship Id="rId4" Type="http://schemas.openxmlformats.org/officeDocument/2006/relationships/oleObject" Target="../embeddings/oleObject19.bin"/><Relationship Id="rId5" Type="http://schemas.openxmlformats.org/officeDocument/2006/relationships/oleObject" Target="../embeddings/Microsoft_Excel_97_-_2004_Worksheet11.xls"/><Relationship Id="rId6" Type="http://schemas.openxmlformats.org/officeDocument/2006/relationships/image" Target="../media/image50.emf"/><Relationship Id="rId1" Type="http://schemas.openxmlformats.org/officeDocument/2006/relationships/vmlDrawing" Target="../drawings/vmlDrawing13.vml"/><Relationship Id="rId2" Type="http://schemas.openxmlformats.org/officeDocument/2006/relationships/slideLayout" Target="../slideLayouts/slideLayout268.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image" Target="../media/image51.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68.xml"/><Relationship Id="rId2" Type="http://schemas.openxmlformats.org/officeDocument/2006/relationships/image" Target="../media/image52.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197.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7.jpeg"/><Relationship Id="rId6" Type="http://schemas.openxmlformats.org/officeDocument/2006/relationships/image" Target="../media/image6.png"/><Relationship Id="rId1" Type="http://schemas.openxmlformats.org/officeDocument/2006/relationships/slideLayout" Target="../slideLayouts/slideLayout267.xml"/><Relationship Id="rId2" Type="http://schemas.openxmlformats.org/officeDocument/2006/relationships/notesSlide" Target="../notesSlides/notesSlide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1.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1.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1.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3.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3.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3.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3.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3.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23.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3.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3.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3.xml"/><Relationship Id="rId2"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1.jpeg"/><Relationship Id="rId5" Type="http://schemas.openxmlformats.org/officeDocument/2006/relationships/image" Target="../media/image16.jpeg"/><Relationship Id="rId6" Type="http://schemas.openxmlformats.org/officeDocument/2006/relationships/image" Target="../media/image12.jpeg"/><Relationship Id="rId7" Type="http://schemas.openxmlformats.org/officeDocument/2006/relationships/image" Target="../media/image17.jpeg"/><Relationship Id="rId1" Type="http://schemas.openxmlformats.org/officeDocument/2006/relationships/slideLayout" Target="../slideLayouts/slideLayout223.xml"/><Relationship Id="rId2"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3.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3.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3.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3.xml"/><Relationship Id="rId2"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3.xml"/><Relationship Id="rId2" Type="http://schemas.openxmlformats.org/officeDocument/2006/relationships/image" Target="../media/image19.jpeg"/><Relationship Id="rId3"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46.xml.rels><?xml version="1.0" encoding="UTF-8" standalone="yes"?>
<Relationships xmlns="http://schemas.openxmlformats.org/package/2006/relationships"><Relationship Id="rId3" Type="http://schemas.openxmlformats.org/officeDocument/2006/relationships/hyperlink" Target="http://www.pactconf.org" TargetMode="External"/><Relationship Id="rId4" Type="http://schemas.openxmlformats.org/officeDocument/2006/relationships/hyperlink" Target="http://users.ece.cmu.edu/~omutlu/pub/seshadri_pact12_talk.pptx" TargetMode="External"/><Relationship Id="rId1" Type="http://schemas.openxmlformats.org/officeDocument/2006/relationships/slideLayout" Target="../slideLayouts/slideLayout182.xml"/><Relationship Id="rId2" Type="http://schemas.openxmlformats.org/officeDocument/2006/relationships/hyperlink" Target="http://users.ece.cmu.edu/~omutlu/pub/eaf-cache_pact12.pdf" TargetMode="External"/></Relationships>
</file>

<file path=ppt/slides/_rels/slide4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35.xml"/><Relationship Id="rId3" Type="http://schemas.openxmlformats.org/officeDocument/2006/relationships/notesSlide" Target="../notesSlides/notesSlide16.xml"/></Relationships>
</file>

<file path=ppt/slides/_rels/slide4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35.xml"/><Relationship Id="rId3"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35.xml"/><Relationship Id="rId3" Type="http://schemas.openxmlformats.org/officeDocument/2006/relationships/notesSlide" Target="../notesSlides/notesSlid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TpMdBrM1hVc&amp;list=PL5PHm2jkkXmidJOd59REog9jDnPDTG6IJ&amp;index=23" TargetMode="External"/><Relationship Id="rId3" Type="http://schemas.openxmlformats.org/officeDocument/2006/relationships/hyperlink" Target="http://www.youtube.com/watch?v=TboaFbjTd-E&amp;list=PL5PHm2jkkXmidJOd59REog9jDnPDTG6IJ&amp;index=24" TargetMode="External"/></Relationships>
</file>

<file path=ppt/slides/_rels/slide50.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35.xml"/><Relationship Id="rId3" Type="http://schemas.openxmlformats.org/officeDocument/2006/relationships/notesSlide" Target="../notesSlides/notesSlide19.xml"/></Relationships>
</file>

<file path=ppt/slides/_rels/slide51.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35.xml"/><Relationship Id="rId3" Type="http://schemas.openxmlformats.org/officeDocument/2006/relationships/notesSlide" Target="../notesSlides/notesSlide20.xml"/></Relationships>
</file>

<file path=ppt/slides/_rels/slide5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35.xml"/><Relationship Id="rId3" Type="http://schemas.openxmlformats.org/officeDocument/2006/relationships/notesSlide" Target="../notesSlides/notesSlide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5.xml"/><Relationship Id="rId2" Type="http://schemas.openxmlformats.org/officeDocument/2006/relationships/notesSlide" Target="../notesSlides/notesSlide22.xml"/></Relationships>
</file>

<file path=ppt/slides/_rels/slide5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35.xml"/><Relationship Id="rId3" Type="http://schemas.openxmlformats.org/officeDocument/2006/relationships/notesSlide" Target="../notesSlides/notesSlide23.xml"/></Relationships>
</file>

<file path=ppt/slides/_rels/slide5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35.xml"/><Relationship Id="rId3"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1.png"/><Relationship Id="rId1" Type="http://schemas.openxmlformats.org/officeDocument/2006/relationships/tags" Target="../tags/tag9.xml"/><Relationship Id="rId2" Type="http://schemas.openxmlformats.org/officeDocument/2006/relationships/slideLayout" Target="../slideLayouts/slideLayout235.xml"/></Relationships>
</file>

<file path=ppt/slides/_rels/slide57.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35.xml"/><Relationship Id="rId3" Type="http://schemas.openxmlformats.org/officeDocument/2006/relationships/notesSlide" Target="../notesSlides/notesSlide26.xml"/></Relationships>
</file>

<file path=ppt/slides/_rels/slide58.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35.xml"/><Relationship Id="rId3" Type="http://schemas.openxmlformats.org/officeDocument/2006/relationships/notesSlide" Target="../notesSlides/notesSlide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5.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www.ece.cmu.edu/~ece447/s13/doku.php" TargetMode="External"/><Relationship Id="rId4" Type="http://schemas.openxmlformats.org/officeDocument/2006/relationships/hyperlink" Target="http://www.ece.cmu.edu/~ece740/f11/doku.php" TargetMode="External"/><Relationship Id="rId5" Type="http://schemas.openxmlformats.org/officeDocument/2006/relationships/hyperlink" Target="http://www.ece.cmu.edu/~ece742/doku.php" TargetMode="External"/><Relationship Id="rId6" Type="http://schemas.openxmlformats.org/officeDocument/2006/relationships/hyperlink" Target="http://users.ece.cmu.edu/~omutlu/projects.htm" TargetMode="External"/><Relationship Id="rId7" Type="http://schemas.openxmlformats.org/officeDocument/2006/relationships/hyperlink" Target="http://scholar.google.com/citations?user=7XyGUGkAAAAJ&amp;hl=en" TargetMode="External"/><Relationship Id="rId1" Type="http://schemas.openxmlformats.org/officeDocument/2006/relationships/slideLayout" Target="../slideLayouts/slideLayout2.xml"/><Relationship Id="rId2" Type="http://schemas.openxmlformats.org/officeDocument/2006/relationships/hyperlink" Target="http://www.youtube.com/playlist?list=PL5PHm2jkkXmidJOd59REog9jDnPDTG6IJ" TargetMode="External"/></Relationships>
</file>

<file path=ppt/slides/_rels/slide60.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35.xml"/><Relationship Id="rId3" Type="http://schemas.openxmlformats.org/officeDocument/2006/relationships/notesSlide" Target="../notesSlides/notesSlide29.xml"/></Relationships>
</file>

<file path=ppt/slides/_rels/slide61.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35.xml"/><Relationship Id="rId3" Type="http://schemas.openxmlformats.org/officeDocument/2006/relationships/notesSlide" Target="../notesSlides/notesSlide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5.xml"/><Relationship Id="rId2" Type="http://schemas.openxmlformats.org/officeDocument/2006/relationships/notesSlide" Target="../notesSlides/notesSlide31.xml"/></Relationships>
</file>

<file path=ppt/slides/_rels/slide63.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35.xml"/><Relationship Id="rId3" Type="http://schemas.openxmlformats.org/officeDocument/2006/relationships/notesSlide" Target="../notesSlides/notesSlide32.xml"/></Relationships>
</file>

<file path=ppt/slides/_rels/slide64.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35.xml"/><Relationship Id="rId3" Type="http://schemas.openxmlformats.org/officeDocument/2006/relationships/notesSlide" Target="../notesSlides/notesSlide33.xml"/></Relationships>
</file>

<file path=ppt/slides/_rels/slide65.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35.xml"/><Relationship Id="rId3" Type="http://schemas.openxmlformats.org/officeDocument/2006/relationships/notesSlide" Target="../notesSlides/notesSlide3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21.png"/><Relationship Id="rId1" Type="http://schemas.openxmlformats.org/officeDocument/2006/relationships/tags" Target="../tags/tag17.xml"/><Relationship Id="rId2" Type="http://schemas.openxmlformats.org/officeDocument/2006/relationships/slideLayout" Target="../slideLayouts/slideLayout2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5.xml"/><Relationship Id="rId2" Type="http://schemas.openxmlformats.org/officeDocument/2006/relationships/notesSlide" Target="../notesSlides/notesSlide36.xml"/></Relationships>
</file>

<file path=ppt/slides/_rels/slide6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35.xml"/><Relationship Id="rId3" Type="http://schemas.openxmlformats.org/officeDocument/2006/relationships/notesSlide" Target="../notesSlides/notesSlide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5.xml"/><Relationship Id="rId2" Type="http://schemas.openxmlformats.org/officeDocument/2006/relationships/notesSlide" Target="../notesSlides/notesSlide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70.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35.xml"/><Relationship Id="rId3" Type="http://schemas.openxmlformats.org/officeDocument/2006/relationships/notesSlide" Target="../notesSlides/notesSlide39.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21.png"/><Relationship Id="rId1" Type="http://schemas.openxmlformats.org/officeDocument/2006/relationships/tags" Target="../tags/tag20.xml"/><Relationship Id="rId2" Type="http://schemas.openxmlformats.org/officeDocument/2006/relationships/slideLayout" Target="../slideLayouts/slideLayout2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5.xml"/><Relationship Id="rId2" Type="http://schemas.openxmlformats.org/officeDocument/2006/relationships/notesSlide" Target="../notesSlides/notesSlide41.xml"/></Relationships>
</file>

<file path=ppt/slides/_rels/slide73.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35.xml"/></Relationships>
</file>

<file path=ppt/slides/_rels/slide74.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35.xml"/><Relationship Id="rId3" Type="http://schemas.openxmlformats.org/officeDocument/2006/relationships/notesSlide" Target="../notesSlides/notesSlide42.xml"/></Relationships>
</file>

<file path=ppt/slides/_rels/slide75.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35.xml"/><Relationship Id="rId3" Type="http://schemas.openxmlformats.org/officeDocument/2006/relationships/notesSlide" Target="../notesSlides/notesSlide4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chart" Target="../charts/chart1.xml"/><Relationship Id="rId1" Type="http://schemas.openxmlformats.org/officeDocument/2006/relationships/tags" Target="../tags/tag24.xml"/><Relationship Id="rId2" Type="http://schemas.openxmlformats.org/officeDocument/2006/relationships/slideLayout" Target="../slideLayouts/slideLayout23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chart" Target="../charts/chart2.xml"/><Relationship Id="rId1" Type="http://schemas.openxmlformats.org/officeDocument/2006/relationships/tags" Target="../tags/tag25.xml"/><Relationship Id="rId2" Type="http://schemas.openxmlformats.org/officeDocument/2006/relationships/slideLayout" Target="../slideLayouts/slideLayout23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chart" Target="../charts/chart3.xml"/><Relationship Id="rId1" Type="http://schemas.openxmlformats.org/officeDocument/2006/relationships/tags" Target="../tags/tag26.xml"/><Relationship Id="rId2" Type="http://schemas.openxmlformats.org/officeDocument/2006/relationships/slideLayout" Target="../slideLayouts/slideLayout23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chart" Target="../charts/chart4.xml"/><Relationship Id="rId1" Type="http://schemas.openxmlformats.org/officeDocument/2006/relationships/tags" Target="../tags/tag27.xml"/><Relationship Id="rId2" Type="http://schemas.openxmlformats.org/officeDocument/2006/relationships/slideLayout" Target="../slideLayouts/slideLayout2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4.xml"/><Relationship Id="rId2" Type="http://schemas.openxmlformats.org/officeDocument/2006/relationships/image" Target="../media/image8.png"/><Relationship Id="rId3" Type="http://schemas.openxmlformats.org/officeDocument/2006/relationships/image" Target="../media/image9.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5.xml"/><Relationship Id="rId2" Type="http://schemas.openxmlformats.org/officeDocument/2006/relationships/notesSlide" Target="../notesSlides/notesSlide48.xml"/></Relationships>
</file>

<file path=ppt/slides/_rels/slide81.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35.xml"/><Relationship Id="rId3" Type="http://schemas.openxmlformats.org/officeDocument/2006/relationships/notesSlide" Target="../notesSlides/notesSlide49.xml"/></Relationships>
</file>

<file path=ppt/slides/_rels/slide82.xml.rels><?xml version="1.0" encoding="UTF-8" standalone="yes"?>
<Relationships xmlns="http://schemas.openxmlformats.org/package/2006/relationships"><Relationship Id="rId3" Type="http://schemas.openxmlformats.org/officeDocument/2006/relationships/hyperlink" Target="http://www.pactconf.org" TargetMode="External"/><Relationship Id="rId4" Type="http://schemas.openxmlformats.org/officeDocument/2006/relationships/hyperlink" Target="http://users.ece.cmu.edu/~omutlu/pub/pekhimenko_pact12_talk.pptx" TargetMode="External"/><Relationship Id="rId1" Type="http://schemas.openxmlformats.org/officeDocument/2006/relationships/slideLayout" Target="../slideLayouts/slideLayout182.xml"/><Relationship Id="rId2" Type="http://schemas.openxmlformats.org/officeDocument/2006/relationships/hyperlink" Target="http://users.ece.cmu.edu/~omutlu/pub/bdi-compression_pact12.pdf"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6.xml"/><Relationship Id="rId2" Type="http://schemas.openxmlformats.org/officeDocument/2006/relationships/notesSlide" Target="../notesSlides/notesSlide5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6.xml"/><Relationship Id="rId2" Type="http://schemas.openxmlformats.org/officeDocument/2006/relationships/notesSlide" Target="../notesSlides/notesSlide5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6.xml"/><Relationship Id="rId2" Type="http://schemas.openxmlformats.org/officeDocument/2006/relationships/notesSlide" Target="../notesSlides/notesSlide5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6.xml"/><Relationship Id="rId2" Type="http://schemas.openxmlformats.org/officeDocument/2006/relationships/chart" Target="../charts/char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6.xml"/><Relationship Id="rId2" Type="http://schemas.openxmlformats.org/officeDocument/2006/relationships/chart" Target="../charts/char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6.xml"/><Relationship Id="rId2" Type="http://schemas.openxmlformats.org/officeDocument/2006/relationships/chart" Target="../charts/char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00200"/>
            <a:ext cx="8382000" cy="2057400"/>
          </a:xfrm>
        </p:spPr>
        <p:txBody>
          <a:bodyPr>
            <a:normAutofit/>
          </a:bodyPr>
          <a:lstStyle/>
          <a:p>
            <a:pPr algn="ctr"/>
            <a:r>
              <a:rPr lang="en-US" sz="4000" dirty="0" smtClean="0"/>
              <a:t>Scalable Many-Core Memory Systems Optional Topic 4: Cache Management</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15-19,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1620482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Garamond" charset="0"/>
                <a:ea typeface="ＭＳ Ｐゴシック" charset="0"/>
                <a:cs typeface="ＭＳ Ｐゴシック" charset="0"/>
              </a:rPr>
              <a:t>Resource Sharing Disadvantages</a:t>
            </a:r>
          </a:p>
        </p:txBody>
      </p:sp>
      <p:sp>
        <p:nvSpPr>
          <p:cNvPr id="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Resource sharing results in </a:t>
            </a:r>
            <a:r>
              <a:rPr lang="en-US" dirty="0">
                <a:solidFill>
                  <a:srgbClr val="0000FF"/>
                </a:solidFill>
                <a:latin typeface="Tahoma" charset="0"/>
                <a:ea typeface="ＭＳ Ｐゴシック" charset="0"/>
                <a:cs typeface="ＭＳ Ｐゴシック" charset="0"/>
              </a:rPr>
              <a:t>contention for resources</a:t>
            </a:r>
          </a:p>
          <a:p>
            <a:pPr lvl="1"/>
            <a:r>
              <a:rPr lang="en-US" dirty="0">
                <a:latin typeface="Tahoma" charset="0"/>
                <a:ea typeface="ＭＳ Ｐゴシック" charset="0"/>
              </a:rPr>
              <a:t>When the resource is not idle, another thread cannot use it</a:t>
            </a:r>
          </a:p>
          <a:p>
            <a:pPr lvl="1"/>
            <a:r>
              <a:rPr lang="en-US" dirty="0">
                <a:latin typeface="Tahoma" charset="0"/>
                <a:ea typeface="ＭＳ Ｐゴシック" charset="0"/>
              </a:rPr>
              <a:t>If space is occupied by one thread, another thread needs to re-occupy it </a:t>
            </a:r>
          </a:p>
          <a:p>
            <a:pPr lvl="1"/>
            <a:endParaRPr lang="en-US" sz="1600" dirty="0">
              <a:latin typeface="Tahoma" charset="0"/>
              <a:ea typeface="ＭＳ Ｐゴシック" charset="0"/>
            </a:endParaRP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Sometimes reduces each or some thread</a:t>
            </a:r>
            <a:r>
              <a:rPr lang="ja-JP" altLang="en-US" dirty="0">
                <a:solidFill>
                  <a:srgbClr val="0000FF"/>
                </a:solidFill>
                <a:latin typeface="Tahoma" charset="0"/>
                <a:ea typeface="ＭＳ Ｐゴシック" charset="0"/>
                <a:cs typeface="ＭＳ Ｐゴシック" charset="0"/>
              </a:rPr>
              <a:t>’</a:t>
            </a:r>
            <a:r>
              <a:rPr lang="en-US" altLang="ja-JP" dirty="0">
                <a:solidFill>
                  <a:srgbClr val="0000FF"/>
                </a:solidFill>
                <a:latin typeface="Tahoma" charset="0"/>
                <a:ea typeface="ＭＳ Ｐゴシック" charset="0"/>
                <a:cs typeface="ＭＳ Ｐゴシック" charset="0"/>
              </a:rPr>
              <a:t>s performance</a:t>
            </a:r>
          </a:p>
          <a:p>
            <a:pPr>
              <a:buFont typeface="Wingdings" charset="0"/>
              <a:buNone/>
            </a:pPr>
            <a:r>
              <a:rPr lang="en-US" sz="2200" dirty="0">
                <a:latin typeface="Tahoma" charset="0"/>
                <a:ea typeface="ＭＳ Ｐゴシック" charset="0"/>
                <a:cs typeface="ＭＳ Ｐゴシック" charset="0"/>
              </a:rPr>
              <a:t>	- Thread performance can be worse than when it is run alone  </a:t>
            </a: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Eliminates performance isolation </a:t>
            </a:r>
            <a:r>
              <a:rPr lang="en-US" dirty="0">
                <a:latin typeface="Tahoma" charset="0"/>
                <a:ea typeface="ＭＳ Ｐゴシック" charset="0"/>
                <a:cs typeface="ＭＳ Ｐゴシック" charset="0"/>
                <a:sym typeface="Wingdings" charset="0"/>
              </a:rPr>
              <a:t> inconsistent performance across runs</a:t>
            </a:r>
            <a:endParaRPr lang="en-US" dirty="0">
              <a:latin typeface="Tahoma" charset="0"/>
              <a:ea typeface="ＭＳ Ｐゴシック" charset="0"/>
              <a:cs typeface="ＭＳ Ｐゴシック" charset="0"/>
            </a:endParaRPr>
          </a:p>
          <a:p>
            <a:pPr>
              <a:buFont typeface="Wingdings" charset="0"/>
              <a:buNone/>
            </a:pPr>
            <a:r>
              <a:rPr lang="en-US" sz="2200" dirty="0">
                <a:latin typeface="Tahoma" charset="0"/>
                <a:ea typeface="ＭＳ Ｐゴシック" charset="0"/>
                <a:cs typeface="ＭＳ Ｐゴシック" charset="0"/>
              </a:rPr>
              <a:t>  - Thread performance depends on co-executing threads</a:t>
            </a:r>
          </a:p>
          <a:p>
            <a:pPr>
              <a:buFont typeface="Wingdings" charset="0"/>
              <a:buNone/>
            </a:pPr>
            <a:r>
              <a:rPr lang="en-US" dirty="0">
                <a:latin typeface="Tahoma" charset="0"/>
                <a:ea typeface="ＭＳ Ｐゴシック" charset="0"/>
                <a:cs typeface="ＭＳ Ｐゴシック" charset="0"/>
              </a:rPr>
              <a:t>- Uncontrolled (free-for-all) sharing </a:t>
            </a:r>
            <a:r>
              <a:rPr lang="en-US" dirty="0">
                <a:solidFill>
                  <a:srgbClr val="0000FF"/>
                </a:solidFill>
                <a:latin typeface="Tahoma" charset="0"/>
                <a:ea typeface="ＭＳ Ｐゴシック" charset="0"/>
                <a:cs typeface="ＭＳ Ｐゴシック" charset="0"/>
              </a:rPr>
              <a:t>degrades QoS</a:t>
            </a:r>
          </a:p>
          <a:p>
            <a:pPr>
              <a:buFont typeface="Wingdings" charset="0"/>
              <a:buNone/>
            </a:pPr>
            <a:r>
              <a:rPr lang="en-US" sz="2200" dirty="0">
                <a:latin typeface="Tahoma" charset="0"/>
                <a:ea typeface="ＭＳ Ｐゴシック" charset="0"/>
                <a:cs typeface="ＭＳ Ｐゴシック" charset="0"/>
              </a:rPr>
              <a:t>  - Causes unfairness, </a:t>
            </a:r>
            <a:r>
              <a:rPr lang="en-US" sz="2200" dirty="0" smtClean="0">
                <a:latin typeface="Tahoma" charset="0"/>
                <a:ea typeface="ＭＳ Ｐゴシック" charset="0"/>
                <a:cs typeface="ＭＳ Ｐゴシック" charset="0"/>
              </a:rPr>
              <a:t>starvation</a:t>
            </a:r>
          </a:p>
          <a:p>
            <a:pPr>
              <a:buFont typeface="Wingdings" charset="0"/>
              <a:buNone/>
            </a:pPr>
            <a:endParaRPr lang="en-US" sz="1600" dirty="0">
              <a:latin typeface="Tahoma" charset="0"/>
              <a:ea typeface="ＭＳ Ｐゴシック" charset="0"/>
              <a:cs typeface="ＭＳ Ｐゴシック" charset="0"/>
            </a:endParaRPr>
          </a:p>
          <a:p>
            <a:pPr algn="ctr">
              <a:buFont typeface="Wingdings" charset="0"/>
              <a:buNone/>
            </a:pPr>
            <a:r>
              <a:rPr lang="en-US" sz="2200" dirty="0" smtClean="0">
                <a:solidFill>
                  <a:srgbClr val="FF0000"/>
                </a:solidFill>
                <a:latin typeface="Tahoma" charset="0"/>
                <a:ea typeface="ＭＳ Ｐゴシック" charset="0"/>
                <a:cs typeface="ＭＳ Ｐゴシック" charset="0"/>
              </a:rPr>
              <a:t>Need to efficiently and fairly utilize shared resources</a:t>
            </a:r>
            <a:endParaRPr lang="en-US" sz="2200" dirty="0">
              <a:solidFill>
                <a:srgbClr val="FF0000"/>
              </a:solidFill>
              <a:latin typeface="Tahoma" charset="0"/>
              <a:ea typeface="ＭＳ Ｐゴシック" charset="0"/>
              <a:cs typeface="ＭＳ Ｐゴシック" charset="0"/>
            </a:endParaRPr>
          </a:p>
        </p:txBody>
      </p:sp>
      <p:sp>
        <p:nvSpPr>
          <p:cNvPr id="235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D083B7-AD5F-7246-8E02-F2FE2656769B}" type="slidenum">
              <a:rPr lang="en-US" sz="1600">
                <a:solidFill>
                  <a:srgbClr val="000000"/>
                </a:solidFill>
                <a:latin typeface="Garamond" charset="0"/>
              </a:rPr>
              <a:pPr eaLnBrk="1" hangingPunct="1"/>
              <a:t>10</a:t>
            </a:fld>
            <a:endParaRPr lang="en-US" sz="1600">
              <a:solidFill>
                <a:srgbClr val="000000"/>
              </a:solidFill>
              <a:latin typeface="Garamond" charset="0"/>
            </a:endParaRPr>
          </a:p>
        </p:txBody>
      </p:sp>
    </p:spTree>
    <p:extLst>
      <p:ext uri="{BB962C8B-B14F-4D97-AF65-F5344CB8AC3E}">
        <p14:creationId xmlns:p14="http://schemas.microsoft.com/office/powerpoint/2010/main" val="26633818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0</a:t>
            </a:r>
          </a:p>
        </p:txBody>
      </p:sp>
      <p:sp>
        <p:nvSpPr>
          <p:cNvPr id="5" name="Rectangle 4"/>
          <p:cNvSpPr/>
          <p:nvPr/>
        </p:nvSpPr>
        <p:spPr>
          <a:xfrm>
            <a:off x="76200" y="17526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2" name="Title 1"/>
          <p:cNvSpPr>
            <a:spLocks noGrp="1"/>
          </p:cNvSpPr>
          <p:nvPr>
            <p:ph type="title"/>
          </p:nvPr>
        </p:nvSpPr>
        <p:spPr/>
        <p:txBody>
          <a:bodyPr/>
          <a:lstStyle/>
          <a:p>
            <a:r>
              <a:rPr lang="en-US" dirty="0"/>
              <a:t>B</a:t>
            </a:r>
            <a:r>
              <a:rPr lang="el-GR" dirty="0">
                <a:latin typeface="Calibri"/>
                <a:cs typeface="Calibri"/>
              </a:rPr>
              <a:t>Δ</a:t>
            </a:r>
            <a:r>
              <a:rPr lang="en-US" dirty="0" smtClean="0">
                <a:latin typeface="Calibri"/>
                <a:cs typeface="Calibri"/>
              </a:rPr>
              <a:t>I </a:t>
            </a:r>
            <a:r>
              <a:rPr lang="en-US" dirty="0" err="1" smtClean="0">
                <a:latin typeface="Calibri"/>
                <a:cs typeface="Calibri"/>
              </a:rPr>
              <a:t>Decompressor</a:t>
            </a:r>
            <a:r>
              <a:rPr lang="en-US" dirty="0" smtClean="0">
                <a:latin typeface="Calibri"/>
                <a:cs typeface="Calibri"/>
              </a:rPr>
              <a:t> Design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100</a:t>
            </a:fld>
            <a:endParaRPr lang="en-US" altLang="en-US">
              <a:solidFill>
                <a:prstClr val="black">
                  <a:tint val="75000"/>
                </a:prstClr>
              </a:solidFill>
              <a:latin typeface="Calibri"/>
            </a:endParaRPr>
          </a:p>
        </p:txBody>
      </p:sp>
      <p:sp>
        <p:nvSpPr>
          <p:cNvPr id="11" name="Rectangle 10"/>
          <p:cNvSpPr/>
          <p:nvPr/>
        </p:nvSpPr>
        <p:spPr>
          <a:xfrm>
            <a:off x="2667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1</a:t>
            </a:r>
          </a:p>
        </p:txBody>
      </p:sp>
      <p:sp>
        <p:nvSpPr>
          <p:cNvPr id="12" name="Rectangle 11"/>
          <p:cNvSpPr/>
          <p:nvPr/>
        </p:nvSpPr>
        <p:spPr>
          <a:xfrm>
            <a:off x="3429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2</a:t>
            </a:r>
          </a:p>
        </p:txBody>
      </p:sp>
      <p:sp>
        <p:nvSpPr>
          <p:cNvPr id="13" name="Rectangle 12"/>
          <p:cNvSpPr/>
          <p:nvPr/>
        </p:nvSpPr>
        <p:spPr>
          <a:xfrm>
            <a:off x="4191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3</a:t>
            </a:r>
          </a:p>
        </p:txBody>
      </p:sp>
      <p:sp>
        <p:nvSpPr>
          <p:cNvPr id="14" name="TextBox 13"/>
          <p:cNvSpPr txBox="1"/>
          <p:nvPr/>
        </p:nvSpPr>
        <p:spPr>
          <a:xfrm>
            <a:off x="228600" y="1143000"/>
            <a:ext cx="4343400" cy="523220"/>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Compressed Cache Line</a:t>
            </a:r>
          </a:p>
        </p:txBody>
      </p:sp>
      <p:sp>
        <p:nvSpPr>
          <p:cNvPr id="15" name="Rectangle 14"/>
          <p:cNvSpPr/>
          <p:nvPr/>
        </p:nvSpPr>
        <p:spPr>
          <a:xfrm>
            <a:off x="762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17" name="Rectangle 16"/>
          <p:cNvSpPr/>
          <p:nvPr/>
        </p:nvSpPr>
        <p:spPr>
          <a:xfrm>
            <a:off x="19050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18" name="Rectangle 17"/>
          <p:cNvSpPr/>
          <p:nvPr/>
        </p:nvSpPr>
        <p:spPr>
          <a:xfrm>
            <a:off x="37338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19" name="Rectangle 18"/>
          <p:cNvSpPr/>
          <p:nvPr/>
        </p:nvSpPr>
        <p:spPr>
          <a:xfrm>
            <a:off x="55626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3</a:t>
            </a:r>
            <a:endParaRPr lang="en-US" sz="2800" baseline="-25000" dirty="0">
              <a:solidFill>
                <a:srgbClr val="2A55D6"/>
              </a:solidFill>
              <a:latin typeface="Calibri"/>
            </a:endParaRPr>
          </a:p>
        </p:txBody>
      </p:sp>
      <p:cxnSp>
        <p:nvCxnSpPr>
          <p:cNvPr id="21" name="Elbow Connector 20"/>
          <p:cNvCxnSpPr/>
          <p:nvPr/>
        </p:nvCxnSpPr>
        <p:spPr>
          <a:xfrm rot="16200000" flipH="1">
            <a:off x="2438400" y="841169"/>
            <a:ext cx="685800" cy="3581400"/>
          </a:xfrm>
          <a:prstGeom prst="bentConnector2">
            <a:avLst/>
          </a:prstGeom>
          <a:ln w="31750">
            <a:solidFill>
              <a:srgbClr val="009900"/>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2"/>
          </p:cNvCxnSpPr>
          <p:nvPr/>
        </p:nvCxnSpPr>
        <p:spPr>
          <a:xfrm>
            <a:off x="2286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981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828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47" name="Straight Arrow Connector 46"/>
          <p:cNvCxnSpPr>
            <a:stCxn id="41" idx="4"/>
            <a:endCxn id="15" idx="0"/>
          </p:cNvCxnSpPr>
          <p:nvPr/>
        </p:nvCxnSpPr>
        <p:spPr>
          <a:xfrm flipH="1">
            <a:off x="990600" y="3810000"/>
            <a:ext cx="11430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048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590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52" name="Straight Arrow Connector 51"/>
          <p:cNvCxnSpPr/>
          <p:nvPr/>
        </p:nvCxnSpPr>
        <p:spPr>
          <a:xfrm>
            <a:off x="2743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1" idx="4"/>
            <a:endCxn id="17" idx="0"/>
          </p:cNvCxnSpPr>
          <p:nvPr/>
        </p:nvCxnSpPr>
        <p:spPr>
          <a:xfrm flipH="1">
            <a:off x="2819400" y="3810000"/>
            <a:ext cx="762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04800" y="5181600"/>
            <a:ext cx="4343400" cy="523220"/>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Uncompressed Cache Line</a:t>
            </a:r>
          </a:p>
        </p:txBody>
      </p:sp>
      <p:cxnSp>
        <p:nvCxnSpPr>
          <p:cNvPr id="57" name="Straight Arrow Connector 56"/>
          <p:cNvCxnSpPr/>
          <p:nvPr/>
        </p:nvCxnSpPr>
        <p:spPr>
          <a:xfrm>
            <a:off x="3810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3352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59" name="Straight Arrow Connector 58"/>
          <p:cNvCxnSpPr/>
          <p:nvPr/>
        </p:nvCxnSpPr>
        <p:spPr>
          <a:xfrm>
            <a:off x="3505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8" idx="4"/>
            <a:endCxn id="18" idx="0"/>
          </p:cNvCxnSpPr>
          <p:nvPr/>
        </p:nvCxnSpPr>
        <p:spPr>
          <a:xfrm>
            <a:off x="3657600" y="3810000"/>
            <a:ext cx="9906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572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267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4114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67" name="Straight Arrow Connector 66"/>
          <p:cNvCxnSpPr>
            <a:stCxn id="65" idx="4"/>
            <a:endCxn id="19" idx="0"/>
          </p:cNvCxnSpPr>
          <p:nvPr/>
        </p:nvCxnSpPr>
        <p:spPr>
          <a:xfrm>
            <a:off x="4419600" y="3810000"/>
            <a:ext cx="20574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6200" y="1752600"/>
            <a:ext cx="1828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1" name="Rectangle 70"/>
          <p:cNvSpPr/>
          <p:nvPr/>
        </p:nvSpPr>
        <p:spPr>
          <a:xfrm>
            <a:off x="1905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0</a:t>
            </a:r>
          </a:p>
        </p:txBody>
      </p:sp>
      <p:sp>
        <p:nvSpPr>
          <p:cNvPr id="72" name="Rectangle 71"/>
          <p:cNvSpPr/>
          <p:nvPr/>
        </p:nvSpPr>
        <p:spPr>
          <a:xfrm>
            <a:off x="1676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3" name="Rectangle 72"/>
          <p:cNvSpPr/>
          <p:nvPr/>
        </p:nvSpPr>
        <p:spPr>
          <a:xfrm>
            <a:off x="2438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4" name="Rectangle 73"/>
          <p:cNvSpPr/>
          <p:nvPr/>
        </p:nvSpPr>
        <p:spPr>
          <a:xfrm>
            <a:off x="3200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5" name="Rectangle 74"/>
          <p:cNvSpPr/>
          <p:nvPr/>
        </p:nvSpPr>
        <p:spPr>
          <a:xfrm>
            <a:off x="3962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8" name="Rectangle 77"/>
          <p:cNvSpPr/>
          <p:nvPr/>
        </p:nvSpPr>
        <p:spPr>
          <a:xfrm>
            <a:off x="2667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1</a:t>
            </a:r>
          </a:p>
        </p:txBody>
      </p:sp>
      <p:sp>
        <p:nvSpPr>
          <p:cNvPr id="79" name="Rectangle 78"/>
          <p:cNvSpPr/>
          <p:nvPr/>
        </p:nvSpPr>
        <p:spPr>
          <a:xfrm>
            <a:off x="3429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2</a:t>
            </a:r>
          </a:p>
        </p:txBody>
      </p:sp>
      <p:sp>
        <p:nvSpPr>
          <p:cNvPr id="80" name="Rectangle 79"/>
          <p:cNvSpPr/>
          <p:nvPr/>
        </p:nvSpPr>
        <p:spPr>
          <a:xfrm>
            <a:off x="4191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3</a:t>
            </a:r>
          </a:p>
        </p:txBody>
      </p:sp>
      <p:sp>
        <p:nvSpPr>
          <p:cNvPr id="82" name="Rectangle 81"/>
          <p:cNvSpPr/>
          <p:nvPr/>
        </p:nvSpPr>
        <p:spPr>
          <a:xfrm>
            <a:off x="1752600" y="37338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p>
        </p:txBody>
      </p:sp>
      <p:sp>
        <p:nvSpPr>
          <p:cNvPr id="83" name="Rectangle 82"/>
          <p:cNvSpPr/>
          <p:nvPr/>
        </p:nvSpPr>
        <p:spPr>
          <a:xfrm>
            <a:off x="26670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1</a:t>
            </a:r>
          </a:p>
        </p:txBody>
      </p:sp>
      <p:sp>
        <p:nvSpPr>
          <p:cNvPr id="84" name="Rectangle 83"/>
          <p:cNvSpPr/>
          <p:nvPr/>
        </p:nvSpPr>
        <p:spPr>
          <a:xfrm>
            <a:off x="32766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2</a:t>
            </a:r>
          </a:p>
        </p:txBody>
      </p:sp>
      <p:sp>
        <p:nvSpPr>
          <p:cNvPr id="85" name="Rectangle 84"/>
          <p:cNvSpPr/>
          <p:nvPr/>
        </p:nvSpPr>
        <p:spPr>
          <a:xfrm>
            <a:off x="41910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3</a:t>
            </a:r>
          </a:p>
        </p:txBody>
      </p:sp>
      <p:sp>
        <p:nvSpPr>
          <p:cNvPr id="86" name="Rectangle 85"/>
          <p:cNvSpPr/>
          <p:nvPr/>
        </p:nvSpPr>
        <p:spPr>
          <a:xfrm>
            <a:off x="76200" y="45720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aseline="-25000" dirty="0">
              <a:solidFill>
                <a:srgbClr val="2A55D6"/>
              </a:solidFill>
              <a:latin typeface="Calibri"/>
            </a:endParaRPr>
          </a:p>
        </p:txBody>
      </p:sp>
      <p:sp>
        <p:nvSpPr>
          <p:cNvPr id="46" name="Rounded Rectangle 45"/>
          <p:cNvSpPr/>
          <p:nvPr/>
        </p:nvSpPr>
        <p:spPr>
          <a:xfrm>
            <a:off x="4947745" y="3108960"/>
            <a:ext cx="3810000" cy="8382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dirty="0">
                <a:solidFill>
                  <a:prstClr val="black"/>
                </a:solidFill>
                <a:latin typeface="Calibri"/>
              </a:rPr>
              <a:t>Vector addition</a:t>
            </a:r>
            <a:endParaRPr lang="en-US" sz="2800" b="1" dirty="0">
              <a:solidFill>
                <a:prstClr val="black"/>
              </a:solidFill>
              <a:latin typeface="Calibri"/>
            </a:endParaRPr>
          </a:p>
        </p:txBody>
      </p:sp>
    </p:spTree>
    <p:extLst>
      <p:ext uri="{BB962C8B-B14F-4D97-AF65-F5344CB8AC3E}">
        <p14:creationId xmlns:p14="http://schemas.microsoft.com/office/powerpoint/2010/main" val="157386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0.03889 L -3.33333E-6 0.13889 " pathEditMode="relative" rAng="0" ptsTypes="AA">
                                      <p:cBhvr>
                                        <p:cTn id="6" dur="2000" fill="hold"/>
                                        <p:tgtEl>
                                          <p:spTgt spid="70"/>
                                        </p:tgtEl>
                                        <p:attrNameLst>
                                          <p:attrName>ppt_x</p:attrName>
                                          <p:attrName>ppt_y</p:attrName>
                                        </p:attrNameLst>
                                      </p:cBhvr>
                                      <p:rCtr x="0" y="50"/>
                                    </p:animMotion>
                                  </p:childTnLst>
                                  <p:subTnLst>
                                    <p:set>
                                      <p:cBhvr override="childStyle">
                                        <p:cTn dur="1" fill="hold" display="0" masterRel="sameClick" afterEffect="1">
                                          <p:stCondLst>
                                            <p:cond evt="end" delay="0">
                                              <p:tn val="5"/>
                                            </p:cond>
                                          </p:stCondLst>
                                        </p:cTn>
                                        <p:tgtEl>
                                          <p:spTgt spid="70"/>
                                        </p:tgtEl>
                                        <p:attrNameLst>
                                          <p:attrName>style.visibility</p:attrName>
                                        </p:attrNameLst>
                                      </p:cBhvr>
                                      <p:to>
                                        <p:strVal val="hidden"/>
                                      </p:to>
                                    </p:set>
                                  </p:subTnLst>
                                </p:cTn>
                              </p:par>
                            </p:childTnLst>
                          </p:cTn>
                        </p:par>
                        <p:par>
                          <p:cTn id="7" fill="hold">
                            <p:stCondLst>
                              <p:cond delay="2000"/>
                            </p:stCondLst>
                            <p:childTnLst>
                              <p:par>
                                <p:cTn id="8" presetID="3" presetClass="entr" presetSubtype="10" fill="hold" grpId="0" nodeType="after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blinds(horizontal)">
                                      <p:cBhvr>
                                        <p:cTn id="10" dur="500"/>
                                        <p:tgtEl>
                                          <p:spTgt spid="72"/>
                                        </p:tgtEl>
                                      </p:cBhvr>
                                    </p:animEffect>
                                  </p:childTnLst>
                                </p:cTn>
                              </p:par>
                            </p:childTnLst>
                          </p:cTn>
                        </p:par>
                        <p:par>
                          <p:cTn id="11" fill="hold">
                            <p:stCondLst>
                              <p:cond delay="2500"/>
                            </p:stCondLst>
                            <p:childTnLst>
                              <p:par>
                                <p:cTn id="12" presetID="3" presetClass="entr" presetSubtype="10"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blinds(horizontal)">
                                      <p:cBhvr>
                                        <p:cTn id="14" dur="500"/>
                                        <p:tgtEl>
                                          <p:spTgt spid="73"/>
                                        </p:tgtEl>
                                      </p:cBhvr>
                                    </p:animEffect>
                                  </p:childTnLst>
                                </p:cTn>
                              </p:par>
                            </p:childTnLst>
                          </p:cTn>
                        </p:par>
                        <p:par>
                          <p:cTn id="15" fill="hold">
                            <p:stCondLst>
                              <p:cond delay="3000"/>
                            </p:stCondLst>
                            <p:childTnLst>
                              <p:par>
                                <p:cTn id="16" presetID="3" presetClass="entr" presetSubtype="10" fill="hold" grpId="0"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linds(horizontal)">
                                      <p:cBhvr>
                                        <p:cTn id="18" dur="500"/>
                                        <p:tgtEl>
                                          <p:spTgt spid="74"/>
                                        </p:tgtEl>
                                      </p:cBhvr>
                                    </p:animEffect>
                                  </p:childTnLst>
                                </p:cTn>
                              </p:par>
                            </p:childTnLst>
                          </p:cTn>
                        </p:par>
                        <p:par>
                          <p:cTn id="19" fill="hold">
                            <p:stCondLst>
                              <p:cond delay="3500"/>
                            </p:stCondLst>
                            <p:childTnLst>
                              <p:par>
                                <p:cTn id="20" presetID="3" presetClass="entr" presetSubtype="10"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linds(horizontal)">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1667 -4.44444E-6 L 0.01667 0.1 " pathEditMode="relative" rAng="0" ptsTypes="AA">
                                      <p:cBhvr>
                                        <p:cTn id="26" dur="2000" fill="hold"/>
                                        <p:tgtEl>
                                          <p:spTgt spid="71"/>
                                        </p:tgtEl>
                                        <p:attrNameLst>
                                          <p:attrName>ppt_x</p:attrName>
                                          <p:attrName>ppt_y</p:attrName>
                                        </p:attrNameLst>
                                      </p:cBhvr>
                                      <p:rCtr x="0" y="50"/>
                                    </p:animMotion>
                                  </p:childTnLst>
                                </p:cTn>
                              </p:par>
                              <p:par>
                                <p:cTn id="27" presetID="42" presetClass="path" presetSubtype="0" accel="50000" decel="50000" fill="hold" grpId="0" nodeType="withEffect">
                                  <p:stCondLst>
                                    <p:cond delay="0"/>
                                  </p:stCondLst>
                                  <p:childTnLst>
                                    <p:animMotion origin="layout" path="M 0.01667 -4.44444E-6 L 0.01667 0.1 " pathEditMode="relative" rAng="0" ptsTypes="AA">
                                      <p:cBhvr>
                                        <p:cTn id="28" dur="2000" fill="hold"/>
                                        <p:tgtEl>
                                          <p:spTgt spid="78"/>
                                        </p:tgtEl>
                                        <p:attrNameLst>
                                          <p:attrName>ppt_x</p:attrName>
                                          <p:attrName>ppt_y</p:attrName>
                                        </p:attrNameLst>
                                      </p:cBhvr>
                                      <p:rCtr x="0" y="50"/>
                                    </p:animMotion>
                                  </p:childTnLst>
                                </p:cTn>
                              </p:par>
                              <p:par>
                                <p:cTn id="29" presetID="42" presetClass="path" presetSubtype="0" accel="50000" decel="50000" fill="hold" grpId="0" nodeType="withEffect">
                                  <p:stCondLst>
                                    <p:cond delay="0"/>
                                  </p:stCondLst>
                                  <p:childTnLst>
                                    <p:animMotion origin="layout" path="M 0.01667 -4.44444E-6 L 0.01667 0.1 " pathEditMode="relative" rAng="0" ptsTypes="AA">
                                      <p:cBhvr>
                                        <p:cTn id="30" dur="2000" fill="hold"/>
                                        <p:tgtEl>
                                          <p:spTgt spid="79"/>
                                        </p:tgtEl>
                                        <p:attrNameLst>
                                          <p:attrName>ppt_x</p:attrName>
                                          <p:attrName>ppt_y</p:attrName>
                                        </p:attrNameLst>
                                      </p:cBhvr>
                                      <p:rCtr x="0" y="50"/>
                                    </p:animMotion>
                                  </p:childTnLst>
                                </p:cTn>
                              </p:par>
                              <p:par>
                                <p:cTn id="31" presetID="42" presetClass="path" presetSubtype="0" accel="50000" decel="50000" fill="hold" grpId="0" nodeType="withEffect">
                                  <p:stCondLst>
                                    <p:cond delay="0"/>
                                  </p:stCondLst>
                                  <p:childTnLst>
                                    <p:animMotion origin="layout" path="M 0.01667 -4.44444E-6 L 0.01667 0.1 " pathEditMode="relative" rAng="0" ptsTypes="AA">
                                      <p:cBhvr>
                                        <p:cTn id="32" dur="2000" fill="hold"/>
                                        <p:tgtEl>
                                          <p:spTgt spid="80"/>
                                        </p:tgtEl>
                                        <p:attrNameLst>
                                          <p:attrName>ppt_x</p:attrName>
                                          <p:attrName>ppt_y</p:attrName>
                                        </p:attrNameLst>
                                      </p:cBhvr>
                                      <p:rCtr x="0" y="50"/>
                                    </p:animMotion>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1"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box(in)">
                                      <p:cBhvr>
                                        <p:cTn id="37" dur="500"/>
                                        <p:tgtEl>
                                          <p:spTgt spid="82"/>
                                        </p:tgtEl>
                                      </p:cBhvr>
                                    </p:animEffect>
                                  </p:childTnLst>
                                </p:cTn>
                              </p:par>
                              <p:par>
                                <p:cTn id="38" presetID="4" presetClass="entr" presetSubtype="16"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ox(in)">
                                      <p:cBhvr>
                                        <p:cTn id="40" dur="500"/>
                                        <p:tgtEl>
                                          <p:spTgt spid="4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box(in)">
                                      <p:cBhvr>
                                        <p:cTn id="43" dur="500"/>
                                        <p:tgtEl>
                                          <p:spTgt spid="46"/>
                                        </p:tgtEl>
                                      </p:cBhvr>
                                    </p:animEffect>
                                  </p:childTnLst>
                                </p:cTn>
                              </p:par>
                              <p:par>
                                <p:cTn id="44" presetID="4" presetClass="entr" presetSubtype="16"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ox(in)">
                                      <p:cBhvr>
                                        <p:cTn id="46" dur="500"/>
                                        <p:tgtEl>
                                          <p:spTgt spid="53"/>
                                        </p:tgtEl>
                                      </p:cBhvr>
                                    </p:animEffect>
                                  </p:childTnLst>
                                </p:cTn>
                              </p:par>
                              <p:par>
                                <p:cTn id="47" presetID="4" presetClass="entr" presetSubtype="16"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box(in)">
                                      <p:cBhvr>
                                        <p:cTn id="49" dur="500"/>
                                        <p:tgtEl>
                                          <p:spTgt spid="60"/>
                                        </p:tgtEl>
                                      </p:cBhvr>
                                    </p:animEffect>
                                  </p:childTnLst>
                                </p:cTn>
                              </p:par>
                              <p:par>
                                <p:cTn id="50" presetID="4" presetClass="entr" presetSubtype="16"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box(in)">
                                      <p:cBhvr>
                                        <p:cTn id="52" dur="500"/>
                                        <p:tgtEl>
                                          <p:spTgt spid="6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box(in)">
                                      <p:cBhvr>
                                        <p:cTn id="55" dur="500"/>
                                        <p:tgtEl>
                                          <p:spTgt spid="86"/>
                                        </p:tgtEl>
                                      </p:cBhvr>
                                    </p:animEffect>
                                  </p:childTnLst>
                                </p:cTn>
                              </p:par>
                              <p:par>
                                <p:cTn id="56" presetID="42" presetClass="path" presetSubtype="0" accel="50000" decel="50000" fill="hold" grpId="0" nodeType="withEffect">
                                  <p:stCondLst>
                                    <p:cond delay="0"/>
                                  </p:stCondLst>
                                  <p:childTnLst>
                                    <p:animMotion origin="layout" path="M -0.00833 -0.00555 L -0.125 0.10556 " pathEditMode="relative" rAng="0" ptsTypes="AA">
                                      <p:cBhvr>
                                        <p:cTn id="57" dur="2000" fill="hold"/>
                                        <p:tgtEl>
                                          <p:spTgt spid="82"/>
                                        </p:tgtEl>
                                        <p:attrNameLst>
                                          <p:attrName>ppt_x</p:attrName>
                                          <p:attrName>ppt_y</p:attrName>
                                        </p:attrNameLst>
                                      </p:cBhvr>
                                      <p:rCtr x="-58" y="56"/>
                                    </p:animMotion>
                                  </p:childTnLst>
                                  <p:subTnLst>
                                    <p:set>
                                      <p:cBhvr override="childStyle">
                                        <p:cTn dur="1" fill="hold" display="0" masterRel="sameClick" afterEffect="1">
                                          <p:stCondLst>
                                            <p:cond evt="end" delay="0">
                                              <p:tn val="56"/>
                                            </p:cond>
                                          </p:stCondLst>
                                        </p:cTn>
                                        <p:tgtEl>
                                          <p:spTgt spid="82"/>
                                        </p:tgtEl>
                                        <p:attrNameLst>
                                          <p:attrName>style.visibility</p:attrName>
                                        </p:attrNameLst>
                                      </p:cBhvr>
                                      <p:to>
                                        <p:strVal val="hidden"/>
                                      </p:to>
                                    </p:set>
                                  </p:subTnLst>
                                </p:cTn>
                              </p:par>
                              <p:par>
                                <p:cTn id="58" presetID="4" presetClass="entr" presetSubtype="16" fill="hold" grpId="1"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box(in)">
                                      <p:cBhvr>
                                        <p:cTn id="60" dur="500"/>
                                        <p:tgtEl>
                                          <p:spTgt spid="83"/>
                                        </p:tgtEl>
                                      </p:cBhvr>
                                    </p:animEffect>
                                  </p:childTnLst>
                                </p:cTn>
                              </p:par>
                              <p:par>
                                <p:cTn id="61" presetID="42" presetClass="path" presetSubtype="0" accel="50000" decel="50000" fill="hold" grpId="0" nodeType="withEffect">
                                  <p:stCondLst>
                                    <p:cond delay="0"/>
                                  </p:stCondLst>
                                  <p:childTnLst>
                                    <p:animMotion origin="layout" path="M -0.00833 0.01667 L -0.03333 0.13334 " pathEditMode="relative" rAng="0" ptsTypes="AA">
                                      <p:cBhvr>
                                        <p:cTn id="62" dur="2000" fill="hold"/>
                                        <p:tgtEl>
                                          <p:spTgt spid="83"/>
                                        </p:tgtEl>
                                        <p:attrNameLst>
                                          <p:attrName>ppt_x</p:attrName>
                                          <p:attrName>ppt_y</p:attrName>
                                        </p:attrNameLst>
                                      </p:cBhvr>
                                      <p:rCtr x="-13" y="58"/>
                                    </p:animMotion>
                                  </p:childTnLst>
                                  <p:subTnLst>
                                    <p:set>
                                      <p:cBhvr override="childStyle">
                                        <p:cTn dur="1" fill="hold" display="0" masterRel="sameClick" afterEffect="1">
                                          <p:stCondLst>
                                            <p:cond evt="end" delay="0">
                                              <p:tn val="61"/>
                                            </p:cond>
                                          </p:stCondLst>
                                        </p:cTn>
                                        <p:tgtEl>
                                          <p:spTgt spid="83"/>
                                        </p:tgtEl>
                                        <p:attrNameLst>
                                          <p:attrName>style.visibility</p:attrName>
                                        </p:attrNameLst>
                                      </p:cBhvr>
                                      <p:to>
                                        <p:strVal val="hidden"/>
                                      </p:to>
                                    </p:set>
                                  </p:subTnLst>
                                </p:cTn>
                              </p:par>
                              <p:par>
                                <p:cTn id="63" presetID="4" presetClass="entr" presetSubtype="16" fill="hold" grpId="1" nodeType="with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box(in)">
                                      <p:cBhvr>
                                        <p:cTn id="65" dur="500"/>
                                        <p:tgtEl>
                                          <p:spTgt spid="84"/>
                                        </p:tgtEl>
                                      </p:cBhvr>
                                    </p:animEffect>
                                  </p:childTnLst>
                                </p:cTn>
                              </p:par>
                              <p:par>
                                <p:cTn id="66" presetID="42" presetClass="path" presetSubtype="0" accel="50000" decel="50000" fill="hold" grpId="0" nodeType="withEffect">
                                  <p:stCondLst>
                                    <p:cond delay="0"/>
                                  </p:stCondLst>
                                  <p:childTnLst>
                                    <p:animMotion origin="layout" path="M 0 0.01667 L 0.1 0.11667 " pathEditMode="relative" rAng="0" ptsTypes="AA">
                                      <p:cBhvr>
                                        <p:cTn id="67" dur="2000" fill="hold"/>
                                        <p:tgtEl>
                                          <p:spTgt spid="84"/>
                                        </p:tgtEl>
                                        <p:attrNameLst>
                                          <p:attrName>ppt_x</p:attrName>
                                          <p:attrName>ppt_y</p:attrName>
                                        </p:attrNameLst>
                                      </p:cBhvr>
                                      <p:rCtr x="50" y="50"/>
                                    </p:animMotion>
                                  </p:childTnLst>
                                  <p:subTnLst>
                                    <p:set>
                                      <p:cBhvr override="childStyle">
                                        <p:cTn dur="1" fill="hold" display="0" masterRel="sameClick" afterEffect="1">
                                          <p:stCondLst>
                                            <p:cond evt="end" delay="0">
                                              <p:tn val="66"/>
                                            </p:cond>
                                          </p:stCondLst>
                                        </p:cTn>
                                        <p:tgtEl>
                                          <p:spTgt spid="84"/>
                                        </p:tgtEl>
                                        <p:attrNameLst>
                                          <p:attrName>style.visibility</p:attrName>
                                        </p:attrNameLst>
                                      </p:cBhvr>
                                      <p:to>
                                        <p:strVal val="hidden"/>
                                      </p:to>
                                    </p:set>
                                  </p:subTnLst>
                                </p:cTn>
                              </p:par>
                              <p:par>
                                <p:cTn id="68" presetID="4" presetClass="entr" presetSubtype="16" fill="hold" grpId="1"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box(in)">
                                      <p:cBhvr>
                                        <p:cTn id="70" dur="500"/>
                                        <p:tgtEl>
                                          <p:spTgt spid="85"/>
                                        </p:tgtEl>
                                      </p:cBhvr>
                                    </p:animEffect>
                                  </p:childTnLst>
                                </p:cTn>
                              </p:par>
                              <p:par>
                                <p:cTn id="71" presetID="42" presetClass="path" presetSubtype="0" accel="50000" decel="50000" fill="hold" grpId="0" nodeType="withEffect">
                                  <p:stCondLst>
                                    <p:cond delay="0"/>
                                  </p:stCondLst>
                                  <p:childTnLst>
                                    <p:animMotion origin="layout" path="M 0 -2.22222E-6 L 0.2 0.11667 " pathEditMode="relative" rAng="0" ptsTypes="AA">
                                      <p:cBhvr>
                                        <p:cTn id="72" dur="2000" fill="hold"/>
                                        <p:tgtEl>
                                          <p:spTgt spid="85"/>
                                        </p:tgtEl>
                                        <p:attrNameLst>
                                          <p:attrName>ppt_x</p:attrName>
                                          <p:attrName>ppt_y</p:attrName>
                                        </p:attrNameLst>
                                      </p:cBhvr>
                                      <p:rCtr x="100" y="58"/>
                                    </p:animMotion>
                                  </p:childTnLst>
                                  <p:subTnLst>
                                    <p:set>
                                      <p:cBhvr override="childStyle">
                                        <p:cTn dur="1" fill="hold" display="0" masterRel="sameClick" afterEffect="1">
                                          <p:stCondLst>
                                            <p:cond evt="end" delay="0">
                                              <p:tn val="71"/>
                                            </p:cond>
                                          </p:stCondLst>
                                        </p:cTn>
                                        <p:tgtEl>
                                          <p:spTgt spid="85"/>
                                        </p:tgtEl>
                                        <p:attrNameLst>
                                          <p:attrName>style.visibility</p:attrName>
                                        </p:attrNameLst>
                                      </p:cBhvr>
                                      <p:to>
                                        <p:strVal val="hidden"/>
                                      </p:to>
                                    </p:set>
                                  </p:subTnLst>
                                </p:cTn>
                              </p:par>
                            </p:childTnLst>
                          </p:cTn>
                        </p:par>
                        <p:par>
                          <p:cTn id="73" fill="hold">
                            <p:stCondLst>
                              <p:cond delay="2000"/>
                            </p:stCondLst>
                            <p:childTnLst>
                              <p:par>
                                <p:cTn id="74" presetID="4"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ox(in)">
                                      <p:cBhvr>
                                        <p:cTn id="76" dur="500"/>
                                        <p:tgtEl>
                                          <p:spTgt spid="15"/>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ox(in)">
                                      <p:cBhvr>
                                        <p:cTn id="79" dur="500"/>
                                        <p:tgtEl>
                                          <p:spTgt spid="17"/>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ox(in)">
                                      <p:cBhvr>
                                        <p:cTn id="82" dur="500"/>
                                        <p:tgtEl>
                                          <p:spTgt spid="18"/>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box(in)">
                                      <p:cBhvr>
                                        <p:cTn id="85" dur="500"/>
                                        <p:tgtEl>
                                          <p:spTgt spid="19"/>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box(in)">
                                      <p:cBhvr>
                                        <p:cTn id="8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56" grpId="0"/>
      <p:bldP spid="70" grpId="0"/>
      <p:bldP spid="71" grpId="0"/>
      <p:bldP spid="72" grpId="0"/>
      <p:bldP spid="73" grpId="0"/>
      <p:bldP spid="74" grpId="0"/>
      <p:bldP spid="75" grpId="0"/>
      <p:bldP spid="78" grpId="0"/>
      <p:bldP spid="79" grpId="0"/>
      <p:bldP spid="80" grpId="0"/>
      <p:bldP spid="82" grpId="0"/>
      <p:bldP spid="82" grpId="1"/>
      <p:bldP spid="83" grpId="0"/>
      <p:bldP spid="83" grpId="1"/>
      <p:bldP spid="84" grpId="0"/>
      <p:bldP spid="84" grpId="1"/>
      <p:bldP spid="85" grpId="0"/>
      <p:bldP spid="85" grpId="1"/>
      <p:bldP spid="86" grpId="0" animBg="1"/>
      <p:bldP spid="4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l-GR" dirty="0">
                <a:latin typeface="Calibri"/>
                <a:cs typeface="Calibri"/>
              </a:rPr>
              <a:t>Δ</a:t>
            </a:r>
            <a:r>
              <a:rPr lang="en-US" dirty="0" smtClean="0">
                <a:latin typeface="Calibri"/>
                <a:cs typeface="Calibri"/>
              </a:rPr>
              <a:t>I Compressor Design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101</a:t>
            </a:fld>
            <a:endParaRPr lang="en-US" altLang="en-US">
              <a:solidFill>
                <a:prstClr val="black">
                  <a:tint val="75000"/>
                </a:prstClr>
              </a:solidFill>
              <a:latin typeface="Calibri"/>
            </a:endParaRPr>
          </a:p>
        </p:txBody>
      </p:sp>
      <p:sp>
        <p:nvSpPr>
          <p:cNvPr id="7" name="Rectangle 6"/>
          <p:cNvSpPr/>
          <p:nvPr/>
        </p:nvSpPr>
        <p:spPr>
          <a:xfrm>
            <a:off x="152400" y="1295400"/>
            <a:ext cx="85344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black"/>
                </a:solidFill>
                <a:latin typeface="Calibri"/>
              </a:rPr>
              <a:t>32-byte Uncompressed Cache Line</a:t>
            </a:r>
          </a:p>
        </p:txBody>
      </p:sp>
      <p:sp>
        <p:nvSpPr>
          <p:cNvPr id="8" name="Rectangle 7"/>
          <p:cNvSpPr/>
          <p:nvPr/>
        </p:nvSpPr>
        <p:spPr>
          <a:xfrm>
            <a:off x="152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1" name="Rectangle 10"/>
          <p:cNvSpPr/>
          <p:nvPr/>
        </p:nvSpPr>
        <p:spPr>
          <a:xfrm>
            <a:off x="1295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2</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2" name="Rectangle 11"/>
          <p:cNvSpPr/>
          <p:nvPr/>
        </p:nvSpPr>
        <p:spPr>
          <a:xfrm>
            <a:off x="2438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4</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3" name="Rectangle 12"/>
          <p:cNvSpPr/>
          <p:nvPr/>
        </p:nvSpPr>
        <p:spPr>
          <a:xfrm>
            <a:off x="3581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4</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4" name="Rectangle 13"/>
          <p:cNvSpPr/>
          <p:nvPr/>
        </p:nvSpPr>
        <p:spPr>
          <a:xfrm>
            <a:off x="4724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4</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2</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5" name="Rectangle 14"/>
          <p:cNvSpPr/>
          <p:nvPr/>
        </p:nvSpPr>
        <p:spPr>
          <a:xfrm>
            <a:off x="5867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2</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6" name="Rectangle 15"/>
          <p:cNvSpPr/>
          <p:nvPr/>
        </p:nvSpPr>
        <p:spPr>
          <a:xfrm>
            <a:off x="7010400" y="2133600"/>
            <a:ext cx="685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Zero</a:t>
            </a:r>
          </a:p>
          <a:p>
            <a:pPr algn="ctr" fontAlgn="auto">
              <a:spcBef>
                <a:spcPts val="0"/>
              </a:spcBef>
              <a:spcAft>
                <a:spcPts val="0"/>
              </a:spcAft>
            </a:pPr>
            <a:r>
              <a:rPr lang="en-US" dirty="0">
                <a:solidFill>
                  <a:prstClr val="black"/>
                </a:solidFill>
                <a:latin typeface="Calibri"/>
              </a:rPr>
              <a:t>CU</a:t>
            </a:r>
          </a:p>
        </p:txBody>
      </p:sp>
      <p:sp>
        <p:nvSpPr>
          <p:cNvPr id="17" name="Rectangle 16"/>
          <p:cNvSpPr/>
          <p:nvPr/>
        </p:nvSpPr>
        <p:spPr>
          <a:xfrm>
            <a:off x="7772400" y="2133600"/>
            <a:ext cx="838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Rep.</a:t>
            </a:r>
          </a:p>
          <a:p>
            <a:pPr algn="ctr" fontAlgn="auto">
              <a:spcBef>
                <a:spcPts val="0"/>
              </a:spcBef>
              <a:spcAft>
                <a:spcPts val="0"/>
              </a:spcAft>
            </a:pPr>
            <a:r>
              <a:rPr lang="en-US" dirty="0">
                <a:solidFill>
                  <a:srgbClr val="FF0000"/>
                </a:solidFill>
                <a:latin typeface="Calibri"/>
              </a:rPr>
              <a:t>Values</a:t>
            </a:r>
          </a:p>
          <a:p>
            <a:pPr algn="ctr" fontAlgn="auto">
              <a:spcBef>
                <a:spcPts val="0"/>
              </a:spcBef>
              <a:spcAft>
                <a:spcPts val="0"/>
              </a:spcAft>
            </a:pPr>
            <a:r>
              <a:rPr lang="en-US" dirty="0">
                <a:solidFill>
                  <a:prstClr val="black"/>
                </a:solidFill>
                <a:latin typeface="Calibri"/>
              </a:rPr>
              <a:t>CU</a:t>
            </a:r>
          </a:p>
        </p:txBody>
      </p:sp>
      <p:cxnSp>
        <p:nvCxnSpPr>
          <p:cNvPr id="18" name="Straight Arrow Connector 17"/>
          <p:cNvCxnSpPr>
            <a:endCxn id="8" idx="0"/>
          </p:cNvCxnSpPr>
          <p:nvPr/>
        </p:nvCxnSpPr>
        <p:spPr>
          <a:xfrm>
            <a:off x="685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28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71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14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257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00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360000">
            <a:off x="7315200" y="1828800"/>
            <a:ext cx="3810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2296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81000" y="37338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black"/>
                </a:solidFill>
                <a:latin typeface="Calibri"/>
              </a:rPr>
              <a:t>Compression Selection Logic (based on </a:t>
            </a:r>
            <a:r>
              <a:rPr lang="en-US" sz="2800" dirty="0" err="1">
                <a:solidFill>
                  <a:prstClr val="black"/>
                </a:solidFill>
                <a:latin typeface="Calibri"/>
              </a:rPr>
              <a:t>compr</a:t>
            </a:r>
            <a:r>
              <a:rPr lang="en-US" sz="2800" dirty="0">
                <a:solidFill>
                  <a:prstClr val="black"/>
                </a:solidFill>
                <a:latin typeface="Calibri"/>
              </a:rPr>
              <a:t>. size)</a:t>
            </a:r>
          </a:p>
        </p:txBody>
      </p:sp>
      <p:cxnSp>
        <p:nvCxnSpPr>
          <p:cNvPr id="32" name="Straight Arrow Connector 31"/>
          <p:cNvCxnSpPr>
            <a:stCxn id="8" idx="2"/>
          </p:cNvCxnSpPr>
          <p:nvPr/>
        </p:nvCxnSpPr>
        <p:spPr>
          <a:xfrm>
            <a:off x="685800" y="3048000"/>
            <a:ext cx="45720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2"/>
          </p:cNvCxnSpPr>
          <p:nvPr/>
        </p:nvCxnSpPr>
        <p:spPr>
          <a:xfrm>
            <a:off x="1828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971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114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257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400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3914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8001000" y="3048000"/>
            <a:ext cx="15240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144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46" name="Rectangle 45"/>
          <p:cNvSpPr/>
          <p:nvPr/>
        </p:nvSpPr>
        <p:spPr>
          <a:xfrm>
            <a:off x="17526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47" name="Rectangle 46"/>
          <p:cNvSpPr/>
          <p:nvPr/>
        </p:nvSpPr>
        <p:spPr>
          <a:xfrm>
            <a:off x="2971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48" name="Rectangle 47"/>
          <p:cNvSpPr/>
          <p:nvPr/>
        </p:nvSpPr>
        <p:spPr>
          <a:xfrm>
            <a:off x="4114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49" name="Rectangle 48"/>
          <p:cNvSpPr/>
          <p:nvPr/>
        </p:nvSpPr>
        <p:spPr>
          <a:xfrm>
            <a:off x="5257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50" name="Rectangle 49"/>
          <p:cNvSpPr/>
          <p:nvPr/>
        </p:nvSpPr>
        <p:spPr>
          <a:xfrm>
            <a:off x="63246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51" name="Rectangle 50"/>
          <p:cNvSpPr/>
          <p:nvPr/>
        </p:nvSpPr>
        <p:spPr>
          <a:xfrm>
            <a:off x="73152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52" name="Rectangle 51"/>
          <p:cNvSpPr/>
          <p:nvPr/>
        </p:nvSpPr>
        <p:spPr>
          <a:xfrm>
            <a:off x="80772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54" name="Oval 53"/>
          <p:cNvSpPr/>
          <p:nvPr/>
        </p:nvSpPr>
        <p:spPr>
          <a:xfrm>
            <a:off x="762000" y="4114800"/>
            <a:ext cx="2667000" cy="1143000"/>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a:solidFill>
                  <a:prstClr val="black"/>
                </a:solidFill>
                <a:latin typeface="Calibri"/>
              </a:rPr>
              <a:t>Compression Flag &amp; Compressed Cache Line</a:t>
            </a:r>
          </a:p>
        </p:txBody>
      </p:sp>
      <p:sp>
        <p:nvSpPr>
          <p:cNvPr id="55" name="Rectangle 54"/>
          <p:cNvSpPr/>
          <p:nvPr/>
        </p:nvSpPr>
        <p:spPr>
          <a:xfrm>
            <a:off x="9144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cxnSp>
        <p:nvCxnSpPr>
          <p:cNvPr id="56" name="Straight Arrow Connector 55"/>
          <p:cNvCxnSpPr/>
          <p:nvPr/>
        </p:nvCxnSpPr>
        <p:spPr>
          <a:xfrm>
            <a:off x="4419600" y="4267200"/>
            <a:ext cx="0" cy="609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209800" y="4876800"/>
            <a:ext cx="4648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black"/>
                </a:solidFill>
                <a:latin typeface="Calibri"/>
              </a:rPr>
              <a:t>Compressed Cache Line</a:t>
            </a:r>
          </a:p>
        </p:txBody>
      </p:sp>
      <p:cxnSp>
        <p:nvCxnSpPr>
          <p:cNvPr id="53" name="Elbow Connector 52"/>
          <p:cNvCxnSpPr/>
          <p:nvPr/>
        </p:nvCxnSpPr>
        <p:spPr>
          <a:xfrm flipH="1">
            <a:off x="8458200" y="1600200"/>
            <a:ext cx="228600" cy="2438400"/>
          </a:xfrm>
          <a:prstGeom prst="bentConnector3">
            <a:avLst>
              <a:gd name="adj1" fmla="val -100000"/>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5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linds(horizontal)">
                                      <p:cBhvr>
                                        <p:cTn id="33" dur="500"/>
                                        <p:tgtEl>
                                          <p:spTgt spid="32"/>
                                        </p:tgtEl>
                                      </p:cBhvr>
                                    </p:animEffect>
                                  </p:childTnLst>
                                </p:cTn>
                              </p:par>
                              <p:par>
                                <p:cTn id="34" presetID="3" presetClass="entr" presetSubtype="1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linds(horizontal)">
                                      <p:cBhvr>
                                        <p:cTn id="36" dur="500"/>
                                        <p:tgtEl>
                                          <p:spTgt spid="35"/>
                                        </p:tgtEl>
                                      </p:cBhvr>
                                    </p:animEffect>
                                  </p:childTnLst>
                                </p:cTn>
                              </p:par>
                              <p:par>
                                <p:cTn id="37" presetID="3" presetClass="entr" presetSubtype="1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linds(horizontal)">
                                      <p:cBhvr>
                                        <p:cTn id="39" dur="500"/>
                                        <p:tgtEl>
                                          <p:spTgt spid="38"/>
                                        </p:tgtEl>
                                      </p:cBhvr>
                                    </p:animEffect>
                                  </p:childTnLst>
                                </p:cTn>
                              </p:par>
                              <p:par>
                                <p:cTn id="40" presetID="3" presetClass="entr" presetSubtype="1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par>
                                <p:cTn id="43" presetID="3" presetClass="entr" presetSubtype="1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linds(horizontal)">
                                      <p:cBhvr>
                                        <p:cTn id="45" dur="500"/>
                                        <p:tgtEl>
                                          <p:spTgt spid="40"/>
                                        </p:tgtEl>
                                      </p:cBhvr>
                                    </p:animEffect>
                                  </p:childTnLst>
                                </p:cTn>
                              </p:par>
                              <p:par>
                                <p:cTn id="46" presetID="3" presetClass="entr" presetSubtype="1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linds(horizontal)">
                                      <p:cBhvr>
                                        <p:cTn id="48" dur="500"/>
                                        <p:tgtEl>
                                          <p:spTgt spid="41"/>
                                        </p:tgtEl>
                                      </p:cBhvr>
                                    </p:animEffect>
                                  </p:childTnLst>
                                </p:cTn>
                              </p:par>
                              <p:par>
                                <p:cTn id="49" presetID="3" presetClass="entr" presetSubtype="1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linds(horizontal)">
                                      <p:cBhvr>
                                        <p:cTn id="51" dur="500"/>
                                        <p:tgtEl>
                                          <p:spTgt spid="42"/>
                                        </p:tgtEl>
                                      </p:cBhvr>
                                    </p:animEffect>
                                  </p:childTnLst>
                                </p:cTn>
                              </p:par>
                              <p:par>
                                <p:cTn id="52" presetID="3" presetClass="entr" presetSubtype="1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linds(horizontal)">
                                      <p:cBhvr>
                                        <p:cTn id="54" dur="500"/>
                                        <p:tgtEl>
                                          <p:spTgt spid="4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linds(horizontal)">
                                      <p:cBhvr>
                                        <p:cTn id="57" dur="500"/>
                                        <p:tgtEl>
                                          <p:spTgt spid="4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blinds(horizontal)">
                                      <p:cBhvr>
                                        <p:cTn id="60" dur="500"/>
                                        <p:tgtEl>
                                          <p:spTgt spid="4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linds(horizontal)">
                                      <p:cBhvr>
                                        <p:cTn id="63" dur="500"/>
                                        <p:tgtEl>
                                          <p:spTgt spid="4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blinds(horizontal)">
                                      <p:cBhvr>
                                        <p:cTn id="66" dur="500"/>
                                        <p:tgtEl>
                                          <p:spTgt spid="4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blinds(horizontal)">
                                      <p:cBhvr>
                                        <p:cTn id="69" dur="500"/>
                                        <p:tgtEl>
                                          <p:spTgt spid="4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blinds(horizontal)">
                                      <p:cBhvr>
                                        <p:cTn id="72" dur="500"/>
                                        <p:tgtEl>
                                          <p:spTgt spid="5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blinds(horizontal)">
                                      <p:cBhvr>
                                        <p:cTn id="75" dur="500"/>
                                        <p:tgtEl>
                                          <p:spTgt spid="5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blinds(horizontal)">
                                      <p:cBhvr>
                                        <p:cTn id="78" dur="500"/>
                                        <p:tgtEl>
                                          <p:spTgt spid="5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blinds(horizontal)">
                                      <p:cBhvr>
                                        <p:cTn id="81" dur="500"/>
                                        <p:tgtEl>
                                          <p:spTgt spid="55"/>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1" nodeType="clickEffect">
                                  <p:stCondLst>
                                    <p:cond delay="0"/>
                                  </p:stCondLst>
                                  <p:childTnLst>
                                    <p:animMotion origin="layout" path="M -3.33333E-6 1.11111E-6 L 0.0625 0.15555 " pathEditMode="relative" rAng="0" ptsTypes="AA">
                                      <p:cBhvr>
                                        <p:cTn id="85" dur="2000" fill="hold"/>
                                        <p:tgtEl>
                                          <p:spTgt spid="45"/>
                                        </p:tgtEl>
                                        <p:attrNameLst>
                                          <p:attrName>ppt_x</p:attrName>
                                          <p:attrName>ppt_y</p:attrName>
                                        </p:attrNameLst>
                                      </p:cBhvr>
                                      <p:rCtr x="3100" y="7800"/>
                                    </p:animMotion>
                                  </p:childTnLst>
                                  <p:subTnLst>
                                    <p:set>
                                      <p:cBhvr override="childStyle">
                                        <p:cTn dur="1" fill="hold" display="0" masterRel="sameClick" afterEffect="1">
                                          <p:stCondLst>
                                            <p:cond evt="end" delay="0">
                                              <p:tn val="84"/>
                                            </p:cond>
                                          </p:stCondLst>
                                        </p:cTn>
                                        <p:tgtEl>
                                          <p:spTgt spid="45"/>
                                        </p:tgtEl>
                                        <p:attrNameLst>
                                          <p:attrName>style.visibility</p:attrName>
                                        </p:attrNameLst>
                                      </p:cBhvr>
                                      <p:to>
                                        <p:strVal val="hidden"/>
                                      </p:to>
                                    </p:set>
                                  </p:subTnLst>
                                </p:cTn>
                              </p:par>
                            </p:childTnLst>
                          </p:cTn>
                        </p:par>
                        <p:par>
                          <p:cTn id="86" fill="hold">
                            <p:stCondLst>
                              <p:cond delay="2000"/>
                            </p:stCondLst>
                            <p:childTnLst>
                              <p:par>
                                <p:cTn id="87" presetID="4" presetClass="entr" presetSubtype="16"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box(in)">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xit" presetSubtype="16" fill="hold" grpId="1" nodeType="clickEffect">
                                  <p:stCondLst>
                                    <p:cond delay="0"/>
                                  </p:stCondLst>
                                  <p:childTnLst>
                                    <p:animEffect transition="out" filter="box(in)">
                                      <p:cBhvr>
                                        <p:cTn id="93" dur="500"/>
                                        <p:tgtEl>
                                          <p:spTgt spid="54"/>
                                        </p:tgtEl>
                                      </p:cBhvr>
                                    </p:animEffect>
                                    <p:set>
                                      <p:cBhvr>
                                        <p:cTn id="94" dur="1" fill="hold">
                                          <p:stCondLst>
                                            <p:cond delay="499"/>
                                          </p:stCondLst>
                                        </p:cTn>
                                        <p:tgtEl>
                                          <p:spTgt spid="5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ox(in)">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blinds(horizontal)">
                                      <p:cBhvr>
                                        <p:cTn id="104" dur="500"/>
                                        <p:tgtEl>
                                          <p:spTgt spid="56"/>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box(in)">
                                      <p:cBhvr>
                                        <p:cTn id="107" dur="500"/>
                                        <p:tgtEl>
                                          <p:spTgt spid="59"/>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mph" presetSubtype="0" decel="50000" fill="hold" grpId="1" nodeType="clickEffect">
                                  <p:stCondLst>
                                    <p:cond delay="0"/>
                                  </p:stCondLst>
                                  <p:childTnLst>
                                    <p:animScale>
                                      <p:cBhvr>
                                        <p:cTn id="111" dur="2000" fill="hold"/>
                                        <p:tgtEl>
                                          <p:spTgt spid="8"/>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2" grpId="0" animBg="1"/>
      <p:bldP spid="13" grpId="0" animBg="1"/>
      <p:bldP spid="14" grpId="0" animBg="1"/>
      <p:bldP spid="15" grpId="0" animBg="1"/>
      <p:bldP spid="16" grpId="0" animBg="1"/>
      <p:bldP spid="17" grpId="0" animBg="1"/>
      <p:bldP spid="31" grpId="0" animBg="1"/>
      <p:bldP spid="45" grpId="0"/>
      <p:bldP spid="45" grpId="1"/>
      <p:bldP spid="46" grpId="0"/>
      <p:bldP spid="47" grpId="0"/>
      <p:bldP spid="48" grpId="0"/>
      <p:bldP spid="49" grpId="0"/>
      <p:bldP spid="50" grpId="0"/>
      <p:bldP spid="51" grpId="0"/>
      <p:bldP spid="52" grpId="0"/>
      <p:bldP spid="54" grpId="0" animBg="1"/>
      <p:bldP spid="54" grpId="1" animBg="1"/>
      <p:bldP spid="55" grpId="0"/>
      <p:bldP spid="5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normAutofit fontScale="90000"/>
          </a:bodyPr>
          <a:lstStyle/>
          <a:p>
            <a:r>
              <a:rPr lang="en-US" dirty="0"/>
              <a:t>B</a:t>
            </a:r>
            <a:r>
              <a:rPr lang="el-GR" dirty="0">
                <a:latin typeface="Calibri"/>
                <a:cs typeface="Calibri"/>
              </a:rPr>
              <a:t>Δ</a:t>
            </a:r>
            <a:r>
              <a:rPr lang="en-US" dirty="0" smtClean="0">
                <a:latin typeface="Calibri"/>
                <a:cs typeface="Calibri"/>
              </a:rPr>
              <a:t>I Compression Unit: 8-byte B</a:t>
            </a:r>
            <a:r>
              <a:rPr lang="en-US" baseline="-25000" dirty="0" smtClean="0">
                <a:latin typeface="Calibri"/>
                <a:cs typeface="Calibri"/>
              </a:rPr>
              <a:t>0</a:t>
            </a:r>
            <a:r>
              <a:rPr lang="en-US" dirty="0" smtClean="0">
                <a:latin typeface="Calibri"/>
                <a:cs typeface="Calibri"/>
              </a:rPr>
              <a:t> 1-byte </a:t>
            </a:r>
            <a:r>
              <a:rPr lang="el-GR" dirty="0" smtClean="0">
                <a:latin typeface="Calibri"/>
                <a:cs typeface="Calibri"/>
              </a:rPr>
              <a:t>Δ</a:t>
            </a:r>
            <a:r>
              <a:rPr lang="en-US" dirty="0" smtClean="0">
                <a:latin typeface="Calibri"/>
                <a:cs typeface="Calibri"/>
              </a:rPr>
              <a:t> </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102</a:t>
            </a:fld>
            <a:endParaRPr lang="en-US" altLang="en-US">
              <a:solidFill>
                <a:prstClr val="black">
                  <a:tint val="75000"/>
                </a:prstClr>
              </a:solidFill>
              <a:latin typeface="Calibri"/>
            </a:endParaRPr>
          </a:p>
        </p:txBody>
      </p:sp>
      <p:sp>
        <p:nvSpPr>
          <p:cNvPr id="6" name="TextBox 5"/>
          <p:cNvSpPr txBox="1"/>
          <p:nvPr/>
        </p:nvSpPr>
        <p:spPr>
          <a:xfrm>
            <a:off x="457200" y="838200"/>
            <a:ext cx="4724400" cy="738664"/>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32-byte Uncompressed Cache Line</a:t>
            </a:r>
          </a:p>
          <a:p>
            <a:pPr fontAlgn="auto">
              <a:spcBef>
                <a:spcPts val="0"/>
              </a:spcBef>
              <a:spcAft>
                <a:spcPts val="0"/>
              </a:spcAft>
            </a:pPr>
            <a:endParaRPr lang="en-US" dirty="0">
              <a:solidFill>
                <a:prstClr val="black"/>
              </a:solidFill>
              <a:latin typeface="Calibri"/>
              <a:ea typeface="+mn-ea"/>
              <a:cs typeface="+mn-cs"/>
            </a:endParaRPr>
          </a:p>
        </p:txBody>
      </p:sp>
      <p:sp>
        <p:nvSpPr>
          <p:cNvPr id="7" name="Rectangle 6"/>
          <p:cNvSpPr/>
          <p:nvPr/>
        </p:nvSpPr>
        <p:spPr>
          <a:xfrm>
            <a:off x="6858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8" name="Rectangle 7"/>
          <p:cNvSpPr/>
          <p:nvPr/>
        </p:nvSpPr>
        <p:spPr>
          <a:xfrm>
            <a:off x="25146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9" name="Rectangle 8"/>
          <p:cNvSpPr/>
          <p:nvPr/>
        </p:nvSpPr>
        <p:spPr>
          <a:xfrm>
            <a:off x="43434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10" name="Rectangle 9"/>
          <p:cNvSpPr/>
          <p:nvPr/>
        </p:nvSpPr>
        <p:spPr>
          <a:xfrm>
            <a:off x="61722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3</a:t>
            </a:r>
            <a:endParaRPr lang="en-US" sz="2800" baseline="-25000" dirty="0">
              <a:solidFill>
                <a:srgbClr val="2A55D6"/>
              </a:solidFill>
              <a:latin typeface="Calibri"/>
            </a:endParaRPr>
          </a:p>
        </p:txBody>
      </p:sp>
      <p:sp>
        <p:nvSpPr>
          <p:cNvPr id="11" name="Rectangle 10"/>
          <p:cNvSpPr/>
          <p:nvPr/>
        </p:nvSpPr>
        <p:spPr>
          <a:xfrm>
            <a:off x="685800" y="16764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aseline="-25000" dirty="0">
              <a:solidFill>
                <a:srgbClr val="2A55D6"/>
              </a:solidFill>
              <a:latin typeface="Calibri"/>
            </a:endParaRPr>
          </a:p>
        </p:txBody>
      </p:sp>
      <p:cxnSp>
        <p:nvCxnSpPr>
          <p:cNvPr id="12" name="Elbow Connector 20"/>
          <p:cNvCxnSpPr/>
          <p:nvPr/>
        </p:nvCxnSpPr>
        <p:spPr>
          <a:xfrm>
            <a:off x="990600" y="2209800"/>
            <a:ext cx="6019800" cy="457200"/>
          </a:xfrm>
          <a:prstGeom prst="bentConnector3">
            <a:avLst>
              <a:gd name="adj1" fmla="val -298"/>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5800" y="1295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14600" y="1295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5800" y="1447800"/>
            <a:ext cx="1828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97165" y="1143000"/>
            <a:ext cx="860235"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8 bytes</a:t>
            </a:r>
          </a:p>
        </p:txBody>
      </p:sp>
      <p:cxnSp>
        <p:nvCxnSpPr>
          <p:cNvPr id="26" name="Straight Arrow Connector 25"/>
          <p:cNvCxnSpPr/>
          <p:nvPr/>
        </p:nvCxnSpPr>
        <p:spPr>
          <a:xfrm>
            <a:off x="16002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3528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1816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0104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3716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12192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39" name="Straight Arrow Connector 38"/>
          <p:cNvCxnSpPr/>
          <p:nvPr/>
        </p:nvCxnSpPr>
        <p:spPr>
          <a:xfrm>
            <a:off x="31242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9718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sp>
        <p:nvSpPr>
          <p:cNvPr id="41" name="Oval 40"/>
          <p:cNvSpPr/>
          <p:nvPr/>
        </p:nvSpPr>
        <p:spPr>
          <a:xfrm>
            <a:off x="48006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42" name="Straight Arrow Connector 41"/>
          <p:cNvCxnSpPr/>
          <p:nvPr/>
        </p:nvCxnSpPr>
        <p:spPr>
          <a:xfrm>
            <a:off x="49530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6294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44" name="Straight Arrow Connector 43"/>
          <p:cNvCxnSpPr/>
          <p:nvPr/>
        </p:nvCxnSpPr>
        <p:spPr>
          <a:xfrm>
            <a:off x="67818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0" y="22098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r>
              <a:rPr lang="en-US" sz="2800" b="1" dirty="0">
                <a:solidFill>
                  <a:srgbClr val="009900"/>
                </a:solidFill>
                <a:latin typeface="Calibri"/>
              </a:rPr>
              <a:t>=</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6" name="Rectangle 45"/>
          <p:cNvSpPr/>
          <p:nvPr/>
        </p:nvSpPr>
        <p:spPr>
          <a:xfrm>
            <a:off x="6096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8" name="Rectangle 47"/>
          <p:cNvSpPr/>
          <p:nvPr/>
        </p:nvSpPr>
        <p:spPr>
          <a:xfrm>
            <a:off x="609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9" name="Rectangle 48"/>
          <p:cNvSpPr/>
          <p:nvPr/>
        </p:nvSpPr>
        <p:spPr>
          <a:xfrm>
            <a:off x="990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0" name="Rectangle 49"/>
          <p:cNvSpPr/>
          <p:nvPr/>
        </p:nvSpPr>
        <p:spPr>
          <a:xfrm>
            <a:off x="27432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1" name="Rectangle 50"/>
          <p:cNvSpPr/>
          <p:nvPr/>
        </p:nvSpPr>
        <p:spPr>
          <a:xfrm>
            <a:off x="45720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2" name="Rectangle 51"/>
          <p:cNvSpPr/>
          <p:nvPr/>
        </p:nvSpPr>
        <p:spPr>
          <a:xfrm>
            <a:off x="6324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3" name="Rectangle 52"/>
          <p:cNvSpPr/>
          <p:nvPr/>
        </p:nvSpPr>
        <p:spPr>
          <a:xfrm>
            <a:off x="12954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5" name="Rectangle 54"/>
          <p:cNvSpPr/>
          <p:nvPr/>
        </p:nvSpPr>
        <p:spPr>
          <a:xfrm>
            <a:off x="31242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1</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6" name="Rectangle 55"/>
          <p:cNvSpPr/>
          <p:nvPr/>
        </p:nvSpPr>
        <p:spPr>
          <a:xfrm>
            <a:off x="49530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2</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7" name="Rectangle 56"/>
          <p:cNvSpPr/>
          <p:nvPr/>
        </p:nvSpPr>
        <p:spPr>
          <a:xfrm>
            <a:off x="67818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3</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8" name="Rectangle 57"/>
          <p:cNvSpPr/>
          <p:nvPr/>
        </p:nvSpPr>
        <p:spPr>
          <a:xfrm>
            <a:off x="6096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l-GR" sz="2800" b="1" dirty="0">
                <a:solidFill>
                  <a:srgbClr val="2A55D6"/>
                </a:solidFill>
                <a:latin typeface="Calibri"/>
              </a:rPr>
              <a:t>Δ</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59" name="Rectangle 58"/>
          <p:cNvSpPr/>
          <p:nvPr/>
        </p:nvSpPr>
        <p:spPr>
          <a:xfrm>
            <a:off x="24384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l-GR" sz="2800" b="1" dirty="0">
                <a:solidFill>
                  <a:srgbClr val="2A55D6"/>
                </a:solidFill>
                <a:latin typeface="Calibri"/>
              </a:rPr>
              <a:t>Δ</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60" name="Rectangle 59"/>
          <p:cNvSpPr/>
          <p:nvPr/>
        </p:nvSpPr>
        <p:spPr>
          <a:xfrm>
            <a:off x="42672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l-GR" sz="2800" b="1" dirty="0">
                <a:solidFill>
                  <a:srgbClr val="2A55D6"/>
                </a:solidFill>
                <a:latin typeface="Calibri"/>
              </a:rPr>
              <a:t>Δ</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61" name="Rectangle 60"/>
          <p:cNvSpPr/>
          <p:nvPr/>
        </p:nvSpPr>
        <p:spPr>
          <a:xfrm>
            <a:off x="60960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l-GR" sz="2800" b="1" dirty="0">
                <a:solidFill>
                  <a:srgbClr val="2A55D6"/>
                </a:solidFill>
                <a:latin typeface="Calibri"/>
              </a:rPr>
              <a:t>Δ</a:t>
            </a:r>
            <a:r>
              <a:rPr lang="en-US" sz="2800" b="1" baseline="-25000" dirty="0">
                <a:solidFill>
                  <a:srgbClr val="2A55D6"/>
                </a:solidFill>
                <a:latin typeface="Calibri"/>
              </a:rPr>
              <a:t>3</a:t>
            </a:r>
            <a:endParaRPr lang="en-US" sz="2800" baseline="-25000" dirty="0">
              <a:solidFill>
                <a:srgbClr val="2A55D6"/>
              </a:solidFill>
              <a:latin typeface="Calibri"/>
            </a:endParaRPr>
          </a:p>
        </p:txBody>
      </p:sp>
      <p:sp>
        <p:nvSpPr>
          <p:cNvPr id="62" name="Rectangle 61"/>
          <p:cNvSpPr/>
          <p:nvPr/>
        </p:nvSpPr>
        <p:spPr>
          <a:xfrm>
            <a:off x="609600" y="38100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aseline="-25000" dirty="0">
              <a:solidFill>
                <a:srgbClr val="2A55D6"/>
              </a:solidFill>
              <a:latin typeface="Calibri"/>
            </a:endParaRPr>
          </a:p>
        </p:txBody>
      </p:sp>
      <p:cxnSp>
        <p:nvCxnSpPr>
          <p:cNvPr id="68" name="Straight Arrow Connector 67"/>
          <p:cNvCxnSpPr>
            <a:stCxn id="38" idx="4"/>
          </p:cNvCxnSpPr>
          <p:nvPr/>
        </p:nvCxnSpPr>
        <p:spPr>
          <a:xfrm>
            <a:off x="14859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0" idx="4"/>
          </p:cNvCxnSpPr>
          <p:nvPr/>
        </p:nvCxnSpPr>
        <p:spPr>
          <a:xfrm>
            <a:off x="32385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1" idx="4"/>
          </p:cNvCxnSpPr>
          <p:nvPr/>
        </p:nvCxnSpPr>
        <p:spPr>
          <a:xfrm>
            <a:off x="50673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43" idx="4"/>
          </p:cNvCxnSpPr>
          <p:nvPr/>
        </p:nvCxnSpPr>
        <p:spPr>
          <a:xfrm>
            <a:off x="68961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6858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Within 1-byte range?</a:t>
            </a:r>
          </a:p>
        </p:txBody>
      </p:sp>
      <p:sp>
        <p:nvSpPr>
          <p:cNvPr id="81" name="Rectangle 80"/>
          <p:cNvSpPr/>
          <p:nvPr/>
        </p:nvSpPr>
        <p:spPr>
          <a:xfrm>
            <a:off x="25146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Within 1-byte range?</a:t>
            </a:r>
          </a:p>
        </p:txBody>
      </p:sp>
      <p:sp>
        <p:nvSpPr>
          <p:cNvPr id="82" name="Rectangle 81"/>
          <p:cNvSpPr/>
          <p:nvPr/>
        </p:nvSpPr>
        <p:spPr>
          <a:xfrm>
            <a:off x="43434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Within 1-byte range?</a:t>
            </a:r>
          </a:p>
        </p:txBody>
      </p:sp>
      <p:sp>
        <p:nvSpPr>
          <p:cNvPr id="83" name="Rectangle 82"/>
          <p:cNvSpPr/>
          <p:nvPr/>
        </p:nvSpPr>
        <p:spPr>
          <a:xfrm>
            <a:off x="61722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Within 1-byte range?</a:t>
            </a:r>
          </a:p>
        </p:txBody>
      </p:sp>
      <p:cxnSp>
        <p:nvCxnSpPr>
          <p:cNvPr id="85" name="Straight Arrow Connector 84"/>
          <p:cNvCxnSpPr>
            <a:endCxn id="80" idx="0"/>
          </p:cNvCxnSpPr>
          <p:nvPr/>
        </p:nvCxnSpPr>
        <p:spPr>
          <a:xfrm>
            <a:off x="15240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3528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1816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0104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447800" y="5257800"/>
            <a:ext cx="5715000" cy="457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Is every element within 1-byte range?</a:t>
            </a:r>
          </a:p>
        </p:txBody>
      </p:sp>
      <p:sp>
        <p:nvSpPr>
          <p:cNvPr id="93" name="Rectangle 92"/>
          <p:cNvSpPr/>
          <p:nvPr/>
        </p:nvSpPr>
        <p:spPr>
          <a:xfrm>
            <a:off x="2286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0</a:t>
            </a:r>
          </a:p>
        </p:txBody>
      </p:sp>
      <p:sp>
        <p:nvSpPr>
          <p:cNvPr id="94" name="Rectangle 93"/>
          <p:cNvSpPr/>
          <p:nvPr/>
        </p:nvSpPr>
        <p:spPr>
          <a:xfrm>
            <a:off x="457200" y="59436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95" name="Rectangle 94"/>
          <p:cNvSpPr/>
          <p:nvPr/>
        </p:nvSpPr>
        <p:spPr>
          <a:xfrm>
            <a:off x="3048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1</a:t>
            </a:r>
          </a:p>
        </p:txBody>
      </p:sp>
      <p:sp>
        <p:nvSpPr>
          <p:cNvPr id="96" name="Rectangle 95"/>
          <p:cNvSpPr/>
          <p:nvPr/>
        </p:nvSpPr>
        <p:spPr>
          <a:xfrm>
            <a:off x="3810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2</a:t>
            </a:r>
          </a:p>
        </p:txBody>
      </p:sp>
      <p:sp>
        <p:nvSpPr>
          <p:cNvPr id="97" name="Rectangle 96"/>
          <p:cNvSpPr/>
          <p:nvPr/>
        </p:nvSpPr>
        <p:spPr>
          <a:xfrm>
            <a:off x="4572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3</a:t>
            </a:r>
          </a:p>
        </p:txBody>
      </p:sp>
      <p:sp>
        <p:nvSpPr>
          <p:cNvPr id="98" name="Rectangle 97"/>
          <p:cNvSpPr/>
          <p:nvPr/>
        </p:nvSpPr>
        <p:spPr>
          <a:xfrm>
            <a:off x="457200" y="5943600"/>
            <a:ext cx="1828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99" name="Rectangle 98"/>
          <p:cNvSpPr/>
          <p:nvPr/>
        </p:nvSpPr>
        <p:spPr>
          <a:xfrm>
            <a:off x="2286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0</a:t>
            </a:r>
          </a:p>
        </p:txBody>
      </p:sp>
      <p:sp>
        <p:nvSpPr>
          <p:cNvPr id="100" name="Rectangle 99"/>
          <p:cNvSpPr/>
          <p:nvPr/>
        </p:nvSpPr>
        <p:spPr>
          <a:xfrm>
            <a:off x="3048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1</a:t>
            </a:r>
          </a:p>
        </p:txBody>
      </p:sp>
      <p:sp>
        <p:nvSpPr>
          <p:cNvPr id="101" name="Rectangle 100"/>
          <p:cNvSpPr/>
          <p:nvPr/>
        </p:nvSpPr>
        <p:spPr>
          <a:xfrm>
            <a:off x="3810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2</a:t>
            </a:r>
          </a:p>
        </p:txBody>
      </p:sp>
      <p:sp>
        <p:nvSpPr>
          <p:cNvPr id="102" name="Rectangle 101"/>
          <p:cNvSpPr/>
          <p:nvPr/>
        </p:nvSpPr>
        <p:spPr>
          <a:xfrm>
            <a:off x="4572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3</a:t>
            </a:r>
          </a:p>
        </p:txBody>
      </p:sp>
      <p:cxnSp>
        <p:nvCxnSpPr>
          <p:cNvPr id="106" name="Straight Arrow Connector 105"/>
          <p:cNvCxnSpPr/>
          <p:nvPr/>
        </p:nvCxnSpPr>
        <p:spPr>
          <a:xfrm>
            <a:off x="6934200" y="5715000"/>
            <a:ext cx="0" cy="457200"/>
          </a:xfrm>
          <a:prstGeom prst="straightConnector1">
            <a:avLst/>
          </a:prstGeom>
          <a:ln w="76200">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6172200" y="6172200"/>
            <a:ext cx="762000" cy="0"/>
          </a:xfrm>
          <a:prstGeom prst="straightConnector1">
            <a:avLst/>
          </a:prstGeom>
          <a:ln w="76200">
            <a:headEnd type="stealth"/>
            <a:tailEnd type="non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5867400" y="5726668"/>
            <a:ext cx="493212" cy="369332"/>
          </a:xfrm>
          <a:prstGeom prst="rect">
            <a:avLst/>
          </a:prstGeom>
          <a:noFill/>
        </p:spPr>
        <p:txBody>
          <a:bodyPr wrap="none" rtlCol="0">
            <a:spAutoFit/>
          </a:bodyPr>
          <a:lstStyle/>
          <a:p>
            <a:pPr fontAlgn="auto">
              <a:spcBef>
                <a:spcPts val="0"/>
              </a:spcBef>
              <a:spcAft>
                <a:spcPts val="0"/>
              </a:spcAft>
            </a:pPr>
            <a:r>
              <a:rPr lang="en-US" b="1" dirty="0">
                <a:solidFill>
                  <a:srgbClr val="2A55D6"/>
                </a:solidFill>
                <a:latin typeface="Calibri"/>
                <a:ea typeface="+mn-ea"/>
                <a:cs typeface="+mn-cs"/>
              </a:rPr>
              <a:t>Yes</a:t>
            </a:r>
          </a:p>
        </p:txBody>
      </p:sp>
      <p:sp>
        <p:nvSpPr>
          <p:cNvPr id="116" name="TextBox 115"/>
          <p:cNvSpPr txBox="1"/>
          <p:nvPr/>
        </p:nvSpPr>
        <p:spPr>
          <a:xfrm>
            <a:off x="7540618" y="5726668"/>
            <a:ext cx="460382" cy="369332"/>
          </a:xfrm>
          <a:prstGeom prst="rect">
            <a:avLst/>
          </a:prstGeom>
          <a:noFill/>
        </p:spPr>
        <p:txBody>
          <a:bodyPr wrap="none" rtlCol="0">
            <a:spAutoFit/>
          </a:bodyPr>
          <a:lstStyle/>
          <a:p>
            <a:pPr fontAlgn="auto">
              <a:spcBef>
                <a:spcPts val="0"/>
              </a:spcBef>
              <a:spcAft>
                <a:spcPts val="0"/>
              </a:spcAft>
            </a:pPr>
            <a:r>
              <a:rPr lang="en-US" b="1" dirty="0">
                <a:solidFill>
                  <a:srgbClr val="C00000"/>
                </a:solidFill>
                <a:latin typeface="Calibri"/>
                <a:ea typeface="+mn-ea"/>
                <a:cs typeface="+mn-cs"/>
              </a:rPr>
              <a:t>No</a:t>
            </a:r>
          </a:p>
        </p:txBody>
      </p:sp>
      <p:cxnSp>
        <p:nvCxnSpPr>
          <p:cNvPr id="120" name="Straight Arrow Connector 119"/>
          <p:cNvCxnSpPr/>
          <p:nvPr/>
        </p:nvCxnSpPr>
        <p:spPr>
          <a:xfrm flipH="1">
            <a:off x="6934200" y="6172200"/>
            <a:ext cx="838200" cy="0"/>
          </a:xfrm>
          <a:prstGeom prst="straightConnector1">
            <a:avLst/>
          </a:prstGeom>
          <a:ln w="76200">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65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0" presetClass="path" presetSubtype="0" accel="50000" decel="50000" fill="hold" grpId="1" nodeType="withEffect">
                                  <p:stCondLst>
                                    <p:cond delay="0"/>
                                  </p:stCondLst>
                                  <p:childTnLst>
                                    <p:animMotion origin="layout" path="M 0 0.00555 L -0.01667 0.07777 " pathEditMode="relative" rAng="0" ptsTypes="AA">
                                      <p:cBhvr>
                                        <p:cTn id="9" dur="2000" fill="hold"/>
                                        <p:tgtEl>
                                          <p:spTgt spid="46"/>
                                        </p:tgtEl>
                                        <p:attrNameLst>
                                          <p:attrName>ppt_x</p:attrName>
                                          <p:attrName>ppt_y</p:attrName>
                                        </p:attrNameLst>
                                      </p:cBhvr>
                                      <p:rCtr x="-8" y="36"/>
                                    </p:animMotion>
                                  </p:childTnLst>
                                </p:cTn>
                              </p:par>
                            </p:childTnLst>
                          </p:cTn>
                        </p:par>
                        <p:par>
                          <p:cTn id="10" fill="hold">
                            <p:stCondLst>
                              <p:cond delay="2000"/>
                            </p:stCondLst>
                            <p:childTnLst>
                              <p:par>
                                <p:cTn id="11" presetID="1" presetClass="entr" presetSubtype="0" fill="hold" grpId="1" nodeType="after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2000"/>
                            </p:stCondLst>
                            <p:childTnLst>
                              <p:par>
                                <p:cTn id="14" presetID="0" presetClass="path" presetSubtype="0" accel="50000" decel="50000" fill="hold" grpId="0" nodeType="afterEffect">
                                  <p:stCondLst>
                                    <p:cond delay="0"/>
                                  </p:stCondLst>
                                  <p:childTnLst>
                                    <p:animMotion origin="layout" path="M 0 0.01667 L 0.65833 0.01111 " pathEditMode="relative" rAng="0" ptsTypes="AA">
                                      <p:cBhvr>
                                        <p:cTn id="15" dur="2000" fill="hold"/>
                                        <p:tgtEl>
                                          <p:spTgt spid="48"/>
                                        </p:tgtEl>
                                        <p:attrNameLst>
                                          <p:attrName>ppt_x</p:attrName>
                                          <p:attrName>ppt_y</p:attrName>
                                        </p:attrNameLst>
                                      </p:cBhvr>
                                      <p:rCtr x="329" y="-3"/>
                                    </p:animMotion>
                                  </p:childTnLst>
                                  <p:subTnLst>
                                    <p:set>
                                      <p:cBhvr override="childStyle">
                                        <p:cTn dur="1" fill="hold" display="0" masterRel="sameClick" afterEffect="1">
                                          <p:stCondLst>
                                            <p:cond evt="end" delay="0">
                                              <p:tn val="14"/>
                                            </p:cond>
                                          </p:stCondLst>
                                        </p:cTn>
                                        <p:tgtEl>
                                          <p:spTgt spid="48"/>
                                        </p:tgtEl>
                                        <p:attrNameLst>
                                          <p:attrName>style.visibility</p:attrName>
                                        </p:attrNameLst>
                                      </p:cBhvr>
                                      <p:to>
                                        <p:strVal val="hidden"/>
                                      </p:to>
                                    </p:set>
                                  </p:sub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0 4.44444E-6 L 0 0.08333 " pathEditMode="relative" rAng="0" ptsTypes="AA">
                                      <p:cBhvr>
                                        <p:cTn id="31" dur="2000" fill="hold"/>
                                        <p:tgtEl>
                                          <p:spTgt spid="53"/>
                                        </p:tgtEl>
                                        <p:attrNameLst>
                                          <p:attrName>ppt_x</p:attrName>
                                          <p:attrName>ppt_y</p:attrName>
                                        </p:attrNameLst>
                                      </p:cBhvr>
                                      <p:rCtr x="0" y="42"/>
                                    </p:animMotion>
                                  </p:childTnLst>
                                </p:cTn>
                              </p:par>
                              <p:par>
                                <p:cTn id="32" presetID="1"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childTnLst>
                                </p:cTn>
                              </p:par>
                              <p:par>
                                <p:cTn id="34" presetID="42" presetClass="path" presetSubtype="0" accel="50000" decel="50000" fill="hold" grpId="1" nodeType="withEffect">
                                  <p:stCondLst>
                                    <p:cond delay="0"/>
                                  </p:stCondLst>
                                  <p:childTnLst>
                                    <p:animMotion origin="layout" path="M 5.55112E-17 4.44444E-6 L 5.55112E-17 0.08333 " pathEditMode="relative" rAng="0" ptsTypes="AA">
                                      <p:cBhvr>
                                        <p:cTn id="35" dur="2000" fill="hold"/>
                                        <p:tgtEl>
                                          <p:spTgt spid="55"/>
                                        </p:tgtEl>
                                        <p:attrNameLst>
                                          <p:attrName>ppt_x</p:attrName>
                                          <p:attrName>ppt_y</p:attrName>
                                        </p:attrNameLst>
                                      </p:cBhvr>
                                      <p:rCtr x="0" y="42"/>
                                    </p:animMotion>
                                  </p:childTnLst>
                                </p:cTn>
                              </p:par>
                              <p:par>
                                <p:cTn id="36" presetID="1"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42" presetClass="path" presetSubtype="0" accel="50000" decel="50000" fill="hold" grpId="1" nodeType="withEffect">
                                  <p:stCondLst>
                                    <p:cond delay="0"/>
                                  </p:stCondLst>
                                  <p:childTnLst>
                                    <p:animMotion origin="layout" path="M 5.55112E-17 4.44444E-6 L 5.55112E-17 0.08333 " pathEditMode="relative" rAng="0" ptsTypes="AA">
                                      <p:cBhvr>
                                        <p:cTn id="39" dur="2000" fill="hold"/>
                                        <p:tgtEl>
                                          <p:spTgt spid="56"/>
                                        </p:tgtEl>
                                        <p:attrNameLst>
                                          <p:attrName>ppt_x</p:attrName>
                                          <p:attrName>ppt_y</p:attrName>
                                        </p:attrNameLst>
                                      </p:cBhvr>
                                      <p:rCtr x="0" y="42"/>
                                    </p:animMotion>
                                  </p:childTnLst>
                                </p:cTn>
                              </p:par>
                              <p:par>
                                <p:cTn id="40" presetID="1"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42" presetClass="path" presetSubtype="0" accel="50000" decel="50000" fill="hold" grpId="1" nodeType="withEffect">
                                  <p:stCondLst>
                                    <p:cond delay="0"/>
                                  </p:stCondLst>
                                  <p:childTnLst>
                                    <p:animMotion origin="layout" path="M 5.55112E-17 4.44444E-6 L 5.55112E-17 0.08333 " pathEditMode="relative" rAng="0" ptsTypes="AA">
                                      <p:cBhvr>
                                        <p:cTn id="43" dur="2000" fill="hold"/>
                                        <p:tgtEl>
                                          <p:spTgt spid="57"/>
                                        </p:tgtEl>
                                        <p:attrNameLst>
                                          <p:attrName>ppt_x</p:attrName>
                                          <p:attrName>ppt_y</p:attrName>
                                        </p:attrNameLst>
                                      </p:cBhvr>
                                      <p:rCtr x="0" y="42"/>
                                    </p:animMotion>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7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8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9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91"/>
                                        </p:tgtEl>
                                        <p:attrNameLst>
                                          <p:attrName>style.visibility</p:attrName>
                                        </p:attrNameLst>
                                      </p:cBhvr>
                                      <p:to>
                                        <p:strVal val="visible"/>
                                      </p:to>
                                    </p:set>
                                  </p:childTnLst>
                                </p:cTn>
                              </p:par>
                              <p:par>
                                <p:cTn id="74" presetID="3" presetClass="entr" presetSubtype="1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blinds(horizontal)">
                                      <p:cBhvr>
                                        <p:cTn id="76" dur="500"/>
                                        <p:tgtEl>
                                          <p:spTgt spid="8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blinds(horizontal)">
                                      <p:cBhvr>
                                        <p:cTn id="79" dur="500"/>
                                        <p:tgtEl>
                                          <p:spTgt spid="8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blinds(horizontal)">
                                      <p:cBhvr>
                                        <p:cTn id="82" dur="500"/>
                                        <p:tgtEl>
                                          <p:spTgt spid="8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blinds(horizontal)">
                                      <p:cBhvr>
                                        <p:cTn id="85" dur="500"/>
                                        <p:tgtEl>
                                          <p:spTgt spid="83"/>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box(in)">
                                      <p:cBhvr>
                                        <p:cTn id="90" dur="500"/>
                                        <p:tgtEl>
                                          <p:spTgt spid="9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blinds(horizontal)">
                                      <p:cBhvr>
                                        <p:cTn id="95" dur="500"/>
                                        <p:tgtEl>
                                          <p:spTgt spid="106"/>
                                        </p:tgtEl>
                                      </p:cBhvr>
                                    </p:animEffect>
                                  </p:childTnLst>
                                </p:cTn>
                              </p:par>
                              <p:par>
                                <p:cTn id="96" presetID="3" presetClass="entr" presetSubtype="10" fill="hold" nodeType="withEffect">
                                  <p:stCondLst>
                                    <p:cond delay="0"/>
                                  </p:stCondLst>
                                  <p:childTnLst>
                                    <p:set>
                                      <p:cBhvr>
                                        <p:cTn id="97" dur="1" fill="hold">
                                          <p:stCondLst>
                                            <p:cond delay="0"/>
                                          </p:stCondLst>
                                        </p:cTn>
                                        <p:tgtEl>
                                          <p:spTgt spid="107"/>
                                        </p:tgtEl>
                                        <p:attrNameLst>
                                          <p:attrName>style.visibility</p:attrName>
                                        </p:attrNameLst>
                                      </p:cBhvr>
                                      <p:to>
                                        <p:strVal val="visible"/>
                                      </p:to>
                                    </p:set>
                                    <p:animEffect transition="in" filter="blinds(horizontal)">
                                      <p:cBhvr>
                                        <p:cTn id="98" dur="500"/>
                                        <p:tgtEl>
                                          <p:spTgt spid="107"/>
                                        </p:tgtEl>
                                      </p:cBhvr>
                                    </p:animEffect>
                                  </p:childTnLst>
                                </p:cTn>
                              </p:par>
                              <p:par>
                                <p:cTn id="99" presetID="1" presetClass="entr" presetSubtype="0" fill="hold" grpId="0" nodeType="withEffect">
                                  <p:stCondLst>
                                    <p:cond delay="0"/>
                                  </p:stCondLst>
                                  <p:childTnLst>
                                    <p:set>
                                      <p:cBhvr>
                                        <p:cTn id="100" dur="1" fill="hold">
                                          <p:stCondLst>
                                            <p:cond delay="0"/>
                                          </p:stCondLst>
                                        </p:cTn>
                                        <p:tgtEl>
                                          <p:spTgt spid="115"/>
                                        </p:tgtEl>
                                        <p:attrNameLst>
                                          <p:attrName>style.visibility</p:attrName>
                                        </p:attrNameLst>
                                      </p:cBhvr>
                                      <p:to>
                                        <p:strVal val="visible"/>
                                      </p:to>
                                    </p:set>
                                  </p:childTnLst>
                                </p:cTn>
                              </p:par>
                            </p:childTnLst>
                          </p:cTn>
                        </p:par>
                        <p:par>
                          <p:cTn id="101" fill="hold">
                            <p:stCondLst>
                              <p:cond delay="500"/>
                            </p:stCondLst>
                            <p:childTnLst>
                              <p:par>
                                <p:cTn id="102" presetID="1" presetClass="entr" presetSubtype="0" fill="hold" grpId="0" nodeType="afterEffect">
                                  <p:stCondLst>
                                    <p:cond delay="0"/>
                                  </p:stCondLst>
                                  <p:childTnLst>
                                    <p:set>
                                      <p:cBhvr>
                                        <p:cTn id="103" dur="1" fill="hold">
                                          <p:stCondLst>
                                            <p:cond delay="0"/>
                                          </p:stCondLst>
                                        </p:cTn>
                                        <p:tgtEl>
                                          <p:spTgt spid="93"/>
                                        </p:tgtEl>
                                        <p:attrNameLst>
                                          <p:attrName>style.visibility</p:attrName>
                                        </p:attrNameLst>
                                      </p:cBhvr>
                                      <p:to>
                                        <p:strVal val="visible"/>
                                      </p:to>
                                    </p:set>
                                  </p:childTnLst>
                                </p:cTn>
                              </p:par>
                            </p:childTnLst>
                          </p:cTn>
                        </p:par>
                        <p:par>
                          <p:cTn id="104" fill="hold">
                            <p:stCondLst>
                              <p:cond delay="500"/>
                            </p:stCondLst>
                            <p:childTnLst>
                              <p:par>
                                <p:cTn id="105" presetID="1" presetClass="entr" presetSubtype="0" fill="hold" grpId="0" nodeType="afterEffect">
                                  <p:stCondLst>
                                    <p:cond delay="0"/>
                                  </p:stCondLst>
                                  <p:childTnLst>
                                    <p:set>
                                      <p:cBhvr>
                                        <p:cTn id="106" dur="1" fill="hold">
                                          <p:stCondLst>
                                            <p:cond delay="0"/>
                                          </p:stCondLst>
                                        </p:cTn>
                                        <p:tgtEl>
                                          <p:spTgt spid="94"/>
                                        </p:tgtEl>
                                        <p:attrNameLst>
                                          <p:attrName>style.visibility</p:attrName>
                                        </p:attrNameLst>
                                      </p:cBhvr>
                                      <p:to>
                                        <p:strVal val="visible"/>
                                      </p:to>
                                    </p:set>
                                  </p:childTnLst>
                                </p:cTn>
                              </p:par>
                            </p:childTnLst>
                          </p:cTn>
                        </p:par>
                        <p:par>
                          <p:cTn id="107" fill="hold">
                            <p:stCondLst>
                              <p:cond delay="500"/>
                            </p:stCondLst>
                            <p:childTnLst>
                              <p:par>
                                <p:cTn id="108" presetID="1" presetClass="entr" presetSubtype="0" fill="hold" grpId="0" nodeType="afterEffect">
                                  <p:stCondLst>
                                    <p:cond delay="0"/>
                                  </p:stCondLst>
                                  <p:childTnLst>
                                    <p:set>
                                      <p:cBhvr>
                                        <p:cTn id="109" dur="1" fill="hold">
                                          <p:stCondLst>
                                            <p:cond delay="0"/>
                                          </p:stCondLst>
                                        </p:cTn>
                                        <p:tgtEl>
                                          <p:spTgt spid="95"/>
                                        </p:tgtEl>
                                        <p:attrNameLst>
                                          <p:attrName>style.visibility</p:attrName>
                                        </p:attrNameLst>
                                      </p:cBhvr>
                                      <p:to>
                                        <p:strVal val="visible"/>
                                      </p:to>
                                    </p:set>
                                  </p:childTnLst>
                                </p:cTn>
                              </p:par>
                            </p:childTnLst>
                          </p:cTn>
                        </p:par>
                        <p:par>
                          <p:cTn id="110" fill="hold">
                            <p:stCondLst>
                              <p:cond delay="500"/>
                            </p:stCondLst>
                            <p:childTnLst>
                              <p:par>
                                <p:cTn id="111" presetID="1"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97"/>
                                        </p:tgtEl>
                                        <p:attrNameLst>
                                          <p:attrName>style.visibility</p:attrName>
                                        </p:attrNameLst>
                                      </p:cBhvr>
                                      <p:to>
                                        <p:strVal val="visible"/>
                                      </p:to>
                                    </p:set>
                                  </p:childTnLst>
                                </p:cTn>
                              </p:par>
                            </p:childTnLst>
                          </p:cTn>
                        </p:par>
                        <p:par>
                          <p:cTn id="116" fill="hold">
                            <p:stCondLst>
                              <p:cond delay="500"/>
                            </p:stCondLst>
                            <p:childTnLst>
                              <p:par>
                                <p:cTn id="117" presetID="1" presetClass="entr" presetSubtype="0" fill="hold" grpId="0" nodeType="afterEffect">
                                  <p:stCondLst>
                                    <p:cond delay="0"/>
                                  </p:stCondLst>
                                  <p:childTnLst>
                                    <p:set>
                                      <p:cBhvr>
                                        <p:cTn id="118" dur="1" fill="hold">
                                          <p:stCondLst>
                                            <p:cond delay="0"/>
                                          </p:stCondLst>
                                        </p:cTn>
                                        <p:tgtEl>
                                          <p:spTgt spid="98"/>
                                        </p:tgtEl>
                                        <p:attrNameLst>
                                          <p:attrName>style.visibility</p:attrName>
                                        </p:attrNameLst>
                                      </p:cBhvr>
                                      <p:to>
                                        <p:strVal val="visible"/>
                                      </p:to>
                                    </p:se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99"/>
                                        </p:tgtEl>
                                        <p:attrNameLst>
                                          <p:attrName>style.visibility</p:attrName>
                                        </p:attrNameLst>
                                      </p:cBhvr>
                                      <p:to>
                                        <p:strVal val="visible"/>
                                      </p:to>
                                    </p:set>
                                  </p:childTnLst>
                                </p:cTn>
                              </p:par>
                            </p:childTnLst>
                          </p:cTn>
                        </p:par>
                        <p:par>
                          <p:cTn id="122" fill="hold">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100"/>
                                        </p:tgtEl>
                                        <p:attrNameLst>
                                          <p:attrName>style.visibility</p:attrName>
                                        </p:attrNameLst>
                                      </p:cBhvr>
                                      <p:to>
                                        <p:strVal val="visible"/>
                                      </p:to>
                                    </p:set>
                                  </p:childTnLst>
                                </p:cTn>
                              </p:par>
                            </p:childTnLst>
                          </p:cTn>
                        </p:par>
                        <p:par>
                          <p:cTn id="125" fill="hold">
                            <p:stCondLst>
                              <p:cond delay="500"/>
                            </p:stCondLst>
                            <p:childTnLst>
                              <p:par>
                                <p:cTn id="126" presetID="1" presetClass="entr" presetSubtype="0" fill="hold" grpId="0" nodeType="afterEffect">
                                  <p:stCondLst>
                                    <p:cond delay="0"/>
                                  </p:stCondLst>
                                  <p:childTnLst>
                                    <p:set>
                                      <p:cBhvr>
                                        <p:cTn id="127" dur="1" fill="hold">
                                          <p:stCondLst>
                                            <p:cond delay="0"/>
                                          </p:stCondLst>
                                        </p:cTn>
                                        <p:tgtEl>
                                          <p:spTgt spid="101"/>
                                        </p:tgtEl>
                                        <p:attrNameLst>
                                          <p:attrName>style.visibility</p:attrName>
                                        </p:attrNameLst>
                                      </p:cBhvr>
                                      <p:to>
                                        <p:strVal val="visible"/>
                                      </p:to>
                                    </p:set>
                                  </p:childTnLst>
                                </p:cTn>
                              </p:par>
                            </p:childTnLst>
                          </p:cTn>
                        </p:par>
                        <p:par>
                          <p:cTn id="128" fill="hold">
                            <p:stCondLst>
                              <p:cond delay="500"/>
                            </p:stCondLst>
                            <p:childTnLst>
                              <p:par>
                                <p:cTn id="129" presetID="1" presetClass="entr" presetSubtype="0" fill="hold" grpId="0" nodeType="afterEffect">
                                  <p:stCondLst>
                                    <p:cond delay="0"/>
                                  </p:stCondLst>
                                  <p:childTnLst>
                                    <p:set>
                                      <p:cBhvr>
                                        <p:cTn id="130" dur="1" fill="hold">
                                          <p:stCondLst>
                                            <p:cond delay="0"/>
                                          </p:stCondLst>
                                        </p:cTn>
                                        <p:tgtEl>
                                          <p:spTgt spid="10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nodeType="clickEffect">
                                  <p:stCondLst>
                                    <p:cond delay="0"/>
                                  </p:stCondLst>
                                  <p:childTnLst>
                                    <p:set>
                                      <p:cBhvr>
                                        <p:cTn id="134" dur="1" fill="hold">
                                          <p:stCondLst>
                                            <p:cond delay="0"/>
                                          </p:stCondLst>
                                        </p:cTn>
                                        <p:tgtEl>
                                          <p:spTgt spid="120"/>
                                        </p:tgtEl>
                                        <p:attrNameLst>
                                          <p:attrName>style.visibility</p:attrName>
                                        </p:attrNameLst>
                                      </p:cBhvr>
                                      <p:to>
                                        <p:strVal val="visible"/>
                                      </p:to>
                                    </p:set>
                                    <p:animEffect transition="in" filter="blinds(horizontal)">
                                      <p:cBhvr>
                                        <p:cTn id="135" dur="500"/>
                                        <p:tgtEl>
                                          <p:spTgt spid="120"/>
                                        </p:tgtEl>
                                      </p:cBhvr>
                                    </p:animEffect>
                                  </p:childTnLst>
                                </p:cTn>
                              </p:par>
                              <p:par>
                                <p:cTn id="136" presetID="1" presetClass="entr" presetSubtype="0" fill="hold" grpId="0" nodeType="withEffect">
                                  <p:stCondLst>
                                    <p:cond delay="0"/>
                                  </p:stCondLst>
                                  <p:childTnLst>
                                    <p:set>
                                      <p:cBhvr>
                                        <p:cTn id="137"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8" grpId="0"/>
      <p:bldP spid="48" grpId="1"/>
      <p:bldP spid="49" grpId="0"/>
      <p:bldP spid="50" grpId="0"/>
      <p:bldP spid="51" grpId="0"/>
      <p:bldP spid="52" grpId="0"/>
      <p:bldP spid="53" grpId="0"/>
      <p:bldP spid="53" grpId="1"/>
      <p:bldP spid="55" grpId="0"/>
      <p:bldP spid="55" grpId="1"/>
      <p:bldP spid="56" grpId="0"/>
      <p:bldP spid="56" grpId="1"/>
      <p:bldP spid="57" grpId="0"/>
      <p:bldP spid="57" grpId="1"/>
      <p:bldP spid="58" grpId="0" animBg="1"/>
      <p:bldP spid="59" grpId="0" animBg="1"/>
      <p:bldP spid="60" grpId="0" animBg="1"/>
      <p:bldP spid="61" grpId="0" animBg="1"/>
      <p:bldP spid="62" grpId="0" animBg="1"/>
      <p:bldP spid="80" grpId="0" animBg="1"/>
      <p:bldP spid="81" grpId="0" animBg="1"/>
      <p:bldP spid="82" grpId="0" animBg="1"/>
      <p:bldP spid="83" grpId="0" animBg="1"/>
      <p:bldP spid="92" grpId="0" animBg="1"/>
      <p:bldP spid="93" grpId="0" animBg="1"/>
      <p:bldP spid="94" grpId="0" animBg="1"/>
      <p:bldP spid="95" grpId="0" animBg="1"/>
      <p:bldP spid="96" grpId="0" animBg="1"/>
      <p:bldP spid="97" grpId="0" animBg="1"/>
      <p:bldP spid="98" grpId="0"/>
      <p:bldP spid="99" grpId="0"/>
      <p:bldP spid="100" grpId="0"/>
      <p:bldP spid="101" grpId="0"/>
      <p:bldP spid="102" grpId="0"/>
      <p:bldP spid="115" grpId="0"/>
      <p:bldP spid="11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B</a:t>
            </a:r>
            <a:r>
              <a:rPr lang="el-GR" dirty="0">
                <a:latin typeface="Calibri"/>
                <a:cs typeface="Calibri"/>
              </a:rPr>
              <a:t>Δ</a:t>
            </a:r>
            <a:r>
              <a:rPr lang="en-US" dirty="0" smtClean="0">
                <a:latin typeface="Calibri"/>
                <a:cs typeface="Calibri"/>
              </a:rPr>
              <a:t>I Cache Organization</a:t>
            </a:r>
            <a:endParaRPr lang="en-US" dirty="0"/>
          </a:p>
        </p:txBody>
      </p:sp>
      <p:sp>
        <p:nvSpPr>
          <p:cNvPr id="4" name="Slide Number Placeholder 3"/>
          <p:cNvSpPr>
            <a:spLocks noGrp="1"/>
          </p:cNvSpPr>
          <p:nvPr>
            <p:ph type="sldNum" sz="quarter" idx="12"/>
          </p:nvPr>
        </p:nvSpPr>
        <p:spPr>
          <a:xfrm>
            <a:off x="7006988" y="6340475"/>
            <a:ext cx="2133600" cy="365125"/>
          </a:xfrm>
        </p:spPr>
        <p:txBody>
          <a:bodyPr/>
          <a:lstStyle/>
          <a:p>
            <a:fld id="{323594FA-E141-4234-AE05-360401972BE7}" type="slidenum">
              <a:rPr lang="en-US" altLang="en-US" smtClean="0">
                <a:solidFill>
                  <a:prstClr val="black">
                    <a:tint val="75000"/>
                  </a:prstClr>
                </a:solidFill>
                <a:latin typeface="Calibri"/>
              </a:rPr>
              <a:pPr/>
              <a:t>103</a:t>
            </a:fld>
            <a:endParaRPr lang="en-US" altLang="en-US" dirty="0">
              <a:solidFill>
                <a:prstClr val="black">
                  <a:tint val="75000"/>
                </a:prstClr>
              </a:solidFill>
              <a:latin typeface="Calibri"/>
            </a:endParaRPr>
          </a:p>
        </p:txBody>
      </p:sp>
      <p:sp>
        <p:nvSpPr>
          <p:cNvPr id="5" name="Rectangle 4"/>
          <p:cNvSpPr/>
          <p:nvPr/>
        </p:nvSpPr>
        <p:spPr>
          <a:xfrm>
            <a:off x="685800" y="1905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0</a:t>
            </a:r>
          </a:p>
        </p:txBody>
      </p:sp>
      <p:sp>
        <p:nvSpPr>
          <p:cNvPr id="6" name="Rectangle 5"/>
          <p:cNvSpPr/>
          <p:nvPr/>
        </p:nvSpPr>
        <p:spPr>
          <a:xfrm>
            <a:off x="1295400" y="1905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1</a:t>
            </a:r>
          </a:p>
        </p:txBody>
      </p:sp>
      <p:sp>
        <p:nvSpPr>
          <p:cNvPr id="7" name="Rectangle 6"/>
          <p:cNvSpPr/>
          <p:nvPr/>
        </p:nvSpPr>
        <p:spPr>
          <a:xfrm>
            <a:off x="685800" y="1447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8" name="Rectangle 7"/>
          <p:cNvSpPr/>
          <p:nvPr/>
        </p:nvSpPr>
        <p:spPr>
          <a:xfrm>
            <a:off x="1295400" y="1447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9" name="Rectangle 8"/>
          <p:cNvSpPr/>
          <p:nvPr/>
        </p:nvSpPr>
        <p:spPr>
          <a:xfrm>
            <a:off x="685800" y="2362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 name="Rectangle 9"/>
          <p:cNvSpPr/>
          <p:nvPr/>
        </p:nvSpPr>
        <p:spPr>
          <a:xfrm>
            <a:off x="1295400" y="2362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1" name="TextBox 10"/>
          <p:cNvSpPr txBox="1"/>
          <p:nvPr/>
        </p:nvSpPr>
        <p:spPr>
          <a:xfrm>
            <a:off x="457200" y="914400"/>
            <a:ext cx="1700466"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Calibri"/>
                <a:ea typeface="+mn-ea"/>
                <a:cs typeface="+mn-cs"/>
              </a:rPr>
              <a:t>Tag Storage:</a:t>
            </a:r>
          </a:p>
        </p:txBody>
      </p:sp>
      <p:sp>
        <p:nvSpPr>
          <p:cNvPr id="12" name="Rectangle 11"/>
          <p:cNvSpPr/>
          <p:nvPr/>
        </p:nvSpPr>
        <p:spPr>
          <a:xfrm>
            <a:off x="685800" y="1447800"/>
            <a:ext cx="1219200" cy="1371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3" name="TextBox 12"/>
          <p:cNvSpPr txBox="1"/>
          <p:nvPr/>
        </p:nvSpPr>
        <p:spPr>
          <a:xfrm>
            <a:off x="152400" y="1447800"/>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0</a:t>
            </a:r>
          </a:p>
        </p:txBody>
      </p:sp>
      <p:sp>
        <p:nvSpPr>
          <p:cNvPr id="14" name="TextBox 13"/>
          <p:cNvSpPr txBox="1"/>
          <p:nvPr/>
        </p:nvSpPr>
        <p:spPr>
          <a:xfrm>
            <a:off x="152400" y="1916668"/>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1</a:t>
            </a:r>
          </a:p>
        </p:txBody>
      </p:sp>
      <p:sp>
        <p:nvSpPr>
          <p:cNvPr id="15" name="TextBox 14"/>
          <p:cNvSpPr txBox="1"/>
          <p:nvPr/>
        </p:nvSpPr>
        <p:spPr>
          <a:xfrm>
            <a:off x="609600" y="28194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0</a:t>
            </a:r>
          </a:p>
        </p:txBody>
      </p:sp>
      <p:sp>
        <p:nvSpPr>
          <p:cNvPr id="17" name="TextBox 16"/>
          <p:cNvSpPr txBox="1"/>
          <p:nvPr/>
        </p:nvSpPr>
        <p:spPr>
          <a:xfrm>
            <a:off x="1219201" y="28194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1</a:t>
            </a:r>
          </a:p>
        </p:txBody>
      </p:sp>
      <p:sp>
        <p:nvSpPr>
          <p:cNvPr id="18" name="Rectangle 17"/>
          <p:cNvSpPr/>
          <p:nvPr/>
        </p:nvSpPr>
        <p:spPr>
          <a:xfrm>
            <a:off x="3581400" y="19166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Data</a:t>
            </a:r>
            <a:r>
              <a:rPr lang="en-US" baseline="-25000" dirty="0">
                <a:solidFill>
                  <a:prstClr val="black"/>
                </a:solidFill>
                <a:latin typeface="Calibri"/>
              </a:rPr>
              <a:t>0</a:t>
            </a:r>
          </a:p>
        </p:txBody>
      </p:sp>
      <p:sp>
        <p:nvSpPr>
          <p:cNvPr id="20" name="Rectangle 19"/>
          <p:cNvSpPr/>
          <p:nvPr/>
        </p:nvSpPr>
        <p:spPr>
          <a:xfrm>
            <a:off x="3581400" y="14594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22" name="Rectangle 21"/>
          <p:cNvSpPr/>
          <p:nvPr/>
        </p:nvSpPr>
        <p:spPr>
          <a:xfrm>
            <a:off x="3581400" y="23738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25" name="TextBox 24"/>
          <p:cNvSpPr txBox="1"/>
          <p:nvPr/>
        </p:nvSpPr>
        <p:spPr>
          <a:xfrm>
            <a:off x="3048000" y="1459468"/>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0</a:t>
            </a:r>
          </a:p>
        </p:txBody>
      </p:sp>
      <p:sp>
        <p:nvSpPr>
          <p:cNvPr id="26" name="TextBox 25"/>
          <p:cNvSpPr txBox="1"/>
          <p:nvPr/>
        </p:nvSpPr>
        <p:spPr>
          <a:xfrm>
            <a:off x="3048000" y="1928336"/>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1</a:t>
            </a:r>
          </a:p>
        </p:txBody>
      </p:sp>
      <p:sp>
        <p:nvSpPr>
          <p:cNvPr id="27" name="TextBox 26"/>
          <p:cNvSpPr txBox="1"/>
          <p:nvPr/>
        </p:nvSpPr>
        <p:spPr>
          <a:xfrm>
            <a:off x="3505200" y="28310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0</a:t>
            </a:r>
          </a:p>
        </p:txBody>
      </p:sp>
      <p:sp>
        <p:nvSpPr>
          <p:cNvPr id="28" name="TextBox 27"/>
          <p:cNvSpPr txBox="1"/>
          <p:nvPr/>
        </p:nvSpPr>
        <p:spPr>
          <a:xfrm>
            <a:off x="5715001" y="28310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1</a:t>
            </a:r>
          </a:p>
        </p:txBody>
      </p:sp>
      <p:sp>
        <p:nvSpPr>
          <p:cNvPr id="29" name="Rectangle 28"/>
          <p:cNvSpPr/>
          <p:nvPr/>
        </p:nvSpPr>
        <p:spPr>
          <a:xfrm>
            <a:off x="5715000" y="14478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30" name="Rectangle 29"/>
          <p:cNvSpPr/>
          <p:nvPr/>
        </p:nvSpPr>
        <p:spPr>
          <a:xfrm>
            <a:off x="5715000" y="19050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Data</a:t>
            </a:r>
            <a:r>
              <a:rPr lang="en-US" baseline="-25000" dirty="0">
                <a:solidFill>
                  <a:prstClr val="black"/>
                </a:solidFill>
                <a:latin typeface="Calibri"/>
              </a:rPr>
              <a:t>1</a:t>
            </a:r>
          </a:p>
        </p:txBody>
      </p:sp>
      <p:sp>
        <p:nvSpPr>
          <p:cNvPr id="31" name="Rectangle 30"/>
          <p:cNvSpPr/>
          <p:nvPr/>
        </p:nvSpPr>
        <p:spPr>
          <a:xfrm>
            <a:off x="5715000" y="23622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cxnSp>
        <p:nvCxnSpPr>
          <p:cNvPr id="32" name="Straight Connector 31"/>
          <p:cNvCxnSpPr/>
          <p:nvPr/>
        </p:nvCxnSpPr>
        <p:spPr>
          <a:xfrm>
            <a:off x="5715000" y="1143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848600" y="1143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715000" y="1295400"/>
            <a:ext cx="2133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324600" y="990600"/>
            <a:ext cx="10668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32 bytes</a:t>
            </a:r>
            <a:endParaRPr lang="en-US" baseline="-25000" dirty="0">
              <a:solidFill>
                <a:prstClr val="black"/>
              </a:solidFill>
              <a:latin typeface="Calibri"/>
              <a:ea typeface="+mn-ea"/>
              <a:cs typeface="+mn-cs"/>
            </a:endParaRPr>
          </a:p>
        </p:txBody>
      </p:sp>
      <p:sp>
        <p:nvSpPr>
          <p:cNvPr id="39" name="Rectangle 38"/>
          <p:cNvSpPr/>
          <p:nvPr/>
        </p:nvSpPr>
        <p:spPr>
          <a:xfrm>
            <a:off x="3581400" y="1447800"/>
            <a:ext cx="4267200" cy="1371600"/>
          </a:xfrm>
          <a:prstGeom prst="rect">
            <a:avLst/>
          </a:prstGeom>
          <a:noFill/>
          <a:ln w="57150">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40" name="TextBox 39"/>
          <p:cNvSpPr txBox="1"/>
          <p:nvPr/>
        </p:nvSpPr>
        <p:spPr>
          <a:xfrm>
            <a:off x="3581400" y="914400"/>
            <a:ext cx="1862113"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Calibri"/>
                <a:ea typeface="+mn-ea"/>
                <a:cs typeface="+mn-cs"/>
              </a:rPr>
              <a:t>Data Storage:</a:t>
            </a:r>
          </a:p>
        </p:txBody>
      </p:sp>
      <p:sp>
        <p:nvSpPr>
          <p:cNvPr id="42" name="Rectangle 41"/>
          <p:cNvSpPr/>
          <p:nvPr/>
        </p:nvSpPr>
        <p:spPr>
          <a:xfrm>
            <a:off x="381000" y="11430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prstClr val="black"/>
                </a:solidFill>
                <a:latin typeface="Calibri"/>
              </a:rPr>
              <a:t>Conventional</a:t>
            </a:r>
            <a:r>
              <a:rPr lang="en-US" sz="2800" dirty="0">
                <a:solidFill>
                  <a:prstClr val="black"/>
                </a:solidFill>
                <a:latin typeface="Calibri"/>
              </a:rPr>
              <a:t> 2-way cache with </a:t>
            </a:r>
            <a:r>
              <a:rPr lang="en-US" sz="2800" b="1" dirty="0">
                <a:solidFill>
                  <a:prstClr val="black"/>
                </a:solidFill>
                <a:latin typeface="Calibri"/>
              </a:rPr>
              <a:t>32</a:t>
            </a:r>
            <a:r>
              <a:rPr lang="en-US" sz="2800" dirty="0">
                <a:solidFill>
                  <a:prstClr val="black"/>
                </a:solidFill>
                <a:latin typeface="Calibri"/>
              </a:rPr>
              <a:t>-byte cache lines</a:t>
            </a:r>
          </a:p>
        </p:txBody>
      </p:sp>
      <p:sp>
        <p:nvSpPr>
          <p:cNvPr id="43" name="Rectangle 42"/>
          <p:cNvSpPr/>
          <p:nvPr/>
        </p:nvSpPr>
        <p:spPr>
          <a:xfrm>
            <a:off x="304800" y="33528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prstClr val="black"/>
                </a:solidFill>
                <a:latin typeface="Calibri"/>
              </a:rPr>
              <a:t>B</a:t>
            </a:r>
            <a:r>
              <a:rPr lang="el-GR" sz="2800" b="1" dirty="0">
                <a:solidFill>
                  <a:prstClr val="black"/>
                </a:solidFill>
                <a:latin typeface="Calibri"/>
              </a:rPr>
              <a:t>Δ</a:t>
            </a:r>
            <a:r>
              <a:rPr lang="en-US" sz="2800" b="1" dirty="0">
                <a:solidFill>
                  <a:prstClr val="black"/>
                </a:solidFill>
                <a:latin typeface="Calibri"/>
              </a:rPr>
              <a:t>I:</a:t>
            </a:r>
            <a:r>
              <a:rPr lang="en-US" sz="2800" dirty="0">
                <a:solidFill>
                  <a:prstClr val="black"/>
                </a:solidFill>
                <a:latin typeface="Calibri"/>
              </a:rPr>
              <a:t> </a:t>
            </a:r>
            <a:r>
              <a:rPr lang="en-US" sz="2800" b="1" dirty="0">
                <a:solidFill>
                  <a:prstClr val="black"/>
                </a:solidFill>
                <a:latin typeface="Calibri"/>
              </a:rPr>
              <a:t>4</a:t>
            </a:r>
            <a:r>
              <a:rPr lang="en-US" sz="2800" dirty="0">
                <a:solidFill>
                  <a:prstClr val="black"/>
                </a:solidFill>
                <a:latin typeface="Calibri"/>
              </a:rPr>
              <a:t>-way cache with </a:t>
            </a:r>
            <a:r>
              <a:rPr lang="en-US" sz="2800" b="1" dirty="0">
                <a:solidFill>
                  <a:prstClr val="black"/>
                </a:solidFill>
                <a:latin typeface="Calibri"/>
              </a:rPr>
              <a:t>8</a:t>
            </a:r>
            <a:r>
              <a:rPr lang="en-US" sz="2800" dirty="0">
                <a:solidFill>
                  <a:prstClr val="black"/>
                </a:solidFill>
                <a:latin typeface="Calibri"/>
              </a:rPr>
              <a:t>-byte segmented data</a:t>
            </a:r>
          </a:p>
        </p:txBody>
      </p:sp>
      <p:cxnSp>
        <p:nvCxnSpPr>
          <p:cNvPr id="49" name="Shape 48"/>
          <p:cNvCxnSpPr>
            <a:stCxn id="5" idx="0"/>
            <a:endCxn id="26" idx="3"/>
          </p:cNvCxnSpPr>
          <p:nvPr/>
        </p:nvCxnSpPr>
        <p:spPr>
          <a:xfrm rot="16200000" flipH="1">
            <a:off x="2195375" y="700225"/>
            <a:ext cx="208002" cy="2617553"/>
          </a:xfrm>
          <a:prstGeom prst="curvedConnector4">
            <a:avLst>
              <a:gd name="adj1" fmla="val -109903"/>
              <a:gd name="adj2" fmla="val 99835"/>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hape 66"/>
          <p:cNvCxnSpPr/>
          <p:nvPr/>
        </p:nvCxnSpPr>
        <p:spPr>
          <a:xfrm rot="5400000" flipH="1" flipV="1">
            <a:off x="3549134" y="184666"/>
            <a:ext cx="216932" cy="4114800"/>
          </a:xfrm>
          <a:prstGeom prst="curvedConnector4">
            <a:avLst>
              <a:gd name="adj1" fmla="val -86899"/>
              <a:gd name="adj2" fmla="val 99896"/>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661734"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0</a:t>
            </a:r>
          </a:p>
        </p:txBody>
      </p:sp>
      <p:sp>
        <p:nvSpPr>
          <p:cNvPr id="102" name="Rectangle 101"/>
          <p:cNvSpPr/>
          <p:nvPr/>
        </p:nvSpPr>
        <p:spPr>
          <a:xfrm>
            <a:off x="1271334"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1</a:t>
            </a:r>
          </a:p>
        </p:txBody>
      </p:sp>
      <p:sp>
        <p:nvSpPr>
          <p:cNvPr id="103" name="Rectangle 102"/>
          <p:cNvSpPr/>
          <p:nvPr/>
        </p:nvSpPr>
        <p:spPr>
          <a:xfrm>
            <a:off x="661734"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4" name="Rectangle 103"/>
          <p:cNvSpPr/>
          <p:nvPr/>
        </p:nvSpPr>
        <p:spPr>
          <a:xfrm>
            <a:off x="1271334"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5" name="Rectangle 104"/>
          <p:cNvSpPr/>
          <p:nvPr/>
        </p:nvSpPr>
        <p:spPr>
          <a:xfrm>
            <a:off x="661734"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6" name="Rectangle 105"/>
          <p:cNvSpPr/>
          <p:nvPr/>
        </p:nvSpPr>
        <p:spPr>
          <a:xfrm>
            <a:off x="1271334"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7" name="TextBox 106"/>
          <p:cNvSpPr txBox="1"/>
          <p:nvPr/>
        </p:nvSpPr>
        <p:spPr>
          <a:xfrm>
            <a:off x="433134" y="3962400"/>
            <a:ext cx="1700466"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Calibri"/>
                <a:ea typeface="+mn-ea"/>
                <a:cs typeface="+mn-cs"/>
              </a:rPr>
              <a:t>Tag Storage:</a:t>
            </a:r>
          </a:p>
        </p:txBody>
      </p:sp>
      <p:sp>
        <p:nvSpPr>
          <p:cNvPr id="109" name="TextBox 108"/>
          <p:cNvSpPr txBox="1"/>
          <p:nvPr/>
        </p:nvSpPr>
        <p:spPr>
          <a:xfrm>
            <a:off x="585534" y="57912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0</a:t>
            </a:r>
          </a:p>
        </p:txBody>
      </p:sp>
      <p:sp>
        <p:nvSpPr>
          <p:cNvPr id="110" name="TextBox 109"/>
          <p:cNvSpPr txBox="1"/>
          <p:nvPr/>
        </p:nvSpPr>
        <p:spPr>
          <a:xfrm>
            <a:off x="1195135" y="57912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1</a:t>
            </a:r>
          </a:p>
        </p:txBody>
      </p:sp>
      <p:sp>
        <p:nvSpPr>
          <p:cNvPr id="118" name="TextBox 117"/>
          <p:cNvSpPr txBox="1"/>
          <p:nvPr/>
        </p:nvSpPr>
        <p:spPr>
          <a:xfrm>
            <a:off x="1828800" y="58028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2</a:t>
            </a:r>
          </a:p>
        </p:txBody>
      </p:sp>
      <p:sp>
        <p:nvSpPr>
          <p:cNvPr id="119" name="TextBox 118"/>
          <p:cNvSpPr txBox="1"/>
          <p:nvPr/>
        </p:nvSpPr>
        <p:spPr>
          <a:xfrm>
            <a:off x="2438401" y="58028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3</a:t>
            </a:r>
          </a:p>
        </p:txBody>
      </p:sp>
      <p:sp>
        <p:nvSpPr>
          <p:cNvPr id="120" name="Rectangle 119"/>
          <p:cNvSpPr/>
          <p:nvPr/>
        </p:nvSpPr>
        <p:spPr>
          <a:xfrm>
            <a:off x="1905000"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21" name="Rectangle 120"/>
          <p:cNvSpPr/>
          <p:nvPr/>
        </p:nvSpPr>
        <p:spPr>
          <a:xfrm>
            <a:off x="2514600"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22" name="Rectangle 121"/>
          <p:cNvSpPr/>
          <p:nvPr/>
        </p:nvSpPr>
        <p:spPr>
          <a:xfrm>
            <a:off x="1905000"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2</a:t>
            </a:r>
          </a:p>
        </p:txBody>
      </p:sp>
      <p:sp>
        <p:nvSpPr>
          <p:cNvPr id="124" name="Rectangle 123"/>
          <p:cNvSpPr/>
          <p:nvPr/>
        </p:nvSpPr>
        <p:spPr>
          <a:xfrm>
            <a:off x="2514600"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3</a:t>
            </a:r>
          </a:p>
        </p:txBody>
      </p:sp>
      <p:sp>
        <p:nvSpPr>
          <p:cNvPr id="125" name="Rectangle 124"/>
          <p:cNvSpPr/>
          <p:nvPr/>
        </p:nvSpPr>
        <p:spPr>
          <a:xfrm>
            <a:off x="19050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26" name="Rectangle 125"/>
          <p:cNvSpPr/>
          <p:nvPr/>
        </p:nvSpPr>
        <p:spPr>
          <a:xfrm>
            <a:off x="25146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27" name="TextBox 126"/>
          <p:cNvSpPr txBox="1"/>
          <p:nvPr/>
        </p:nvSpPr>
        <p:spPr>
          <a:xfrm>
            <a:off x="76200" y="44196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0</a:t>
            </a:r>
          </a:p>
        </p:txBody>
      </p:sp>
      <p:sp>
        <p:nvSpPr>
          <p:cNvPr id="128" name="TextBox 127"/>
          <p:cNvSpPr txBox="1"/>
          <p:nvPr/>
        </p:nvSpPr>
        <p:spPr>
          <a:xfrm>
            <a:off x="76200" y="48884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1</a:t>
            </a:r>
          </a:p>
        </p:txBody>
      </p:sp>
      <p:sp>
        <p:nvSpPr>
          <p:cNvPr id="129" name="Rectangle 128"/>
          <p:cNvSpPr/>
          <p:nvPr/>
        </p:nvSpPr>
        <p:spPr>
          <a:xfrm>
            <a:off x="1905000" y="4419600"/>
            <a:ext cx="12192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30" name="Rectangle 129"/>
          <p:cNvSpPr/>
          <p:nvPr/>
        </p:nvSpPr>
        <p:spPr>
          <a:xfrm>
            <a:off x="381000" y="6172200"/>
            <a:ext cx="32766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009900"/>
                </a:solidFill>
                <a:latin typeface="Calibri"/>
                <a:sym typeface="Wingdings"/>
              </a:rPr>
              <a:t></a:t>
            </a:r>
            <a:r>
              <a:rPr lang="en-US" sz="2800" dirty="0">
                <a:solidFill>
                  <a:prstClr val="black"/>
                </a:solidFill>
                <a:latin typeface="Calibri"/>
                <a:sym typeface="Wingdings"/>
              </a:rPr>
              <a:t>Twice as many tags</a:t>
            </a:r>
            <a:r>
              <a:rPr lang="en-US" sz="2800" dirty="0">
                <a:solidFill>
                  <a:srgbClr val="009900"/>
                </a:solidFill>
                <a:latin typeface="Calibri"/>
                <a:sym typeface="Wingdings"/>
              </a:rPr>
              <a:t> </a:t>
            </a:r>
            <a:endParaRPr lang="en-US" sz="2800" dirty="0">
              <a:solidFill>
                <a:srgbClr val="009900"/>
              </a:solidFill>
              <a:latin typeface="Calibri"/>
            </a:endParaRPr>
          </a:p>
        </p:txBody>
      </p:sp>
      <p:sp>
        <p:nvSpPr>
          <p:cNvPr id="131" name="Rectangle 130"/>
          <p:cNvSpPr/>
          <p:nvPr/>
        </p:nvSpPr>
        <p:spPr>
          <a:xfrm>
            <a:off x="4724400" y="5029200"/>
            <a:ext cx="39624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009900"/>
                </a:solidFill>
                <a:latin typeface="Calibri"/>
                <a:sym typeface="Wingdings"/>
              </a:rPr>
              <a:t></a:t>
            </a:r>
            <a:r>
              <a:rPr lang="en-US" sz="2800" b="1" dirty="0">
                <a:solidFill>
                  <a:prstClr val="black"/>
                </a:solidFill>
                <a:latin typeface="Calibri"/>
                <a:sym typeface="Wingdings"/>
              </a:rPr>
              <a:t>C </a:t>
            </a:r>
            <a:r>
              <a:rPr lang="en-US" sz="2800" dirty="0">
                <a:solidFill>
                  <a:prstClr val="black"/>
                </a:solidFill>
                <a:latin typeface="Calibri"/>
                <a:sym typeface="Wingdings"/>
              </a:rPr>
              <a:t>- </a:t>
            </a:r>
            <a:r>
              <a:rPr lang="en-US" sz="2800" dirty="0" err="1">
                <a:solidFill>
                  <a:prstClr val="black"/>
                </a:solidFill>
                <a:latin typeface="Calibri"/>
                <a:sym typeface="Wingdings"/>
              </a:rPr>
              <a:t>Compr</a:t>
            </a:r>
            <a:r>
              <a:rPr lang="en-US" sz="2800" dirty="0">
                <a:solidFill>
                  <a:prstClr val="black"/>
                </a:solidFill>
                <a:latin typeface="Calibri"/>
                <a:sym typeface="Wingdings"/>
              </a:rPr>
              <a:t>. encoding bits</a:t>
            </a:r>
            <a:endParaRPr lang="en-US" sz="2800" dirty="0">
              <a:solidFill>
                <a:srgbClr val="009900"/>
              </a:solidFill>
              <a:latin typeface="Calibri"/>
            </a:endParaRPr>
          </a:p>
        </p:txBody>
      </p:sp>
      <p:sp>
        <p:nvSpPr>
          <p:cNvPr id="133" name="Rectangle 132"/>
          <p:cNvSpPr/>
          <p:nvPr/>
        </p:nvSpPr>
        <p:spPr>
          <a:xfrm>
            <a:off x="12954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34" name="Rectangle 133"/>
          <p:cNvSpPr/>
          <p:nvPr/>
        </p:nvSpPr>
        <p:spPr>
          <a:xfrm>
            <a:off x="3733800" y="5029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35" name="Rectangle 134"/>
          <p:cNvSpPr/>
          <p:nvPr/>
        </p:nvSpPr>
        <p:spPr>
          <a:xfrm>
            <a:off x="3733800" y="5029200"/>
            <a:ext cx="228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baseline="-25000" dirty="0">
                <a:solidFill>
                  <a:prstClr val="black"/>
                </a:solidFill>
                <a:latin typeface="Calibri"/>
              </a:rPr>
              <a:t>C</a:t>
            </a:r>
          </a:p>
        </p:txBody>
      </p:sp>
      <p:sp>
        <p:nvSpPr>
          <p:cNvPr id="144" name="TextBox 143"/>
          <p:cNvSpPr txBox="1"/>
          <p:nvPr/>
        </p:nvSpPr>
        <p:spPr>
          <a:xfrm>
            <a:off x="3097447" y="4431268"/>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0</a:t>
            </a:r>
          </a:p>
        </p:txBody>
      </p:sp>
      <p:sp>
        <p:nvSpPr>
          <p:cNvPr id="145" name="TextBox 144"/>
          <p:cNvSpPr txBox="1"/>
          <p:nvPr/>
        </p:nvSpPr>
        <p:spPr>
          <a:xfrm>
            <a:off x="3097447" y="4900136"/>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1</a:t>
            </a:r>
          </a:p>
        </p:txBody>
      </p:sp>
      <p:cxnSp>
        <p:nvCxnSpPr>
          <p:cNvPr id="149" name="Straight Arrow Connector 148"/>
          <p:cNvCxnSpPr/>
          <p:nvPr/>
        </p:nvCxnSpPr>
        <p:spPr>
          <a:xfrm>
            <a:off x="7315200" y="4267200"/>
            <a:ext cx="533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35814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2" name="Rectangle 151"/>
          <p:cNvSpPr/>
          <p:nvPr/>
        </p:nvSpPr>
        <p:spPr>
          <a:xfrm>
            <a:off x="41148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3" name="Rectangle 152"/>
          <p:cNvSpPr/>
          <p:nvPr/>
        </p:nvSpPr>
        <p:spPr>
          <a:xfrm>
            <a:off x="46482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4" name="Rectangle 153"/>
          <p:cNvSpPr/>
          <p:nvPr/>
        </p:nvSpPr>
        <p:spPr>
          <a:xfrm>
            <a:off x="51816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5" name="Rectangle 154"/>
          <p:cNvSpPr/>
          <p:nvPr/>
        </p:nvSpPr>
        <p:spPr>
          <a:xfrm>
            <a:off x="57150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6" name="Rectangle 155"/>
          <p:cNvSpPr/>
          <p:nvPr/>
        </p:nvSpPr>
        <p:spPr>
          <a:xfrm>
            <a:off x="62484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7" name="Rectangle 156"/>
          <p:cNvSpPr/>
          <p:nvPr/>
        </p:nvSpPr>
        <p:spPr>
          <a:xfrm>
            <a:off x="67818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8" name="Rectangle 157"/>
          <p:cNvSpPr/>
          <p:nvPr/>
        </p:nvSpPr>
        <p:spPr>
          <a:xfrm>
            <a:off x="73152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9" name="Rectangle 158"/>
          <p:cNvSpPr/>
          <p:nvPr/>
        </p:nvSpPr>
        <p:spPr>
          <a:xfrm>
            <a:off x="3581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0</a:t>
            </a:r>
          </a:p>
        </p:txBody>
      </p:sp>
      <p:sp>
        <p:nvSpPr>
          <p:cNvPr id="160" name="Rectangle 159"/>
          <p:cNvSpPr/>
          <p:nvPr/>
        </p:nvSpPr>
        <p:spPr>
          <a:xfrm>
            <a:off x="3581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0</a:t>
            </a:r>
          </a:p>
        </p:txBody>
      </p:sp>
      <p:sp>
        <p:nvSpPr>
          <p:cNvPr id="161" name="Rectangle 160"/>
          <p:cNvSpPr/>
          <p:nvPr/>
        </p:nvSpPr>
        <p:spPr>
          <a:xfrm>
            <a:off x="41148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1</a:t>
            </a:r>
          </a:p>
        </p:txBody>
      </p:sp>
      <p:sp>
        <p:nvSpPr>
          <p:cNvPr id="162" name="Rectangle 161"/>
          <p:cNvSpPr/>
          <p:nvPr/>
        </p:nvSpPr>
        <p:spPr>
          <a:xfrm>
            <a:off x="46482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2</a:t>
            </a:r>
          </a:p>
        </p:txBody>
      </p:sp>
      <p:sp>
        <p:nvSpPr>
          <p:cNvPr id="163" name="Rectangle 162"/>
          <p:cNvSpPr/>
          <p:nvPr/>
        </p:nvSpPr>
        <p:spPr>
          <a:xfrm>
            <a:off x="51816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3</a:t>
            </a:r>
          </a:p>
        </p:txBody>
      </p:sp>
      <p:sp>
        <p:nvSpPr>
          <p:cNvPr id="164" name="Rectangle 163"/>
          <p:cNvSpPr/>
          <p:nvPr/>
        </p:nvSpPr>
        <p:spPr>
          <a:xfrm>
            <a:off x="57150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4</a:t>
            </a:r>
          </a:p>
        </p:txBody>
      </p:sp>
      <p:sp>
        <p:nvSpPr>
          <p:cNvPr id="165" name="Rectangle 164"/>
          <p:cNvSpPr/>
          <p:nvPr/>
        </p:nvSpPr>
        <p:spPr>
          <a:xfrm>
            <a:off x="6248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5</a:t>
            </a:r>
          </a:p>
        </p:txBody>
      </p:sp>
      <p:sp>
        <p:nvSpPr>
          <p:cNvPr id="166" name="Rectangle 165"/>
          <p:cNvSpPr/>
          <p:nvPr/>
        </p:nvSpPr>
        <p:spPr>
          <a:xfrm>
            <a:off x="67818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6</a:t>
            </a:r>
          </a:p>
        </p:txBody>
      </p:sp>
      <p:sp>
        <p:nvSpPr>
          <p:cNvPr id="167" name="Rectangle 166"/>
          <p:cNvSpPr/>
          <p:nvPr/>
        </p:nvSpPr>
        <p:spPr>
          <a:xfrm>
            <a:off x="73152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7</a:t>
            </a:r>
          </a:p>
        </p:txBody>
      </p:sp>
      <p:sp>
        <p:nvSpPr>
          <p:cNvPr id="169" name="Rectangle 168"/>
          <p:cNvSpPr/>
          <p:nvPr/>
        </p:nvSpPr>
        <p:spPr>
          <a:xfrm>
            <a:off x="35814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0" name="Rectangle 169"/>
          <p:cNvSpPr/>
          <p:nvPr/>
        </p:nvSpPr>
        <p:spPr>
          <a:xfrm>
            <a:off x="41148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1" name="Rectangle 170"/>
          <p:cNvSpPr/>
          <p:nvPr/>
        </p:nvSpPr>
        <p:spPr>
          <a:xfrm>
            <a:off x="46482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2" name="Rectangle 171"/>
          <p:cNvSpPr/>
          <p:nvPr/>
        </p:nvSpPr>
        <p:spPr>
          <a:xfrm>
            <a:off x="51816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3" name="Rectangle 172"/>
          <p:cNvSpPr/>
          <p:nvPr/>
        </p:nvSpPr>
        <p:spPr>
          <a:xfrm>
            <a:off x="57150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4" name="Rectangle 173"/>
          <p:cNvSpPr/>
          <p:nvPr/>
        </p:nvSpPr>
        <p:spPr>
          <a:xfrm>
            <a:off x="62484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5" name="Rectangle 174"/>
          <p:cNvSpPr/>
          <p:nvPr/>
        </p:nvSpPr>
        <p:spPr>
          <a:xfrm>
            <a:off x="67818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6" name="Rectangle 175"/>
          <p:cNvSpPr/>
          <p:nvPr/>
        </p:nvSpPr>
        <p:spPr>
          <a:xfrm>
            <a:off x="73152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cxnSp>
        <p:nvCxnSpPr>
          <p:cNvPr id="177" name="Straight Connector 176"/>
          <p:cNvCxnSpPr/>
          <p:nvPr/>
        </p:nvCxnSpPr>
        <p:spPr>
          <a:xfrm>
            <a:off x="7848600" y="4191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315200" y="41910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7239000" y="3886200"/>
            <a:ext cx="838200" cy="338554"/>
          </a:xfrm>
          <a:prstGeom prst="rect">
            <a:avLst/>
          </a:prstGeom>
          <a:noFill/>
        </p:spPr>
        <p:txBody>
          <a:bodyPr wrap="square" rtlCol="0">
            <a:spAutoFit/>
          </a:bodyPr>
          <a:lstStyle/>
          <a:p>
            <a:pPr fontAlgn="auto">
              <a:spcBef>
                <a:spcPts val="0"/>
              </a:spcBef>
              <a:spcAft>
                <a:spcPts val="0"/>
              </a:spcAft>
            </a:pPr>
            <a:r>
              <a:rPr lang="en-US" sz="1600" dirty="0">
                <a:solidFill>
                  <a:prstClr val="black"/>
                </a:solidFill>
                <a:latin typeface="Calibri"/>
                <a:ea typeface="+mn-ea"/>
                <a:cs typeface="+mn-cs"/>
              </a:rPr>
              <a:t>8 bytes</a:t>
            </a:r>
            <a:endParaRPr lang="en-US" sz="1600" baseline="-25000" dirty="0">
              <a:solidFill>
                <a:prstClr val="black"/>
              </a:solidFill>
              <a:latin typeface="Calibri"/>
              <a:ea typeface="+mn-ea"/>
              <a:cs typeface="+mn-cs"/>
            </a:endParaRPr>
          </a:p>
        </p:txBody>
      </p:sp>
      <p:sp>
        <p:nvSpPr>
          <p:cNvPr id="150" name="Rectangle 149"/>
          <p:cNvSpPr/>
          <p:nvPr/>
        </p:nvSpPr>
        <p:spPr>
          <a:xfrm>
            <a:off x="3581400" y="4419600"/>
            <a:ext cx="4267200" cy="1371600"/>
          </a:xfrm>
          <a:prstGeom prst="rect">
            <a:avLst/>
          </a:prstGeom>
          <a:noFill/>
          <a:ln w="57150">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cxnSp>
        <p:nvCxnSpPr>
          <p:cNvPr id="183" name="Shape 182"/>
          <p:cNvCxnSpPr>
            <a:stCxn id="104" idx="2"/>
            <a:endCxn id="164" idx="1"/>
          </p:cNvCxnSpPr>
          <p:nvPr/>
        </p:nvCxnSpPr>
        <p:spPr>
          <a:xfrm rot="16200000" flipH="1">
            <a:off x="3531267" y="2921667"/>
            <a:ext cx="228600" cy="4138866"/>
          </a:xfrm>
          <a:prstGeom prst="curved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a:xfrm>
            <a:off x="5638800" y="4800600"/>
            <a:ext cx="18288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91" name="Rectangle 190"/>
          <p:cNvSpPr/>
          <p:nvPr/>
        </p:nvSpPr>
        <p:spPr>
          <a:xfrm>
            <a:off x="1752600" y="6172200"/>
            <a:ext cx="65532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009900"/>
                </a:solidFill>
                <a:latin typeface="Calibri"/>
                <a:sym typeface="Wingdings"/>
              </a:rPr>
              <a:t></a:t>
            </a:r>
            <a:r>
              <a:rPr lang="en-US" sz="2800" dirty="0">
                <a:solidFill>
                  <a:prstClr val="black"/>
                </a:solidFill>
                <a:latin typeface="Calibri"/>
                <a:sym typeface="Wingdings"/>
              </a:rPr>
              <a:t>Tags map to multiple adjacent segments</a:t>
            </a:r>
            <a:endParaRPr lang="en-US" sz="2800" dirty="0">
              <a:solidFill>
                <a:srgbClr val="009900"/>
              </a:solidFill>
              <a:latin typeface="Calibri"/>
            </a:endParaRPr>
          </a:p>
        </p:txBody>
      </p:sp>
      <p:sp>
        <p:nvSpPr>
          <p:cNvPr id="192" name="Rectangle 191"/>
          <p:cNvSpPr/>
          <p:nvPr/>
        </p:nvSpPr>
        <p:spPr>
          <a:xfrm>
            <a:off x="3421878" y="6172200"/>
            <a:ext cx="49530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black"/>
                </a:solidFill>
                <a:latin typeface="Calibri"/>
              </a:rPr>
              <a:t>2.3% overhead for 2 MB cache</a:t>
            </a:r>
          </a:p>
        </p:txBody>
      </p:sp>
    </p:spTree>
    <p:extLst>
      <p:ext uri="{BB962C8B-B14F-4D97-AF65-F5344CB8AC3E}">
        <p14:creationId xmlns:p14="http://schemas.microsoft.com/office/powerpoint/2010/main" val="3937174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ox(i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par>
                          <p:cTn id="13" fill="hold">
                            <p:stCondLst>
                              <p:cond delay="500"/>
                            </p:stCondLst>
                            <p:childTnLst>
                              <p:par>
                                <p:cTn id="14" presetID="1" presetClass="entr" presetSubtype="0" fill="hold" grpId="1"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3" presetClass="emph" presetSubtype="2" fill="hold" grpId="0" nodeType="clickEffect">
                                  <p:stCondLst>
                                    <p:cond delay="0"/>
                                  </p:stCondLst>
                                  <p:childTnLst>
                                    <p:animClr clrSpc="rgb" dir="cw">
                                      <p:cBhvr override="childStyle">
                                        <p:cTn id="77" dur="2000" fill="hold"/>
                                        <p:tgtEl>
                                          <p:spTgt spid="5"/>
                                        </p:tgtEl>
                                        <p:attrNameLst>
                                          <p:attrName>style.color</p:attrName>
                                        </p:attrNameLst>
                                      </p:cBhvr>
                                      <p:to>
                                        <a:srgbClr val="DB4333"/>
                                      </p:to>
                                    </p:animClr>
                                  </p:childTnLst>
                                </p:cTn>
                              </p:par>
                              <p:par>
                                <p:cTn id="78" presetID="1" presetClass="entr" presetSubtype="0"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childTnLst>
                                </p:cTn>
                              </p:par>
                              <p:par>
                                <p:cTn id="80" presetID="3" presetClass="emph" presetSubtype="2" fill="hold" grpId="1" nodeType="withEffect">
                                  <p:stCondLst>
                                    <p:cond delay="0"/>
                                  </p:stCondLst>
                                  <p:childTnLst>
                                    <p:animClr clrSpc="rgb" dir="cw">
                                      <p:cBhvr override="childStyle">
                                        <p:cTn id="81" dur="2000" fill="hold"/>
                                        <p:tgtEl>
                                          <p:spTgt spid="18"/>
                                        </p:tgtEl>
                                        <p:attrNameLst>
                                          <p:attrName>style.color</p:attrName>
                                        </p:attrNameLst>
                                      </p:cBhvr>
                                      <p:to>
                                        <a:srgbClr val="DB4333"/>
                                      </p:to>
                                    </p:animClr>
                                  </p:childTnLst>
                                </p:cTn>
                              </p:par>
                            </p:childTnLst>
                          </p:cTn>
                        </p:par>
                        <p:par>
                          <p:cTn id="82" fill="hold">
                            <p:stCondLst>
                              <p:cond delay="2000"/>
                            </p:stCondLst>
                            <p:childTnLst>
                              <p:par>
                                <p:cTn id="83" presetID="3" presetClass="emph" presetSubtype="2" fill="hold" grpId="1" nodeType="afterEffect">
                                  <p:stCondLst>
                                    <p:cond delay="0"/>
                                  </p:stCondLst>
                                  <p:childTnLst>
                                    <p:animClr clrSpc="rgb" dir="cw">
                                      <p:cBhvr override="childStyle">
                                        <p:cTn id="84" dur="2000" fill="hold"/>
                                        <p:tgtEl>
                                          <p:spTgt spid="6"/>
                                        </p:tgtEl>
                                        <p:attrNameLst>
                                          <p:attrName>style.color</p:attrName>
                                        </p:attrNameLst>
                                      </p:cBhvr>
                                      <p:to>
                                        <a:schemeClr val="folHlink"/>
                                      </p:to>
                                    </p:animClr>
                                  </p:childTnLst>
                                </p:cTn>
                              </p:par>
                              <p:par>
                                <p:cTn id="85" presetID="3" presetClass="emph" presetSubtype="2" fill="hold" grpId="1" nodeType="withEffect">
                                  <p:stCondLst>
                                    <p:cond delay="0"/>
                                  </p:stCondLst>
                                  <p:childTnLst>
                                    <p:animClr clrSpc="rgb" dir="cw">
                                      <p:cBhvr override="childStyle">
                                        <p:cTn id="86" dur="2000" fill="hold"/>
                                        <p:tgtEl>
                                          <p:spTgt spid="30"/>
                                        </p:tgtEl>
                                        <p:attrNameLst>
                                          <p:attrName>style.color</p:attrName>
                                        </p:attrNameLst>
                                      </p:cBhvr>
                                      <p:to>
                                        <a:schemeClr val="folHlink"/>
                                      </p:to>
                                    </p:animClr>
                                  </p:childTnLst>
                                </p:cTn>
                              </p:par>
                              <p:par>
                                <p:cTn id="87" presetID="1" presetClass="entr" presetSubtype="0" fill="hold" nodeType="withEffect">
                                  <p:stCondLst>
                                    <p:cond delay="0"/>
                                  </p:stCondLst>
                                  <p:childTnLst>
                                    <p:set>
                                      <p:cBhvr>
                                        <p:cTn id="88" dur="1" fill="hold">
                                          <p:stCondLst>
                                            <p:cond delay="0"/>
                                          </p:stCondLst>
                                        </p:cTn>
                                        <p:tgtEl>
                                          <p:spTgt spid="6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ox(i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0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0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0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0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0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0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09"/>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10"/>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18"/>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19"/>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21"/>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22"/>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24"/>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25"/>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26"/>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27"/>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128"/>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129"/>
                                        </p:tgtEl>
                                        <p:attrNameLst>
                                          <p:attrName>style.visibility</p:attrName>
                                        </p:attrNameLst>
                                      </p:cBhvr>
                                      <p:to>
                                        <p:strVal val="visible"/>
                                      </p:to>
                                    </p:set>
                                    <p:animEffect transition="in" filter="box(in)">
                                      <p:cBhvr>
                                        <p:cTn id="138" dur="500"/>
                                        <p:tgtEl>
                                          <p:spTgt spid="129"/>
                                        </p:tgtEl>
                                      </p:cBhvr>
                                    </p:animEffect>
                                  </p:childTnLst>
                                </p:cTn>
                              </p:par>
                              <p:par>
                                <p:cTn id="139" presetID="4" presetClass="entr" presetSubtype="16" fill="hold" grpId="0" nodeType="with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box(in)">
                                      <p:cBhvr>
                                        <p:cTn id="141" dur="500"/>
                                        <p:tgtEl>
                                          <p:spTgt spid="130"/>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xit" presetSubtype="10" fill="hold" grpId="1" nodeType="clickEffect">
                                  <p:stCondLst>
                                    <p:cond delay="0"/>
                                  </p:stCondLst>
                                  <p:childTnLst>
                                    <p:animEffect transition="out" filter="blinds(horizontal)">
                                      <p:cBhvr>
                                        <p:cTn id="145" dur="500"/>
                                        <p:tgtEl>
                                          <p:spTgt spid="130"/>
                                        </p:tgtEl>
                                      </p:cBhvr>
                                    </p:animEffect>
                                    <p:set>
                                      <p:cBhvr>
                                        <p:cTn id="146" dur="1" fill="hold">
                                          <p:stCondLst>
                                            <p:cond delay="499"/>
                                          </p:stCondLst>
                                        </p:cTn>
                                        <p:tgtEl>
                                          <p:spTgt spid="130"/>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transition="out" filter="blinds(horizontal)">
                                      <p:cBhvr>
                                        <p:cTn id="148" dur="500"/>
                                        <p:tgtEl>
                                          <p:spTgt spid="129"/>
                                        </p:tgtEl>
                                      </p:cBhvr>
                                    </p:animEffect>
                                    <p:set>
                                      <p:cBhvr>
                                        <p:cTn id="149" dur="1" fill="hold">
                                          <p:stCondLst>
                                            <p:cond delay="499"/>
                                          </p:stCondLst>
                                        </p:cTn>
                                        <p:tgtEl>
                                          <p:spTgt spid="129"/>
                                        </p:tgtEl>
                                        <p:attrNameLst>
                                          <p:attrName>style.visibility</p:attrName>
                                        </p:attrNameLst>
                                      </p:cBhvr>
                                      <p:to>
                                        <p:strVal val="hidden"/>
                                      </p:to>
                                    </p:set>
                                  </p:childTnLst>
                                </p:cTn>
                              </p:par>
                              <p:par>
                                <p:cTn id="150" presetID="1" presetClass="entr" presetSubtype="0" fill="hold" nodeType="withEffect">
                                  <p:stCondLst>
                                    <p:cond delay="0"/>
                                  </p:stCondLst>
                                  <p:childTnLst>
                                    <p:set>
                                      <p:cBhvr>
                                        <p:cTn id="151" dur="1" fill="hold">
                                          <p:stCondLst>
                                            <p:cond delay="0"/>
                                          </p:stCondLst>
                                        </p:cTn>
                                        <p:tgtEl>
                                          <p:spTgt spid="133"/>
                                        </p:tgtEl>
                                        <p:attrNameLst>
                                          <p:attrName>style.visibility</p:attrName>
                                        </p:attrNameLst>
                                      </p:cBhvr>
                                      <p:to>
                                        <p:strVal val="visible"/>
                                      </p:to>
                                    </p:set>
                                  </p:childTnLst>
                                </p:cTn>
                              </p:par>
                              <p:par>
                                <p:cTn id="152" presetID="0" presetClass="path" presetSubtype="0" accel="50000" decel="50000" fill="hold" nodeType="withEffect">
                                  <p:stCondLst>
                                    <p:cond delay="0"/>
                                  </p:stCondLst>
                                  <p:childTnLst>
                                    <p:animMotion origin="layout" path="M 0 -1.11111E-6 L 0.275 -0.04444 " pathEditMode="relative" rAng="0" ptsTypes="AA">
                                      <p:cBhvr>
                                        <p:cTn id="153" dur="2000" fill="hold"/>
                                        <p:tgtEl>
                                          <p:spTgt spid="133"/>
                                        </p:tgtEl>
                                        <p:attrNameLst>
                                          <p:attrName>ppt_x</p:attrName>
                                          <p:attrName>ppt_y</p:attrName>
                                        </p:attrNameLst>
                                      </p:cBhvr>
                                      <p:rCtr x="13800" y="-2200"/>
                                    </p:animMotion>
                                  </p:childTnLst>
                                  <p:subTnLst>
                                    <p:set>
                                      <p:cBhvr override="childStyle">
                                        <p:cTn dur="1" fill="hold" display="0" masterRel="sameClick" afterEffect="1">
                                          <p:stCondLst>
                                            <p:cond evt="end" delay="0">
                                              <p:tn val="152"/>
                                            </p:cond>
                                          </p:stCondLst>
                                        </p:cTn>
                                        <p:tgtEl>
                                          <p:spTgt spid="133"/>
                                        </p:tgtEl>
                                        <p:attrNameLst>
                                          <p:attrName>style.visibility</p:attrName>
                                        </p:attrNameLst>
                                      </p:cBhvr>
                                      <p:to>
                                        <p:strVal val="hidden"/>
                                      </p:to>
                                    </p:set>
                                  </p:subTnLst>
                                </p:cTn>
                              </p:par>
                            </p:childTnLst>
                          </p:cTn>
                        </p:par>
                        <p:par>
                          <p:cTn id="154" fill="hold">
                            <p:stCondLst>
                              <p:cond delay="2000"/>
                            </p:stCondLst>
                            <p:childTnLst>
                              <p:par>
                                <p:cTn id="155" presetID="1" presetClass="entr" presetSubtype="0" fill="hold" grpId="0" nodeType="afterEffect">
                                  <p:stCondLst>
                                    <p:cond delay="0"/>
                                  </p:stCondLst>
                                  <p:childTnLst>
                                    <p:set>
                                      <p:cBhvr>
                                        <p:cTn id="156" dur="1" fill="hold">
                                          <p:stCondLst>
                                            <p:cond delay="0"/>
                                          </p:stCondLst>
                                        </p:cTn>
                                        <p:tgtEl>
                                          <p:spTgt spid="134"/>
                                        </p:tgtEl>
                                        <p:attrNameLst>
                                          <p:attrName>style.visibility</p:attrName>
                                        </p:attrNameLst>
                                      </p:cBhvr>
                                      <p:to>
                                        <p:strVal val="visible"/>
                                      </p:to>
                                    </p:set>
                                  </p:childTnLst>
                                </p:cTn>
                              </p:par>
                            </p:childTnLst>
                          </p:cTn>
                        </p:par>
                        <p:par>
                          <p:cTn id="157" fill="hold">
                            <p:stCondLst>
                              <p:cond delay="2000"/>
                            </p:stCondLst>
                            <p:childTnLst>
                              <p:par>
                                <p:cTn id="158" presetID="1" presetClass="entr" presetSubtype="0" fill="hold" grpId="0" nodeType="afterEffect">
                                  <p:stCondLst>
                                    <p:cond delay="0"/>
                                  </p:stCondLst>
                                  <p:childTnLst>
                                    <p:set>
                                      <p:cBhvr>
                                        <p:cTn id="159" dur="1" fill="hold">
                                          <p:stCondLst>
                                            <p:cond delay="0"/>
                                          </p:stCondLst>
                                        </p:cTn>
                                        <p:tgtEl>
                                          <p:spTgt spid="135"/>
                                        </p:tgtEl>
                                        <p:attrNameLst>
                                          <p:attrName>style.visibility</p:attrName>
                                        </p:attrNameLst>
                                      </p:cBhvr>
                                      <p:to>
                                        <p:strVal val="visible"/>
                                      </p:to>
                                    </p:set>
                                  </p:childTnLst>
                                </p:cTn>
                              </p:par>
                              <p:par>
                                <p:cTn id="160" presetID="4" presetClass="entr" presetSubtype="16" fill="hold" grpId="0" nodeType="withEffect">
                                  <p:stCondLst>
                                    <p:cond delay="0"/>
                                  </p:stCondLst>
                                  <p:childTnLst>
                                    <p:set>
                                      <p:cBhvr>
                                        <p:cTn id="161" dur="1" fill="hold">
                                          <p:stCondLst>
                                            <p:cond delay="0"/>
                                          </p:stCondLst>
                                        </p:cTn>
                                        <p:tgtEl>
                                          <p:spTgt spid="131"/>
                                        </p:tgtEl>
                                        <p:attrNameLst>
                                          <p:attrName>style.visibility</p:attrName>
                                        </p:attrNameLst>
                                      </p:cBhvr>
                                      <p:to>
                                        <p:strVal val="visible"/>
                                      </p:to>
                                    </p:set>
                                    <p:animEffect transition="in" filter="box(in)">
                                      <p:cBhvr>
                                        <p:cTn id="162" dur="500"/>
                                        <p:tgtEl>
                                          <p:spTgt spid="131"/>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xit" presetSubtype="10" fill="hold" grpId="1" nodeType="clickEffect">
                                  <p:stCondLst>
                                    <p:cond delay="0"/>
                                  </p:stCondLst>
                                  <p:childTnLst>
                                    <p:animEffect transition="out" filter="blinds(horizontal)">
                                      <p:cBhvr>
                                        <p:cTn id="166" dur="500"/>
                                        <p:tgtEl>
                                          <p:spTgt spid="131"/>
                                        </p:tgtEl>
                                      </p:cBhvr>
                                    </p:animEffect>
                                    <p:set>
                                      <p:cBhvr>
                                        <p:cTn id="167" dur="1" fill="hold">
                                          <p:stCondLst>
                                            <p:cond delay="499"/>
                                          </p:stCondLst>
                                        </p:cTn>
                                        <p:tgtEl>
                                          <p:spTgt spid="131"/>
                                        </p:tgtEl>
                                        <p:attrNameLst>
                                          <p:attrName>style.visibility</p:attrName>
                                        </p:attrNameLst>
                                      </p:cBhvr>
                                      <p:to>
                                        <p:strVal val="hidden"/>
                                      </p:to>
                                    </p:set>
                                  </p:childTnLst>
                                </p:cTn>
                              </p:par>
                              <p:par>
                                <p:cTn id="168" presetID="3" presetClass="exit" presetSubtype="10" fill="hold" grpId="1" nodeType="withEffect">
                                  <p:stCondLst>
                                    <p:cond delay="0"/>
                                  </p:stCondLst>
                                  <p:childTnLst>
                                    <p:animEffect transition="out" filter="blinds(horizontal)">
                                      <p:cBhvr>
                                        <p:cTn id="169" dur="500"/>
                                        <p:tgtEl>
                                          <p:spTgt spid="134"/>
                                        </p:tgtEl>
                                      </p:cBhvr>
                                    </p:animEffect>
                                    <p:set>
                                      <p:cBhvr>
                                        <p:cTn id="170" dur="1" fill="hold">
                                          <p:stCondLst>
                                            <p:cond delay="499"/>
                                          </p:stCondLst>
                                        </p:cTn>
                                        <p:tgtEl>
                                          <p:spTgt spid="134"/>
                                        </p:tgtEl>
                                        <p:attrNameLst>
                                          <p:attrName>style.visibility</p:attrName>
                                        </p:attrNameLst>
                                      </p:cBhvr>
                                      <p:to>
                                        <p:strVal val="hidden"/>
                                      </p:to>
                                    </p:set>
                                  </p:childTnLst>
                                </p:cTn>
                              </p:par>
                              <p:par>
                                <p:cTn id="171" presetID="3" presetClass="exit" presetSubtype="10" fill="hold" grpId="1" nodeType="withEffect">
                                  <p:stCondLst>
                                    <p:cond delay="0"/>
                                  </p:stCondLst>
                                  <p:childTnLst>
                                    <p:animEffect transition="out" filter="blinds(horizontal)">
                                      <p:cBhvr>
                                        <p:cTn id="172" dur="500"/>
                                        <p:tgtEl>
                                          <p:spTgt spid="135"/>
                                        </p:tgtEl>
                                      </p:cBhvr>
                                    </p:animEffect>
                                    <p:set>
                                      <p:cBhvr>
                                        <p:cTn id="173" dur="1" fill="hold">
                                          <p:stCondLst>
                                            <p:cond delay="499"/>
                                          </p:stCondLst>
                                        </p:cTn>
                                        <p:tgtEl>
                                          <p:spTgt spid="135"/>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150"/>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144"/>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145"/>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151"/>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149"/>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152"/>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153"/>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154"/>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155"/>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56"/>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157"/>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158"/>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159"/>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160"/>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161"/>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162"/>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163"/>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164"/>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165"/>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166"/>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167"/>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169"/>
                                        </p:tgtEl>
                                        <p:attrNameLst>
                                          <p:attrName>style.visibility</p:attrName>
                                        </p:attrNameLst>
                                      </p:cBhvr>
                                      <p:to>
                                        <p:strVal val="visible"/>
                                      </p:to>
                                    </p:set>
                                  </p:childTnLst>
                                </p:cTn>
                              </p:par>
                              <p:par>
                                <p:cTn id="220" presetID="1" presetClass="entr" presetSubtype="0" fill="hold" grpId="0" nodeType="withEffect">
                                  <p:stCondLst>
                                    <p:cond delay="0"/>
                                  </p:stCondLst>
                                  <p:childTnLst>
                                    <p:set>
                                      <p:cBhvr>
                                        <p:cTn id="221" dur="1" fill="hold">
                                          <p:stCondLst>
                                            <p:cond delay="0"/>
                                          </p:stCondLst>
                                        </p:cTn>
                                        <p:tgtEl>
                                          <p:spTgt spid="170"/>
                                        </p:tgtEl>
                                        <p:attrNameLst>
                                          <p:attrName>style.visibility</p:attrName>
                                        </p:attrNameLst>
                                      </p:cBhvr>
                                      <p:to>
                                        <p:strVal val="visible"/>
                                      </p:to>
                                    </p:set>
                                  </p:childTnLst>
                                </p:cTn>
                              </p:par>
                              <p:par>
                                <p:cTn id="222" presetID="1" presetClass="entr" presetSubtype="0" fill="hold" grpId="0" nodeType="withEffect">
                                  <p:stCondLst>
                                    <p:cond delay="0"/>
                                  </p:stCondLst>
                                  <p:childTnLst>
                                    <p:set>
                                      <p:cBhvr>
                                        <p:cTn id="223" dur="1" fill="hold">
                                          <p:stCondLst>
                                            <p:cond delay="0"/>
                                          </p:stCondLst>
                                        </p:cTn>
                                        <p:tgtEl>
                                          <p:spTgt spid="171"/>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172"/>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73"/>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174"/>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175"/>
                                        </p:tgtEl>
                                        <p:attrNameLst>
                                          <p:attrName>style.visibility</p:attrName>
                                        </p:attrNameLst>
                                      </p:cBhvr>
                                      <p:to>
                                        <p:strVal val="visible"/>
                                      </p:to>
                                    </p:set>
                                  </p:childTnLst>
                                </p:cTn>
                              </p:par>
                              <p:par>
                                <p:cTn id="232" presetID="1" presetClass="entr" presetSubtype="0" fill="hold" grpId="0" nodeType="withEffect">
                                  <p:stCondLst>
                                    <p:cond delay="0"/>
                                  </p:stCondLst>
                                  <p:childTnLst>
                                    <p:set>
                                      <p:cBhvr>
                                        <p:cTn id="233" dur="1" fill="hold">
                                          <p:stCondLst>
                                            <p:cond delay="0"/>
                                          </p:stCondLst>
                                        </p:cTn>
                                        <p:tgtEl>
                                          <p:spTgt spid="176"/>
                                        </p:tgtEl>
                                        <p:attrNameLst>
                                          <p:attrName>style.visibility</p:attrName>
                                        </p:attrNameLst>
                                      </p:cBhvr>
                                      <p:to>
                                        <p:strVal val="visible"/>
                                      </p:to>
                                    </p:set>
                                  </p:childTnLst>
                                </p:cTn>
                              </p:par>
                              <p:par>
                                <p:cTn id="234" presetID="1" presetClass="entr" presetSubtype="0" fill="hold" nodeType="withEffect">
                                  <p:stCondLst>
                                    <p:cond delay="0"/>
                                  </p:stCondLst>
                                  <p:childTnLst>
                                    <p:set>
                                      <p:cBhvr>
                                        <p:cTn id="235" dur="1" fill="hold">
                                          <p:stCondLst>
                                            <p:cond delay="0"/>
                                          </p:stCondLst>
                                        </p:cTn>
                                        <p:tgtEl>
                                          <p:spTgt spid="177"/>
                                        </p:tgtEl>
                                        <p:attrNameLst>
                                          <p:attrName>style.visibility</p:attrName>
                                        </p:attrNameLst>
                                      </p:cBhvr>
                                      <p:to>
                                        <p:strVal val="visible"/>
                                      </p:to>
                                    </p:set>
                                  </p:childTnLst>
                                </p:cTn>
                              </p:par>
                              <p:par>
                                <p:cTn id="236" presetID="1" presetClass="entr" presetSubtype="0" fill="hold" nodeType="withEffect">
                                  <p:stCondLst>
                                    <p:cond delay="0"/>
                                  </p:stCondLst>
                                  <p:childTnLst>
                                    <p:set>
                                      <p:cBhvr>
                                        <p:cTn id="237" dur="1" fill="hold">
                                          <p:stCondLst>
                                            <p:cond delay="0"/>
                                          </p:stCondLst>
                                        </p:cTn>
                                        <p:tgtEl>
                                          <p:spTgt spid="178"/>
                                        </p:tgtEl>
                                        <p:attrNameLst>
                                          <p:attrName>style.visibility</p:attrName>
                                        </p:attrNameLst>
                                      </p:cBhvr>
                                      <p:to>
                                        <p:strVal val="visible"/>
                                      </p:to>
                                    </p:set>
                                  </p:childTnLst>
                                </p:cTn>
                              </p:par>
                              <p:par>
                                <p:cTn id="238" presetID="1" presetClass="entr" presetSubtype="0" fill="hold" grpId="0" nodeType="withEffect">
                                  <p:stCondLst>
                                    <p:cond delay="0"/>
                                  </p:stCondLst>
                                  <p:childTnLst>
                                    <p:set>
                                      <p:cBhvr>
                                        <p:cTn id="239" dur="1" fill="hold">
                                          <p:stCondLst>
                                            <p:cond delay="0"/>
                                          </p:stCondLst>
                                        </p:cTn>
                                        <p:tgtEl>
                                          <p:spTgt spid="179"/>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3" presetClass="emph" presetSubtype="2" fill="hold" grpId="1" nodeType="clickEffect">
                                  <p:stCondLst>
                                    <p:cond delay="0"/>
                                  </p:stCondLst>
                                  <p:childTnLst>
                                    <p:animClr clrSpc="rgb" dir="cw">
                                      <p:cBhvr override="childStyle">
                                        <p:cTn id="243" dur="2000" fill="hold"/>
                                        <p:tgtEl>
                                          <p:spTgt spid="102"/>
                                        </p:tgtEl>
                                        <p:attrNameLst>
                                          <p:attrName>style.color</p:attrName>
                                        </p:attrNameLst>
                                      </p:cBhvr>
                                      <p:to>
                                        <a:srgbClr val="DB4333"/>
                                      </p:to>
                                    </p:animClr>
                                  </p:childTnLst>
                                </p:cTn>
                              </p:par>
                              <p:par>
                                <p:cTn id="244" presetID="1" presetClass="entr" presetSubtype="0" fill="hold" nodeType="withEffect">
                                  <p:stCondLst>
                                    <p:cond delay="0"/>
                                  </p:stCondLst>
                                  <p:childTnLst>
                                    <p:set>
                                      <p:cBhvr>
                                        <p:cTn id="245" dur="1" fill="hold">
                                          <p:stCondLst>
                                            <p:cond delay="0"/>
                                          </p:stCondLst>
                                        </p:cTn>
                                        <p:tgtEl>
                                          <p:spTgt spid="183"/>
                                        </p:tgtEl>
                                        <p:attrNameLst>
                                          <p:attrName>style.visibility</p:attrName>
                                        </p:attrNameLst>
                                      </p:cBhvr>
                                      <p:to>
                                        <p:strVal val="visible"/>
                                      </p:to>
                                    </p:set>
                                  </p:childTnLst>
                                </p:cTn>
                              </p:par>
                              <p:par>
                                <p:cTn id="246" presetID="4" presetClass="entr" presetSubtype="16" fill="hold" grpId="0" nodeType="withEffect">
                                  <p:stCondLst>
                                    <p:cond delay="0"/>
                                  </p:stCondLst>
                                  <p:childTnLst>
                                    <p:set>
                                      <p:cBhvr>
                                        <p:cTn id="247" dur="1" fill="hold">
                                          <p:stCondLst>
                                            <p:cond delay="0"/>
                                          </p:stCondLst>
                                        </p:cTn>
                                        <p:tgtEl>
                                          <p:spTgt spid="190"/>
                                        </p:tgtEl>
                                        <p:attrNameLst>
                                          <p:attrName>style.visibility</p:attrName>
                                        </p:attrNameLst>
                                      </p:cBhvr>
                                      <p:to>
                                        <p:strVal val="visible"/>
                                      </p:to>
                                    </p:set>
                                    <p:animEffect transition="in" filter="box(in)">
                                      <p:cBhvr>
                                        <p:cTn id="248" dur="500"/>
                                        <p:tgtEl>
                                          <p:spTgt spid="190"/>
                                        </p:tgtEl>
                                      </p:cBhvr>
                                    </p:animEffect>
                                  </p:childTnLst>
                                </p:cTn>
                              </p:par>
                              <p:par>
                                <p:cTn id="249" presetID="4" presetClass="entr" presetSubtype="16" fill="hold" grpId="0" nodeType="withEffect">
                                  <p:stCondLst>
                                    <p:cond delay="0"/>
                                  </p:stCondLst>
                                  <p:childTnLst>
                                    <p:set>
                                      <p:cBhvr>
                                        <p:cTn id="250" dur="1" fill="hold">
                                          <p:stCondLst>
                                            <p:cond delay="0"/>
                                          </p:stCondLst>
                                        </p:cTn>
                                        <p:tgtEl>
                                          <p:spTgt spid="191"/>
                                        </p:tgtEl>
                                        <p:attrNameLst>
                                          <p:attrName>style.visibility</p:attrName>
                                        </p:attrNameLst>
                                      </p:cBhvr>
                                      <p:to>
                                        <p:strVal val="visible"/>
                                      </p:to>
                                    </p:set>
                                    <p:animEffect transition="in" filter="box(in)">
                                      <p:cBhvr>
                                        <p:cTn id="251" dur="500"/>
                                        <p:tgtEl>
                                          <p:spTgt spid="191"/>
                                        </p:tgtEl>
                                      </p:cBhvr>
                                    </p:animEffect>
                                  </p:childTnLst>
                                </p:cTn>
                              </p:par>
                            </p:childTnLst>
                          </p:cTn>
                        </p:par>
                      </p:childTnLst>
                    </p:cTn>
                  </p:par>
                  <p:par>
                    <p:cTn id="252" fill="hold">
                      <p:stCondLst>
                        <p:cond delay="indefinite"/>
                      </p:stCondLst>
                      <p:childTnLst>
                        <p:par>
                          <p:cTn id="253" fill="hold">
                            <p:stCondLst>
                              <p:cond delay="0"/>
                            </p:stCondLst>
                            <p:childTnLst>
                              <p:par>
                                <p:cTn id="254" presetID="3" presetClass="exit" presetSubtype="10" fill="hold" grpId="1" nodeType="clickEffect">
                                  <p:stCondLst>
                                    <p:cond delay="0"/>
                                  </p:stCondLst>
                                  <p:childTnLst>
                                    <p:animEffect transition="out" filter="blinds(horizontal)">
                                      <p:cBhvr>
                                        <p:cTn id="255" dur="500"/>
                                        <p:tgtEl>
                                          <p:spTgt spid="191"/>
                                        </p:tgtEl>
                                      </p:cBhvr>
                                    </p:animEffect>
                                    <p:set>
                                      <p:cBhvr>
                                        <p:cTn id="256" dur="1" fill="hold">
                                          <p:stCondLst>
                                            <p:cond delay="499"/>
                                          </p:stCondLst>
                                        </p:cTn>
                                        <p:tgtEl>
                                          <p:spTgt spid="191"/>
                                        </p:tgtEl>
                                        <p:attrNameLst>
                                          <p:attrName>style.visibility</p:attrName>
                                        </p:attrNameLst>
                                      </p:cBhvr>
                                      <p:to>
                                        <p:strVal val="hidden"/>
                                      </p:to>
                                    </p:set>
                                  </p:childTnLst>
                                </p:cTn>
                              </p:par>
                              <p:par>
                                <p:cTn id="257" presetID="4" presetClass="entr" presetSubtype="16" fill="hold" grpId="0" nodeType="withEffect">
                                  <p:stCondLst>
                                    <p:cond delay="0"/>
                                  </p:stCondLst>
                                  <p:childTnLst>
                                    <p:set>
                                      <p:cBhvr>
                                        <p:cTn id="258" dur="1" fill="hold">
                                          <p:stCondLst>
                                            <p:cond delay="0"/>
                                          </p:stCondLst>
                                        </p:cTn>
                                        <p:tgtEl>
                                          <p:spTgt spid="192"/>
                                        </p:tgtEl>
                                        <p:attrNameLst>
                                          <p:attrName>style.visibility</p:attrName>
                                        </p:attrNameLst>
                                      </p:cBhvr>
                                      <p:to>
                                        <p:strVal val="visible"/>
                                      </p:to>
                                    </p:set>
                                    <p:animEffect transition="in" filter="box(in)">
                                      <p:cBhvr>
                                        <p:cTn id="259" dur="500"/>
                                        <p:tgtEl>
                                          <p:spTgt spid="192"/>
                                        </p:tgtEl>
                                      </p:cBhvr>
                                    </p:animEffect>
                                  </p:childTnLst>
                                </p:cTn>
                              </p:par>
                            </p:childTnLst>
                          </p:cTn>
                        </p:par>
                      </p:childTnLst>
                    </p:cTn>
                  </p:par>
                  <p:par>
                    <p:cTn id="260" fill="hold">
                      <p:stCondLst>
                        <p:cond delay="indefinite"/>
                      </p:stCondLst>
                      <p:childTnLst>
                        <p:par>
                          <p:cTn id="261" fill="hold">
                            <p:stCondLst>
                              <p:cond delay="0"/>
                            </p:stCondLst>
                            <p:childTnLst>
                              <p:par>
                                <p:cTn id="262" presetID="3" presetClass="exit" presetSubtype="10" fill="hold" grpId="1" nodeType="clickEffect">
                                  <p:stCondLst>
                                    <p:cond delay="0"/>
                                  </p:stCondLst>
                                  <p:childTnLst>
                                    <p:animEffect transition="out" filter="blinds(horizontal)">
                                      <p:cBhvr>
                                        <p:cTn id="263" dur="500"/>
                                        <p:tgtEl>
                                          <p:spTgt spid="192"/>
                                        </p:tgtEl>
                                      </p:cBhvr>
                                    </p:animEffect>
                                    <p:set>
                                      <p:cBhvr>
                                        <p:cTn id="264" dur="1" fill="hold">
                                          <p:stCondLst>
                                            <p:cond delay="499"/>
                                          </p:stCondLst>
                                        </p:cTn>
                                        <p:tgtEl>
                                          <p:spTgt spid="1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10" grpId="0" animBg="1"/>
      <p:bldP spid="11" grpId="0"/>
      <p:bldP spid="12" grpId="0" animBg="1"/>
      <p:bldP spid="13" grpId="0"/>
      <p:bldP spid="14" grpId="0"/>
      <p:bldP spid="15" grpId="0"/>
      <p:bldP spid="17" grpId="0"/>
      <p:bldP spid="18" grpId="0" animBg="1"/>
      <p:bldP spid="18" grpId="1" animBg="1"/>
      <p:bldP spid="20" grpId="0" animBg="1"/>
      <p:bldP spid="22" grpId="0" animBg="1"/>
      <p:bldP spid="25" grpId="0"/>
      <p:bldP spid="26" grpId="0"/>
      <p:bldP spid="27" grpId="0"/>
      <p:bldP spid="28" grpId="0"/>
      <p:bldP spid="29" grpId="0" animBg="1"/>
      <p:bldP spid="30" grpId="0" animBg="1"/>
      <p:bldP spid="30" grpId="1" animBg="1"/>
      <p:bldP spid="31" grpId="0" animBg="1"/>
      <p:bldP spid="38" grpId="0"/>
      <p:bldP spid="39" grpId="0" animBg="1"/>
      <p:bldP spid="40" grpId="0"/>
      <p:bldP spid="42" grpId="0" animBg="1"/>
      <p:bldP spid="42" grpId="1" animBg="1"/>
      <p:bldP spid="43" grpId="0" animBg="1"/>
      <p:bldP spid="101" grpId="0" animBg="1"/>
      <p:bldP spid="102" grpId="0" animBg="1"/>
      <p:bldP spid="102" grpId="1" animBg="1"/>
      <p:bldP spid="103" grpId="0" animBg="1"/>
      <p:bldP spid="104" grpId="0" animBg="1"/>
      <p:bldP spid="105" grpId="0" animBg="1"/>
      <p:bldP spid="106" grpId="0" animBg="1"/>
      <p:bldP spid="107" grpId="0"/>
      <p:bldP spid="109" grpId="0"/>
      <p:bldP spid="110" grpId="0"/>
      <p:bldP spid="118" grpId="0"/>
      <p:bldP spid="119" grpId="0"/>
      <p:bldP spid="120" grpId="0" animBg="1"/>
      <p:bldP spid="121" grpId="0" animBg="1"/>
      <p:bldP spid="122" grpId="0" animBg="1"/>
      <p:bldP spid="124" grpId="0" animBg="1"/>
      <p:bldP spid="125" grpId="0" animBg="1"/>
      <p:bldP spid="126" grpId="0" animBg="1"/>
      <p:bldP spid="127" grpId="0"/>
      <p:bldP spid="128" grpId="0"/>
      <p:bldP spid="129" grpId="0" animBg="1"/>
      <p:bldP spid="129" grpId="1" animBg="1"/>
      <p:bldP spid="130" grpId="0" animBg="1"/>
      <p:bldP spid="130" grpId="1" animBg="1"/>
      <p:bldP spid="131" grpId="0" animBg="1"/>
      <p:bldP spid="131" grpId="1" animBg="1"/>
      <p:bldP spid="134" grpId="0" animBg="1"/>
      <p:bldP spid="134" grpId="1" animBg="1"/>
      <p:bldP spid="135" grpId="0" animBg="1"/>
      <p:bldP spid="135" grpId="1" animBg="1"/>
      <p:bldP spid="144" grpId="0"/>
      <p:bldP spid="145" grpId="0"/>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9" grpId="0" animBg="1"/>
      <p:bldP spid="170" grpId="0" animBg="1"/>
      <p:bldP spid="171" grpId="0" animBg="1"/>
      <p:bldP spid="172" grpId="0" animBg="1"/>
      <p:bldP spid="173" grpId="0" animBg="1"/>
      <p:bldP spid="174" grpId="0" animBg="1"/>
      <p:bldP spid="175" grpId="0" animBg="1"/>
      <p:bldP spid="176" grpId="0" animBg="1"/>
      <p:bldP spid="179" grpId="0"/>
      <p:bldP spid="150" grpId="0" animBg="1"/>
      <p:bldP spid="190" grpId="0" animBg="1"/>
      <p:bldP spid="191" grpId="0" animBg="1"/>
      <p:bldP spid="191" grpId="1" animBg="1"/>
      <p:bldP spid="192" grpId="0" animBg="1"/>
      <p:bldP spid="192" grpId="1"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839200" cy="1143000"/>
          </a:xfrm>
        </p:spPr>
        <p:txBody>
          <a:bodyPr>
            <a:normAutofit fontScale="90000"/>
          </a:bodyPr>
          <a:lstStyle/>
          <a:p>
            <a:r>
              <a:rPr lang="en-US" dirty="0" smtClean="0"/>
              <a:t>Qualitative Comparison with Prior Work</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r>
              <a:rPr lang="en-US" b="1" dirty="0" smtClean="0"/>
              <a:t>Zero-based designs</a:t>
            </a:r>
          </a:p>
          <a:p>
            <a:pPr lvl="1"/>
            <a:r>
              <a:rPr lang="en-US" dirty="0" smtClean="0"/>
              <a:t>ZCA </a:t>
            </a:r>
            <a:r>
              <a:rPr lang="en-US" sz="2400" i="1" dirty="0" smtClean="0"/>
              <a:t>[</a:t>
            </a:r>
            <a:r>
              <a:rPr lang="en-US" sz="2400" i="1" dirty="0" err="1" smtClean="0"/>
              <a:t>Dusser</a:t>
            </a:r>
            <a:r>
              <a:rPr lang="en-US" sz="2400" i="1" dirty="0" smtClean="0"/>
              <a:t>+, ICS’09</a:t>
            </a:r>
            <a:r>
              <a:rPr lang="en-US" sz="2400" i="1" dirty="0"/>
              <a:t>]</a:t>
            </a:r>
            <a:r>
              <a:rPr lang="en-US" dirty="0" smtClean="0"/>
              <a:t>: zero-content augmented cache</a:t>
            </a:r>
          </a:p>
          <a:p>
            <a:pPr lvl="1"/>
            <a:r>
              <a:rPr lang="en-US" dirty="0" smtClean="0"/>
              <a:t>ZVC </a:t>
            </a:r>
            <a:r>
              <a:rPr lang="en-US" sz="2400" i="1" dirty="0" smtClean="0"/>
              <a:t>[Islam+, PACT’09]</a:t>
            </a:r>
            <a:r>
              <a:rPr lang="en-US" dirty="0" smtClean="0"/>
              <a:t>: zero-value cancelling</a:t>
            </a:r>
          </a:p>
          <a:p>
            <a:pPr lvl="1"/>
            <a:r>
              <a:rPr lang="en-US" dirty="0" smtClean="0">
                <a:solidFill>
                  <a:srgbClr val="FF0000"/>
                </a:solidFill>
              </a:rPr>
              <a:t>Limited applicability (only zero values)</a:t>
            </a:r>
            <a:endParaRPr lang="en-US" dirty="0" smtClean="0"/>
          </a:p>
          <a:p>
            <a:r>
              <a:rPr lang="en-US" b="1" dirty="0" smtClean="0"/>
              <a:t>FVC</a:t>
            </a:r>
            <a:r>
              <a:rPr lang="en-US" dirty="0" smtClean="0"/>
              <a:t> </a:t>
            </a:r>
            <a:r>
              <a:rPr lang="en-US" sz="2400" i="1" dirty="0"/>
              <a:t>[</a:t>
            </a:r>
            <a:r>
              <a:rPr lang="en-US" sz="2400" i="1" dirty="0" smtClean="0"/>
              <a:t>Yang+, MICRO’00</a:t>
            </a:r>
            <a:r>
              <a:rPr lang="en-US" sz="2400" i="1" dirty="0"/>
              <a:t>]</a:t>
            </a:r>
            <a:r>
              <a:rPr lang="en-US" dirty="0" smtClean="0"/>
              <a:t>: </a:t>
            </a:r>
            <a:r>
              <a:rPr lang="en-US" sz="3200" dirty="0" smtClean="0"/>
              <a:t>frequent value compression</a:t>
            </a:r>
          </a:p>
          <a:p>
            <a:pPr lvl="1"/>
            <a:r>
              <a:rPr lang="en-US" sz="2800" dirty="0" smtClean="0">
                <a:solidFill>
                  <a:srgbClr val="FF0000"/>
                </a:solidFill>
              </a:rPr>
              <a:t>High decompression latency and complexity</a:t>
            </a:r>
            <a:endParaRPr lang="en-US" dirty="0" smtClean="0"/>
          </a:p>
          <a:p>
            <a:r>
              <a:rPr lang="en-US" b="1" dirty="0" smtClean="0"/>
              <a:t>Pattern-based compression designs</a:t>
            </a:r>
          </a:p>
          <a:p>
            <a:pPr lvl="1"/>
            <a:r>
              <a:rPr lang="en-US" dirty="0" smtClean="0"/>
              <a:t>FPC </a:t>
            </a:r>
            <a:r>
              <a:rPr lang="en-US" sz="2400" i="1" dirty="0" smtClean="0"/>
              <a:t>[</a:t>
            </a:r>
            <a:r>
              <a:rPr lang="en-US" sz="2400" i="1" dirty="0" err="1" smtClean="0"/>
              <a:t>Alameldeen</a:t>
            </a:r>
            <a:r>
              <a:rPr lang="en-US" sz="2400" i="1" dirty="0" smtClean="0"/>
              <a:t>+, ISCA’04</a:t>
            </a:r>
            <a:r>
              <a:rPr lang="en-US" sz="2400" i="1" dirty="0"/>
              <a:t>]</a:t>
            </a:r>
            <a:r>
              <a:rPr lang="en-US" dirty="0" smtClean="0"/>
              <a:t>: frequent pattern compression</a:t>
            </a:r>
          </a:p>
          <a:p>
            <a:pPr lvl="2"/>
            <a:r>
              <a:rPr lang="en-US" dirty="0" smtClean="0">
                <a:solidFill>
                  <a:srgbClr val="FF0000"/>
                </a:solidFill>
              </a:rPr>
              <a:t>High decompression latency (5 cycles) and complexity</a:t>
            </a:r>
          </a:p>
          <a:p>
            <a:pPr lvl="1"/>
            <a:r>
              <a:rPr lang="en-US" dirty="0" smtClean="0"/>
              <a:t>C-pack </a:t>
            </a:r>
            <a:r>
              <a:rPr lang="en-US" sz="2200" i="1" dirty="0"/>
              <a:t>[</a:t>
            </a:r>
            <a:r>
              <a:rPr lang="en-US" sz="2200" i="1" dirty="0" smtClean="0"/>
              <a:t>Chen+, T-VLSI Systems’10</a:t>
            </a:r>
            <a:r>
              <a:rPr lang="en-US" sz="2200" i="1" dirty="0"/>
              <a:t>]</a:t>
            </a:r>
            <a:r>
              <a:rPr lang="en-US" dirty="0" smtClean="0"/>
              <a:t>: practical implementation of FPC-like algorithm</a:t>
            </a:r>
          </a:p>
          <a:p>
            <a:pPr lvl="2"/>
            <a:r>
              <a:rPr lang="en-US" dirty="0" smtClean="0">
                <a:solidFill>
                  <a:srgbClr val="FF0000"/>
                </a:solidFill>
              </a:rPr>
              <a:t>High decompression latency (8 cycles)</a:t>
            </a:r>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104</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242435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sz="4000" dirty="0" smtClean="0">
                <a:solidFill>
                  <a:schemeClr val="bg1">
                    <a:lumMod val="65000"/>
                  </a:schemeClr>
                </a:solidFill>
              </a:rPr>
              <a:t>Motivation &amp; Background</a:t>
            </a:r>
          </a:p>
          <a:p>
            <a:r>
              <a:rPr lang="en-US" sz="4000" dirty="0" smtClean="0">
                <a:solidFill>
                  <a:schemeClr val="bg1">
                    <a:lumMod val="65000"/>
                  </a:schemeClr>
                </a:solidFill>
              </a:rPr>
              <a:t>Key Idea &amp; Our Mechanism</a:t>
            </a:r>
            <a:endParaRPr lang="en-US" sz="4000" dirty="0" smtClean="0">
              <a:solidFill>
                <a:schemeClr val="bg1">
                  <a:lumMod val="65000"/>
                </a:schemeClr>
              </a:solidFill>
              <a:cs typeface="Calibri"/>
            </a:endParaRPr>
          </a:p>
          <a:p>
            <a:r>
              <a:rPr lang="en-US" sz="4000" dirty="0" smtClean="0">
                <a:solidFill>
                  <a:srgbClr val="009900"/>
                </a:solidFill>
                <a:cs typeface="Calibri"/>
              </a:rPr>
              <a:t>Evaluation</a:t>
            </a:r>
          </a:p>
          <a:p>
            <a:r>
              <a:rPr lang="en-US" sz="4000" dirty="0" smtClean="0">
                <a:cs typeface="Calibri"/>
              </a:rPr>
              <a:t>Conclusion</a:t>
            </a:r>
            <a:r>
              <a:rPr lang="en-US" sz="4000" dirty="0" smtClean="0"/>
              <a:t> </a:t>
            </a:r>
          </a:p>
          <a:p>
            <a:endParaRPr lang="en-US" dirty="0" smtClean="0"/>
          </a:p>
          <a:p>
            <a:endParaRPr lang="en-US" dirty="0" smtClean="0">
              <a:solidFill>
                <a:srgbClr val="009900"/>
              </a:solidFill>
            </a:endParaRPr>
          </a:p>
          <a:p>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105</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760373539"/>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197"/>
            <a:ext cx="8229600" cy="1143000"/>
          </a:xfrm>
        </p:spPr>
        <p:txBody>
          <a:bodyPr/>
          <a:lstStyle/>
          <a:p>
            <a:r>
              <a:rPr lang="en-US" dirty="0" smtClean="0"/>
              <a:t>Methodology</a:t>
            </a:r>
            <a:endParaRPr lang="en-US" dirty="0"/>
          </a:p>
        </p:txBody>
      </p:sp>
      <p:sp>
        <p:nvSpPr>
          <p:cNvPr id="8" name="Content Placeholder 2"/>
          <p:cNvSpPr>
            <a:spLocks noGrp="1"/>
          </p:cNvSpPr>
          <p:nvPr>
            <p:ph idx="1"/>
          </p:nvPr>
        </p:nvSpPr>
        <p:spPr>
          <a:xfrm>
            <a:off x="152400" y="990600"/>
            <a:ext cx="8718644" cy="5334000"/>
          </a:xfrm>
        </p:spPr>
        <p:txBody>
          <a:bodyPr>
            <a:normAutofit lnSpcReduction="10000"/>
          </a:bodyPr>
          <a:lstStyle/>
          <a:p>
            <a:r>
              <a:rPr lang="en-US" b="1" dirty="0" smtClean="0"/>
              <a:t>Simulator</a:t>
            </a:r>
          </a:p>
          <a:p>
            <a:pPr lvl="1"/>
            <a:r>
              <a:rPr kumimoji="0" lang="en-US" b="1" i="0" u="none" strike="noStrike" kern="0" cap="none" spc="0" normalizeH="0" noProof="0" dirty="0">
                <a:ln>
                  <a:noFill/>
                </a:ln>
                <a:solidFill>
                  <a:schemeClr val="tx1"/>
                </a:solidFill>
                <a:effectLst/>
                <a:uLnTx/>
                <a:uFillTx/>
                <a:latin typeface="+mn-lt"/>
                <a:ea typeface="+mn-ea"/>
                <a:cs typeface="+mn-cs"/>
              </a:rPr>
              <a:t> </a:t>
            </a:r>
            <a:r>
              <a:rPr lang="en-US" kern="0" dirty="0"/>
              <a:t>x</a:t>
            </a:r>
            <a:r>
              <a:rPr kumimoji="0" lang="en-US" sz="2800" i="0" u="none" strike="noStrike" kern="0" cap="none" spc="0" normalizeH="0" noProof="0" dirty="0" smtClean="0">
                <a:ln>
                  <a:noFill/>
                </a:ln>
                <a:solidFill>
                  <a:schemeClr val="tx1"/>
                </a:solidFill>
                <a:effectLst/>
                <a:uLnTx/>
                <a:uFillTx/>
              </a:rPr>
              <a:t>86</a:t>
            </a:r>
            <a:r>
              <a:rPr kumimoji="0" lang="en-US" sz="2800" b="1"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event-driven</a:t>
            </a:r>
            <a:r>
              <a:rPr kumimoji="0" lang="en-US" sz="2800" b="0"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simulator based on </a:t>
            </a:r>
            <a:r>
              <a:rPr kumimoji="0" lang="en-US" sz="2800" b="0" i="0" u="none" strike="noStrike" kern="0" cap="none" spc="0" normalizeH="0" baseline="0" noProof="0" dirty="0" err="1" smtClean="0">
                <a:ln>
                  <a:noFill/>
                </a:ln>
                <a:solidFill>
                  <a:schemeClr val="tx1"/>
                </a:solidFill>
                <a:effectLst/>
                <a:uLnTx/>
                <a:uFillTx/>
              </a:rPr>
              <a:t>Simics</a:t>
            </a:r>
            <a:r>
              <a:rPr kumimoji="0" lang="en-US" sz="2800" b="0" i="0" u="none" strike="noStrike" kern="0" cap="none" spc="0" normalizeH="0" baseline="0" noProof="0" dirty="0" smtClean="0">
                <a:ln>
                  <a:noFill/>
                </a:ln>
                <a:solidFill>
                  <a:schemeClr val="tx1"/>
                </a:solidFill>
                <a:effectLst/>
                <a:uLnTx/>
                <a:uFillTx/>
              </a:rPr>
              <a:t> </a:t>
            </a:r>
            <a:r>
              <a:rPr lang="en-US" sz="2000" i="1" kern="0" dirty="0" smtClean="0"/>
              <a:t>[Magnusson+, Computer’02]</a:t>
            </a:r>
            <a:endParaRPr lang="en-US" sz="2800" b="1" dirty="0" smtClean="0"/>
          </a:p>
          <a:p>
            <a:r>
              <a:rPr lang="en-US" b="1" dirty="0" smtClean="0"/>
              <a:t>Workloads</a:t>
            </a:r>
          </a:p>
          <a:p>
            <a:pPr lvl="1"/>
            <a:r>
              <a:rPr lang="en-US" sz="2800" kern="0" dirty="0" smtClean="0"/>
              <a:t>SPEC2006 benchmarks, TPC, Apache web server</a:t>
            </a:r>
          </a:p>
          <a:p>
            <a:pPr lvl="1"/>
            <a:r>
              <a:rPr lang="en-US" sz="2800" kern="0" dirty="0" smtClean="0"/>
              <a:t>1 – 4 core simulations for 1 billion representative instructions</a:t>
            </a:r>
          </a:p>
          <a:p>
            <a:r>
              <a:rPr lang="en-US" b="1" kern="0" dirty="0" smtClean="0"/>
              <a:t>System Parameters</a:t>
            </a:r>
          </a:p>
          <a:p>
            <a:pPr lvl="1"/>
            <a:r>
              <a:rPr lang="en-US" sz="2800" kern="0" dirty="0" smtClean="0"/>
              <a:t>L1/L2/L3 cache latencies from CACTI </a:t>
            </a:r>
            <a:r>
              <a:rPr lang="en-US" sz="2200" i="1" kern="0" dirty="0" smtClean="0"/>
              <a:t>[</a:t>
            </a:r>
            <a:r>
              <a:rPr lang="en-US" sz="2200" i="1" kern="0" dirty="0" err="1" smtClean="0"/>
              <a:t>Thoziyoor</a:t>
            </a:r>
            <a:r>
              <a:rPr lang="en-US" sz="2200" i="1" kern="0" dirty="0" smtClean="0"/>
              <a:t>+, ISCA’08]</a:t>
            </a:r>
          </a:p>
          <a:p>
            <a:pPr lvl="1"/>
            <a:r>
              <a:rPr lang="en-US" sz="2800" kern="0" dirty="0" smtClean="0"/>
              <a:t>4GHz, x86 in-order core, </a:t>
            </a:r>
            <a:r>
              <a:rPr lang="en-US" sz="2800" b="1" kern="0" dirty="0" smtClean="0"/>
              <a:t>512kB - 16MB </a:t>
            </a:r>
            <a:r>
              <a:rPr lang="en-US" sz="2800" kern="0" dirty="0" smtClean="0"/>
              <a:t>L2, simple memory model (</a:t>
            </a:r>
            <a:r>
              <a:rPr lang="en-US" sz="2800" b="1" kern="0" dirty="0" smtClean="0"/>
              <a:t>300</a:t>
            </a:r>
            <a:r>
              <a:rPr lang="en-US" sz="2800" kern="0" dirty="0" smtClean="0"/>
              <a:t>-cycle latency for row-misses)</a:t>
            </a:r>
          </a:p>
          <a:p>
            <a:pPr lvl="1"/>
            <a:endParaRPr lang="en-US" kern="0" dirty="0" smtClean="0"/>
          </a:p>
          <a:p>
            <a:pPr lvl="1"/>
            <a:endParaRPr lang="en-US" kern="0" dirty="0" smtClean="0"/>
          </a:p>
          <a:p>
            <a:pPr lvl="1"/>
            <a:endParaRPr lang="en-US" kern="0" dirty="0" smtClean="0"/>
          </a:p>
          <a:p>
            <a:pPr lvl="1"/>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106</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2431745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62000"/>
          </a:xfrm>
        </p:spPr>
        <p:txBody>
          <a:bodyPr>
            <a:normAutofit fontScale="90000"/>
          </a:bodyPr>
          <a:lstStyle/>
          <a:p>
            <a:r>
              <a:rPr lang="en-US" dirty="0" smtClean="0"/>
              <a:t>Compression Ratio: B</a:t>
            </a:r>
            <a:r>
              <a:rPr lang="el-GR" dirty="0">
                <a:latin typeface="Calibri"/>
                <a:cs typeface="Calibri"/>
              </a:rPr>
              <a:t>Δ</a:t>
            </a:r>
            <a:r>
              <a:rPr lang="en-US" dirty="0" smtClean="0">
                <a:latin typeface="Calibri"/>
                <a:cs typeface="Calibri"/>
              </a:rPr>
              <a:t>I vs. Prior Work</a:t>
            </a:r>
            <a:r>
              <a:rPr lang="en-US" dirty="0" smtClean="0"/>
              <a:t> </a:t>
            </a:r>
            <a:endParaRPr lang="en-US" dirty="0"/>
          </a:p>
        </p:txBody>
      </p:sp>
      <p:sp>
        <p:nvSpPr>
          <p:cNvPr id="5" name="Content Placeholder 2"/>
          <p:cNvSpPr>
            <a:spLocks noGrp="1"/>
          </p:cNvSpPr>
          <p:nvPr>
            <p:ph idx="1"/>
          </p:nvPr>
        </p:nvSpPr>
        <p:spPr>
          <a:xfrm>
            <a:off x="381000" y="5257800"/>
            <a:ext cx="8229600" cy="944563"/>
          </a:xfrm>
        </p:spPr>
        <p:txBody>
          <a:bodyPr>
            <a:normAutofit/>
          </a:bodyPr>
          <a:lstStyle/>
          <a:p>
            <a:pPr marL="0" indent="0">
              <a:buNone/>
            </a:pPr>
            <a:r>
              <a:rPr lang="en-US" b="1" dirty="0" smtClean="0">
                <a:solidFill>
                  <a:srgbClr val="649A6D"/>
                </a:solidFill>
              </a:rPr>
              <a:t>B</a:t>
            </a:r>
            <a:r>
              <a:rPr lang="el-GR" b="1" dirty="0">
                <a:solidFill>
                  <a:srgbClr val="649A6D"/>
                </a:solidFill>
                <a:cs typeface="Calibri"/>
              </a:rPr>
              <a:t>Δ</a:t>
            </a:r>
            <a:r>
              <a:rPr lang="en-US" b="1" dirty="0" smtClean="0">
                <a:solidFill>
                  <a:srgbClr val="649A6D"/>
                </a:solidFill>
                <a:cs typeface="Calibri"/>
              </a:rPr>
              <a:t>I </a:t>
            </a:r>
            <a:r>
              <a:rPr lang="en-US" dirty="0" smtClean="0">
                <a:solidFill>
                  <a:srgbClr val="649A6D"/>
                </a:solidFill>
                <a:cs typeface="Calibri"/>
              </a:rPr>
              <a:t>achieves the highest compression ratio</a:t>
            </a:r>
            <a:endParaRPr lang="en-US" dirty="0">
              <a:solidFill>
                <a:srgbClr val="649A6D"/>
              </a:solidFill>
            </a:endParaRPr>
          </a:p>
          <a:p>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107</a:t>
            </a:fld>
            <a:endParaRPr lang="en-US" altLang="en-US">
              <a:solidFill>
                <a:prstClr val="black">
                  <a:tint val="75000"/>
                </a:prstClr>
              </a:solidFill>
              <a:latin typeface="Calibri"/>
            </a:endParaRPr>
          </a:p>
        </p:txBody>
      </p:sp>
      <p:graphicFrame>
        <p:nvGraphicFramePr>
          <p:cNvPr id="6" name="Chart 5"/>
          <p:cNvGraphicFramePr>
            <a:graphicFrameLocks/>
          </p:cNvGraphicFramePr>
          <p:nvPr>
            <p:extLst>
              <p:ext uri="{D42A27DB-BD31-4B8C-83A1-F6EECF244321}">
                <p14:modId xmlns:p14="http://schemas.microsoft.com/office/powerpoint/2010/main" val="99323475"/>
              </p:ext>
            </p:extLst>
          </p:nvPr>
        </p:nvGraphicFramePr>
        <p:xfrm>
          <a:off x="152400" y="990600"/>
          <a:ext cx="876299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txBox="1">
            <a:spLocks/>
          </p:cNvSpPr>
          <p:nvPr/>
        </p:nvSpPr>
        <p:spPr>
          <a:xfrm>
            <a:off x="8291192" y="1952708"/>
            <a:ext cx="762000" cy="472281"/>
          </a:xfrm>
          <a:prstGeom prst="rect">
            <a:avLst/>
          </a:prstGeom>
          <a:solidFill>
            <a:schemeClr val="bg1"/>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b="1" dirty="0" smtClean="0">
                <a:solidFill>
                  <a:srgbClr val="649A6D"/>
                </a:solidFill>
                <a:latin typeface="Calibri"/>
              </a:rPr>
              <a:t>1.53</a:t>
            </a:r>
            <a:endParaRPr lang="en-US" b="1" dirty="0">
              <a:solidFill>
                <a:prstClr val="black"/>
              </a:solidFill>
              <a:latin typeface="Calibri"/>
            </a:endParaRPr>
          </a:p>
        </p:txBody>
      </p:sp>
      <p:sp>
        <p:nvSpPr>
          <p:cNvPr id="3" name="Down Arrow 2"/>
          <p:cNvSpPr/>
          <p:nvPr/>
        </p:nvSpPr>
        <p:spPr>
          <a:xfrm>
            <a:off x="8608184" y="2286000"/>
            <a:ext cx="128016" cy="457201"/>
          </a:xfrm>
          <a:prstGeom prst="downArrow">
            <a:avLst/>
          </a:prstGeom>
          <a:solidFill>
            <a:srgbClr val="649A6D"/>
          </a:solidFill>
          <a:ln>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9900"/>
              </a:solidFill>
              <a:latin typeface="Calibri"/>
            </a:endParaRPr>
          </a:p>
        </p:txBody>
      </p:sp>
      <p:sp>
        <p:nvSpPr>
          <p:cNvPr id="8" name="Content Placeholder 2"/>
          <p:cNvSpPr txBox="1">
            <a:spLocks/>
          </p:cNvSpPr>
          <p:nvPr/>
        </p:nvSpPr>
        <p:spPr>
          <a:xfrm>
            <a:off x="1295400" y="884183"/>
            <a:ext cx="7848600" cy="6398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n-US" sz="3000" dirty="0" smtClean="0">
                <a:solidFill>
                  <a:prstClr val="black"/>
                </a:solidFill>
                <a:latin typeface="Calibri"/>
              </a:rPr>
              <a:t>SPEC2006, databases, web workloads, 2MB L2</a:t>
            </a:r>
            <a:endParaRPr lang="en-US" dirty="0" smtClean="0">
              <a:solidFill>
                <a:prstClr val="black"/>
              </a:solidFill>
              <a:latin typeface="Calibri"/>
            </a:endParaRPr>
          </a:p>
          <a:p>
            <a:pPr fontAlgn="auto">
              <a:spcAft>
                <a:spcPts val="0"/>
              </a:spcAft>
            </a:pPr>
            <a:endParaRPr lang="en-US" dirty="0" smtClean="0">
              <a:solidFill>
                <a:prstClr val="black"/>
              </a:solidFill>
              <a:latin typeface="Calibri"/>
            </a:endParaRPr>
          </a:p>
          <a:p>
            <a:pPr lvl="1" fontAlgn="auto">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137888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P spid="7" grpId="0" animBg="1"/>
      <p:bldP spid="3" grpId="0" animBg="1"/>
      <p:bldP spid="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15" y="0"/>
            <a:ext cx="8229600" cy="1143000"/>
          </a:xfrm>
        </p:spPr>
        <p:txBody>
          <a:bodyPr/>
          <a:lstStyle/>
          <a:p>
            <a:r>
              <a:rPr lang="en-US" dirty="0" smtClean="0"/>
              <a:t>Single-Core: IPC and MPKI</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108</a:t>
            </a:fld>
            <a:endParaRPr lang="en-US" altLang="en-US">
              <a:solidFill>
                <a:prstClr val="black">
                  <a:tint val="75000"/>
                </a:prstClr>
              </a:solidFill>
              <a:latin typeface="Calibri"/>
            </a:endParaRPr>
          </a:p>
        </p:txBody>
      </p:sp>
      <p:graphicFrame>
        <p:nvGraphicFramePr>
          <p:cNvPr id="6" name="Chart 5"/>
          <p:cNvGraphicFramePr>
            <a:graphicFrameLocks/>
          </p:cNvGraphicFramePr>
          <p:nvPr>
            <p:extLst>
              <p:ext uri="{D42A27DB-BD31-4B8C-83A1-F6EECF244321}">
                <p14:modId xmlns:p14="http://schemas.microsoft.com/office/powerpoint/2010/main" val="1654678176"/>
              </p:ext>
            </p:extLst>
          </p:nvPr>
        </p:nvGraphicFramePr>
        <p:xfrm>
          <a:off x="-65370" y="1143000"/>
          <a:ext cx="4601977" cy="44744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345442" y="2972024"/>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8.1%</a:t>
            </a:r>
          </a:p>
        </p:txBody>
      </p:sp>
      <p:sp>
        <p:nvSpPr>
          <p:cNvPr id="8" name="TextBox 7"/>
          <p:cNvSpPr txBox="1"/>
          <p:nvPr/>
        </p:nvSpPr>
        <p:spPr>
          <a:xfrm>
            <a:off x="1905000" y="2771969"/>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5.2%</a:t>
            </a:r>
          </a:p>
        </p:txBody>
      </p:sp>
      <p:sp>
        <p:nvSpPr>
          <p:cNvPr id="9" name="TextBox 8"/>
          <p:cNvSpPr txBox="1"/>
          <p:nvPr/>
        </p:nvSpPr>
        <p:spPr>
          <a:xfrm>
            <a:off x="2397591" y="2543145"/>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5.1%</a:t>
            </a:r>
          </a:p>
        </p:txBody>
      </p:sp>
      <p:sp>
        <p:nvSpPr>
          <p:cNvPr id="10" name="TextBox 9"/>
          <p:cNvSpPr txBox="1"/>
          <p:nvPr/>
        </p:nvSpPr>
        <p:spPr>
          <a:xfrm>
            <a:off x="2864752" y="2325117"/>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4.9%</a:t>
            </a:r>
          </a:p>
        </p:txBody>
      </p:sp>
      <p:sp>
        <p:nvSpPr>
          <p:cNvPr id="11" name="TextBox 10"/>
          <p:cNvSpPr txBox="1"/>
          <p:nvPr/>
        </p:nvSpPr>
        <p:spPr>
          <a:xfrm>
            <a:off x="3408704" y="2107313"/>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5.6%</a:t>
            </a:r>
          </a:p>
        </p:txBody>
      </p:sp>
      <p:sp>
        <p:nvSpPr>
          <p:cNvPr id="12" name="TextBox 11"/>
          <p:cNvSpPr txBox="1"/>
          <p:nvPr/>
        </p:nvSpPr>
        <p:spPr>
          <a:xfrm>
            <a:off x="3841787" y="1828800"/>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3.6%</a:t>
            </a:r>
          </a:p>
        </p:txBody>
      </p:sp>
      <p:graphicFrame>
        <p:nvGraphicFramePr>
          <p:cNvPr id="13" name="Chart 12"/>
          <p:cNvGraphicFramePr>
            <a:graphicFrameLocks/>
          </p:cNvGraphicFramePr>
          <p:nvPr>
            <p:extLst>
              <p:ext uri="{D42A27DB-BD31-4B8C-83A1-F6EECF244321}">
                <p14:modId xmlns:p14="http://schemas.microsoft.com/office/powerpoint/2010/main" val="3625640994"/>
              </p:ext>
            </p:extLst>
          </p:nvPr>
        </p:nvGraphicFramePr>
        <p:xfrm>
          <a:off x="4783104" y="1345667"/>
          <a:ext cx="4064843" cy="405293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6315852" y="1925007"/>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16%</a:t>
            </a:r>
          </a:p>
        </p:txBody>
      </p:sp>
      <p:sp>
        <p:nvSpPr>
          <p:cNvPr id="19" name="TextBox 18"/>
          <p:cNvSpPr txBox="1"/>
          <p:nvPr/>
        </p:nvSpPr>
        <p:spPr>
          <a:xfrm>
            <a:off x="6718812" y="2307368"/>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24%</a:t>
            </a:r>
          </a:p>
        </p:txBody>
      </p:sp>
      <p:sp>
        <p:nvSpPr>
          <p:cNvPr id="20" name="TextBox 19"/>
          <p:cNvSpPr txBox="1"/>
          <p:nvPr/>
        </p:nvSpPr>
        <p:spPr>
          <a:xfrm>
            <a:off x="7145304" y="2593972"/>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21%</a:t>
            </a:r>
          </a:p>
        </p:txBody>
      </p:sp>
      <p:sp>
        <p:nvSpPr>
          <p:cNvPr id="21" name="TextBox 20"/>
          <p:cNvSpPr txBox="1"/>
          <p:nvPr/>
        </p:nvSpPr>
        <p:spPr>
          <a:xfrm>
            <a:off x="7602505" y="2786642"/>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13%</a:t>
            </a:r>
          </a:p>
        </p:txBody>
      </p:sp>
      <p:sp>
        <p:nvSpPr>
          <p:cNvPr id="22" name="TextBox 21"/>
          <p:cNvSpPr txBox="1"/>
          <p:nvPr/>
        </p:nvSpPr>
        <p:spPr>
          <a:xfrm>
            <a:off x="8022609" y="2952690"/>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19%</a:t>
            </a:r>
          </a:p>
        </p:txBody>
      </p:sp>
      <p:sp>
        <p:nvSpPr>
          <p:cNvPr id="23" name="TextBox 22"/>
          <p:cNvSpPr txBox="1"/>
          <p:nvPr/>
        </p:nvSpPr>
        <p:spPr>
          <a:xfrm>
            <a:off x="8449537" y="3094166"/>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14%</a:t>
            </a:r>
          </a:p>
        </p:txBody>
      </p:sp>
      <p:sp>
        <p:nvSpPr>
          <p:cNvPr id="24" name="Content Placeholder 2"/>
          <p:cNvSpPr>
            <a:spLocks noGrp="1"/>
          </p:cNvSpPr>
          <p:nvPr>
            <p:ph idx="1"/>
          </p:nvPr>
        </p:nvSpPr>
        <p:spPr>
          <a:xfrm>
            <a:off x="352431" y="5410200"/>
            <a:ext cx="8763000" cy="639763"/>
          </a:xfrm>
        </p:spPr>
        <p:txBody>
          <a:bodyPr>
            <a:normAutofit/>
          </a:bodyPr>
          <a:lstStyle/>
          <a:p>
            <a:pPr marL="0" indent="0">
              <a:buNone/>
            </a:pPr>
            <a:r>
              <a:rPr lang="en-US" b="1" dirty="0" smtClean="0">
                <a:solidFill>
                  <a:srgbClr val="2A55D6"/>
                </a:solidFill>
              </a:rPr>
              <a:t>B</a:t>
            </a:r>
            <a:r>
              <a:rPr lang="el-GR" b="1" dirty="0">
                <a:solidFill>
                  <a:srgbClr val="2A55D6"/>
                </a:solidFill>
                <a:cs typeface="Calibri"/>
              </a:rPr>
              <a:t>Δ</a:t>
            </a:r>
            <a:r>
              <a:rPr lang="en-US" b="1" dirty="0" smtClean="0">
                <a:solidFill>
                  <a:srgbClr val="2A55D6"/>
                </a:solidFill>
                <a:cs typeface="Calibri"/>
              </a:rPr>
              <a:t>I </a:t>
            </a:r>
            <a:r>
              <a:rPr lang="en-US" dirty="0" smtClean="0">
                <a:solidFill>
                  <a:srgbClr val="2A55D6"/>
                </a:solidFill>
                <a:cs typeface="Calibri"/>
              </a:rPr>
              <a:t>achieves the performance of a 2X-size cache</a:t>
            </a:r>
            <a:endParaRPr lang="en-US" b="1" dirty="0"/>
          </a:p>
        </p:txBody>
      </p:sp>
      <p:cxnSp>
        <p:nvCxnSpPr>
          <p:cNvPr id="7" name="Straight Arrow Connector 6"/>
          <p:cNvCxnSpPr/>
          <p:nvPr/>
        </p:nvCxnSpPr>
        <p:spPr>
          <a:xfrm>
            <a:off x="1828800" y="3429000"/>
            <a:ext cx="0" cy="65532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00199" y="3429000"/>
            <a:ext cx="538815"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077139" y="3176516"/>
            <a:ext cx="538815"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34036" y="3186752"/>
            <a:ext cx="0" cy="90780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342065" y="5958681"/>
            <a:ext cx="8763000" cy="639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dirty="0" smtClean="0">
                <a:solidFill>
                  <a:srgbClr val="2A55D6"/>
                </a:solidFill>
                <a:latin typeface="Calibri"/>
                <a:cs typeface="Calibri"/>
              </a:rPr>
              <a:t>Performance improves due to the decrease in MPKI</a:t>
            </a:r>
            <a:endParaRPr lang="en-US" b="1" dirty="0">
              <a:solidFill>
                <a:prstClr val="black"/>
              </a:solidFill>
              <a:latin typeface="Calibri"/>
            </a:endParaRPr>
          </a:p>
        </p:txBody>
      </p:sp>
    </p:spTree>
    <p:extLst>
      <p:ext uri="{BB962C8B-B14F-4D97-AF65-F5344CB8AC3E}">
        <p14:creationId xmlns:p14="http://schemas.microsoft.com/office/powerpoint/2010/main" val="119235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0" dur="500"/>
                                        <p:tgtEl>
                                          <p:spTgt spid="6">
                                            <p:graphicEl>
                                              <a:chart seriesIdx="0"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3" dur="500"/>
                                        <p:tgtEl>
                                          <p:spTgt spid="6">
                                            <p:graphicEl>
                                              <a:chart seriesIdx="1" categoryIdx="-4" bldStep="series"/>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48" dur="500"/>
                                        <p:tgtEl>
                                          <p:spTgt spid="13">
                                            <p:graphicEl>
                                              <a:chart seriesIdx="-3" categoryIdx="-3" bldStep="gridLegend"/>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51" dur="500"/>
                                        <p:tgtEl>
                                          <p:spTgt spid="13">
                                            <p:graphicEl>
                                              <a:chart seriesIdx="0" categoryIdx="-4" bldStep="series"/>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54" dur="500"/>
                                        <p:tgtEl>
                                          <p:spTgt spid="13">
                                            <p:graphicEl>
                                              <a:chart seriesIdx="1" categoryIdx="-4" bldStep="series"/>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3" grpId="0"/>
      <p:bldP spid="8" grpId="0"/>
      <p:bldP spid="9" grpId="0"/>
      <p:bldP spid="10" grpId="0"/>
      <p:bldP spid="11" grpId="0"/>
      <p:bldP spid="12" grpId="0"/>
      <p:bldGraphic spid="13" grpId="0">
        <p:bldSub>
          <a:bldChart bld="series"/>
        </p:bldSub>
      </p:bldGraphic>
      <p:bldP spid="14" grpId="0"/>
      <p:bldP spid="19" grpId="0"/>
      <p:bldP spid="20" grpId="0"/>
      <p:bldP spid="21" grpId="0"/>
      <p:bldP spid="22" grpId="0"/>
      <p:bldP spid="23" grpId="0"/>
      <p:bldP spid="24" grpId="0" build="p"/>
      <p:bldP spid="25"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dirty="0" smtClean="0"/>
              <a:t>Multi-Core Workloads</a:t>
            </a:r>
            <a:endParaRPr lang="en-US" dirty="0"/>
          </a:p>
        </p:txBody>
      </p:sp>
      <p:sp>
        <p:nvSpPr>
          <p:cNvPr id="7" name="Content Placeholder 2"/>
          <p:cNvSpPr>
            <a:spLocks noGrp="1"/>
          </p:cNvSpPr>
          <p:nvPr>
            <p:ph idx="1"/>
          </p:nvPr>
        </p:nvSpPr>
        <p:spPr>
          <a:xfrm>
            <a:off x="152400" y="838200"/>
            <a:ext cx="8686800" cy="5287963"/>
          </a:xfrm>
        </p:spPr>
        <p:txBody>
          <a:bodyPr>
            <a:normAutofit/>
          </a:bodyPr>
          <a:lstStyle/>
          <a:p>
            <a:r>
              <a:rPr lang="en-US" sz="2800" dirty="0" smtClean="0"/>
              <a:t>Application classification based on </a:t>
            </a:r>
          </a:p>
          <a:p>
            <a:pPr lvl="1">
              <a:buNone/>
            </a:pPr>
            <a:r>
              <a:rPr lang="en-US" sz="2800" b="1" dirty="0" smtClean="0"/>
              <a:t>Compressibility</a:t>
            </a:r>
            <a:r>
              <a:rPr lang="en-US" sz="2800" dirty="0" smtClean="0"/>
              <a:t>: effective cache size increase</a:t>
            </a:r>
          </a:p>
          <a:p>
            <a:pPr lvl="1">
              <a:buNone/>
            </a:pPr>
            <a:r>
              <a:rPr lang="en-US" sz="2400" dirty="0" smtClean="0"/>
              <a:t>(Low </a:t>
            </a:r>
            <a:r>
              <a:rPr lang="en-US" sz="2400" dirty="0" err="1" smtClean="0"/>
              <a:t>Compr</a:t>
            </a:r>
            <a:r>
              <a:rPr lang="en-US" sz="2400" dirty="0" smtClean="0"/>
              <a:t>. (</a:t>
            </a:r>
            <a:r>
              <a:rPr lang="en-US" sz="2400" b="1" i="1" dirty="0" smtClean="0"/>
              <a:t>LC</a:t>
            </a:r>
            <a:r>
              <a:rPr lang="en-US" sz="2400" dirty="0" smtClean="0"/>
              <a:t>) &lt; 1.40, High </a:t>
            </a:r>
            <a:r>
              <a:rPr lang="en-US" sz="2400" dirty="0" err="1" smtClean="0"/>
              <a:t>Compr</a:t>
            </a:r>
            <a:r>
              <a:rPr lang="en-US" sz="2400" dirty="0" smtClean="0"/>
              <a:t>. (</a:t>
            </a:r>
            <a:r>
              <a:rPr lang="en-US" sz="2400" b="1" i="1" dirty="0" smtClean="0"/>
              <a:t>HC</a:t>
            </a:r>
            <a:r>
              <a:rPr lang="en-US" sz="2400" dirty="0" smtClean="0"/>
              <a:t>) &gt;= 1.40)</a:t>
            </a:r>
          </a:p>
          <a:p>
            <a:pPr lvl="1">
              <a:buNone/>
            </a:pPr>
            <a:r>
              <a:rPr lang="en-US" sz="2800" b="1" dirty="0" smtClean="0"/>
              <a:t>Sensitivity</a:t>
            </a:r>
            <a:r>
              <a:rPr lang="en-US" sz="2800" dirty="0" smtClean="0"/>
              <a:t>: performance gain with more cache </a:t>
            </a:r>
          </a:p>
          <a:p>
            <a:pPr lvl="1">
              <a:buNone/>
            </a:pPr>
            <a:r>
              <a:rPr lang="en-US" sz="2400" dirty="0" smtClean="0"/>
              <a:t>(Low Sens. (</a:t>
            </a:r>
            <a:r>
              <a:rPr lang="en-US" sz="2400" b="1" i="1" dirty="0" smtClean="0"/>
              <a:t>LS</a:t>
            </a:r>
            <a:r>
              <a:rPr lang="en-US" sz="2400" dirty="0" smtClean="0"/>
              <a:t>) &lt; 1.10, High Sens. (</a:t>
            </a:r>
            <a:r>
              <a:rPr lang="en-US" sz="2400" b="1" i="1" dirty="0" smtClean="0"/>
              <a:t>HS</a:t>
            </a:r>
            <a:r>
              <a:rPr lang="en-US" sz="2400" dirty="0" smtClean="0"/>
              <a:t>) &gt;= 1.10; 512kB -&gt; 2MB)</a:t>
            </a:r>
          </a:p>
          <a:p>
            <a:pPr lvl="1">
              <a:buNone/>
            </a:pPr>
            <a:r>
              <a:rPr lang="en-US" sz="2400" dirty="0" smtClean="0"/>
              <a:t> </a:t>
            </a:r>
          </a:p>
          <a:p>
            <a:r>
              <a:rPr lang="en-US" sz="2800" dirty="0" smtClean="0"/>
              <a:t>Three classes of applications:</a:t>
            </a:r>
          </a:p>
          <a:p>
            <a:pPr lvl="1"/>
            <a:r>
              <a:rPr lang="en-US" sz="2400" dirty="0" smtClean="0"/>
              <a:t>LCLS, HCLS, HCHS,  </a:t>
            </a:r>
            <a:r>
              <a:rPr lang="en-US" sz="2400" b="1" dirty="0" smtClean="0"/>
              <a:t>no LCHS</a:t>
            </a:r>
            <a:r>
              <a:rPr lang="en-US" sz="2400" dirty="0"/>
              <a:t> </a:t>
            </a:r>
            <a:r>
              <a:rPr lang="en-US" sz="2400" dirty="0" smtClean="0"/>
              <a:t>applications</a:t>
            </a:r>
          </a:p>
          <a:p>
            <a:pPr lvl="1"/>
            <a:endParaRPr lang="en-US" sz="2400" dirty="0"/>
          </a:p>
          <a:p>
            <a:r>
              <a:rPr lang="en-US" sz="2800" dirty="0" smtClean="0"/>
              <a:t>For 2-core - </a:t>
            </a:r>
            <a:r>
              <a:rPr lang="en-US" sz="2800" b="1" dirty="0" smtClean="0"/>
              <a:t>random</a:t>
            </a:r>
            <a:r>
              <a:rPr lang="en-US" sz="2800" dirty="0" smtClean="0"/>
              <a:t> mixes of each possible class pairs  (20 each, 120 total workloads)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109</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395634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Need for QoS and Shared Resource Mgmt.</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Why is unpredictable performance (or lack of QoS) bad?</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Makes programmer</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s life difficult</a:t>
            </a:r>
          </a:p>
          <a:p>
            <a:pPr lvl="1"/>
            <a:r>
              <a:rPr lang="en-US">
                <a:latin typeface="Tahoma" charset="0"/>
                <a:ea typeface="ＭＳ Ｐゴシック" charset="0"/>
              </a:rPr>
              <a:t>An optimized program can get low performance (and performance varies widely depending on co-runners)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Causes discomfort to user</a:t>
            </a:r>
          </a:p>
          <a:p>
            <a:pPr lvl="1"/>
            <a:r>
              <a:rPr lang="en-US">
                <a:latin typeface="Tahoma" charset="0"/>
                <a:ea typeface="ＭＳ Ｐゴシック" charset="0"/>
              </a:rPr>
              <a:t>An important program can starve</a:t>
            </a:r>
          </a:p>
          <a:p>
            <a:pPr lvl="1"/>
            <a:r>
              <a:rPr lang="en-US">
                <a:latin typeface="Tahoma" charset="0"/>
                <a:ea typeface="ＭＳ Ｐゴシック" charset="0"/>
              </a:rPr>
              <a:t>Examples from shared software resources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Makes system management difficult</a:t>
            </a:r>
          </a:p>
          <a:p>
            <a:pPr lvl="1"/>
            <a:r>
              <a:rPr lang="en-US">
                <a:latin typeface="Tahoma" charset="0"/>
                <a:ea typeface="ＭＳ Ｐゴシック" charset="0"/>
              </a:rPr>
              <a:t>How do we enforce a Service Level Agreement when hardware resources are sharing is uncontrollable?</a:t>
            </a:r>
          </a:p>
        </p:txBody>
      </p:sp>
      <p:sp>
        <p:nvSpPr>
          <p:cNvPr id="245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9C01CF-E3F3-474F-95CA-7A6FAB0442D9}"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spTree>
    <p:extLst>
      <p:ext uri="{BB962C8B-B14F-4D97-AF65-F5344CB8AC3E}">
        <p14:creationId xmlns:p14="http://schemas.microsoft.com/office/powerpoint/2010/main" val="10708286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dirty="0" smtClean="0"/>
              <a:t>Multi-Core: Weighted Speedup</a:t>
            </a:r>
            <a:endParaRPr lang="en-US" dirty="0"/>
          </a:p>
        </p:txBody>
      </p:sp>
      <p:sp>
        <p:nvSpPr>
          <p:cNvPr id="8" name="Content Placeholder 2"/>
          <p:cNvSpPr>
            <a:spLocks noGrp="1"/>
          </p:cNvSpPr>
          <p:nvPr>
            <p:ph idx="1"/>
          </p:nvPr>
        </p:nvSpPr>
        <p:spPr>
          <a:xfrm>
            <a:off x="381000" y="5903201"/>
            <a:ext cx="8458200" cy="649999"/>
          </a:xfrm>
        </p:spPr>
        <p:txBody>
          <a:bodyPr>
            <a:normAutofit fontScale="92500"/>
          </a:bodyPr>
          <a:lstStyle/>
          <a:p>
            <a:pPr marL="0" indent="0">
              <a:buNone/>
            </a:pPr>
            <a:r>
              <a:rPr lang="en-US" b="1" dirty="0" smtClean="0">
                <a:solidFill>
                  <a:srgbClr val="2A55D6"/>
                </a:solidFill>
              </a:rPr>
              <a:t>B</a:t>
            </a:r>
            <a:r>
              <a:rPr lang="el-GR" b="1" dirty="0">
                <a:solidFill>
                  <a:srgbClr val="2A55D6"/>
                </a:solidFill>
                <a:cs typeface="Calibri"/>
              </a:rPr>
              <a:t>Δ</a:t>
            </a:r>
            <a:r>
              <a:rPr lang="en-US" b="1" dirty="0" smtClean="0">
                <a:solidFill>
                  <a:srgbClr val="2A55D6"/>
                </a:solidFill>
                <a:cs typeface="Calibri"/>
              </a:rPr>
              <a:t>I </a:t>
            </a:r>
            <a:r>
              <a:rPr lang="en-US" dirty="0" smtClean="0">
                <a:solidFill>
                  <a:srgbClr val="2A55D6"/>
                </a:solidFill>
                <a:cs typeface="Calibri"/>
              </a:rPr>
              <a:t>performance improvement is the highest (</a:t>
            </a:r>
            <a:r>
              <a:rPr lang="en-US" b="1" dirty="0" smtClean="0">
                <a:solidFill>
                  <a:srgbClr val="2A55D6"/>
                </a:solidFill>
                <a:cs typeface="Calibri"/>
              </a:rPr>
              <a:t>9.5</a:t>
            </a:r>
            <a:r>
              <a:rPr lang="en-US" dirty="0" smtClean="0">
                <a:solidFill>
                  <a:srgbClr val="2A55D6"/>
                </a:solidFill>
                <a:cs typeface="Calibri"/>
              </a:rPr>
              <a:t>%)</a:t>
            </a:r>
            <a:endParaRPr lang="en-US" dirty="0">
              <a:solidFill>
                <a:srgbClr val="2A55D6"/>
              </a:solidFill>
            </a:endParaRPr>
          </a:p>
          <a:p>
            <a:endParaRPr lang="en-US" b="1" dirty="0">
              <a:solidFill>
                <a:srgbClr val="2A55D6"/>
              </a:solidFill>
            </a:endParaRPr>
          </a:p>
        </p:txBody>
      </p:sp>
      <p:graphicFrame>
        <p:nvGraphicFramePr>
          <p:cNvPr id="6" name="Chart 5"/>
          <p:cNvGraphicFramePr>
            <a:graphicFrameLocks/>
          </p:cNvGraphicFramePr>
          <p:nvPr>
            <p:extLst>
              <p:ext uri="{D42A27DB-BD31-4B8C-83A1-F6EECF244321}">
                <p14:modId xmlns:p14="http://schemas.microsoft.com/office/powerpoint/2010/main" val="3375632757"/>
              </p:ext>
            </p:extLst>
          </p:nvPr>
        </p:nvGraphicFramePr>
        <p:xfrm>
          <a:off x="-152400" y="838200"/>
          <a:ext cx="8991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ounded Rectangle 2"/>
          <p:cNvSpPr/>
          <p:nvPr/>
        </p:nvSpPr>
        <p:spPr>
          <a:xfrm>
            <a:off x="7696200" y="2362200"/>
            <a:ext cx="1143000" cy="33528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9" name="Rounded Rectangle 8"/>
          <p:cNvSpPr/>
          <p:nvPr/>
        </p:nvSpPr>
        <p:spPr>
          <a:xfrm>
            <a:off x="1219200" y="2819400"/>
            <a:ext cx="3200400" cy="28956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0" name="Rounded Rectangle 9"/>
          <p:cNvSpPr/>
          <p:nvPr/>
        </p:nvSpPr>
        <p:spPr>
          <a:xfrm>
            <a:off x="4419600" y="990600"/>
            <a:ext cx="3352800" cy="47244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1" name="Content Placeholder 2"/>
          <p:cNvSpPr txBox="1">
            <a:spLocks/>
          </p:cNvSpPr>
          <p:nvPr/>
        </p:nvSpPr>
        <p:spPr>
          <a:xfrm>
            <a:off x="207560" y="5891284"/>
            <a:ext cx="8648700" cy="9667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dirty="0" smtClean="0">
                <a:solidFill>
                  <a:srgbClr val="2A55D6"/>
                </a:solidFill>
                <a:latin typeface="Calibri"/>
              </a:rPr>
              <a:t>If at least one application is </a:t>
            </a:r>
            <a:r>
              <a:rPr lang="en-US" b="1" dirty="0" smtClean="0">
                <a:solidFill>
                  <a:srgbClr val="2A55D6"/>
                </a:solidFill>
                <a:latin typeface="Calibri"/>
              </a:rPr>
              <a:t>sensitive</a:t>
            </a:r>
            <a:r>
              <a:rPr lang="en-US" dirty="0" smtClean="0">
                <a:solidFill>
                  <a:srgbClr val="2A55D6"/>
                </a:solidFill>
                <a:latin typeface="Calibri"/>
              </a:rPr>
              <a:t>, then the performance improves</a:t>
            </a:r>
            <a:endParaRPr lang="en-US" dirty="0">
              <a:solidFill>
                <a:srgbClr val="2A55D6"/>
              </a:solidFill>
              <a:latin typeface="Calibri"/>
            </a:endParaRPr>
          </a:p>
        </p:txBody>
      </p:sp>
      <p:sp>
        <p:nvSpPr>
          <p:cNvPr id="12" name="Slide Number Placeholder 3"/>
          <p:cNvSpPr>
            <a:spLocks noGrp="1"/>
          </p:cNvSpPr>
          <p:nvPr>
            <p:ph type="sldNum" sz="quarter" idx="12"/>
          </p:nvPr>
        </p:nvSpPr>
        <p:spPr>
          <a:xfrm>
            <a:off x="6858000" y="6403075"/>
            <a:ext cx="2133600" cy="365125"/>
          </a:xfrm>
        </p:spPr>
        <p:txBody>
          <a:bodyPr/>
          <a:lstStyle/>
          <a:p>
            <a:fld id="{323594FA-E141-4234-AE05-360401972BE7}" type="slidenum">
              <a:rPr lang="en-US" altLang="en-US" smtClean="0">
                <a:solidFill>
                  <a:prstClr val="black">
                    <a:tint val="75000"/>
                  </a:prstClr>
                </a:solidFill>
                <a:latin typeface="Calibri"/>
              </a:rPr>
              <a:pPr/>
              <a:t>110</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194088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8">
                                            <p:txEl>
                                              <p:pRg st="0" end="0"/>
                                            </p:txEl>
                                          </p:spTgt>
                                        </p:tgtEl>
                                      </p:cBhvr>
                                    </p:animEffect>
                                    <p:set>
                                      <p:cBhvr>
                                        <p:cTn id="21"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1">
                                            <p:txEl>
                                              <p:pRg st="0" end="0"/>
                                            </p:txEl>
                                          </p:spTgt>
                                        </p:tgtEl>
                                      </p:cBhvr>
                                    </p:animEffect>
                                    <p:set>
                                      <p:cBhvr>
                                        <p:cTn id="4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Graphic spid="6" grpId="0">
        <p:bldAsOne/>
      </p:bldGraphic>
      <p:bldP spid="3" grpId="0" animBg="1"/>
      <p:bldP spid="3" grpId="1" animBg="1"/>
      <p:bldP spid="9" grpId="0" animBg="1"/>
      <p:bldP spid="9" grpId="1" animBg="1"/>
      <p:bldP spid="10" grpId="0" animBg="1"/>
      <p:bldP spid="10" grpId="1" animBg="1"/>
      <p:bldP spid="11" grpId="0" build="p"/>
      <p:bldP spid="11" grpI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Other Results in Paper</a:t>
            </a:r>
            <a:endParaRPr lang="en-US" dirty="0"/>
          </a:p>
        </p:txBody>
      </p:sp>
      <p:sp>
        <p:nvSpPr>
          <p:cNvPr id="3" name="Content Placeholder 2"/>
          <p:cNvSpPr>
            <a:spLocks noGrp="1"/>
          </p:cNvSpPr>
          <p:nvPr>
            <p:ph idx="1"/>
          </p:nvPr>
        </p:nvSpPr>
        <p:spPr>
          <a:xfrm>
            <a:off x="152400" y="1447800"/>
            <a:ext cx="8839200" cy="4678363"/>
          </a:xfrm>
        </p:spPr>
        <p:txBody>
          <a:bodyPr>
            <a:noAutofit/>
          </a:bodyPr>
          <a:lstStyle/>
          <a:p>
            <a:r>
              <a:rPr lang="en-US" sz="2800" dirty="0" smtClean="0"/>
              <a:t>IPC comparison against </a:t>
            </a:r>
            <a:r>
              <a:rPr lang="en-US" sz="2800" b="1" dirty="0" smtClean="0"/>
              <a:t>upper </a:t>
            </a:r>
            <a:r>
              <a:rPr lang="en-US" sz="2800" dirty="0" smtClean="0"/>
              <a:t>bounds</a:t>
            </a:r>
          </a:p>
          <a:p>
            <a:pPr lvl="1"/>
            <a:r>
              <a:rPr lang="en-US" sz="2400" dirty="0" smtClean="0"/>
              <a:t>B</a:t>
            </a:r>
            <a:r>
              <a:rPr lang="el-GR" sz="2400" dirty="0" smtClean="0"/>
              <a:t>Δ</a:t>
            </a:r>
            <a:r>
              <a:rPr lang="en-US" sz="2400" dirty="0" smtClean="0"/>
              <a:t>I almost achieves performance of the 2X-size cache</a:t>
            </a:r>
          </a:p>
          <a:p>
            <a:r>
              <a:rPr lang="en-US" sz="2800" dirty="0" smtClean="0"/>
              <a:t>Sensitivity study of having </a:t>
            </a:r>
            <a:r>
              <a:rPr lang="en-US" sz="2800" b="1" dirty="0" smtClean="0"/>
              <a:t>more </a:t>
            </a:r>
            <a:r>
              <a:rPr lang="en-US" sz="2800" dirty="0" smtClean="0"/>
              <a:t>than 2X tags</a:t>
            </a:r>
          </a:p>
          <a:p>
            <a:pPr lvl="1"/>
            <a:r>
              <a:rPr lang="en-US" sz="2400" dirty="0" smtClean="0"/>
              <a:t>Up to 1.98 average compression ratio</a:t>
            </a:r>
          </a:p>
          <a:p>
            <a:r>
              <a:rPr lang="en-US" sz="2800" dirty="0" smtClean="0"/>
              <a:t>Effect on </a:t>
            </a:r>
            <a:r>
              <a:rPr lang="en-US" sz="2800" b="1" dirty="0" smtClean="0"/>
              <a:t>bandwidth</a:t>
            </a:r>
            <a:r>
              <a:rPr lang="en-US" sz="2800" dirty="0" smtClean="0"/>
              <a:t> consumption</a:t>
            </a:r>
          </a:p>
          <a:p>
            <a:pPr lvl="1"/>
            <a:r>
              <a:rPr lang="en-US" sz="2400" dirty="0" smtClean="0"/>
              <a:t>2.31X decrease on average</a:t>
            </a:r>
          </a:p>
          <a:p>
            <a:r>
              <a:rPr lang="en-US" sz="2800" dirty="0" smtClean="0"/>
              <a:t>Detailed quantitative comparison with prior work</a:t>
            </a:r>
          </a:p>
          <a:p>
            <a:r>
              <a:rPr lang="en-US" sz="2800" b="1" dirty="0" smtClean="0"/>
              <a:t>Cost analysis </a:t>
            </a:r>
            <a:r>
              <a:rPr lang="en-US" sz="2800" dirty="0" smtClean="0"/>
              <a:t>of the proposed changes</a:t>
            </a:r>
          </a:p>
          <a:p>
            <a:pPr lvl="1"/>
            <a:r>
              <a:rPr lang="en-US" sz="2400" dirty="0" smtClean="0"/>
              <a:t>2.3% L2 cache area increase</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111</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302563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5"/>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152400" y="990600"/>
            <a:ext cx="8839200" cy="5181600"/>
          </a:xfrm>
        </p:spPr>
        <p:txBody>
          <a:bodyPr>
            <a:noAutofit/>
          </a:bodyPr>
          <a:lstStyle/>
          <a:p>
            <a:r>
              <a:rPr lang="en-US" sz="2800" dirty="0" smtClean="0"/>
              <a:t>A new </a:t>
            </a:r>
            <a:r>
              <a:rPr lang="en-US" sz="2800" b="1" dirty="0" smtClean="0">
                <a:solidFill>
                  <a:srgbClr val="2A55D6"/>
                </a:solidFill>
              </a:rPr>
              <a:t>Base-Delta-Immediate</a:t>
            </a:r>
            <a:r>
              <a:rPr lang="en-US" sz="2800" dirty="0" smtClean="0"/>
              <a:t> compression mechanism </a:t>
            </a:r>
          </a:p>
          <a:p>
            <a:r>
              <a:rPr lang="en-US" sz="2800" u="sng" dirty="0" smtClean="0"/>
              <a:t>Key insight</a:t>
            </a:r>
            <a:r>
              <a:rPr lang="en-US" sz="2800" dirty="0" smtClean="0"/>
              <a:t>: </a:t>
            </a:r>
            <a:r>
              <a:rPr lang="en-US" sz="2800" dirty="0"/>
              <a:t>many cache lines can be efficiently </a:t>
            </a:r>
            <a:r>
              <a:rPr lang="en-US" sz="2800" dirty="0" smtClean="0"/>
              <a:t>represented </a:t>
            </a:r>
            <a:r>
              <a:rPr lang="en-US" sz="2800" dirty="0"/>
              <a:t>using </a:t>
            </a:r>
            <a:r>
              <a:rPr lang="en-US" sz="2800" b="1" dirty="0">
                <a:solidFill>
                  <a:srgbClr val="FF0000"/>
                </a:solidFill>
              </a:rPr>
              <a:t>base + delta </a:t>
            </a:r>
            <a:r>
              <a:rPr lang="en-US" sz="2800" b="1" dirty="0" smtClean="0">
                <a:solidFill>
                  <a:srgbClr val="FF0000"/>
                </a:solidFill>
              </a:rPr>
              <a:t>encoding</a:t>
            </a:r>
            <a:endParaRPr lang="en-US" sz="2800" b="1" dirty="0">
              <a:solidFill>
                <a:srgbClr val="FF0000"/>
              </a:solidFill>
            </a:endParaRPr>
          </a:p>
          <a:p>
            <a:r>
              <a:rPr lang="en-US" sz="2800" u="sng" dirty="0" smtClean="0"/>
              <a:t>Key properties</a:t>
            </a:r>
            <a:r>
              <a:rPr lang="en-US" sz="2800" dirty="0" smtClean="0">
                <a:solidFill>
                  <a:srgbClr val="2A55D6"/>
                </a:solidFill>
              </a:rPr>
              <a:t>:</a:t>
            </a:r>
            <a:endParaRPr lang="en-US" sz="2400" dirty="0" smtClean="0"/>
          </a:p>
          <a:p>
            <a:pPr lvl="1"/>
            <a:r>
              <a:rPr lang="en-US" sz="2400" b="1" dirty="0" smtClean="0">
                <a:solidFill>
                  <a:srgbClr val="2A55D6"/>
                </a:solidFill>
              </a:rPr>
              <a:t>Low</a:t>
            </a:r>
            <a:r>
              <a:rPr lang="en-US" sz="2400" dirty="0" smtClean="0"/>
              <a:t> latency decompression </a:t>
            </a:r>
          </a:p>
          <a:p>
            <a:pPr lvl="1"/>
            <a:r>
              <a:rPr lang="en-US" sz="2400" b="1" dirty="0" smtClean="0">
                <a:solidFill>
                  <a:srgbClr val="2A55D6"/>
                </a:solidFill>
              </a:rPr>
              <a:t>Simple</a:t>
            </a:r>
            <a:r>
              <a:rPr lang="en-US" sz="2400" dirty="0" smtClean="0"/>
              <a:t> hardware implementation</a:t>
            </a:r>
          </a:p>
          <a:p>
            <a:pPr lvl="1"/>
            <a:r>
              <a:rPr lang="en-US" sz="2400" b="1" dirty="0" smtClean="0">
                <a:solidFill>
                  <a:srgbClr val="2A55D6"/>
                </a:solidFill>
              </a:rPr>
              <a:t>High compression ratio</a:t>
            </a:r>
            <a:r>
              <a:rPr lang="en-US" sz="2400" dirty="0" smtClean="0">
                <a:solidFill>
                  <a:srgbClr val="2A55D6"/>
                </a:solidFill>
              </a:rPr>
              <a:t> </a:t>
            </a:r>
            <a:r>
              <a:rPr lang="en-US" sz="2400" dirty="0" smtClean="0"/>
              <a:t>with high coverage </a:t>
            </a:r>
          </a:p>
          <a:p>
            <a:r>
              <a:rPr lang="en-US" sz="2800" b="1" dirty="0" smtClean="0">
                <a:solidFill>
                  <a:srgbClr val="2A55D6"/>
                </a:solidFill>
              </a:rPr>
              <a:t>Improves</a:t>
            </a:r>
            <a:r>
              <a:rPr lang="en-US" sz="2800" dirty="0" smtClean="0"/>
              <a:t> </a:t>
            </a:r>
            <a:r>
              <a:rPr lang="en-US" sz="2800" i="1" dirty="0" smtClean="0"/>
              <a:t>cache hit ratio </a:t>
            </a:r>
            <a:r>
              <a:rPr lang="en-US" sz="2800" dirty="0" smtClean="0"/>
              <a:t>and </a:t>
            </a:r>
            <a:r>
              <a:rPr lang="en-US" sz="2800" i="1" dirty="0" smtClean="0"/>
              <a:t>performance</a:t>
            </a:r>
            <a:r>
              <a:rPr lang="en-US" sz="2800" dirty="0" smtClean="0"/>
              <a:t> of both single-core and multi-core workloads</a:t>
            </a:r>
          </a:p>
          <a:p>
            <a:pPr lvl="1"/>
            <a:r>
              <a:rPr lang="en-US" sz="2400" dirty="0" smtClean="0"/>
              <a:t>Outperforms state-of-the-art cache compression techniques: FVC and FPC</a:t>
            </a:r>
          </a:p>
          <a:p>
            <a:endParaRPr lang="en-US" sz="2800" dirty="0" smtClean="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112</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319251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1143000" y="1524000"/>
            <a:ext cx="7924800" cy="1752600"/>
          </a:xfrm>
        </p:spPr>
        <p:txBody>
          <a:bodyPr/>
          <a:lstStyle/>
          <a:p>
            <a:r>
              <a:rPr lang="en-US" dirty="0" smtClean="0">
                <a:latin typeface="Garamond" charset="0"/>
              </a:rPr>
              <a:t>Linearly Compressed Pages</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a:t>Gennady </a:t>
            </a:r>
            <a:r>
              <a:rPr lang="en-US" sz="2000" dirty="0" err="1"/>
              <a:t>Pekhimenko</a:t>
            </a:r>
            <a:r>
              <a:rPr lang="en-US" sz="2000" dirty="0"/>
              <a:t>, Vivek Seshadri, </a:t>
            </a:r>
            <a:r>
              <a:rPr lang="en-US" sz="2000" dirty="0" err="1"/>
              <a:t>Yoongu</a:t>
            </a:r>
            <a:r>
              <a:rPr lang="en-US" sz="2000" dirty="0"/>
              <a:t> Kim, Hongyi </a:t>
            </a:r>
            <a:r>
              <a:rPr lang="en-US" sz="2000" dirty="0" err="1"/>
              <a:t>Xin</a:t>
            </a:r>
            <a:r>
              <a:rPr lang="en-US" sz="2000" dirty="0"/>
              <a:t>, </a:t>
            </a:r>
            <a:r>
              <a:rPr lang="en-US" sz="2000" u="sng" dirty="0"/>
              <a:t>Onur Mutlu</a:t>
            </a:r>
            <a:r>
              <a:rPr lang="en-US" sz="2000" dirty="0"/>
              <a:t>, Michael A. </a:t>
            </a:r>
            <a:r>
              <a:rPr lang="en-US" sz="2000" dirty="0" err="1"/>
              <a:t>Kozuch</a:t>
            </a:r>
            <a:r>
              <a:rPr lang="en-US" sz="2000" dirty="0"/>
              <a:t>, Phillip B. Gibbons, and Todd C. </a:t>
            </a:r>
            <a:r>
              <a:rPr lang="en-US" sz="2000" dirty="0" err="1"/>
              <a:t>Mowry</a:t>
            </a:r>
            <a:r>
              <a:rPr lang="en-US" sz="2000" dirty="0"/>
              <a:t>,</a:t>
            </a:r>
            <a:br>
              <a:rPr lang="en-US" sz="2000" dirty="0"/>
            </a:br>
            <a:r>
              <a:rPr lang="en-US" sz="2000" b="1" dirty="0">
                <a:hlinkClick r:id="rId2"/>
              </a:rPr>
              <a:t>"Linearly Compressed Pages: A Main Memory Compression Framework with Low Complexity and Low Latency"</a:t>
            </a:r>
            <a:r>
              <a:rPr lang="en-US" sz="2000" dirty="0"/>
              <a:t/>
            </a:r>
            <a:br>
              <a:rPr lang="en-US" sz="2000" dirty="0"/>
            </a:br>
            <a:r>
              <a:rPr lang="en-US" sz="2000" i="1" dirty="0">
                <a:hlinkClick r:id="rId3"/>
              </a:rPr>
              <a:t>SAFARI Technical Report</a:t>
            </a:r>
            <a:r>
              <a:rPr lang="en-US" sz="2000" dirty="0"/>
              <a:t>, TR-SAFARI-2012-005, Carnegie Mellon University, September 2012. </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113</a:t>
            </a:fld>
            <a:endParaRPr lang="en-US" sz="1200">
              <a:solidFill>
                <a:srgbClr val="000000"/>
              </a:solidFill>
              <a:latin typeface="Garamond" charset="0"/>
            </a:endParaRPr>
          </a:p>
        </p:txBody>
      </p:sp>
    </p:spTree>
    <p:extLst>
      <p:ext uri="{BB962C8B-B14F-4D97-AF65-F5344CB8AC3E}">
        <p14:creationId xmlns:p14="http://schemas.microsoft.com/office/powerpoint/2010/main" val="2707597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
            <a:ext cx="8229600" cy="889000"/>
          </a:xfrm>
        </p:spPr>
        <p:txBody>
          <a:bodyPr/>
          <a:lstStyle/>
          <a:p>
            <a:pPr algn="l"/>
            <a:r>
              <a:rPr lang="en-US" b="1" dirty="0" smtClean="0"/>
              <a:t>Executive Summary</a:t>
            </a:r>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114</a:t>
            </a:fld>
            <a:endParaRPr lang="en-US" altLang="en-US">
              <a:solidFill>
                <a:prstClr val="black">
                  <a:tint val="75000"/>
                </a:prstClr>
              </a:solidFill>
              <a:latin typeface="Calibri"/>
            </a:endParaRPr>
          </a:p>
        </p:txBody>
      </p:sp>
      <p:sp>
        <p:nvSpPr>
          <p:cNvPr id="5" name="Content Placeholder 4"/>
          <p:cNvSpPr>
            <a:spLocks noGrp="1"/>
          </p:cNvSpPr>
          <p:nvPr>
            <p:ph idx="1"/>
          </p:nvPr>
        </p:nvSpPr>
        <p:spPr>
          <a:xfrm>
            <a:off x="457200" y="990600"/>
            <a:ext cx="8229600" cy="5135563"/>
          </a:xfrm>
        </p:spPr>
        <p:txBody>
          <a:bodyPr>
            <a:normAutofit lnSpcReduction="10000"/>
          </a:bodyPr>
          <a:lstStyle/>
          <a:p>
            <a:pPr>
              <a:buFont typeface="Wingdings" pitchFamily="2" charset="2"/>
              <a:buChar char="§"/>
            </a:pPr>
            <a:r>
              <a:rPr lang="en-US" dirty="0"/>
              <a:t>Main memory is a limited shared resource</a:t>
            </a:r>
          </a:p>
          <a:p>
            <a:pPr>
              <a:buFont typeface="Wingdings" pitchFamily="2" charset="2"/>
              <a:buChar char="§"/>
            </a:pPr>
            <a:r>
              <a:rPr lang="en-US" dirty="0"/>
              <a:t> </a:t>
            </a:r>
            <a:r>
              <a:rPr lang="en-US" b="1" u="sng" dirty="0"/>
              <a:t>Observation</a:t>
            </a:r>
            <a:r>
              <a:rPr lang="en-US" dirty="0"/>
              <a:t>: Significant data redundancy</a:t>
            </a:r>
          </a:p>
          <a:p>
            <a:pPr>
              <a:buFont typeface="Wingdings" pitchFamily="2" charset="2"/>
              <a:buChar char="§"/>
            </a:pPr>
            <a:r>
              <a:rPr lang="en-US" dirty="0"/>
              <a:t> </a:t>
            </a:r>
            <a:r>
              <a:rPr lang="en-US" b="1" u="sng" dirty="0"/>
              <a:t>Idea</a:t>
            </a:r>
            <a:r>
              <a:rPr lang="en-US" dirty="0"/>
              <a:t>: Compress data in main memory</a:t>
            </a:r>
          </a:p>
          <a:p>
            <a:pPr>
              <a:buFont typeface="Wingdings" pitchFamily="2" charset="2"/>
              <a:buChar char="§"/>
            </a:pPr>
            <a:r>
              <a:rPr lang="en-US" dirty="0"/>
              <a:t> </a:t>
            </a:r>
            <a:r>
              <a:rPr lang="en-US" b="1" u="sng" dirty="0">
                <a:solidFill>
                  <a:srgbClr val="FF0000"/>
                </a:solidFill>
              </a:rPr>
              <a:t>Problem</a:t>
            </a:r>
            <a:r>
              <a:rPr lang="en-US" dirty="0"/>
              <a:t>: How to avoid latency increase?</a:t>
            </a:r>
          </a:p>
          <a:p>
            <a:pPr>
              <a:buFont typeface="Wingdings" pitchFamily="2" charset="2"/>
              <a:buChar char="§"/>
            </a:pPr>
            <a:r>
              <a:rPr lang="en-US" dirty="0"/>
              <a:t> </a:t>
            </a:r>
            <a:r>
              <a:rPr lang="en-US" b="1" u="sng" dirty="0">
                <a:solidFill>
                  <a:srgbClr val="0070C0"/>
                </a:solidFill>
              </a:rPr>
              <a:t>Solution</a:t>
            </a:r>
            <a:r>
              <a:rPr lang="en-US" dirty="0"/>
              <a:t>: </a:t>
            </a:r>
            <a:r>
              <a:rPr lang="en-US" dirty="0">
                <a:solidFill>
                  <a:srgbClr val="0070C0"/>
                </a:solidFill>
              </a:rPr>
              <a:t>Linearly Compressed Pages (LCP):</a:t>
            </a:r>
          </a:p>
          <a:p>
            <a:pPr marL="0" indent="0">
              <a:buNone/>
            </a:pPr>
            <a:r>
              <a:rPr lang="en-US" dirty="0" smtClean="0">
                <a:solidFill>
                  <a:srgbClr val="0070C0"/>
                </a:solidFill>
              </a:rPr>
              <a:t>     fixed-size </a:t>
            </a:r>
            <a:r>
              <a:rPr lang="en-US" dirty="0">
                <a:solidFill>
                  <a:srgbClr val="0070C0"/>
                </a:solidFill>
              </a:rPr>
              <a:t>cache line granularity compression</a:t>
            </a:r>
            <a:endParaRPr lang="en-US" dirty="0"/>
          </a:p>
          <a:p>
            <a:pPr marL="0" indent="0">
              <a:buNone/>
            </a:pPr>
            <a:r>
              <a:rPr lang="en-US" dirty="0"/>
              <a:t>   1. Increases capacity (</a:t>
            </a:r>
            <a:r>
              <a:rPr lang="en-US" b="1" dirty="0"/>
              <a:t>69%</a:t>
            </a:r>
            <a:r>
              <a:rPr lang="en-US" dirty="0"/>
              <a:t> on average)</a:t>
            </a:r>
          </a:p>
          <a:p>
            <a:pPr marL="0" indent="0">
              <a:buNone/>
            </a:pPr>
            <a:r>
              <a:rPr lang="en-US" dirty="0"/>
              <a:t>   2. Decreases bandwidth consumption (</a:t>
            </a:r>
            <a:r>
              <a:rPr lang="en-US" b="1" dirty="0"/>
              <a:t>46%</a:t>
            </a:r>
            <a:r>
              <a:rPr lang="en-US" dirty="0"/>
              <a:t>)</a:t>
            </a:r>
          </a:p>
          <a:p>
            <a:pPr marL="0" indent="0">
              <a:buNone/>
            </a:pPr>
            <a:r>
              <a:rPr lang="en-US" dirty="0" smtClean="0"/>
              <a:t>   3</a:t>
            </a:r>
            <a:r>
              <a:rPr lang="en-US" dirty="0"/>
              <a:t>. Improves overall performance (</a:t>
            </a:r>
            <a:r>
              <a:rPr lang="en-US" b="1" dirty="0"/>
              <a:t>9.5%</a:t>
            </a:r>
            <a:r>
              <a:rPr lang="en-US" dirty="0"/>
              <a:t>)</a:t>
            </a:r>
          </a:p>
          <a:p>
            <a:pPr marL="0" indent="0">
              <a:buNone/>
            </a:pPr>
            <a:endParaRPr lang="en-US" dirty="0"/>
          </a:p>
        </p:txBody>
      </p:sp>
    </p:spTree>
    <p:extLst>
      <p:ext uri="{BB962C8B-B14F-4D97-AF65-F5344CB8AC3E}">
        <p14:creationId xmlns:p14="http://schemas.microsoft.com/office/powerpoint/2010/main" val="18604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 y="152400"/>
            <a:ext cx="8991600" cy="1143000"/>
          </a:xfrm>
        </p:spPr>
        <p:txBody>
          <a:bodyPr>
            <a:normAutofit fontScale="90000"/>
          </a:bodyPr>
          <a:lstStyle/>
          <a:p>
            <a:pPr algn="l"/>
            <a:r>
              <a:rPr lang="en-US" b="1" dirty="0" smtClean="0"/>
              <a:t>Challenges in Main Memory Compression</a:t>
            </a:r>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115</a:t>
            </a:fld>
            <a:endParaRPr lang="en-US" altLang="en-US">
              <a:solidFill>
                <a:prstClr val="black">
                  <a:tint val="75000"/>
                </a:prstClr>
              </a:solidFill>
              <a:latin typeface="Calibri"/>
            </a:endParaRPr>
          </a:p>
        </p:txBody>
      </p:sp>
      <p:sp>
        <p:nvSpPr>
          <p:cNvPr id="5" name="Content Placeholder 4"/>
          <p:cNvSpPr>
            <a:spLocks noGrp="1"/>
          </p:cNvSpPr>
          <p:nvPr>
            <p:ph idx="1"/>
          </p:nvPr>
        </p:nvSpPr>
        <p:spPr>
          <a:xfrm>
            <a:off x="457200" y="1447800"/>
            <a:ext cx="8229600" cy="4525963"/>
          </a:xfrm>
        </p:spPr>
        <p:txBody>
          <a:bodyPr/>
          <a:lstStyle/>
          <a:p>
            <a:pPr marL="514350" indent="-514350">
              <a:buFont typeface="+mj-lt"/>
              <a:buAutoNum type="arabicPeriod"/>
            </a:pPr>
            <a:r>
              <a:rPr lang="en-US" dirty="0"/>
              <a:t>Address </a:t>
            </a:r>
            <a:r>
              <a:rPr lang="en-US" dirty="0" smtClean="0"/>
              <a:t>Computation</a:t>
            </a:r>
          </a:p>
          <a:p>
            <a:pPr marL="514350" indent="-514350">
              <a:buFont typeface="+mj-lt"/>
              <a:buAutoNum type="arabicPeriod"/>
            </a:pPr>
            <a:endParaRPr lang="en-US" dirty="0"/>
          </a:p>
          <a:p>
            <a:pPr marL="514350" indent="-514350">
              <a:buFont typeface="+mj-lt"/>
              <a:buAutoNum type="arabicPeriod"/>
            </a:pPr>
            <a:r>
              <a:rPr lang="en-US" dirty="0"/>
              <a:t>Mapping and </a:t>
            </a:r>
            <a:r>
              <a:rPr lang="en-US" dirty="0" smtClean="0"/>
              <a:t>Fragmentation</a:t>
            </a:r>
          </a:p>
          <a:p>
            <a:pPr marL="514350" indent="-514350">
              <a:buFont typeface="+mj-lt"/>
              <a:buAutoNum type="arabicPeriod"/>
            </a:pPr>
            <a:endParaRPr lang="en-US" dirty="0"/>
          </a:p>
          <a:p>
            <a:pPr marL="514350" indent="-514350">
              <a:buFont typeface="+mj-lt"/>
              <a:buAutoNum type="arabicPeriod"/>
            </a:pPr>
            <a:r>
              <a:rPr lang="en-US" dirty="0" smtClean="0"/>
              <a:t>Physically </a:t>
            </a:r>
            <a:r>
              <a:rPr lang="en-US" dirty="0"/>
              <a:t>Tagged Caches</a:t>
            </a:r>
          </a:p>
          <a:p>
            <a:pPr marL="514350" indent="-514350">
              <a:buFont typeface="+mj-lt"/>
              <a:buAutoNum type="arabicPeriod"/>
            </a:pPr>
            <a:endParaRPr lang="en-US" dirty="0"/>
          </a:p>
        </p:txBody>
      </p:sp>
    </p:spTree>
    <p:extLst>
      <p:ext uri="{BB962C8B-B14F-4D97-AF65-F5344CB8AC3E}">
        <p14:creationId xmlns:p14="http://schemas.microsoft.com/office/powerpoint/2010/main" val="206852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flipH="1">
            <a:off x="3804038" y="2477977"/>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752060" y="2286000"/>
            <a:ext cx="1058779" cy="56756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0</a:t>
            </a:r>
            <a:endParaRPr lang="en-US" sz="2400" i="1" dirty="0">
              <a:solidFill>
                <a:prstClr val="white"/>
              </a:solidFill>
              <a:latin typeface="Calibri"/>
            </a:endParaRPr>
          </a:p>
        </p:txBody>
      </p:sp>
      <p:sp>
        <p:nvSpPr>
          <p:cNvPr id="7" name="Rectangle 6"/>
          <p:cNvSpPr/>
          <p:nvPr/>
        </p:nvSpPr>
        <p:spPr>
          <a:xfrm>
            <a:off x="3816057" y="2286000"/>
            <a:ext cx="1058779" cy="5649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1</a:t>
            </a:r>
            <a:endParaRPr lang="en-US" sz="2400" i="1" dirty="0">
              <a:solidFill>
                <a:prstClr val="white"/>
              </a:solidFill>
              <a:latin typeface="Calibri"/>
            </a:endParaRPr>
          </a:p>
        </p:txBody>
      </p:sp>
      <p:sp>
        <p:nvSpPr>
          <p:cNvPr id="8" name="Rectangle 7"/>
          <p:cNvSpPr/>
          <p:nvPr/>
        </p:nvSpPr>
        <p:spPr>
          <a:xfrm>
            <a:off x="4877257" y="2286001"/>
            <a:ext cx="1058779" cy="5701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2</a:t>
            </a:r>
            <a:endParaRPr lang="en-US" sz="2400" i="1" dirty="0">
              <a:solidFill>
                <a:prstClr val="white"/>
              </a:solidFill>
              <a:latin typeface="Calibri"/>
            </a:endParaRPr>
          </a:p>
        </p:txBody>
      </p:sp>
      <p:sp>
        <p:nvSpPr>
          <p:cNvPr id="9" name="Rectangle 8"/>
          <p:cNvSpPr/>
          <p:nvPr/>
        </p:nvSpPr>
        <p:spPr>
          <a:xfrm>
            <a:off x="5944095" y="2286000"/>
            <a:ext cx="1918308" cy="563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 . .</a:t>
            </a:r>
          </a:p>
        </p:txBody>
      </p:sp>
      <p:sp>
        <p:nvSpPr>
          <p:cNvPr id="10" name="Rectangle 9"/>
          <p:cNvSpPr/>
          <p:nvPr/>
        </p:nvSpPr>
        <p:spPr>
          <a:xfrm>
            <a:off x="7858035" y="2286000"/>
            <a:ext cx="1058779" cy="563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N-1</a:t>
            </a:r>
            <a:endParaRPr lang="en-US" sz="2400" i="1" dirty="0">
              <a:solidFill>
                <a:prstClr val="white"/>
              </a:solidFill>
              <a:latin typeface="Calibri"/>
            </a:endParaRPr>
          </a:p>
        </p:txBody>
      </p:sp>
      <p:cxnSp>
        <p:nvCxnSpPr>
          <p:cNvPr id="11" name="Elbow Connector 10"/>
          <p:cNvCxnSpPr>
            <a:stCxn id="6" idx="0"/>
          </p:cNvCxnSpPr>
          <p:nvPr/>
        </p:nvCxnSpPr>
        <p:spPr>
          <a:xfrm rot="5400000" flipH="1" flipV="1">
            <a:off x="3648471" y="1357529"/>
            <a:ext cx="561451" cy="1295492"/>
          </a:xfrm>
          <a:prstGeom prst="bentConnector2">
            <a:avLst/>
          </a:prstGeom>
          <a:ln w="38100">
            <a:tailEnd type="stealth"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6943" y="1493716"/>
            <a:ext cx="2295945" cy="461665"/>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a:ea typeface="+mn-ea"/>
                <a:cs typeface="+mn-cs"/>
              </a:rPr>
              <a:t>Cache Line (64B) </a:t>
            </a:r>
          </a:p>
        </p:txBody>
      </p:sp>
      <p:sp>
        <p:nvSpPr>
          <p:cNvPr id="14" name="TextBox 13"/>
          <p:cNvSpPr txBox="1"/>
          <p:nvPr/>
        </p:nvSpPr>
        <p:spPr>
          <a:xfrm>
            <a:off x="-25022" y="3220068"/>
            <a:ext cx="2467340"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Address Offset</a:t>
            </a:r>
          </a:p>
        </p:txBody>
      </p:sp>
      <p:sp>
        <p:nvSpPr>
          <p:cNvPr id="15" name="TextBox 14"/>
          <p:cNvSpPr txBox="1"/>
          <p:nvPr/>
        </p:nvSpPr>
        <p:spPr>
          <a:xfrm>
            <a:off x="2447260" y="3257550"/>
            <a:ext cx="664472"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0</a:t>
            </a:r>
          </a:p>
        </p:txBody>
      </p:sp>
      <p:sp>
        <p:nvSpPr>
          <p:cNvPr id="16" name="TextBox 15"/>
          <p:cNvSpPr txBox="1"/>
          <p:nvPr/>
        </p:nvSpPr>
        <p:spPr>
          <a:xfrm>
            <a:off x="3437859" y="3276600"/>
            <a:ext cx="769247"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64</a:t>
            </a:r>
          </a:p>
        </p:txBody>
      </p:sp>
      <p:sp>
        <p:nvSpPr>
          <p:cNvPr id="17" name="TextBox 16"/>
          <p:cNvSpPr txBox="1"/>
          <p:nvPr/>
        </p:nvSpPr>
        <p:spPr>
          <a:xfrm>
            <a:off x="4418933" y="3238500"/>
            <a:ext cx="1064523"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128</a:t>
            </a:r>
          </a:p>
        </p:txBody>
      </p:sp>
      <p:sp>
        <p:nvSpPr>
          <p:cNvPr id="18" name="TextBox 17"/>
          <p:cNvSpPr txBox="1"/>
          <p:nvPr/>
        </p:nvSpPr>
        <p:spPr>
          <a:xfrm>
            <a:off x="6836008" y="3257550"/>
            <a:ext cx="2209800"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(N-1)*64</a:t>
            </a:r>
          </a:p>
        </p:txBody>
      </p:sp>
      <p:cxnSp>
        <p:nvCxnSpPr>
          <p:cNvPr id="19" name="Straight Connector 18"/>
          <p:cNvCxnSpPr>
            <a:stCxn id="13" idx="1"/>
          </p:cNvCxnSpPr>
          <p:nvPr/>
        </p:nvCxnSpPr>
        <p:spPr>
          <a:xfrm>
            <a:off x="2766237" y="2571556"/>
            <a:ext cx="8202" cy="82219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870838" y="2468452"/>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860789" y="2458927"/>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747118" y="4495800"/>
            <a:ext cx="724879" cy="5948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0</a:t>
            </a:r>
            <a:endParaRPr lang="en-US" sz="2400" i="1" dirty="0">
              <a:solidFill>
                <a:prstClr val="white"/>
              </a:solidFill>
              <a:latin typeface="Calibri"/>
            </a:endParaRPr>
          </a:p>
        </p:txBody>
      </p:sp>
      <p:sp>
        <p:nvSpPr>
          <p:cNvPr id="24" name="Rectangle 23"/>
          <p:cNvSpPr/>
          <p:nvPr/>
        </p:nvSpPr>
        <p:spPr>
          <a:xfrm>
            <a:off x="3478615" y="4495800"/>
            <a:ext cx="1058779" cy="5922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1</a:t>
            </a:r>
            <a:endParaRPr lang="en-US" sz="2400" i="1" dirty="0">
              <a:solidFill>
                <a:prstClr val="white"/>
              </a:solidFill>
              <a:latin typeface="Calibri"/>
            </a:endParaRPr>
          </a:p>
        </p:txBody>
      </p:sp>
      <p:sp>
        <p:nvSpPr>
          <p:cNvPr id="25" name="Rectangle 24"/>
          <p:cNvSpPr/>
          <p:nvPr/>
        </p:nvSpPr>
        <p:spPr>
          <a:xfrm>
            <a:off x="4552653" y="4495800"/>
            <a:ext cx="629392" cy="5974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2</a:t>
            </a:r>
            <a:endParaRPr lang="en-US" sz="2400" i="1" dirty="0">
              <a:solidFill>
                <a:prstClr val="white"/>
              </a:solidFill>
              <a:latin typeface="Calibri"/>
            </a:endParaRPr>
          </a:p>
        </p:txBody>
      </p:sp>
      <p:sp>
        <p:nvSpPr>
          <p:cNvPr id="26" name="Rectangle 25"/>
          <p:cNvSpPr/>
          <p:nvPr/>
        </p:nvSpPr>
        <p:spPr>
          <a:xfrm>
            <a:off x="5193921" y="4495799"/>
            <a:ext cx="1472540" cy="5903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 . .</a:t>
            </a:r>
          </a:p>
        </p:txBody>
      </p:sp>
      <p:sp>
        <p:nvSpPr>
          <p:cNvPr id="27" name="Rectangle 26"/>
          <p:cNvSpPr/>
          <p:nvPr/>
        </p:nvSpPr>
        <p:spPr>
          <a:xfrm>
            <a:off x="6666458" y="4495800"/>
            <a:ext cx="985653" cy="5903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N-1</a:t>
            </a:r>
            <a:endParaRPr lang="en-US" sz="2400" i="1" dirty="0">
              <a:solidFill>
                <a:prstClr val="white"/>
              </a:solidFill>
              <a:latin typeface="Calibri"/>
            </a:endParaRPr>
          </a:p>
        </p:txBody>
      </p:sp>
      <p:sp>
        <p:nvSpPr>
          <p:cNvPr id="28" name="TextBox 27"/>
          <p:cNvSpPr txBox="1"/>
          <p:nvPr/>
        </p:nvSpPr>
        <p:spPr>
          <a:xfrm>
            <a:off x="1" y="4311884"/>
            <a:ext cx="2747117" cy="1077218"/>
          </a:xfrm>
          <a:prstGeom prst="rect">
            <a:avLst/>
          </a:prstGeom>
          <a:noFill/>
        </p:spPr>
        <p:txBody>
          <a:bodyPr wrap="square" rtlCol="0">
            <a:spAutoFit/>
          </a:bodyPr>
          <a:lstStyle/>
          <a:p>
            <a:pPr fontAlgn="auto">
              <a:spcBef>
                <a:spcPts val="0"/>
              </a:spcBef>
              <a:spcAft>
                <a:spcPts val="0"/>
              </a:spcAft>
            </a:pPr>
            <a:r>
              <a:rPr lang="en-US" sz="3200" b="1" dirty="0">
                <a:solidFill>
                  <a:prstClr val="black"/>
                </a:solidFill>
                <a:latin typeface="Calibri"/>
                <a:ea typeface="+mn-ea"/>
                <a:cs typeface="+mn-cs"/>
              </a:rPr>
              <a:t>Compressed Page </a:t>
            </a:r>
          </a:p>
        </p:txBody>
      </p:sp>
      <p:sp>
        <p:nvSpPr>
          <p:cNvPr id="30" name="TextBox 29"/>
          <p:cNvSpPr txBox="1"/>
          <p:nvPr/>
        </p:nvSpPr>
        <p:spPr>
          <a:xfrm>
            <a:off x="2438400" y="5494649"/>
            <a:ext cx="664472"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0</a:t>
            </a:r>
          </a:p>
        </p:txBody>
      </p:sp>
      <p:sp>
        <p:nvSpPr>
          <p:cNvPr id="31" name="TextBox 30"/>
          <p:cNvSpPr txBox="1"/>
          <p:nvPr/>
        </p:nvSpPr>
        <p:spPr>
          <a:xfrm>
            <a:off x="3163238" y="5511225"/>
            <a:ext cx="605641" cy="461665"/>
          </a:xfrm>
          <a:prstGeom prst="rect">
            <a:avLst/>
          </a:prstGeom>
          <a:noFill/>
        </p:spPr>
        <p:txBody>
          <a:bodyPr wrap="square" rtlCol="0">
            <a:spAutoFit/>
          </a:bodyPr>
          <a:lstStyle/>
          <a:p>
            <a:pPr algn="ctr" fontAlgn="auto">
              <a:spcBef>
                <a:spcPts val="0"/>
              </a:spcBef>
              <a:spcAft>
                <a:spcPts val="0"/>
              </a:spcAft>
            </a:pPr>
            <a:r>
              <a:rPr lang="en-US" sz="2400" i="1" dirty="0">
                <a:solidFill>
                  <a:srgbClr val="C00000"/>
                </a:solidFill>
                <a:latin typeface="Calibri"/>
                <a:ea typeface="+mn-ea"/>
                <a:cs typeface="+mn-cs"/>
              </a:rPr>
              <a:t>?</a:t>
            </a:r>
          </a:p>
        </p:txBody>
      </p:sp>
      <p:cxnSp>
        <p:nvCxnSpPr>
          <p:cNvPr id="32" name="Straight Connector 31"/>
          <p:cNvCxnSpPr/>
          <p:nvPr/>
        </p:nvCxnSpPr>
        <p:spPr>
          <a:xfrm>
            <a:off x="2761295" y="4721231"/>
            <a:ext cx="8202" cy="90961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466597" y="4699970"/>
            <a:ext cx="3392" cy="98803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545271" y="4705551"/>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662938" y="4672276"/>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218138" y="5509250"/>
            <a:ext cx="605641" cy="461665"/>
          </a:xfrm>
          <a:prstGeom prst="rect">
            <a:avLst/>
          </a:prstGeom>
          <a:noFill/>
        </p:spPr>
        <p:txBody>
          <a:bodyPr wrap="square" rtlCol="0">
            <a:spAutoFit/>
          </a:bodyPr>
          <a:lstStyle/>
          <a:p>
            <a:pPr algn="ctr" fontAlgn="auto">
              <a:spcBef>
                <a:spcPts val="0"/>
              </a:spcBef>
              <a:spcAft>
                <a:spcPts val="0"/>
              </a:spcAft>
            </a:pPr>
            <a:r>
              <a:rPr lang="en-US" sz="2400" i="1" dirty="0">
                <a:solidFill>
                  <a:srgbClr val="C00000"/>
                </a:solidFill>
                <a:latin typeface="Calibri"/>
                <a:ea typeface="+mn-ea"/>
                <a:cs typeface="+mn-cs"/>
              </a:rPr>
              <a:t>?</a:t>
            </a:r>
          </a:p>
        </p:txBody>
      </p:sp>
      <p:sp>
        <p:nvSpPr>
          <p:cNvPr id="37" name="TextBox 36"/>
          <p:cNvSpPr txBox="1"/>
          <p:nvPr/>
        </p:nvSpPr>
        <p:spPr>
          <a:xfrm>
            <a:off x="6353718" y="5507273"/>
            <a:ext cx="605641" cy="461665"/>
          </a:xfrm>
          <a:prstGeom prst="rect">
            <a:avLst/>
          </a:prstGeom>
          <a:noFill/>
        </p:spPr>
        <p:txBody>
          <a:bodyPr wrap="square" rtlCol="0">
            <a:spAutoFit/>
          </a:bodyPr>
          <a:lstStyle/>
          <a:p>
            <a:pPr algn="ctr" fontAlgn="auto">
              <a:spcBef>
                <a:spcPts val="0"/>
              </a:spcBef>
              <a:spcAft>
                <a:spcPts val="0"/>
              </a:spcAft>
            </a:pPr>
            <a:r>
              <a:rPr lang="en-US" sz="2400" i="1" dirty="0">
                <a:solidFill>
                  <a:srgbClr val="C00000"/>
                </a:solidFill>
                <a:latin typeface="Calibri"/>
                <a:ea typeface="+mn-ea"/>
                <a:cs typeface="+mn-cs"/>
              </a:rPr>
              <a:t>?</a:t>
            </a:r>
          </a:p>
        </p:txBody>
      </p:sp>
      <p:sp>
        <p:nvSpPr>
          <p:cNvPr id="38" name="Rectangle 37"/>
          <p:cNvSpPr/>
          <p:nvPr/>
        </p:nvSpPr>
        <p:spPr>
          <a:xfrm>
            <a:off x="2761295" y="4495800"/>
            <a:ext cx="4902691" cy="601424"/>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sp>
        <p:nvSpPr>
          <p:cNvPr id="72" name="TextBox 71"/>
          <p:cNvSpPr txBox="1"/>
          <p:nvPr/>
        </p:nvSpPr>
        <p:spPr>
          <a:xfrm>
            <a:off x="1" y="5481935"/>
            <a:ext cx="2447260"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Address Offset</a:t>
            </a:r>
          </a:p>
        </p:txBody>
      </p:sp>
      <p:sp>
        <p:nvSpPr>
          <p:cNvPr id="73" name="TextBox 72"/>
          <p:cNvSpPr txBox="1"/>
          <p:nvPr/>
        </p:nvSpPr>
        <p:spPr>
          <a:xfrm>
            <a:off x="-25022" y="2123182"/>
            <a:ext cx="3124108" cy="1077218"/>
          </a:xfrm>
          <a:prstGeom prst="rect">
            <a:avLst/>
          </a:prstGeom>
          <a:noFill/>
        </p:spPr>
        <p:txBody>
          <a:bodyPr wrap="square" rtlCol="0">
            <a:spAutoFit/>
          </a:bodyPr>
          <a:lstStyle/>
          <a:p>
            <a:pPr fontAlgn="auto">
              <a:spcBef>
                <a:spcPts val="0"/>
              </a:spcBef>
              <a:spcAft>
                <a:spcPts val="0"/>
              </a:spcAft>
            </a:pPr>
            <a:r>
              <a:rPr lang="en-US" sz="3200" b="1" dirty="0">
                <a:solidFill>
                  <a:prstClr val="black"/>
                </a:solidFill>
                <a:latin typeface="Calibri"/>
                <a:ea typeface="+mn-ea"/>
                <a:cs typeface="+mn-cs"/>
              </a:rPr>
              <a:t>Uncompressed Page </a:t>
            </a:r>
          </a:p>
        </p:txBody>
      </p:sp>
      <p:sp>
        <p:nvSpPr>
          <p:cNvPr id="77" name="Title 76"/>
          <p:cNvSpPr>
            <a:spLocks noGrp="1"/>
          </p:cNvSpPr>
          <p:nvPr>
            <p:ph type="title"/>
          </p:nvPr>
        </p:nvSpPr>
        <p:spPr>
          <a:xfrm>
            <a:off x="151000" y="152400"/>
            <a:ext cx="8229600" cy="1143000"/>
          </a:xfrm>
        </p:spPr>
        <p:txBody>
          <a:bodyPr/>
          <a:lstStyle/>
          <a:p>
            <a:r>
              <a:rPr lang="en-US" dirty="0" smtClean="0"/>
              <a:t>Address Computation</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solidFill>
                  <a:prstClr val="black">
                    <a:tint val="75000"/>
                  </a:prstClr>
                </a:solidFill>
                <a:latin typeface="Calibri"/>
              </a:rPr>
              <a:pPr/>
              <a:t>116</a:t>
            </a:fld>
            <a:endParaRPr lang="en-US" altLang="en-US" dirty="0">
              <a:solidFill>
                <a:prstClr val="black">
                  <a:tint val="75000"/>
                </a:prstClr>
              </a:solidFill>
              <a:latin typeface="Calibri"/>
            </a:endParaRPr>
          </a:p>
        </p:txBody>
      </p:sp>
      <p:sp>
        <p:nvSpPr>
          <p:cNvPr id="13" name="Rectangle 12"/>
          <p:cNvSpPr/>
          <p:nvPr/>
        </p:nvSpPr>
        <p:spPr>
          <a:xfrm>
            <a:off x="2766237" y="2286000"/>
            <a:ext cx="6148789" cy="57111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spTree>
    <p:extLst>
      <p:ext uri="{BB962C8B-B14F-4D97-AF65-F5344CB8AC3E}">
        <p14:creationId xmlns:p14="http://schemas.microsoft.com/office/powerpoint/2010/main" val="1862570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P spid="14" grpId="0"/>
      <p:bldP spid="15" grpId="0"/>
      <p:bldP spid="16" grpId="0"/>
      <p:bldP spid="17" grpId="0"/>
      <p:bldP spid="18" grpId="0"/>
      <p:bldP spid="23" grpId="0" animBg="1"/>
      <p:bldP spid="24" grpId="0" animBg="1"/>
      <p:bldP spid="25" grpId="0" animBg="1"/>
      <p:bldP spid="26" grpId="0" animBg="1"/>
      <p:bldP spid="27" grpId="0" animBg="1"/>
      <p:bldP spid="28" grpId="0"/>
      <p:bldP spid="30" grpId="0"/>
      <p:bldP spid="31" grpId="0"/>
      <p:bldP spid="36" grpId="0"/>
      <p:bldP spid="37" grpId="0"/>
      <p:bldP spid="38" grpId="0" animBg="1"/>
      <p:bldP spid="72" grpId="0"/>
      <p:bldP spid="73" grpId="0"/>
      <p:bldP spid="1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p:cNvSpPr>
            <a:spLocks noGrp="1"/>
          </p:cNvSpPr>
          <p:nvPr>
            <p:ph type="title"/>
          </p:nvPr>
        </p:nvSpPr>
        <p:spPr>
          <a:xfrm>
            <a:off x="151000" y="152400"/>
            <a:ext cx="8229600" cy="1143000"/>
          </a:xfrm>
        </p:spPr>
        <p:txBody>
          <a:bodyPr/>
          <a:lstStyle/>
          <a:p>
            <a:r>
              <a:rPr lang="en-US" dirty="0" smtClean="0"/>
              <a:t>Mapping and Fragmentation</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solidFill>
                  <a:prstClr val="black">
                    <a:tint val="75000"/>
                  </a:prstClr>
                </a:solidFill>
                <a:latin typeface="Calibri"/>
              </a:rPr>
              <a:pPr/>
              <a:t>117</a:t>
            </a:fld>
            <a:endParaRPr lang="en-US" altLang="en-US" dirty="0">
              <a:solidFill>
                <a:prstClr val="black">
                  <a:tint val="75000"/>
                </a:prstClr>
              </a:solidFill>
              <a:latin typeface="Calibri"/>
            </a:endParaRPr>
          </a:p>
        </p:txBody>
      </p:sp>
      <p:cxnSp>
        <p:nvCxnSpPr>
          <p:cNvPr id="39" name="Straight Arrow Connector 38"/>
          <p:cNvCxnSpPr/>
          <p:nvPr/>
        </p:nvCxnSpPr>
        <p:spPr>
          <a:xfrm>
            <a:off x="457200" y="2640093"/>
            <a:ext cx="714267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388268" y="2392012"/>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1" name="Rectangle 40"/>
          <p:cNvSpPr/>
          <p:nvPr/>
        </p:nvSpPr>
        <p:spPr>
          <a:xfrm>
            <a:off x="3051422" y="2393343"/>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2" name="Rectangle 41"/>
          <p:cNvSpPr/>
          <p:nvPr/>
        </p:nvSpPr>
        <p:spPr>
          <a:xfrm>
            <a:off x="4722463" y="2394674"/>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3" name="TextBox 42"/>
          <p:cNvSpPr txBox="1"/>
          <p:nvPr/>
        </p:nvSpPr>
        <p:spPr>
          <a:xfrm>
            <a:off x="879384" y="1337706"/>
            <a:ext cx="2687541" cy="1077218"/>
          </a:xfrm>
          <a:prstGeom prst="rect">
            <a:avLst/>
          </a:prstGeom>
          <a:noFill/>
        </p:spPr>
        <p:txBody>
          <a:bodyPr wrap="square" rtlCol="0">
            <a:spAutoFit/>
          </a:bodyPr>
          <a:lstStyle/>
          <a:p>
            <a:pPr algn="ctr" fontAlgn="auto">
              <a:spcBef>
                <a:spcPts val="0"/>
              </a:spcBef>
              <a:spcAft>
                <a:spcPts val="0"/>
              </a:spcAft>
            </a:pPr>
            <a:r>
              <a:rPr lang="en-US" sz="3200" dirty="0">
                <a:solidFill>
                  <a:prstClr val="black"/>
                </a:solidFill>
                <a:latin typeface="Calibri"/>
                <a:ea typeface="+mn-ea"/>
                <a:cs typeface="+mn-cs"/>
              </a:rPr>
              <a:t>Virtual Page </a:t>
            </a:r>
          </a:p>
          <a:p>
            <a:pPr algn="ctr" fontAlgn="auto">
              <a:spcBef>
                <a:spcPts val="0"/>
              </a:spcBef>
              <a:spcAft>
                <a:spcPts val="0"/>
              </a:spcAft>
            </a:pPr>
            <a:r>
              <a:rPr lang="en-US" sz="3200" dirty="0">
                <a:solidFill>
                  <a:prstClr val="black"/>
                </a:solidFill>
                <a:latin typeface="Calibri"/>
                <a:ea typeface="+mn-ea"/>
                <a:cs typeface="+mn-cs"/>
              </a:rPr>
              <a:t>(4kB) </a:t>
            </a:r>
          </a:p>
        </p:txBody>
      </p:sp>
      <p:cxnSp>
        <p:nvCxnSpPr>
          <p:cNvPr id="44" name="Straight Arrow Connector 43"/>
          <p:cNvCxnSpPr/>
          <p:nvPr/>
        </p:nvCxnSpPr>
        <p:spPr>
          <a:xfrm>
            <a:off x="457200" y="4789722"/>
            <a:ext cx="714267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456977" y="4541641"/>
            <a:ext cx="981423"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6" name="Rectangle 45"/>
          <p:cNvSpPr/>
          <p:nvPr/>
        </p:nvSpPr>
        <p:spPr>
          <a:xfrm>
            <a:off x="3072686" y="4542972"/>
            <a:ext cx="508714"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7" name="Rectangle 46"/>
          <p:cNvSpPr/>
          <p:nvPr/>
        </p:nvSpPr>
        <p:spPr>
          <a:xfrm>
            <a:off x="4739421" y="4544303"/>
            <a:ext cx="1356579"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8" name="TextBox 47"/>
          <p:cNvSpPr txBox="1"/>
          <p:nvPr/>
        </p:nvSpPr>
        <p:spPr>
          <a:xfrm>
            <a:off x="269712" y="5218782"/>
            <a:ext cx="3200336" cy="1077218"/>
          </a:xfrm>
          <a:prstGeom prst="rect">
            <a:avLst/>
          </a:prstGeom>
          <a:noFill/>
        </p:spPr>
        <p:txBody>
          <a:bodyPr wrap="square" rtlCol="0">
            <a:spAutoFit/>
          </a:bodyPr>
          <a:lstStyle/>
          <a:p>
            <a:pPr algn="ctr" fontAlgn="auto">
              <a:spcBef>
                <a:spcPts val="0"/>
              </a:spcBef>
              <a:spcAft>
                <a:spcPts val="0"/>
              </a:spcAft>
            </a:pPr>
            <a:r>
              <a:rPr lang="en-US" sz="3200" dirty="0">
                <a:solidFill>
                  <a:prstClr val="black"/>
                </a:solidFill>
                <a:latin typeface="Calibri"/>
                <a:ea typeface="+mn-ea"/>
                <a:cs typeface="+mn-cs"/>
              </a:rPr>
              <a:t>Physical Page </a:t>
            </a:r>
          </a:p>
          <a:p>
            <a:pPr algn="ctr" fontAlgn="auto">
              <a:spcBef>
                <a:spcPts val="0"/>
              </a:spcBef>
              <a:spcAft>
                <a:spcPts val="0"/>
              </a:spcAft>
            </a:pPr>
            <a:r>
              <a:rPr lang="en-US" sz="3200" dirty="0">
                <a:solidFill>
                  <a:prstClr val="black"/>
                </a:solidFill>
                <a:latin typeface="Calibri"/>
                <a:ea typeface="+mn-ea"/>
                <a:cs typeface="+mn-cs"/>
              </a:rPr>
              <a:t>(</a:t>
            </a:r>
            <a:r>
              <a:rPr lang="en-US" sz="3200" b="1" i="1" dirty="0">
                <a:solidFill>
                  <a:prstClr val="black"/>
                </a:solidFill>
                <a:latin typeface="Calibri"/>
                <a:ea typeface="+mn-ea"/>
                <a:cs typeface="+mn-cs"/>
              </a:rPr>
              <a:t>? </a:t>
            </a:r>
            <a:r>
              <a:rPr lang="en-US" sz="3200" dirty="0" err="1">
                <a:solidFill>
                  <a:prstClr val="black"/>
                </a:solidFill>
                <a:latin typeface="Calibri"/>
                <a:ea typeface="+mn-ea"/>
                <a:cs typeface="+mn-cs"/>
              </a:rPr>
              <a:t>kB</a:t>
            </a:r>
            <a:r>
              <a:rPr lang="en-US" sz="3200" dirty="0">
                <a:solidFill>
                  <a:prstClr val="black"/>
                </a:solidFill>
                <a:latin typeface="Calibri"/>
                <a:ea typeface="+mn-ea"/>
                <a:cs typeface="+mn-cs"/>
              </a:rPr>
              <a:t>) </a:t>
            </a:r>
          </a:p>
        </p:txBody>
      </p:sp>
      <p:cxnSp>
        <p:nvCxnSpPr>
          <p:cNvPr id="49" name="Straight Arrow Connector 48"/>
          <p:cNvCxnSpPr>
            <a:stCxn id="40" idx="2"/>
            <a:endCxn id="45" idx="0"/>
          </p:cNvCxnSpPr>
          <p:nvPr/>
        </p:nvCxnSpPr>
        <p:spPr>
          <a:xfrm flipH="1">
            <a:off x="1947689" y="2916798"/>
            <a:ext cx="275467" cy="1624843"/>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2" idx="2"/>
            <a:endCxn id="46" idx="0"/>
          </p:cNvCxnSpPr>
          <p:nvPr/>
        </p:nvCxnSpPr>
        <p:spPr>
          <a:xfrm flipH="1">
            <a:off x="3327043" y="2919460"/>
            <a:ext cx="2230308" cy="1623512"/>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1" idx="2"/>
            <a:endCxn id="47" idx="0"/>
          </p:cNvCxnSpPr>
          <p:nvPr/>
        </p:nvCxnSpPr>
        <p:spPr>
          <a:xfrm>
            <a:off x="3886310" y="2918129"/>
            <a:ext cx="1531401" cy="1626174"/>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4016743" y="4779445"/>
            <a:ext cx="345057" cy="983412"/>
          </a:xfrm>
          <a:custGeom>
            <a:avLst/>
            <a:gdLst>
              <a:gd name="connsiteX0" fmla="*/ 376686 w 566467"/>
              <a:gd name="connsiteY0" fmla="*/ 0 h 1000664"/>
              <a:gd name="connsiteX1" fmla="*/ 31630 w 566467"/>
              <a:gd name="connsiteY1" fmla="*/ 586596 h 1000664"/>
              <a:gd name="connsiteX2" fmla="*/ 566467 w 566467"/>
              <a:gd name="connsiteY2" fmla="*/ 1000664 h 1000664"/>
              <a:gd name="connsiteX3" fmla="*/ 566467 w 566467"/>
              <a:gd name="connsiteY3" fmla="*/ 1000664 h 1000664"/>
            </a:gdLst>
            <a:ahLst/>
            <a:cxnLst>
              <a:cxn ang="0">
                <a:pos x="connsiteX0" y="connsiteY0"/>
              </a:cxn>
              <a:cxn ang="0">
                <a:pos x="connsiteX1" y="connsiteY1"/>
              </a:cxn>
              <a:cxn ang="0">
                <a:pos x="connsiteX2" y="connsiteY2"/>
              </a:cxn>
              <a:cxn ang="0">
                <a:pos x="connsiteX3" y="connsiteY3"/>
              </a:cxn>
            </a:cxnLst>
            <a:rect l="l" t="t" r="r" b="b"/>
            <a:pathLst>
              <a:path w="566467" h="1000664">
                <a:moveTo>
                  <a:pt x="376686" y="0"/>
                </a:moveTo>
                <a:cubicBezTo>
                  <a:pt x="188343" y="209909"/>
                  <a:pt x="0" y="419819"/>
                  <a:pt x="31630" y="586596"/>
                </a:cubicBezTo>
                <a:cubicBezTo>
                  <a:pt x="63260" y="753373"/>
                  <a:pt x="566467" y="1000664"/>
                  <a:pt x="566467" y="1000664"/>
                </a:cubicBezTo>
                <a:lnTo>
                  <a:pt x="566467" y="1000664"/>
                </a:lnTo>
              </a:path>
            </a:pathLst>
          </a:custGeom>
          <a:ln w="25400">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latin typeface="Calibri"/>
            </a:endParaRPr>
          </a:p>
        </p:txBody>
      </p:sp>
      <p:sp>
        <p:nvSpPr>
          <p:cNvPr id="53" name="Freeform 52"/>
          <p:cNvSpPr/>
          <p:nvPr/>
        </p:nvSpPr>
        <p:spPr>
          <a:xfrm>
            <a:off x="2852178" y="4788071"/>
            <a:ext cx="1697966" cy="1076864"/>
          </a:xfrm>
          <a:custGeom>
            <a:avLst/>
            <a:gdLst>
              <a:gd name="connsiteX0" fmla="*/ 0 w 1697966"/>
              <a:gd name="connsiteY0" fmla="*/ 0 h 1076864"/>
              <a:gd name="connsiteX1" fmla="*/ 638355 w 1697966"/>
              <a:gd name="connsiteY1" fmla="*/ 767751 h 1076864"/>
              <a:gd name="connsiteX2" fmla="*/ 1552755 w 1697966"/>
              <a:gd name="connsiteY2" fmla="*/ 1026543 h 1076864"/>
              <a:gd name="connsiteX3" fmla="*/ 1509623 w 1697966"/>
              <a:gd name="connsiteY3" fmla="*/ 1069675 h 1076864"/>
              <a:gd name="connsiteX4" fmla="*/ 1570008 w 1697966"/>
              <a:gd name="connsiteY4" fmla="*/ 1017917 h 107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66" h="1076864">
                <a:moveTo>
                  <a:pt x="0" y="0"/>
                </a:moveTo>
                <a:cubicBezTo>
                  <a:pt x="189781" y="298330"/>
                  <a:pt x="379563" y="596661"/>
                  <a:pt x="638355" y="767751"/>
                </a:cubicBezTo>
                <a:cubicBezTo>
                  <a:pt x="897147" y="938841"/>
                  <a:pt x="1407544" y="976222"/>
                  <a:pt x="1552755" y="1026543"/>
                </a:cubicBezTo>
                <a:cubicBezTo>
                  <a:pt x="1697966" y="1076864"/>
                  <a:pt x="1506748" y="1071113"/>
                  <a:pt x="1509623" y="1069675"/>
                </a:cubicBezTo>
                <a:cubicBezTo>
                  <a:pt x="1512499" y="1068237"/>
                  <a:pt x="1541253" y="1043077"/>
                  <a:pt x="1570008" y="1017917"/>
                </a:cubicBezTo>
              </a:path>
            </a:pathLst>
          </a:cu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latin typeface="Calibri"/>
            </a:endParaRPr>
          </a:p>
        </p:txBody>
      </p:sp>
      <p:sp>
        <p:nvSpPr>
          <p:cNvPr id="54" name="TextBox 53"/>
          <p:cNvSpPr txBox="1"/>
          <p:nvPr/>
        </p:nvSpPr>
        <p:spPr>
          <a:xfrm>
            <a:off x="3783734" y="5603325"/>
            <a:ext cx="3431585" cy="523220"/>
          </a:xfrm>
          <a:prstGeom prst="rect">
            <a:avLst/>
          </a:prstGeom>
          <a:noFill/>
        </p:spPr>
        <p:txBody>
          <a:bodyPr wrap="square" rtlCol="0">
            <a:spAutoFit/>
          </a:bodyPr>
          <a:lstStyle/>
          <a:p>
            <a:pPr algn="ctr" fontAlgn="auto">
              <a:spcBef>
                <a:spcPts val="0"/>
              </a:spcBef>
              <a:spcAft>
                <a:spcPts val="0"/>
              </a:spcAft>
            </a:pPr>
            <a:r>
              <a:rPr lang="en-US" sz="2800" b="1" i="1" dirty="0">
                <a:solidFill>
                  <a:prstClr val="black"/>
                </a:solidFill>
                <a:latin typeface="Calibri"/>
                <a:ea typeface="+mn-ea"/>
                <a:cs typeface="+mn-cs"/>
              </a:rPr>
              <a:t>Fragmentation</a:t>
            </a:r>
          </a:p>
        </p:txBody>
      </p:sp>
      <p:sp>
        <p:nvSpPr>
          <p:cNvPr id="58" name="TextBox 57"/>
          <p:cNvSpPr txBox="1"/>
          <p:nvPr/>
        </p:nvSpPr>
        <p:spPr>
          <a:xfrm>
            <a:off x="7543800" y="2101484"/>
            <a:ext cx="1600200" cy="1077218"/>
          </a:xfrm>
          <a:prstGeom prst="rect">
            <a:avLst/>
          </a:prstGeom>
          <a:noFill/>
        </p:spPr>
        <p:txBody>
          <a:bodyPr wrap="square" rtlCol="0">
            <a:spAutoFit/>
          </a:bodyPr>
          <a:lstStyle/>
          <a:p>
            <a:pPr algn="ctr" fontAlgn="auto">
              <a:spcBef>
                <a:spcPts val="0"/>
              </a:spcBef>
              <a:spcAft>
                <a:spcPts val="0"/>
              </a:spcAft>
            </a:pPr>
            <a:r>
              <a:rPr lang="en-US" sz="3200" b="1" dirty="0">
                <a:solidFill>
                  <a:prstClr val="black"/>
                </a:solidFill>
                <a:latin typeface="Calibri"/>
                <a:ea typeface="+mn-ea"/>
                <a:cs typeface="+mn-cs"/>
              </a:rPr>
              <a:t>Virtual </a:t>
            </a:r>
          </a:p>
          <a:p>
            <a:pPr algn="ctr" fontAlgn="auto">
              <a:spcBef>
                <a:spcPts val="0"/>
              </a:spcBef>
              <a:spcAft>
                <a:spcPts val="0"/>
              </a:spcAft>
            </a:pPr>
            <a:r>
              <a:rPr lang="en-US" sz="3200" b="1" dirty="0">
                <a:solidFill>
                  <a:prstClr val="black"/>
                </a:solidFill>
                <a:latin typeface="Calibri"/>
                <a:ea typeface="+mn-ea"/>
                <a:cs typeface="+mn-cs"/>
              </a:rPr>
              <a:t>Address</a:t>
            </a:r>
          </a:p>
        </p:txBody>
      </p:sp>
      <p:sp>
        <p:nvSpPr>
          <p:cNvPr id="59" name="TextBox 58"/>
          <p:cNvSpPr txBox="1"/>
          <p:nvPr/>
        </p:nvSpPr>
        <p:spPr>
          <a:xfrm>
            <a:off x="7543800" y="4267200"/>
            <a:ext cx="1600200" cy="1077218"/>
          </a:xfrm>
          <a:prstGeom prst="rect">
            <a:avLst/>
          </a:prstGeom>
          <a:noFill/>
        </p:spPr>
        <p:txBody>
          <a:bodyPr wrap="square" rtlCol="0">
            <a:spAutoFit/>
          </a:bodyPr>
          <a:lstStyle/>
          <a:p>
            <a:pPr algn="ctr" fontAlgn="auto">
              <a:spcBef>
                <a:spcPts val="0"/>
              </a:spcBef>
              <a:spcAft>
                <a:spcPts val="0"/>
              </a:spcAft>
            </a:pPr>
            <a:r>
              <a:rPr lang="en-US" sz="3200" b="1" dirty="0">
                <a:solidFill>
                  <a:prstClr val="black"/>
                </a:solidFill>
                <a:latin typeface="Calibri"/>
                <a:ea typeface="+mn-ea"/>
                <a:cs typeface="+mn-cs"/>
              </a:rPr>
              <a:t>Physical </a:t>
            </a:r>
          </a:p>
          <a:p>
            <a:pPr algn="ctr" fontAlgn="auto">
              <a:spcBef>
                <a:spcPts val="0"/>
              </a:spcBef>
              <a:spcAft>
                <a:spcPts val="0"/>
              </a:spcAft>
            </a:pPr>
            <a:r>
              <a:rPr lang="en-US" sz="3200" b="1" dirty="0">
                <a:solidFill>
                  <a:prstClr val="black"/>
                </a:solidFill>
                <a:latin typeface="Calibri"/>
                <a:ea typeface="+mn-ea"/>
                <a:cs typeface="+mn-cs"/>
              </a:rPr>
              <a:t>Address</a:t>
            </a:r>
          </a:p>
        </p:txBody>
      </p:sp>
    </p:spTree>
    <p:extLst>
      <p:ext uri="{BB962C8B-B14F-4D97-AF65-F5344CB8AC3E}">
        <p14:creationId xmlns:p14="http://schemas.microsoft.com/office/powerpoint/2010/main" val="316117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p:bldP spid="45" grpId="0" animBg="1"/>
      <p:bldP spid="46" grpId="0" animBg="1"/>
      <p:bldP spid="47" grpId="0" animBg="1"/>
      <p:bldP spid="48" grpId="0"/>
      <p:bldP spid="52" grpId="0" animBg="1"/>
      <p:bldP spid="53" grpId="0" animBg="1"/>
      <p:bldP spid="54" grpId="0"/>
      <p:bldP spid="58" grpId="0"/>
      <p:bldP spid="59"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p:cNvSpPr>
            <a:spLocks noGrp="1"/>
          </p:cNvSpPr>
          <p:nvPr>
            <p:ph type="title"/>
          </p:nvPr>
        </p:nvSpPr>
        <p:spPr>
          <a:xfrm>
            <a:off x="151000" y="152400"/>
            <a:ext cx="8229600" cy="1143000"/>
          </a:xfrm>
        </p:spPr>
        <p:txBody>
          <a:bodyPr/>
          <a:lstStyle/>
          <a:p>
            <a:r>
              <a:rPr lang="en-US" dirty="0" smtClean="0"/>
              <a:t>Physically Tagged Caches</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solidFill>
                  <a:prstClr val="black">
                    <a:tint val="75000"/>
                  </a:prstClr>
                </a:solidFill>
                <a:latin typeface="Calibri"/>
              </a:rPr>
              <a:pPr/>
              <a:t>118</a:t>
            </a:fld>
            <a:endParaRPr lang="en-US" altLang="en-US" dirty="0">
              <a:solidFill>
                <a:prstClr val="black">
                  <a:tint val="75000"/>
                </a:prstClr>
              </a:solidFill>
              <a:latin typeface="Calibri"/>
            </a:endParaRPr>
          </a:p>
        </p:txBody>
      </p:sp>
      <p:sp>
        <p:nvSpPr>
          <p:cNvPr id="22" name="Rounded Rectangle 21"/>
          <p:cNvSpPr/>
          <p:nvPr/>
        </p:nvSpPr>
        <p:spPr>
          <a:xfrm>
            <a:off x="2856870" y="1490516"/>
            <a:ext cx="1513489" cy="65134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000" dirty="0">
                <a:solidFill>
                  <a:prstClr val="black"/>
                </a:solidFill>
                <a:latin typeface="Calibri"/>
              </a:rPr>
              <a:t>Core</a:t>
            </a:r>
          </a:p>
        </p:txBody>
      </p:sp>
      <p:cxnSp>
        <p:nvCxnSpPr>
          <p:cNvPr id="23" name="Straight Arrow Connector 22"/>
          <p:cNvCxnSpPr>
            <a:stCxn id="22" idx="2"/>
            <a:endCxn id="24" idx="0"/>
          </p:cNvCxnSpPr>
          <p:nvPr/>
        </p:nvCxnSpPr>
        <p:spPr>
          <a:xfrm>
            <a:off x="3613615" y="2141864"/>
            <a:ext cx="0" cy="75626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856870" y="2898129"/>
            <a:ext cx="1513489" cy="72521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600" dirty="0">
                <a:solidFill>
                  <a:prstClr val="black"/>
                </a:solidFill>
                <a:latin typeface="Calibri"/>
              </a:rPr>
              <a:t>TLB</a:t>
            </a:r>
          </a:p>
        </p:txBody>
      </p:sp>
      <p:sp>
        <p:nvSpPr>
          <p:cNvPr id="26" name="Rectangle 25"/>
          <p:cNvSpPr/>
          <p:nvPr/>
        </p:nvSpPr>
        <p:spPr>
          <a:xfrm>
            <a:off x="3090760" y="4487627"/>
            <a:ext cx="3360774" cy="160670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27" name="Rectangle 26"/>
          <p:cNvSpPr/>
          <p:nvPr/>
        </p:nvSpPr>
        <p:spPr>
          <a:xfrm>
            <a:off x="3093268" y="4506883"/>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1F497D">
                    <a:lumMod val="60000"/>
                    <a:lumOff val="40000"/>
                  </a:srgbClr>
                </a:solidFill>
                <a:latin typeface="Calibri"/>
              </a:rPr>
              <a:t>tag</a:t>
            </a:r>
          </a:p>
        </p:txBody>
      </p:sp>
      <p:sp>
        <p:nvSpPr>
          <p:cNvPr id="28" name="Rectangle 27"/>
          <p:cNvSpPr/>
          <p:nvPr/>
        </p:nvSpPr>
        <p:spPr>
          <a:xfrm>
            <a:off x="3096812" y="5031422"/>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1F497D">
                    <a:lumMod val="60000"/>
                    <a:lumOff val="40000"/>
                  </a:srgbClr>
                </a:solidFill>
                <a:latin typeface="Calibri"/>
              </a:rPr>
              <a:t>tag</a:t>
            </a:r>
          </a:p>
        </p:txBody>
      </p:sp>
      <p:sp>
        <p:nvSpPr>
          <p:cNvPr id="29" name="Rectangle 28"/>
          <p:cNvSpPr/>
          <p:nvPr/>
        </p:nvSpPr>
        <p:spPr>
          <a:xfrm>
            <a:off x="3103894" y="5558877"/>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1F497D">
                    <a:lumMod val="60000"/>
                    <a:lumOff val="40000"/>
                  </a:srgbClr>
                </a:solidFill>
                <a:latin typeface="Calibri"/>
              </a:rPr>
              <a:t>tag</a:t>
            </a:r>
          </a:p>
        </p:txBody>
      </p:sp>
      <p:cxnSp>
        <p:nvCxnSpPr>
          <p:cNvPr id="30" name="Straight Arrow Connector 29"/>
          <p:cNvCxnSpPr>
            <a:stCxn id="24" idx="2"/>
            <a:endCxn id="55" idx="0"/>
          </p:cNvCxnSpPr>
          <p:nvPr/>
        </p:nvCxnSpPr>
        <p:spPr>
          <a:xfrm flipH="1">
            <a:off x="3601378" y="3623342"/>
            <a:ext cx="12237" cy="73983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63385" y="3300390"/>
            <a:ext cx="1807534" cy="954107"/>
          </a:xfrm>
          <a:prstGeom prst="rect">
            <a:avLst/>
          </a:prstGeom>
          <a:noFill/>
        </p:spPr>
        <p:txBody>
          <a:bodyPr wrap="square" rtlCol="0">
            <a:spAutoFit/>
          </a:bodyPr>
          <a:lstStyle/>
          <a:p>
            <a:pPr algn="ctr" fontAlgn="auto">
              <a:spcBef>
                <a:spcPts val="0"/>
              </a:spcBef>
              <a:spcAft>
                <a:spcPts val="0"/>
              </a:spcAft>
            </a:pPr>
            <a:r>
              <a:rPr lang="en-US" sz="2800" dirty="0">
                <a:solidFill>
                  <a:prstClr val="black"/>
                </a:solidFill>
                <a:latin typeface="Calibri"/>
                <a:ea typeface="+mn-ea"/>
                <a:cs typeface="+mn-cs"/>
              </a:rPr>
              <a:t>Physical Address</a:t>
            </a:r>
          </a:p>
        </p:txBody>
      </p:sp>
      <p:sp>
        <p:nvSpPr>
          <p:cNvPr id="32" name="Rectangle 31"/>
          <p:cNvSpPr/>
          <p:nvPr/>
        </p:nvSpPr>
        <p:spPr>
          <a:xfrm>
            <a:off x="4138801" y="4510427"/>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F79646">
                    <a:lumMod val="75000"/>
                  </a:srgbClr>
                </a:solidFill>
                <a:latin typeface="Calibri"/>
              </a:rPr>
              <a:t>data</a:t>
            </a:r>
          </a:p>
        </p:txBody>
      </p:sp>
      <p:sp>
        <p:nvSpPr>
          <p:cNvPr id="33" name="Rectangle 32"/>
          <p:cNvSpPr/>
          <p:nvPr/>
        </p:nvSpPr>
        <p:spPr>
          <a:xfrm>
            <a:off x="4142339" y="5045615"/>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F79646">
                    <a:lumMod val="75000"/>
                  </a:srgbClr>
                </a:solidFill>
                <a:latin typeface="Calibri"/>
              </a:rPr>
              <a:t>data</a:t>
            </a:r>
          </a:p>
        </p:txBody>
      </p:sp>
      <p:sp>
        <p:nvSpPr>
          <p:cNvPr id="34" name="Rectangle 33"/>
          <p:cNvSpPr/>
          <p:nvPr/>
        </p:nvSpPr>
        <p:spPr>
          <a:xfrm>
            <a:off x="4145877" y="5569548"/>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F79646">
                    <a:lumMod val="75000"/>
                  </a:srgbClr>
                </a:solidFill>
                <a:latin typeface="Calibri"/>
              </a:rPr>
              <a:t>data</a:t>
            </a:r>
          </a:p>
        </p:txBody>
      </p:sp>
      <p:sp>
        <p:nvSpPr>
          <p:cNvPr id="35" name="TextBox 34"/>
          <p:cNvSpPr txBox="1"/>
          <p:nvPr/>
        </p:nvSpPr>
        <p:spPr>
          <a:xfrm>
            <a:off x="4996400" y="1414316"/>
            <a:ext cx="1807534" cy="954107"/>
          </a:xfrm>
          <a:prstGeom prst="rect">
            <a:avLst/>
          </a:prstGeom>
          <a:noFill/>
        </p:spPr>
        <p:txBody>
          <a:bodyPr wrap="square" rtlCol="0">
            <a:spAutoFit/>
          </a:bodyPr>
          <a:lstStyle/>
          <a:p>
            <a:pPr algn="ctr" fontAlgn="auto">
              <a:spcBef>
                <a:spcPts val="0"/>
              </a:spcBef>
              <a:spcAft>
                <a:spcPts val="0"/>
              </a:spcAft>
            </a:pPr>
            <a:r>
              <a:rPr lang="en-US" sz="2800" dirty="0">
                <a:solidFill>
                  <a:prstClr val="black"/>
                </a:solidFill>
                <a:latin typeface="Calibri"/>
                <a:ea typeface="+mn-ea"/>
                <a:cs typeface="+mn-cs"/>
              </a:rPr>
              <a:t>Virtual</a:t>
            </a:r>
          </a:p>
          <a:p>
            <a:pPr algn="ctr" fontAlgn="auto">
              <a:spcBef>
                <a:spcPts val="0"/>
              </a:spcBef>
              <a:spcAft>
                <a:spcPts val="0"/>
              </a:spcAft>
            </a:pPr>
            <a:r>
              <a:rPr lang="en-US" sz="2800" dirty="0">
                <a:solidFill>
                  <a:prstClr val="black"/>
                </a:solidFill>
                <a:latin typeface="Calibri"/>
                <a:ea typeface="+mn-ea"/>
                <a:cs typeface="+mn-cs"/>
              </a:rPr>
              <a:t>Address</a:t>
            </a:r>
          </a:p>
        </p:txBody>
      </p:sp>
      <p:cxnSp>
        <p:nvCxnSpPr>
          <p:cNvPr id="36" name="Straight Connector 35"/>
          <p:cNvCxnSpPr/>
          <p:nvPr/>
        </p:nvCxnSpPr>
        <p:spPr>
          <a:xfrm flipV="1">
            <a:off x="3632133" y="2007706"/>
            <a:ext cx="1631252" cy="442899"/>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9997" y="3900964"/>
            <a:ext cx="1810461" cy="6967"/>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7200" y="2219980"/>
            <a:ext cx="3431585" cy="523220"/>
          </a:xfrm>
          <a:prstGeom prst="rect">
            <a:avLst/>
          </a:prstGeom>
          <a:noFill/>
        </p:spPr>
        <p:txBody>
          <a:bodyPr wrap="square" rtlCol="0">
            <a:spAutoFit/>
          </a:bodyPr>
          <a:lstStyle/>
          <a:p>
            <a:pPr algn="ctr" fontAlgn="auto">
              <a:spcBef>
                <a:spcPts val="0"/>
              </a:spcBef>
              <a:spcAft>
                <a:spcPts val="0"/>
              </a:spcAft>
            </a:pPr>
            <a:r>
              <a:rPr lang="en-US" sz="2800" b="1" i="1" dirty="0">
                <a:solidFill>
                  <a:prstClr val="black"/>
                </a:solidFill>
                <a:latin typeface="Calibri"/>
                <a:ea typeface="+mn-ea"/>
                <a:cs typeface="+mn-cs"/>
              </a:rPr>
              <a:t>Critical Path</a:t>
            </a:r>
          </a:p>
        </p:txBody>
      </p:sp>
      <p:sp>
        <p:nvSpPr>
          <p:cNvPr id="55" name="Rounded Rectangle 54"/>
          <p:cNvSpPr/>
          <p:nvPr/>
        </p:nvSpPr>
        <p:spPr>
          <a:xfrm>
            <a:off x="2989942" y="4363180"/>
            <a:ext cx="1222871" cy="1885220"/>
          </a:xfrm>
          <a:prstGeom prst="roundRect">
            <a:avLst/>
          </a:prstGeom>
          <a:noFill/>
          <a:ln w="38100">
            <a:solidFill>
              <a:srgbClr val="007A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007A37"/>
              </a:solidFill>
              <a:latin typeface="Calibri"/>
            </a:endParaRPr>
          </a:p>
        </p:txBody>
      </p:sp>
      <p:sp>
        <p:nvSpPr>
          <p:cNvPr id="56" name="TextBox 55"/>
          <p:cNvSpPr txBox="1"/>
          <p:nvPr/>
        </p:nvSpPr>
        <p:spPr>
          <a:xfrm>
            <a:off x="4365593" y="2634933"/>
            <a:ext cx="4048469" cy="523220"/>
          </a:xfrm>
          <a:prstGeom prst="rect">
            <a:avLst/>
          </a:prstGeom>
          <a:noFill/>
        </p:spPr>
        <p:txBody>
          <a:bodyPr wrap="square" rtlCol="0">
            <a:spAutoFit/>
          </a:bodyPr>
          <a:lstStyle/>
          <a:p>
            <a:pPr algn="ctr" fontAlgn="auto">
              <a:spcBef>
                <a:spcPts val="0"/>
              </a:spcBef>
              <a:spcAft>
                <a:spcPts val="0"/>
              </a:spcAft>
            </a:pPr>
            <a:r>
              <a:rPr lang="en-US" sz="2800" b="1" i="1" dirty="0">
                <a:solidFill>
                  <a:srgbClr val="C00000"/>
                </a:solidFill>
                <a:latin typeface="Calibri"/>
                <a:ea typeface="+mn-ea"/>
                <a:cs typeface="+mn-cs"/>
              </a:rPr>
              <a:t>Address Translation</a:t>
            </a:r>
          </a:p>
        </p:txBody>
      </p:sp>
      <p:sp>
        <p:nvSpPr>
          <p:cNvPr id="60" name="TextBox 59"/>
          <p:cNvSpPr txBox="1"/>
          <p:nvPr/>
        </p:nvSpPr>
        <p:spPr>
          <a:xfrm>
            <a:off x="783266" y="4828736"/>
            <a:ext cx="1807534" cy="954107"/>
          </a:xfrm>
          <a:prstGeom prst="rect">
            <a:avLst/>
          </a:prstGeom>
          <a:noFill/>
        </p:spPr>
        <p:txBody>
          <a:bodyPr wrap="square" rtlCol="0">
            <a:spAutoFit/>
          </a:bodyPr>
          <a:lstStyle/>
          <a:p>
            <a:pPr algn="ctr" fontAlgn="auto">
              <a:spcBef>
                <a:spcPts val="0"/>
              </a:spcBef>
              <a:spcAft>
                <a:spcPts val="0"/>
              </a:spcAft>
            </a:pPr>
            <a:r>
              <a:rPr lang="en-US" sz="2800" dirty="0">
                <a:solidFill>
                  <a:prstClr val="black"/>
                </a:solidFill>
                <a:latin typeface="Calibri"/>
                <a:ea typeface="+mn-ea"/>
                <a:cs typeface="+mn-cs"/>
              </a:rPr>
              <a:t>L2 Cache</a:t>
            </a:r>
          </a:p>
          <a:p>
            <a:pPr algn="ctr" fontAlgn="auto">
              <a:spcBef>
                <a:spcPts val="0"/>
              </a:spcBef>
              <a:spcAft>
                <a:spcPts val="0"/>
              </a:spcAft>
            </a:pPr>
            <a:r>
              <a:rPr lang="en-US" sz="2800" dirty="0">
                <a:solidFill>
                  <a:prstClr val="black"/>
                </a:solidFill>
                <a:latin typeface="Calibri"/>
                <a:ea typeface="+mn-ea"/>
                <a:cs typeface="+mn-cs"/>
              </a:rPr>
              <a:t>Lines</a:t>
            </a:r>
          </a:p>
        </p:txBody>
      </p:sp>
      <p:sp>
        <p:nvSpPr>
          <p:cNvPr id="3" name="Left Brace 2"/>
          <p:cNvSpPr/>
          <p:nvPr/>
        </p:nvSpPr>
        <p:spPr>
          <a:xfrm>
            <a:off x="2400074" y="4459114"/>
            <a:ext cx="343126" cy="169778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val="1204040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28" grpId="0" animBg="1"/>
      <p:bldP spid="29" grpId="0" animBg="1"/>
      <p:bldP spid="31" grpId="0"/>
      <p:bldP spid="32" grpId="0" animBg="1"/>
      <p:bldP spid="33" grpId="0" animBg="1"/>
      <p:bldP spid="34" grpId="0" animBg="1"/>
      <p:bldP spid="35" grpId="0"/>
      <p:bldP spid="38" grpId="0"/>
      <p:bldP spid="55" grpId="0" animBg="1"/>
      <p:bldP spid="56" grpId="0"/>
      <p:bldP spid="60" grpId="0"/>
      <p:bldP spid="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119</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4043749233"/>
              </p:ext>
            </p:extLst>
          </p:nvPr>
        </p:nvGraphicFramePr>
        <p:xfrm>
          <a:off x="228600" y="1371600"/>
          <a:ext cx="8763000" cy="4710901"/>
        </p:xfrm>
        <a:graphic>
          <a:graphicData uri="http://schemas.openxmlformats.org/drawingml/2006/table">
            <a:tbl>
              <a:tblPr firstRow="1" bandRow="1">
                <a:tableStyleId>{5C22544A-7EE6-4342-B048-85BDC9FD1C3A}</a:tableStyleId>
              </a:tblPr>
              <a:tblGrid>
                <a:gridCol w="1844842"/>
                <a:gridCol w="1229895"/>
                <a:gridCol w="2229184"/>
                <a:gridCol w="1630279"/>
                <a:gridCol w="1828800"/>
              </a:tblGrid>
              <a:tr h="790404">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Access</a:t>
                      </a:r>
                    </a:p>
                    <a:p>
                      <a:r>
                        <a:rPr lang="en-US" sz="2400" dirty="0" smtClean="0"/>
                        <a:t>Latency</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31855">
                <a:tc>
                  <a:txBody>
                    <a:bodyPr/>
                    <a:lstStyle/>
                    <a:p>
                      <a:r>
                        <a:rPr lang="en-US" sz="2400" dirty="0" smtClean="0"/>
                        <a:t>IBM</a:t>
                      </a:r>
                      <a:r>
                        <a:rPr lang="en-US" sz="2400" baseline="0" dirty="0" smtClean="0"/>
                        <a:t> MXT</a:t>
                      </a:r>
                    </a:p>
                    <a:p>
                      <a:r>
                        <a:rPr lang="en-US" sz="2000" i="1" baseline="0" dirty="0" smtClean="0"/>
                        <a:t>[IBM J.R.D. ’01]</a:t>
                      </a:r>
                      <a:endParaRPr lang="en-US" sz="20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solidFill>
                          <a:srgbClr val="FF0000"/>
                        </a:solidFill>
                      </a:endParaRPr>
                    </a:p>
                  </a:txBody>
                  <a:tcPr/>
                </a:tc>
              </a:tr>
              <a:tr h="151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r>
              <a:tr h="1610081">
                <a:tc>
                  <a:txBody>
                    <a:bodyPr/>
                    <a:lstStyle/>
                    <a:p>
                      <a:endParaRPr lang="en-US" sz="2400" b="1"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algn="ctr"/>
                      <a:endParaRPr lang="en-US" sz="2400" dirty="0"/>
                    </a:p>
                  </a:txBody>
                  <a:tcPr/>
                </a:tc>
                <a:tc>
                  <a:txBody>
                    <a:bodyPr/>
                    <a:lstStyle/>
                    <a:p>
                      <a:pPr algn="ct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r>
            </a:tbl>
          </a:graphicData>
        </a:graphic>
      </p:graphicFrame>
    </p:spTree>
    <p:extLst>
      <p:ext uri="{BB962C8B-B14F-4D97-AF65-F5344CB8AC3E}">
        <p14:creationId xmlns:p14="http://schemas.microsoft.com/office/powerpoint/2010/main" val="303450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Garamond" charset="0"/>
                <a:ea typeface="ＭＳ Ｐゴシック" charset="0"/>
                <a:cs typeface="ＭＳ Ｐゴシック" charset="0"/>
              </a:rPr>
              <a:t>Resource Sharing vs. Partitioning</a:t>
            </a:r>
          </a:p>
        </p:txBody>
      </p:sp>
      <p:sp>
        <p:nvSpPr>
          <p:cNvPr id="25602"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Sharing improves throughput</a:t>
            </a:r>
          </a:p>
          <a:p>
            <a:pPr lvl="1"/>
            <a:r>
              <a:rPr lang="en-US" dirty="0">
                <a:latin typeface="Tahoma" charset="0"/>
                <a:ea typeface="ＭＳ Ｐゴシック" charset="0"/>
              </a:rPr>
              <a:t>Better utilization of space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Partitioning provides performance isolation (predictable performance)</a:t>
            </a:r>
          </a:p>
          <a:p>
            <a:pPr lvl="1"/>
            <a:r>
              <a:rPr lang="en-US" dirty="0">
                <a:latin typeface="Tahoma" charset="0"/>
                <a:ea typeface="ＭＳ Ｐゴシック" charset="0"/>
              </a:rPr>
              <a:t>Dedicated space</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Can we get the benefits of both?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Idea: </a:t>
            </a:r>
            <a:r>
              <a:rPr lang="en-US" dirty="0">
                <a:solidFill>
                  <a:srgbClr val="0000FF"/>
                </a:solidFill>
                <a:latin typeface="Tahoma" charset="0"/>
                <a:ea typeface="ＭＳ Ｐゴシック" charset="0"/>
                <a:cs typeface="ＭＳ Ｐゴシック" charset="0"/>
              </a:rPr>
              <a:t>Design shared resources </a:t>
            </a:r>
            <a:r>
              <a:rPr lang="en-US" dirty="0" smtClean="0">
                <a:solidFill>
                  <a:srgbClr val="0000FF"/>
                </a:solidFill>
                <a:latin typeface="Tahoma" charset="0"/>
                <a:ea typeface="ＭＳ Ｐゴシック" charset="0"/>
                <a:cs typeface="ＭＳ Ｐゴシック" charset="0"/>
              </a:rPr>
              <a:t>such that they are efficiently utilized, controllable and </a:t>
            </a:r>
            <a:r>
              <a:rPr lang="en-US" dirty="0" err="1" smtClean="0">
                <a:solidFill>
                  <a:srgbClr val="0000FF"/>
                </a:solidFill>
                <a:latin typeface="Tahoma" charset="0"/>
                <a:ea typeface="ＭＳ Ｐゴシック" charset="0"/>
                <a:cs typeface="ＭＳ Ｐゴシック" charset="0"/>
              </a:rPr>
              <a:t>partitionable</a:t>
            </a:r>
            <a:endParaRPr lang="en-US" dirty="0" smtClean="0">
              <a:solidFill>
                <a:srgbClr val="0000FF"/>
              </a:solidFill>
              <a:latin typeface="Tahoma" charset="0"/>
              <a:ea typeface="ＭＳ Ｐゴシック" charset="0"/>
              <a:cs typeface="ＭＳ Ｐゴシック" charset="0"/>
            </a:endParaRPr>
          </a:p>
          <a:p>
            <a:pPr lvl="1"/>
            <a:r>
              <a:rPr lang="en-US" dirty="0" smtClean="0">
                <a:solidFill>
                  <a:srgbClr val="0000FF"/>
                </a:solidFill>
                <a:latin typeface="Tahoma" charset="0"/>
                <a:ea typeface="ＭＳ Ｐゴシック" charset="0"/>
                <a:cs typeface="ＭＳ Ｐゴシック" charset="0"/>
              </a:rPr>
              <a:t>No wasted resource + QoS mechanisms for threads</a:t>
            </a:r>
          </a:p>
          <a:p>
            <a:endParaRPr lang="en-US" dirty="0">
              <a:solidFill>
                <a:srgbClr val="0000FF"/>
              </a:solidFill>
              <a:latin typeface="Tahoma" charset="0"/>
              <a:ea typeface="ＭＳ Ｐゴシック" charset="0"/>
              <a:cs typeface="ＭＳ Ｐゴシック" charset="0"/>
            </a:endParaRPr>
          </a:p>
          <a:p>
            <a:pPr lvl="1"/>
            <a:endParaRPr lang="en-US" dirty="0">
              <a:latin typeface="Tahoma" charset="0"/>
              <a:ea typeface="ＭＳ Ｐゴシック" charset="0"/>
            </a:endParaRPr>
          </a:p>
        </p:txBody>
      </p:sp>
      <p:sp>
        <p:nvSpPr>
          <p:cNvPr id="25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408323-CC87-0540-A8C8-A260A9870E64}"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Tree>
    <p:extLst>
      <p:ext uri="{BB962C8B-B14F-4D97-AF65-F5344CB8AC3E}">
        <p14:creationId xmlns:p14="http://schemas.microsoft.com/office/powerpoint/2010/main" val="39687889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120</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585125575"/>
              </p:ext>
            </p:extLst>
          </p:nvPr>
        </p:nvGraphicFramePr>
        <p:xfrm>
          <a:off x="228600" y="1371600"/>
          <a:ext cx="8763000" cy="4710901"/>
        </p:xfrm>
        <a:graphic>
          <a:graphicData uri="http://schemas.openxmlformats.org/drawingml/2006/table">
            <a:tbl>
              <a:tblPr firstRow="1" bandRow="1">
                <a:tableStyleId>{5C22544A-7EE6-4342-B048-85BDC9FD1C3A}</a:tableStyleId>
              </a:tblPr>
              <a:tblGrid>
                <a:gridCol w="1844842"/>
                <a:gridCol w="1229895"/>
                <a:gridCol w="2229184"/>
                <a:gridCol w="1630279"/>
                <a:gridCol w="1828800"/>
              </a:tblGrid>
              <a:tr h="790404">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Access</a:t>
                      </a:r>
                    </a:p>
                    <a:p>
                      <a:r>
                        <a:rPr lang="en-US" sz="2400" dirty="0" smtClean="0"/>
                        <a:t>Latency</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31855">
                <a:tc>
                  <a:txBody>
                    <a:bodyPr/>
                    <a:lstStyle/>
                    <a:p>
                      <a:r>
                        <a:rPr lang="en-US" sz="2400" dirty="0" smtClean="0"/>
                        <a:t>IBM</a:t>
                      </a:r>
                      <a:r>
                        <a:rPr lang="en-US" sz="2400" baseline="0" dirty="0" smtClean="0"/>
                        <a:t> MXT</a:t>
                      </a:r>
                    </a:p>
                    <a:p>
                      <a:r>
                        <a:rPr lang="en-US" sz="2000" i="1" baseline="0" dirty="0" smtClean="0"/>
                        <a:t>[IBM J.R.D. ’01]</a:t>
                      </a:r>
                      <a:endParaRPr lang="en-US" sz="20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solidFill>
                          <a:srgbClr val="FF0000"/>
                        </a:solidFill>
                      </a:endParaRPr>
                    </a:p>
                  </a:txBody>
                  <a:tcPr/>
                </a:tc>
              </a:tr>
              <a:tr h="151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Robust</a:t>
                      </a:r>
                      <a:r>
                        <a:rPr lang="en-US" sz="2400" baseline="0" dirty="0" smtClean="0"/>
                        <a:t> Main Memory Compression </a:t>
                      </a:r>
                      <a:r>
                        <a:rPr lang="en-US" sz="2000" i="1" baseline="0" dirty="0" smtClean="0"/>
                        <a:t>[ISCA’05]</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1610081">
                <a:tc>
                  <a:txBody>
                    <a:bodyPr/>
                    <a:lstStyle/>
                    <a:p>
                      <a:endParaRPr lang="en-US" sz="2400" b="1"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algn="ctr"/>
                      <a:endParaRPr lang="en-US" sz="2400" dirty="0"/>
                    </a:p>
                  </a:txBody>
                  <a:tcPr/>
                </a:tc>
                <a:tc>
                  <a:txBody>
                    <a:bodyPr/>
                    <a:lstStyle/>
                    <a:p>
                      <a:pPr algn="ct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r>
            </a:tbl>
          </a:graphicData>
        </a:graphic>
      </p:graphicFrame>
    </p:spTree>
    <p:extLst>
      <p:ext uri="{BB962C8B-B14F-4D97-AF65-F5344CB8AC3E}">
        <p14:creationId xmlns:p14="http://schemas.microsoft.com/office/powerpoint/2010/main" val="257316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121</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4253276907"/>
              </p:ext>
            </p:extLst>
          </p:nvPr>
        </p:nvGraphicFramePr>
        <p:xfrm>
          <a:off x="228600" y="1371600"/>
          <a:ext cx="8763000" cy="4710901"/>
        </p:xfrm>
        <a:graphic>
          <a:graphicData uri="http://schemas.openxmlformats.org/drawingml/2006/table">
            <a:tbl>
              <a:tblPr firstRow="1" bandRow="1">
                <a:tableStyleId>{5C22544A-7EE6-4342-B048-85BDC9FD1C3A}</a:tableStyleId>
              </a:tblPr>
              <a:tblGrid>
                <a:gridCol w="1844842"/>
                <a:gridCol w="1229895"/>
                <a:gridCol w="2229184"/>
                <a:gridCol w="1630279"/>
                <a:gridCol w="1828800"/>
              </a:tblGrid>
              <a:tr h="790404">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Access</a:t>
                      </a:r>
                    </a:p>
                    <a:p>
                      <a:r>
                        <a:rPr lang="en-US" sz="2400" dirty="0" smtClean="0"/>
                        <a:t>Latency</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31855">
                <a:tc>
                  <a:txBody>
                    <a:bodyPr/>
                    <a:lstStyle/>
                    <a:p>
                      <a:r>
                        <a:rPr lang="en-US" sz="2400" dirty="0" smtClean="0"/>
                        <a:t>IBM</a:t>
                      </a:r>
                      <a:r>
                        <a:rPr lang="en-US" sz="2400" baseline="0" dirty="0" smtClean="0"/>
                        <a:t> MXT</a:t>
                      </a:r>
                    </a:p>
                    <a:p>
                      <a:r>
                        <a:rPr lang="en-US" sz="2000" i="1" baseline="0" dirty="0" smtClean="0"/>
                        <a:t>[IBM J.R.D. ’01]</a:t>
                      </a:r>
                      <a:endParaRPr lang="en-US" sz="20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solidFill>
                          <a:srgbClr val="FF0000"/>
                        </a:solidFill>
                      </a:endParaRPr>
                    </a:p>
                  </a:txBody>
                  <a:tcPr/>
                </a:tc>
              </a:tr>
              <a:tr h="151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Robust</a:t>
                      </a:r>
                      <a:r>
                        <a:rPr lang="en-US" sz="2400" baseline="0" dirty="0" smtClean="0"/>
                        <a:t> Main Memory Compression </a:t>
                      </a:r>
                      <a:r>
                        <a:rPr lang="en-US" sz="2000" i="1" baseline="0" dirty="0" smtClean="0"/>
                        <a:t>[ISCA’05]</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1610081">
                <a:tc>
                  <a:txBody>
                    <a:bodyPr/>
                    <a:lstStyle/>
                    <a:p>
                      <a:endParaRPr lang="en-US" sz="2400" b="1" dirty="0" smtClean="0">
                        <a:solidFill>
                          <a:srgbClr val="0000FF"/>
                        </a:solidFill>
                      </a:endParaRPr>
                    </a:p>
                    <a:p>
                      <a:r>
                        <a:rPr lang="en-US" sz="2400" b="1" dirty="0" smtClean="0">
                          <a:solidFill>
                            <a:srgbClr val="0000FF"/>
                          </a:solidFill>
                        </a:rPr>
                        <a:t>LCP: </a:t>
                      </a:r>
                    </a:p>
                    <a:p>
                      <a:r>
                        <a:rPr lang="en-US" sz="2400" b="1" dirty="0" smtClean="0">
                          <a:solidFill>
                            <a:srgbClr val="0000FF"/>
                          </a:solidFill>
                        </a:rPr>
                        <a:t>Our Proposal</a:t>
                      </a:r>
                      <a:endParaRPr lang="en-US" sz="2400" b="1"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2400" dirty="0"/>
                    </a:p>
                  </a:txBody>
                  <a:tcPr/>
                </a:tc>
                <a:tc>
                  <a:txBody>
                    <a:bodyPr/>
                    <a:lstStyle/>
                    <a:p>
                      <a:pPr algn="ctr"/>
                      <a:endParaRPr lang="en-US" sz="4000" dirty="0" smtClean="0">
                        <a:solidFill>
                          <a:srgbClr val="009900"/>
                        </a:solidFill>
                        <a:sym typeface="Wingdings"/>
                      </a:endParaRPr>
                    </a:p>
                    <a:p>
                      <a:pPr algn="ctr"/>
                      <a:r>
                        <a:rPr lang="en-US" sz="4000" dirty="0" smtClean="0">
                          <a:solidFill>
                            <a:srgbClr val="009900"/>
                          </a:solidFill>
                          <a:sym typeface="Wingdings"/>
                        </a:rPr>
                        <a:t></a:t>
                      </a:r>
                      <a:endParaRPr lang="en-US" sz="2400" dirty="0"/>
                    </a:p>
                  </a:txBody>
                  <a:tcPr/>
                </a:tc>
                <a:tc>
                  <a:txBody>
                    <a:bodyPr/>
                    <a:lstStyle/>
                    <a:p>
                      <a:pPr algn="ctr"/>
                      <a:endParaRPr lang="en-US" sz="4000" dirty="0" smtClean="0">
                        <a:solidFill>
                          <a:srgbClr val="009900"/>
                        </a:solidFill>
                        <a:sym typeface="Wingdings"/>
                      </a:endParaRPr>
                    </a:p>
                    <a:p>
                      <a:pPr algn="ct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281583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756320"/>
          </a:xfrm>
        </p:spPr>
        <p:txBody>
          <a:bodyPr>
            <a:normAutofit/>
          </a:bodyPr>
          <a:lstStyle/>
          <a:p>
            <a:r>
              <a:rPr lang="en-US" sz="3800" dirty="0" smtClean="0"/>
              <a:t>Linearly Compressed Pages (LCP): Key Idea</a:t>
            </a:r>
            <a:endParaRPr lang="en-US" sz="38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122</a:t>
            </a:fld>
            <a:endParaRPr lang="en-US" altLang="en-US">
              <a:solidFill>
                <a:prstClr val="black">
                  <a:tint val="75000"/>
                </a:prstClr>
              </a:solidFill>
              <a:latin typeface="Calibri"/>
            </a:endParaRPr>
          </a:p>
        </p:txBody>
      </p:sp>
      <p:sp>
        <p:nvSpPr>
          <p:cNvPr id="32" name="Rectangle 31"/>
          <p:cNvSpPr/>
          <p:nvPr/>
        </p:nvSpPr>
        <p:spPr>
          <a:xfrm>
            <a:off x="152400" y="3733799"/>
            <a:ext cx="2667424" cy="63490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cxnSp>
        <p:nvCxnSpPr>
          <p:cNvPr id="33" name="Straight Connector 32"/>
          <p:cNvCxnSpPr>
            <a:endCxn id="46" idx="0"/>
          </p:cNvCxnSpPr>
          <p:nvPr/>
        </p:nvCxnSpPr>
        <p:spPr>
          <a:xfrm flipH="1">
            <a:off x="2848207" y="2590800"/>
            <a:ext cx="5826939" cy="114300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6" idx="1"/>
            <a:endCxn id="46" idx="1"/>
          </p:cNvCxnSpPr>
          <p:nvPr/>
        </p:nvCxnSpPr>
        <p:spPr>
          <a:xfrm>
            <a:off x="108343" y="2293313"/>
            <a:ext cx="16263" cy="174528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02644" y="19972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36" name="Rectangle 35"/>
          <p:cNvSpPr/>
          <p:nvPr/>
        </p:nvSpPr>
        <p:spPr>
          <a:xfrm>
            <a:off x="108343" y="1996533"/>
            <a:ext cx="8566803" cy="59355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37" name="Rectangle 36"/>
          <p:cNvSpPr/>
          <p:nvPr/>
        </p:nvSpPr>
        <p:spPr>
          <a:xfrm>
            <a:off x="1464720" y="19972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38" name="Rectangle 37"/>
          <p:cNvSpPr/>
          <p:nvPr/>
        </p:nvSpPr>
        <p:spPr>
          <a:xfrm>
            <a:off x="2817695" y="19952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39" name="Rectangle 38"/>
          <p:cNvSpPr/>
          <p:nvPr/>
        </p:nvSpPr>
        <p:spPr>
          <a:xfrm>
            <a:off x="4170245" y="19952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40" name="Rectangle 39"/>
          <p:cNvSpPr/>
          <p:nvPr/>
        </p:nvSpPr>
        <p:spPr>
          <a:xfrm>
            <a:off x="5522054" y="1993287"/>
            <a:ext cx="1838643"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i="1" dirty="0">
                <a:solidFill>
                  <a:prstClr val="black"/>
                </a:solidFill>
                <a:latin typeface="Calibri"/>
              </a:rPr>
              <a:t>. . .</a:t>
            </a:r>
          </a:p>
        </p:txBody>
      </p:sp>
      <p:sp>
        <p:nvSpPr>
          <p:cNvPr id="42" name="Rectangle 41"/>
          <p:cNvSpPr/>
          <p:nvPr/>
        </p:nvSpPr>
        <p:spPr>
          <a:xfrm>
            <a:off x="114302" y="3733800"/>
            <a:ext cx="342898" cy="6095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3" name="Rectangle 42"/>
          <p:cNvSpPr/>
          <p:nvPr/>
        </p:nvSpPr>
        <p:spPr>
          <a:xfrm>
            <a:off x="1104900" y="3733799"/>
            <a:ext cx="1400173" cy="6239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i="1" dirty="0">
                <a:solidFill>
                  <a:prstClr val="black"/>
                </a:solidFill>
                <a:latin typeface="Calibri"/>
              </a:rPr>
              <a:t>. . .</a:t>
            </a:r>
          </a:p>
        </p:txBody>
      </p:sp>
      <p:sp>
        <p:nvSpPr>
          <p:cNvPr id="44" name="Rectangle 43"/>
          <p:cNvSpPr/>
          <p:nvPr/>
        </p:nvSpPr>
        <p:spPr>
          <a:xfrm>
            <a:off x="457200" y="3733800"/>
            <a:ext cx="304800" cy="626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5" name="Rectangle 44"/>
          <p:cNvSpPr/>
          <p:nvPr/>
        </p:nvSpPr>
        <p:spPr>
          <a:xfrm>
            <a:off x="762000" y="3733799"/>
            <a:ext cx="342900"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7" name="Rectangle 46"/>
          <p:cNvSpPr/>
          <p:nvPr/>
        </p:nvSpPr>
        <p:spPr>
          <a:xfrm>
            <a:off x="2505073" y="3733800"/>
            <a:ext cx="304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8" name="Rectangle 47"/>
          <p:cNvSpPr/>
          <p:nvPr/>
        </p:nvSpPr>
        <p:spPr>
          <a:xfrm>
            <a:off x="2819824" y="3733799"/>
            <a:ext cx="1352549" cy="6096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i="1" dirty="0">
                <a:solidFill>
                  <a:srgbClr val="007A37"/>
                </a:solidFill>
                <a:latin typeface="Calibri"/>
              </a:rPr>
              <a:t>M</a:t>
            </a:r>
            <a:endParaRPr lang="en-US" sz="3200" i="1" dirty="0">
              <a:solidFill>
                <a:srgbClr val="007A37"/>
              </a:solidFill>
              <a:latin typeface="Calibri"/>
            </a:endParaRPr>
          </a:p>
        </p:txBody>
      </p:sp>
      <p:sp>
        <p:nvSpPr>
          <p:cNvPr id="49" name="Rectangle 48"/>
          <p:cNvSpPr/>
          <p:nvPr/>
        </p:nvSpPr>
        <p:spPr>
          <a:xfrm>
            <a:off x="4172375" y="3733799"/>
            <a:ext cx="1400174" cy="609602"/>
          </a:xfrm>
          <a:prstGeom prst="rect">
            <a:avLst/>
          </a:prstGeom>
          <a:solidFill>
            <a:schemeClr val="tx1">
              <a:lumMod val="85000"/>
              <a:lumOff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i="1" dirty="0">
                <a:solidFill>
                  <a:srgbClr val="C00000"/>
                </a:solidFill>
                <a:latin typeface="Calibri"/>
              </a:rPr>
              <a:t>E</a:t>
            </a:r>
            <a:endParaRPr lang="en-US" sz="3200" i="1" dirty="0">
              <a:solidFill>
                <a:srgbClr val="C00000"/>
              </a:solidFill>
              <a:latin typeface="Calibri"/>
            </a:endParaRPr>
          </a:p>
        </p:txBody>
      </p:sp>
      <p:cxnSp>
        <p:nvCxnSpPr>
          <p:cNvPr id="50" name="Shape 196"/>
          <p:cNvCxnSpPr>
            <a:stCxn id="48" idx="2"/>
          </p:cNvCxnSpPr>
          <p:nvPr/>
        </p:nvCxnSpPr>
        <p:spPr>
          <a:xfrm rot="16200000" flipH="1">
            <a:off x="3523850" y="4315649"/>
            <a:ext cx="801322" cy="856824"/>
          </a:xfrm>
          <a:prstGeom prst="bent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374776" y="4745622"/>
            <a:ext cx="2395546" cy="892552"/>
          </a:xfrm>
          <a:prstGeom prst="rect">
            <a:avLst/>
          </a:prstGeom>
          <a:noFill/>
        </p:spPr>
        <p:txBody>
          <a:bodyPr wrap="square" rtlCol="0">
            <a:spAutoFit/>
          </a:bodyPr>
          <a:lstStyle/>
          <a:p>
            <a:pPr fontAlgn="auto">
              <a:spcBef>
                <a:spcPts val="0"/>
              </a:spcBef>
              <a:spcAft>
                <a:spcPts val="0"/>
              </a:spcAft>
            </a:pPr>
            <a:r>
              <a:rPr lang="en-US" sz="2800" dirty="0">
                <a:solidFill>
                  <a:srgbClr val="007A37"/>
                </a:solidFill>
                <a:latin typeface="Calibri"/>
                <a:ea typeface="+mn-ea"/>
                <a:cs typeface="+mn-cs"/>
              </a:rPr>
              <a:t>Metadata</a:t>
            </a:r>
            <a:r>
              <a:rPr lang="en-US" sz="2400" dirty="0">
                <a:solidFill>
                  <a:prstClr val="black"/>
                </a:solidFill>
                <a:latin typeface="Calibri"/>
                <a:ea typeface="+mn-ea"/>
                <a:cs typeface="+mn-cs"/>
              </a:rPr>
              <a:t> (64B): </a:t>
            </a:r>
          </a:p>
          <a:p>
            <a:pPr fontAlgn="auto">
              <a:spcBef>
                <a:spcPts val="0"/>
              </a:spcBef>
              <a:spcAft>
                <a:spcPts val="0"/>
              </a:spcAft>
            </a:pPr>
            <a:r>
              <a:rPr lang="en-US" sz="2400" b="1" i="1" dirty="0">
                <a:solidFill>
                  <a:prstClr val="black"/>
                </a:solidFill>
                <a:latin typeface="Calibri"/>
                <a:ea typeface="+mn-ea"/>
                <a:cs typeface="+mn-cs"/>
              </a:rPr>
              <a:t>? </a:t>
            </a:r>
            <a:r>
              <a:rPr lang="en-US" sz="2400" dirty="0">
                <a:solidFill>
                  <a:prstClr val="black"/>
                </a:solidFill>
                <a:latin typeface="Calibri"/>
                <a:ea typeface="+mn-ea"/>
                <a:cs typeface="+mn-cs"/>
              </a:rPr>
              <a:t>(compressible)</a:t>
            </a:r>
            <a:endParaRPr lang="en-US" sz="2400" b="1" i="1" dirty="0">
              <a:solidFill>
                <a:prstClr val="black"/>
              </a:solidFill>
              <a:latin typeface="Calibri"/>
              <a:ea typeface="+mn-ea"/>
              <a:cs typeface="+mn-cs"/>
            </a:endParaRPr>
          </a:p>
        </p:txBody>
      </p:sp>
      <p:sp>
        <p:nvSpPr>
          <p:cNvPr id="52" name="TextBox 51"/>
          <p:cNvSpPr txBox="1"/>
          <p:nvPr/>
        </p:nvSpPr>
        <p:spPr>
          <a:xfrm>
            <a:off x="6365790" y="3561545"/>
            <a:ext cx="1647827" cy="954107"/>
          </a:xfrm>
          <a:prstGeom prst="rect">
            <a:avLst/>
          </a:prstGeom>
          <a:noFill/>
        </p:spPr>
        <p:txBody>
          <a:bodyPr wrap="square" rtlCol="0">
            <a:spAutoFit/>
          </a:bodyPr>
          <a:lstStyle/>
          <a:p>
            <a:pPr algn="ctr" fontAlgn="auto">
              <a:spcBef>
                <a:spcPts val="0"/>
              </a:spcBef>
              <a:spcAft>
                <a:spcPts val="0"/>
              </a:spcAft>
            </a:pPr>
            <a:r>
              <a:rPr lang="en-US" sz="2800" dirty="0">
                <a:solidFill>
                  <a:srgbClr val="C00000"/>
                </a:solidFill>
                <a:latin typeface="Calibri"/>
                <a:ea typeface="+mn-ea"/>
                <a:cs typeface="+mn-cs"/>
              </a:rPr>
              <a:t>Exception</a:t>
            </a:r>
          </a:p>
          <a:p>
            <a:pPr algn="ctr" fontAlgn="auto">
              <a:spcBef>
                <a:spcPts val="0"/>
              </a:spcBef>
              <a:spcAft>
                <a:spcPts val="0"/>
              </a:spcAft>
            </a:pPr>
            <a:r>
              <a:rPr lang="en-US" sz="2800" dirty="0">
                <a:solidFill>
                  <a:prstClr val="black"/>
                </a:solidFill>
                <a:latin typeface="Calibri"/>
                <a:ea typeface="+mn-ea"/>
                <a:cs typeface="+mn-cs"/>
              </a:rPr>
              <a:t>Storage</a:t>
            </a:r>
          </a:p>
        </p:txBody>
      </p:sp>
      <p:sp>
        <p:nvSpPr>
          <p:cNvPr id="54" name="TextBox 53"/>
          <p:cNvSpPr txBox="1"/>
          <p:nvPr/>
        </p:nvSpPr>
        <p:spPr>
          <a:xfrm>
            <a:off x="-112312" y="3029001"/>
            <a:ext cx="4498118" cy="523220"/>
          </a:xfrm>
          <a:prstGeom prst="rect">
            <a:avLst/>
          </a:prstGeom>
          <a:noFill/>
        </p:spPr>
        <p:txBody>
          <a:bodyPr wrap="square" rtlCol="0">
            <a:spAutoFit/>
          </a:bodyPr>
          <a:lstStyle/>
          <a:p>
            <a:pPr algn="ctr" fontAlgn="auto">
              <a:spcBef>
                <a:spcPts val="0"/>
              </a:spcBef>
              <a:spcAft>
                <a:spcPts val="0"/>
              </a:spcAft>
            </a:pPr>
            <a:r>
              <a:rPr lang="en-US" sz="2800" b="1" dirty="0">
                <a:solidFill>
                  <a:prstClr val="black"/>
                </a:solidFill>
                <a:latin typeface="Calibri"/>
                <a:ea typeface="+mn-ea"/>
                <a:cs typeface="+mn-cs"/>
              </a:rPr>
              <a:t>4:1</a:t>
            </a:r>
            <a:r>
              <a:rPr lang="en-US" sz="2800" dirty="0">
                <a:solidFill>
                  <a:prstClr val="black"/>
                </a:solidFill>
                <a:latin typeface="Calibri"/>
                <a:ea typeface="+mn-ea"/>
                <a:cs typeface="+mn-cs"/>
              </a:rPr>
              <a:t> Compression</a:t>
            </a:r>
          </a:p>
        </p:txBody>
      </p:sp>
      <p:cxnSp>
        <p:nvCxnSpPr>
          <p:cNvPr id="55" name="Straight Arrow Connector 54"/>
          <p:cNvCxnSpPr/>
          <p:nvPr/>
        </p:nvCxnSpPr>
        <p:spPr>
          <a:xfrm>
            <a:off x="1473524" y="4343401"/>
            <a:ext cx="0" cy="60605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60697" y="1993287"/>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46" name="Rectangle 45"/>
          <p:cNvSpPr/>
          <p:nvPr/>
        </p:nvSpPr>
        <p:spPr>
          <a:xfrm>
            <a:off x="124606" y="3733800"/>
            <a:ext cx="5447202"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86" name="TextBox 85"/>
          <p:cNvSpPr txBox="1"/>
          <p:nvPr/>
        </p:nvSpPr>
        <p:spPr>
          <a:xfrm>
            <a:off x="160169" y="1219200"/>
            <a:ext cx="5958795" cy="523220"/>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Uncompressed Page (4kB: 64*</a:t>
            </a:r>
            <a:r>
              <a:rPr lang="en-US" sz="2800" b="1" dirty="0">
                <a:solidFill>
                  <a:prstClr val="black"/>
                </a:solidFill>
                <a:latin typeface="Calibri"/>
                <a:ea typeface="+mn-ea"/>
                <a:cs typeface="+mn-cs"/>
              </a:rPr>
              <a:t>64B</a:t>
            </a:r>
            <a:r>
              <a:rPr lang="en-US" sz="2800" dirty="0">
                <a:solidFill>
                  <a:prstClr val="black"/>
                </a:solidFill>
                <a:latin typeface="Calibri"/>
                <a:ea typeface="+mn-ea"/>
                <a:cs typeface="+mn-cs"/>
              </a:rPr>
              <a:t>) </a:t>
            </a:r>
          </a:p>
        </p:txBody>
      </p:sp>
      <p:sp>
        <p:nvSpPr>
          <p:cNvPr id="88" name="TextBox 87"/>
          <p:cNvSpPr txBox="1"/>
          <p:nvPr/>
        </p:nvSpPr>
        <p:spPr>
          <a:xfrm>
            <a:off x="46616" y="4959467"/>
            <a:ext cx="2853815" cy="954107"/>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Compressed Data </a:t>
            </a:r>
          </a:p>
          <a:p>
            <a:pPr fontAlgn="auto">
              <a:spcBef>
                <a:spcPts val="0"/>
              </a:spcBef>
              <a:spcAft>
                <a:spcPts val="0"/>
              </a:spcAft>
            </a:pPr>
            <a:r>
              <a:rPr lang="en-US" sz="2800" dirty="0">
                <a:solidFill>
                  <a:prstClr val="black"/>
                </a:solidFill>
                <a:latin typeface="Calibri"/>
                <a:ea typeface="+mn-ea"/>
                <a:cs typeface="+mn-cs"/>
              </a:rPr>
              <a:t>(1kB) </a:t>
            </a:r>
          </a:p>
        </p:txBody>
      </p:sp>
      <p:cxnSp>
        <p:nvCxnSpPr>
          <p:cNvPr id="96" name="Straight Arrow Connector 95"/>
          <p:cNvCxnSpPr>
            <a:stCxn id="46" idx="3"/>
            <a:endCxn id="52" idx="1"/>
          </p:cNvCxnSpPr>
          <p:nvPr/>
        </p:nvCxnSpPr>
        <p:spPr>
          <a:xfrm flipV="1">
            <a:off x="5571808" y="4038599"/>
            <a:ext cx="793982" cy="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102644" y="3733800"/>
            <a:ext cx="2723601"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105" name="Rectangle 104"/>
          <p:cNvSpPr/>
          <p:nvPr/>
        </p:nvSpPr>
        <p:spPr>
          <a:xfrm>
            <a:off x="2796322" y="3733798"/>
            <a:ext cx="1373922"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Tree>
    <p:extLst>
      <p:ext uri="{BB962C8B-B14F-4D97-AF65-F5344CB8AC3E}">
        <p14:creationId xmlns:p14="http://schemas.microsoft.com/office/powerpoint/2010/main" val="618135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6"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1" grpId="0"/>
      <p:bldP spid="52" grpId="0"/>
      <p:bldP spid="54" grpId="0"/>
      <p:bldP spid="70" grpId="0" animBg="1"/>
      <p:bldP spid="46" grpId="0" animBg="1"/>
      <p:bldP spid="86" grpId="0"/>
      <p:bldP spid="88" grpId="0"/>
      <p:bldP spid="104" grpId="0" animBg="1"/>
      <p:bldP spid="10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LCP Overview</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123</a:t>
            </a:fld>
            <a:endParaRPr lang="en-US" altLang="en-US">
              <a:solidFill>
                <a:prstClr val="black">
                  <a:tint val="75000"/>
                </a:prstClr>
              </a:solidFill>
              <a:latin typeface="Calibri"/>
            </a:endParaRPr>
          </a:p>
        </p:txBody>
      </p:sp>
      <p:sp>
        <p:nvSpPr>
          <p:cNvPr id="5" name="Content Placeholder 4"/>
          <p:cNvSpPr txBox="1">
            <a:spLocks noGrp="1"/>
          </p:cNvSpPr>
          <p:nvPr>
            <p:ph idx="1"/>
          </p:nvPr>
        </p:nvSpPr>
        <p:spPr>
          <a:xfrm>
            <a:off x="381000" y="1219200"/>
            <a:ext cx="8305800" cy="5339917"/>
          </a:xfrm>
          <a:prstGeom prst="rect">
            <a:avLst/>
          </a:prstGeom>
          <a:noFill/>
        </p:spPr>
        <p:txBody>
          <a:bodyPr wrap="square" lIns="106674" tIns="53337" rIns="106674" bIns="53337" rtlCol="0">
            <a:spAutoFit/>
          </a:bodyPr>
          <a:lstStyle/>
          <a:p>
            <a:r>
              <a:rPr lang="en-US" sz="2800" dirty="0" smtClean="0"/>
              <a:t>Page Table entry extension</a:t>
            </a:r>
          </a:p>
          <a:p>
            <a:pPr lvl="1"/>
            <a:r>
              <a:rPr lang="en-US" sz="2400" dirty="0" smtClean="0"/>
              <a:t>compression type and size </a:t>
            </a:r>
          </a:p>
          <a:p>
            <a:pPr lvl="1"/>
            <a:r>
              <a:rPr lang="en-US" sz="2400" dirty="0" smtClean="0"/>
              <a:t>extended  physical base address</a:t>
            </a:r>
          </a:p>
          <a:p>
            <a:r>
              <a:rPr lang="en-US" sz="2800" dirty="0" smtClean="0"/>
              <a:t>Operating System management support</a:t>
            </a:r>
          </a:p>
          <a:p>
            <a:pPr lvl="1"/>
            <a:r>
              <a:rPr lang="en-US" sz="2400" b="1" dirty="0" smtClean="0"/>
              <a:t>4 </a:t>
            </a:r>
            <a:r>
              <a:rPr lang="en-US" sz="2400" dirty="0" smtClean="0"/>
              <a:t>memory pools (512B, 1kB, 2kB, 4kB)</a:t>
            </a:r>
          </a:p>
          <a:p>
            <a:r>
              <a:rPr lang="en-US" sz="2800" dirty="0" smtClean="0"/>
              <a:t>Changes to cache tagging logic</a:t>
            </a:r>
          </a:p>
          <a:p>
            <a:pPr lvl="1"/>
            <a:r>
              <a:rPr lang="en-US" sz="2400" dirty="0" smtClean="0"/>
              <a:t>physical page base address + </a:t>
            </a:r>
            <a:r>
              <a:rPr lang="en-US" sz="2400" b="1" dirty="0" smtClean="0"/>
              <a:t>cache line index </a:t>
            </a:r>
          </a:p>
          <a:p>
            <a:pPr marL="457200" lvl="1" indent="0">
              <a:buNone/>
            </a:pPr>
            <a:r>
              <a:rPr lang="en-US" sz="2400" b="1" dirty="0"/>
              <a:t> </a:t>
            </a:r>
            <a:r>
              <a:rPr lang="en-US" sz="2400" b="1" dirty="0" smtClean="0"/>
              <a:t>   </a:t>
            </a:r>
            <a:r>
              <a:rPr lang="en-US" sz="2400" dirty="0" smtClean="0"/>
              <a:t>(within a page) </a:t>
            </a:r>
          </a:p>
          <a:p>
            <a:r>
              <a:rPr lang="en-US" sz="2800" dirty="0" smtClean="0"/>
              <a:t>Handling page overflows</a:t>
            </a:r>
          </a:p>
          <a:p>
            <a:r>
              <a:rPr lang="en-US" sz="2800" dirty="0" smtClean="0"/>
              <a:t>Compression algorithms: </a:t>
            </a:r>
            <a:r>
              <a:rPr lang="en-US" sz="2800" b="1" dirty="0" smtClean="0"/>
              <a:t>BDI </a:t>
            </a:r>
            <a:r>
              <a:rPr lang="en-US" sz="2000" i="1" dirty="0" smtClean="0"/>
              <a:t>[PACT’12]</a:t>
            </a:r>
            <a:r>
              <a:rPr lang="en-US" sz="2800" dirty="0" smtClean="0"/>
              <a:t> , </a:t>
            </a:r>
            <a:r>
              <a:rPr lang="en-US" sz="2800" b="1" dirty="0" smtClean="0"/>
              <a:t>FPC </a:t>
            </a:r>
            <a:r>
              <a:rPr lang="en-US" sz="2000" i="1" dirty="0" smtClean="0"/>
              <a:t>[ISCA’04]</a:t>
            </a:r>
            <a:endParaRPr lang="en-US" sz="2000" dirty="0" smtClean="0"/>
          </a:p>
          <a:p>
            <a:pPr>
              <a:buFont typeface="Wingdings" pitchFamily="2" charset="2"/>
              <a:buChar char="§"/>
            </a:pPr>
            <a:endParaRPr lang="en-US" sz="2800" dirty="0"/>
          </a:p>
        </p:txBody>
      </p:sp>
    </p:spTree>
    <p:extLst>
      <p:ext uri="{BB962C8B-B14F-4D97-AF65-F5344CB8AC3E}">
        <p14:creationId xmlns:p14="http://schemas.microsoft.com/office/powerpoint/2010/main" val="652864812"/>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LCP Optimizations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124</a:t>
            </a:fld>
            <a:endParaRPr lang="en-US" altLang="en-US" dirty="0">
              <a:solidFill>
                <a:prstClr val="black">
                  <a:tint val="75000"/>
                </a:prstClr>
              </a:solidFill>
              <a:latin typeface="Calibri"/>
            </a:endParaRPr>
          </a:p>
        </p:txBody>
      </p:sp>
      <p:sp>
        <p:nvSpPr>
          <p:cNvPr id="5" name="Content Placeholder 4"/>
          <p:cNvSpPr txBox="1">
            <a:spLocks noGrp="1"/>
          </p:cNvSpPr>
          <p:nvPr>
            <p:ph idx="1"/>
          </p:nvPr>
        </p:nvSpPr>
        <p:spPr>
          <a:xfrm>
            <a:off x="381000" y="1143000"/>
            <a:ext cx="8305800" cy="5266051"/>
          </a:xfrm>
          <a:prstGeom prst="rect">
            <a:avLst/>
          </a:prstGeom>
          <a:noFill/>
        </p:spPr>
        <p:txBody>
          <a:bodyPr wrap="square" lIns="106674" tIns="53337" rIns="106674" bIns="53337" rtlCol="0">
            <a:spAutoFit/>
          </a:bodyPr>
          <a:lstStyle/>
          <a:p>
            <a:r>
              <a:rPr lang="en-US" sz="2800" b="1" dirty="0" smtClean="0">
                <a:solidFill>
                  <a:srgbClr val="0000FF"/>
                </a:solidFill>
              </a:rPr>
              <a:t>Metadata</a:t>
            </a:r>
            <a:r>
              <a:rPr lang="en-US" sz="2800" dirty="0" smtClean="0"/>
              <a:t> cache</a:t>
            </a:r>
          </a:p>
          <a:p>
            <a:pPr lvl="1"/>
            <a:r>
              <a:rPr lang="en-US" dirty="0" smtClean="0"/>
              <a:t>Avoids additional requests to metadata</a:t>
            </a:r>
          </a:p>
          <a:p>
            <a:r>
              <a:rPr lang="en-US" sz="2800" dirty="0" smtClean="0"/>
              <a:t>Memory bandwidth reduction:</a:t>
            </a:r>
          </a:p>
          <a:p>
            <a:endParaRPr lang="en-US" sz="2800" dirty="0" smtClean="0"/>
          </a:p>
          <a:p>
            <a:endParaRPr lang="en-US" sz="2800" dirty="0" smtClean="0"/>
          </a:p>
          <a:p>
            <a:r>
              <a:rPr lang="en-US" sz="2800" dirty="0" smtClean="0"/>
              <a:t>Zero pages and zero cache lines</a:t>
            </a:r>
          </a:p>
          <a:p>
            <a:pPr lvl="1"/>
            <a:r>
              <a:rPr lang="en-US" dirty="0" smtClean="0"/>
              <a:t>Handled separately in TLB (1-bit) and in metadata </a:t>
            </a:r>
          </a:p>
          <a:p>
            <a:pPr marL="457200" lvl="1" indent="0">
              <a:buNone/>
            </a:pPr>
            <a:r>
              <a:rPr lang="en-US" dirty="0"/>
              <a:t> </a:t>
            </a:r>
            <a:r>
              <a:rPr lang="en-US" dirty="0" smtClean="0"/>
              <a:t>   (1-bit per cache line)</a:t>
            </a:r>
          </a:p>
          <a:p>
            <a:r>
              <a:rPr lang="en-US" dirty="0" smtClean="0"/>
              <a:t>Integration with cache compression</a:t>
            </a:r>
          </a:p>
          <a:p>
            <a:pPr lvl="1"/>
            <a:r>
              <a:rPr lang="en-US" dirty="0" smtClean="0"/>
              <a:t>BDI and FPC</a:t>
            </a:r>
            <a:endParaRPr lang="en-US" dirty="0"/>
          </a:p>
        </p:txBody>
      </p:sp>
      <p:sp>
        <p:nvSpPr>
          <p:cNvPr id="6" name="Rectangle 5"/>
          <p:cNvSpPr/>
          <p:nvPr/>
        </p:nvSpPr>
        <p:spPr>
          <a:xfrm>
            <a:off x="712244" y="2828924"/>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64B</a:t>
            </a:r>
            <a:endParaRPr lang="en-US" sz="2400" i="1" dirty="0">
              <a:solidFill>
                <a:prstClr val="white"/>
              </a:solidFill>
              <a:latin typeface="Calibri"/>
            </a:endParaRPr>
          </a:p>
        </p:txBody>
      </p:sp>
      <p:sp>
        <p:nvSpPr>
          <p:cNvPr id="7" name="Rectangle 6"/>
          <p:cNvSpPr/>
          <p:nvPr/>
        </p:nvSpPr>
        <p:spPr>
          <a:xfrm>
            <a:off x="700370" y="2828924"/>
            <a:ext cx="4469356" cy="47600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13" name="Rectangle 12"/>
          <p:cNvSpPr/>
          <p:nvPr/>
        </p:nvSpPr>
        <p:spPr>
          <a:xfrm>
            <a:off x="1828800" y="2828924"/>
            <a:ext cx="1116556" cy="4809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64B</a:t>
            </a:r>
            <a:endParaRPr lang="en-US" sz="2400" i="1" dirty="0">
              <a:solidFill>
                <a:prstClr val="white"/>
              </a:solidFill>
              <a:latin typeface="Calibri"/>
            </a:endParaRPr>
          </a:p>
        </p:txBody>
      </p:sp>
      <p:sp>
        <p:nvSpPr>
          <p:cNvPr id="14" name="Rectangle 13"/>
          <p:cNvSpPr/>
          <p:nvPr/>
        </p:nvSpPr>
        <p:spPr>
          <a:xfrm>
            <a:off x="2936613" y="2847727"/>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64B</a:t>
            </a:r>
            <a:endParaRPr lang="en-US" sz="2400" i="1" dirty="0">
              <a:solidFill>
                <a:prstClr val="white"/>
              </a:solidFill>
              <a:latin typeface="Calibri"/>
            </a:endParaRPr>
          </a:p>
        </p:txBody>
      </p:sp>
      <p:sp>
        <p:nvSpPr>
          <p:cNvPr id="15" name="Rectangle 14"/>
          <p:cNvSpPr/>
          <p:nvPr/>
        </p:nvSpPr>
        <p:spPr>
          <a:xfrm>
            <a:off x="4053169" y="2847727"/>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64B</a:t>
            </a:r>
            <a:endParaRPr lang="en-US" sz="2400" i="1" dirty="0">
              <a:solidFill>
                <a:prstClr val="white"/>
              </a:solidFill>
              <a:latin typeface="Calibri"/>
            </a:endParaRPr>
          </a:p>
        </p:txBody>
      </p:sp>
      <p:sp>
        <p:nvSpPr>
          <p:cNvPr id="16" name="Rectangle 15"/>
          <p:cNvSpPr/>
          <p:nvPr/>
        </p:nvSpPr>
        <p:spPr>
          <a:xfrm>
            <a:off x="6083169" y="2817852"/>
            <a:ext cx="1066800" cy="48542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17" name="Rectangle 16"/>
          <p:cNvSpPr/>
          <p:nvPr/>
        </p:nvSpPr>
        <p:spPr>
          <a:xfrm>
            <a:off x="6064119" y="2808477"/>
            <a:ext cx="279139" cy="4904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sp>
        <p:nvSpPr>
          <p:cNvPr id="18" name="Rectangle 17"/>
          <p:cNvSpPr/>
          <p:nvPr/>
        </p:nvSpPr>
        <p:spPr>
          <a:xfrm>
            <a:off x="6337430" y="2819400"/>
            <a:ext cx="279139" cy="4904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sp>
        <p:nvSpPr>
          <p:cNvPr id="19" name="Rectangle 18"/>
          <p:cNvSpPr/>
          <p:nvPr/>
        </p:nvSpPr>
        <p:spPr>
          <a:xfrm>
            <a:off x="6616569" y="2819400"/>
            <a:ext cx="279139" cy="4904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cxnSp>
        <p:nvCxnSpPr>
          <p:cNvPr id="20" name="Straight Arrow Connector 19"/>
          <p:cNvCxnSpPr/>
          <p:nvPr/>
        </p:nvCxnSpPr>
        <p:spPr>
          <a:xfrm>
            <a:off x="5334000" y="3081015"/>
            <a:ext cx="609600" cy="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15200" y="2590800"/>
            <a:ext cx="1676400" cy="892552"/>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 </a:t>
            </a:r>
            <a:r>
              <a:rPr lang="en-US" sz="2400" dirty="0">
                <a:solidFill>
                  <a:prstClr val="black"/>
                </a:solidFill>
                <a:latin typeface="Calibri"/>
                <a:ea typeface="+mn-ea"/>
                <a:cs typeface="+mn-cs"/>
              </a:rPr>
              <a:t>1 transfer </a:t>
            </a:r>
          </a:p>
          <a:p>
            <a:pPr fontAlgn="auto">
              <a:spcBef>
                <a:spcPts val="0"/>
              </a:spcBef>
              <a:spcAft>
                <a:spcPts val="0"/>
              </a:spcAft>
            </a:pPr>
            <a:r>
              <a:rPr lang="en-US" sz="2400" dirty="0">
                <a:solidFill>
                  <a:prstClr val="black"/>
                </a:solidFill>
                <a:latin typeface="Calibri"/>
                <a:ea typeface="+mn-ea"/>
                <a:cs typeface="+mn-cs"/>
              </a:rPr>
              <a:t>instead of 4</a:t>
            </a:r>
          </a:p>
        </p:txBody>
      </p:sp>
    </p:spTree>
    <p:extLst>
      <p:ext uri="{BB962C8B-B14F-4D97-AF65-F5344CB8AC3E}">
        <p14:creationId xmlns:p14="http://schemas.microsoft.com/office/powerpoint/2010/main" val="3094761244"/>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197"/>
            <a:ext cx="8229600" cy="1143000"/>
          </a:xfrm>
        </p:spPr>
        <p:txBody>
          <a:bodyPr/>
          <a:lstStyle/>
          <a:p>
            <a:r>
              <a:rPr lang="en-US" dirty="0" smtClean="0"/>
              <a:t>Methodology</a:t>
            </a:r>
            <a:endParaRPr lang="en-US" dirty="0"/>
          </a:p>
        </p:txBody>
      </p:sp>
      <p:sp>
        <p:nvSpPr>
          <p:cNvPr id="8" name="Content Placeholder 2"/>
          <p:cNvSpPr>
            <a:spLocks noGrp="1"/>
          </p:cNvSpPr>
          <p:nvPr>
            <p:ph idx="1"/>
          </p:nvPr>
        </p:nvSpPr>
        <p:spPr>
          <a:xfrm>
            <a:off x="152400" y="990600"/>
            <a:ext cx="8718644" cy="5334000"/>
          </a:xfrm>
        </p:spPr>
        <p:txBody>
          <a:bodyPr>
            <a:normAutofit/>
          </a:bodyPr>
          <a:lstStyle/>
          <a:p>
            <a:r>
              <a:rPr lang="en-US" b="1" dirty="0" smtClean="0"/>
              <a:t>Simulator</a:t>
            </a:r>
          </a:p>
          <a:p>
            <a:pPr lvl="1"/>
            <a:r>
              <a:rPr kumimoji="0" lang="en-US" b="1" i="0" u="none" strike="noStrike" kern="0" cap="none" spc="0" normalizeH="0" noProof="0" dirty="0">
                <a:ln>
                  <a:noFill/>
                </a:ln>
                <a:solidFill>
                  <a:schemeClr val="tx1"/>
                </a:solidFill>
                <a:effectLst/>
                <a:uLnTx/>
                <a:uFillTx/>
                <a:latin typeface="+mn-lt"/>
                <a:ea typeface="+mn-ea"/>
                <a:cs typeface="+mn-cs"/>
              </a:rPr>
              <a:t> </a:t>
            </a:r>
            <a:r>
              <a:rPr lang="en-US" kern="0" dirty="0"/>
              <a:t>x</a:t>
            </a:r>
            <a:r>
              <a:rPr kumimoji="0" lang="en-US" sz="2800" i="0" u="none" strike="noStrike" kern="0" cap="none" spc="0" normalizeH="0" noProof="0" dirty="0" smtClean="0">
                <a:ln>
                  <a:noFill/>
                </a:ln>
                <a:solidFill>
                  <a:schemeClr val="tx1"/>
                </a:solidFill>
                <a:effectLst/>
                <a:uLnTx/>
                <a:uFillTx/>
              </a:rPr>
              <a:t>86</a:t>
            </a:r>
            <a:r>
              <a:rPr kumimoji="0" lang="en-US" sz="2800" b="1"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event-driven</a:t>
            </a:r>
            <a:r>
              <a:rPr kumimoji="0" lang="en-US" sz="2800" b="0"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simulators </a:t>
            </a:r>
          </a:p>
          <a:p>
            <a:pPr lvl="2"/>
            <a:r>
              <a:rPr kumimoji="0" lang="en-US" sz="2400" b="0" i="0" u="none" strike="noStrike" kern="0" cap="none" spc="0" normalizeH="0" baseline="0" noProof="0" dirty="0" err="1" smtClean="0">
                <a:ln>
                  <a:noFill/>
                </a:ln>
                <a:solidFill>
                  <a:schemeClr val="tx1"/>
                </a:solidFill>
                <a:effectLst/>
                <a:uLnTx/>
                <a:uFillTx/>
              </a:rPr>
              <a:t>Simics</a:t>
            </a:r>
            <a:r>
              <a:rPr kumimoji="0" lang="en-US" sz="2400" b="0" i="0" u="none" strike="noStrike" kern="0" cap="none" spc="0" normalizeH="0" baseline="0" noProof="0" dirty="0" smtClean="0">
                <a:ln>
                  <a:noFill/>
                </a:ln>
                <a:solidFill>
                  <a:schemeClr val="tx1"/>
                </a:solidFill>
                <a:effectLst/>
                <a:uLnTx/>
                <a:uFillTx/>
              </a:rPr>
              <a:t>-based </a:t>
            </a:r>
            <a:r>
              <a:rPr lang="en-US" sz="1600" i="1" kern="0" dirty="0" smtClean="0"/>
              <a:t>[Magnusson+, Computer’02]  </a:t>
            </a:r>
            <a:r>
              <a:rPr lang="en-US" kern="0" dirty="0" smtClean="0"/>
              <a:t>for CPU</a:t>
            </a:r>
          </a:p>
          <a:p>
            <a:pPr lvl="2"/>
            <a:r>
              <a:rPr lang="en-US" kern="0" dirty="0" smtClean="0"/>
              <a:t>Multi2Sim</a:t>
            </a:r>
            <a:r>
              <a:rPr lang="en-US" i="1" kern="0" dirty="0"/>
              <a:t> </a:t>
            </a:r>
            <a:r>
              <a:rPr lang="en-US" i="1" kern="0" dirty="0" smtClean="0"/>
              <a:t> </a:t>
            </a:r>
            <a:r>
              <a:rPr lang="en-US" sz="1700" i="1" kern="0" dirty="0" smtClean="0"/>
              <a:t>[</a:t>
            </a:r>
            <a:r>
              <a:rPr lang="en-US" sz="1700" i="1" kern="0" dirty="0" err="1" smtClean="0"/>
              <a:t>Ubal</a:t>
            </a:r>
            <a:r>
              <a:rPr lang="en-US" sz="1700" i="1" kern="0" dirty="0" smtClean="0"/>
              <a:t>+, PACT’12</a:t>
            </a:r>
            <a:r>
              <a:rPr lang="en-US" sz="1700" i="1" kern="0" dirty="0"/>
              <a:t>]</a:t>
            </a:r>
            <a:r>
              <a:rPr lang="en-US" kern="0" dirty="0" smtClean="0"/>
              <a:t> for GPU </a:t>
            </a:r>
            <a:endParaRPr lang="en-US" sz="2400" b="1" dirty="0" smtClean="0"/>
          </a:p>
          <a:p>
            <a:r>
              <a:rPr lang="en-US" b="1" dirty="0" smtClean="0"/>
              <a:t>Workloads</a:t>
            </a:r>
          </a:p>
          <a:p>
            <a:pPr lvl="1"/>
            <a:r>
              <a:rPr lang="en-US" sz="2800" kern="0" dirty="0" smtClean="0"/>
              <a:t>SPEC2006 benchmarks, TPC, Apache web server, GPGPU </a:t>
            </a:r>
            <a:r>
              <a:rPr lang="en-US" kern="0" dirty="0" smtClean="0"/>
              <a:t>applications</a:t>
            </a:r>
          </a:p>
          <a:p>
            <a:r>
              <a:rPr lang="en-US" b="1" kern="0" dirty="0" smtClean="0"/>
              <a:t>System Parameters</a:t>
            </a:r>
          </a:p>
          <a:p>
            <a:pPr lvl="1"/>
            <a:r>
              <a:rPr lang="en-US" sz="2800" kern="0" dirty="0" smtClean="0"/>
              <a:t>L1/L2/L3 cache latencies from CACTI </a:t>
            </a:r>
            <a:r>
              <a:rPr lang="en-US" sz="2200" i="1" kern="0" dirty="0" smtClean="0"/>
              <a:t>[</a:t>
            </a:r>
            <a:r>
              <a:rPr lang="en-US" sz="2200" i="1" kern="0" dirty="0" err="1" smtClean="0"/>
              <a:t>Thoziyoor</a:t>
            </a:r>
            <a:r>
              <a:rPr lang="en-US" sz="2200" i="1" kern="0" dirty="0" smtClean="0"/>
              <a:t>+, ISCA’08]</a:t>
            </a:r>
          </a:p>
          <a:p>
            <a:pPr lvl="1"/>
            <a:r>
              <a:rPr lang="en-US" sz="2800" kern="0" dirty="0" smtClean="0"/>
              <a:t>512kB - 16MB L2, simple memory model</a:t>
            </a:r>
          </a:p>
          <a:p>
            <a:pPr lvl="1"/>
            <a:endParaRPr lang="en-US" kern="0" dirty="0" smtClean="0"/>
          </a:p>
          <a:p>
            <a:pPr lvl="1"/>
            <a:endParaRPr lang="en-US" kern="0" dirty="0" smtClean="0"/>
          </a:p>
          <a:p>
            <a:pPr lvl="1"/>
            <a:endParaRPr lang="en-US" kern="0" dirty="0" smtClean="0"/>
          </a:p>
          <a:p>
            <a:pPr lvl="1"/>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125</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213275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Compression Ratio Comparison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126</a:t>
            </a:fld>
            <a:endParaRPr lang="en-US" altLang="en-US">
              <a:solidFill>
                <a:prstClr val="black">
                  <a:tint val="75000"/>
                </a:prstClr>
              </a:solidFill>
              <a:latin typeface="Calibri"/>
            </a:endParaRPr>
          </a:p>
        </p:txBody>
      </p:sp>
      <p:graphicFrame>
        <p:nvGraphicFramePr>
          <p:cNvPr id="5" name="Chart 4"/>
          <p:cNvGraphicFramePr>
            <a:graphicFrameLocks/>
          </p:cNvGraphicFramePr>
          <p:nvPr>
            <p:extLst>
              <p:ext uri="{D42A27DB-BD31-4B8C-83A1-F6EECF244321}">
                <p14:modId xmlns:p14="http://schemas.microsoft.com/office/powerpoint/2010/main" val="2057070167"/>
              </p:ext>
            </p:extLst>
          </p:nvPr>
        </p:nvGraphicFramePr>
        <p:xfrm>
          <a:off x="1" y="1524000"/>
          <a:ext cx="8915399"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381000" y="1143000"/>
            <a:ext cx="8229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n-US" sz="2800" dirty="0" smtClean="0">
                <a:solidFill>
                  <a:prstClr val="black"/>
                </a:solidFill>
                <a:latin typeface="Calibri"/>
              </a:rPr>
              <a:t>SPEC2006, databases, web workloads, 2MB L2 cache</a:t>
            </a:r>
          </a:p>
        </p:txBody>
      </p:sp>
      <p:sp>
        <p:nvSpPr>
          <p:cNvPr id="7" name="Rounded Rectangle 6"/>
          <p:cNvSpPr/>
          <p:nvPr/>
        </p:nvSpPr>
        <p:spPr>
          <a:xfrm>
            <a:off x="723900" y="5606955"/>
            <a:ext cx="7543800" cy="1022445"/>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800" b="1" dirty="0">
                <a:solidFill>
                  <a:prstClr val="black"/>
                </a:solidFill>
                <a:latin typeface="Calibri"/>
              </a:rPr>
              <a:t>LCP</a:t>
            </a:r>
            <a:r>
              <a:rPr lang="en-US" sz="2800" dirty="0">
                <a:solidFill>
                  <a:prstClr val="black"/>
                </a:solidFill>
                <a:latin typeface="Calibri"/>
              </a:rPr>
              <a:t>-based frameworks achieve competitive average compression ratios with prior work </a:t>
            </a:r>
            <a:endParaRPr lang="en-US" sz="2800" b="1" dirty="0">
              <a:solidFill>
                <a:prstClr val="black"/>
              </a:solidFill>
              <a:latin typeface="Calibri"/>
            </a:endParaRPr>
          </a:p>
        </p:txBody>
      </p:sp>
    </p:spTree>
    <p:extLst>
      <p:ext uri="{BB962C8B-B14F-4D97-AF65-F5344CB8AC3E}">
        <p14:creationId xmlns:p14="http://schemas.microsoft.com/office/powerpoint/2010/main" val="363208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4"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5"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6" grpId="0"/>
      <p:bldP spid="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Bandwidth Consumption Decrease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127</a:t>
            </a:fld>
            <a:endParaRPr lang="en-US" altLang="en-US">
              <a:solidFill>
                <a:prstClr val="black">
                  <a:tint val="75000"/>
                </a:prstClr>
              </a:solidFill>
              <a:latin typeface="Calibri"/>
            </a:endParaRPr>
          </a:p>
        </p:txBody>
      </p:sp>
      <p:sp>
        <p:nvSpPr>
          <p:cNvPr id="6" name="Content Placeholder 2"/>
          <p:cNvSpPr txBox="1">
            <a:spLocks/>
          </p:cNvSpPr>
          <p:nvPr/>
        </p:nvSpPr>
        <p:spPr>
          <a:xfrm>
            <a:off x="381000" y="1143000"/>
            <a:ext cx="8229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n-US" sz="2800" dirty="0" smtClean="0">
                <a:solidFill>
                  <a:prstClr val="black"/>
                </a:solidFill>
                <a:latin typeface="Calibri"/>
              </a:rPr>
              <a:t>SPEC2006, databases, web workloads, 2MB L2 cache</a:t>
            </a:r>
          </a:p>
        </p:txBody>
      </p:sp>
      <p:graphicFrame>
        <p:nvGraphicFramePr>
          <p:cNvPr id="8" name="Chart 7"/>
          <p:cNvGraphicFramePr>
            <a:graphicFrameLocks/>
          </p:cNvGraphicFramePr>
          <p:nvPr>
            <p:extLst>
              <p:ext uri="{D42A27DB-BD31-4B8C-83A1-F6EECF244321}">
                <p14:modId xmlns:p14="http://schemas.microsoft.com/office/powerpoint/2010/main" val="236952867"/>
              </p:ext>
            </p:extLst>
          </p:nvPr>
        </p:nvGraphicFramePr>
        <p:xfrm>
          <a:off x="457200" y="1905000"/>
          <a:ext cx="8305800" cy="4320540"/>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381000" y="5770728"/>
            <a:ext cx="8534400" cy="837064"/>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800" b="1" dirty="0">
                <a:solidFill>
                  <a:prstClr val="black"/>
                </a:solidFill>
                <a:latin typeface="Calibri"/>
              </a:rPr>
              <a:t>LCP</a:t>
            </a:r>
            <a:r>
              <a:rPr lang="en-US" sz="2800" dirty="0">
                <a:solidFill>
                  <a:prstClr val="black"/>
                </a:solidFill>
                <a:latin typeface="Calibri"/>
              </a:rPr>
              <a:t> frameworks significantly reduce bandwidth (</a:t>
            </a:r>
            <a:r>
              <a:rPr lang="en-US" sz="2800" b="1" dirty="0">
                <a:solidFill>
                  <a:prstClr val="black"/>
                </a:solidFill>
                <a:latin typeface="Calibri"/>
              </a:rPr>
              <a:t>46</a:t>
            </a:r>
            <a:r>
              <a:rPr lang="en-US" sz="2800" dirty="0">
                <a:solidFill>
                  <a:prstClr val="black"/>
                </a:solidFill>
                <a:latin typeface="Calibri"/>
              </a:rPr>
              <a:t>%)</a:t>
            </a:r>
            <a:endParaRPr lang="en-US" sz="2800" b="1" dirty="0">
              <a:solidFill>
                <a:prstClr val="black"/>
              </a:solidFill>
              <a:latin typeface="Calibri"/>
            </a:endParaRPr>
          </a:p>
        </p:txBody>
      </p:sp>
      <p:cxnSp>
        <p:nvCxnSpPr>
          <p:cNvPr id="10" name="Straight Arrow Connector 9"/>
          <p:cNvCxnSpPr/>
          <p:nvPr/>
        </p:nvCxnSpPr>
        <p:spPr>
          <a:xfrm>
            <a:off x="457200" y="3124200"/>
            <a:ext cx="0" cy="175260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3479074"/>
            <a:ext cx="553998" cy="890757"/>
          </a:xfrm>
          <a:prstGeom prst="rect">
            <a:avLst/>
          </a:prstGeom>
          <a:noFill/>
        </p:spPr>
        <p:txBody>
          <a:bodyPr vert="vert270" wrap="none" rtlCol="0">
            <a:spAutoFit/>
          </a:bodyPr>
          <a:lstStyle/>
          <a:p>
            <a:pPr fontAlgn="auto">
              <a:spcBef>
                <a:spcPts val="0"/>
              </a:spcBef>
              <a:spcAft>
                <a:spcPts val="0"/>
              </a:spcAft>
            </a:pPr>
            <a:r>
              <a:rPr lang="en-US" sz="2400" b="1" dirty="0">
                <a:solidFill>
                  <a:prstClr val="black"/>
                </a:solidFill>
                <a:latin typeface="Calibri"/>
                <a:ea typeface="+mn-ea"/>
                <a:cs typeface="+mn-cs"/>
              </a:rPr>
              <a:t>Better</a:t>
            </a:r>
          </a:p>
        </p:txBody>
      </p:sp>
    </p:spTree>
    <p:extLst>
      <p:ext uri="{BB962C8B-B14F-4D97-AF65-F5344CB8AC3E}">
        <p14:creationId xmlns:p14="http://schemas.microsoft.com/office/powerpoint/2010/main" val="2056629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chart seriesIdx="0"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chart seriesIdx="3"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chart seriesIdx="4" categoryIdx="-4" bldStep="series"/>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chart seriesIdx="5" categoryIdx="-4" bldStep="series"/>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chart seriesIdx="6" categoryIdx="-4" bldStep="series"/>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Sub>
          <a:bldChart bld="series"/>
        </p:bldSub>
      </p:bldGraphic>
      <p:bldP spid="9" grpId="0" animBg="1"/>
      <p:bldP spid="1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Improvement</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128</a:t>
            </a:fld>
            <a:endParaRPr lang="en-US" altLang="en-US">
              <a:solidFill>
                <a:prstClr val="black">
                  <a:tint val="75000"/>
                </a:prstClr>
              </a:solidFill>
              <a:latin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6444899"/>
              </p:ext>
            </p:extLst>
          </p:nvPr>
        </p:nvGraphicFramePr>
        <p:xfrm>
          <a:off x="152400" y="1524000"/>
          <a:ext cx="8763000" cy="2590800"/>
        </p:xfrm>
        <a:graphic>
          <a:graphicData uri="http://schemas.openxmlformats.org/drawingml/2006/table">
            <a:tbl>
              <a:tblPr firstRow="1" bandRow="1">
                <a:tableStyleId>{5C22544A-7EE6-4342-B048-85BDC9FD1C3A}</a:tableStyleId>
              </a:tblPr>
              <a:tblGrid>
                <a:gridCol w="1143000"/>
                <a:gridCol w="1905000"/>
                <a:gridCol w="2362200"/>
                <a:gridCol w="3352800"/>
              </a:tblGrid>
              <a:tr h="650217">
                <a:tc>
                  <a:txBody>
                    <a:bodyPr/>
                    <a:lstStyle/>
                    <a:p>
                      <a:pPr algn="ctr"/>
                      <a:r>
                        <a:rPr lang="en-US" sz="2400" dirty="0" smtClean="0"/>
                        <a:t>Cores</a:t>
                      </a:r>
                      <a:endParaRPr lang="en-US" sz="2400" dirty="0"/>
                    </a:p>
                  </a:txBody>
                  <a:tcPr/>
                </a:tc>
                <a:tc>
                  <a:txBody>
                    <a:bodyPr/>
                    <a:lstStyle/>
                    <a:p>
                      <a:pPr algn="ctr"/>
                      <a:r>
                        <a:rPr lang="en-US" sz="2400" dirty="0" smtClean="0"/>
                        <a:t>LCP-BDI</a:t>
                      </a:r>
                      <a:endParaRPr lang="en-US" sz="2400" dirty="0"/>
                    </a:p>
                  </a:txBody>
                  <a:tcPr/>
                </a:tc>
                <a:tc>
                  <a:txBody>
                    <a:bodyPr/>
                    <a:lstStyle/>
                    <a:p>
                      <a:pPr algn="ctr"/>
                      <a:r>
                        <a:rPr lang="en-US" sz="2400" dirty="0" smtClean="0"/>
                        <a:t>(BDI,</a:t>
                      </a:r>
                      <a:r>
                        <a:rPr lang="en-US" sz="2400" baseline="0" dirty="0" smtClean="0"/>
                        <a:t> LCP-BDI)</a:t>
                      </a:r>
                      <a:endParaRPr lang="en-US" sz="2400" dirty="0"/>
                    </a:p>
                  </a:txBody>
                  <a:tcPr/>
                </a:tc>
                <a:tc>
                  <a:txBody>
                    <a:bodyPr/>
                    <a:lstStyle/>
                    <a:p>
                      <a:pPr marL="0" marR="0" indent="0" algn="ctr" defTabSz="4388419" rtl="0" eaLnBrk="1" fontAlgn="auto" latinLnBrk="0" hangingPunct="1">
                        <a:lnSpc>
                          <a:spcPct val="100000"/>
                        </a:lnSpc>
                        <a:spcBef>
                          <a:spcPts val="0"/>
                        </a:spcBef>
                        <a:spcAft>
                          <a:spcPts val="0"/>
                        </a:spcAft>
                        <a:buClrTx/>
                        <a:buSzTx/>
                        <a:buFontTx/>
                        <a:buNone/>
                        <a:tabLst/>
                        <a:defRPr/>
                      </a:pPr>
                      <a:r>
                        <a:rPr lang="en-US" sz="2400" dirty="0" smtClean="0"/>
                        <a:t>(BDI,</a:t>
                      </a:r>
                      <a:r>
                        <a:rPr lang="en-US" sz="2400" baseline="0" dirty="0" smtClean="0"/>
                        <a:t> LCP-BDI+FPC-fixed)</a:t>
                      </a:r>
                      <a:endParaRPr lang="en-US" sz="2400" dirty="0"/>
                    </a:p>
                  </a:txBody>
                  <a:tcPr/>
                </a:tc>
              </a:tr>
              <a:tr h="627855">
                <a:tc>
                  <a:txBody>
                    <a:bodyPr/>
                    <a:lstStyle/>
                    <a:p>
                      <a:pPr algn="ctr"/>
                      <a:r>
                        <a:rPr lang="en-US" sz="2400" b="1" dirty="0" smtClean="0"/>
                        <a:t>1</a:t>
                      </a:r>
                      <a:endParaRPr lang="en-US" sz="2400" b="1" dirty="0"/>
                    </a:p>
                  </a:txBody>
                  <a:tcPr/>
                </a:tc>
                <a:tc>
                  <a:txBody>
                    <a:bodyPr/>
                    <a:lstStyle/>
                    <a:p>
                      <a:pPr algn="ctr"/>
                      <a:r>
                        <a:rPr lang="en-US" sz="2400" dirty="0" smtClean="0"/>
                        <a:t>6.1%</a:t>
                      </a:r>
                      <a:endParaRPr lang="en-US" sz="2400" dirty="0"/>
                    </a:p>
                  </a:txBody>
                  <a:tcPr/>
                </a:tc>
                <a:tc>
                  <a:txBody>
                    <a:bodyPr/>
                    <a:lstStyle/>
                    <a:p>
                      <a:pPr algn="ctr"/>
                      <a:r>
                        <a:rPr lang="en-US" sz="2400" b="1" dirty="0" smtClean="0"/>
                        <a:t>9.5%</a:t>
                      </a:r>
                      <a:endParaRPr lang="en-US" sz="2400" b="1" dirty="0"/>
                    </a:p>
                  </a:txBody>
                  <a:tcPr/>
                </a:tc>
                <a:tc>
                  <a:txBody>
                    <a:bodyPr/>
                    <a:lstStyle/>
                    <a:p>
                      <a:pPr algn="ctr"/>
                      <a:r>
                        <a:rPr lang="en-US" sz="2400" dirty="0" smtClean="0"/>
                        <a:t>9.3%</a:t>
                      </a:r>
                      <a:endParaRPr lang="en-US" sz="2400" dirty="0"/>
                    </a:p>
                  </a:txBody>
                  <a:tcPr/>
                </a:tc>
              </a:tr>
              <a:tr h="626793">
                <a:tc>
                  <a:txBody>
                    <a:bodyPr/>
                    <a:lstStyle/>
                    <a:p>
                      <a:pPr algn="ctr"/>
                      <a:r>
                        <a:rPr lang="en-US" sz="2400" b="1" dirty="0" smtClean="0"/>
                        <a:t>2</a:t>
                      </a:r>
                      <a:endParaRPr lang="en-US" sz="2400" b="1" dirty="0"/>
                    </a:p>
                  </a:txBody>
                  <a:tcPr/>
                </a:tc>
                <a:tc>
                  <a:txBody>
                    <a:bodyPr/>
                    <a:lstStyle/>
                    <a:p>
                      <a:pPr algn="ctr"/>
                      <a:r>
                        <a:rPr lang="en-US" sz="2400" dirty="0" smtClean="0"/>
                        <a:t>13.9%</a:t>
                      </a:r>
                      <a:endParaRPr lang="en-US" sz="2400" dirty="0"/>
                    </a:p>
                  </a:txBody>
                  <a:tcPr/>
                </a:tc>
                <a:tc>
                  <a:txBody>
                    <a:bodyPr/>
                    <a:lstStyle/>
                    <a:p>
                      <a:pPr algn="ctr"/>
                      <a:r>
                        <a:rPr lang="en-US" sz="2400" b="1" dirty="0" smtClean="0"/>
                        <a:t>23.7%</a:t>
                      </a:r>
                      <a:endParaRPr lang="en-US" sz="2400" b="1" dirty="0"/>
                    </a:p>
                  </a:txBody>
                  <a:tcPr/>
                </a:tc>
                <a:tc>
                  <a:txBody>
                    <a:bodyPr/>
                    <a:lstStyle/>
                    <a:p>
                      <a:pPr algn="ctr"/>
                      <a:r>
                        <a:rPr lang="en-US" sz="2400" dirty="0" smtClean="0"/>
                        <a:t>23.6%</a:t>
                      </a:r>
                      <a:endParaRPr lang="en-US" sz="2400" dirty="0"/>
                    </a:p>
                  </a:txBody>
                  <a:tcPr/>
                </a:tc>
              </a:tr>
              <a:tr h="685935">
                <a:tc>
                  <a:txBody>
                    <a:bodyPr/>
                    <a:lstStyle/>
                    <a:p>
                      <a:pPr algn="ctr"/>
                      <a:r>
                        <a:rPr lang="en-US" sz="2400" b="1" dirty="0" smtClean="0"/>
                        <a:t>4</a:t>
                      </a:r>
                      <a:endParaRPr lang="en-US" sz="2400" b="1" dirty="0"/>
                    </a:p>
                  </a:txBody>
                  <a:tcPr/>
                </a:tc>
                <a:tc>
                  <a:txBody>
                    <a:bodyPr/>
                    <a:lstStyle/>
                    <a:p>
                      <a:pPr algn="ctr"/>
                      <a:r>
                        <a:rPr lang="en-US" sz="2400" dirty="0" smtClean="0"/>
                        <a:t>10.7%</a:t>
                      </a:r>
                      <a:endParaRPr lang="en-US" sz="2400" dirty="0"/>
                    </a:p>
                  </a:txBody>
                  <a:tcPr/>
                </a:tc>
                <a:tc>
                  <a:txBody>
                    <a:bodyPr/>
                    <a:lstStyle/>
                    <a:p>
                      <a:pPr algn="ctr"/>
                      <a:r>
                        <a:rPr lang="en-US" sz="2400" b="1" dirty="0" smtClean="0"/>
                        <a:t>22.6%</a:t>
                      </a:r>
                      <a:endParaRPr lang="en-US" sz="2400" b="1" dirty="0"/>
                    </a:p>
                  </a:txBody>
                  <a:tcPr/>
                </a:tc>
                <a:tc>
                  <a:txBody>
                    <a:bodyPr/>
                    <a:lstStyle/>
                    <a:p>
                      <a:pPr algn="ctr"/>
                      <a:r>
                        <a:rPr lang="en-US" sz="2400" dirty="0" smtClean="0"/>
                        <a:t>22.5%</a:t>
                      </a:r>
                      <a:endParaRPr lang="en-US" sz="2400" dirty="0"/>
                    </a:p>
                  </a:txBody>
                  <a:tcPr/>
                </a:tc>
              </a:tr>
            </a:tbl>
          </a:graphicData>
        </a:graphic>
      </p:graphicFrame>
      <p:sp>
        <p:nvSpPr>
          <p:cNvPr id="6" name="Rounded Rectangle 5"/>
          <p:cNvSpPr/>
          <p:nvPr/>
        </p:nvSpPr>
        <p:spPr>
          <a:xfrm>
            <a:off x="457200" y="4800600"/>
            <a:ext cx="8001000" cy="837064"/>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800" b="1" dirty="0">
                <a:solidFill>
                  <a:prstClr val="black"/>
                </a:solidFill>
                <a:latin typeface="Calibri"/>
              </a:rPr>
              <a:t>LCP</a:t>
            </a:r>
            <a:r>
              <a:rPr lang="en-US" sz="2800" dirty="0">
                <a:solidFill>
                  <a:prstClr val="black"/>
                </a:solidFill>
                <a:latin typeface="Calibri"/>
              </a:rPr>
              <a:t> frameworks significantly improve performance</a:t>
            </a:r>
            <a:endParaRPr lang="en-US" sz="2800" b="1" dirty="0">
              <a:solidFill>
                <a:prstClr val="black"/>
              </a:solidFill>
              <a:latin typeface="Calibri"/>
            </a:endParaRPr>
          </a:p>
        </p:txBody>
      </p:sp>
    </p:spTree>
    <p:extLst>
      <p:ext uri="{BB962C8B-B14F-4D97-AF65-F5344CB8AC3E}">
        <p14:creationId xmlns:p14="http://schemas.microsoft.com/office/powerpoint/2010/main" val="3854032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5"/>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152400" y="1219200"/>
            <a:ext cx="8839200" cy="5181600"/>
          </a:xfrm>
        </p:spPr>
        <p:txBody>
          <a:bodyPr>
            <a:normAutofit lnSpcReduction="10000"/>
          </a:bodyPr>
          <a:lstStyle/>
          <a:p>
            <a:r>
              <a:rPr lang="en-US" sz="3300" dirty="0" smtClean="0"/>
              <a:t>A new main memory compression framework called </a:t>
            </a:r>
            <a:r>
              <a:rPr lang="en-US" sz="3300" b="1" dirty="0" smtClean="0"/>
              <a:t>LCP (Linearly Compressed Pages)</a:t>
            </a:r>
          </a:p>
          <a:p>
            <a:pPr lvl="1"/>
            <a:r>
              <a:rPr lang="en-US" b="1" dirty="0"/>
              <a:t>Key idea: </a:t>
            </a:r>
            <a:r>
              <a:rPr lang="en-US" b="1" dirty="0" smtClean="0"/>
              <a:t>ﬁxed </a:t>
            </a:r>
            <a:r>
              <a:rPr lang="en-US" b="1" dirty="0"/>
              <a:t>size </a:t>
            </a:r>
            <a:r>
              <a:rPr lang="en-US" dirty="0"/>
              <a:t>for compressed </a:t>
            </a:r>
            <a:r>
              <a:rPr lang="en-US" dirty="0" smtClean="0"/>
              <a:t>cache lines </a:t>
            </a:r>
            <a:r>
              <a:rPr lang="en-US" dirty="0"/>
              <a:t>within a </a:t>
            </a:r>
            <a:r>
              <a:rPr lang="en-US" dirty="0" smtClean="0"/>
              <a:t>page and </a:t>
            </a:r>
            <a:r>
              <a:rPr lang="en-US" b="1" dirty="0" smtClean="0"/>
              <a:t>fixed compression algorithm </a:t>
            </a:r>
            <a:r>
              <a:rPr lang="en-US" dirty="0" smtClean="0"/>
              <a:t>per page</a:t>
            </a:r>
          </a:p>
          <a:p>
            <a:endParaRPr lang="en-US" dirty="0" smtClean="0"/>
          </a:p>
          <a:p>
            <a:r>
              <a:rPr lang="en-US" dirty="0" smtClean="0"/>
              <a:t>LCP evaluation:</a:t>
            </a:r>
          </a:p>
          <a:p>
            <a:pPr lvl="1"/>
            <a:r>
              <a:rPr lang="en-US" dirty="0" smtClean="0"/>
              <a:t> Increases </a:t>
            </a:r>
            <a:r>
              <a:rPr lang="en-US" dirty="0"/>
              <a:t>capacity (</a:t>
            </a:r>
            <a:r>
              <a:rPr lang="en-US" b="1" dirty="0"/>
              <a:t>69%</a:t>
            </a:r>
            <a:r>
              <a:rPr lang="en-US" dirty="0"/>
              <a:t> on average</a:t>
            </a:r>
            <a:r>
              <a:rPr lang="en-US" dirty="0" smtClean="0"/>
              <a:t>)</a:t>
            </a:r>
          </a:p>
          <a:p>
            <a:pPr lvl="1"/>
            <a:r>
              <a:rPr lang="en-US" dirty="0" smtClean="0"/>
              <a:t> Decreases </a:t>
            </a:r>
            <a:r>
              <a:rPr lang="en-US" dirty="0"/>
              <a:t>bandwidth consumption (</a:t>
            </a:r>
            <a:r>
              <a:rPr lang="en-US" b="1" dirty="0"/>
              <a:t>46</a:t>
            </a:r>
            <a:r>
              <a:rPr lang="en-US" b="1" dirty="0" smtClean="0"/>
              <a:t>%</a:t>
            </a:r>
            <a:r>
              <a:rPr lang="en-US" dirty="0" smtClean="0"/>
              <a:t>)</a:t>
            </a:r>
          </a:p>
          <a:p>
            <a:pPr lvl="1"/>
            <a:r>
              <a:rPr lang="en-US" dirty="0" smtClean="0"/>
              <a:t> Improves </a:t>
            </a:r>
            <a:r>
              <a:rPr lang="en-US" dirty="0"/>
              <a:t>overall performance (</a:t>
            </a:r>
            <a:r>
              <a:rPr lang="en-US" b="1" dirty="0"/>
              <a:t>9.5</a:t>
            </a:r>
            <a:r>
              <a:rPr lang="en-US" b="1" dirty="0" smtClean="0"/>
              <a:t>%</a:t>
            </a:r>
            <a:r>
              <a:rPr lang="en-US" dirty="0" smtClean="0"/>
              <a:t>)</a:t>
            </a:r>
          </a:p>
          <a:p>
            <a:pPr lvl="1"/>
            <a:r>
              <a:rPr lang="en-US" dirty="0" smtClean="0"/>
              <a:t> Decreases energy of the off-chip bus (</a:t>
            </a:r>
            <a:r>
              <a:rPr lang="en-US" b="1" dirty="0" smtClean="0"/>
              <a:t>37</a:t>
            </a:r>
            <a:r>
              <a:rPr lang="en-US" dirty="0" smtClean="0"/>
              <a:t>%) </a:t>
            </a:r>
            <a:endParaRPr lang="en-US" dirty="0"/>
          </a:p>
          <a:p>
            <a:endParaRPr lang="en-US" dirty="0"/>
          </a:p>
          <a:p>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129</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211813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Garamond" charset="0"/>
                <a:ea typeface="ＭＳ Ｐゴシック" charset="0"/>
                <a:cs typeface="ＭＳ Ｐゴシック" charset="0"/>
              </a:rPr>
              <a:t>Shared Hardware Resources</a:t>
            </a:r>
          </a:p>
        </p:txBody>
      </p:sp>
      <p:sp>
        <p:nvSpPr>
          <p:cNvPr id="2662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Memory subsystem (in both MT and CMP)</a:t>
            </a:r>
          </a:p>
          <a:p>
            <a:pPr lvl="1"/>
            <a:r>
              <a:rPr lang="en-US">
                <a:latin typeface="Tahoma" charset="0"/>
                <a:ea typeface="ＭＳ Ｐゴシック" charset="0"/>
              </a:rPr>
              <a:t>Non-private caches</a:t>
            </a:r>
          </a:p>
          <a:p>
            <a:pPr lvl="1"/>
            <a:r>
              <a:rPr lang="en-US">
                <a:latin typeface="Tahoma" charset="0"/>
                <a:ea typeface="ＭＳ Ｐゴシック" charset="0"/>
              </a:rPr>
              <a:t>Interconnects</a:t>
            </a:r>
          </a:p>
          <a:p>
            <a:pPr lvl="1"/>
            <a:r>
              <a:rPr lang="en-US">
                <a:latin typeface="Tahoma" charset="0"/>
                <a:ea typeface="ＭＳ Ｐゴシック" charset="0"/>
              </a:rPr>
              <a:t>Memory controllers, buses, banks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I/O subsystem (in both MT and CMP)</a:t>
            </a:r>
          </a:p>
          <a:p>
            <a:pPr lvl="1"/>
            <a:r>
              <a:rPr lang="en-US">
                <a:latin typeface="Tahoma" charset="0"/>
                <a:ea typeface="ＭＳ Ｐゴシック" charset="0"/>
              </a:rPr>
              <a:t>I/O, DMA controllers</a:t>
            </a:r>
          </a:p>
          <a:p>
            <a:pPr lvl="1"/>
            <a:r>
              <a:rPr lang="en-US">
                <a:latin typeface="Tahoma" charset="0"/>
                <a:ea typeface="ＭＳ Ｐゴシック" charset="0"/>
              </a:rPr>
              <a:t>Ethernet controllers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Processor (in MT)</a:t>
            </a:r>
          </a:p>
          <a:p>
            <a:pPr lvl="1"/>
            <a:r>
              <a:rPr lang="en-US">
                <a:latin typeface="Tahoma" charset="0"/>
                <a:ea typeface="ＭＳ Ｐゴシック" charset="0"/>
              </a:rPr>
              <a:t>Pipeline resources</a:t>
            </a:r>
          </a:p>
          <a:p>
            <a:pPr lvl="1"/>
            <a:r>
              <a:rPr lang="en-US">
                <a:latin typeface="Tahoma" charset="0"/>
                <a:ea typeface="ＭＳ Ｐゴシック" charset="0"/>
              </a:rPr>
              <a:t>L1 caches</a:t>
            </a: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66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A13233-9F52-E44E-9030-CC23E5032F10}" type="slidenum">
              <a:rPr lang="en-US" sz="1600">
                <a:solidFill>
                  <a:srgbClr val="000000"/>
                </a:solidFill>
                <a:latin typeface="Garamond" charset="0"/>
              </a:rPr>
              <a:pPr eaLnBrk="1" hangingPunct="1"/>
              <a:t>13</a:t>
            </a:fld>
            <a:endParaRPr lang="en-US" sz="1600">
              <a:solidFill>
                <a:srgbClr val="000000"/>
              </a:solidFill>
              <a:latin typeface="Garamond" charset="0"/>
            </a:endParaRPr>
          </a:p>
        </p:txBody>
      </p:sp>
    </p:spTree>
    <p:extLst>
      <p:ext uri="{BB962C8B-B14F-4D97-AF65-F5344CB8AC3E}">
        <p14:creationId xmlns:p14="http://schemas.microsoft.com/office/powerpoint/2010/main" val="6249162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990600" y="1752600"/>
            <a:ext cx="7924800" cy="1752600"/>
          </a:xfrm>
        </p:spPr>
        <p:txBody>
          <a:bodyPr/>
          <a:lstStyle/>
          <a:p>
            <a:r>
              <a:rPr lang="en-US" dirty="0" smtClean="0">
                <a:latin typeface="Garamond" charset="0"/>
              </a:rPr>
              <a:t>Controlled Shared Caching</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pPr>
              <a:buFont typeface="Wingdings" charset="0"/>
              <a:buNone/>
            </a:pP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130</a:t>
            </a:fld>
            <a:endParaRPr lang="en-US" sz="1200">
              <a:solidFill>
                <a:srgbClr val="000000"/>
              </a:solidFill>
              <a:latin typeface="Garamond" charset="0"/>
            </a:endParaRPr>
          </a:p>
        </p:txBody>
      </p:sp>
    </p:spTree>
    <p:extLst>
      <p:ext uri="{BB962C8B-B14F-4D97-AF65-F5344CB8AC3E}">
        <p14:creationId xmlns:p14="http://schemas.microsoft.com/office/powerpoint/2010/main" val="10161292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Garamond" charset="0"/>
                <a:ea typeface="ＭＳ Ｐゴシック" charset="0"/>
                <a:cs typeface="ＭＳ Ｐゴシック" charset="0"/>
              </a:rPr>
              <a:t>Controlled Cache Sharing</a:t>
            </a:r>
          </a:p>
        </p:txBody>
      </p:sp>
      <p:sp>
        <p:nvSpPr>
          <p:cNvPr id="3174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Utility based cache partitioning</a:t>
            </a:r>
          </a:p>
          <a:p>
            <a:pPr lvl="1"/>
            <a:r>
              <a:rPr lang="en-US" sz="1800">
                <a:latin typeface="Tahoma" charset="0"/>
                <a:ea typeface="ＭＳ Ｐゴシック" charset="0"/>
              </a:rPr>
              <a:t>Qureshi and Patt, </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Utility-Based Cache Partitioning: A Low-Overhead, High-Performance, Runtime Mechanism to Partition Shared Caches,</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 </a:t>
            </a:r>
            <a:r>
              <a:rPr lang="en-US" altLang="ja-JP" sz="1800">
                <a:solidFill>
                  <a:srgbClr val="000000"/>
                </a:solidFill>
                <a:latin typeface="Tahoma" charset="0"/>
                <a:ea typeface="ＭＳ Ｐゴシック" charset="0"/>
              </a:rPr>
              <a:t>MICRO 2006.</a:t>
            </a:r>
          </a:p>
          <a:p>
            <a:pPr lvl="1"/>
            <a:r>
              <a:rPr lang="en-US" sz="1800">
                <a:solidFill>
                  <a:srgbClr val="000000"/>
                </a:solidFill>
                <a:latin typeface="Tahoma" charset="0"/>
                <a:ea typeface="ＭＳ Ｐゴシック" charset="0"/>
              </a:rPr>
              <a:t>Suh et al., </a:t>
            </a:r>
            <a:r>
              <a:rPr lang="ja-JP" altLang="en-US" sz="1800">
                <a:solidFill>
                  <a:srgbClr val="000000"/>
                </a:solidFill>
                <a:latin typeface="Tahoma" charset="0"/>
                <a:ea typeface="ＭＳ Ｐゴシック" charset="0"/>
              </a:rPr>
              <a:t>“</a:t>
            </a:r>
            <a:r>
              <a:rPr lang="en-US" altLang="ja-JP" sz="1800">
                <a:solidFill>
                  <a:srgbClr val="0000FF"/>
                </a:solidFill>
                <a:latin typeface="Tahoma" charset="0"/>
                <a:ea typeface="ＭＳ Ｐゴシック" charset="0"/>
              </a:rPr>
              <a:t>A New Memory Monitoring Scheme for Memory-Aware Scheduling and Partitioning</a:t>
            </a:r>
            <a:r>
              <a:rPr lang="en-US" altLang="ja-JP" sz="1800">
                <a:solidFill>
                  <a:srgbClr val="000000"/>
                </a:solidFill>
                <a:latin typeface="Tahoma" charset="0"/>
                <a:ea typeface="ＭＳ Ｐゴシック" charset="0"/>
              </a:rPr>
              <a:t>,</a:t>
            </a:r>
            <a:r>
              <a:rPr lang="ja-JP" altLang="en-US" sz="1800">
                <a:solidFill>
                  <a:srgbClr val="000000"/>
                </a:solidFill>
                <a:latin typeface="Tahoma" charset="0"/>
                <a:ea typeface="ＭＳ Ｐゴシック" charset="0"/>
              </a:rPr>
              <a:t>”</a:t>
            </a:r>
            <a:r>
              <a:rPr lang="en-US" altLang="ja-JP" sz="1800">
                <a:solidFill>
                  <a:srgbClr val="000000"/>
                </a:solidFill>
                <a:latin typeface="Tahoma" charset="0"/>
                <a:ea typeface="ＭＳ Ｐゴシック" charset="0"/>
              </a:rPr>
              <a:t> HPCA 2002.</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Fair cache partitioning</a:t>
            </a:r>
          </a:p>
          <a:p>
            <a:pPr lvl="1"/>
            <a:r>
              <a:rPr lang="en-US" sz="1800">
                <a:latin typeface="Tahoma" charset="0"/>
                <a:ea typeface="ＭＳ Ｐゴシック" charset="0"/>
                <a:cs typeface="ＭＳ Ｐゴシック" charset="0"/>
              </a:rPr>
              <a:t>Kim et al., </a:t>
            </a:r>
            <a:r>
              <a:rPr lang="ja-JP" altLang="en-US" sz="1800">
                <a:latin typeface="Tahoma" charset="0"/>
                <a:ea typeface="ＭＳ Ｐゴシック" charset="0"/>
                <a:cs typeface="ＭＳ Ｐゴシック" charset="0"/>
              </a:rPr>
              <a:t>“</a:t>
            </a:r>
            <a:r>
              <a:rPr lang="en-US" altLang="ko-KR" sz="1800">
                <a:solidFill>
                  <a:srgbClr val="0000FF"/>
                </a:solidFill>
                <a:latin typeface="Tahoma" charset="0"/>
                <a:ea typeface="굴림" charset="0"/>
                <a:cs typeface="굴림" charset="0"/>
              </a:rPr>
              <a:t>Fair Cache Sharing and Partitioning</a:t>
            </a:r>
            <a:r>
              <a:rPr lang="ko-KR" altLang="en-US" sz="1800">
                <a:solidFill>
                  <a:srgbClr val="0000FF"/>
                </a:solidFill>
                <a:latin typeface="Tahoma" charset="0"/>
                <a:ea typeface="굴림" charset="0"/>
                <a:cs typeface="굴림" charset="0"/>
              </a:rPr>
              <a:t> </a:t>
            </a:r>
            <a:r>
              <a:rPr lang="en-US" altLang="ko-KR" sz="1800">
                <a:solidFill>
                  <a:srgbClr val="0000FF"/>
                </a:solidFill>
                <a:latin typeface="Tahoma" charset="0"/>
                <a:ea typeface="굴림" charset="0"/>
                <a:cs typeface="굴림" charset="0"/>
              </a:rPr>
              <a:t>in a Chip Multiprocessor Architecture</a:t>
            </a:r>
            <a:r>
              <a:rPr lang="en-US" altLang="ko-KR" sz="1800">
                <a:latin typeface="Tahoma" charset="0"/>
                <a:ea typeface="굴림" charset="0"/>
                <a:cs typeface="굴림" charset="0"/>
              </a:rPr>
              <a:t>,” PACT 2004.</a:t>
            </a:r>
          </a:p>
          <a:p>
            <a:pPr lvl="1"/>
            <a:endParaRPr lang="en-US" altLang="ko-KR">
              <a:latin typeface="Tahoma" charset="0"/>
              <a:ea typeface="굴림" charset="0"/>
              <a:cs typeface="굴림" charset="0"/>
            </a:endParaRPr>
          </a:p>
          <a:p>
            <a:r>
              <a:rPr lang="en-US" altLang="ko-KR">
                <a:latin typeface="Tahoma" charset="0"/>
                <a:ea typeface="굴림" charset="0"/>
                <a:cs typeface="굴림" charset="0"/>
              </a:rPr>
              <a:t>Shared/private mixed cache mechanisms</a:t>
            </a:r>
          </a:p>
          <a:p>
            <a:pPr lvl="1"/>
            <a:r>
              <a:rPr lang="en-US" sz="1800">
                <a:latin typeface="Tahoma" charset="0"/>
                <a:ea typeface="굴림" charset="0"/>
                <a:cs typeface="굴림" charset="0"/>
              </a:rPr>
              <a:t>Qureshi, </a:t>
            </a:r>
            <a:r>
              <a:rPr lang="ja-JP" altLang="en-US" sz="1800">
                <a:latin typeface="Tahoma" charset="0"/>
                <a:ea typeface="굴림" charset="0"/>
                <a:cs typeface="굴림" charset="0"/>
              </a:rPr>
              <a:t>“</a:t>
            </a:r>
            <a:r>
              <a:rPr lang="en-US" altLang="ja-JP" sz="1800">
                <a:solidFill>
                  <a:srgbClr val="0000FF"/>
                </a:solidFill>
                <a:latin typeface="Tahoma" charset="0"/>
                <a:ea typeface="굴림" charset="0"/>
                <a:cs typeface="굴림" charset="0"/>
              </a:rPr>
              <a:t>Adaptive Spill-Receive for Robust High-Performance Caching in CMPs</a:t>
            </a:r>
            <a:r>
              <a:rPr lang="en-US" altLang="ja-JP" sz="1800">
                <a:latin typeface="Tahoma" charset="0"/>
                <a:ea typeface="굴림" charset="0"/>
                <a:cs typeface="굴림" charset="0"/>
              </a:rPr>
              <a:t>,</a:t>
            </a:r>
            <a:r>
              <a:rPr lang="ja-JP" altLang="en-US" sz="1800">
                <a:latin typeface="Tahoma" charset="0"/>
                <a:ea typeface="굴림" charset="0"/>
                <a:cs typeface="굴림" charset="0"/>
              </a:rPr>
              <a:t>”</a:t>
            </a:r>
            <a:r>
              <a:rPr lang="en-US" altLang="ja-JP" sz="1800">
                <a:latin typeface="Tahoma" charset="0"/>
                <a:ea typeface="굴림" charset="0"/>
                <a:cs typeface="굴림" charset="0"/>
              </a:rPr>
              <a:t> HPCA 2009.</a:t>
            </a:r>
          </a:p>
          <a:p>
            <a:pPr lvl="1"/>
            <a:r>
              <a:rPr lang="en-US" sz="1800">
                <a:latin typeface="Tahoma" charset="0"/>
                <a:ea typeface="ＭＳ Ｐゴシック" charset="0"/>
                <a:cs typeface="ＭＳ Ｐゴシック" charset="0"/>
              </a:rPr>
              <a:t>Hardavellas et al., </a:t>
            </a:r>
            <a:r>
              <a:rPr lang="ja-JP" altLang="en-US" sz="1800">
                <a:latin typeface="Tahoma" charset="0"/>
                <a:ea typeface="ＭＳ Ｐゴシック" charset="0"/>
                <a:cs typeface="ＭＳ Ｐゴシック" charset="0"/>
              </a:rPr>
              <a:t>“</a:t>
            </a:r>
            <a:r>
              <a:rPr lang="en-US" altLang="ja-JP" sz="1800">
                <a:solidFill>
                  <a:srgbClr val="0000FF"/>
                </a:solidFill>
                <a:latin typeface="Tahoma" charset="0"/>
                <a:ea typeface="ＭＳ Ｐゴシック" charset="0"/>
                <a:cs typeface="ＭＳ Ｐゴシック" charset="0"/>
              </a:rPr>
              <a:t>Reactive NUCA: Near-Optimal Block Placement and Replication in Distributed Caches</a:t>
            </a:r>
            <a:r>
              <a:rPr lang="en-US" altLang="ja-JP" sz="1800">
                <a:latin typeface="Tahoma" charset="0"/>
                <a:ea typeface="ＭＳ Ｐゴシック" charset="0"/>
                <a:cs typeface="ＭＳ Ｐゴシック" charset="0"/>
              </a:rPr>
              <a:t>,</a:t>
            </a:r>
            <a:r>
              <a:rPr lang="ja-JP" altLang="en-US" sz="1800">
                <a:latin typeface="Tahoma" charset="0"/>
                <a:ea typeface="ＭＳ Ｐゴシック" charset="0"/>
                <a:cs typeface="ＭＳ Ｐゴシック" charset="0"/>
              </a:rPr>
              <a:t>”</a:t>
            </a:r>
            <a:r>
              <a:rPr lang="en-US" altLang="ja-JP" sz="1800">
                <a:latin typeface="Tahoma" charset="0"/>
                <a:ea typeface="ＭＳ Ｐゴシック" charset="0"/>
                <a:cs typeface="ＭＳ Ｐゴシック" charset="0"/>
              </a:rPr>
              <a:t> ISCA 2009.</a:t>
            </a:r>
          </a:p>
          <a:p>
            <a:pPr lvl="1"/>
            <a:endParaRPr lang="en-US" sz="1800">
              <a:latin typeface="Tahoma" charset="0"/>
              <a:ea typeface="ＭＳ Ｐゴシック" charset="0"/>
            </a:endParaRPr>
          </a:p>
          <a:p>
            <a:pPr lvl="1"/>
            <a:endParaRPr lang="en-US" altLang="ko-KR">
              <a:latin typeface="Tahoma" charset="0"/>
              <a:ea typeface="굴림" charset="0"/>
              <a:cs typeface="굴림"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317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591F5-E286-2847-9D1F-6B649CE606B8}" type="slidenum">
              <a:rPr lang="en-US" sz="1600">
                <a:solidFill>
                  <a:srgbClr val="000000"/>
                </a:solidFill>
                <a:latin typeface="Garamond" charset="0"/>
              </a:rPr>
              <a:pPr eaLnBrk="1" hangingPunct="1"/>
              <a:t>131</a:t>
            </a:fld>
            <a:endParaRPr lang="en-US" sz="1600">
              <a:solidFill>
                <a:srgbClr val="000000"/>
              </a:solidFill>
              <a:latin typeface="Garamond" charset="0"/>
            </a:endParaRPr>
          </a:p>
        </p:txBody>
      </p:sp>
    </p:spTree>
    <p:extLst>
      <p:ext uri="{BB962C8B-B14F-4D97-AF65-F5344CB8AC3E}">
        <p14:creationId xmlns:p14="http://schemas.microsoft.com/office/powerpoint/2010/main" val="3314388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Garamond" charset="0"/>
                <a:ea typeface="ＭＳ Ｐゴシック" charset="0"/>
                <a:cs typeface="ＭＳ Ｐゴシック" charset="0"/>
              </a:rPr>
              <a:t>Utility Based Shared Cache Partitioning</a:t>
            </a:r>
          </a:p>
        </p:txBody>
      </p:sp>
      <p:sp>
        <p:nvSpPr>
          <p:cNvPr id="92163" name="Content Placeholder 2"/>
          <p:cNvSpPr>
            <a:spLocks noGrp="1"/>
          </p:cNvSpPr>
          <p:nvPr>
            <p:ph idx="1"/>
          </p:nvPr>
        </p:nvSpPr>
        <p:spPr>
          <a:xfrm>
            <a:off x="228600" y="914400"/>
            <a:ext cx="8610600" cy="5194300"/>
          </a:xfrm>
        </p:spPr>
        <p:txBody>
          <a:bodyPr/>
          <a:lstStyle/>
          <a:p>
            <a:r>
              <a:rPr lang="en-US" sz="2200">
                <a:latin typeface="Tahoma" charset="0"/>
                <a:ea typeface="ＭＳ Ｐゴシック" charset="0"/>
                <a:cs typeface="ＭＳ Ｐゴシック" charset="0"/>
              </a:rPr>
              <a:t>Goal: Maximize system throughput</a:t>
            </a:r>
          </a:p>
          <a:p>
            <a:r>
              <a:rPr lang="en-US" sz="2200">
                <a:latin typeface="Tahoma" charset="0"/>
                <a:ea typeface="ＭＳ Ｐゴシック" charset="0"/>
                <a:cs typeface="ＭＳ Ｐゴシック" charset="0"/>
              </a:rPr>
              <a:t>Observation: Not all threads/applications benefit equally from caching </a:t>
            </a:r>
            <a:r>
              <a:rPr lang="en-US" sz="2200">
                <a:latin typeface="Tahoma" charset="0"/>
                <a:ea typeface="ＭＳ Ｐゴシック" charset="0"/>
                <a:cs typeface="ＭＳ Ｐゴシック" charset="0"/>
                <a:sym typeface="Wingdings" charset="0"/>
              </a:rPr>
              <a:t> simple LRU replacement not good for system throughput</a:t>
            </a:r>
            <a:endParaRPr lang="en-US" sz="22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Idea: </a:t>
            </a:r>
            <a:r>
              <a:rPr lang="en-US" sz="2200">
                <a:solidFill>
                  <a:srgbClr val="0000FF"/>
                </a:solidFill>
                <a:latin typeface="Tahoma" charset="0"/>
                <a:ea typeface="ＭＳ Ｐゴシック" charset="0"/>
                <a:cs typeface="ＭＳ Ｐゴシック" charset="0"/>
              </a:rPr>
              <a:t>Allocate more cache space to applications that obtain the most benefit from more space</a:t>
            </a:r>
          </a:p>
          <a:p>
            <a:endParaRPr lang="en-US" sz="2200">
              <a:solidFill>
                <a:srgbClr val="0000FF"/>
              </a:solidFill>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The high-level idea can be applied to other shared resources as well.</a:t>
            </a:r>
          </a:p>
          <a:p>
            <a:endParaRPr lang="en-US">
              <a:solidFill>
                <a:srgbClr val="0000FF"/>
              </a:solidFill>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Qureshi and Patt, </a:t>
            </a:r>
            <a:r>
              <a:rPr lang="ja-JP" altLang="en-US" sz="2200">
                <a:solidFill>
                  <a:srgbClr val="0000FF"/>
                </a:solidFill>
                <a:latin typeface="Tahoma" charset="0"/>
                <a:ea typeface="ＭＳ Ｐゴシック" charset="0"/>
                <a:cs typeface="ＭＳ Ｐゴシック" charset="0"/>
              </a:rPr>
              <a:t>“</a:t>
            </a:r>
            <a:r>
              <a:rPr lang="en-US" altLang="ja-JP" sz="2200">
                <a:solidFill>
                  <a:srgbClr val="0000FF"/>
                </a:solidFill>
                <a:latin typeface="Tahoma" charset="0"/>
                <a:ea typeface="ＭＳ Ｐゴシック" charset="0"/>
                <a:cs typeface="ＭＳ Ｐゴシック" charset="0"/>
              </a:rPr>
              <a:t>Utility-Based Cache Partitioning: A Low-Overhead, High-Performance, Runtime Mechanism to Partition Shared Caches,</a:t>
            </a:r>
            <a:r>
              <a:rPr lang="ja-JP" altLang="en-US" sz="2200">
                <a:solidFill>
                  <a:srgbClr val="0000FF"/>
                </a:solidFill>
                <a:latin typeface="Tahoma" charset="0"/>
                <a:ea typeface="ＭＳ Ｐゴシック" charset="0"/>
                <a:cs typeface="ＭＳ Ｐゴシック" charset="0"/>
              </a:rPr>
              <a:t>”</a:t>
            </a:r>
            <a:r>
              <a:rPr lang="en-US" altLang="ja-JP" sz="2200">
                <a:solidFill>
                  <a:srgbClr val="0000FF"/>
                </a:solidFill>
                <a:latin typeface="Tahoma" charset="0"/>
                <a:ea typeface="ＭＳ Ｐゴシック" charset="0"/>
                <a:cs typeface="ＭＳ Ｐゴシック" charset="0"/>
              </a:rPr>
              <a:t> </a:t>
            </a:r>
            <a:r>
              <a:rPr lang="en-US" altLang="ja-JP" sz="2200">
                <a:solidFill>
                  <a:srgbClr val="000000"/>
                </a:solidFill>
                <a:latin typeface="Tahoma" charset="0"/>
                <a:ea typeface="ＭＳ Ｐゴシック" charset="0"/>
                <a:cs typeface="ＭＳ Ｐゴシック" charset="0"/>
              </a:rPr>
              <a:t>MICRO 2006.</a:t>
            </a:r>
          </a:p>
          <a:p>
            <a:r>
              <a:rPr lang="en-US" sz="2200">
                <a:solidFill>
                  <a:srgbClr val="000000"/>
                </a:solidFill>
                <a:latin typeface="Tahoma" charset="0"/>
                <a:ea typeface="ＭＳ Ｐゴシック" charset="0"/>
                <a:cs typeface="ＭＳ Ｐゴシック" charset="0"/>
              </a:rPr>
              <a:t>Suh et al., </a:t>
            </a:r>
            <a:r>
              <a:rPr lang="ja-JP" altLang="en-US" sz="2200">
                <a:solidFill>
                  <a:srgbClr val="000000"/>
                </a:solidFill>
                <a:latin typeface="Tahoma" charset="0"/>
                <a:ea typeface="ＭＳ Ｐゴシック" charset="0"/>
                <a:cs typeface="ＭＳ Ｐゴシック" charset="0"/>
              </a:rPr>
              <a:t>“</a:t>
            </a:r>
            <a:r>
              <a:rPr lang="en-US" altLang="ja-JP" sz="2200">
                <a:solidFill>
                  <a:srgbClr val="0000FF"/>
                </a:solidFill>
                <a:latin typeface="Tahoma" charset="0"/>
                <a:ea typeface="ＭＳ Ｐゴシック" charset="0"/>
                <a:cs typeface="ＭＳ Ｐゴシック" charset="0"/>
              </a:rPr>
              <a:t>A New Memory Monitoring Scheme for Memory-Aware Scheduling and Partitioning</a:t>
            </a:r>
            <a:r>
              <a:rPr lang="en-US" altLang="ja-JP" sz="2200">
                <a:solidFill>
                  <a:srgbClr val="000000"/>
                </a:solidFill>
                <a:latin typeface="Tahoma" charset="0"/>
                <a:ea typeface="ＭＳ Ｐゴシック" charset="0"/>
                <a:cs typeface="ＭＳ Ｐゴシック" charset="0"/>
              </a:rPr>
              <a:t>,</a:t>
            </a:r>
            <a:r>
              <a:rPr lang="ja-JP" altLang="en-US" sz="2200">
                <a:solidFill>
                  <a:srgbClr val="000000"/>
                </a:solidFill>
                <a:latin typeface="Tahoma" charset="0"/>
                <a:ea typeface="ＭＳ Ｐゴシック" charset="0"/>
                <a:cs typeface="ＭＳ Ｐゴシック" charset="0"/>
              </a:rPr>
              <a:t>”</a:t>
            </a:r>
            <a:r>
              <a:rPr lang="en-US" altLang="ja-JP" sz="2200">
                <a:solidFill>
                  <a:srgbClr val="000000"/>
                </a:solidFill>
                <a:latin typeface="Tahoma" charset="0"/>
                <a:ea typeface="ＭＳ Ｐゴシック" charset="0"/>
                <a:cs typeface="ＭＳ Ｐゴシック" charset="0"/>
              </a:rPr>
              <a:t> HPCA 2002.</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p:txBody>
      </p:sp>
      <p:sp>
        <p:nvSpPr>
          <p:cNvPr id="327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7D553-CB4F-C142-91F7-3D443309DA1A}" type="slidenum">
              <a:rPr lang="en-US" sz="1600">
                <a:solidFill>
                  <a:srgbClr val="000000"/>
                </a:solidFill>
                <a:latin typeface="Garamond" charset="0"/>
              </a:rPr>
              <a:pPr eaLnBrk="1" hangingPunct="1"/>
              <a:t>132</a:t>
            </a:fld>
            <a:endParaRPr lang="en-US" sz="1600">
              <a:solidFill>
                <a:srgbClr val="000000"/>
              </a:solidFill>
              <a:latin typeface="Garamond" charset="0"/>
            </a:endParaRPr>
          </a:p>
        </p:txBody>
      </p:sp>
    </p:spTree>
    <p:extLst>
      <p:ext uri="{BB962C8B-B14F-4D97-AF65-F5344CB8AC3E}">
        <p14:creationId xmlns:p14="http://schemas.microsoft.com/office/powerpoint/2010/main" val="35513615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Garamond" charset="0"/>
                <a:ea typeface="ＭＳ Ｐゴシック" charset="0"/>
                <a:cs typeface="ＭＳ Ｐゴシック" charset="0"/>
              </a:rPr>
              <a:t>Marginal Utility of a Cache Way</a:t>
            </a:r>
          </a:p>
        </p:txBody>
      </p:sp>
      <p:sp>
        <p:nvSpPr>
          <p:cNvPr id="3379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8CD7B1-F94C-5648-A8DF-1DECBF11A38A}" type="slidenum">
              <a:rPr lang="en-US" sz="1600">
                <a:solidFill>
                  <a:srgbClr val="000000"/>
                </a:solidFill>
                <a:latin typeface="Garamond" charset="0"/>
              </a:rPr>
              <a:pPr eaLnBrk="1" hangingPunct="1"/>
              <a:t>133</a:t>
            </a:fld>
            <a:endParaRPr lang="en-US" sz="1600">
              <a:solidFill>
                <a:srgbClr val="000000"/>
              </a:solidFill>
              <a:latin typeface="Garamond" charset="0"/>
            </a:endParaRPr>
          </a:p>
        </p:txBody>
      </p:sp>
      <p:sp>
        <p:nvSpPr>
          <p:cNvPr id="33796" name="Rectangle 3"/>
          <p:cNvSpPr txBox="1">
            <a:spLocks noChangeArrowheads="1"/>
          </p:cNvSpPr>
          <p:nvPr/>
        </p:nvSpPr>
        <p:spPr bwMode="auto">
          <a:xfrm>
            <a:off x="338138" y="1465263"/>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Wingdings" charset="0"/>
              <a:buNone/>
            </a:pPr>
            <a:r>
              <a:rPr lang="en-US">
                <a:solidFill>
                  <a:srgbClr val="000000"/>
                </a:solidFill>
                <a:latin typeface="Comic Sans MS" charset="0"/>
              </a:rPr>
              <a:t>	Utility U</a:t>
            </a:r>
            <a:r>
              <a:rPr lang="en-US" baseline="-25000">
                <a:solidFill>
                  <a:srgbClr val="E30313"/>
                </a:solidFill>
                <a:latin typeface="Comic Sans MS" charset="0"/>
              </a:rPr>
              <a:t>a</a:t>
            </a:r>
            <a:r>
              <a:rPr lang="en-US" baseline="30000">
                <a:solidFill>
                  <a:srgbClr val="E30313"/>
                </a:solidFill>
                <a:latin typeface="Comic Sans MS" charset="0"/>
              </a:rPr>
              <a:t>b</a:t>
            </a:r>
            <a:r>
              <a:rPr lang="en-US">
                <a:solidFill>
                  <a:srgbClr val="000000"/>
                </a:solidFill>
                <a:latin typeface="Comic Sans MS" charset="0"/>
              </a:rPr>
              <a:t> = Misses with </a:t>
            </a:r>
            <a:r>
              <a:rPr lang="en-US">
                <a:solidFill>
                  <a:srgbClr val="E30313"/>
                </a:solidFill>
                <a:latin typeface="Comic Sans MS" charset="0"/>
              </a:rPr>
              <a:t>a ways</a:t>
            </a:r>
            <a:r>
              <a:rPr lang="en-US">
                <a:solidFill>
                  <a:srgbClr val="000000"/>
                </a:solidFill>
                <a:latin typeface="Comic Sans MS" charset="0"/>
              </a:rPr>
              <a:t> – Misses with </a:t>
            </a:r>
            <a:r>
              <a:rPr lang="en-US">
                <a:solidFill>
                  <a:srgbClr val="E30313"/>
                </a:solidFill>
                <a:latin typeface="Comic Sans MS" charset="0"/>
              </a:rPr>
              <a:t>b ways</a:t>
            </a:r>
          </a:p>
          <a:p>
            <a:pPr eaLnBrk="1" hangingPunct="1">
              <a:spcBef>
                <a:spcPct val="20000"/>
              </a:spcBef>
              <a:buFont typeface="Wingdings" charset="0"/>
              <a:buChar char="q"/>
            </a:pPr>
            <a:endParaRPr lang="en-US">
              <a:solidFill>
                <a:srgbClr val="000000"/>
              </a:solidFill>
              <a:latin typeface="Comic Sans MS" charset="0"/>
            </a:endParaRPr>
          </a:p>
        </p:txBody>
      </p:sp>
      <p:pic>
        <p:nvPicPr>
          <p:cNvPr id="6" name="Picture 40" descr="motiv_p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2009775"/>
            <a:ext cx="3967162"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2"/>
          <p:cNvSpPr txBox="1">
            <a:spLocks noChangeArrowheads="1"/>
          </p:cNvSpPr>
          <p:nvPr/>
        </p:nvSpPr>
        <p:spPr bwMode="auto">
          <a:xfrm>
            <a:off x="5454650" y="3082925"/>
            <a:ext cx="173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CC0000"/>
                </a:solidFill>
              </a:rPr>
              <a:t>Low Utility</a:t>
            </a:r>
          </a:p>
        </p:txBody>
      </p:sp>
      <p:sp>
        <p:nvSpPr>
          <p:cNvPr id="8" name="Text Box 47"/>
          <p:cNvSpPr txBox="1">
            <a:spLocks noChangeArrowheads="1"/>
          </p:cNvSpPr>
          <p:nvPr/>
        </p:nvSpPr>
        <p:spPr bwMode="auto">
          <a:xfrm>
            <a:off x="5416550" y="3582988"/>
            <a:ext cx="214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CC00"/>
                </a:solidFill>
              </a:rPr>
              <a:t>High Utility</a:t>
            </a:r>
          </a:p>
        </p:txBody>
      </p:sp>
      <p:sp>
        <p:nvSpPr>
          <p:cNvPr id="9" name="Text Box 49"/>
          <p:cNvSpPr txBox="1">
            <a:spLocks noChangeArrowheads="1"/>
          </p:cNvSpPr>
          <p:nvPr/>
        </p:nvSpPr>
        <p:spPr bwMode="auto">
          <a:xfrm>
            <a:off x="5416550" y="4119563"/>
            <a:ext cx="287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FF"/>
                </a:solidFill>
              </a:rPr>
              <a:t>Saturating Utility</a:t>
            </a:r>
          </a:p>
        </p:txBody>
      </p:sp>
      <p:pic>
        <p:nvPicPr>
          <p:cNvPr id="10" name="Picture 50" descr="motiv_pp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3" y="2009775"/>
            <a:ext cx="3976687"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1" descr="motiv_pp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013" y="2009775"/>
            <a:ext cx="3967162"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Rectangle 52"/>
          <p:cNvSpPr>
            <a:spLocks noChangeArrowheads="1"/>
          </p:cNvSpPr>
          <p:nvPr/>
        </p:nvSpPr>
        <p:spPr bwMode="auto">
          <a:xfrm>
            <a:off x="615950" y="1358900"/>
            <a:ext cx="7796213" cy="61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3804" name="Text Box 66"/>
          <p:cNvSpPr txBox="1">
            <a:spLocks noChangeArrowheads="1"/>
          </p:cNvSpPr>
          <p:nvPr/>
        </p:nvSpPr>
        <p:spPr bwMode="auto">
          <a:xfrm>
            <a:off x="2214563" y="58975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solidFill>
                <a:srgbClr val="000000"/>
              </a:solidFill>
            </a:endParaRPr>
          </a:p>
        </p:txBody>
      </p:sp>
      <p:sp>
        <p:nvSpPr>
          <p:cNvPr id="33805" name="Rectangle 67"/>
          <p:cNvSpPr>
            <a:spLocks noChangeArrowheads="1"/>
          </p:cNvSpPr>
          <p:nvPr/>
        </p:nvSpPr>
        <p:spPr bwMode="auto">
          <a:xfrm>
            <a:off x="1500188" y="5618163"/>
            <a:ext cx="3954462" cy="346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5" name="Text Box 53"/>
          <p:cNvSpPr txBox="1">
            <a:spLocks noChangeArrowheads="1"/>
          </p:cNvSpPr>
          <p:nvPr/>
        </p:nvSpPr>
        <p:spPr bwMode="auto">
          <a:xfrm>
            <a:off x="1590675" y="5656263"/>
            <a:ext cx="4568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Num ways from 16-way 1MB L2</a:t>
            </a:r>
          </a:p>
        </p:txBody>
      </p:sp>
      <p:sp>
        <p:nvSpPr>
          <p:cNvPr id="33807" name="Rectangle 68"/>
          <p:cNvSpPr>
            <a:spLocks noChangeArrowheads="1"/>
          </p:cNvSpPr>
          <p:nvPr/>
        </p:nvSpPr>
        <p:spPr bwMode="auto">
          <a:xfrm>
            <a:off x="1308100" y="2122488"/>
            <a:ext cx="306388" cy="3265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7" name="Text Box 69"/>
          <p:cNvSpPr txBox="1">
            <a:spLocks noChangeArrowheads="1"/>
          </p:cNvSpPr>
          <p:nvPr/>
        </p:nvSpPr>
        <p:spPr bwMode="auto">
          <a:xfrm rot="-5400000">
            <a:off x="-506412" y="3557588"/>
            <a:ext cx="3673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Misses per 1000 instructions</a:t>
            </a:r>
          </a:p>
        </p:txBody>
      </p:sp>
    </p:spTree>
    <p:extLst>
      <p:ext uri="{BB962C8B-B14F-4D97-AF65-F5344CB8AC3E}">
        <p14:creationId xmlns:p14="http://schemas.microsoft.com/office/powerpoint/2010/main" val="30470573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5" grpId="0"/>
      <p:bldP spid="17"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28600" y="152400"/>
            <a:ext cx="8915400" cy="1066800"/>
          </a:xfrm>
        </p:spPr>
        <p:txBody>
          <a:bodyPr/>
          <a:lstStyle/>
          <a:p>
            <a:r>
              <a:rPr lang="en-US" sz="3400">
                <a:latin typeface="Garamond" charset="0"/>
                <a:ea typeface="ＭＳ Ｐゴシック" charset="0"/>
                <a:cs typeface="ＭＳ Ｐゴシック" charset="0"/>
              </a:rPr>
              <a:t>Utility Based Shared Cache Partitioning Motivation</a:t>
            </a:r>
          </a:p>
        </p:txBody>
      </p:sp>
      <p:sp>
        <p:nvSpPr>
          <p:cNvPr id="3481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48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6DE28E-8F86-D542-8BF0-A1975229B889}" type="slidenum">
              <a:rPr lang="en-US" sz="1600">
                <a:solidFill>
                  <a:srgbClr val="000000"/>
                </a:solidFill>
                <a:latin typeface="Garamond" charset="0"/>
              </a:rPr>
              <a:pPr eaLnBrk="1" hangingPunct="1"/>
              <a:t>134</a:t>
            </a:fld>
            <a:endParaRPr lang="en-US" sz="1600">
              <a:solidFill>
                <a:srgbClr val="000000"/>
              </a:solidFill>
              <a:latin typeface="Garamond" charset="0"/>
            </a:endParaRPr>
          </a:p>
        </p:txBody>
      </p:sp>
      <p:pic>
        <p:nvPicPr>
          <p:cNvPr id="5" name="Picture 3"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66850"/>
            <a:ext cx="493553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3" y="1462088"/>
            <a:ext cx="4935537"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813" y="1462088"/>
            <a:ext cx="4935537"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8"/>
          <p:cNvSpPr>
            <a:spLocks noChangeArrowheads="1"/>
          </p:cNvSpPr>
          <p:nvPr/>
        </p:nvSpPr>
        <p:spPr bwMode="auto">
          <a:xfrm>
            <a:off x="2420938" y="5772150"/>
            <a:ext cx="4570412" cy="344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4824" name="Rectangle 9"/>
          <p:cNvSpPr>
            <a:spLocks noChangeArrowheads="1"/>
          </p:cNvSpPr>
          <p:nvPr/>
        </p:nvSpPr>
        <p:spPr bwMode="auto">
          <a:xfrm>
            <a:off x="1960563" y="1700213"/>
            <a:ext cx="268287" cy="3841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4825" name="Text Box 10"/>
          <p:cNvSpPr txBox="1">
            <a:spLocks noChangeArrowheads="1"/>
          </p:cNvSpPr>
          <p:nvPr/>
        </p:nvSpPr>
        <p:spPr bwMode="auto">
          <a:xfrm>
            <a:off x="2719388" y="5784850"/>
            <a:ext cx="4568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Num ways from 16-way 1MB L2</a:t>
            </a:r>
          </a:p>
        </p:txBody>
      </p:sp>
      <p:sp>
        <p:nvSpPr>
          <p:cNvPr id="34826" name="Text Box 11"/>
          <p:cNvSpPr txBox="1">
            <a:spLocks noChangeArrowheads="1"/>
          </p:cNvSpPr>
          <p:nvPr/>
        </p:nvSpPr>
        <p:spPr bwMode="auto">
          <a:xfrm rot="-5400000">
            <a:off x="-160337" y="3360738"/>
            <a:ext cx="454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Misses per 1000 instructions (MPKI)</a:t>
            </a:r>
          </a:p>
        </p:txBody>
      </p:sp>
      <p:sp>
        <p:nvSpPr>
          <p:cNvPr id="34827" name="Rectangle 12"/>
          <p:cNvSpPr>
            <a:spLocks noChangeArrowheads="1"/>
          </p:cNvSpPr>
          <p:nvPr/>
        </p:nvSpPr>
        <p:spPr bwMode="auto">
          <a:xfrm>
            <a:off x="5724525" y="1662113"/>
            <a:ext cx="806450" cy="268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4828" name="Text Box 13"/>
          <p:cNvSpPr txBox="1">
            <a:spLocks noChangeArrowheads="1"/>
          </p:cNvSpPr>
          <p:nvPr/>
        </p:nvSpPr>
        <p:spPr bwMode="auto">
          <a:xfrm>
            <a:off x="5661025" y="1585913"/>
            <a:ext cx="9604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equake</a:t>
            </a:r>
          </a:p>
        </p:txBody>
      </p:sp>
      <p:sp>
        <p:nvSpPr>
          <p:cNvPr id="34829" name="Rectangle 14"/>
          <p:cNvSpPr>
            <a:spLocks noChangeArrowheads="1"/>
          </p:cNvSpPr>
          <p:nvPr/>
        </p:nvSpPr>
        <p:spPr bwMode="auto">
          <a:xfrm>
            <a:off x="5724525" y="1970088"/>
            <a:ext cx="460375"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4830" name="Text Box 15"/>
          <p:cNvSpPr txBox="1">
            <a:spLocks noChangeArrowheads="1"/>
          </p:cNvSpPr>
          <p:nvPr/>
        </p:nvSpPr>
        <p:spPr bwMode="auto">
          <a:xfrm>
            <a:off x="5700713" y="1906588"/>
            <a:ext cx="960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vpr</a:t>
            </a:r>
          </a:p>
        </p:txBody>
      </p:sp>
      <p:sp>
        <p:nvSpPr>
          <p:cNvPr id="16" name="Rectangle 16"/>
          <p:cNvSpPr>
            <a:spLocks noChangeArrowheads="1"/>
          </p:cNvSpPr>
          <p:nvPr/>
        </p:nvSpPr>
        <p:spPr bwMode="auto">
          <a:xfrm>
            <a:off x="3151188" y="4427538"/>
            <a:ext cx="576262" cy="346075"/>
          </a:xfrm>
          <a:prstGeom prst="rect">
            <a:avLst/>
          </a:prstGeom>
          <a:solidFill>
            <a:schemeClr val="bg1"/>
          </a:solidFill>
          <a:ln w="9525">
            <a:solidFill>
              <a:schemeClr val="tx1"/>
            </a:solidFill>
            <a:miter lim="800000"/>
            <a:headEnd/>
            <a:tailEnd/>
          </a:ln>
        </p:spPr>
        <p:txBody>
          <a:bodyPr wrap="none" anchor="ctr"/>
          <a:lstStyle/>
          <a:p>
            <a:pPr algn="ctr"/>
            <a:r>
              <a:rPr lang="en-US">
                <a:solidFill>
                  <a:srgbClr val="000000"/>
                </a:solidFill>
              </a:rPr>
              <a:t>LRU</a:t>
            </a:r>
          </a:p>
        </p:txBody>
      </p:sp>
      <p:sp>
        <p:nvSpPr>
          <p:cNvPr id="17" name="Rectangle 18"/>
          <p:cNvSpPr>
            <a:spLocks noChangeArrowheads="1"/>
          </p:cNvSpPr>
          <p:nvPr/>
        </p:nvSpPr>
        <p:spPr bwMode="auto">
          <a:xfrm>
            <a:off x="5878513" y="3313113"/>
            <a:ext cx="690562" cy="346075"/>
          </a:xfrm>
          <a:prstGeom prst="rect">
            <a:avLst/>
          </a:prstGeom>
          <a:solidFill>
            <a:schemeClr val="bg1"/>
          </a:solidFill>
          <a:ln w="9525">
            <a:solidFill>
              <a:schemeClr val="tx1"/>
            </a:solidFill>
            <a:miter lim="800000"/>
            <a:headEnd/>
            <a:tailEnd/>
          </a:ln>
        </p:spPr>
        <p:txBody>
          <a:bodyPr wrap="none" anchor="ctr"/>
          <a:lstStyle/>
          <a:p>
            <a:pPr algn="ctr"/>
            <a:r>
              <a:rPr lang="en-US">
                <a:solidFill>
                  <a:srgbClr val="000000"/>
                </a:solidFill>
              </a:rPr>
              <a:t>UTIL</a:t>
            </a:r>
          </a:p>
        </p:txBody>
      </p:sp>
      <p:sp>
        <p:nvSpPr>
          <p:cNvPr id="18" name="Text Box 7"/>
          <p:cNvSpPr txBox="1">
            <a:spLocks noChangeArrowheads="1"/>
          </p:cNvSpPr>
          <p:nvPr/>
        </p:nvSpPr>
        <p:spPr bwMode="auto">
          <a:xfrm>
            <a:off x="1225550" y="3005138"/>
            <a:ext cx="6805613" cy="8223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Improve performance by giving more cache to the application that benefits more from cache</a:t>
            </a:r>
          </a:p>
        </p:txBody>
      </p:sp>
    </p:spTree>
    <p:extLst>
      <p:ext uri="{BB962C8B-B14F-4D97-AF65-F5344CB8AC3E}">
        <p14:creationId xmlns:p14="http://schemas.microsoft.com/office/powerpoint/2010/main" val="38204305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Garamond" charset="0"/>
                <a:ea typeface="ＭＳ Ｐゴシック" charset="0"/>
                <a:cs typeface="ＭＳ Ｐゴシック" charset="0"/>
              </a:rPr>
              <a:t>Utility Based Cache Partitioning (III)</a:t>
            </a:r>
          </a:p>
        </p:txBody>
      </p:sp>
      <p:sp>
        <p:nvSpPr>
          <p:cNvPr id="3584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58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FCC735-9DFC-5342-B1DC-3E9DF5BDD2C1}" type="slidenum">
              <a:rPr lang="en-US" sz="1600">
                <a:solidFill>
                  <a:srgbClr val="000000"/>
                </a:solidFill>
                <a:latin typeface="Garamond" charset="0"/>
              </a:rPr>
              <a:pPr eaLnBrk="1" hangingPunct="1"/>
              <a:t>135</a:t>
            </a:fld>
            <a:endParaRPr lang="en-US" sz="1600">
              <a:solidFill>
                <a:srgbClr val="000000"/>
              </a:solidFill>
              <a:latin typeface="Garamond" charset="0"/>
            </a:endParaRPr>
          </a:p>
        </p:txBody>
      </p:sp>
      <p:sp>
        <p:nvSpPr>
          <p:cNvPr id="5" name="Text Box 5"/>
          <p:cNvSpPr txBox="1">
            <a:spLocks noChangeArrowheads="1"/>
          </p:cNvSpPr>
          <p:nvPr/>
        </p:nvSpPr>
        <p:spPr bwMode="auto">
          <a:xfrm>
            <a:off x="552450" y="4056063"/>
            <a:ext cx="78486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Wingdings" charset="0"/>
              <a:buNone/>
            </a:pPr>
            <a:r>
              <a:rPr lang="en-US">
                <a:solidFill>
                  <a:srgbClr val="000000"/>
                </a:solidFill>
              </a:rPr>
              <a:t>Three components:</a:t>
            </a:r>
          </a:p>
          <a:p>
            <a:pPr eaLnBrk="1" hangingPunct="1">
              <a:spcBef>
                <a:spcPct val="50000"/>
              </a:spcBef>
              <a:buFont typeface="Wingdings" charset="0"/>
              <a:buChar char="q"/>
            </a:pPr>
            <a:r>
              <a:rPr lang="en-US">
                <a:solidFill>
                  <a:srgbClr val="000000"/>
                </a:solidFill>
              </a:rPr>
              <a:t> Utility Monitors (UMON) per core</a:t>
            </a:r>
          </a:p>
          <a:p>
            <a:pPr eaLnBrk="1" hangingPunct="1">
              <a:spcBef>
                <a:spcPct val="50000"/>
              </a:spcBef>
              <a:buFont typeface="Wingdings" charset="0"/>
              <a:buChar char="q"/>
            </a:pPr>
            <a:r>
              <a:rPr lang="en-US">
                <a:solidFill>
                  <a:srgbClr val="000000"/>
                </a:solidFill>
              </a:rPr>
              <a:t> Partitioning Algorithm (PA)</a:t>
            </a:r>
          </a:p>
          <a:p>
            <a:pPr eaLnBrk="1" hangingPunct="1">
              <a:spcBef>
                <a:spcPct val="50000"/>
              </a:spcBef>
              <a:buFont typeface="Wingdings" charset="0"/>
              <a:buChar char="q"/>
            </a:pPr>
            <a:r>
              <a:rPr lang="en-US">
                <a:solidFill>
                  <a:srgbClr val="000000"/>
                </a:solidFill>
              </a:rPr>
              <a:t> Replacement support to enforce partitions</a:t>
            </a:r>
          </a:p>
        </p:txBody>
      </p:sp>
      <p:sp>
        <p:nvSpPr>
          <p:cNvPr id="35845" name="Rectangle 6"/>
          <p:cNvSpPr>
            <a:spLocks noChangeArrowheads="1"/>
          </p:cNvSpPr>
          <p:nvPr/>
        </p:nvSpPr>
        <p:spPr bwMode="auto">
          <a:xfrm>
            <a:off x="1454150" y="2508250"/>
            <a:ext cx="1268413" cy="920750"/>
          </a:xfrm>
          <a:prstGeom prst="rect">
            <a:avLst/>
          </a:prstGeom>
          <a:solidFill>
            <a:srgbClr val="00CCFF"/>
          </a:solidFill>
          <a:ln w="25400">
            <a:solidFill>
              <a:schemeClr val="tx1"/>
            </a:solidFill>
            <a:miter lim="800000"/>
            <a:headEnd/>
            <a:tailEnd/>
          </a:ln>
        </p:spPr>
        <p:txBody>
          <a:bodyPr wrap="none" anchor="ctr"/>
          <a:lstStyle/>
          <a:p>
            <a:pPr algn="ctr"/>
            <a:endParaRPr lang="en-US" sz="2400">
              <a:solidFill>
                <a:srgbClr val="CC00FF"/>
              </a:solidFill>
            </a:endParaRPr>
          </a:p>
        </p:txBody>
      </p:sp>
      <p:sp>
        <p:nvSpPr>
          <p:cNvPr id="35846" name="Text Box 13"/>
          <p:cNvSpPr txBox="1">
            <a:spLocks noChangeArrowheads="1"/>
          </p:cNvSpPr>
          <p:nvPr/>
        </p:nvSpPr>
        <p:spPr bwMode="auto">
          <a:xfrm>
            <a:off x="2217738" y="2478088"/>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a:t>
            </a:r>
          </a:p>
        </p:txBody>
      </p:sp>
      <p:sp>
        <p:nvSpPr>
          <p:cNvPr id="35847" name="Text Box 15"/>
          <p:cNvSpPr txBox="1">
            <a:spLocks noChangeArrowheads="1"/>
          </p:cNvSpPr>
          <p:nvPr/>
        </p:nvSpPr>
        <p:spPr bwMode="auto">
          <a:xfrm>
            <a:off x="2174875" y="3009900"/>
            <a:ext cx="61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D$</a:t>
            </a:r>
          </a:p>
        </p:txBody>
      </p:sp>
      <p:sp>
        <p:nvSpPr>
          <p:cNvPr id="35848" name="Text Box 16"/>
          <p:cNvSpPr txBox="1">
            <a:spLocks noChangeArrowheads="1"/>
          </p:cNvSpPr>
          <p:nvPr/>
        </p:nvSpPr>
        <p:spPr bwMode="auto">
          <a:xfrm>
            <a:off x="1436688" y="2709863"/>
            <a:ext cx="1074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Core1</a:t>
            </a:r>
          </a:p>
        </p:txBody>
      </p:sp>
      <p:sp>
        <p:nvSpPr>
          <p:cNvPr id="35849" name="Rectangle 19"/>
          <p:cNvSpPr>
            <a:spLocks noChangeArrowheads="1"/>
          </p:cNvSpPr>
          <p:nvPr/>
        </p:nvSpPr>
        <p:spPr bwMode="auto">
          <a:xfrm>
            <a:off x="6489700" y="2508250"/>
            <a:ext cx="1268413" cy="920750"/>
          </a:xfrm>
          <a:prstGeom prst="rect">
            <a:avLst/>
          </a:prstGeom>
          <a:solidFill>
            <a:srgbClr val="00CCFF"/>
          </a:solidFill>
          <a:ln w="25400">
            <a:solidFill>
              <a:schemeClr val="tx1"/>
            </a:solidFill>
            <a:miter lim="800000"/>
            <a:headEnd/>
            <a:tailEnd/>
          </a:ln>
        </p:spPr>
        <p:txBody>
          <a:bodyPr wrap="none" anchor="ctr"/>
          <a:lstStyle/>
          <a:p>
            <a:endParaRPr lang="en-US">
              <a:solidFill>
                <a:srgbClr val="000000"/>
              </a:solidFill>
            </a:endParaRPr>
          </a:p>
        </p:txBody>
      </p:sp>
      <p:sp>
        <p:nvSpPr>
          <p:cNvPr id="35850" name="Text Box 20"/>
          <p:cNvSpPr txBox="1">
            <a:spLocks noChangeArrowheads="1"/>
          </p:cNvSpPr>
          <p:nvPr/>
        </p:nvSpPr>
        <p:spPr bwMode="auto">
          <a:xfrm>
            <a:off x="6437313" y="2476500"/>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a:t>
            </a:r>
          </a:p>
        </p:txBody>
      </p:sp>
      <p:sp>
        <p:nvSpPr>
          <p:cNvPr id="35851" name="Text Box 21"/>
          <p:cNvSpPr txBox="1">
            <a:spLocks noChangeArrowheads="1"/>
          </p:cNvSpPr>
          <p:nvPr/>
        </p:nvSpPr>
        <p:spPr bwMode="auto">
          <a:xfrm>
            <a:off x="6438900" y="3024188"/>
            <a:ext cx="61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D$</a:t>
            </a:r>
          </a:p>
        </p:txBody>
      </p:sp>
      <p:sp>
        <p:nvSpPr>
          <p:cNvPr id="35852" name="Text Box 22"/>
          <p:cNvSpPr txBox="1">
            <a:spLocks noChangeArrowheads="1"/>
          </p:cNvSpPr>
          <p:nvPr/>
        </p:nvSpPr>
        <p:spPr bwMode="auto">
          <a:xfrm>
            <a:off x="6815138" y="2709863"/>
            <a:ext cx="1074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Core2</a:t>
            </a:r>
          </a:p>
        </p:txBody>
      </p:sp>
      <p:sp>
        <p:nvSpPr>
          <p:cNvPr id="35853" name="Rectangle 23"/>
          <p:cNvSpPr>
            <a:spLocks noChangeArrowheads="1"/>
          </p:cNvSpPr>
          <p:nvPr/>
        </p:nvSpPr>
        <p:spPr bwMode="auto">
          <a:xfrm>
            <a:off x="3803650" y="2468563"/>
            <a:ext cx="1574800" cy="960437"/>
          </a:xfrm>
          <a:prstGeom prst="rect">
            <a:avLst/>
          </a:prstGeom>
          <a:solidFill>
            <a:srgbClr val="00CCFF"/>
          </a:solidFill>
          <a:ln w="25400">
            <a:solidFill>
              <a:schemeClr val="tx1"/>
            </a:solidFill>
            <a:miter lim="800000"/>
            <a:headEnd/>
            <a:tailEnd/>
          </a:ln>
        </p:spPr>
        <p:txBody>
          <a:bodyPr wrap="none" anchor="ctr"/>
          <a:lstStyle/>
          <a:p>
            <a:pPr algn="ctr"/>
            <a:r>
              <a:rPr lang="en-US" sz="2400">
                <a:solidFill>
                  <a:srgbClr val="000000"/>
                </a:solidFill>
              </a:rPr>
              <a:t>Shared</a:t>
            </a:r>
          </a:p>
          <a:p>
            <a:pPr algn="ctr"/>
            <a:r>
              <a:rPr lang="en-US" sz="2400">
                <a:solidFill>
                  <a:srgbClr val="000000"/>
                </a:solidFill>
              </a:rPr>
              <a:t>L2 cache</a:t>
            </a:r>
          </a:p>
        </p:txBody>
      </p:sp>
      <p:sp>
        <p:nvSpPr>
          <p:cNvPr id="35854" name="Line 27"/>
          <p:cNvSpPr>
            <a:spLocks noChangeShapeType="1"/>
          </p:cNvSpPr>
          <p:nvPr/>
        </p:nvSpPr>
        <p:spPr bwMode="auto">
          <a:xfrm flipH="1">
            <a:off x="4610100" y="3429000"/>
            <a:ext cx="9525" cy="3841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5855" name="Text Box 28"/>
          <p:cNvSpPr txBox="1">
            <a:spLocks noChangeArrowheads="1"/>
          </p:cNvSpPr>
          <p:nvPr/>
        </p:nvSpPr>
        <p:spPr bwMode="auto">
          <a:xfrm>
            <a:off x="3795713" y="3643313"/>
            <a:ext cx="2533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Main Memory</a:t>
            </a:r>
          </a:p>
        </p:txBody>
      </p:sp>
      <p:sp>
        <p:nvSpPr>
          <p:cNvPr id="35856" name="Line 29"/>
          <p:cNvSpPr>
            <a:spLocks noChangeShapeType="1"/>
          </p:cNvSpPr>
          <p:nvPr/>
        </p:nvSpPr>
        <p:spPr bwMode="auto">
          <a:xfrm>
            <a:off x="2728913" y="2968625"/>
            <a:ext cx="10747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5857" name="Line 31"/>
          <p:cNvSpPr>
            <a:spLocks noChangeShapeType="1"/>
          </p:cNvSpPr>
          <p:nvPr/>
        </p:nvSpPr>
        <p:spPr bwMode="auto">
          <a:xfrm flipH="1">
            <a:off x="5397500" y="2951163"/>
            <a:ext cx="1074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nvGrpSpPr>
          <p:cNvPr id="2" name="Group 43"/>
          <p:cNvGrpSpPr>
            <a:grpSpLocks/>
          </p:cNvGrpSpPr>
          <p:nvPr/>
        </p:nvGrpSpPr>
        <p:grpSpPr bwMode="auto">
          <a:xfrm>
            <a:off x="2419350" y="1576388"/>
            <a:ext cx="4260850" cy="1392237"/>
            <a:chOff x="1524" y="993"/>
            <a:chExt cx="2684" cy="877"/>
          </a:xfrm>
        </p:grpSpPr>
        <p:sp>
          <p:nvSpPr>
            <p:cNvPr id="35859" name="Rectangle 32"/>
            <p:cNvSpPr>
              <a:spLocks noChangeArrowheads="1"/>
            </p:cNvSpPr>
            <p:nvPr/>
          </p:nvSpPr>
          <p:spPr bwMode="auto">
            <a:xfrm>
              <a:off x="1524" y="1006"/>
              <a:ext cx="774" cy="338"/>
            </a:xfrm>
            <a:prstGeom prst="rect">
              <a:avLst/>
            </a:prstGeom>
            <a:solidFill>
              <a:srgbClr val="FF6600"/>
            </a:solidFill>
            <a:ln w="9525">
              <a:solidFill>
                <a:schemeClr val="tx1"/>
              </a:solidFill>
              <a:miter lim="800000"/>
              <a:headEnd/>
              <a:tailEnd/>
            </a:ln>
          </p:spPr>
          <p:txBody>
            <a:bodyPr wrap="none" anchor="ctr"/>
            <a:lstStyle/>
            <a:p>
              <a:pPr algn="ctr"/>
              <a:r>
                <a:rPr lang="en-US" sz="2400">
                  <a:solidFill>
                    <a:srgbClr val="000000"/>
                  </a:solidFill>
                </a:rPr>
                <a:t>UMON1</a:t>
              </a:r>
            </a:p>
          </p:txBody>
        </p:sp>
        <p:sp>
          <p:nvSpPr>
            <p:cNvPr id="35860" name="Rectangle 33"/>
            <p:cNvSpPr>
              <a:spLocks noChangeArrowheads="1"/>
            </p:cNvSpPr>
            <p:nvPr/>
          </p:nvSpPr>
          <p:spPr bwMode="auto">
            <a:xfrm>
              <a:off x="3434" y="999"/>
              <a:ext cx="774" cy="338"/>
            </a:xfrm>
            <a:prstGeom prst="rect">
              <a:avLst/>
            </a:prstGeom>
            <a:solidFill>
              <a:srgbClr val="FF6600"/>
            </a:solidFill>
            <a:ln w="9525">
              <a:solidFill>
                <a:schemeClr val="tx1"/>
              </a:solidFill>
              <a:miter lim="800000"/>
              <a:headEnd/>
              <a:tailEnd/>
            </a:ln>
          </p:spPr>
          <p:txBody>
            <a:bodyPr wrap="none" anchor="ctr"/>
            <a:lstStyle/>
            <a:p>
              <a:pPr algn="ctr"/>
              <a:r>
                <a:rPr lang="en-US" sz="2400">
                  <a:solidFill>
                    <a:srgbClr val="000000"/>
                  </a:solidFill>
                </a:rPr>
                <a:t>UMON2</a:t>
              </a:r>
            </a:p>
          </p:txBody>
        </p:sp>
        <p:sp>
          <p:nvSpPr>
            <p:cNvPr id="35861" name="Line 36"/>
            <p:cNvSpPr>
              <a:spLocks noChangeShapeType="1"/>
            </p:cNvSpPr>
            <p:nvPr/>
          </p:nvSpPr>
          <p:spPr bwMode="auto">
            <a:xfrm flipV="1">
              <a:off x="1961" y="1337"/>
              <a:ext cx="0" cy="53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5862" name="Line 37"/>
            <p:cNvSpPr>
              <a:spLocks noChangeShapeType="1"/>
            </p:cNvSpPr>
            <p:nvPr/>
          </p:nvSpPr>
          <p:spPr bwMode="auto">
            <a:xfrm flipV="1">
              <a:off x="3766" y="1313"/>
              <a:ext cx="0" cy="53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5863" name="Line 38"/>
            <p:cNvSpPr>
              <a:spLocks noChangeShapeType="1"/>
            </p:cNvSpPr>
            <p:nvPr/>
          </p:nvSpPr>
          <p:spPr bwMode="auto">
            <a:xfrm>
              <a:off x="2302" y="1168"/>
              <a:ext cx="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5864" name="Line 39"/>
            <p:cNvSpPr>
              <a:spLocks noChangeShapeType="1"/>
            </p:cNvSpPr>
            <p:nvPr/>
          </p:nvSpPr>
          <p:spPr bwMode="auto">
            <a:xfrm flipH="1">
              <a:off x="3071" y="1162"/>
              <a:ext cx="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5865" name="Oval 40"/>
            <p:cNvSpPr>
              <a:spLocks noChangeArrowheads="1"/>
            </p:cNvSpPr>
            <p:nvPr/>
          </p:nvSpPr>
          <p:spPr bwMode="auto">
            <a:xfrm>
              <a:off x="2656" y="993"/>
              <a:ext cx="436" cy="338"/>
            </a:xfrm>
            <a:prstGeom prst="ellipse">
              <a:avLst/>
            </a:prstGeom>
            <a:solidFill>
              <a:srgbClr val="FF6600"/>
            </a:solidFill>
            <a:ln w="9525">
              <a:solidFill>
                <a:schemeClr val="tx1"/>
              </a:solidFill>
              <a:round/>
              <a:headEnd/>
              <a:tailEnd/>
            </a:ln>
          </p:spPr>
          <p:txBody>
            <a:bodyPr wrap="none" anchor="ctr"/>
            <a:lstStyle/>
            <a:p>
              <a:pPr algn="ctr"/>
              <a:r>
                <a:rPr lang="en-US" sz="2400">
                  <a:solidFill>
                    <a:srgbClr val="000000"/>
                  </a:solidFill>
                </a:rPr>
                <a:t>PA</a:t>
              </a:r>
            </a:p>
          </p:txBody>
        </p:sp>
        <p:sp>
          <p:nvSpPr>
            <p:cNvPr id="35866" name="Line 42"/>
            <p:cNvSpPr>
              <a:spLocks noChangeShapeType="1"/>
            </p:cNvSpPr>
            <p:nvPr/>
          </p:nvSpPr>
          <p:spPr bwMode="auto">
            <a:xfrm>
              <a:off x="2880" y="1337"/>
              <a:ext cx="0" cy="2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23843266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atin typeface="Garamond" charset="0"/>
                <a:ea typeface="ＭＳ Ｐゴシック" charset="0"/>
                <a:cs typeface="ＭＳ Ｐゴシック" charset="0"/>
              </a:rPr>
              <a:t>Utility Monitors</a:t>
            </a:r>
          </a:p>
        </p:txBody>
      </p:sp>
      <p:sp>
        <p:nvSpPr>
          <p:cNvPr id="36866" name="Content Placeholder 2"/>
          <p:cNvSpPr>
            <a:spLocks noGrp="1"/>
          </p:cNvSpPr>
          <p:nvPr>
            <p:ph idx="1"/>
          </p:nvPr>
        </p:nvSpPr>
        <p:spPr>
          <a:xfrm>
            <a:off x="228600" y="996950"/>
            <a:ext cx="8610600" cy="5194300"/>
          </a:xfrm>
        </p:spPr>
        <p:txBody>
          <a:bodyPr/>
          <a:lstStyle/>
          <a:p>
            <a:pPr>
              <a:spcBef>
                <a:spcPct val="50000"/>
              </a:spcBef>
              <a:buFont typeface="Wingdings" charset="0"/>
              <a:buChar char="q"/>
            </a:pPr>
            <a:r>
              <a:rPr lang="en-US">
                <a:latin typeface="Tahoma" charset="0"/>
                <a:ea typeface="ＭＳ Ｐゴシック" charset="0"/>
                <a:cs typeface="ＭＳ Ｐゴシック" charset="0"/>
              </a:rPr>
              <a:t> For each core, simulate LRU policy using ATD </a:t>
            </a:r>
          </a:p>
          <a:p>
            <a:pPr>
              <a:spcBef>
                <a:spcPct val="50000"/>
              </a:spcBef>
              <a:buFont typeface="Wingdings" charset="0"/>
              <a:buChar char="q"/>
            </a:pPr>
            <a:r>
              <a:rPr lang="en-US">
                <a:latin typeface="Tahoma" charset="0"/>
                <a:ea typeface="ＭＳ Ｐゴシック" charset="0"/>
                <a:cs typeface="ＭＳ Ｐゴシック" charset="0"/>
              </a:rPr>
              <a:t> Hit counters in ATD to count hits per recency position</a:t>
            </a:r>
          </a:p>
          <a:p>
            <a:pPr>
              <a:spcBef>
                <a:spcPct val="50000"/>
              </a:spcBef>
              <a:buFont typeface="Wingdings" charset="0"/>
              <a:buChar char="q"/>
            </a:pPr>
            <a:r>
              <a:rPr lang="en-US">
                <a:latin typeface="Tahoma" charset="0"/>
                <a:ea typeface="ＭＳ Ｐゴシック" charset="0"/>
                <a:cs typeface="ＭＳ Ｐゴシック" charset="0"/>
              </a:rPr>
              <a:t> LRU is a stack algorithm: hit counts </a:t>
            </a:r>
            <a:r>
              <a:rPr lang="en-US">
                <a:latin typeface="Tahoma" charset="0"/>
                <a:ea typeface="ＭＳ Ｐゴシック" charset="0"/>
                <a:cs typeface="ＭＳ Ｐゴシック" charset="0"/>
                <a:sym typeface="Wingdings" charset="0"/>
              </a:rPr>
              <a:t> utility </a:t>
            </a:r>
            <a:br>
              <a:rPr lang="en-US">
                <a:latin typeface="Tahoma" charset="0"/>
                <a:ea typeface="ＭＳ Ｐゴシック" charset="0"/>
                <a:cs typeface="ＭＳ Ｐゴシック" charset="0"/>
                <a:sym typeface="Wingdings" charset="0"/>
              </a:rPr>
            </a:b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E.g. hits(2 ways) = H0+H1</a:t>
            </a:r>
          </a:p>
          <a:p>
            <a:endParaRPr lang="en-US">
              <a:latin typeface="Tahoma" charset="0"/>
              <a:ea typeface="ＭＳ Ｐゴシック" charset="0"/>
              <a:cs typeface="ＭＳ Ｐゴシック" charset="0"/>
            </a:endParaRPr>
          </a:p>
        </p:txBody>
      </p:sp>
      <p:sp>
        <p:nvSpPr>
          <p:cNvPr id="368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EFAC64-A17B-804D-B7DE-DF3F1B5BA716}" type="slidenum">
              <a:rPr lang="en-US" sz="1600">
                <a:solidFill>
                  <a:srgbClr val="000000"/>
                </a:solidFill>
                <a:latin typeface="Garamond" charset="0"/>
              </a:rPr>
              <a:pPr eaLnBrk="1" hangingPunct="1"/>
              <a:t>136</a:t>
            </a:fld>
            <a:endParaRPr lang="en-US" sz="1600">
              <a:solidFill>
                <a:srgbClr val="000000"/>
              </a:solidFill>
              <a:latin typeface="Garamond" charset="0"/>
            </a:endParaRPr>
          </a:p>
        </p:txBody>
      </p:sp>
      <p:sp>
        <p:nvSpPr>
          <p:cNvPr id="36868" name="Rectangle 4"/>
          <p:cNvSpPr>
            <a:spLocks noChangeArrowheads="1"/>
          </p:cNvSpPr>
          <p:nvPr/>
        </p:nvSpPr>
        <p:spPr bwMode="auto">
          <a:xfrm>
            <a:off x="2517775" y="3470275"/>
            <a:ext cx="766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0000"/>
                </a:solidFill>
              </a:rPr>
              <a:t>MTD</a:t>
            </a:r>
          </a:p>
        </p:txBody>
      </p:sp>
      <p:grpSp>
        <p:nvGrpSpPr>
          <p:cNvPr id="36869" name="Group 5"/>
          <p:cNvGrpSpPr>
            <a:grpSpLocks/>
          </p:cNvGrpSpPr>
          <p:nvPr/>
        </p:nvGrpSpPr>
        <p:grpSpPr bwMode="auto">
          <a:xfrm>
            <a:off x="2192338" y="3797300"/>
            <a:ext cx="1352550" cy="2265363"/>
            <a:chOff x="872" y="2336"/>
            <a:chExt cx="852" cy="1427"/>
          </a:xfrm>
        </p:grpSpPr>
        <p:sp>
          <p:nvSpPr>
            <p:cNvPr id="36890" name="Rectangle 6"/>
            <p:cNvSpPr>
              <a:spLocks noChangeArrowheads="1"/>
            </p:cNvSpPr>
            <p:nvPr/>
          </p:nvSpPr>
          <p:spPr bwMode="auto">
            <a:xfrm>
              <a:off x="872" y="2515"/>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6891" name="Rectangle 7"/>
            <p:cNvSpPr>
              <a:spLocks noChangeArrowheads="1"/>
            </p:cNvSpPr>
            <p:nvPr/>
          </p:nvSpPr>
          <p:spPr bwMode="auto">
            <a:xfrm>
              <a:off x="872" y="3050"/>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6892" name="Rectangle 8"/>
            <p:cNvSpPr>
              <a:spLocks noChangeArrowheads="1"/>
            </p:cNvSpPr>
            <p:nvPr/>
          </p:nvSpPr>
          <p:spPr bwMode="auto">
            <a:xfrm>
              <a:off x="872" y="3407"/>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6893" name="Rectangle 9"/>
            <p:cNvSpPr>
              <a:spLocks noChangeArrowheads="1"/>
            </p:cNvSpPr>
            <p:nvPr/>
          </p:nvSpPr>
          <p:spPr bwMode="auto">
            <a:xfrm>
              <a:off x="872" y="2336"/>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6894" name="Rectangle 10"/>
            <p:cNvSpPr>
              <a:spLocks noChangeArrowheads="1"/>
            </p:cNvSpPr>
            <p:nvPr/>
          </p:nvSpPr>
          <p:spPr bwMode="auto">
            <a:xfrm>
              <a:off x="872" y="2693"/>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6895" name="Rectangle 11"/>
            <p:cNvSpPr>
              <a:spLocks noChangeArrowheads="1"/>
            </p:cNvSpPr>
            <p:nvPr/>
          </p:nvSpPr>
          <p:spPr bwMode="auto">
            <a:xfrm>
              <a:off x="872" y="2871"/>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6896" name="Rectangle 12"/>
            <p:cNvSpPr>
              <a:spLocks noChangeArrowheads="1"/>
            </p:cNvSpPr>
            <p:nvPr/>
          </p:nvSpPr>
          <p:spPr bwMode="auto">
            <a:xfrm>
              <a:off x="872" y="3228"/>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6897" name="Rectangle 13"/>
            <p:cNvSpPr>
              <a:spLocks noChangeArrowheads="1"/>
            </p:cNvSpPr>
            <p:nvPr/>
          </p:nvSpPr>
          <p:spPr bwMode="auto">
            <a:xfrm>
              <a:off x="872" y="3585"/>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36870" name="Group 14"/>
          <p:cNvGrpSpPr>
            <a:grpSpLocks/>
          </p:cNvGrpSpPr>
          <p:nvPr/>
        </p:nvGrpSpPr>
        <p:grpSpPr bwMode="auto">
          <a:xfrm>
            <a:off x="4802188" y="3082925"/>
            <a:ext cx="4341812" cy="3111500"/>
            <a:chOff x="3025" y="1942"/>
            <a:chExt cx="2735" cy="1960"/>
          </a:xfrm>
        </p:grpSpPr>
        <p:sp>
          <p:nvSpPr>
            <p:cNvPr id="36877" name="Text Box 15"/>
            <p:cNvSpPr txBox="1">
              <a:spLocks noChangeArrowheads="1"/>
            </p:cNvSpPr>
            <p:nvPr/>
          </p:nvSpPr>
          <p:spPr bwMode="auto">
            <a:xfrm>
              <a:off x="5040" y="2757"/>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2000">
                <a:solidFill>
                  <a:srgbClr val="000000"/>
                </a:solidFill>
              </a:endParaRPr>
            </a:p>
          </p:txBody>
        </p:sp>
        <p:grpSp>
          <p:nvGrpSpPr>
            <p:cNvPr id="36878" name="Group 16"/>
            <p:cNvGrpSpPr>
              <a:grpSpLocks/>
            </p:cNvGrpSpPr>
            <p:nvPr/>
          </p:nvGrpSpPr>
          <p:grpSpPr bwMode="auto">
            <a:xfrm>
              <a:off x="3025" y="1942"/>
              <a:ext cx="2057" cy="1960"/>
              <a:chOff x="3025" y="1942"/>
              <a:chExt cx="2057" cy="1960"/>
            </a:xfrm>
          </p:grpSpPr>
          <p:sp>
            <p:nvSpPr>
              <p:cNvPr id="36879" name="Rectangle 17"/>
              <p:cNvSpPr>
                <a:spLocks noChangeArrowheads="1"/>
              </p:cNvSpPr>
              <p:nvPr/>
            </p:nvSpPr>
            <p:spPr bwMode="auto">
              <a:xfrm>
                <a:off x="3025" y="1942"/>
                <a:ext cx="2057" cy="1960"/>
              </a:xfrm>
              <a:prstGeom prst="rect">
                <a:avLst/>
              </a:prstGeom>
              <a:noFill/>
              <a:ln w="38100">
                <a:solidFill>
                  <a:srgbClr val="E3031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6880" name="Rectangle 18"/>
              <p:cNvSpPr>
                <a:spLocks noChangeArrowheads="1"/>
              </p:cNvSpPr>
              <p:nvPr/>
            </p:nvSpPr>
            <p:spPr bwMode="auto">
              <a:xfrm>
                <a:off x="3098" y="2765"/>
                <a:ext cx="4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0000"/>
                    </a:solidFill>
                  </a:rPr>
                  <a:t>ATD</a:t>
                </a:r>
              </a:p>
            </p:txBody>
          </p:sp>
          <p:grpSp>
            <p:nvGrpSpPr>
              <p:cNvPr id="36881" name="Group 19"/>
              <p:cNvGrpSpPr>
                <a:grpSpLocks/>
              </p:cNvGrpSpPr>
              <p:nvPr/>
            </p:nvGrpSpPr>
            <p:grpSpPr bwMode="auto">
              <a:xfrm>
                <a:off x="3606" y="2385"/>
                <a:ext cx="852" cy="1427"/>
                <a:chOff x="3606" y="2385"/>
                <a:chExt cx="852" cy="1427"/>
              </a:xfrm>
            </p:grpSpPr>
            <p:sp>
              <p:nvSpPr>
                <p:cNvPr id="36882" name="Rectangle 20"/>
                <p:cNvSpPr>
                  <a:spLocks noChangeArrowheads="1"/>
                </p:cNvSpPr>
                <p:nvPr/>
              </p:nvSpPr>
              <p:spPr bwMode="auto">
                <a:xfrm>
                  <a:off x="3606" y="256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6883" name="Rectangle 21"/>
                <p:cNvSpPr>
                  <a:spLocks noChangeArrowheads="1"/>
                </p:cNvSpPr>
                <p:nvPr/>
              </p:nvSpPr>
              <p:spPr bwMode="auto">
                <a:xfrm>
                  <a:off x="3606" y="30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6884" name="Rectangle 22"/>
                <p:cNvSpPr>
                  <a:spLocks noChangeArrowheads="1"/>
                </p:cNvSpPr>
                <p:nvPr/>
              </p:nvSpPr>
              <p:spPr bwMode="auto">
                <a:xfrm>
                  <a:off x="3606" y="3456"/>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6885" name="Rectangle 23"/>
                <p:cNvSpPr>
                  <a:spLocks noChangeArrowheads="1"/>
                </p:cNvSpPr>
                <p:nvPr/>
              </p:nvSpPr>
              <p:spPr bwMode="auto">
                <a:xfrm>
                  <a:off x="3606" y="2385"/>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6886" name="Rectangle 24"/>
                <p:cNvSpPr>
                  <a:spLocks noChangeArrowheads="1"/>
                </p:cNvSpPr>
                <p:nvPr/>
              </p:nvSpPr>
              <p:spPr bwMode="auto">
                <a:xfrm>
                  <a:off x="3606" y="2742"/>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6887" name="Rectangle 25"/>
                <p:cNvSpPr>
                  <a:spLocks noChangeArrowheads="1"/>
                </p:cNvSpPr>
                <p:nvPr/>
              </p:nvSpPr>
              <p:spPr bwMode="auto">
                <a:xfrm>
                  <a:off x="3606" y="2920"/>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6888" name="Rectangle 26"/>
                <p:cNvSpPr>
                  <a:spLocks noChangeArrowheads="1"/>
                </p:cNvSpPr>
                <p:nvPr/>
              </p:nvSpPr>
              <p:spPr bwMode="auto">
                <a:xfrm>
                  <a:off x="3606" y="32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6889" name="Rectangle 27"/>
                <p:cNvSpPr>
                  <a:spLocks noChangeArrowheads="1"/>
                </p:cNvSpPr>
                <p:nvPr/>
              </p:nvSpPr>
              <p:spPr bwMode="auto">
                <a:xfrm>
                  <a:off x="3606" y="363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grpSp>
      <p:grpSp>
        <p:nvGrpSpPr>
          <p:cNvPr id="6" name="Group 28"/>
          <p:cNvGrpSpPr>
            <a:grpSpLocks/>
          </p:cNvGrpSpPr>
          <p:nvPr/>
        </p:nvGrpSpPr>
        <p:grpSpPr bwMode="auto">
          <a:xfrm>
            <a:off x="4800600" y="3148013"/>
            <a:ext cx="3609975" cy="625475"/>
            <a:chOff x="3024" y="1983"/>
            <a:chExt cx="2274" cy="394"/>
          </a:xfrm>
        </p:grpSpPr>
        <p:sp>
          <p:nvSpPr>
            <p:cNvPr id="36872" name="Oval 29"/>
            <p:cNvSpPr>
              <a:spLocks noChangeArrowheads="1"/>
            </p:cNvSpPr>
            <p:nvPr/>
          </p:nvSpPr>
          <p:spPr bwMode="auto">
            <a:xfrm>
              <a:off x="4307"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3" name="Oval 30"/>
            <p:cNvSpPr>
              <a:spLocks noChangeArrowheads="1"/>
            </p:cNvSpPr>
            <p:nvPr/>
          </p:nvSpPr>
          <p:spPr bwMode="auto">
            <a:xfrm>
              <a:off x="3485"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4" name="Oval 31"/>
            <p:cNvSpPr>
              <a:spLocks noChangeArrowheads="1"/>
            </p:cNvSpPr>
            <p:nvPr/>
          </p:nvSpPr>
          <p:spPr bwMode="auto">
            <a:xfrm>
              <a:off x="3719"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5" name="Oval 32"/>
            <p:cNvSpPr>
              <a:spLocks noChangeArrowheads="1"/>
            </p:cNvSpPr>
            <p:nvPr/>
          </p:nvSpPr>
          <p:spPr bwMode="auto">
            <a:xfrm>
              <a:off x="3964" y="2185"/>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6" name="Text Box 33"/>
            <p:cNvSpPr txBox="1">
              <a:spLocks noChangeArrowheads="1"/>
            </p:cNvSpPr>
            <p:nvPr/>
          </p:nvSpPr>
          <p:spPr bwMode="auto">
            <a:xfrm>
              <a:off x="3024" y="1983"/>
              <a:ext cx="2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(MRU)H0 H1 H2…H15(LRU)</a:t>
              </a:r>
            </a:p>
          </p:txBody>
        </p:sp>
      </p:grpSp>
    </p:spTree>
    <p:extLst>
      <p:ext uri="{BB962C8B-B14F-4D97-AF65-F5344CB8AC3E}">
        <p14:creationId xmlns:p14="http://schemas.microsoft.com/office/powerpoint/2010/main" val="19267978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Garamond" charset="0"/>
                <a:ea typeface="ＭＳ Ｐゴシック" charset="0"/>
                <a:cs typeface="ＭＳ Ｐゴシック" charset="0"/>
              </a:rPr>
              <a:t>Utility Monitors</a:t>
            </a:r>
          </a:p>
        </p:txBody>
      </p:sp>
      <p:sp>
        <p:nvSpPr>
          <p:cNvPr id="3789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78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86FE3E-EE10-DF4C-8CA7-225250979C10}" type="slidenum">
              <a:rPr lang="en-US" sz="1600">
                <a:solidFill>
                  <a:srgbClr val="000000"/>
                </a:solidFill>
                <a:latin typeface="Garamond" charset="0"/>
              </a:rPr>
              <a:pPr eaLnBrk="1" hangingPunct="1"/>
              <a:t>137</a:t>
            </a:fld>
            <a:endParaRPr lang="en-US" sz="1600">
              <a:solidFill>
                <a:srgbClr val="000000"/>
              </a:solidFill>
              <a:latin typeface="Garamond" charset="0"/>
            </a:endParaRPr>
          </a:p>
        </p:txBody>
      </p:sp>
      <p:pic>
        <p:nvPicPr>
          <p:cNvPr id="378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3883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766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Garamond" charset="0"/>
                <a:ea typeface="ＭＳ Ｐゴシック" charset="0"/>
                <a:cs typeface="ＭＳ Ｐゴシック" charset="0"/>
              </a:rPr>
              <a:t>Dynamic Set Sampling</a:t>
            </a:r>
          </a:p>
        </p:txBody>
      </p:sp>
      <p:sp>
        <p:nvSpPr>
          <p:cNvPr id="38914" name="Content Placeholder 2"/>
          <p:cNvSpPr>
            <a:spLocks noGrp="1"/>
          </p:cNvSpPr>
          <p:nvPr>
            <p:ph idx="1"/>
          </p:nvPr>
        </p:nvSpPr>
        <p:spPr>
          <a:xfrm>
            <a:off x="228600" y="996950"/>
            <a:ext cx="8915400" cy="5194300"/>
          </a:xfrm>
        </p:spPr>
        <p:txBody>
          <a:bodyPr/>
          <a:lstStyle/>
          <a:p>
            <a:pPr>
              <a:spcBef>
                <a:spcPct val="50000"/>
              </a:spcBef>
              <a:buFont typeface="Wingdings" charset="0"/>
              <a:buChar char="q"/>
            </a:pPr>
            <a:r>
              <a:rPr lang="en-US" dirty="0">
                <a:latin typeface="Tahoma" charset="0"/>
                <a:ea typeface="ＭＳ Ｐゴシック" charset="0"/>
                <a:cs typeface="ＭＳ Ｐゴシック" charset="0"/>
              </a:rPr>
              <a:t> Extra tags incur</a:t>
            </a:r>
            <a:r>
              <a:rPr lang="en-US" dirty="0">
                <a:latin typeface="Tahoma" charset="0"/>
                <a:ea typeface="ＭＳ Ｐゴシック" charset="0"/>
                <a:cs typeface="ＭＳ Ｐゴシック" charset="0"/>
                <a:sym typeface="Wingdings" charset="0"/>
              </a:rPr>
              <a:t> </a:t>
            </a:r>
            <a:r>
              <a:rPr lang="en-US" dirty="0">
                <a:latin typeface="Tahoma" charset="0"/>
                <a:ea typeface="ＭＳ Ｐゴシック" charset="0"/>
                <a:cs typeface="ＭＳ Ｐゴシック" charset="0"/>
              </a:rPr>
              <a:t>hardware and power overhead</a:t>
            </a:r>
          </a:p>
          <a:p>
            <a:pPr>
              <a:spcBef>
                <a:spcPct val="50000"/>
              </a:spcBef>
              <a:buFont typeface="Wingdings" charset="0"/>
              <a:buChar char="q"/>
            </a:pPr>
            <a:r>
              <a:rPr lang="en-US" dirty="0">
                <a:latin typeface="Tahoma" charset="0"/>
                <a:ea typeface="ＭＳ Ｐゴシック" charset="0"/>
                <a:cs typeface="ＭＳ Ｐゴシック" charset="0"/>
              </a:rPr>
              <a:t> </a:t>
            </a:r>
            <a:r>
              <a:rPr lang="en-US" dirty="0" smtClean="0">
                <a:latin typeface="Tahoma" charset="0"/>
                <a:ea typeface="ＭＳ Ｐゴシック" charset="0"/>
                <a:cs typeface="ＭＳ Ｐゴシック" charset="0"/>
              </a:rPr>
              <a:t>Dynamic Set Sampling </a:t>
            </a:r>
            <a:r>
              <a:rPr lang="en-US" dirty="0">
                <a:latin typeface="Tahoma" charset="0"/>
                <a:ea typeface="ＭＳ Ｐゴシック" charset="0"/>
                <a:cs typeface="ＭＳ Ｐゴシック" charset="0"/>
              </a:rPr>
              <a:t>reduces overhead [</a:t>
            </a:r>
            <a:r>
              <a:rPr lang="en-US" dirty="0" err="1" smtClean="0">
                <a:latin typeface="Tahoma" charset="0"/>
                <a:ea typeface="ＭＳ Ｐゴシック" charset="0"/>
                <a:cs typeface="ＭＳ Ｐゴシック" charset="0"/>
              </a:rPr>
              <a:t>Qureshi</a:t>
            </a:r>
            <a:r>
              <a:rPr lang="en-US" dirty="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a:t>
            </a:r>
            <a:r>
              <a:rPr lang="en-US" altLang="ja-JP" dirty="0" smtClean="0">
                <a:latin typeface="Tahoma" charset="0"/>
                <a:ea typeface="ＭＳ Ｐゴシック" charset="0"/>
                <a:cs typeface="ＭＳ Ｐゴシック" charset="0"/>
              </a:rPr>
              <a:t>06</a:t>
            </a:r>
            <a:r>
              <a:rPr lang="en-US" altLang="ja-JP" dirty="0">
                <a:latin typeface="Tahoma" charset="0"/>
                <a:ea typeface="ＭＳ Ｐゴシック" charset="0"/>
                <a:cs typeface="ＭＳ Ｐゴシック" charset="0"/>
              </a:rPr>
              <a:t>]   </a:t>
            </a:r>
          </a:p>
          <a:p>
            <a:pPr>
              <a:spcBef>
                <a:spcPct val="50000"/>
              </a:spcBef>
              <a:buFont typeface="Wingdings" charset="0"/>
              <a:buChar char="q"/>
            </a:pPr>
            <a:r>
              <a:rPr lang="en-US" dirty="0">
                <a:latin typeface="Tahoma" charset="0"/>
                <a:ea typeface="ＭＳ Ｐゴシック" charset="0"/>
                <a:cs typeface="ＭＳ Ｐゴシック" charset="0"/>
              </a:rPr>
              <a:t> 32 sets sufficient (</a:t>
            </a:r>
            <a:r>
              <a:rPr lang="en-US" dirty="0">
                <a:latin typeface="Tahoma" charset="0"/>
                <a:ea typeface="ＭＳ Ｐゴシック" charset="0"/>
                <a:cs typeface="ＭＳ Ｐゴシック" charset="0"/>
                <a:hlinkClick r:id="rId2" action="ppaction://hlinksldjump"/>
              </a:rPr>
              <a:t>analytical bounds</a:t>
            </a:r>
            <a:r>
              <a:rPr lang="en-US" dirty="0">
                <a:latin typeface="Tahoma" charset="0"/>
                <a:ea typeface="ＭＳ Ｐゴシック" charset="0"/>
                <a:cs typeface="ＭＳ Ｐゴシック" charset="0"/>
              </a:rPr>
              <a:t>)</a:t>
            </a:r>
          </a:p>
          <a:p>
            <a:pPr>
              <a:spcBef>
                <a:spcPct val="50000"/>
              </a:spcBef>
              <a:buFont typeface="Wingdings" charset="0"/>
              <a:buChar char="q"/>
            </a:pPr>
            <a:r>
              <a:rPr lang="en-US" dirty="0">
                <a:latin typeface="Tahoma" charset="0"/>
                <a:ea typeface="ＭＳ Ｐゴシック" charset="0"/>
                <a:cs typeface="ＭＳ Ｐゴシック" charset="0"/>
              </a:rPr>
              <a:t> Storage &lt; 2kB/UMON</a:t>
            </a:r>
          </a:p>
          <a:p>
            <a:endParaRPr lang="en-US" dirty="0">
              <a:latin typeface="Tahoma" charset="0"/>
              <a:ea typeface="ＭＳ Ｐゴシック" charset="0"/>
              <a:cs typeface="ＭＳ Ｐゴシック" charset="0"/>
            </a:endParaRPr>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9AD8AA-224A-BF4B-BFB8-6ED5C0707244}" type="slidenum">
              <a:rPr lang="en-US" sz="1600">
                <a:solidFill>
                  <a:srgbClr val="000000"/>
                </a:solidFill>
                <a:latin typeface="Garamond" charset="0"/>
              </a:rPr>
              <a:pPr eaLnBrk="1" hangingPunct="1"/>
              <a:t>138</a:t>
            </a:fld>
            <a:endParaRPr lang="en-US" sz="1600">
              <a:solidFill>
                <a:srgbClr val="000000"/>
              </a:solidFill>
              <a:latin typeface="Garamond" charset="0"/>
            </a:endParaRPr>
          </a:p>
        </p:txBody>
      </p:sp>
      <p:sp>
        <p:nvSpPr>
          <p:cNvPr id="38916" name="Rectangle 5"/>
          <p:cNvSpPr>
            <a:spLocks noChangeArrowheads="1"/>
          </p:cNvSpPr>
          <p:nvPr/>
        </p:nvSpPr>
        <p:spPr bwMode="auto">
          <a:xfrm>
            <a:off x="2513013" y="3470275"/>
            <a:ext cx="766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0000"/>
                </a:solidFill>
              </a:rPr>
              <a:t>MTD</a:t>
            </a:r>
          </a:p>
        </p:txBody>
      </p:sp>
      <p:sp>
        <p:nvSpPr>
          <p:cNvPr id="38917" name="Text Box 34"/>
          <p:cNvSpPr txBox="1">
            <a:spLocks noChangeArrowheads="1"/>
          </p:cNvSpPr>
          <p:nvPr/>
        </p:nvSpPr>
        <p:spPr bwMode="auto">
          <a:xfrm>
            <a:off x="8001000" y="4376738"/>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2000">
              <a:solidFill>
                <a:srgbClr val="000000"/>
              </a:solidFill>
            </a:endParaRPr>
          </a:p>
        </p:txBody>
      </p:sp>
      <p:sp>
        <p:nvSpPr>
          <p:cNvPr id="7" name="Rectangle 14"/>
          <p:cNvSpPr>
            <a:spLocks noChangeArrowheads="1"/>
          </p:cNvSpPr>
          <p:nvPr/>
        </p:nvSpPr>
        <p:spPr bwMode="auto">
          <a:xfrm>
            <a:off x="4802188" y="3082925"/>
            <a:ext cx="3265487" cy="3111500"/>
          </a:xfrm>
          <a:prstGeom prst="rect">
            <a:avLst/>
          </a:prstGeom>
          <a:noFill/>
          <a:ln w="38100">
            <a:solidFill>
              <a:srgbClr val="E3031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8919" name="Rectangle 60"/>
          <p:cNvSpPr>
            <a:spLocks noChangeArrowheads="1"/>
          </p:cNvSpPr>
          <p:nvPr/>
        </p:nvSpPr>
        <p:spPr bwMode="auto">
          <a:xfrm>
            <a:off x="4960938" y="4003675"/>
            <a:ext cx="728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0000"/>
                </a:solidFill>
              </a:rPr>
              <a:t>ATD</a:t>
            </a:r>
          </a:p>
        </p:txBody>
      </p:sp>
      <p:grpSp>
        <p:nvGrpSpPr>
          <p:cNvPr id="2" name="Group 74"/>
          <p:cNvGrpSpPr>
            <a:grpSpLocks/>
          </p:cNvGrpSpPr>
          <p:nvPr/>
        </p:nvGrpSpPr>
        <p:grpSpPr bwMode="auto">
          <a:xfrm>
            <a:off x="5724525" y="3786188"/>
            <a:ext cx="1352550" cy="2265362"/>
            <a:chOff x="3606" y="2385"/>
            <a:chExt cx="852" cy="1427"/>
          </a:xfrm>
        </p:grpSpPr>
        <p:sp>
          <p:nvSpPr>
            <p:cNvPr id="38951" name="Rectangle 61"/>
            <p:cNvSpPr>
              <a:spLocks noChangeArrowheads="1"/>
            </p:cNvSpPr>
            <p:nvPr/>
          </p:nvSpPr>
          <p:spPr bwMode="auto">
            <a:xfrm>
              <a:off x="3606" y="256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52" name="Rectangle 62"/>
            <p:cNvSpPr>
              <a:spLocks noChangeArrowheads="1"/>
            </p:cNvSpPr>
            <p:nvPr/>
          </p:nvSpPr>
          <p:spPr bwMode="auto">
            <a:xfrm>
              <a:off x="3606" y="30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53" name="Rectangle 63"/>
            <p:cNvSpPr>
              <a:spLocks noChangeArrowheads="1"/>
            </p:cNvSpPr>
            <p:nvPr/>
          </p:nvSpPr>
          <p:spPr bwMode="auto">
            <a:xfrm>
              <a:off x="3606" y="3456"/>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8954" name="Rectangle 64"/>
            <p:cNvSpPr>
              <a:spLocks noChangeArrowheads="1"/>
            </p:cNvSpPr>
            <p:nvPr/>
          </p:nvSpPr>
          <p:spPr bwMode="auto">
            <a:xfrm>
              <a:off x="3606" y="2385"/>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8955" name="Rectangle 65"/>
            <p:cNvSpPr>
              <a:spLocks noChangeArrowheads="1"/>
            </p:cNvSpPr>
            <p:nvPr/>
          </p:nvSpPr>
          <p:spPr bwMode="auto">
            <a:xfrm>
              <a:off x="3606" y="2742"/>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8956" name="Rectangle 66"/>
            <p:cNvSpPr>
              <a:spLocks noChangeArrowheads="1"/>
            </p:cNvSpPr>
            <p:nvPr/>
          </p:nvSpPr>
          <p:spPr bwMode="auto">
            <a:xfrm>
              <a:off x="3606" y="2920"/>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8957" name="Rectangle 67"/>
            <p:cNvSpPr>
              <a:spLocks noChangeArrowheads="1"/>
            </p:cNvSpPr>
            <p:nvPr/>
          </p:nvSpPr>
          <p:spPr bwMode="auto">
            <a:xfrm>
              <a:off x="3606" y="32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8958" name="Rectangle 68"/>
            <p:cNvSpPr>
              <a:spLocks noChangeArrowheads="1"/>
            </p:cNvSpPr>
            <p:nvPr/>
          </p:nvSpPr>
          <p:spPr bwMode="auto">
            <a:xfrm>
              <a:off x="3606" y="363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38921" name="Group 76"/>
          <p:cNvGrpSpPr>
            <a:grpSpLocks/>
          </p:cNvGrpSpPr>
          <p:nvPr/>
        </p:nvGrpSpPr>
        <p:grpSpPr bwMode="auto">
          <a:xfrm>
            <a:off x="4800600" y="3148013"/>
            <a:ext cx="3609975" cy="625475"/>
            <a:chOff x="3024" y="1983"/>
            <a:chExt cx="2274" cy="394"/>
          </a:xfrm>
        </p:grpSpPr>
        <p:sp>
          <p:nvSpPr>
            <p:cNvPr id="38946" name="Oval 28"/>
            <p:cNvSpPr>
              <a:spLocks noChangeArrowheads="1"/>
            </p:cNvSpPr>
            <p:nvPr/>
          </p:nvSpPr>
          <p:spPr bwMode="auto">
            <a:xfrm>
              <a:off x="4307"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47" name="Oval 57"/>
            <p:cNvSpPr>
              <a:spLocks noChangeArrowheads="1"/>
            </p:cNvSpPr>
            <p:nvPr/>
          </p:nvSpPr>
          <p:spPr bwMode="auto">
            <a:xfrm>
              <a:off x="3485"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48" name="Oval 70"/>
            <p:cNvSpPr>
              <a:spLocks noChangeArrowheads="1"/>
            </p:cNvSpPr>
            <p:nvPr/>
          </p:nvSpPr>
          <p:spPr bwMode="auto">
            <a:xfrm>
              <a:off x="3719"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49" name="Oval 71"/>
            <p:cNvSpPr>
              <a:spLocks noChangeArrowheads="1"/>
            </p:cNvSpPr>
            <p:nvPr/>
          </p:nvSpPr>
          <p:spPr bwMode="auto">
            <a:xfrm>
              <a:off x="3964" y="2185"/>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50" name="Text Box 58"/>
            <p:cNvSpPr txBox="1">
              <a:spLocks noChangeArrowheads="1"/>
            </p:cNvSpPr>
            <p:nvPr/>
          </p:nvSpPr>
          <p:spPr bwMode="auto">
            <a:xfrm>
              <a:off x="3024" y="1983"/>
              <a:ext cx="2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(MRU)H0 H1 H2…H15(LRU)</a:t>
              </a:r>
            </a:p>
          </p:txBody>
        </p:sp>
      </p:grpSp>
      <p:grpSp>
        <p:nvGrpSpPr>
          <p:cNvPr id="4" name="Group 81"/>
          <p:cNvGrpSpPr>
            <a:grpSpLocks/>
          </p:cNvGrpSpPr>
          <p:nvPr/>
        </p:nvGrpSpPr>
        <p:grpSpPr bwMode="auto">
          <a:xfrm>
            <a:off x="2192338" y="3797300"/>
            <a:ext cx="1352550" cy="2265363"/>
            <a:chOff x="3606" y="2385"/>
            <a:chExt cx="852" cy="1427"/>
          </a:xfrm>
        </p:grpSpPr>
        <p:sp>
          <p:nvSpPr>
            <p:cNvPr id="38938" name="Rectangle 82"/>
            <p:cNvSpPr>
              <a:spLocks noChangeArrowheads="1"/>
            </p:cNvSpPr>
            <p:nvPr/>
          </p:nvSpPr>
          <p:spPr bwMode="auto">
            <a:xfrm>
              <a:off x="3606" y="256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39" name="Rectangle 83"/>
            <p:cNvSpPr>
              <a:spLocks noChangeArrowheads="1"/>
            </p:cNvSpPr>
            <p:nvPr/>
          </p:nvSpPr>
          <p:spPr bwMode="auto">
            <a:xfrm>
              <a:off x="3606" y="30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40" name="Rectangle 84"/>
            <p:cNvSpPr>
              <a:spLocks noChangeArrowheads="1"/>
            </p:cNvSpPr>
            <p:nvPr/>
          </p:nvSpPr>
          <p:spPr bwMode="auto">
            <a:xfrm>
              <a:off x="3606" y="3456"/>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8941" name="Rectangle 85"/>
            <p:cNvSpPr>
              <a:spLocks noChangeArrowheads="1"/>
            </p:cNvSpPr>
            <p:nvPr/>
          </p:nvSpPr>
          <p:spPr bwMode="auto">
            <a:xfrm>
              <a:off x="3606" y="2385"/>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8942" name="Rectangle 86"/>
            <p:cNvSpPr>
              <a:spLocks noChangeArrowheads="1"/>
            </p:cNvSpPr>
            <p:nvPr/>
          </p:nvSpPr>
          <p:spPr bwMode="auto">
            <a:xfrm>
              <a:off x="3606" y="2742"/>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8943" name="Rectangle 87"/>
            <p:cNvSpPr>
              <a:spLocks noChangeArrowheads="1"/>
            </p:cNvSpPr>
            <p:nvPr/>
          </p:nvSpPr>
          <p:spPr bwMode="auto">
            <a:xfrm>
              <a:off x="3606" y="2920"/>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8944" name="Rectangle 88"/>
            <p:cNvSpPr>
              <a:spLocks noChangeArrowheads="1"/>
            </p:cNvSpPr>
            <p:nvPr/>
          </p:nvSpPr>
          <p:spPr bwMode="auto">
            <a:xfrm>
              <a:off x="3606" y="32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8945" name="Rectangle 89"/>
            <p:cNvSpPr>
              <a:spLocks noChangeArrowheads="1"/>
            </p:cNvSpPr>
            <p:nvPr/>
          </p:nvSpPr>
          <p:spPr bwMode="auto">
            <a:xfrm>
              <a:off x="3606" y="363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5" name="Group 99"/>
          <p:cNvGrpSpPr>
            <a:grpSpLocks/>
          </p:cNvGrpSpPr>
          <p:nvPr/>
        </p:nvGrpSpPr>
        <p:grpSpPr bwMode="auto">
          <a:xfrm>
            <a:off x="2192338" y="3792538"/>
            <a:ext cx="1352550" cy="2265362"/>
            <a:chOff x="2372" y="442"/>
            <a:chExt cx="852" cy="1427"/>
          </a:xfrm>
        </p:grpSpPr>
        <p:sp>
          <p:nvSpPr>
            <p:cNvPr id="38930" name="Rectangle 91"/>
            <p:cNvSpPr>
              <a:spLocks noChangeArrowheads="1"/>
            </p:cNvSpPr>
            <p:nvPr/>
          </p:nvSpPr>
          <p:spPr bwMode="auto">
            <a:xfrm>
              <a:off x="2372" y="621"/>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31" name="Rectangle 92"/>
            <p:cNvSpPr>
              <a:spLocks noChangeArrowheads="1"/>
            </p:cNvSpPr>
            <p:nvPr/>
          </p:nvSpPr>
          <p:spPr bwMode="auto">
            <a:xfrm>
              <a:off x="2372" y="1156"/>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32" name="Rectangle 93"/>
            <p:cNvSpPr>
              <a:spLocks noChangeArrowheads="1"/>
            </p:cNvSpPr>
            <p:nvPr/>
          </p:nvSpPr>
          <p:spPr bwMode="auto">
            <a:xfrm>
              <a:off x="2372" y="1513"/>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8933" name="Rectangle 94"/>
            <p:cNvSpPr>
              <a:spLocks noChangeArrowheads="1"/>
            </p:cNvSpPr>
            <p:nvPr/>
          </p:nvSpPr>
          <p:spPr bwMode="auto">
            <a:xfrm>
              <a:off x="2372" y="442"/>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8934" name="Rectangle 95"/>
            <p:cNvSpPr>
              <a:spLocks noChangeArrowheads="1"/>
            </p:cNvSpPr>
            <p:nvPr/>
          </p:nvSpPr>
          <p:spPr bwMode="auto">
            <a:xfrm>
              <a:off x="2372" y="7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8935" name="Rectangle 96"/>
            <p:cNvSpPr>
              <a:spLocks noChangeArrowheads="1"/>
            </p:cNvSpPr>
            <p:nvPr/>
          </p:nvSpPr>
          <p:spPr bwMode="auto">
            <a:xfrm>
              <a:off x="2372" y="9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8936" name="Rectangle 97"/>
            <p:cNvSpPr>
              <a:spLocks noChangeArrowheads="1"/>
            </p:cNvSpPr>
            <p:nvPr/>
          </p:nvSpPr>
          <p:spPr bwMode="auto">
            <a:xfrm>
              <a:off x="2372" y="1334"/>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8937" name="Rectangle 98"/>
            <p:cNvSpPr>
              <a:spLocks noChangeArrowheads="1"/>
            </p:cNvSpPr>
            <p:nvPr/>
          </p:nvSpPr>
          <p:spPr bwMode="auto">
            <a:xfrm>
              <a:off x="2372" y="1691"/>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6" name="Group 109"/>
          <p:cNvGrpSpPr>
            <a:grpSpLocks/>
          </p:cNvGrpSpPr>
          <p:nvPr/>
        </p:nvGrpSpPr>
        <p:grpSpPr bwMode="auto">
          <a:xfrm>
            <a:off x="5724525" y="3798888"/>
            <a:ext cx="1352550" cy="841375"/>
            <a:chOff x="2517" y="490"/>
            <a:chExt cx="852" cy="530"/>
          </a:xfrm>
        </p:grpSpPr>
        <p:sp>
          <p:nvSpPr>
            <p:cNvPr id="38927" name="Rectangle 101"/>
            <p:cNvSpPr>
              <a:spLocks noChangeArrowheads="1"/>
            </p:cNvSpPr>
            <p:nvPr/>
          </p:nvSpPr>
          <p:spPr bwMode="auto">
            <a:xfrm>
              <a:off x="2517" y="490"/>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28" name="Rectangle 102"/>
            <p:cNvSpPr>
              <a:spLocks noChangeArrowheads="1"/>
            </p:cNvSpPr>
            <p:nvPr/>
          </p:nvSpPr>
          <p:spPr bwMode="auto">
            <a:xfrm>
              <a:off x="2517" y="665"/>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29" name="Rectangle 103"/>
            <p:cNvSpPr>
              <a:spLocks noChangeArrowheads="1"/>
            </p:cNvSpPr>
            <p:nvPr/>
          </p:nvSpPr>
          <p:spPr bwMode="auto">
            <a:xfrm>
              <a:off x="2517" y="842"/>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G</a:t>
              </a:r>
            </a:p>
          </p:txBody>
        </p:sp>
      </p:grpSp>
      <p:sp>
        <p:nvSpPr>
          <p:cNvPr id="46" name="Rectangle 110"/>
          <p:cNvSpPr>
            <a:spLocks noChangeArrowheads="1"/>
          </p:cNvSpPr>
          <p:nvPr/>
        </p:nvSpPr>
        <p:spPr bwMode="auto">
          <a:xfrm>
            <a:off x="4799013" y="3079750"/>
            <a:ext cx="3265487" cy="2154238"/>
          </a:xfrm>
          <a:prstGeom prst="rect">
            <a:avLst/>
          </a:prstGeom>
          <a:noFill/>
          <a:ln w="38100">
            <a:solidFill>
              <a:srgbClr val="E3031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7" name="Text Box 111"/>
          <p:cNvSpPr txBox="1">
            <a:spLocks noChangeArrowheads="1"/>
          </p:cNvSpPr>
          <p:nvPr/>
        </p:nvSpPr>
        <p:spPr bwMode="auto">
          <a:xfrm>
            <a:off x="5416550" y="5284788"/>
            <a:ext cx="226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UMON (DSS)</a:t>
            </a:r>
          </a:p>
        </p:txBody>
      </p:sp>
    </p:spTree>
    <p:extLst>
      <p:ext uri="{BB962C8B-B14F-4D97-AF65-F5344CB8AC3E}">
        <p14:creationId xmlns:p14="http://schemas.microsoft.com/office/powerpoint/2010/main" val="39180234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9" presetClass="exit" presetSubtype="0" fill="hold" nodeType="with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6" grpId="0" animBg="1"/>
      <p:bldP spid="47"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Garamond" charset="0"/>
                <a:ea typeface="ＭＳ Ｐゴシック" charset="0"/>
                <a:cs typeface="ＭＳ Ｐゴシック" charset="0"/>
              </a:rPr>
              <a:t>Partitioning Algorithm</a:t>
            </a:r>
          </a:p>
        </p:txBody>
      </p:sp>
      <p:sp>
        <p:nvSpPr>
          <p:cNvPr id="39938" name="Content Placeholder 2"/>
          <p:cNvSpPr>
            <a:spLocks noGrp="1"/>
          </p:cNvSpPr>
          <p:nvPr>
            <p:ph idx="1"/>
          </p:nvPr>
        </p:nvSpPr>
        <p:spPr>
          <a:xfrm>
            <a:off x="228600" y="996950"/>
            <a:ext cx="8610600" cy="5194300"/>
          </a:xfrm>
        </p:spPr>
        <p:txBody>
          <a:bodyPr/>
          <a:lstStyle/>
          <a:p>
            <a:pPr>
              <a:buFont typeface="Wingdings" charset="0"/>
              <a:buChar char="q"/>
            </a:pPr>
            <a:r>
              <a:rPr lang="en-US">
                <a:latin typeface="Tahoma" charset="0"/>
                <a:ea typeface="ＭＳ Ｐゴシック" charset="0"/>
                <a:cs typeface="ＭＳ Ｐゴシック" charset="0"/>
              </a:rPr>
              <a:t> Evaluate all possible partitions and select the best</a:t>
            </a:r>
          </a:p>
          <a:p>
            <a:pPr>
              <a:buFont typeface="Wingdings" charset="0"/>
              <a:buChar char="q"/>
            </a:pPr>
            <a:endParaRPr lang="en-US">
              <a:latin typeface="Tahoma" charset="0"/>
              <a:ea typeface="ＭＳ Ｐゴシック" charset="0"/>
              <a:cs typeface="ＭＳ Ｐゴシック" charset="0"/>
            </a:endParaRPr>
          </a:p>
          <a:p>
            <a:pPr>
              <a:buFont typeface="Wingdings" charset="0"/>
              <a:buChar char="q"/>
            </a:pPr>
            <a:r>
              <a:rPr lang="en-US">
                <a:latin typeface="Tahoma" charset="0"/>
                <a:ea typeface="ＭＳ Ｐゴシック" charset="0"/>
                <a:cs typeface="ＭＳ Ｐゴシック" charset="0"/>
              </a:rPr>
              <a:t> With </a:t>
            </a:r>
            <a:r>
              <a:rPr lang="en-US">
                <a:solidFill>
                  <a:srgbClr val="FF0000"/>
                </a:solidFill>
                <a:latin typeface="Tahoma" charset="0"/>
                <a:ea typeface="ＭＳ Ｐゴシック" charset="0"/>
                <a:cs typeface="ＭＳ Ｐゴシック" charset="0"/>
              </a:rPr>
              <a:t>a</a:t>
            </a:r>
            <a:r>
              <a:rPr lang="en-US" i="1">
                <a:latin typeface="Tahoma" charset="0"/>
                <a:ea typeface="ＭＳ Ｐゴシック" charset="0"/>
                <a:cs typeface="ＭＳ Ｐゴシック" charset="0"/>
              </a:rPr>
              <a:t> </a:t>
            </a:r>
            <a:r>
              <a:rPr lang="en-US">
                <a:latin typeface="Tahoma" charset="0"/>
                <a:ea typeface="ＭＳ Ｐゴシック" charset="0"/>
                <a:cs typeface="ＭＳ Ｐゴシック" charset="0"/>
              </a:rPr>
              <a:t>ways to core1 and </a:t>
            </a:r>
            <a:r>
              <a:rPr lang="en-US">
                <a:solidFill>
                  <a:srgbClr val="FF0000"/>
                </a:solidFill>
                <a:latin typeface="Tahoma" charset="0"/>
                <a:ea typeface="ＭＳ Ｐゴシック" charset="0"/>
                <a:cs typeface="ＭＳ Ｐゴシック" charset="0"/>
              </a:rPr>
              <a:t>(16-a)</a:t>
            </a:r>
            <a:r>
              <a:rPr lang="en-US">
                <a:latin typeface="Tahoma" charset="0"/>
                <a:ea typeface="ＭＳ Ｐゴシック" charset="0"/>
                <a:cs typeface="ＭＳ Ｐゴシック" charset="0"/>
              </a:rPr>
              <a:t> ways to core2:  </a:t>
            </a:r>
          </a:p>
          <a:p>
            <a:pPr>
              <a:buFont typeface="Wingdings" charset="0"/>
              <a:buNone/>
            </a:pPr>
            <a:r>
              <a:rPr lang="en-US">
                <a:latin typeface="Tahoma" charset="0"/>
                <a:ea typeface="ＭＳ Ｐゴシック" charset="0"/>
                <a:cs typeface="ＭＳ Ｐゴシック" charset="0"/>
              </a:rPr>
              <a:t>	      Hits</a:t>
            </a:r>
            <a:r>
              <a:rPr lang="en-US" baseline="-25000">
                <a:latin typeface="Tahoma" charset="0"/>
                <a:ea typeface="ＭＳ Ｐゴシック" charset="0"/>
                <a:cs typeface="ＭＳ Ｐゴシック" charset="0"/>
              </a:rPr>
              <a:t>core1</a:t>
            </a:r>
            <a:r>
              <a:rPr lang="en-US">
                <a:latin typeface="Tahoma" charset="0"/>
                <a:ea typeface="ＭＳ Ｐゴシック" charset="0"/>
                <a:cs typeface="ＭＳ Ｐゴシック" charset="0"/>
              </a:rPr>
              <a:t> = (H</a:t>
            </a:r>
            <a:r>
              <a:rPr lang="en-US" baseline="-25000">
                <a:latin typeface="Tahoma" charset="0"/>
                <a:ea typeface="ＭＳ Ｐゴシック" charset="0"/>
                <a:cs typeface="ＭＳ Ｐゴシック" charset="0"/>
              </a:rPr>
              <a:t>0 </a:t>
            </a:r>
            <a:r>
              <a:rPr lang="en-US">
                <a:latin typeface="Tahoma" charset="0"/>
                <a:ea typeface="ＭＳ Ｐゴシック" charset="0"/>
                <a:cs typeface="ＭＳ Ｐゴシック" charset="0"/>
              </a:rPr>
              <a:t>+ H</a:t>
            </a:r>
            <a:r>
              <a:rPr lang="en-US" baseline="-25000">
                <a:latin typeface="Tahoma" charset="0"/>
                <a:ea typeface="ＭＳ Ｐゴシック" charset="0"/>
                <a:cs typeface="ＭＳ Ｐゴシック" charset="0"/>
              </a:rPr>
              <a:t>1</a:t>
            </a:r>
            <a:r>
              <a:rPr lang="en-US">
                <a:latin typeface="Tahoma" charset="0"/>
                <a:ea typeface="ＭＳ Ｐゴシック" charset="0"/>
                <a:cs typeface="ＭＳ Ｐゴシック" charset="0"/>
              </a:rPr>
              <a:t> + … + H</a:t>
            </a:r>
            <a:r>
              <a:rPr lang="en-US" baseline="-25000">
                <a:solidFill>
                  <a:srgbClr val="FF0000"/>
                </a:solidFill>
                <a:latin typeface="Tahoma" charset="0"/>
                <a:ea typeface="ＭＳ Ｐゴシック" charset="0"/>
                <a:cs typeface="ＭＳ Ｐゴシック" charset="0"/>
              </a:rPr>
              <a:t>a-1</a:t>
            </a:r>
            <a:r>
              <a:rPr lang="en-US">
                <a:latin typeface="Tahoma" charset="0"/>
                <a:ea typeface="ＭＳ Ｐゴシック" charset="0"/>
                <a:cs typeface="ＭＳ Ｐゴシック" charset="0"/>
              </a:rPr>
              <a:t>)     ---- from UMON1                	Hits</a:t>
            </a:r>
            <a:r>
              <a:rPr lang="en-US" baseline="-25000">
                <a:latin typeface="Tahoma" charset="0"/>
                <a:ea typeface="ＭＳ Ｐゴシック" charset="0"/>
                <a:cs typeface="ＭＳ Ｐゴシック" charset="0"/>
              </a:rPr>
              <a:t>core2</a:t>
            </a:r>
            <a:r>
              <a:rPr lang="en-US">
                <a:latin typeface="Tahoma" charset="0"/>
                <a:ea typeface="ＭＳ Ｐゴシック" charset="0"/>
                <a:cs typeface="ＭＳ Ｐゴシック" charset="0"/>
              </a:rPr>
              <a:t> = (H</a:t>
            </a:r>
            <a:r>
              <a:rPr lang="en-US" baseline="-25000">
                <a:latin typeface="Tahoma" charset="0"/>
                <a:ea typeface="ＭＳ Ｐゴシック" charset="0"/>
                <a:cs typeface="ＭＳ Ｐゴシック" charset="0"/>
              </a:rPr>
              <a:t>0</a:t>
            </a:r>
            <a:r>
              <a:rPr lang="en-US">
                <a:latin typeface="Tahoma" charset="0"/>
                <a:ea typeface="ＭＳ Ｐゴシック" charset="0"/>
                <a:cs typeface="ＭＳ Ｐゴシック" charset="0"/>
              </a:rPr>
              <a:t> + H</a:t>
            </a:r>
            <a:r>
              <a:rPr lang="en-US" baseline="-25000">
                <a:latin typeface="Tahoma" charset="0"/>
                <a:ea typeface="ＭＳ Ｐゴシック" charset="0"/>
                <a:cs typeface="ＭＳ Ｐゴシック" charset="0"/>
              </a:rPr>
              <a:t>1</a:t>
            </a:r>
            <a:r>
              <a:rPr lang="en-US">
                <a:latin typeface="Tahoma" charset="0"/>
                <a:ea typeface="ＭＳ Ｐゴシック" charset="0"/>
                <a:cs typeface="ＭＳ Ｐゴシック" charset="0"/>
              </a:rPr>
              <a:t> + … + H</a:t>
            </a:r>
            <a:r>
              <a:rPr lang="en-US" baseline="-25000">
                <a:solidFill>
                  <a:srgbClr val="FF0000"/>
                </a:solidFill>
                <a:latin typeface="Tahoma" charset="0"/>
                <a:ea typeface="ＭＳ Ｐゴシック" charset="0"/>
                <a:cs typeface="ＭＳ Ｐゴシック" charset="0"/>
              </a:rPr>
              <a:t>16-a-1</a:t>
            </a:r>
            <a:r>
              <a:rPr lang="en-US">
                <a:latin typeface="Tahoma" charset="0"/>
                <a:ea typeface="ＭＳ Ｐゴシック" charset="0"/>
                <a:cs typeface="ＭＳ Ｐゴシック" charset="0"/>
              </a:rPr>
              <a:t>) ---- from UMON2            	</a:t>
            </a:r>
          </a:p>
          <a:p>
            <a:pPr>
              <a:buFont typeface="Wingdings" charset="0"/>
              <a:buChar char="q"/>
            </a:pPr>
            <a:r>
              <a:rPr lang="en-US">
                <a:latin typeface="Tahoma" charset="0"/>
                <a:ea typeface="ＭＳ Ｐゴシック" charset="0"/>
                <a:cs typeface="ＭＳ Ｐゴシック" charset="0"/>
              </a:rPr>
              <a:t> Select </a:t>
            </a:r>
            <a:r>
              <a:rPr lang="en-US">
                <a:solidFill>
                  <a:srgbClr val="FF0000"/>
                </a:solidFill>
                <a:latin typeface="Tahoma" charset="0"/>
                <a:ea typeface="ＭＳ Ｐゴシック" charset="0"/>
                <a:cs typeface="ＭＳ Ｐゴシック" charset="0"/>
              </a:rPr>
              <a:t>a</a:t>
            </a:r>
            <a:r>
              <a:rPr lang="en-US">
                <a:latin typeface="Tahoma" charset="0"/>
                <a:ea typeface="ＭＳ Ｐゴシック" charset="0"/>
                <a:cs typeface="ＭＳ Ｐゴシック" charset="0"/>
              </a:rPr>
              <a:t> that maximizes (Hits</a:t>
            </a:r>
            <a:r>
              <a:rPr lang="en-US" baseline="-25000">
                <a:latin typeface="Tahoma" charset="0"/>
                <a:ea typeface="ＭＳ Ｐゴシック" charset="0"/>
                <a:cs typeface="ＭＳ Ｐゴシック" charset="0"/>
              </a:rPr>
              <a:t>core1 </a:t>
            </a:r>
            <a:r>
              <a:rPr lang="en-US">
                <a:latin typeface="Tahoma" charset="0"/>
                <a:ea typeface="ＭＳ Ｐゴシック" charset="0"/>
                <a:cs typeface="ＭＳ Ｐゴシック" charset="0"/>
              </a:rPr>
              <a:t>+ Hits</a:t>
            </a:r>
            <a:r>
              <a:rPr lang="en-US" baseline="-25000">
                <a:latin typeface="Tahoma" charset="0"/>
                <a:ea typeface="ＭＳ Ｐゴシック" charset="0"/>
                <a:cs typeface="ＭＳ Ｐゴシック" charset="0"/>
              </a:rPr>
              <a:t>core2</a:t>
            </a:r>
            <a:r>
              <a:rPr lang="en-US">
                <a:latin typeface="Tahoma" charset="0"/>
                <a:ea typeface="ＭＳ Ｐゴシック" charset="0"/>
                <a:cs typeface="ＭＳ Ｐゴシック" charset="0"/>
              </a:rPr>
              <a:t>) </a:t>
            </a:r>
          </a:p>
          <a:p>
            <a:pPr>
              <a:buFont typeface="Wingdings" charset="0"/>
              <a:buChar char="q"/>
            </a:pPr>
            <a:endParaRPr lang="en-US">
              <a:latin typeface="Tahoma" charset="0"/>
              <a:ea typeface="ＭＳ Ｐゴシック" charset="0"/>
              <a:cs typeface="ＭＳ Ｐゴシック" charset="0"/>
            </a:endParaRPr>
          </a:p>
          <a:p>
            <a:pPr>
              <a:buFont typeface="Wingdings" charset="0"/>
              <a:buChar char="q"/>
            </a:pPr>
            <a:r>
              <a:rPr lang="en-US">
                <a:latin typeface="Tahoma" charset="0"/>
                <a:ea typeface="ＭＳ Ｐゴシック" charset="0"/>
                <a:cs typeface="ＭＳ Ｐゴシック" charset="0"/>
              </a:rPr>
              <a:t> Partitioning done once every 5 million cycles  </a:t>
            </a:r>
          </a:p>
          <a:p>
            <a:endParaRPr lang="en-US">
              <a:latin typeface="Tahoma" charset="0"/>
              <a:ea typeface="ＭＳ Ｐゴシック" charset="0"/>
              <a:cs typeface="ＭＳ Ｐゴシック" charset="0"/>
            </a:endParaRPr>
          </a:p>
        </p:txBody>
      </p:sp>
      <p:sp>
        <p:nvSpPr>
          <p:cNvPr id="399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CB78C5-06C8-E948-B380-03619DBA213A}" type="slidenum">
              <a:rPr lang="en-US" sz="1600">
                <a:solidFill>
                  <a:srgbClr val="000000"/>
                </a:solidFill>
                <a:latin typeface="Garamond" charset="0"/>
              </a:rPr>
              <a:pPr eaLnBrk="1" hangingPunct="1"/>
              <a:t>139</a:t>
            </a:fld>
            <a:endParaRPr lang="en-US" sz="1600">
              <a:solidFill>
                <a:srgbClr val="000000"/>
              </a:solidFill>
              <a:latin typeface="Garamond" charset="0"/>
            </a:endParaRPr>
          </a:p>
        </p:txBody>
      </p:sp>
    </p:spTree>
    <p:extLst>
      <p:ext uri="{BB962C8B-B14F-4D97-AF65-F5344CB8AC3E}">
        <p14:creationId xmlns:p14="http://schemas.microsoft.com/office/powerpoint/2010/main" val="21725853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atin typeface="Garamond" charset="0"/>
                <a:ea typeface="ＭＳ Ｐゴシック" charset="0"/>
                <a:cs typeface="ＭＳ Ｐゴシック" charset="0"/>
              </a:rPr>
              <a:t>Multi-core Issues in Caching</a:t>
            </a:r>
          </a:p>
        </p:txBody>
      </p:sp>
      <p:sp>
        <p:nvSpPr>
          <p:cNvPr id="28674" name="Content Placeholder 2"/>
          <p:cNvSpPr>
            <a:spLocks noGrp="1"/>
          </p:cNvSpPr>
          <p:nvPr>
            <p:ph idx="1"/>
          </p:nvPr>
        </p:nvSpPr>
        <p:spPr>
          <a:xfrm>
            <a:off x="228600" y="996950"/>
            <a:ext cx="8915400" cy="5194300"/>
          </a:xfrm>
        </p:spPr>
        <p:txBody>
          <a:bodyPr/>
          <a:lstStyle/>
          <a:p>
            <a:r>
              <a:rPr lang="en-US" sz="2200">
                <a:latin typeface="Tahoma" charset="0"/>
                <a:ea typeface="ＭＳ Ｐゴシック" charset="0"/>
                <a:cs typeface="ＭＳ Ｐゴシック" charset="0"/>
              </a:rPr>
              <a:t>How does the cache hierarchy change in a multi-core system?</a:t>
            </a:r>
          </a:p>
          <a:p>
            <a:r>
              <a:rPr lang="en-US" sz="2200">
                <a:solidFill>
                  <a:srgbClr val="0000FF"/>
                </a:solidFill>
                <a:latin typeface="Tahoma" charset="0"/>
                <a:ea typeface="ＭＳ Ｐゴシック" charset="0"/>
                <a:cs typeface="ＭＳ Ｐゴシック" charset="0"/>
              </a:rPr>
              <a:t>Private</a:t>
            </a:r>
            <a:r>
              <a:rPr lang="en-US" sz="2200">
                <a:latin typeface="Tahoma" charset="0"/>
                <a:ea typeface="ＭＳ Ｐゴシック" charset="0"/>
                <a:cs typeface="ＭＳ Ｐゴシック" charset="0"/>
              </a:rPr>
              <a:t> cache: Cache belongs to one core (a shared block can be in multiple caches)</a:t>
            </a:r>
          </a:p>
          <a:p>
            <a:r>
              <a:rPr lang="en-US" sz="2200">
                <a:solidFill>
                  <a:srgbClr val="0000FF"/>
                </a:solidFill>
                <a:latin typeface="Tahoma" charset="0"/>
                <a:ea typeface="ＭＳ Ｐゴシック" charset="0"/>
                <a:cs typeface="ＭＳ Ｐゴシック" charset="0"/>
              </a:rPr>
              <a:t>Shared</a:t>
            </a:r>
            <a:r>
              <a:rPr lang="en-US" sz="2200">
                <a:latin typeface="Tahoma" charset="0"/>
                <a:ea typeface="ＭＳ Ｐゴシック" charset="0"/>
                <a:cs typeface="ＭＳ Ｐゴシック" charset="0"/>
              </a:rPr>
              <a:t> cache: Cache is shared by multiple cores</a:t>
            </a:r>
          </a:p>
        </p:txBody>
      </p:sp>
      <p:sp>
        <p:nvSpPr>
          <p:cNvPr id="286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8826D0-4960-7745-87BD-C71FF37D3C32}" type="slidenum">
              <a:rPr lang="en-US" sz="1600">
                <a:solidFill>
                  <a:srgbClr val="000000"/>
                </a:solidFill>
                <a:latin typeface="Garamond" charset="0"/>
              </a:rPr>
              <a:pPr eaLnBrk="1" hangingPunct="1"/>
              <a:t>14</a:t>
            </a:fld>
            <a:endParaRPr lang="en-US" sz="1600">
              <a:solidFill>
                <a:srgbClr val="000000"/>
              </a:solidFill>
              <a:latin typeface="Garamond" charset="0"/>
            </a:endParaRPr>
          </a:p>
        </p:txBody>
      </p:sp>
      <p:grpSp>
        <p:nvGrpSpPr>
          <p:cNvPr id="28676" name="Group 74"/>
          <p:cNvGrpSpPr>
            <a:grpSpLocks/>
          </p:cNvGrpSpPr>
          <p:nvPr/>
        </p:nvGrpSpPr>
        <p:grpSpPr bwMode="auto">
          <a:xfrm>
            <a:off x="395288" y="2852738"/>
            <a:ext cx="3573462" cy="3111500"/>
            <a:chOff x="395288" y="2852738"/>
            <a:chExt cx="4667250" cy="3111500"/>
          </a:xfrm>
        </p:grpSpPr>
        <p:sp>
          <p:nvSpPr>
            <p:cNvPr id="28701" name="Rectangle 3"/>
            <p:cNvSpPr>
              <a:spLocks noChangeArrowheads="1"/>
            </p:cNvSpPr>
            <p:nvPr/>
          </p:nvSpPr>
          <p:spPr bwMode="auto">
            <a:xfrm>
              <a:off x="68421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02" name="Text Box 4"/>
            <p:cNvSpPr txBox="1">
              <a:spLocks noChangeArrowheads="1"/>
            </p:cNvSpPr>
            <p:nvPr/>
          </p:nvSpPr>
          <p:spPr bwMode="auto">
            <a:xfrm>
              <a:off x="609600"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0</a:t>
              </a:r>
            </a:p>
          </p:txBody>
        </p:sp>
        <p:sp>
          <p:nvSpPr>
            <p:cNvPr id="28703" name="Rectangle 5"/>
            <p:cNvSpPr>
              <a:spLocks noChangeArrowheads="1"/>
            </p:cNvSpPr>
            <p:nvPr/>
          </p:nvSpPr>
          <p:spPr bwMode="auto">
            <a:xfrm>
              <a:off x="1778000"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04" name="Text Box 6"/>
            <p:cNvSpPr txBox="1">
              <a:spLocks noChangeArrowheads="1"/>
            </p:cNvSpPr>
            <p:nvPr/>
          </p:nvSpPr>
          <p:spPr bwMode="auto">
            <a:xfrm>
              <a:off x="1703388"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1</a:t>
              </a:r>
            </a:p>
          </p:txBody>
        </p:sp>
        <p:sp>
          <p:nvSpPr>
            <p:cNvPr id="28705" name="Rectangle 7"/>
            <p:cNvSpPr>
              <a:spLocks noChangeArrowheads="1"/>
            </p:cNvSpPr>
            <p:nvPr/>
          </p:nvSpPr>
          <p:spPr bwMode="auto">
            <a:xfrm>
              <a:off x="2873375"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06" name="Text Box 8"/>
            <p:cNvSpPr txBox="1">
              <a:spLocks noChangeArrowheads="1"/>
            </p:cNvSpPr>
            <p:nvPr/>
          </p:nvSpPr>
          <p:spPr bwMode="auto">
            <a:xfrm>
              <a:off x="2798762"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2</a:t>
              </a:r>
            </a:p>
          </p:txBody>
        </p:sp>
        <p:sp>
          <p:nvSpPr>
            <p:cNvPr id="28707" name="Rectangle 9"/>
            <p:cNvSpPr>
              <a:spLocks noChangeArrowheads="1"/>
            </p:cNvSpPr>
            <p:nvPr/>
          </p:nvSpPr>
          <p:spPr bwMode="auto">
            <a:xfrm>
              <a:off x="396716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08" name="Text Box 10"/>
            <p:cNvSpPr txBox="1">
              <a:spLocks noChangeArrowheads="1"/>
            </p:cNvSpPr>
            <p:nvPr/>
          </p:nvSpPr>
          <p:spPr bwMode="auto">
            <a:xfrm>
              <a:off x="3892550"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3</a:t>
              </a:r>
            </a:p>
          </p:txBody>
        </p:sp>
        <p:sp>
          <p:nvSpPr>
            <p:cNvPr id="28709" name="Rectangle 11"/>
            <p:cNvSpPr>
              <a:spLocks noChangeArrowheads="1"/>
            </p:cNvSpPr>
            <p:nvPr/>
          </p:nvSpPr>
          <p:spPr bwMode="auto">
            <a:xfrm>
              <a:off x="684213" y="4062413"/>
              <a:ext cx="8064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10" name="Rectangle 13"/>
            <p:cNvSpPr>
              <a:spLocks noChangeArrowheads="1"/>
            </p:cNvSpPr>
            <p:nvPr/>
          </p:nvSpPr>
          <p:spPr bwMode="auto">
            <a:xfrm>
              <a:off x="1809750" y="4062413"/>
              <a:ext cx="8064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11" name="Text Box 14"/>
            <p:cNvSpPr txBox="1">
              <a:spLocks noChangeArrowheads="1"/>
            </p:cNvSpPr>
            <p:nvPr/>
          </p:nvSpPr>
          <p:spPr bwMode="auto">
            <a:xfrm>
              <a:off x="1751013" y="4144963"/>
              <a:ext cx="942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sp>
          <p:nvSpPr>
            <p:cNvPr id="28712" name="Rectangle 15"/>
            <p:cNvSpPr>
              <a:spLocks noChangeArrowheads="1"/>
            </p:cNvSpPr>
            <p:nvPr/>
          </p:nvSpPr>
          <p:spPr bwMode="auto">
            <a:xfrm>
              <a:off x="2903538" y="4064000"/>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13" name="Text Box 16"/>
            <p:cNvSpPr txBox="1">
              <a:spLocks noChangeArrowheads="1"/>
            </p:cNvSpPr>
            <p:nvPr/>
          </p:nvSpPr>
          <p:spPr bwMode="auto">
            <a:xfrm>
              <a:off x="2844799" y="4146550"/>
              <a:ext cx="942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sp>
          <p:nvSpPr>
            <p:cNvPr id="28714" name="Rectangle 17"/>
            <p:cNvSpPr>
              <a:spLocks noChangeArrowheads="1"/>
            </p:cNvSpPr>
            <p:nvPr/>
          </p:nvSpPr>
          <p:spPr bwMode="auto">
            <a:xfrm>
              <a:off x="3968750" y="4064000"/>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15" name="Text Box 18"/>
            <p:cNvSpPr txBox="1">
              <a:spLocks noChangeArrowheads="1"/>
            </p:cNvSpPr>
            <p:nvPr/>
          </p:nvSpPr>
          <p:spPr bwMode="auto">
            <a:xfrm>
              <a:off x="3910013" y="4146550"/>
              <a:ext cx="942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sp>
          <p:nvSpPr>
            <p:cNvPr id="28716" name="Line 19"/>
            <p:cNvSpPr>
              <a:spLocks noChangeShapeType="1"/>
            </p:cNvSpPr>
            <p:nvPr/>
          </p:nvSpPr>
          <p:spPr bwMode="auto">
            <a:xfrm>
              <a:off x="108743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17" name="Line 20"/>
            <p:cNvSpPr>
              <a:spLocks noChangeShapeType="1"/>
            </p:cNvSpPr>
            <p:nvPr/>
          </p:nvSpPr>
          <p:spPr bwMode="auto">
            <a:xfrm>
              <a:off x="2181225"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18" name="Line 21"/>
            <p:cNvSpPr>
              <a:spLocks noChangeShapeType="1"/>
            </p:cNvSpPr>
            <p:nvPr/>
          </p:nvSpPr>
          <p:spPr bwMode="auto">
            <a:xfrm>
              <a:off x="3276600"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19" name="Line 22"/>
            <p:cNvSpPr>
              <a:spLocks noChangeShapeType="1"/>
            </p:cNvSpPr>
            <p:nvPr/>
          </p:nvSpPr>
          <p:spPr bwMode="auto">
            <a:xfrm>
              <a:off x="437038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20" name="Rectangle 23"/>
            <p:cNvSpPr>
              <a:spLocks noChangeArrowheads="1"/>
            </p:cNvSpPr>
            <p:nvPr/>
          </p:nvSpPr>
          <p:spPr bwMode="auto">
            <a:xfrm>
              <a:off x="1144588" y="5216525"/>
              <a:ext cx="3168650" cy="63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21" name="Text Box 24"/>
            <p:cNvSpPr txBox="1">
              <a:spLocks noChangeArrowheads="1"/>
            </p:cNvSpPr>
            <p:nvPr/>
          </p:nvSpPr>
          <p:spPr bwMode="auto">
            <a:xfrm>
              <a:off x="1117599" y="5387975"/>
              <a:ext cx="32132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DRAM MEMORY CONTROLLER</a:t>
              </a:r>
            </a:p>
          </p:txBody>
        </p:sp>
        <p:sp>
          <p:nvSpPr>
            <p:cNvPr id="28722" name="Line 25"/>
            <p:cNvSpPr>
              <a:spLocks noChangeShapeType="1"/>
            </p:cNvSpPr>
            <p:nvPr/>
          </p:nvSpPr>
          <p:spPr bwMode="auto">
            <a:xfrm>
              <a:off x="21812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23" name="Line 26"/>
            <p:cNvSpPr>
              <a:spLocks noChangeShapeType="1"/>
            </p:cNvSpPr>
            <p:nvPr/>
          </p:nvSpPr>
          <p:spPr bwMode="auto">
            <a:xfrm>
              <a:off x="328930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24" name="Line 27"/>
            <p:cNvSpPr>
              <a:spLocks noChangeShapeType="1"/>
            </p:cNvSpPr>
            <p:nvPr/>
          </p:nvSpPr>
          <p:spPr bwMode="auto">
            <a:xfrm>
              <a:off x="419735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25" name="Line 28"/>
            <p:cNvSpPr>
              <a:spLocks noChangeShapeType="1"/>
            </p:cNvSpPr>
            <p:nvPr/>
          </p:nvSpPr>
          <p:spPr bwMode="auto">
            <a:xfrm>
              <a:off x="13176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26" name="Rounded Rectangle 97"/>
            <p:cNvSpPr>
              <a:spLocks noChangeArrowheads="1"/>
            </p:cNvSpPr>
            <p:nvPr/>
          </p:nvSpPr>
          <p:spPr bwMode="auto">
            <a:xfrm>
              <a:off x="395288" y="2852738"/>
              <a:ext cx="4667250" cy="31115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81000" indent="-381000" algn="ctr">
                <a:spcBef>
                  <a:spcPct val="20000"/>
                </a:spcBef>
                <a:buFontTx/>
                <a:buChar char="•"/>
              </a:pPr>
              <a:endParaRPr lang="en-US" sz="2000">
                <a:solidFill>
                  <a:srgbClr val="000000"/>
                </a:solidFill>
              </a:endParaRPr>
            </a:p>
          </p:txBody>
        </p:sp>
        <p:sp>
          <p:nvSpPr>
            <p:cNvPr id="28727" name="Rectangle 56"/>
            <p:cNvSpPr>
              <a:spLocks noChangeArrowheads="1"/>
            </p:cNvSpPr>
            <p:nvPr/>
          </p:nvSpPr>
          <p:spPr bwMode="auto">
            <a:xfrm>
              <a:off x="1144588" y="5214938"/>
              <a:ext cx="3168650" cy="6350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sp>
        <p:nvSpPr>
          <p:cNvPr id="28677" name="Text Box 14"/>
          <p:cNvSpPr txBox="1">
            <a:spLocks noChangeArrowheads="1"/>
          </p:cNvSpPr>
          <p:nvPr/>
        </p:nvSpPr>
        <p:spPr bwMode="auto">
          <a:xfrm>
            <a:off x="571500" y="4144963"/>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grpSp>
        <p:nvGrpSpPr>
          <p:cNvPr id="28678" name="Group 76"/>
          <p:cNvGrpSpPr>
            <a:grpSpLocks/>
          </p:cNvGrpSpPr>
          <p:nvPr/>
        </p:nvGrpSpPr>
        <p:grpSpPr bwMode="auto">
          <a:xfrm>
            <a:off x="4618038" y="2890838"/>
            <a:ext cx="3573462" cy="3111500"/>
            <a:chOff x="395288" y="2852738"/>
            <a:chExt cx="4667250" cy="3111500"/>
          </a:xfrm>
        </p:grpSpPr>
        <p:sp>
          <p:nvSpPr>
            <p:cNvPr id="28680" name="Rectangle 3"/>
            <p:cNvSpPr>
              <a:spLocks noChangeArrowheads="1"/>
            </p:cNvSpPr>
            <p:nvPr/>
          </p:nvSpPr>
          <p:spPr bwMode="auto">
            <a:xfrm>
              <a:off x="68421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681" name="Text Box 4"/>
            <p:cNvSpPr txBox="1">
              <a:spLocks noChangeArrowheads="1"/>
            </p:cNvSpPr>
            <p:nvPr/>
          </p:nvSpPr>
          <p:spPr bwMode="auto">
            <a:xfrm>
              <a:off x="609600"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0</a:t>
              </a:r>
            </a:p>
          </p:txBody>
        </p:sp>
        <p:sp>
          <p:nvSpPr>
            <p:cNvPr id="28682" name="Rectangle 5"/>
            <p:cNvSpPr>
              <a:spLocks noChangeArrowheads="1"/>
            </p:cNvSpPr>
            <p:nvPr/>
          </p:nvSpPr>
          <p:spPr bwMode="auto">
            <a:xfrm>
              <a:off x="1778000"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683" name="Text Box 6"/>
            <p:cNvSpPr txBox="1">
              <a:spLocks noChangeArrowheads="1"/>
            </p:cNvSpPr>
            <p:nvPr/>
          </p:nvSpPr>
          <p:spPr bwMode="auto">
            <a:xfrm>
              <a:off x="1703388"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1</a:t>
              </a:r>
            </a:p>
          </p:txBody>
        </p:sp>
        <p:sp>
          <p:nvSpPr>
            <p:cNvPr id="28684" name="Rectangle 7"/>
            <p:cNvSpPr>
              <a:spLocks noChangeArrowheads="1"/>
            </p:cNvSpPr>
            <p:nvPr/>
          </p:nvSpPr>
          <p:spPr bwMode="auto">
            <a:xfrm>
              <a:off x="2873375"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685" name="Text Box 8"/>
            <p:cNvSpPr txBox="1">
              <a:spLocks noChangeArrowheads="1"/>
            </p:cNvSpPr>
            <p:nvPr/>
          </p:nvSpPr>
          <p:spPr bwMode="auto">
            <a:xfrm>
              <a:off x="2798762"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2</a:t>
              </a:r>
            </a:p>
          </p:txBody>
        </p:sp>
        <p:sp>
          <p:nvSpPr>
            <p:cNvPr id="28686" name="Rectangle 9"/>
            <p:cNvSpPr>
              <a:spLocks noChangeArrowheads="1"/>
            </p:cNvSpPr>
            <p:nvPr/>
          </p:nvSpPr>
          <p:spPr bwMode="auto">
            <a:xfrm>
              <a:off x="396716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687" name="Text Box 10"/>
            <p:cNvSpPr txBox="1">
              <a:spLocks noChangeArrowheads="1"/>
            </p:cNvSpPr>
            <p:nvPr/>
          </p:nvSpPr>
          <p:spPr bwMode="auto">
            <a:xfrm>
              <a:off x="3892550"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3</a:t>
              </a:r>
            </a:p>
          </p:txBody>
        </p:sp>
        <p:sp>
          <p:nvSpPr>
            <p:cNvPr id="28688" name="Rectangle 11"/>
            <p:cNvSpPr>
              <a:spLocks noChangeArrowheads="1"/>
            </p:cNvSpPr>
            <p:nvPr/>
          </p:nvSpPr>
          <p:spPr bwMode="auto">
            <a:xfrm>
              <a:off x="684213" y="4062413"/>
              <a:ext cx="408940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689" name="Line 19"/>
            <p:cNvSpPr>
              <a:spLocks noChangeShapeType="1"/>
            </p:cNvSpPr>
            <p:nvPr/>
          </p:nvSpPr>
          <p:spPr bwMode="auto">
            <a:xfrm>
              <a:off x="108743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0" name="Line 20"/>
            <p:cNvSpPr>
              <a:spLocks noChangeShapeType="1"/>
            </p:cNvSpPr>
            <p:nvPr/>
          </p:nvSpPr>
          <p:spPr bwMode="auto">
            <a:xfrm>
              <a:off x="2181225"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1" name="Line 21"/>
            <p:cNvSpPr>
              <a:spLocks noChangeShapeType="1"/>
            </p:cNvSpPr>
            <p:nvPr/>
          </p:nvSpPr>
          <p:spPr bwMode="auto">
            <a:xfrm>
              <a:off x="3276600"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2" name="Line 22"/>
            <p:cNvSpPr>
              <a:spLocks noChangeShapeType="1"/>
            </p:cNvSpPr>
            <p:nvPr/>
          </p:nvSpPr>
          <p:spPr bwMode="auto">
            <a:xfrm>
              <a:off x="437038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3" name="Rectangle 23"/>
            <p:cNvSpPr>
              <a:spLocks noChangeArrowheads="1"/>
            </p:cNvSpPr>
            <p:nvPr/>
          </p:nvSpPr>
          <p:spPr bwMode="auto">
            <a:xfrm>
              <a:off x="1144588" y="5216525"/>
              <a:ext cx="3168650" cy="63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694" name="Text Box 24"/>
            <p:cNvSpPr txBox="1">
              <a:spLocks noChangeArrowheads="1"/>
            </p:cNvSpPr>
            <p:nvPr/>
          </p:nvSpPr>
          <p:spPr bwMode="auto">
            <a:xfrm>
              <a:off x="1117599" y="5387975"/>
              <a:ext cx="32132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DRAM MEMORY CONTROLLER</a:t>
              </a:r>
            </a:p>
          </p:txBody>
        </p:sp>
        <p:sp>
          <p:nvSpPr>
            <p:cNvPr id="28695" name="Line 25"/>
            <p:cNvSpPr>
              <a:spLocks noChangeShapeType="1"/>
            </p:cNvSpPr>
            <p:nvPr/>
          </p:nvSpPr>
          <p:spPr bwMode="auto">
            <a:xfrm>
              <a:off x="21812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6" name="Line 26"/>
            <p:cNvSpPr>
              <a:spLocks noChangeShapeType="1"/>
            </p:cNvSpPr>
            <p:nvPr/>
          </p:nvSpPr>
          <p:spPr bwMode="auto">
            <a:xfrm>
              <a:off x="328930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7" name="Line 27"/>
            <p:cNvSpPr>
              <a:spLocks noChangeShapeType="1"/>
            </p:cNvSpPr>
            <p:nvPr/>
          </p:nvSpPr>
          <p:spPr bwMode="auto">
            <a:xfrm>
              <a:off x="419735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8" name="Line 28"/>
            <p:cNvSpPr>
              <a:spLocks noChangeShapeType="1"/>
            </p:cNvSpPr>
            <p:nvPr/>
          </p:nvSpPr>
          <p:spPr bwMode="auto">
            <a:xfrm>
              <a:off x="13176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9" name="Rounded Rectangle 97"/>
            <p:cNvSpPr>
              <a:spLocks noChangeArrowheads="1"/>
            </p:cNvSpPr>
            <p:nvPr/>
          </p:nvSpPr>
          <p:spPr bwMode="auto">
            <a:xfrm>
              <a:off x="395288" y="2852738"/>
              <a:ext cx="4667250" cy="31115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81000" indent="-381000" algn="ctr">
                <a:spcBef>
                  <a:spcPct val="20000"/>
                </a:spcBef>
                <a:buFontTx/>
                <a:buChar char="•"/>
              </a:pPr>
              <a:endParaRPr lang="en-US" sz="2000">
                <a:solidFill>
                  <a:srgbClr val="000000"/>
                </a:solidFill>
              </a:endParaRPr>
            </a:p>
          </p:txBody>
        </p:sp>
        <p:sp>
          <p:nvSpPr>
            <p:cNvPr id="28700" name="Rectangle 56"/>
            <p:cNvSpPr>
              <a:spLocks noChangeArrowheads="1"/>
            </p:cNvSpPr>
            <p:nvPr/>
          </p:nvSpPr>
          <p:spPr bwMode="auto">
            <a:xfrm>
              <a:off x="1144588" y="5214938"/>
              <a:ext cx="3168650" cy="6350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sp>
        <p:nvSpPr>
          <p:cNvPr id="28679" name="Text Box 14"/>
          <p:cNvSpPr txBox="1">
            <a:spLocks noChangeArrowheads="1"/>
          </p:cNvSpPr>
          <p:nvPr/>
        </p:nvSpPr>
        <p:spPr bwMode="auto">
          <a:xfrm>
            <a:off x="6016625" y="4257675"/>
            <a:ext cx="720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spTree>
    <p:extLst>
      <p:ext uri="{BB962C8B-B14F-4D97-AF65-F5344CB8AC3E}">
        <p14:creationId xmlns:p14="http://schemas.microsoft.com/office/powerpoint/2010/main" val="11338501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Garamond" charset="0"/>
                <a:ea typeface="ＭＳ Ｐゴシック" charset="0"/>
                <a:cs typeface="ＭＳ Ｐゴシック" charset="0"/>
              </a:rPr>
              <a:t>Way Partitioning</a:t>
            </a:r>
          </a:p>
        </p:txBody>
      </p:sp>
      <p:sp>
        <p:nvSpPr>
          <p:cNvPr id="4096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09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24D06A-AA53-164B-9081-5DB66E56F6A4}" type="slidenum">
              <a:rPr lang="en-US" sz="1600">
                <a:solidFill>
                  <a:srgbClr val="000000"/>
                </a:solidFill>
                <a:latin typeface="Garamond" charset="0"/>
              </a:rPr>
              <a:pPr eaLnBrk="1" hangingPunct="1"/>
              <a:t>140</a:t>
            </a:fld>
            <a:endParaRPr lang="en-US" sz="1600">
              <a:solidFill>
                <a:srgbClr val="000000"/>
              </a:solidFill>
              <a:latin typeface="Garamond" charset="0"/>
            </a:endParaRPr>
          </a:p>
        </p:txBody>
      </p:sp>
      <p:sp>
        <p:nvSpPr>
          <p:cNvPr id="40964" name="Text Box 3"/>
          <p:cNvSpPr txBox="1">
            <a:spLocks noChangeArrowheads="1"/>
          </p:cNvSpPr>
          <p:nvPr/>
        </p:nvSpPr>
        <p:spPr bwMode="auto">
          <a:xfrm>
            <a:off x="422275" y="1870075"/>
            <a:ext cx="8220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Wingdings" charset="0"/>
              <a:buNone/>
            </a:pPr>
            <a:r>
              <a:rPr lang="en-US">
                <a:solidFill>
                  <a:srgbClr val="000000"/>
                </a:solidFill>
              </a:rPr>
              <a:t>Way partitioning support: [</a:t>
            </a:r>
            <a:r>
              <a:rPr lang="en-US" sz="2000">
                <a:solidFill>
                  <a:srgbClr val="000000"/>
                </a:solidFill>
              </a:rPr>
              <a:t>Suh+ HPCA</a:t>
            </a:r>
            <a:r>
              <a:rPr lang="ja-JP" altLang="en-US" sz="2000">
                <a:solidFill>
                  <a:srgbClr val="000000"/>
                </a:solidFill>
              </a:rPr>
              <a:t>’</a:t>
            </a:r>
            <a:r>
              <a:rPr lang="en-US" altLang="ja-JP" sz="2000">
                <a:solidFill>
                  <a:srgbClr val="000000"/>
                </a:solidFill>
              </a:rPr>
              <a:t>02, Iyer ICS</a:t>
            </a:r>
            <a:r>
              <a:rPr lang="ja-JP" altLang="en-US" sz="2000">
                <a:solidFill>
                  <a:srgbClr val="000000"/>
                </a:solidFill>
              </a:rPr>
              <a:t>’</a:t>
            </a:r>
            <a:r>
              <a:rPr lang="en-US" altLang="ja-JP" sz="2000">
                <a:solidFill>
                  <a:srgbClr val="000000"/>
                </a:solidFill>
              </a:rPr>
              <a:t>04</a:t>
            </a:r>
            <a:r>
              <a:rPr lang="en-US" altLang="ja-JP">
                <a:solidFill>
                  <a:srgbClr val="000000"/>
                </a:solidFill>
              </a:rPr>
              <a:t>] </a:t>
            </a:r>
          </a:p>
          <a:p>
            <a:pPr lvl="1" eaLnBrk="1" hangingPunct="1">
              <a:spcBef>
                <a:spcPct val="50000"/>
              </a:spcBef>
              <a:buFont typeface="Wingdings" charset="0"/>
              <a:buAutoNum type="arabicPeriod"/>
            </a:pPr>
            <a:r>
              <a:rPr lang="en-US" sz="2000">
                <a:solidFill>
                  <a:srgbClr val="000000"/>
                </a:solidFill>
              </a:rPr>
              <a:t>Each line has core-id bits</a:t>
            </a:r>
          </a:p>
          <a:p>
            <a:pPr lvl="1" eaLnBrk="1" hangingPunct="1">
              <a:spcBef>
                <a:spcPct val="50000"/>
              </a:spcBef>
              <a:buFont typeface="Wingdings" charset="0"/>
              <a:buAutoNum type="arabicPeriod"/>
            </a:pPr>
            <a:r>
              <a:rPr lang="en-US" sz="2000">
                <a:solidFill>
                  <a:srgbClr val="000000"/>
                </a:solidFill>
              </a:rPr>
              <a:t>On a miss, count </a:t>
            </a:r>
            <a:r>
              <a:rPr lang="en-US" sz="2000">
                <a:solidFill>
                  <a:srgbClr val="E30313"/>
                </a:solidFill>
              </a:rPr>
              <a:t>ways_occupied</a:t>
            </a:r>
            <a:r>
              <a:rPr lang="en-US" sz="2000">
                <a:solidFill>
                  <a:srgbClr val="000000"/>
                </a:solidFill>
              </a:rPr>
              <a:t> in set by miss-causing app</a:t>
            </a:r>
            <a:endParaRPr lang="en-US">
              <a:solidFill>
                <a:srgbClr val="000000"/>
              </a:solidFill>
            </a:endParaRPr>
          </a:p>
        </p:txBody>
      </p:sp>
      <p:grpSp>
        <p:nvGrpSpPr>
          <p:cNvPr id="2" name="Group 18"/>
          <p:cNvGrpSpPr>
            <a:grpSpLocks/>
          </p:cNvGrpSpPr>
          <p:nvPr/>
        </p:nvGrpSpPr>
        <p:grpSpPr bwMode="auto">
          <a:xfrm>
            <a:off x="1116013" y="3505200"/>
            <a:ext cx="6951662" cy="2282825"/>
            <a:chOff x="703" y="2208"/>
            <a:chExt cx="4379" cy="1438"/>
          </a:xfrm>
        </p:grpSpPr>
        <p:sp>
          <p:nvSpPr>
            <p:cNvPr id="40966" name="Oval 5"/>
            <p:cNvSpPr>
              <a:spLocks noChangeArrowheads="1"/>
            </p:cNvSpPr>
            <p:nvPr/>
          </p:nvSpPr>
          <p:spPr bwMode="auto">
            <a:xfrm>
              <a:off x="1401" y="2208"/>
              <a:ext cx="2734" cy="483"/>
            </a:xfrm>
            <a:prstGeom prst="ellipse">
              <a:avLst/>
            </a:prstGeom>
            <a:solidFill>
              <a:srgbClr val="FF6600"/>
            </a:solidFill>
            <a:ln w="25400">
              <a:solidFill>
                <a:schemeClr val="tx1"/>
              </a:solidFill>
              <a:round/>
              <a:headEnd/>
              <a:tailEnd/>
            </a:ln>
          </p:spPr>
          <p:txBody>
            <a:bodyPr wrap="none" anchor="ctr"/>
            <a:lstStyle/>
            <a:p>
              <a:pPr algn="ctr"/>
              <a:r>
                <a:rPr lang="en-US" sz="2400">
                  <a:solidFill>
                    <a:srgbClr val="000000"/>
                  </a:solidFill>
                </a:rPr>
                <a:t>ways_occupied &lt; ways_given</a:t>
              </a:r>
            </a:p>
          </p:txBody>
        </p:sp>
        <p:sp>
          <p:nvSpPr>
            <p:cNvPr id="40967" name="Line 7"/>
            <p:cNvSpPr>
              <a:spLocks noChangeShapeType="1"/>
            </p:cNvSpPr>
            <p:nvPr/>
          </p:nvSpPr>
          <p:spPr bwMode="auto">
            <a:xfrm flipH="1">
              <a:off x="1740" y="2692"/>
              <a:ext cx="801" cy="3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0968" name="Line 8"/>
            <p:cNvSpPr>
              <a:spLocks noChangeShapeType="1"/>
            </p:cNvSpPr>
            <p:nvPr/>
          </p:nvSpPr>
          <p:spPr bwMode="auto">
            <a:xfrm>
              <a:off x="3243" y="2668"/>
              <a:ext cx="722" cy="41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0969" name="Text Box 9"/>
            <p:cNvSpPr txBox="1">
              <a:spLocks noChangeArrowheads="1"/>
            </p:cNvSpPr>
            <p:nvPr/>
          </p:nvSpPr>
          <p:spPr bwMode="auto">
            <a:xfrm>
              <a:off x="1572" y="2725"/>
              <a:ext cx="6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Yes</a:t>
              </a:r>
            </a:p>
          </p:txBody>
        </p:sp>
        <p:sp>
          <p:nvSpPr>
            <p:cNvPr id="40970" name="Text Box 10"/>
            <p:cNvSpPr txBox="1">
              <a:spLocks noChangeArrowheads="1"/>
            </p:cNvSpPr>
            <p:nvPr/>
          </p:nvSpPr>
          <p:spPr bwMode="auto">
            <a:xfrm>
              <a:off x="3730" y="2732"/>
              <a:ext cx="6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No</a:t>
              </a:r>
            </a:p>
          </p:txBody>
        </p:sp>
        <p:sp>
          <p:nvSpPr>
            <p:cNvPr id="40971" name="Text Box 11"/>
            <p:cNvSpPr txBox="1">
              <a:spLocks noChangeArrowheads="1"/>
            </p:cNvSpPr>
            <p:nvPr/>
          </p:nvSpPr>
          <p:spPr bwMode="auto">
            <a:xfrm>
              <a:off x="703" y="3128"/>
              <a:ext cx="208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Victim is the LRU line from</a:t>
              </a:r>
              <a:r>
                <a:rPr lang="en-US">
                  <a:solidFill>
                    <a:srgbClr val="D20000"/>
                  </a:solidFill>
                </a:rPr>
                <a:t> other app </a:t>
              </a:r>
              <a:endParaRPr lang="en-US">
                <a:solidFill>
                  <a:srgbClr val="000000"/>
                </a:solidFill>
              </a:endParaRPr>
            </a:p>
          </p:txBody>
        </p:sp>
        <p:sp>
          <p:nvSpPr>
            <p:cNvPr id="40972" name="Text Box 12"/>
            <p:cNvSpPr txBox="1">
              <a:spLocks noChangeArrowheads="1"/>
            </p:cNvSpPr>
            <p:nvPr/>
          </p:nvSpPr>
          <p:spPr bwMode="auto">
            <a:xfrm>
              <a:off x="2953" y="3107"/>
              <a:ext cx="212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Victim is the LRU line from</a:t>
              </a:r>
              <a:r>
                <a:rPr lang="en-US">
                  <a:solidFill>
                    <a:srgbClr val="0AA20E"/>
                  </a:solidFill>
                </a:rPr>
                <a:t> miss-causing app</a:t>
              </a:r>
              <a:endParaRPr lang="en-US">
                <a:solidFill>
                  <a:srgbClr val="000000"/>
                </a:solidFill>
              </a:endParaRPr>
            </a:p>
          </p:txBody>
        </p:sp>
        <p:sp>
          <p:nvSpPr>
            <p:cNvPr id="40973" name="Rectangle 14"/>
            <p:cNvSpPr>
              <a:spLocks noChangeArrowheads="1"/>
            </p:cNvSpPr>
            <p:nvPr/>
          </p:nvSpPr>
          <p:spPr bwMode="auto">
            <a:xfrm>
              <a:off x="721" y="3110"/>
              <a:ext cx="2032" cy="5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0974" name="Rectangle 15"/>
            <p:cNvSpPr>
              <a:spLocks noChangeArrowheads="1"/>
            </p:cNvSpPr>
            <p:nvPr/>
          </p:nvSpPr>
          <p:spPr bwMode="auto">
            <a:xfrm>
              <a:off x="2937" y="3110"/>
              <a:ext cx="2129" cy="5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23046510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Garamond" charset="0"/>
                <a:ea typeface="ＭＳ Ｐゴシック" charset="0"/>
                <a:cs typeface="ＭＳ Ｐゴシック" charset="0"/>
              </a:rPr>
              <a:t>Performance Metrics</a:t>
            </a:r>
          </a:p>
        </p:txBody>
      </p:sp>
      <p:sp>
        <p:nvSpPr>
          <p:cNvPr id="41986" name="Content Placeholder 2"/>
          <p:cNvSpPr>
            <a:spLocks noGrp="1"/>
          </p:cNvSpPr>
          <p:nvPr>
            <p:ph idx="1"/>
          </p:nvPr>
        </p:nvSpPr>
        <p:spPr>
          <a:xfrm>
            <a:off x="228600" y="996950"/>
            <a:ext cx="8610600" cy="5194300"/>
          </a:xfrm>
        </p:spPr>
        <p:txBody>
          <a:bodyPr/>
          <a:lstStyle/>
          <a:p>
            <a:pPr marL="457200" indent="-457200">
              <a:spcBef>
                <a:spcPct val="50000"/>
              </a:spcBef>
            </a:pPr>
            <a:r>
              <a:rPr lang="en-US">
                <a:latin typeface="Tahoma" charset="0"/>
                <a:ea typeface="ＭＳ Ｐゴシック" charset="0"/>
                <a:cs typeface="ＭＳ Ｐゴシック" charset="0"/>
              </a:rPr>
              <a:t>Three metrics for performance:</a:t>
            </a:r>
          </a:p>
          <a:p>
            <a:pPr marL="457200" indent="-457200">
              <a:spcBef>
                <a:spcPct val="50000"/>
              </a:spcBef>
              <a:buFontTx/>
              <a:buAutoNum type="arabicPeriod"/>
            </a:pPr>
            <a:r>
              <a:rPr lang="en-US" sz="2800">
                <a:latin typeface="Tahoma" charset="0"/>
                <a:ea typeface="ＭＳ Ｐゴシック" charset="0"/>
                <a:cs typeface="ＭＳ Ｐゴシック" charset="0"/>
              </a:rPr>
              <a:t>Weighted Speedup (default metric)</a:t>
            </a:r>
            <a:br>
              <a:rPr lang="en-US" sz="2800">
                <a:latin typeface="Tahoma" charset="0"/>
                <a:ea typeface="ＭＳ Ｐゴシック" charset="0"/>
                <a:cs typeface="ＭＳ Ｐゴシック" charset="0"/>
              </a:rPr>
            </a:br>
            <a:r>
              <a:rPr lang="en-US" sz="2800">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perf =  </a:t>
            </a:r>
            <a:r>
              <a:rPr lang="en-US">
                <a:solidFill>
                  <a:srgbClr val="FF0000"/>
                </a:solidFill>
                <a:latin typeface="Tahoma" charset="0"/>
                <a:ea typeface="ＭＳ Ｐゴシック" charset="0"/>
                <a:cs typeface="ＭＳ Ｐゴシック" charset="0"/>
              </a:rPr>
              <a:t>IPC</a:t>
            </a:r>
            <a:r>
              <a:rPr lang="en-US" sz="2800" baseline="-25000">
                <a:solidFill>
                  <a:srgbClr val="FF0000"/>
                </a:solidFill>
                <a:latin typeface="Tahoma" charset="0"/>
                <a:ea typeface="ＭＳ Ｐゴシック" charset="0"/>
                <a:cs typeface="ＭＳ Ｐゴシック" charset="0"/>
              </a:rPr>
              <a:t>1</a:t>
            </a:r>
            <a:r>
              <a:rPr lang="en-US">
                <a:solidFill>
                  <a:srgbClr val="FF0000"/>
                </a:solidFill>
                <a:latin typeface="Tahoma" charset="0"/>
                <a:ea typeface="ＭＳ Ｐゴシック" charset="0"/>
                <a:cs typeface="ＭＳ Ｐゴシック" charset="0"/>
              </a:rPr>
              <a:t>/SingleIPC</a:t>
            </a:r>
            <a:r>
              <a:rPr lang="en-US" sz="2800" baseline="-25000">
                <a:solidFill>
                  <a:srgbClr val="FF0000"/>
                </a:solidFill>
                <a:latin typeface="Tahoma" charset="0"/>
                <a:ea typeface="ＭＳ Ｐゴシック" charset="0"/>
                <a:cs typeface="ＭＳ Ｐゴシック" charset="0"/>
              </a:rPr>
              <a:t>1</a:t>
            </a:r>
            <a:r>
              <a:rPr lang="en-US">
                <a:solidFill>
                  <a:srgbClr val="FF0000"/>
                </a:solidFill>
                <a:latin typeface="Tahoma" charset="0"/>
                <a:ea typeface="ＭＳ Ｐゴシック" charset="0"/>
                <a:cs typeface="ＭＳ Ｐゴシック" charset="0"/>
              </a:rPr>
              <a:t> </a:t>
            </a:r>
            <a:r>
              <a:rPr lang="en-US">
                <a:latin typeface="Tahoma" charset="0"/>
                <a:ea typeface="ＭＳ Ｐゴシック" charset="0"/>
                <a:cs typeface="ＭＳ Ｐゴシック" charset="0"/>
              </a:rPr>
              <a:t>+ </a:t>
            </a:r>
            <a:r>
              <a:rPr lang="en-US">
                <a:solidFill>
                  <a:srgbClr val="3333FF"/>
                </a:solidFill>
                <a:latin typeface="Tahoma" charset="0"/>
                <a:ea typeface="ＭＳ Ｐゴシック" charset="0"/>
                <a:cs typeface="ＭＳ Ｐゴシック" charset="0"/>
              </a:rPr>
              <a:t>IPC</a:t>
            </a:r>
            <a:r>
              <a:rPr lang="en-US" sz="2800" baseline="-25000">
                <a:solidFill>
                  <a:srgbClr val="3333FF"/>
                </a:solidFill>
                <a:latin typeface="Tahoma" charset="0"/>
                <a:ea typeface="ＭＳ Ｐゴシック" charset="0"/>
                <a:cs typeface="ＭＳ Ｐゴシック" charset="0"/>
              </a:rPr>
              <a:t>2</a:t>
            </a:r>
            <a:r>
              <a:rPr lang="en-US">
                <a:solidFill>
                  <a:srgbClr val="3333FF"/>
                </a:solidFill>
                <a:latin typeface="Tahoma" charset="0"/>
                <a:ea typeface="ＭＳ Ｐゴシック" charset="0"/>
                <a:cs typeface="ＭＳ Ｐゴシック" charset="0"/>
              </a:rPr>
              <a:t>/SingleIPC</a:t>
            </a:r>
            <a:r>
              <a:rPr lang="en-US" sz="2800" baseline="-25000">
                <a:solidFill>
                  <a:srgbClr val="3333FF"/>
                </a:solidFill>
                <a:latin typeface="Tahoma" charset="0"/>
                <a:ea typeface="ＭＳ Ｐゴシック" charset="0"/>
                <a:cs typeface="ＭＳ Ｐゴシック" charset="0"/>
              </a:rPr>
              <a:t>2</a:t>
            </a:r>
            <a:r>
              <a:rPr lang="en-US" sz="2800" baseline="-25000">
                <a:latin typeface="Tahoma" charset="0"/>
                <a:ea typeface="ＭＳ Ｐゴシック" charset="0"/>
                <a:cs typeface="ＭＳ Ｐゴシック" charset="0"/>
              </a:rPr>
              <a:t/>
            </a:r>
            <a:br>
              <a:rPr lang="en-US" sz="2800" baseline="-25000">
                <a:latin typeface="Tahoma" charset="0"/>
                <a:ea typeface="ＭＳ Ｐゴシック" charset="0"/>
                <a:cs typeface="ＭＳ Ｐゴシック" charset="0"/>
              </a:rPr>
            </a:br>
            <a:r>
              <a:rPr lang="en-US">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 correlates with </a:t>
            </a:r>
            <a:r>
              <a:rPr lang="en-US">
                <a:latin typeface="Tahoma" charset="0"/>
                <a:ea typeface="ＭＳ Ｐゴシック" charset="0"/>
                <a:cs typeface="ＭＳ Ｐゴシック" charset="0"/>
              </a:rPr>
              <a:t>reduction in execution time </a:t>
            </a:r>
          </a:p>
          <a:p>
            <a:pPr marL="457200" indent="-457200">
              <a:spcBef>
                <a:spcPct val="50000"/>
              </a:spcBef>
              <a:buFontTx/>
              <a:buAutoNum type="arabicPeriod"/>
            </a:pPr>
            <a:endParaRPr lang="en-US" sz="1000">
              <a:latin typeface="Tahoma" charset="0"/>
              <a:ea typeface="ＭＳ Ｐゴシック" charset="0"/>
              <a:cs typeface="ＭＳ Ｐゴシック" charset="0"/>
            </a:endParaRPr>
          </a:p>
          <a:p>
            <a:pPr marL="457200" indent="-457200">
              <a:spcBef>
                <a:spcPct val="50000"/>
              </a:spcBef>
              <a:buFontTx/>
              <a:buAutoNum type="arabicPeriod"/>
            </a:pPr>
            <a:r>
              <a:rPr lang="en-US" sz="2800">
                <a:latin typeface="Tahoma" charset="0"/>
                <a:ea typeface="ＭＳ Ｐゴシック" charset="0"/>
                <a:cs typeface="ＭＳ Ｐゴシック" charset="0"/>
              </a:rPr>
              <a:t>Throughput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perf = </a:t>
            </a:r>
            <a:r>
              <a:rPr lang="en-US">
                <a:solidFill>
                  <a:srgbClr val="FF0000"/>
                </a:solidFill>
                <a:latin typeface="Tahoma" charset="0"/>
                <a:ea typeface="ＭＳ Ｐゴシック" charset="0"/>
                <a:cs typeface="ＭＳ Ｐゴシック" charset="0"/>
              </a:rPr>
              <a:t>IPC</a:t>
            </a:r>
            <a:r>
              <a:rPr lang="en-US" sz="2800" baseline="-25000">
                <a:solidFill>
                  <a:srgbClr val="FF0000"/>
                </a:solidFill>
                <a:latin typeface="Tahoma" charset="0"/>
                <a:ea typeface="ＭＳ Ｐゴシック" charset="0"/>
                <a:cs typeface="ＭＳ Ｐゴシック" charset="0"/>
              </a:rPr>
              <a:t>1 </a:t>
            </a:r>
            <a:r>
              <a:rPr lang="en-US">
                <a:latin typeface="Tahoma" charset="0"/>
                <a:ea typeface="ＭＳ Ｐゴシック" charset="0"/>
                <a:cs typeface="ＭＳ Ｐゴシック" charset="0"/>
              </a:rPr>
              <a:t>+</a:t>
            </a:r>
            <a:r>
              <a:rPr lang="en-US" sz="2800" baseline="-25000">
                <a:latin typeface="Tahoma" charset="0"/>
                <a:ea typeface="ＭＳ Ｐゴシック" charset="0"/>
                <a:cs typeface="ＭＳ Ｐゴシック" charset="0"/>
              </a:rPr>
              <a:t> </a:t>
            </a:r>
            <a:r>
              <a:rPr lang="en-US">
                <a:solidFill>
                  <a:srgbClr val="3333FF"/>
                </a:solidFill>
                <a:latin typeface="Tahoma" charset="0"/>
                <a:ea typeface="ＭＳ Ｐゴシック" charset="0"/>
                <a:cs typeface="ＭＳ Ｐゴシック" charset="0"/>
              </a:rPr>
              <a:t>IPC</a:t>
            </a:r>
            <a:r>
              <a:rPr lang="en-US" sz="2800" baseline="-25000">
                <a:solidFill>
                  <a:srgbClr val="3333FF"/>
                </a:solidFill>
                <a:latin typeface="Tahoma" charset="0"/>
                <a:ea typeface="ＭＳ Ｐゴシック" charset="0"/>
                <a:cs typeface="ＭＳ Ｐゴシック" charset="0"/>
              </a:rPr>
              <a:t>2</a:t>
            </a:r>
            <a:r>
              <a:rPr lang="en-US">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can be unfair to low-IPC application</a:t>
            </a:r>
          </a:p>
          <a:p>
            <a:pPr marL="457200" indent="-457200">
              <a:spcBef>
                <a:spcPct val="50000"/>
              </a:spcBef>
              <a:buFontTx/>
              <a:buAutoNum type="arabicPeriod"/>
            </a:pPr>
            <a:endParaRPr lang="en-US" sz="1000">
              <a:latin typeface="Tahoma" charset="0"/>
              <a:ea typeface="ＭＳ Ｐゴシック" charset="0"/>
              <a:cs typeface="ＭＳ Ｐゴシック" charset="0"/>
            </a:endParaRPr>
          </a:p>
          <a:p>
            <a:pPr marL="457200" indent="-457200">
              <a:spcBef>
                <a:spcPct val="50000"/>
              </a:spcBef>
              <a:buFontTx/>
              <a:buAutoNum type="arabicPeriod"/>
            </a:pPr>
            <a:r>
              <a:rPr lang="en-US" sz="2800">
                <a:latin typeface="Tahoma" charset="0"/>
                <a:ea typeface="ＭＳ Ｐゴシック" charset="0"/>
                <a:cs typeface="ＭＳ Ｐゴシック" charset="0"/>
              </a:rPr>
              <a:t>Hmean-fairness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perf =  hmean(</a:t>
            </a:r>
            <a:r>
              <a:rPr lang="en-US">
                <a:solidFill>
                  <a:srgbClr val="FF0000"/>
                </a:solidFill>
                <a:latin typeface="Tahoma" charset="0"/>
                <a:ea typeface="ＭＳ Ｐゴシック" charset="0"/>
                <a:cs typeface="ＭＳ Ｐゴシック" charset="0"/>
              </a:rPr>
              <a:t>IPC</a:t>
            </a:r>
            <a:r>
              <a:rPr lang="en-US" sz="2800" baseline="-25000">
                <a:solidFill>
                  <a:srgbClr val="FF0000"/>
                </a:solidFill>
                <a:latin typeface="Tahoma" charset="0"/>
                <a:ea typeface="ＭＳ Ｐゴシック" charset="0"/>
                <a:cs typeface="ＭＳ Ｐゴシック" charset="0"/>
              </a:rPr>
              <a:t>1</a:t>
            </a:r>
            <a:r>
              <a:rPr lang="en-US">
                <a:solidFill>
                  <a:srgbClr val="FF0000"/>
                </a:solidFill>
                <a:latin typeface="Tahoma" charset="0"/>
                <a:ea typeface="ＭＳ Ｐゴシック" charset="0"/>
                <a:cs typeface="ＭＳ Ｐゴシック" charset="0"/>
              </a:rPr>
              <a:t>/SingleIPC</a:t>
            </a:r>
            <a:r>
              <a:rPr lang="en-US" sz="2800" baseline="-25000">
                <a:solidFill>
                  <a:srgbClr val="FF0000"/>
                </a:solidFill>
                <a:latin typeface="Tahoma" charset="0"/>
                <a:ea typeface="ＭＳ Ｐゴシック" charset="0"/>
                <a:cs typeface="ＭＳ Ｐゴシック" charset="0"/>
              </a:rPr>
              <a:t>1</a:t>
            </a:r>
            <a:r>
              <a:rPr lang="en-US">
                <a:latin typeface="Tahoma" charset="0"/>
                <a:ea typeface="ＭＳ Ｐゴシック" charset="0"/>
                <a:cs typeface="ＭＳ Ｐゴシック" charset="0"/>
              </a:rPr>
              <a:t>, </a:t>
            </a:r>
            <a:r>
              <a:rPr lang="en-US">
                <a:solidFill>
                  <a:srgbClr val="3333FF"/>
                </a:solidFill>
                <a:latin typeface="Tahoma" charset="0"/>
                <a:ea typeface="ＭＳ Ｐゴシック" charset="0"/>
                <a:cs typeface="ＭＳ Ｐゴシック" charset="0"/>
              </a:rPr>
              <a:t>IPC</a:t>
            </a:r>
            <a:r>
              <a:rPr lang="en-US" sz="2800" baseline="-25000">
                <a:solidFill>
                  <a:srgbClr val="3333FF"/>
                </a:solidFill>
                <a:latin typeface="Tahoma" charset="0"/>
                <a:ea typeface="ＭＳ Ｐゴシック" charset="0"/>
                <a:cs typeface="ＭＳ Ｐゴシック" charset="0"/>
              </a:rPr>
              <a:t>2</a:t>
            </a:r>
            <a:r>
              <a:rPr lang="en-US">
                <a:solidFill>
                  <a:srgbClr val="3333FF"/>
                </a:solidFill>
                <a:latin typeface="Tahoma" charset="0"/>
                <a:ea typeface="ＭＳ Ｐゴシック" charset="0"/>
                <a:cs typeface="ＭＳ Ｐゴシック" charset="0"/>
              </a:rPr>
              <a:t>/SingleIPC</a:t>
            </a:r>
            <a:r>
              <a:rPr lang="en-US" sz="2800" baseline="-25000">
                <a:solidFill>
                  <a:srgbClr val="3333FF"/>
                </a:solidFill>
                <a:latin typeface="Tahoma" charset="0"/>
                <a:ea typeface="ＭＳ Ｐゴシック" charset="0"/>
                <a:cs typeface="ＭＳ Ｐゴシック" charset="0"/>
              </a:rPr>
              <a:t>2</a:t>
            </a:r>
            <a:r>
              <a:rPr lang="en-US">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a:t>
            </a:r>
            <a:r>
              <a:rPr lang="en-US">
                <a:latin typeface="Tahoma" charset="0"/>
                <a:ea typeface="ＭＳ Ｐゴシック" charset="0"/>
                <a:cs typeface="ＭＳ Ｐゴシック" charset="0"/>
              </a:rPr>
              <a:t> balances fairness and performance</a:t>
            </a:r>
          </a:p>
          <a:p>
            <a:pPr marL="457200" indent="-457200"/>
            <a:endParaRPr lang="en-US">
              <a:latin typeface="Tahoma" charset="0"/>
              <a:ea typeface="ＭＳ Ｐゴシック" charset="0"/>
              <a:cs typeface="ＭＳ Ｐゴシック" charset="0"/>
            </a:endParaRPr>
          </a:p>
        </p:txBody>
      </p:sp>
      <p:sp>
        <p:nvSpPr>
          <p:cNvPr id="419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323FA2-67A6-584C-B7C0-74684F6698F3}" type="slidenum">
              <a:rPr lang="en-US" sz="1600">
                <a:solidFill>
                  <a:srgbClr val="000000"/>
                </a:solidFill>
                <a:latin typeface="Garamond" charset="0"/>
              </a:rPr>
              <a:pPr eaLnBrk="1" hangingPunct="1"/>
              <a:t>141</a:t>
            </a:fld>
            <a:endParaRPr lang="en-US" sz="1600">
              <a:solidFill>
                <a:srgbClr val="000000"/>
              </a:solidFill>
              <a:latin typeface="Garamond" charset="0"/>
            </a:endParaRPr>
          </a:p>
        </p:txBody>
      </p:sp>
    </p:spTree>
    <p:extLst>
      <p:ext uri="{BB962C8B-B14F-4D97-AF65-F5344CB8AC3E}">
        <p14:creationId xmlns:p14="http://schemas.microsoft.com/office/powerpoint/2010/main" val="2335321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Garamond" charset="0"/>
                <a:ea typeface="ＭＳ Ｐゴシック" charset="0"/>
                <a:cs typeface="ＭＳ Ｐゴシック" charset="0"/>
              </a:rPr>
              <a:t>Weighted Speedup Results for UCP</a:t>
            </a:r>
          </a:p>
        </p:txBody>
      </p:sp>
      <p:sp>
        <p:nvSpPr>
          <p:cNvPr id="4301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7649FA-01E0-BE49-872B-ACEE5AA9AD8D}" type="slidenum">
              <a:rPr lang="en-US" sz="1600">
                <a:solidFill>
                  <a:srgbClr val="000000"/>
                </a:solidFill>
                <a:latin typeface="Garamond" charset="0"/>
              </a:rPr>
              <a:pPr eaLnBrk="1" hangingPunct="1"/>
              <a:t>142</a:t>
            </a:fld>
            <a:endParaRPr lang="en-US" sz="1600">
              <a:solidFill>
                <a:srgbClr val="000000"/>
              </a:solidFill>
              <a:latin typeface="Garamond" charset="0"/>
            </a:endParaRPr>
          </a:p>
        </p:txBody>
      </p:sp>
      <p:pic>
        <p:nvPicPr>
          <p:cNvPr id="43012" name="Picture 6" descr="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312863"/>
            <a:ext cx="82724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8359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Garamond" charset="0"/>
                <a:ea typeface="ＭＳ Ｐゴシック" charset="0"/>
                <a:cs typeface="ＭＳ Ｐゴシック" charset="0"/>
              </a:rPr>
              <a:t>IPC Results for UCP</a:t>
            </a:r>
          </a:p>
        </p:txBody>
      </p:sp>
      <p:sp>
        <p:nvSpPr>
          <p:cNvPr id="4403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4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DB6E79-2D5B-B849-90F3-C7FB5D89ECF3}" type="slidenum">
              <a:rPr lang="en-US" sz="1600">
                <a:solidFill>
                  <a:srgbClr val="000000"/>
                </a:solidFill>
                <a:latin typeface="Garamond" charset="0"/>
              </a:rPr>
              <a:pPr eaLnBrk="1" hangingPunct="1"/>
              <a:t>143</a:t>
            </a:fld>
            <a:endParaRPr lang="en-US" sz="1600">
              <a:solidFill>
                <a:srgbClr val="000000"/>
              </a:solidFill>
              <a:latin typeface="Garamond" charset="0"/>
            </a:endParaRPr>
          </a:p>
        </p:txBody>
      </p:sp>
      <p:sp>
        <p:nvSpPr>
          <p:cNvPr id="44036" name="Text Box 3"/>
          <p:cNvSpPr txBox="1">
            <a:spLocks noChangeArrowheads="1"/>
          </p:cNvSpPr>
          <p:nvPr/>
        </p:nvSpPr>
        <p:spPr bwMode="auto">
          <a:xfrm>
            <a:off x="4267200" y="56388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a:solidFill>
                <a:srgbClr val="000000"/>
              </a:solidFill>
              <a:latin typeface="Helvetica" charset="0"/>
            </a:endParaRPr>
          </a:p>
        </p:txBody>
      </p:sp>
      <p:pic>
        <p:nvPicPr>
          <p:cNvPr id="44037" name="Picture 6" descr="i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398588"/>
            <a:ext cx="84740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7"/>
          <p:cNvSpPr>
            <a:spLocks noChangeArrowheads="1"/>
          </p:cNvSpPr>
          <p:nvPr/>
        </p:nvSpPr>
        <p:spPr bwMode="auto">
          <a:xfrm>
            <a:off x="1846263" y="2084388"/>
            <a:ext cx="792162" cy="2305050"/>
          </a:xfrm>
          <a:prstGeom prst="ellipse">
            <a:avLst/>
          </a:pr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 name="Oval 8"/>
          <p:cNvSpPr>
            <a:spLocks noChangeArrowheads="1"/>
          </p:cNvSpPr>
          <p:nvPr/>
        </p:nvSpPr>
        <p:spPr bwMode="auto">
          <a:xfrm>
            <a:off x="3948113" y="2463800"/>
            <a:ext cx="865187" cy="1892300"/>
          </a:xfrm>
          <a:prstGeom prst="ellipse">
            <a:avLst/>
          </a:pr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4040" name="Text Box 9"/>
          <p:cNvSpPr txBox="1">
            <a:spLocks noChangeArrowheads="1"/>
          </p:cNvSpPr>
          <p:nvPr/>
        </p:nvSpPr>
        <p:spPr bwMode="auto">
          <a:xfrm>
            <a:off x="1652588" y="5694363"/>
            <a:ext cx="599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a:solidFill>
                <a:srgbClr val="000000"/>
              </a:solidFill>
            </a:endParaRPr>
          </a:p>
        </p:txBody>
      </p:sp>
      <p:sp>
        <p:nvSpPr>
          <p:cNvPr id="10" name="Text Box 10"/>
          <p:cNvSpPr txBox="1">
            <a:spLocks noChangeArrowheads="1"/>
          </p:cNvSpPr>
          <p:nvPr/>
        </p:nvSpPr>
        <p:spPr bwMode="auto">
          <a:xfrm>
            <a:off x="1511300" y="5707063"/>
            <a:ext cx="612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UCP improves average throughput by 17% </a:t>
            </a:r>
          </a:p>
        </p:txBody>
      </p:sp>
    </p:spTree>
    <p:extLst>
      <p:ext uri="{BB962C8B-B14F-4D97-AF65-F5344CB8AC3E}">
        <p14:creationId xmlns:p14="http://schemas.microsoft.com/office/powerpoint/2010/main" val="21866469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Garamond" charset="0"/>
                <a:ea typeface="ＭＳ Ｐゴシック" charset="0"/>
                <a:cs typeface="ＭＳ Ｐゴシック" charset="0"/>
              </a:rPr>
              <a:t>Any Problems with UCP So Far?</a:t>
            </a:r>
          </a:p>
        </p:txBody>
      </p:sp>
      <p:sp>
        <p:nvSpPr>
          <p:cNvPr id="3" name="Content Placeholder 2"/>
          <p:cNvSpPr>
            <a:spLocks noGrp="1"/>
          </p:cNvSpPr>
          <p:nvPr>
            <p:ph idx="1"/>
          </p:nvPr>
        </p:nvSpPr>
        <p:spPr>
          <a:xfrm>
            <a:off x="228600" y="914400"/>
            <a:ext cx="8610600" cy="5194300"/>
          </a:xfrm>
        </p:spPr>
        <p:txBody>
          <a:bodyPr/>
          <a:lstStyle/>
          <a:p>
            <a:pPr>
              <a:buFont typeface="Wingdings" charset="0"/>
              <a:buNone/>
            </a:pPr>
            <a:r>
              <a:rPr lang="en-US">
                <a:latin typeface="Tahoma" charset="0"/>
                <a:ea typeface="ＭＳ Ｐゴシック" charset="0"/>
                <a:cs typeface="ＭＳ Ｐゴシック" charset="0"/>
              </a:rPr>
              <a:t>- Scalability</a:t>
            </a:r>
          </a:p>
          <a:p>
            <a:pPr>
              <a:buFont typeface="Wingdings" charset="0"/>
              <a:buNone/>
            </a:pPr>
            <a:r>
              <a:rPr lang="en-US">
                <a:latin typeface="Tahoma" charset="0"/>
                <a:ea typeface="ＭＳ Ｐゴシック" charset="0"/>
                <a:cs typeface="ＭＳ Ｐゴシック" charset="0"/>
              </a:rPr>
              <a:t>- Non-convex curves?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 Time complexity of partitioning low for two cores</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(number of possible partitions ≈ number of ways)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 Possible partitions increase exponentially with cores   </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 For a 32-way cache, possible partitions:</a:t>
            </a:r>
          </a:p>
          <a:p>
            <a:pPr lvl="1"/>
            <a:r>
              <a:rPr lang="en-US">
                <a:latin typeface="Tahoma" charset="0"/>
                <a:ea typeface="ＭＳ Ｐゴシック" charset="0"/>
              </a:rPr>
              <a:t>4 cores </a:t>
            </a:r>
            <a:r>
              <a:rPr lang="en-US">
                <a:latin typeface="Tahoma" charset="0"/>
                <a:ea typeface="ＭＳ Ｐゴシック" charset="0"/>
                <a:sym typeface="Wingdings" charset="0"/>
              </a:rPr>
              <a:t></a:t>
            </a:r>
            <a:r>
              <a:rPr lang="en-US">
                <a:latin typeface="Tahoma" charset="0"/>
                <a:ea typeface="ＭＳ Ｐゴシック" charset="0"/>
              </a:rPr>
              <a:t> 6545   </a:t>
            </a:r>
          </a:p>
          <a:p>
            <a:pPr lvl="1"/>
            <a:r>
              <a:rPr lang="en-US">
                <a:latin typeface="Tahoma" charset="0"/>
                <a:ea typeface="ＭＳ Ｐゴシック" charset="0"/>
              </a:rPr>
              <a:t>8 cores </a:t>
            </a:r>
            <a:r>
              <a:rPr lang="en-US">
                <a:latin typeface="Tahoma" charset="0"/>
                <a:ea typeface="ＭＳ Ｐゴシック" charset="0"/>
                <a:sym typeface="Wingdings" charset="0"/>
              </a:rPr>
              <a:t></a:t>
            </a:r>
            <a:r>
              <a:rPr lang="en-US">
                <a:latin typeface="Tahoma" charset="0"/>
                <a:ea typeface="ＭＳ Ｐゴシック" charset="0"/>
              </a:rPr>
              <a:t> 15.4 million </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 Problem NP hard </a:t>
            </a:r>
            <a:r>
              <a:rPr lang="en-US">
                <a:latin typeface="Tahoma" charset="0"/>
                <a:ea typeface="ＭＳ Ｐゴシック" charset="0"/>
                <a:cs typeface="ＭＳ Ｐゴシック" charset="0"/>
                <a:sym typeface="Wingdings" charset="0"/>
              </a:rPr>
              <a:t></a:t>
            </a:r>
            <a:r>
              <a:rPr lang="en-US">
                <a:latin typeface="Tahoma" charset="0"/>
                <a:ea typeface="ＭＳ Ｐゴシック" charset="0"/>
                <a:cs typeface="ＭＳ Ｐゴシック" charset="0"/>
              </a:rPr>
              <a:t> need scalable partitioning algorithm </a:t>
            </a:r>
          </a:p>
          <a:p>
            <a:endParaRPr lang="en-US">
              <a:latin typeface="Tahoma" charset="0"/>
              <a:ea typeface="ＭＳ Ｐゴシック" charset="0"/>
              <a:cs typeface="ＭＳ Ｐゴシック" charset="0"/>
            </a:endParaRPr>
          </a:p>
        </p:txBody>
      </p:sp>
      <p:sp>
        <p:nvSpPr>
          <p:cNvPr id="45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2DAD0C-567D-344B-AAD9-27442A4B1DD6}" type="slidenum">
              <a:rPr lang="en-US" sz="1600">
                <a:solidFill>
                  <a:srgbClr val="000000"/>
                </a:solidFill>
                <a:latin typeface="Garamond" charset="0"/>
              </a:rPr>
              <a:pPr eaLnBrk="1" hangingPunct="1"/>
              <a:t>144</a:t>
            </a:fld>
            <a:endParaRPr lang="en-US" sz="1600">
              <a:solidFill>
                <a:srgbClr val="000000"/>
              </a:solidFill>
              <a:latin typeface="Garamond" charset="0"/>
            </a:endParaRPr>
          </a:p>
        </p:txBody>
      </p:sp>
    </p:spTree>
    <p:extLst>
      <p:ext uri="{BB962C8B-B14F-4D97-AF65-F5344CB8AC3E}">
        <p14:creationId xmlns:p14="http://schemas.microsoft.com/office/powerpoint/2010/main" val="7666679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Garamond" charset="0"/>
                <a:ea typeface="ＭＳ Ｐゴシック" charset="0"/>
                <a:cs typeface="ＭＳ Ｐゴシック" charset="0"/>
              </a:rPr>
              <a:t>Greedy Algorithm  [Stone+ ToC </a:t>
            </a:r>
            <a:r>
              <a:rPr lang="ja-JP" altLang="en-US">
                <a:latin typeface="Garamond" charset="0"/>
                <a:ea typeface="ＭＳ Ｐゴシック" charset="0"/>
                <a:cs typeface="ＭＳ Ｐゴシック" charset="0"/>
              </a:rPr>
              <a:t>’</a:t>
            </a:r>
            <a:r>
              <a:rPr lang="en-US" altLang="ja-JP">
                <a:latin typeface="Garamond" charset="0"/>
                <a:ea typeface="ＭＳ Ｐゴシック" charset="0"/>
                <a:cs typeface="ＭＳ Ｐゴシック" charset="0"/>
              </a:rPr>
              <a:t>92]</a:t>
            </a:r>
            <a:endParaRPr lang="en-US">
              <a:latin typeface="Garamond" charset="0"/>
              <a:ea typeface="ＭＳ Ｐゴシック" charset="0"/>
              <a:cs typeface="ＭＳ Ｐゴシック" charset="0"/>
            </a:endParaRPr>
          </a:p>
        </p:txBody>
      </p:sp>
      <p:sp>
        <p:nvSpPr>
          <p:cNvPr id="46082"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GA allocates 1 block to the app that has the max utility for one block. Repeat till all blocks allocated</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Optimal partitioning when utility curves are convex</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Pathological behavior                                                     for non-convex curves </a:t>
            </a:r>
          </a:p>
          <a:p>
            <a:endParaRPr lang="en-US">
              <a:latin typeface="Tahoma" charset="0"/>
              <a:ea typeface="ＭＳ Ｐゴシック" charset="0"/>
              <a:cs typeface="ＭＳ Ｐゴシック" charset="0"/>
            </a:endParaRPr>
          </a:p>
        </p:txBody>
      </p:sp>
      <p:sp>
        <p:nvSpPr>
          <p:cNvPr id="460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00BD87-32BE-584E-A78B-EEF8913EB218}" type="slidenum">
              <a:rPr lang="en-US" sz="1600">
                <a:solidFill>
                  <a:srgbClr val="000000"/>
                </a:solidFill>
                <a:latin typeface="Garamond" charset="0"/>
              </a:rPr>
              <a:pPr eaLnBrk="1" hangingPunct="1"/>
              <a:t>145</a:t>
            </a:fld>
            <a:endParaRPr lang="en-US" sz="1600">
              <a:solidFill>
                <a:srgbClr val="000000"/>
              </a:solidFill>
              <a:latin typeface="Garamond" charset="0"/>
            </a:endParaRPr>
          </a:p>
        </p:txBody>
      </p:sp>
      <p:pic>
        <p:nvPicPr>
          <p:cNvPr id="46084" name="Picture 4" descr="art_gal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97188"/>
            <a:ext cx="42672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9638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Garamond" charset="0"/>
                <a:ea typeface="ＭＳ Ｐゴシック" charset="0"/>
                <a:cs typeface="ＭＳ Ｐゴシック" charset="0"/>
              </a:rPr>
              <a:t>Problem with Greedy Algorithm</a:t>
            </a:r>
          </a:p>
        </p:txBody>
      </p:sp>
      <p:sp>
        <p:nvSpPr>
          <p:cNvPr id="47106" name="Content Placeholder 2"/>
          <p:cNvSpPr>
            <a:spLocks noGrp="1"/>
          </p:cNvSpPr>
          <p:nvPr>
            <p:ph idx="1"/>
          </p:nvPr>
        </p:nvSpPr>
        <p:spPr>
          <a:xfrm>
            <a:off x="228600" y="996950"/>
            <a:ext cx="89154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Problem:  GA considers benefit only from the immediate block. Hence, it fails to exploit large gains from looking ahead</a:t>
            </a:r>
          </a:p>
          <a:p>
            <a:endParaRPr lang="en-US">
              <a:latin typeface="Tahoma" charset="0"/>
              <a:ea typeface="ＭＳ Ｐゴシック" charset="0"/>
              <a:cs typeface="ＭＳ Ｐゴシック" charset="0"/>
            </a:endParaRPr>
          </a:p>
        </p:txBody>
      </p:sp>
      <p:sp>
        <p:nvSpPr>
          <p:cNvPr id="471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E88919-F74A-1B4D-AFF1-FAF9673F0533}" type="slidenum">
              <a:rPr lang="en-US" sz="1600">
                <a:solidFill>
                  <a:srgbClr val="000000"/>
                </a:solidFill>
                <a:latin typeface="Garamond" charset="0"/>
              </a:rPr>
              <a:pPr eaLnBrk="1" hangingPunct="1"/>
              <a:t>146</a:t>
            </a:fld>
            <a:endParaRPr lang="en-US" sz="1600">
              <a:solidFill>
                <a:srgbClr val="000000"/>
              </a:solidFill>
              <a:latin typeface="Garamond" charset="0"/>
            </a:endParaRPr>
          </a:p>
        </p:txBody>
      </p:sp>
      <p:graphicFrame>
        <p:nvGraphicFramePr>
          <p:cNvPr id="47108" name="Object 2"/>
          <p:cNvGraphicFramePr>
            <a:graphicFrameLocks noChangeAspect="1"/>
          </p:cNvGraphicFramePr>
          <p:nvPr/>
        </p:nvGraphicFramePr>
        <p:xfrm>
          <a:off x="846138" y="1700213"/>
          <a:ext cx="4110037" cy="3000375"/>
        </p:xfrm>
        <a:graphic>
          <a:graphicData uri="http://schemas.openxmlformats.org/presentationml/2006/ole">
            <mc:AlternateContent xmlns:mc="http://schemas.openxmlformats.org/markup-compatibility/2006">
              <mc:Choice xmlns:v="urn:schemas-microsoft-com:vml" Requires="v">
                <p:oleObj spid="_x0000_s1657885" name="Chart" r:id="rId4" imgW="3708400" imgH="2667000" progId="Excel.Chart.8">
                  <p:embed/>
                </p:oleObj>
              </mc:Choice>
              <mc:Fallback>
                <p:oleObj name="Chart" r:id="rId4" imgW="3708400" imgH="26670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138" y="1700213"/>
                        <a:ext cx="4110037"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19"/>
          <p:cNvSpPr txBox="1">
            <a:spLocks noChangeArrowheads="1"/>
          </p:cNvSpPr>
          <p:nvPr/>
        </p:nvSpPr>
        <p:spPr bwMode="auto">
          <a:xfrm>
            <a:off x="5416550" y="1739900"/>
            <a:ext cx="3265488"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In each iteration, the utility for 1 block:</a:t>
            </a:r>
          </a:p>
          <a:p>
            <a:pPr eaLnBrk="1" hangingPunct="1">
              <a:spcBef>
                <a:spcPct val="50000"/>
              </a:spcBef>
            </a:pPr>
            <a:r>
              <a:rPr lang="en-US">
                <a:solidFill>
                  <a:srgbClr val="000000"/>
                </a:solidFill>
              </a:rPr>
              <a:t>U(A) = 10 misses         U(B) = 0 misses</a:t>
            </a:r>
          </a:p>
        </p:txBody>
      </p:sp>
      <p:sp>
        <p:nvSpPr>
          <p:cNvPr id="47110" name="Text Box 22"/>
          <p:cNvSpPr txBox="1">
            <a:spLocks noChangeArrowheads="1"/>
          </p:cNvSpPr>
          <p:nvPr/>
        </p:nvSpPr>
        <p:spPr bwMode="auto">
          <a:xfrm>
            <a:off x="2152650" y="4657725"/>
            <a:ext cx="1881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Blocks assigned</a:t>
            </a:r>
          </a:p>
        </p:txBody>
      </p:sp>
      <p:sp>
        <p:nvSpPr>
          <p:cNvPr id="47111" name="Text Box 23"/>
          <p:cNvSpPr txBox="1">
            <a:spLocks noChangeArrowheads="1"/>
          </p:cNvSpPr>
          <p:nvPr/>
        </p:nvSpPr>
        <p:spPr bwMode="auto">
          <a:xfrm rot="-5400000">
            <a:off x="246856" y="2799557"/>
            <a:ext cx="998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Misses</a:t>
            </a:r>
          </a:p>
        </p:txBody>
      </p:sp>
      <p:sp>
        <p:nvSpPr>
          <p:cNvPr id="47112" name="Rectangle 24"/>
          <p:cNvSpPr>
            <a:spLocks noChangeArrowheads="1"/>
          </p:cNvSpPr>
          <p:nvPr/>
        </p:nvSpPr>
        <p:spPr bwMode="auto">
          <a:xfrm>
            <a:off x="885825" y="1739900"/>
            <a:ext cx="3994150" cy="2879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0" name="AutoShape 27"/>
          <p:cNvSpPr>
            <a:spLocks noChangeArrowheads="1"/>
          </p:cNvSpPr>
          <p:nvPr/>
        </p:nvSpPr>
        <p:spPr bwMode="auto">
          <a:xfrm rot="-5400000">
            <a:off x="1212056" y="2064544"/>
            <a:ext cx="460375" cy="192088"/>
          </a:xfrm>
          <a:prstGeom prst="rightArrow">
            <a:avLst>
              <a:gd name="adj1" fmla="val 50000"/>
              <a:gd name="adj2" fmla="val 59917"/>
            </a:avLst>
          </a:prstGeom>
          <a:solidFill>
            <a:srgbClr val="E30313"/>
          </a:solidFill>
          <a:ln w="9525">
            <a:solidFill>
              <a:srgbClr val="E30313"/>
            </a:solidFill>
            <a:miter lim="800000"/>
            <a:headEnd/>
            <a:tailEnd/>
          </a:ln>
        </p:spPr>
        <p:txBody>
          <a:bodyPr wrap="none" anchor="ctr"/>
          <a:lstStyle/>
          <a:p>
            <a:endParaRPr lang="en-US">
              <a:solidFill>
                <a:srgbClr val="000000"/>
              </a:solidFill>
            </a:endParaRPr>
          </a:p>
        </p:txBody>
      </p:sp>
      <p:sp>
        <p:nvSpPr>
          <p:cNvPr id="11" name="AutoShape 28"/>
          <p:cNvSpPr>
            <a:spLocks noChangeArrowheads="1"/>
          </p:cNvSpPr>
          <p:nvPr/>
        </p:nvSpPr>
        <p:spPr bwMode="auto">
          <a:xfrm rot="5400000" flipV="1">
            <a:off x="1212056" y="1489869"/>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2" name="AutoShape 30"/>
          <p:cNvSpPr>
            <a:spLocks noChangeArrowheads="1"/>
          </p:cNvSpPr>
          <p:nvPr/>
        </p:nvSpPr>
        <p:spPr bwMode="auto">
          <a:xfrm rot="5400000" flipV="1">
            <a:off x="1634331" y="1758157"/>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3" name="AutoShape 31"/>
          <p:cNvSpPr>
            <a:spLocks noChangeArrowheads="1"/>
          </p:cNvSpPr>
          <p:nvPr/>
        </p:nvSpPr>
        <p:spPr bwMode="auto">
          <a:xfrm rot="5400000" flipV="1">
            <a:off x="2056606" y="2026444"/>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4" name="AutoShape 33"/>
          <p:cNvSpPr>
            <a:spLocks noChangeArrowheads="1"/>
          </p:cNvSpPr>
          <p:nvPr/>
        </p:nvSpPr>
        <p:spPr bwMode="auto">
          <a:xfrm rot="5400000" flipV="1">
            <a:off x="2453481" y="2274094"/>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5" name="AutoShape 34"/>
          <p:cNvSpPr>
            <a:spLocks noChangeArrowheads="1"/>
          </p:cNvSpPr>
          <p:nvPr/>
        </p:nvSpPr>
        <p:spPr bwMode="auto">
          <a:xfrm rot="5400000" flipV="1">
            <a:off x="2850356" y="2504282"/>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6" name="AutoShape 35"/>
          <p:cNvSpPr>
            <a:spLocks noChangeArrowheads="1"/>
          </p:cNvSpPr>
          <p:nvPr/>
        </p:nvSpPr>
        <p:spPr bwMode="auto">
          <a:xfrm rot="5400000" flipV="1">
            <a:off x="3272631" y="2759869"/>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7" name="AutoShape 36"/>
          <p:cNvSpPr>
            <a:spLocks noChangeArrowheads="1"/>
          </p:cNvSpPr>
          <p:nvPr/>
        </p:nvSpPr>
        <p:spPr bwMode="auto">
          <a:xfrm rot="5400000" flipV="1">
            <a:off x="3656806" y="2978944"/>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8" name="AutoShape 37"/>
          <p:cNvSpPr>
            <a:spLocks noChangeArrowheads="1"/>
          </p:cNvSpPr>
          <p:nvPr/>
        </p:nvSpPr>
        <p:spPr bwMode="auto">
          <a:xfrm rot="5400000" flipV="1">
            <a:off x="4066381" y="3221832"/>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9" name="AutoShape 38"/>
          <p:cNvSpPr>
            <a:spLocks noChangeArrowheads="1"/>
          </p:cNvSpPr>
          <p:nvPr/>
        </p:nvSpPr>
        <p:spPr bwMode="auto">
          <a:xfrm rot="5400000" flipV="1">
            <a:off x="4475956" y="3515519"/>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0" name="Text Box 39"/>
          <p:cNvSpPr txBox="1">
            <a:spLocks noChangeArrowheads="1"/>
          </p:cNvSpPr>
          <p:nvPr/>
        </p:nvSpPr>
        <p:spPr bwMode="auto">
          <a:xfrm>
            <a:off x="5378450" y="3584575"/>
            <a:ext cx="32258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All blocks assigned to A, even if B has same miss reduction with  fewer blocks</a:t>
            </a:r>
          </a:p>
          <a:p>
            <a:pPr eaLnBrk="1" hangingPunct="1">
              <a:spcBef>
                <a:spcPct val="50000"/>
              </a:spcBef>
            </a:pPr>
            <a:endParaRPr lang="en-US" sz="1800">
              <a:solidFill>
                <a:srgbClr val="000000"/>
              </a:solidFill>
            </a:endParaRPr>
          </a:p>
        </p:txBody>
      </p:sp>
    </p:spTree>
    <p:extLst>
      <p:ext uri="{BB962C8B-B14F-4D97-AF65-F5344CB8AC3E}">
        <p14:creationId xmlns:p14="http://schemas.microsoft.com/office/powerpoint/2010/main" val="31373399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8"/>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20"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Garamond" charset="0"/>
                <a:ea typeface="ＭＳ Ｐゴシック" charset="0"/>
                <a:cs typeface="ＭＳ Ｐゴシック" charset="0"/>
              </a:rPr>
              <a:t>Lookahead Algorithm</a:t>
            </a:r>
          </a:p>
        </p:txBody>
      </p:sp>
      <p:sp>
        <p:nvSpPr>
          <p:cNvPr id="48130"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Marginal Utility (MU) = Utility per cache resource </a:t>
            </a:r>
          </a:p>
          <a:p>
            <a:pPr lvl="1"/>
            <a:r>
              <a:rPr lang="en-US" sz="2000">
                <a:latin typeface="Comic Sans MS" charset="0"/>
                <a:ea typeface="ＭＳ Ｐゴシック" charset="0"/>
              </a:rPr>
              <a:t>MU</a:t>
            </a:r>
            <a:r>
              <a:rPr lang="en-US" sz="2000" baseline="-25000">
                <a:latin typeface="Comic Sans MS" charset="0"/>
                <a:ea typeface="ＭＳ Ｐゴシック" charset="0"/>
              </a:rPr>
              <a:t>a</a:t>
            </a:r>
            <a:r>
              <a:rPr lang="en-US" sz="2000" baseline="30000">
                <a:latin typeface="Comic Sans MS" charset="0"/>
                <a:ea typeface="ＭＳ Ｐゴシック" charset="0"/>
              </a:rPr>
              <a:t>b</a:t>
            </a:r>
            <a:r>
              <a:rPr lang="en-US" sz="2000">
                <a:latin typeface="Comic Sans MS" charset="0"/>
                <a:ea typeface="ＭＳ Ｐゴシック" charset="0"/>
              </a:rPr>
              <a:t>  =  U</a:t>
            </a:r>
            <a:r>
              <a:rPr lang="en-US" sz="2000" baseline="-25000">
                <a:latin typeface="Comic Sans MS" charset="0"/>
                <a:ea typeface="ＭＳ Ｐゴシック" charset="0"/>
              </a:rPr>
              <a:t>a</a:t>
            </a:r>
            <a:r>
              <a:rPr lang="en-US" sz="2000" baseline="30000">
                <a:latin typeface="Comic Sans MS" charset="0"/>
                <a:ea typeface="ＭＳ Ｐゴシック" charset="0"/>
              </a:rPr>
              <a:t>b</a:t>
            </a:r>
            <a:r>
              <a:rPr lang="en-US" sz="2000">
                <a:latin typeface="Comic Sans MS" charset="0"/>
                <a:ea typeface="ＭＳ Ｐゴシック" charset="0"/>
              </a:rPr>
              <a:t>/(b-a)</a:t>
            </a:r>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GA considers MU for 1 block.  LA considers MU for all possible allocations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Select the app that has the max value for MU.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Allocate it as many blocks required to get max MU</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Repeat till all blocks assigned</a:t>
            </a:r>
          </a:p>
          <a:p>
            <a:endParaRPr lang="en-US">
              <a:latin typeface="Tahoma" charset="0"/>
              <a:ea typeface="ＭＳ Ｐゴシック" charset="0"/>
              <a:cs typeface="ＭＳ Ｐゴシック" charset="0"/>
            </a:endParaRPr>
          </a:p>
        </p:txBody>
      </p:sp>
      <p:sp>
        <p:nvSpPr>
          <p:cNvPr id="481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C69D4E-4BE3-5249-8CF3-4C186D02B4B0}" type="slidenum">
              <a:rPr lang="en-US" sz="1600">
                <a:solidFill>
                  <a:srgbClr val="000000"/>
                </a:solidFill>
                <a:latin typeface="Garamond" charset="0"/>
              </a:rPr>
              <a:pPr eaLnBrk="1" hangingPunct="1"/>
              <a:t>147</a:t>
            </a:fld>
            <a:endParaRPr lang="en-US" sz="1600">
              <a:solidFill>
                <a:srgbClr val="000000"/>
              </a:solidFill>
              <a:latin typeface="Garamond" charset="0"/>
            </a:endParaRPr>
          </a:p>
        </p:txBody>
      </p:sp>
    </p:spTree>
    <p:extLst>
      <p:ext uri="{BB962C8B-B14F-4D97-AF65-F5344CB8AC3E}">
        <p14:creationId xmlns:p14="http://schemas.microsoft.com/office/powerpoint/2010/main" val="4023864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Garamond" charset="0"/>
                <a:ea typeface="ＭＳ Ｐゴシック" charset="0"/>
                <a:cs typeface="ＭＳ Ｐゴシック" charset="0"/>
              </a:rPr>
              <a:t>Lookahead Algorithm Example</a:t>
            </a:r>
          </a:p>
        </p:txBody>
      </p:sp>
      <p:sp>
        <p:nvSpPr>
          <p:cNvPr id="4915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91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8E49CB-905D-1D45-ACDC-B354EC86CEAA}" type="slidenum">
              <a:rPr lang="en-US" sz="1600">
                <a:solidFill>
                  <a:srgbClr val="000000"/>
                </a:solidFill>
                <a:latin typeface="Garamond" charset="0"/>
              </a:rPr>
              <a:pPr eaLnBrk="1" hangingPunct="1"/>
              <a:t>148</a:t>
            </a:fld>
            <a:endParaRPr lang="en-US" sz="1600">
              <a:solidFill>
                <a:srgbClr val="000000"/>
              </a:solidFill>
              <a:latin typeface="Garamond" charset="0"/>
            </a:endParaRPr>
          </a:p>
        </p:txBody>
      </p:sp>
      <p:sp>
        <p:nvSpPr>
          <p:cNvPr id="5" name="Rectangle 3"/>
          <p:cNvSpPr txBox="1">
            <a:spLocks noChangeArrowheads="1"/>
          </p:cNvSpPr>
          <p:nvPr/>
        </p:nvSpPr>
        <p:spPr bwMode="auto">
          <a:xfrm>
            <a:off x="461963" y="5157788"/>
            <a:ext cx="78724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lnSpc>
                <a:spcPct val="90000"/>
              </a:lnSpc>
              <a:spcBef>
                <a:spcPct val="20000"/>
              </a:spcBef>
              <a:buFont typeface="Wingdings" charset="0"/>
              <a:buChar char="q"/>
            </a:pPr>
            <a:endParaRPr lang="en-US">
              <a:solidFill>
                <a:srgbClr val="000000"/>
              </a:solidFill>
              <a:latin typeface="Comic Sans MS" charset="0"/>
            </a:endParaRPr>
          </a:p>
          <a:p>
            <a:pPr lvl="1" eaLnBrk="1" hangingPunct="1">
              <a:lnSpc>
                <a:spcPct val="90000"/>
              </a:lnSpc>
              <a:spcBef>
                <a:spcPct val="20000"/>
              </a:spcBef>
              <a:buFont typeface="Wingdings" charset="0"/>
              <a:buNone/>
            </a:pPr>
            <a:r>
              <a:rPr lang="en-US">
                <a:solidFill>
                  <a:srgbClr val="000000"/>
                </a:solidFill>
                <a:latin typeface="Comic Sans MS" charset="0"/>
              </a:rPr>
              <a:t>Time complexity ≈</a:t>
            </a:r>
            <a:r>
              <a:rPr lang="en-US">
                <a:solidFill>
                  <a:srgbClr val="000000"/>
                </a:solidFill>
                <a:latin typeface="Comic Sans MS" charset="0"/>
                <a:sym typeface="Wingdings" charset="0"/>
              </a:rPr>
              <a:t> </a:t>
            </a:r>
            <a:r>
              <a:rPr lang="en-US">
                <a:solidFill>
                  <a:srgbClr val="000000"/>
                </a:solidFill>
                <a:latin typeface="Comic Sans MS" charset="0"/>
              </a:rPr>
              <a:t>ways</a:t>
            </a:r>
            <a:r>
              <a:rPr lang="en-US" baseline="30000">
                <a:solidFill>
                  <a:srgbClr val="000000"/>
                </a:solidFill>
                <a:latin typeface="Comic Sans MS" charset="0"/>
              </a:rPr>
              <a:t>2</a:t>
            </a:r>
            <a:r>
              <a:rPr lang="en-US">
                <a:solidFill>
                  <a:srgbClr val="000000"/>
                </a:solidFill>
                <a:latin typeface="Comic Sans MS" charset="0"/>
              </a:rPr>
              <a:t>/2 (512 ops for 32-ways) </a:t>
            </a:r>
          </a:p>
          <a:p>
            <a:pPr lvl="1" eaLnBrk="1" hangingPunct="1">
              <a:lnSpc>
                <a:spcPct val="90000"/>
              </a:lnSpc>
              <a:spcBef>
                <a:spcPct val="20000"/>
              </a:spcBef>
              <a:buFont typeface="Wingdings" charset="0"/>
              <a:buChar char="q"/>
            </a:pPr>
            <a:endParaRPr lang="en-US">
              <a:solidFill>
                <a:srgbClr val="000000"/>
              </a:solidFill>
              <a:latin typeface="Comic Sans MS" charset="0"/>
            </a:endParaRPr>
          </a:p>
          <a:p>
            <a:pPr lvl="1" eaLnBrk="1" hangingPunct="1">
              <a:lnSpc>
                <a:spcPct val="90000"/>
              </a:lnSpc>
              <a:spcBef>
                <a:spcPct val="20000"/>
              </a:spcBef>
              <a:buFont typeface="Wingdings" charset="0"/>
              <a:buNone/>
            </a:pPr>
            <a:endParaRPr lang="en-US" sz="1600">
              <a:solidFill>
                <a:srgbClr val="000000"/>
              </a:solidFill>
              <a:latin typeface="Comic Sans MS" charset="0"/>
            </a:endParaRPr>
          </a:p>
        </p:txBody>
      </p:sp>
      <p:graphicFrame>
        <p:nvGraphicFramePr>
          <p:cNvPr id="49157" name="Object 2"/>
          <p:cNvGraphicFramePr>
            <a:graphicFrameLocks noChangeAspect="1"/>
          </p:cNvGraphicFramePr>
          <p:nvPr/>
        </p:nvGraphicFramePr>
        <p:xfrm>
          <a:off x="566738" y="1403350"/>
          <a:ext cx="4108450" cy="2954338"/>
        </p:xfrm>
        <a:graphic>
          <a:graphicData uri="http://schemas.openxmlformats.org/presentationml/2006/ole">
            <mc:AlternateContent xmlns:mc="http://schemas.openxmlformats.org/markup-compatibility/2006">
              <mc:Choice xmlns:v="urn:schemas-microsoft-com:vml" Requires="v">
                <p:oleObj spid="_x0000_s1659933" name="Chart" r:id="rId4" imgW="3708400" imgH="2667000" progId="Excel.Chart.8">
                  <p:embed/>
                </p:oleObj>
              </mc:Choice>
              <mc:Fallback>
                <p:oleObj name="Chart" r:id="rId4" imgW="3708400" imgH="26670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738" y="1403350"/>
                        <a:ext cx="410845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Text Box 6"/>
          <p:cNvSpPr txBox="1">
            <a:spLocks noChangeArrowheads="1"/>
          </p:cNvSpPr>
          <p:nvPr/>
        </p:nvSpPr>
        <p:spPr bwMode="auto">
          <a:xfrm>
            <a:off x="4802188" y="1239838"/>
            <a:ext cx="4186237"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Iteration 1:</a:t>
            </a:r>
          </a:p>
          <a:p>
            <a:pPr eaLnBrk="1" hangingPunct="1">
              <a:spcBef>
                <a:spcPct val="20000"/>
              </a:spcBef>
            </a:pPr>
            <a:r>
              <a:rPr lang="en-US">
                <a:solidFill>
                  <a:srgbClr val="000000"/>
                </a:solidFill>
              </a:rPr>
              <a:t>	MU(A) = 10/1 block       </a:t>
            </a:r>
            <a:r>
              <a:rPr lang="en-US">
                <a:solidFill>
                  <a:srgbClr val="000000"/>
                </a:solidFill>
                <a:sym typeface="Wingdings" charset="0"/>
              </a:rPr>
              <a:t>MU(B) = 80/3 blocks</a:t>
            </a:r>
            <a:endParaRPr lang="en-US">
              <a:solidFill>
                <a:srgbClr val="000000"/>
              </a:solidFill>
            </a:endParaRPr>
          </a:p>
          <a:p>
            <a:pPr eaLnBrk="1" hangingPunct="1">
              <a:spcBef>
                <a:spcPct val="20000"/>
              </a:spcBef>
            </a:pPr>
            <a:r>
              <a:rPr lang="en-US">
                <a:solidFill>
                  <a:srgbClr val="000000"/>
                </a:solidFill>
              </a:rPr>
              <a:t>B gets 3 blocks</a:t>
            </a:r>
          </a:p>
          <a:p>
            <a:pPr eaLnBrk="1" hangingPunct="1">
              <a:spcBef>
                <a:spcPct val="20000"/>
              </a:spcBef>
            </a:pPr>
            <a:endParaRPr lang="en-US" sz="1000">
              <a:solidFill>
                <a:srgbClr val="000000"/>
              </a:solidFill>
            </a:endParaRPr>
          </a:p>
        </p:txBody>
      </p:sp>
      <p:sp>
        <p:nvSpPr>
          <p:cNvPr id="8" name="Text Box 7"/>
          <p:cNvSpPr txBox="1">
            <a:spLocks noChangeArrowheads="1"/>
          </p:cNvSpPr>
          <p:nvPr/>
        </p:nvSpPr>
        <p:spPr bwMode="auto">
          <a:xfrm>
            <a:off x="677863" y="4899025"/>
            <a:ext cx="783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Result: A gets 5 blocks and B gets 3 blocks (Optimal)</a:t>
            </a:r>
          </a:p>
        </p:txBody>
      </p:sp>
      <p:sp>
        <p:nvSpPr>
          <p:cNvPr id="9" name="Rectangle 8"/>
          <p:cNvSpPr>
            <a:spLocks noChangeArrowheads="1"/>
          </p:cNvSpPr>
          <p:nvPr/>
        </p:nvSpPr>
        <p:spPr bwMode="auto">
          <a:xfrm>
            <a:off x="4802188" y="1298575"/>
            <a:ext cx="3994150" cy="162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0" name="Rectangle 9"/>
          <p:cNvSpPr>
            <a:spLocks noChangeArrowheads="1"/>
          </p:cNvSpPr>
          <p:nvPr/>
        </p:nvSpPr>
        <p:spPr bwMode="auto">
          <a:xfrm>
            <a:off x="4802188" y="3140075"/>
            <a:ext cx="3994150" cy="1633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1" name="Text Box 10"/>
          <p:cNvSpPr txBox="1">
            <a:spLocks noChangeArrowheads="1"/>
          </p:cNvSpPr>
          <p:nvPr/>
        </p:nvSpPr>
        <p:spPr bwMode="auto">
          <a:xfrm>
            <a:off x="4764088" y="3160713"/>
            <a:ext cx="384016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Next five iterations:</a:t>
            </a:r>
          </a:p>
          <a:p>
            <a:pPr eaLnBrk="1" hangingPunct="1"/>
            <a:r>
              <a:rPr lang="en-US">
                <a:solidFill>
                  <a:srgbClr val="000000"/>
                </a:solidFill>
              </a:rPr>
              <a:t>     </a:t>
            </a:r>
            <a:r>
              <a:rPr lang="en-US">
                <a:solidFill>
                  <a:srgbClr val="000000"/>
                </a:solidFill>
                <a:sym typeface="Wingdings" charset="0"/>
              </a:rPr>
              <a:t>MU(A) = 10/1 block                 </a:t>
            </a:r>
          </a:p>
          <a:p>
            <a:pPr eaLnBrk="1" hangingPunct="1"/>
            <a:r>
              <a:rPr lang="en-US">
                <a:solidFill>
                  <a:srgbClr val="000000"/>
                </a:solidFill>
                <a:sym typeface="Wingdings" charset="0"/>
              </a:rPr>
              <a:t>     MU(B) = 0</a:t>
            </a:r>
          </a:p>
          <a:p>
            <a:pPr eaLnBrk="1" hangingPunct="1"/>
            <a:r>
              <a:rPr lang="en-US">
                <a:solidFill>
                  <a:srgbClr val="000000"/>
                </a:solidFill>
                <a:sym typeface="Wingdings" charset="0"/>
              </a:rPr>
              <a:t>A gets 1 block</a:t>
            </a:r>
            <a:endParaRPr lang="en-US">
              <a:solidFill>
                <a:srgbClr val="000000"/>
              </a:solidFill>
            </a:endParaRPr>
          </a:p>
          <a:p>
            <a:pPr eaLnBrk="1" hangingPunct="1">
              <a:spcBef>
                <a:spcPct val="50000"/>
              </a:spcBef>
            </a:pPr>
            <a:endParaRPr lang="en-US">
              <a:solidFill>
                <a:srgbClr val="000000"/>
              </a:solidFill>
            </a:endParaRPr>
          </a:p>
        </p:txBody>
      </p:sp>
      <p:sp>
        <p:nvSpPr>
          <p:cNvPr id="49163" name="Rectangle 11"/>
          <p:cNvSpPr>
            <a:spLocks noChangeArrowheads="1"/>
          </p:cNvSpPr>
          <p:nvPr/>
        </p:nvSpPr>
        <p:spPr bwMode="auto">
          <a:xfrm>
            <a:off x="641350" y="1439863"/>
            <a:ext cx="3994150" cy="2879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9164" name="Text Box 12"/>
          <p:cNvSpPr txBox="1">
            <a:spLocks noChangeArrowheads="1"/>
          </p:cNvSpPr>
          <p:nvPr/>
        </p:nvSpPr>
        <p:spPr bwMode="auto">
          <a:xfrm>
            <a:off x="1879600" y="4311650"/>
            <a:ext cx="1881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Blocks assigned</a:t>
            </a:r>
          </a:p>
        </p:txBody>
      </p:sp>
      <p:sp>
        <p:nvSpPr>
          <p:cNvPr id="49165" name="Text Box 13"/>
          <p:cNvSpPr txBox="1">
            <a:spLocks noChangeArrowheads="1"/>
          </p:cNvSpPr>
          <p:nvPr/>
        </p:nvSpPr>
        <p:spPr bwMode="auto">
          <a:xfrm rot="-5400000">
            <a:off x="794" y="2569369"/>
            <a:ext cx="998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Misses</a:t>
            </a:r>
          </a:p>
        </p:txBody>
      </p:sp>
      <p:sp>
        <p:nvSpPr>
          <p:cNvPr id="15" name="Rectangle 14"/>
          <p:cNvSpPr>
            <a:spLocks noChangeArrowheads="1"/>
          </p:cNvSpPr>
          <p:nvPr/>
        </p:nvSpPr>
        <p:spPr bwMode="auto">
          <a:xfrm>
            <a:off x="846138" y="5541963"/>
            <a:ext cx="7412037" cy="460375"/>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6" name="AutoShape 15"/>
          <p:cNvSpPr>
            <a:spLocks noChangeArrowheads="1"/>
          </p:cNvSpPr>
          <p:nvPr/>
        </p:nvSpPr>
        <p:spPr bwMode="auto">
          <a:xfrm rot="-5400000">
            <a:off x="930275" y="1717675"/>
            <a:ext cx="460375" cy="269875"/>
          </a:xfrm>
          <a:prstGeom prst="rightArrow">
            <a:avLst>
              <a:gd name="adj1" fmla="val 50000"/>
              <a:gd name="adj2" fmla="val 42647"/>
            </a:avLst>
          </a:prstGeom>
          <a:solidFill>
            <a:srgbClr val="E30313"/>
          </a:solidFill>
          <a:ln w="9525">
            <a:solidFill>
              <a:srgbClr val="E30313"/>
            </a:solidFill>
            <a:miter lim="800000"/>
            <a:headEnd/>
            <a:tailEnd/>
          </a:ln>
        </p:spPr>
        <p:txBody>
          <a:bodyPr wrap="none" anchor="ctr"/>
          <a:lstStyle/>
          <a:p>
            <a:endParaRPr lang="en-US">
              <a:solidFill>
                <a:srgbClr val="000000"/>
              </a:solidFill>
            </a:endParaRPr>
          </a:p>
        </p:txBody>
      </p:sp>
      <p:sp>
        <p:nvSpPr>
          <p:cNvPr id="17" name="AutoShape 16"/>
          <p:cNvSpPr>
            <a:spLocks noChangeArrowheads="1"/>
          </p:cNvSpPr>
          <p:nvPr/>
        </p:nvSpPr>
        <p:spPr bwMode="auto">
          <a:xfrm rot="5400000" flipV="1">
            <a:off x="923925" y="1187450"/>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8" name="AutoShape 17"/>
          <p:cNvSpPr>
            <a:spLocks noChangeArrowheads="1"/>
          </p:cNvSpPr>
          <p:nvPr/>
        </p:nvSpPr>
        <p:spPr bwMode="auto">
          <a:xfrm rot="-5400000">
            <a:off x="2146300" y="3584575"/>
            <a:ext cx="460375" cy="269875"/>
          </a:xfrm>
          <a:prstGeom prst="rightArrow">
            <a:avLst>
              <a:gd name="adj1" fmla="val 50000"/>
              <a:gd name="adj2" fmla="val 42647"/>
            </a:avLst>
          </a:prstGeom>
          <a:solidFill>
            <a:srgbClr val="E30313"/>
          </a:solidFill>
          <a:ln w="9525">
            <a:solidFill>
              <a:srgbClr val="E30313"/>
            </a:solidFill>
            <a:miter lim="800000"/>
            <a:headEnd/>
            <a:tailEnd/>
          </a:ln>
        </p:spPr>
        <p:txBody>
          <a:bodyPr wrap="none" anchor="ctr"/>
          <a:lstStyle/>
          <a:p>
            <a:endParaRPr lang="en-US">
              <a:solidFill>
                <a:srgbClr val="000000"/>
              </a:solidFill>
            </a:endParaRPr>
          </a:p>
        </p:txBody>
      </p:sp>
      <p:sp>
        <p:nvSpPr>
          <p:cNvPr id="19" name="AutoShape 18"/>
          <p:cNvSpPr>
            <a:spLocks noChangeArrowheads="1"/>
          </p:cNvSpPr>
          <p:nvPr/>
        </p:nvSpPr>
        <p:spPr bwMode="auto">
          <a:xfrm rot="5400000" flipV="1">
            <a:off x="1346200" y="1435100"/>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0" name="AutoShape 19"/>
          <p:cNvSpPr>
            <a:spLocks noChangeArrowheads="1"/>
          </p:cNvSpPr>
          <p:nvPr/>
        </p:nvSpPr>
        <p:spPr bwMode="auto">
          <a:xfrm rot="5400000" flipV="1">
            <a:off x="1743075" y="1652588"/>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1" name="AutoShape 20"/>
          <p:cNvSpPr>
            <a:spLocks noChangeArrowheads="1"/>
          </p:cNvSpPr>
          <p:nvPr/>
        </p:nvSpPr>
        <p:spPr bwMode="auto">
          <a:xfrm rot="5400000" flipV="1">
            <a:off x="2152650" y="1882775"/>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2" name="AutoShape 21"/>
          <p:cNvSpPr>
            <a:spLocks noChangeArrowheads="1"/>
          </p:cNvSpPr>
          <p:nvPr/>
        </p:nvSpPr>
        <p:spPr bwMode="auto">
          <a:xfrm rot="5400000" flipV="1">
            <a:off x="2552700" y="2127250"/>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3" name="AutoShape 22"/>
          <p:cNvSpPr>
            <a:spLocks noChangeArrowheads="1"/>
          </p:cNvSpPr>
          <p:nvPr/>
        </p:nvSpPr>
        <p:spPr bwMode="auto">
          <a:xfrm rot="5400000" flipV="1">
            <a:off x="2946400" y="2408238"/>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Tree>
    <p:extLst>
      <p:ext uri="{BB962C8B-B14F-4D97-AF65-F5344CB8AC3E}">
        <p14:creationId xmlns:p14="http://schemas.microsoft.com/office/powerpoint/2010/main" val="25166095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9" grpId="0" animBg="1"/>
      <p:bldP spid="10" grpId="0" animBg="1"/>
      <p:bldP spid="11" grpId="0"/>
      <p:bldP spid="15" grpId="0" animBg="1"/>
      <p:bldP spid="16" grpId="0" animBg="1"/>
      <p:bldP spid="17"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Garamond" charset="0"/>
                <a:ea typeface="ＭＳ Ｐゴシック" charset="0"/>
                <a:cs typeface="ＭＳ Ｐゴシック" charset="0"/>
              </a:rPr>
              <a:t>UCP Results</a:t>
            </a:r>
          </a:p>
        </p:txBody>
      </p:sp>
      <p:sp>
        <p:nvSpPr>
          <p:cNvPr id="5017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01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C754BA-86CC-424F-A3F7-26E7D61C6502}" type="slidenum">
              <a:rPr lang="en-US" sz="1600">
                <a:solidFill>
                  <a:srgbClr val="000000"/>
                </a:solidFill>
                <a:latin typeface="Garamond" charset="0"/>
              </a:rPr>
              <a:pPr eaLnBrk="1" hangingPunct="1"/>
              <a:t>149</a:t>
            </a:fld>
            <a:endParaRPr lang="en-US" sz="1600">
              <a:solidFill>
                <a:srgbClr val="000000"/>
              </a:solidFill>
              <a:latin typeface="Garamond" charset="0"/>
            </a:endParaRPr>
          </a:p>
        </p:txBody>
      </p:sp>
      <p:sp>
        <p:nvSpPr>
          <p:cNvPr id="50180" name="Text Box 4"/>
          <p:cNvSpPr txBox="1">
            <a:spLocks noChangeArrowheads="1"/>
          </p:cNvSpPr>
          <p:nvPr/>
        </p:nvSpPr>
        <p:spPr bwMode="auto">
          <a:xfrm>
            <a:off x="1658938" y="1355725"/>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Four cores sharing a 2MB 32-way L2</a:t>
            </a:r>
          </a:p>
        </p:txBody>
      </p:sp>
      <p:pic>
        <p:nvPicPr>
          <p:cNvPr id="50181" name="Picture 6" descr="qc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782763"/>
            <a:ext cx="80010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11"/>
          <p:cNvSpPr>
            <a:spLocks noChangeArrowheads="1"/>
          </p:cNvSpPr>
          <p:nvPr/>
        </p:nvSpPr>
        <p:spPr bwMode="auto">
          <a:xfrm>
            <a:off x="1116013" y="4849813"/>
            <a:ext cx="1804987" cy="576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50183" name="Rectangle 13"/>
          <p:cNvSpPr>
            <a:spLocks noChangeArrowheads="1"/>
          </p:cNvSpPr>
          <p:nvPr/>
        </p:nvSpPr>
        <p:spPr bwMode="auto">
          <a:xfrm>
            <a:off x="2921000" y="4849813"/>
            <a:ext cx="5491163" cy="652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50184" name="Text Box 14"/>
          <p:cNvSpPr txBox="1">
            <a:spLocks noChangeArrowheads="1"/>
          </p:cNvSpPr>
          <p:nvPr/>
        </p:nvSpPr>
        <p:spPr bwMode="auto">
          <a:xfrm>
            <a:off x="2854325" y="4883150"/>
            <a:ext cx="2074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Mix2</a:t>
            </a:r>
          </a:p>
          <a:p>
            <a:pPr algn="ctr" eaLnBrk="1" hangingPunct="1">
              <a:spcBef>
                <a:spcPct val="10000"/>
              </a:spcBef>
            </a:pPr>
            <a:r>
              <a:rPr lang="en-US" sz="1500">
                <a:solidFill>
                  <a:srgbClr val="000000"/>
                </a:solidFill>
              </a:rPr>
              <a:t>(swm-glg-mesa-prl)</a:t>
            </a:r>
          </a:p>
        </p:txBody>
      </p:sp>
      <p:sp>
        <p:nvSpPr>
          <p:cNvPr id="50185" name="Text Box 15"/>
          <p:cNvSpPr txBox="1">
            <a:spLocks noChangeArrowheads="1"/>
          </p:cNvSpPr>
          <p:nvPr/>
        </p:nvSpPr>
        <p:spPr bwMode="auto">
          <a:xfrm>
            <a:off x="4687888" y="4873625"/>
            <a:ext cx="2074862"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Mix3</a:t>
            </a:r>
          </a:p>
          <a:p>
            <a:pPr algn="ctr" eaLnBrk="1" hangingPunct="1">
              <a:spcBef>
                <a:spcPct val="10000"/>
              </a:spcBef>
            </a:pPr>
            <a:r>
              <a:rPr lang="en-US" sz="1500">
                <a:solidFill>
                  <a:srgbClr val="000000"/>
                </a:solidFill>
              </a:rPr>
              <a:t>(mcf-applu-art-vrtx)</a:t>
            </a:r>
            <a:r>
              <a:rPr lang="en-US" sz="1600">
                <a:solidFill>
                  <a:srgbClr val="000000"/>
                </a:solidFill>
              </a:rPr>
              <a:t> </a:t>
            </a:r>
          </a:p>
        </p:txBody>
      </p:sp>
      <p:sp>
        <p:nvSpPr>
          <p:cNvPr id="50186" name="Text Box 16"/>
          <p:cNvSpPr txBox="1">
            <a:spLocks noChangeArrowheads="1"/>
          </p:cNvSpPr>
          <p:nvPr/>
        </p:nvSpPr>
        <p:spPr bwMode="auto">
          <a:xfrm>
            <a:off x="6515100" y="4867275"/>
            <a:ext cx="2074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Mix4</a:t>
            </a:r>
          </a:p>
          <a:p>
            <a:pPr algn="ctr" eaLnBrk="1" hangingPunct="1">
              <a:spcBef>
                <a:spcPct val="10000"/>
              </a:spcBef>
            </a:pPr>
            <a:r>
              <a:rPr lang="en-US" sz="1500">
                <a:solidFill>
                  <a:srgbClr val="000000"/>
                </a:solidFill>
              </a:rPr>
              <a:t>(mcf-art-eqk-wupw) </a:t>
            </a:r>
          </a:p>
        </p:txBody>
      </p:sp>
      <p:sp>
        <p:nvSpPr>
          <p:cNvPr id="50187" name="Text Box 9"/>
          <p:cNvSpPr txBox="1">
            <a:spLocks noChangeArrowheads="1"/>
          </p:cNvSpPr>
          <p:nvPr/>
        </p:nvSpPr>
        <p:spPr bwMode="auto">
          <a:xfrm>
            <a:off x="1038225" y="4867275"/>
            <a:ext cx="2081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Mix1</a:t>
            </a:r>
          </a:p>
          <a:p>
            <a:pPr algn="ctr" eaLnBrk="1" hangingPunct="1">
              <a:spcBef>
                <a:spcPct val="10000"/>
              </a:spcBef>
            </a:pPr>
            <a:r>
              <a:rPr lang="en-US" sz="1500">
                <a:solidFill>
                  <a:srgbClr val="000000"/>
                </a:solidFill>
              </a:rPr>
              <a:t>(gap-applu-apsi-gzp)</a:t>
            </a:r>
          </a:p>
        </p:txBody>
      </p:sp>
      <p:sp>
        <p:nvSpPr>
          <p:cNvPr id="13" name="Text Box 18"/>
          <p:cNvSpPr txBox="1">
            <a:spLocks noChangeArrowheads="1"/>
          </p:cNvSpPr>
          <p:nvPr/>
        </p:nvSpPr>
        <p:spPr bwMode="auto">
          <a:xfrm>
            <a:off x="457200" y="5664200"/>
            <a:ext cx="8220075" cy="457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LA performs similar to EvalAll, with low time-complexity  </a:t>
            </a:r>
          </a:p>
        </p:txBody>
      </p:sp>
      <p:sp>
        <p:nvSpPr>
          <p:cNvPr id="50189" name="Rectangle 21"/>
          <p:cNvSpPr>
            <a:spLocks noChangeArrowheads="1"/>
          </p:cNvSpPr>
          <p:nvPr/>
        </p:nvSpPr>
        <p:spPr bwMode="auto">
          <a:xfrm>
            <a:off x="2409825" y="2717800"/>
            <a:ext cx="384175" cy="2098675"/>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0" name="Rectangle 22"/>
          <p:cNvSpPr>
            <a:spLocks noChangeArrowheads="1"/>
          </p:cNvSpPr>
          <p:nvPr/>
        </p:nvSpPr>
        <p:spPr bwMode="auto">
          <a:xfrm>
            <a:off x="4237038" y="2443163"/>
            <a:ext cx="384175" cy="2366962"/>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1" name="Rectangle 23"/>
          <p:cNvSpPr>
            <a:spLocks noChangeArrowheads="1"/>
          </p:cNvSpPr>
          <p:nvPr/>
        </p:nvSpPr>
        <p:spPr bwMode="auto">
          <a:xfrm>
            <a:off x="6064250" y="3317875"/>
            <a:ext cx="384175" cy="1498600"/>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2" name="Rectangle 24"/>
          <p:cNvSpPr>
            <a:spLocks noChangeArrowheads="1"/>
          </p:cNvSpPr>
          <p:nvPr/>
        </p:nvSpPr>
        <p:spPr bwMode="auto">
          <a:xfrm>
            <a:off x="7904163" y="2747963"/>
            <a:ext cx="369887" cy="2073275"/>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3" name="Rectangle 25"/>
          <p:cNvSpPr>
            <a:spLocks noChangeArrowheads="1"/>
          </p:cNvSpPr>
          <p:nvPr/>
        </p:nvSpPr>
        <p:spPr bwMode="auto">
          <a:xfrm>
            <a:off x="5186363" y="3006725"/>
            <a:ext cx="384175" cy="76200"/>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4" name="Rectangle 27"/>
          <p:cNvSpPr>
            <a:spLocks noChangeArrowheads="1"/>
          </p:cNvSpPr>
          <p:nvPr/>
        </p:nvSpPr>
        <p:spPr bwMode="auto">
          <a:xfrm>
            <a:off x="5187950" y="2732088"/>
            <a:ext cx="384175"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0195" name="Rectangle 28"/>
          <p:cNvSpPr>
            <a:spLocks noChangeArrowheads="1"/>
          </p:cNvSpPr>
          <p:nvPr/>
        </p:nvSpPr>
        <p:spPr bwMode="auto">
          <a:xfrm>
            <a:off x="5194300" y="2457450"/>
            <a:ext cx="384175"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0196" name="Rectangle 29"/>
          <p:cNvSpPr>
            <a:spLocks noChangeArrowheads="1"/>
          </p:cNvSpPr>
          <p:nvPr/>
        </p:nvSpPr>
        <p:spPr bwMode="auto">
          <a:xfrm>
            <a:off x="5194300" y="2185988"/>
            <a:ext cx="384175"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0197" name="Rectangle 31"/>
          <p:cNvSpPr>
            <a:spLocks noChangeArrowheads="1"/>
          </p:cNvSpPr>
          <p:nvPr/>
        </p:nvSpPr>
        <p:spPr bwMode="auto">
          <a:xfrm>
            <a:off x="5621338" y="2122488"/>
            <a:ext cx="1651000" cy="998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50198" name="Text Box 30"/>
          <p:cNvSpPr txBox="1">
            <a:spLocks noChangeArrowheads="1"/>
          </p:cNvSpPr>
          <p:nvPr/>
        </p:nvSpPr>
        <p:spPr bwMode="auto">
          <a:xfrm>
            <a:off x="5521325" y="2046288"/>
            <a:ext cx="1268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LRU</a:t>
            </a:r>
          </a:p>
        </p:txBody>
      </p:sp>
      <p:sp>
        <p:nvSpPr>
          <p:cNvPr id="50199" name="Text Box 32"/>
          <p:cNvSpPr txBox="1">
            <a:spLocks noChangeArrowheads="1"/>
          </p:cNvSpPr>
          <p:nvPr/>
        </p:nvSpPr>
        <p:spPr bwMode="auto">
          <a:xfrm>
            <a:off x="5519738" y="2314575"/>
            <a:ext cx="189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UCP(Greedy)</a:t>
            </a:r>
          </a:p>
        </p:txBody>
      </p:sp>
      <p:sp>
        <p:nvSpPr>
          <p:cNvPr id="50200" name="Text Box 33"/>
          <p:cNvSpPr txBox="1">
            <a:spLocks noChangeArrowheads="1"/>
          </p:cNvSpPr>
          <p:nvPr/>
        </p:nvSpPr>
        <p:spPr bwMode="auto">
          <a:xfrm>
            <a:off x="5505450" y="2570163"/>
            <a:ext cx="2030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UCP(Lookahead)</a:t>
            </a:r>
          </a:p>
        </p:txBody>
      </p:sp>
      <p:sp>
        <p:nvSpPr>
          <p:cNvPr id="50201" name="Text Box 34"/>
          <p:cNvSpPr txBox="1">
            <a:spLocks noChangeArrowheads="1"/>
          </p:cNvSpPr>
          <p:nvPr/>
        </p:nvSpPr>
        <p:spPr bwMode="auto">
          <a:xfrm>
            <a:off x="5526088" y="2863850"/>
            <a:ext cx="189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UCP(EvalAll)</a:t>
            </a:r>
          </a:p>
        </p:txBody>
      </p:sp>
      <p:sp>
        <p:nvSpPr>
          <p:cNvPr id="50202" name="Rectangle 38"/>
          <p:cNvSpPr>
            <a:spLocks noChangeArrowheads="1"/>
          </p:cNvSpPr>
          <p:nvPr/>
        </p:nvSpPr>
        <p:spPr bwMode="auto">
          <a:xfrm>
            <a:off x="1138238" y="2055813"/>
            <a:ext cx="7334250" cy="27654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20346219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Garamond" charset="0"/>
                <a:ea typeface="ＭＳ Ｐゴシック" charset="0"/>
                <a:cs typeface="ＭＳ Ｐゴシック" charset="0"/>
              </a:rPr>
              <a:t>Shared Caches Between Cores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Advantages:</a:t>
            </a:r>
          </a:p>
          <a:p>
            <a:pPr lvl="1"/>
            <a:r>
              <a:rPr lang="en-US" sz="1800">
                <a:latin typeface="Tahoma" charset="0"/>
                <a:ea typeface="ＭＳ Ｐゴシック" charset="0"/>
              </a:rPr>
              <a:t>High effective capacity</a:t>
            </a:r>
          </a:p>
          <a:p>
            <a:pPr lvl="1"/>
            <a:r>
              <a:rPr lang="en-US" sz="1800">
                <a:solidFill>
                  <a:srgbClr val="0000FF"/>
                </a:solidFill>
                <a:latin typeface="Tahoma" charset="0"/>
                <a:ea typeface="ＭＳ Ｐゴシック" charset="0"/>
              </a:rPr>
              <a:t>Dynamic partitioning </a:t>
            </a:r>
            <a:r>
              <a:rPr lang="en-US" sz="1800">
                <a:latin typeface="Tahoma" charset="0"/>
                <a:ea typeface="ＭＳ Ｐゴシック" charset="0"/>
              </a:rPr>
              <a:t>of available cache space</a:t>
            </a:r>
          </a:p>
          <a:p>
            <a:pPr lvl="2"/>
            <a:r>
              <a:rPr lang="en-US" sz="1800">
                <a:latin typeface="Tahoma" charset="0"/>
                <a:ea typeface="ＭＳ Ｐゴシック" charset="0"/>
              </a:rPr>
              <a:t>No fragmentation due to static partitioning</a:t>
            </a:r>
          </a:p>
          <a:p>
            <a:pPr lvl="1"/>
            <a:r>
              <a:rPr lang="en-US" sz="1800">
                <a:solidFill>
                  <a:srgbClr val="0000FF"/>
                </a:solidFill>
                <a:latin typeface="Tahoma" charset="0"/>
                <a:ea typeface="ＭＳ Ｐゴシック" charset="0"/>
              </a:rPr>
              <a:t>Easier to maintain coherence (a cache block is in a single location)</a:t>
            </a:r>
          </a:p>
          <a:p>
            <a:pPr lvl="1"/>
            <a:r>
              <a:rPr lang="en-US" sz="1800">
                <a:solidFill>
                  <a:srgbClr val="0000FF"/>
                </a:solidFill>
                <a:latin typeface="Tahoma" charset="0"/>
                <a:ea typeface="ＭＳ Ｐゴシック" charset="0"/>
              </a:rPr>
              <a:t>Shared data and locks do not ping pong between caches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Disadvantages</a:t>
            </a:r>
          </a:p>
          <a:p>
            <a:pPr lvl="1"/>
            <a:r>
              <a:rPr lang="en-US" sz="1800">
                <a:latin typeface="Tahoma" charset="0"/>
                <a:ea typeface="ＭＳ Ｐゴシック" charset="0"/>
              </a:rPr>
              <a:t>Slower access</a:t>
            </a:r>
          </a:p>
          <a:p>
            <a:pPr lvl="1"/>
            <a:r>
              <a:rPr lang="en-US" sz="1800">
                <a:latin typeface="Tahoma" charset="0"/>
                <a:ea typeface="ＭＳ Ｐゴシック" charset="0"/>
              </a:rPr>
              <a:t>Cores incur </a:t>
            </a:r>
            <a:r>
              <a:rPr lang="en-US" sz="1800">
                <a:solidFill>
                  <a:srgbClr val="0000FF"/>
                </a:solidFill>
                <a:latin typeface="Tahoma" charset="0"/>
                <a:ea typeface="ＭＳ Ｐゴシック" charset="0"/>
              </a:rPr>
              <a:t>conflict misses due to other cores</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 accesses</a:t>
            </a:r>
          </a:p>
          <a:p>
            <a:pPr lvl="2"/>
            <a:r>
              <a:rPr lang="en-US" sz="1800">
                <a:latin typeface="Tahoma" charset="0"/>
                <a:ea typeface="ＭＳ Ｐゴシック" charset="0"/>
              </a:rPr>
              <a:t>Misses due to inter-core interference</a:t>
            </a:r>
          </a:p>
          <a:p>
            <a:pPr lvl="2"/>
            <a:r>
              <a:rPr lang="en-US" sz="1800">
                <a:latin typeface="Tahoma" charset="0"/>
                <a:ea typeface="ＭＳ Ｐゴシック" charset="0"/>
              </a:rPr>
              <a:t>Some cores can destroy the hit rate of other cores</a:t>
            </a:r>
          </a:p>
          <a:p>
            <a:pPr lvl="1"/>
            <a:r>
              <a:rPr lang="en-US" sz="1800">
                <a:latin typeface="Tahoma" charset="0"/>
                <a:ea typeface="ＭＳ Ｐゴシック" charset="0"/>
              </a:rPr>
              <a:t>Guaranteeing a minimum level of service (or fairness) to each core is harder (how much space, how much bandwidth?)</a:t>
            </a:r>
          </a:p>
          <a:p>
            <a:pPr lvl="1"/>
            <a:endParaRPr lang="en-US">
              <a:latin typeface="Tahoma" charset="0"/>
              <a:ea typeface="ＭＳ Ｐゴシック" charset="0"/>
            </a:endParaRPr>
          </a:p>
        </p:txBody>
      </p:sp>
      <p:sp>
        <p:nvSpPr>
          <p:cNvPr id="296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0E8058-BE33-864F-9A71-3428BF413F71}" type="slidenum">
              <a:rPr lang="en-US" sz="1600">
                <a:solidFill>
                  <a:srgbClr val="000000"/>
                </a:solidFill>
                <a:latin typeface="Garamond" charset="0"/>
              </a:rPr>
              <a:pPr eaLnBrk="1" hangingPunct="1"/>
              <a:t>15</a:t>
            </a:fld>
            <a:endParaRPr lang="en-US" sz="1600">
              <a:solidFill>
                <a:srgbClr val="000000"/>
              </a:solidFill>
              <a:latin typeface="Garamond" charset="0"/>
            </a:endParaRPr>
          </a:p>
        </p:txBody>
      </p:sp>
    </p:spTree>
    <p:extLst>
      <p:ext uri="{BB962C8B-B14F-4D97-AF65-F5344CB8AC3E}">
        <p14:creationId xmlns:p14="http://schemas.microsoft.com/office/powerpoint/2010/main" val="28432740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Garamond" charset="0"/>
                <a:ea typeface="ＭＳ Ｐゴシック" charset="0"/>
                <a:cs typeface="ＭＳ Ｐゴシック" charset="0"/>
              </a:rPr>
              <a:t>Utility Based Cache Partitioning</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Advantages over LRU</a:t>
            </a:r>
          </a:p>
          <a:p>
            <a:pPr lvl="1">
              <a:buFont typeface="Wingdings" charset="0"/>
              <a:buNone/>
            </a:pPr>
            <a:r>
              <a:rPr lang="en-US">
                <a:latin typeface="Tahoma" charset="0"/>
                <a:ea typeface="ＭＳ Ｐゴシック" charset="0"/>
              </a:rPr>
              <a:t>+ Improves system throughput </a:t>
            </a:r>
          </a:p>
          <a:p>
            <a:pPr lvl="1">
              <a:buFont typeface="Wingdings" charset="0"/>
              <a:buNone/>
            </a:pPr>
            <a:r>
              <a:rPr lang="en-US">
                <a:latin typeface="Tahoma" charset="0"/>
                <a:ea typeface="ＭＳ Ｐゴシック" charset="0"/>
              </a:rPr>
              <a:t>+ Better utilizes the shared cache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Disadvantages</a:t>
            </a:r>
          </a:p>
          <a:p>
            <a:pPr lvl="1">
              <a:buFont typeface="Wingdings" charset="0"/>
              <a:buNone/>
            </a:pPr>
            <a:r>
              <a:rPr lang="en-US">
                <a:latin typeface="Tahoma" charset="0"/>
                <a:ea typeface="ＭＳ Ｐゴシック" charset="0"/>
              </a:rPr>
              <a:t>- Fairness, QoS?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Limitations</a:t>
            </a:r>
          </a:p>
          <a:p>
            <a:pPr lvl="1">
              <a:buFont typeface="Wingdings" charset="0"/>
              <a:buNone/>
            </a:pPr>
            <a:r>
              <a:rPr lang="en-US">
                <a:latin typeface="Tahoma" charset="0"/>
                <a:ea typeface="ＭＳ Ｐゴシック" charset="0"/>
              </a:rPr>
              <a:t>- Scalability: Partitioning limited to ways. What if you have numWays &lt; numApps?</a:t>
            </a:r>
          </a:p>
          <a:p>
            <a:pPr lvl="1">
              <a:buFont typeface="Wingdings" charset="0"/>
              <a:buNone/>
            </a:pPr>
            <a:r>
              <a:rPr lang="en-US">
                <a:latin typeface="Tahoma" charset="0"/>
                <a:ea typeface="ＭＳ Ｐゴシック" charset="0"/>
              </a:rPr>
              <a:t>- Scalability: How is utility computed in a distributed cache?</a:t>
            </a:r>
          </a:p>
          <a:p>
            <a:pPr lvl="1">
              <a:buFont typeface="Wingdings" charset="0"/>
              <a:buNone/>
            </a:pPr>
            <a:r>
              <a:rPr lang="en-US">
                <a:latin typeface="Tahoma" charset="0"/>
                <a:ea typeface="ＭＳ Ｐゴシック" charset="0"/>
              </a:rPr>
              <a:t>- What if past behavior is not a good predictor of utility?</a:t>
            </a:r>
          </a:p>
          <a:p>
            <a:pPr lvl="1">
              <a:buFont typeface="Wingdings" charset="0"/>
              <a:buNone/>
            </a:pPr>
            <a:endParaRPr lang="en-US">
              <a:latin typeface="Tahoma" charset="0"/>
              <a:ea typeface="ＭＳ Ｐゴシック" charset="0"/>
            </a:endParaRPr>
          </a:p>
        </p:txBody>
      </p:sp>
      <p:sp>
        <p:nvSpPr>
          <p:cNvPr id="512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A0635A-CF7B-DE43-A13B-FF8BC337CFA7}" type="slidenum">
              <a:rPr lang="en-US" sz="1600">
                <a:solidFill>
                  <a:srgbClr val="000000"/>
                </a:solidFill>
                <a:latin typeface="Garamond" charset="0"/>
              </a:rPr>
              <a:pPr eaLnBrk="1" hangingPunct="1"/>
              <a:t>150</a:t>
            </a:fld>
            <a:endParaRPr lang="en-US" sz="1600">
              <a:solidFill>
                <a:srgbClr val="000000"/>
              </a:solidFill>
              <a:latin typeface="Garamond" charset="0"/>
            </a:endParaRPr>
          </a:p>
        </p:txBody>
      </p:sp>
    </p:spTree>
    <p:extLst>
      <p:ext uri="{BB962C8B-B14F-4D97-AF65-F5344CB8AC3E}">
        <p14:creationId xmlns:p14="http://schemas.microsoft.com/office/powerpoint/2010/main" val="15642596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Garamond" charset="0"/>
                <a:ea typeface="ＭＳ Ｐゴシック" charset="0"/>
                <a:cs typeface="ＭＳ Ｐゴシック" charset="0"/>
              </a:rPr>
              <a:t>Fair Shared Cache Partitioning</a:t>
            </a:r>
          </a:p>
        </p:txBody>
      </p:sp>
      <p:sp>
        <p:nvSpPr>
          <p:cNvPr id="103427"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Goal: Equalize the slowdowns of multiple threads sharing the cache</a:t>
            </a:r>
          </a:p>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Dynamically estimate slowdowns due to sharing and assign cache blocks to balance slowdowns</a:t>
            </a:r>
          </a:p>
          <a:p>
            <a:endParaRPr lang="en-US">
              <a:solidFill>
                <a:srgbClr val="0000FF"/>
              </a:solidFill>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Approximate slowdown with change in miss rate </a:t>
            </a:r>
          </a:p>
          <a:p>
            <a:pPr>
              <a:buFont typeface="Wingdings" charset="0"/>
              <a:buNone/>
            </a:pPr>
            <a:r>
              <a:rPr lang="en-US">
                <a:latin typeface="Tahoma" charset="0"/>
                <a:ea typeface="ＭＳ Ｐゴシック" charset="0"/>
                <a:cs typeface="ＭＳ Ｐゴシック" charset="0"/>
              </a:rPr>
              <a:t>	+ Simple</a:t>
            </a:r>
          </a:p>
          <a:p>
            <a:pPr>
              <a:buFont typeface="Wingdings" charset="0"/>
              <a:buNone/>
            </a:pPr>
            <a:r>
              <a:rPr lang="en-US">
                <a:latin typeface="Tahoma" charset="0"/>
                <a:ea typeface="ＭＳ Ｐゴシック" charset="0"/>
                <a:cs typeface="ＭＳ Ｐゴシック" charset="0"/>
              </a:rPr>
              <a:t>	- Not accurate. Why?</a:t>
            </a:r>
          </a:p>
          <a:p>
            <a:pPr>
              <a:buFont typeface="Wingdings" charset="0"/>
              <a:buNone/>
            </a:pPr>
            <a:endParaRPr lang="en-US">
              <a:latin typeface="Tahoma" charset="0"/>
              <a:ea typeface="ＭＳ Ｐゴシック" charset="0"/>
              <a:cs typeface="ＭＳ Ｐゴシック" charset="0"/>
            </a:endParaRPr>
          </a:p>
          <a:p>
            <a:pPr marL="342900" lvl="1" indent="-342900">
              <a:buClr>
                <a:schemeClr val="accent1"/>
              </a:buClr>
              <a:buSzPct val="65000"/>
            </a:pPr>
            <a:r>
              <a:rPr lang="en-US">
                <a:latin typeface="Tahoma" charset="0"/>
                <a:ea typeface="ＭＳ Ｐゴシック" charset="0"/>
                <a:cs typeface="ＭＳ Ｐゴシック" charset="0"/>
              </a:rPr>
              <a:t>Kim et al., </a:t>
            </a:r>
            <a:r>
              <a:rPr lang="ja-JP" altLang="en-US">
                <a:latin typeface="Tahoma" charset="0"/>
                <a:ea typeface="ＭＳ Ｐゴシック" charset="0"/>
                <a:cs typeface="ＭＳ Ｐゴシック" charset="0"/>
              </a:rPr>
              <a:t>“</a:t>
            </a:r>
            <a:r>
              <a:rPr lang="en-US" altLang="ko-KR">
                <a:solidFill>
                  <a:srgbClr val="0000FF"/>
                </a:solidFill>
                <a:latin typeface="Tahoma" charset="0"/>
                <a:ea typeface="굴림" charset="0"/>
                <a:cs typeface="굴림" charset="0"/>
              </a:rPr>
              <a:t>Fair Cache Sharing and Partitioning</a:t>
            </a:r>
            <a:r>
              <a:rPr lang="ko-KR" altLang="en-US">
                <a:solidFill>
                  <a:srgbClr val="0000FF"/>
                </a:solidFill>
                <a:latin typeface="Tahoma" charset="0"/>
                <a:ea typeface="굴림" charset="0"/>
                <a:cs typeface="굴림" charset="0"/>
              </a:rPr>
              <a:t> </a:t>
            </a:r>
            <a:r>
              <a:rPr lang="en-US" altLang="ko-KR">
                <a:solidFill>
                  <a:srgbClr val="0000FF"/>
                </a:solidFill>
                <a:latin typeface="Tahoma" charset="0"/>
                <a:ea typeface="굴림" charset="0"/>
                <a:cs typeface="굴림" charset="0"/>
              </a:rPr>
              <a:t>in a Chip Multiprocessor Architecture</a:t>
            </a:r>
            <a:r>
              <a:rPr lang="en-US" altLang="ko-KR">
                <a:latin typeface="Tahoma" charset="0"/>
                <a:ea typeface="굴림" charset="0"/>
                <a:cs typeface="굴림" charset="0"/>
              </a:rPr>
              <a:t>,” PACT 2004.</a:t>
            </a:r>
          </a:p>
          <a:p>
            <a:pPr>
              <a:buFont typeface="Wingdings" charset="0"/>
              <a:buNone/>
            </a:pPr>
            <a:endParaRPr lang="en-US">
              <a:latin typeface="Tahoma" charset="0"/>
              <a:ea typeface="ＭＳ Ｐゴシック" charset="0"/>
              <a:cs typeface="ＭＳ Ｐゴシック" charset="0"/>
            </a:endParaRPr>
          </a:p>
        </p:txBody>
      </p:sp>
      <p:sp>
        <p:nvSpPr>
          <p:cNvPr id="52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5D96E5-83BD-2849-8606-9D80B84B3ECE}" type="slidenum">
              <a:rPr lang="en-US" sz="1600">
                <a:solidFill>
                  <a:srgbClr val="000000"/>
                </a:solidFill>
                <a:latin typeface="Garamond" charset="0"/>
              </a:rPr>
              <a:pPr eaLnBrk="1" hangingPunct="1"/>
              <a:t>151</a:t>
            </a:fld>
            <a:endParaRPr lang="en-US" sz="1600">
              <a:solidFill>
                <a:srgbClr val="000000"/>
              </a:solidFill>
              <a:latin typeface="Garamond" charset="0"/>
            </a:endParaRPr>
          </a:p>
        </p:txBody>
      </p:sp>
    </p:spTree>
    <p:extLst>
      <p:ext uri="{BB962C8B-B14F-4D97-AF65-F5344CB8AC3E}">
        <p14:creationId xmlns:p14="http://schemas.microsoft.com/office/powerpoint/2010/main" val="8970808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2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42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4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ea typeface="ＭＳ Ｐゴシック" charset="0"/>
                <a:cs typeface="ＭＳ Ｐゴシック" charset="0"/>
              </a:rPr>
              <a:t>Problem with Shared Caches</a:t>
            </a:r>
          </a:p>
        </p:txBody>
      </p:sp>
      <p:sp>
        <p:nvSpPr>
          <p:cNvPr id="5325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030EC3-D64D-CA49-B337-670CCF666B18}" type="slidenum">
              <a:rPr lang="en-US" sz="1600">
                <a:solidFill>
                  <a:srgbClr val="000000"/>
                </a:solidFill>
                <a:latin typeface="Garamond" charset="0"/>
              </a:rPr>
              <a:pPr eaLnBrk="1" hangingPunct="1"/>
              <a:t>152</a:t>
            </a:fld>
            <a:endParaRPr lang="en-US" sz="1600">
              <a:solidFill>
                <a:srgbClr val="000000"/>
              </a:solidFill>
              <a:latin typeface="Garamond" charset="0"/>
            </a:endParaRPr>
          </a:p>
        </p:txBody>
      </p:sp>
      <p:sp>
        <p:nvSpPr>
          <p:cNvPr id="53252" name="Rectangle 18"/>
          <p:cNvSpPr>
            <a:spLocks noChangeArrowheads="1"/>
          </p:cNvSpPr>
          <p:nvPr/>
        </p:nvSpPr>
        <p:spPr bwMode="auto">
          <a:xfrm>
            <a:off x="1219200" y="3124200"/>
            <a:ext cx="4876800" cy="838200"/>
          </a:xfrm>
          <a:prstGeom prst="rect">
            <a:avLst/>
          </a:prstGeom>
          <a:solidFill>
            <a:srgbClr val="33CCFF"/>
          </a:solidFill>
          <a:ln w="25400">
            <a:solidFill>
              <a:srgbClr val="33CCFF"/>
            </a:solidFill>
            <a:miter lim="800000"/>
            <a:headEnd/>
            <a:tailEnd/>
          </a:ln>
        </p:spPr>
        <p:txBody>
          <a:bodyPr wrap="none" anchor="ctr"/>
          <a:lstStyle/>
          <a:p>
            <a:endParaRPr lang="en-US">
              <a:solidFill>
                <a:srgbClr val="000000"/>
              </a:solidFill>
            </a:endParaRPr>
          </a:p>
        </p:txBody>
      </p:sp>
      <p:sp>
        <p:nvSpPr>
          <p:cNvPr id="53253" name="Rectangle 2"/>
          <p:cNvSpPr>
            <a:spLocks noChangeArrowheads="1"/>
          </p:cNvSpPr>
          <p:nvPr/>
        </p:nvSpPr>
        <p:spPr bwMode="auto">
          <a:xfrm>
            <a:off x="1219200" y="3124200"/>
            <a:ext cx="6705600" cy="838200"/>
          </a:xfrm>
          <a:prstGeom prst="rect">
            <a:avLst/>
          </a:prstGeom>
          <a:solidFill>
            <a:srgbClr val="FFFFFF">
              <a:alpha val="0"/>
            </a:srgbClr>
          </a:solidFill>
          <a:ln w="19050">
            <a:solidFill>
              <a:schemeClr val="tx1"/>
            </a:solidFill>
            <a:miter lim="800000"/>
            <a:headEnd/>
            <a:tailEnd/>
          </a:ln>
        </p:spPr>
        <p:txBody>
          <a:bodyPr wrap="none" anchor="ctr"/>
          <a:lstStyle/>
          <a:p>
            <a:r>
              <a:rPr lang="en-US" altLang="ko-KR">
                <a:solidFill>
                  <a:srgbClr val="000000"/>
                </a:solidFill>
              </a:rPr>
              <a:t>L2 $</a:t>
            </a:r>
          </a:p>
        </p:txBody>
      </p:sp>
      <p:sp>
        <p:nvSpPr>
          <p:cNvPr id="53254" name="Rectangle 4"/>
          <p:cNvSpPr>
            <a:spLocks noChangeArrowheads="1"/>
          </p:cNvSpPr>
          <p:nvPr/>
        </p:nvSpPr>
        <p:spPr bwMode="auto">
          <a:xfrm>
            <a:off x="1295400" y="2286000"/>
            <a:ext cx="2209800" cy="381000"/>
          </a:xfrm>
          <a:prstGeom prst="rect">
            <a:avLst/>
          </a:prstGeom>
          <a:solidFill>
            <a:srgbClr val="33CCFF"/>
          </a:solidFill>
          <a:ln w="19050">
            <a:solidFill>
              <a:schemeClr val="tx1"/>
            </a:solidFill>
            <a:miter lim="800000"/>
            <a:headEnd/>
            <a:tailEnd/>
          </a:ln>
        </p:spPr>
        <p:txBody>
          <a:bodyPr wrap="none" anchor="ctr"/>
          <a:lstStyle/>
          <a:p>
            <a:r>
              <a:rPr lang="en-US" altLang="ko-KR">
                <a:solidFill>
                  <a:srgbClr val="000000"/>
                </a:solidFill>
              </a:rPr>
              <a:t>L1 $</a:t>
            </a:r>
          </a:p>
        </p:txBody>
      </p:sp>
      <p:sp>
        <p:nvSpPr>
          <p:cNvPr id="53255" name="AutoShape 5"/>
          <p:cNvSpPr>
            <a:spLocks noChangeArrowheads="1"/>
          </p:cNvSpPr>
          <p:nvPr/>
        </p:nvSpPr>
        <p:spPr bwMode="auto">
          <a:xfrm>
            <a:off x="2335213"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3256" name="AutoShape 6"/>
          <p:cNvSpPr>
            <a:spLocks noChangeArrowheads="1"/>
          </p:cNvSpPr>
          <p:nvPr/>
        </p:nvSpPr>
        <p:spPr bwMode="auto">
          <a:xfrm>
            <a:off x="6640513" y="27765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3257" name="Text Box 7"/>
          <p:cNvSpPr txBox="1">
            <a:spLocks noChangeArrowheads="1"/>
          </p:cNvSpPr>
          <p:nvPr/>
        </p:nvSpPr>
        <p:spPr bwMode="auto">
          <a:xfrm>
            <a:off x="4159250" y="41910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b="1">
                <a:solidFill>
                  <a:srgbClr val="000000"/>
                </a:solidFill>
              </a:rPr>
              <a:t>……</a:t>
            </a:r>
          </a:p>
        </p:txBody>
      </p:sp>
      <p:sp>
        <p:nvSpPr>
          <p:cNvPr id="53258" name="Rectangle 8"/>
          <p:cNvSpPr>
            <a:spLocks noChangeArrowheads="1"/>
          </p:cNvSpPr>
          <p:nvPr/>
        </p:nvSpPr>
        <p:spPr bwMode="auto">
          <a:xfrm>
            <a:off x="990600" y="1143000"/>
            <a:ext cx="7162800" cy="3733800"/>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3259" name="AutoShape 9"/>
          <p:cNvSpPr>
            <a:spLocks noChangeArrowheads="1"/>
          </p:cNvSpPr>
          <p:nvPr/>
        </p:nvSpPr>
        <p:spPr bwMode="auto">
          <a:xfrm>
            <a:off x="2324100"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3260" name="AutoShape 10"/>
          <p:cNvSpPr>
            <a:spLocks noChangeArrowheads="1"/>
          </p:cNvSpPr>
          <p:nvPr/>
        </p:nvSpPr>
        <p:spPr bwMode="auto">
          <a:xfrm>
            <a:off x="6629400" y="19383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3261" name="AutoShape 11"/>
          <p:cNvSpPr>
            <a:spLocks noChangeArrowheads="1"/>
          </p:cNvSpPr>
          <p:nvPr/>
        </p:nvSpPr>
        <p:spPr bwMode="auto">
          <a:xfrm>
            <a:off x="12954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000000"/>
                </a:solidFill>
              </a:rPr>
              <a:t>Processor Core 1</a:t>
            </a:r>
          </a:p>
        </p:txBody>
      </p:sp>
      <p:sp>
        <p:nvSpPr>
          <p:cNvPr id="53262" name="Rectangle 12"/>
          <p:cNvSpPr>
            <a:spLocks noChangeArrowheads="1"/>
          </p:cNvSpPr>
          <p:nvPr/>
        </p:nvSpPr>
        <p:spPr bwMode="auto">
          <a:xfrm>
            <a:off x="5638800" y="2286000"/>
            <a:ext cx="2209800" cy="381000"/>
          </a:xfrm>
          <a:prstGeom prst="rect">
            <a:avLst/>
          </a:prstGeom>
          <a:solidFill>
            <a:srgbClr val="FFFFFF"/>
          </a:solidFill>
          <a:ln w="19050">
            <a:solidFill>
              <a:srgbClr val="777777"/>
            </a:solidFill>
            <a:miter lim="800000"/>
            <a:headEnd/>
            <a:tailEnd/>
          </a:ln>
        </p:spPr>
        <p:txBody>
          <a:bodyPr wrap="none" anchor="ctr"/>
          <a:lstStyle/>
          <a:p>
            <a:r>
              <a:rPr lang="en-US" altLang="ko-KR">
                <a:solidFill>
                  <a:srgbClr val="777777"/>
                </a:solidFill>
              </a:rPr>
              <a:t>L1 $</a:t>
            </a:r>
          </a:p>
        </p:txBody>
      </p:sp>
      <p:sp>
        <p:nvSpPr>
          <p:cNvPr id="53263" name="AutoShape 13"/>
          <p:cNvSpPr>
            <a:spLocks noChangeArrowheads="1"/>
          </p:cNvSpPr>
          <p:nvPr/>
        </p:nvSpPr>
        <p:spPr bwMode="auto">
          <a:xfrm>
            <a:off x="5638800" y="1295400"/>
            <a:ext cx="2209800" cy="609600"/>
          </a:xfrm>
          <a:prstGeom prst="roundRect">
            <a:avLst>
              <a:gd name="adj" fmla="val 16667"/>
            </a:avLst>
          </a:prstGeom>
          <a:noFill/>
          <a:ln w="19050">
            <a:solidFill>
              <a:srgbClr val="77777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777777"/>
                </a:solidFill>
              </a:rPr>
              <a:t>Processor Core 2</a:t>
            </a:r>
          </a:p>
        </p:txBody>
      </p:sp>
      <p:sp>
        <p:nvSpPr>
          <p:cNvPr id="53264" name="AutoShape 14"/>
          <p:cNvSpPr>
            <a:spLocks noChangeArrowheads="1"/>
          </p:cNvSpPr>
          <p:nvPr/>
        </p:nvSpPr>
        <p:spPr bwMode="auto">
          <a:xfrm>
            <a:off x="4543425" y="40719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3265" name="Text Box 17"/>
          <p:cNvSpPr txBox="1">
            <a:spLocks noChangeArrowheads="1"/>
          </p:cNvSpPr>
          <p:nvPr/>
        </p:nvSpPr>
        <p:spPr bwMode="auto">
          <a:xfrm>
            <a:off x="3429000" y="1371600"/>
            <a:ext cx="801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3B812F"/>
                </a:solidFill>
                <a:cs typeface="Times New Roman" charset="0"/>
              </a:rPr>
              <a:t>←</a:t>
            </a:r>
            <a:r>
              <a:rPr lang="en-US" altLang="ko-KR" sz="1800">
                <a:solidFill>
                  <a:srgbClr val="3B812F"/>
                </a:solidFill>
              </a:rPr>
              <a:t>t1</a:t>
            </a:r>
          </a:p>
        </p:txBody>
      </p:sp>
    </p:spTree>
    <p:extLst>
      <p:ext uri="{BB962C8B-B14F-4D97-AF65-F5344CB8AC3E}">
        <p14:creationId xmlns:p14="http://schemas.microsoft.com/office/powerpoint/2010/main" val="3364820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atin typeface="Garamond" charset="0"/>
                <a:ea typeface="ＭＳ Ｐゴシック" charset="0"/>
                <a:cs typeface="ＭＳ Ｐゴシック" charset="0"/>
              </a:rPr>
              <a:t>Problem with Shared Caches</a:t>
            </a:r>
          </a:p>
        </p:txBody>
      </p:sp>
      <p:sp>
        <p:nvSpPr>
          <p:cNvPr id="5427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7670A2-2A89-464F-8182-C86F7CFB154B}" type="slidenum">
              <a:rPr lang="en-US" sz="1600">
                <a:solidFill>
                  <a:srgbClr val="000000"/>
                </a:solidFill>
                <a:latin typeface="Garamond" charset="0"/>
              </a:rPr>
              <a:pPr eaLnBrk="1" hangingPunct="1"/>
              <a:t>153</a:t>
            </a:fld>
            <a:endParaRPr lang="en-US" sz="1600">
              <a:solidFill>
                <a:srgbClr val="000000"/>
              </a:solidFill>
              <a:latin typeface="Garamond" charset="0"/>
            </a:endParaRPr>
          </a:p>
        </p:txBody>
      </p:sp>
      <p:sp>
        <p:nvSpPr>
          <p:cNvPr id="54276" name="AutoShape 7"/>
          <p:cNvSpPr>
            <a:spLocks noChangeArrowheads="1"/>
          </p:cNvSpPr>
          <p:nvPr/>
        </p:nvSpPr>
        <p:spPr bwMode="auto">
          <a:xfrm>
            <a:off x="2333625" y="27765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4277" name="AutoShape 11"/>
          <p:cNvSpPr>
            <a:spLocks noChangeArrowheads="1"/>
          </p:cNvSpPr>
          <p:nvPr/>
        </p:nvSpPr>
        <p:spPr bwMode="auto">
          <a:xfrm>
            <a:off x="2322513" y="19383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4278" name="Rectangle 13"/>
          <p:cNvSpPr>
            <a:spLocks noChangeArrowheads="1"/>
          </p:cNvSpPr>
          <p:nvPr/>
        </p:nvSpPr>
        <p:spPr bwMode="auto">
          <a:xfrm>
            <a:off x="1295400" y="2286000"/>
            <a:ext cx="2209800" cy="381000"/>
          </a:xfrm>
          <a:prstGeom prst="rect">
            <a:avLst/>
          </a:prstGeom>
          <a:solidFill>
            <a:srgbClr val="FFFFFF"/>
          </a:solidFill>
          <a:ln w="19050">
            <a:solidFill>
              <a:srgbClr val="777777"/>
            </a:solidFill>
            <a:miter lim="800000"/>
            <a:headEnd/>
            <a:tailEnd/>
          </a:ln>
        </p:spPr>
        <p:txBody>
          <a:bodyPr wrap="none" anchor="ctr"/>
          <a:lstStyle/>
          <a:p>
            <a:r>
              <a:rPr lang="en-US" altLang="ko-KR">
                <a:solidFill>
                  <a:srgbClr val="777777"/>
                </a:solidFill>
              </a:rPr>
              <a:t>L1 $</a:t>
            </a:r>
          </a:p>
        </p:txBody>
      </p:sp>
      <p:sp>
        <p:nvSpPr>
          <p:cNvPr id="54279" name="AutoShape 14"/>
          <p:cNvSpPr>
            <a:spLocks noChangeArrowheads="1"/>
          </p:cNvSpPr>
          <p:nvPr/>
        </p:nvSpPr>
        <p:spPr bwMode="auto">
          <a:xfrm>
            <a:off x="1295400" y="1295400"/>
            <a:ext cx="2209800" cy="609600"/>
          </a:xfrm>
          <a:prstGeom prst="roundRect">
            <a:avLst>
              <a:gd name="adj" fmla="val 16667"/>
            </a:avLst>
          </a:prstGeom>
          <a:noFill/>
          <a:ln w="19050">
            <a:solidFill>
              <a:srgbClr val="77777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777777"/>
                </a:solidFill>
              </a:rPr>
              <a:t>Processor Core 1</a:t>
            </a:r>
          </a:p>
        </p:txBody>
      </p:sp>
      <p:sp>
        <p:nvSpPr>
          <p:cNvPr id="54280" name="Rectangle 17"/>
          <p:cNvSpPr>
            <a:spLocks noChangeArrowheads="1"/>
          </p:cNvSpPr>
          <p:nvPr/>
        </p:nvSpPr>
        <p:spPr bwMode="auto">
          <a:xfrm>
            <a:off x="5638800" y="2286000"/>
            <a:ext cx="2209800" cy="381000"/>
          </a:xfrm>
          <a:prstGeom prst="rect">
            <a:avLst/>
          </a:prstGeom>
          <a:solidFill>
            <a:srgbClr val="FF6600"/>
          </a:solidFill>
          <a:ln w="19050">
            <a:solidFill>
              <a:schemeClr val="tx1"/>
            </a:solidFill>
            <a:miter lim="800000"/>
            <a:headEnd/>
            <a:tailEnd/>
          </a:ln>
        </p:spPr>
        <p:txBody>
          <a:bodyPr wrap="none" anchor="ctr"/>
          <a:lstStyle/>
          <a:p>
            <a:r>
              <a:rPr lang="en-US" altLang="ko-KR">
                <a:solidFill>
                  <a:srgbClr val="000000"/>
                </a:solidFill>
              </a:rPr>
              <a:t>L1 $</a:t>
            </a:r>
          </a:p>
        </p:txBody>
      </p:sp>
      <p:sp>
        <p:nvSpPr>
          <p:cNvPr id="54281" name="AutoShape 18"/>
          <p:cNvSpPr>
            <a:spLocks noChangeArrowheads="1"/>
          </p:cNvSpPr>
          <p:nvPr/>
        </p:nvSpPr>
        <p:spPr bwMode="auto">
          <a:xfrm>
            <a:off x="6640513"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4282" name="AutoShape 19"/>
          <p:cNvSpPr>
            <a:spLocks noChangeArrowheads="1"/>
          </p:cNvSpPr>
          <p:nvPr/>
        </p:nvSpPr>
        <p:spPr bwMode="auto">
          <a:xfrm>
            <a:off x="6629400"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4283" name="AutoShape 20"/>
          <p:cNvSpPr>
            <a:spLocks noChangeArrowheads="1"/>
          </p:cNvSpPr>
          <p:nvPr/>
        </p:nvSpPr>
        <p:spPr bwMode="auto">
          <a:xfrm>
            <a:off x="56388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000000"/>
                </a:solidFill>
              </a:rPr>
              <a:t>Processor Core 2</a:t>
            </a:r>
          </a:p>
        </p:txBody>
      </p:sp>
      <p:sp>
        <p:nvSpPr>
          <p:cNvPr id="54284" name="Rectangle 2"/>
          <p:cNvSpPr>
            <a:spLocks noChangeArrowheads="1"/>
          </p:cNvSpPr>
          <p:nvPr/>
        </p:nvSpPr>
        <p:spPr bwMode="auto">
          <a:xfrm>
            <a:off x="3048000" y="3124200"/>
            <a:ext cx="4876800" cy="838200"/>
          </a:xfrm>
          <a:prstGeom prst="rect">
            <a:avLst/>
          </a:prstGeom>
          <a:solidFill>
            <a:srgbClr val="FF6600"/>
          </a:solidFill>
          <a:ln w="25400">
            <a:solidFill>
              <a:srgbClr val="FF6600"/>
            </a:solidFill>
            <a:miter lim="800000"/>
            <a:headEnd/>
            <a:tailEnd/>
          </a:ln>
        </p:spPr>
        <p:txBody>
          <a:bodyPr wrap="none" anchor="ctr"/>
          <a:lstStyle/>
          <a:p>
            <a:endParaRPr lang="en-US">
              <a:solidFill>
                <a:srgbClr val="000000"/>
              </a:solidFill>
            </a:endParaRPr>
          </a:p>
        </p:txBody>
      </p:sp>
      <p:sp>
        <p:nvSpPr>
          <p:cNvPr id="54285" name="Rectangle 3"/>
          <p:cNvSpPr>
            <a:spLocks noChangeArrowheads="1"/>
          </p:cNvSpPr>
          <p:nvPr/>
        </p:nvSpPr>
        <p:spPr bwMode="auto">
          <a:xfrm>
            <a:off x="1219200" y="3124200"/>
            <a:ext cx="6705600" cy="838200"/>
          </a:xfrm>
          <a:prstGeom prst="rect">
            <a:avLst/>
          </a:prstGeom>
          <a:solidFill>
            <a:srgbClr val="FFFFFF">
              <a:alpha val="0"/>
            </a:srgbClr>
          </a:solidFill>
          <a:ln w="19050">
            <a:solidFill>
              <a:schemeClr val="tx1"/>
            </a:solidFill>
            <a:miter lim="800000"/>
            <a:headEnd/>
            <a:tailEnd/>
          </a:ln>
        </p:spPr>
        <p:txBody>
          <a:bodyPr wrap="none" anchor="ctr"/>
          <a:lstStyle/>
          <a:p>
            <a:r>
              <a:rPr lang="en-US" altLang="ko-KR">
                <a:solidFill>
                  <a:srgbClr val="000000"/>
                </a:solidFill>
              </a:rPr>
              <a:t>L2 $</a:t>
            </a:r>
          </a:p>
        </p:txBody>
      </p:sp>
      <p:sp>
        <p:nvSpPr>
          <p:cNvPr id="54286" name="Text Box 8"/>
          <p:cNvSpPr txBox="1">
            <a:spLocks noChangeArrowheads="1"/>
          </p:cNvSpPr>
          <p:nvPr/>
        </p:nvSpPr>
        <p:spPr bwMode="auto">
          <a:xfrm>
            <a:off x="4159250" y="41910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b="1">
                <a:solidFill>
                  <a:srgbClr val="000000"/>
                </a:solidFill>
              </a:rPr>
              <a:t>……</a:t>
            </a:r>
          </a:p>
        </p:txBody>
      </p:sp>
      <p:sp>
        <p:nvSpPr>
          <p:cNvPr id="54287" name="Rectangle 9"/>
          <p:cNvSpPr>
            <a:spLocks noChangeArrowheads="1"/>
          </p:cNvSpPr>
          <p:nvPr/>
        </p:nvSpPr>
        <p:spPr bwMode="auto">
          <a:xfrm>
            <a:off x="990600" y="1143000"/>
            <a:ext cx="7162800" cy="3733800"/>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4288" name="AutoShape 15"/>
          <p:cNvSpPr>
            <a:spLocks noChangeArrowheads="1"/>
          </p:cNvSpPr>
          <p:nvPr/>
        </p:nvSpPr>
        <p:spPr bwMode="auto">
          <a:xfrm>
            <a:off x="4543425" y="40719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4289" name="Text Box 16"/>
          <p:cNvSpPr txBox="1">
            <a:spLocks noChangeArrowheads="1"/>
          </p:cNvSpPr>
          <p:nvPr/>
        </p:nvSpPr>
        <p:spPr bwMode="auto">
          <a:xfrm>
            <a:off x="4913313" y="1371600"/>
            <a:ext cx="801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FF0000"/>
                </a:solidFill>
              </a:rPr>
              <a:t>t2→</a:t>
            </a:r>
          </a:p>
        </p:txBody>
      </p:sp>
    </p:spTree>
    <p:extLst>
      <p:ext uri="{BB962C8B-B14F-4D97-AF65-F5344CB8AC3E}">
        <p14:creationId xmlns:p14="http://schemas.microsoft.com/office/powerpoint/2010/main" val="38766319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Garamond" charset="0"/>
                <a:ea typeface="ＭＳ Ｐゴシック" charset="0"/>
                <a:cs typeface="ＭＳ Ｐゴシック" charset="0"/>
              </a:rPr>
              <a:t>Problem with Shared Caches</a:t>
            </a:r>
          </a:p>
        </p:txBody>
      </p:sp>
      <p:sp>
        <p:nvSpPr>
          <p:cNvPr id="5529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5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414E6D-8A6F-2F44-A2E6-01319FDED51E}" type="slidenum">
              <a:rPr lang="en-US" sz="1600">
                <a:solidFill>
                  <a:srgbClr val="000000"/>
                </a:solidFill>
                <a:latin typeface="Garamond" charset="0"/>
              </a:rPr>
              <a:pPr eaLnBrk="1" hangingPunct="1"/>
              <a:t>154</a:t>
            </a:fld>
            <a:endParaRPr lang="en-US" sz="1600">
              <a:solidFill>
                <a:srgbClr val="000000"/>
              </a:solidFill>
              <a:latin typeface="Garamond" charset="0"/>
            </a:endParaRPr>
          </a:p>
        </p:txBody>
      </p:sp>
      <p:sp>
        <p:nvSpPr>
          <p:cNvPr id="55300" name="Rectangle 22"/>
          <p:cNvSpPr>
            <a:spLocks noChangeArrowheads="1"/>
          </p:cNvSpPr>
          <p:nvPr/>
        </p:nvSpPr>
        <p:spPr bwMode="auto">
          <a:xfrm>
            <a:off x="1219200" y="3124200"/>
            <a:ext cx="4419600" cy="838200"/>
          </a:xfrm>
          <a:prstGeom prst="rect">
            <a:avLst/>
          </a:prstGeom>
          <a:solidFill>
            <a:srgbClr val="33CCFF"/>
          </a:solidFill>
          <a:ln w="25400">
            <a:solidFill>
              <a:srgbClr val="33CCFF"/>
            </a:solidFill>
            <a:miter lim="800000"/>
            <a:headEnd/>
            <a:tailEnd/>
          </a:ln>
        </p:spPr>
        <p:txBody>
          <a:bodyPr wrap="none" anchor="ctr"/>
          <a:lstStyle/>
          <a:p>
            <a:endParaRPr lang="en-US">
              <a:solidFill>
                <a:srgbClr val="000000"/>
              </a:solidFill>
            </a:endParaRPr>
          </a:p>
        </p:txBody>
      </p:sp>
      <p:sp>
        <p:nvSpPr>
          <p:cNvPr id="55301" name="Rectangle 20"/>
          <p:cNvSpPr>
            <a:spLocks noChangeArrowheads="1"/>
          </p:cNvSpPr>
          <p:nvPr/>
        </p:nvSpPr>
        <p:spPr bwMode="auto">
          <a:xfrm>
            <a:off x="5638800" y="3124200"/>
            <a:ext cx="2286000" cy="838200"/>
          </a:xfrm>
          <a:prstGeom prst="rect">
            <a:avLst/>
          </a:prstGeom>
          <a:solidFill>
            <a:srgbClr val="FF6600"/>
          </a:solidFill>
          <a:ln w="25400">
            <a:solidFill>
              <a:srgbClr val="FF6600"/>
            </a:solidFill>
            <a:miter lim="800000"/>
            <a:headEnd/>
            <a:tailEnd/>
          </a:ln>
        </p:spPr>
        <p:txBody>
          <a:bodyPr wrap="none" anchor="ctr"/>
          <a:lstStyle/>
          <a:p>
            <a:endParaRPr lang="en-US">
              <a:solidFill>
                <a:srgbClr val="000000"/>
              </a:solidFill>
            </a:endParaRPr>
          </a:p>
        </p:txBody>
      </p:sp>
      <p:sp>
        <p:nvSpPr>
          <p:cNvPr id="55302" name="Rectangle 15"/>
          <p:cNvSpPr>
            <a:spLocks noChangeArrowheads="1"/>
          </p:cNvSpPr>
          <p:nvPr/>
        </p:nvSpPr>
        <p:spPr bwMode="auto">
          <a:xfrm>
            <a:off x="1295400" y="2286000"/>
            <a:ext cx="2209800" cy="381000"/>
          </a:xfrm>
          <a:prstGeom prst="rect">
            <a:avLst/>
          </a:prstGeom>
          <a:solidFill>
            <a:srgbClr val="33CCFF"/>
          </a:solidFill>
          <a:ln w="19050">
            <a:solidFill>
              <a:schemeClr val="tx1"/>
            </a:solidFill>
            <a:miter lim="800000"/>
            <a:headEnd/>
            <a:tailEnd/>
          </a:ln>
        </p:spPr>
        <p:txBody>
          <a:bodyPr wrap="none" anchor="ctr"/>
          <a:lstStyle/>
          <a:p>
            <a:r>
              <a:rPr lang="en-US" altLang="ko-KR">
                <a:solidFill>
                  <a:srgbClr val="000000"/>
                </a:solidFill>
              </a:rPr>
              <a:t>L1 $</a:t>
            </a:r>
          </a:p>
        </p:txBody>
      </p:sp>
      <p:sp>
        <p:nvSpPr>
          <p:cNvPr id="55303" name="Rectangle 2"/>
          <p:cNvSpPr>
            <a:spLocks noChangeArrowheads="1"/>
          </p:cNvSpPr>
          <p:nvPr/>
        </p:nvSpPr>
        <p:spPr bwMode="auto">
          <a:xfrm>
            <a:off x="1219200" y="3124200"/>
            <a:ext cx="6705600" cy="838200"/>
          </a:xfrm>
          <a:prstGeom prst="rect">
            <a:avLst/>
          </a:prstGeom>
          <a:solidFill>
            <a:srgbClr val="FFFFFF">
              <a:alpha val="0"/>
            </a:srgbClr>
          </a:solidFill>
          <a:ln w="19050">
            <a:solidFill>
              <a:schemeClr val="tx1"/>
            </a:solidFill>
            <a:miter lim="800000"/>
            <a:headEnd/>
            <a:tailEnd/>
          </a:ln>
        </p:spPr>
        <p:txBody>
          <a:bodyPr wrap="none" anchor="ctr"/>
          <a:lstStyle/>
          <a:p>
            <a:r>
              <a:rPr lang="en-US" altLang="ko-KR">
                <a:solidFill>
                  <a:srgbClr val="000000"/>
                </a:solidFill>
              </a:rPr>
              <a:t>L2 $</a:t>
            </a:r>
          </a:p>
        </p:txBody>
      </p:sp>
      <p:sp>
        <p:nvSpPr>
          <p:cNvPr id="55304" name="AutoShape 5"/>
          <p:cNvSpPr>
            <a:spLocks noChangeArrowheads="1"/>
          </p:cNvSpPr>
          <p:nvPr/>
        </p:nvSpPr>
        <p:spPr bwMode="auto">
          <a:xfrm>
            <a:off x="2335213"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05" name="AutoShape 6"/>
          <p:cNvSpPr>
            <a:spLocks noChangeArrowheads="1"/>
          </p:cNvSpPr>
          <p:nvPr/>
        </p:nvSpPr>
        <p:spPr bwMode="auto">
          <a:xfrm>
            <a:off x="6638925"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06" name="Text Box 7"/>
          <p:cNvSpPr txBox="1">
            <a:spLocks noChangeArrowheads="1"/>
          </p:cNvSpPr>
          <p:nvPr/>
        </p:nvSpPr>
        <p:spPr bwMode="auto">
          <a:xfrm>
            <a:off x="4159250" y="41910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b="1">
                <a:solidFill>
                  <a:srgbClr val="000000"/>
                </a:solidFill>
              </a:rPr>
              <a:t>……</a:t>
            </a:r>
          </a:p>
        </p:txBody>
      </p:sp>
      <p:sp>
        <p:nvSpPr>
          <p:cNvPr id="55307" name="Rectangle 8"/>
          <p:cNvSpPr>
            <a:spLocks noChangeArrowheads="1"/>
          </p:cNvSpPr>
          <p:nvPr/>
        </p:nvSpPr>
        <p:spPr bwMode="auto">
          <a:xfrm>
            <a:off x="990600" y="1143000"/>
            <a:ext cx="7162800" cy="3733800"/>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5308" name="AutoShape 9"/>
          <p:cNvSpPr>
            <a:spLocks noChangeArrowheads="1"/>
          </p:cNvSpPr>
          <p:nvPr/>
        </p:nvSpPr>
        <p:spPr bwMode="auto">
          <a:xfrm>
            <a:off x="2324100"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09" name="AutoShape 10"/>
          <p:cNvSpPr>
            <a:spLocks noChangeArrowheads="1"/>
          </p:cNvSpPr>
          <p:nvPr/>
        </p:nvSpPr>
        <p:spPr bwMode="auto">
          <a:xfrm>
            <a:off x="6627813"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10" name="AutoShape 11"/>
          <p:cNvSpPr>
            <a:spLocks noChangeArrowheads="1"/>
          </p:cNvSpPr>
          <p:nvPr/>
        </p:nvSpPr>
        <p:spPr bwMode="auto">
          <a:xfrm>
            <a:off x="12954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000000"/>
                </a:solidFill>
              </a:rPr>
              <a:t>Processor Core 1</a:t>
            </a:r>
          </a:p>
        </p:txBody>
      </p:sp>
      <p:sp>
        <p:nvSpPr>
          <p:cNvPr id="55311" name="AutoShape 12"/>
          <p:cNvSpPr>
            <a:spLocks noChangeArrowheads="1"/>
          </p:cNvSpPr>
          <p:nvPr/>
        </p:nvSpPr>
        <p:spPr bwMode="auto">
          <a:xfrm>
            <a:off x="56388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000000"/>
                </a:solidFill>
              </a:rPr>
              <a:t>Processor Core 2</a:t>
            </a:r>
          </a:p>
        </p:txBody>
      </p:sp>
      <p:sp>
        <p:nvSpPr>
          <p:cNvPr id="55312" name="AutoShape 14"/>
          <p:cNvSpPr>
            <a:spLocks noChangeArrowheads="1"/>
          </p:cNvSpPr>
          <p:nvPr/>
        </p:nvSpPr>
        <p:spPr bwMode="auto">
          <a:xfrm>
            <a:off x="4543425" y="40719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13" name="Text Box 16"/>
          <p:cNvSpPr txBox="1">
            <a:spLocks noChangeArrowheads="1"/>
          </p:cNvSpPr>
          <p:nvPr/>
        </p:nvSpPr>
        <p:spPr bwMode="auto">
          <a:xfrm>
            <a:off x="3429000" y="1371600"/>
            <a:ext cx="801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3B812F"/>
                </a:solidFill>
                <a:cs typeface="Times New Roman" charset="0"/>
              </a:rPr>
              <a:t>←</a:t>
            </a:r>
            <a:r>
              <a:rPr lang="en-US" altLang="ko-KR" sz="1800">
                <a:solidFill>
                  <a:srgbClr val="3B812F"/>
                </a:solidFill>
              </a:rPr>
              <a:t>t1</a:t>
            </a:r>
          </a:p>
        </p:txBody>
      </p:sp>
      <p:sp>
        <p:nvSpPr>
          <p:cNvPr id="55314" name="Rectangle 19"/>
          <p:cNvSpPr>
            <a:spLocks noChangeArrowheads="1"/>
          </p:cNvSpPr>
          <p:nvPr/>
        </p:nvSpPr>
        <p:spPr bwMode="auto">
          <a:xfrm>
            <a:off x="5638800" y="2286000"/>
            <a:ext cx="2209800" cy="381000"/>
          </a:xfrm>
          <a:prstGeom prst="rect">
            <a:avLst/>
          </a:prstGeom>
          <a:solidFill>
            <a:srgbClr val="FF6600"/>
          </a:solidFill>
          <a:ln w="19050">
            <a:solidFill>
              <a:schemeClr val="tx1"/>
            </a:solidFill>
            <a:miter lim="800000"/>
            <a:headEnd/>
            <a:tailEnd/>
          </a:ln>
        </p:spPr>
        <p:txBody>
          <a:bodyPr wrap="none" anchor="ctr"/>
          <a:lstStyle/>
          <a:p>
            <a:r>
              <a:rPr lang="en-US" altLang="ko-KR">
                <a:solidFill>
                  <a:srgbClr val="000000"/>
                </a:solidFill>
              </a:rPr>
              <a:t>L1 $</a:t>
            </a:r>
          </a:p>
        </p:txBody>
      </p:sp>
      <p:sp>
        <p:nvSpPr>
          <p:cNvPr id="55315" name="Text Box 21"/>
          <p:cNvSpPr txBox="1">
            <a:spLocks noChangeArrowheads="1"/>
          </p:cNvSpPr>
          <p:nvPr/>
        </p:nvSpPr>
        <p:spPr bwMode="auto">
          <a:xfrm>
            <a:off x="4913313" y="1371600"/>
            <a:ext cx="801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FF0000"/>
                </a:solidFill>
              </a:rPr>
              <a:t>t2→</a:t>
            </a:r>
          </a:p>
        </p:txBody>
      </p:sp>
      <p:sp>
        <p:nvSpPr>
          <p:cNvPr id="55316" name="AutoShape 27"/>
          <p:cNvSpPr>
            <a:spLocks noChangeArrowheads="1"/>
          </p:cNvSpPr>
          <p:nvPr/>
        </p:nvSpPr>
        <p:spPr bwMode="auto">
          <a:xfrm>
            <a:off x="304800" y="5486400"/>
            <a:ext cx="8610600" cy="533400"/>
          </a:xfrm>
          <a:prstGeom prst="roundRect">
            <a:avLst>
              <a:gd name="adj" fmla="val 16667"/>
            </a:avLst>
          </a:prstGeom>
          <a:solidFill>
            <a:srgbClr val="FFFF00"/>
          </a:solidFill>
          <a:ln w="25400">
            <a:solidFill>
              <a:schemeClr val="tx1"/>
            </a:solidFill>
            <a:round/>
            <a:headEnd/>
            <a:tailEnd/>
          </a:ln>
        </p:spPr>
        <p:txBody>
          <a:bodyPr wrap="none" anchor="ctr"/>
          <a:lstStyle/>
          <a:p>
            <a:r>
              <a:rPr lang="en-US" altLang="ko-KR">
                <a:solidFill>
                  <a:srgbClr val="000000"/>
                </a:solidFill>
              </a:rPr>
              <a:t>t2’s throughput is significantly reduced due to unfair cache sharing.</a:t>
            </a:r>
          </a:p>
        </p:txBody>
      </p:sp>
    </p:spTree>
    <p:extLst>
      <p:ext uri="{BB962C8B-B14F-4D97-AF65-F5344CB8AC3E}">
        <p14:creationId xmlns:p14="http://schemas.microsoft.com/office/powerpoint/2010/main" val="5096502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Garamond" charset="0"/>
                <a:ea typeface="ＭＳ Ｐゴシック" charset="0"/>
                <a:cs typeface="ＭＳ Ｐゴシック" charset="0"/>
              </a:rPr>
              <a:t>Problem with Shared Caches</a:t>
            </a:r>
          </a:p>
        </p:txBody>
      </p:sp>
      <p:sp>
        <p:nvSpPr>
          <p:cNvPr id="5632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6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B50008-995E-2147-9AC0-7CA3F215F47D}" type="slidenum">
              <a:rPr lang="en-US" sz="1600">
                <a:solidFill>
                  <a:srgbClr val="000000"/>
                </a:solidFill>
                <a:latin typeface="Garamond" charset="0"/>
              </a:rPr>
              <a:pPr eaLnBrk="1" hangingPunct="1"/>
              <a:t>155</a:t>
            </a:fld>
            <a:endParaRPr lang="en-US" sz="1600">
              <a:solidFill>
                <a:srgbClr val="000000"/>
              </a:solidFill>
              <a:latin typeface="Garamond" charset="0"/>
            </a:endParaRPr>
          </a:p>
        </p:txBody>
      </p:sp>
      <p:graphicFrame>
        <p:nvGraphicFramePr>
          <p:cNvPr id="56324" name="Object 2"/>
          <p:cNvGraphicFramePr>
            <a:graphicFrameLocks noChangeAspect="1"/>
          </p:cNvGraphicFramePr>
          <p:nvPr/>
        </p:nvGraphicFramePr>
        <p:xfrm>
          <a:off x="228600" y="838200"/>
          <a:ext cx="7734300" cy="2990850"/>
        </p:xfrm>
        <a:graphic>
          <a:graphicData uri="http://schemas.openxmlformats.org/presentationml/2006/ole">
            <mc:AlternateContent xmlns:mc="http://schemas.openxmlformats.org/markup-compatibility/2006">
              <mc:Choice xmlns:v="urn:schemas-microsoft-com:vml" Requires="v">
                <p:oleObj spid="_x0000_s1667125" name="차트" r:id="rId3" imgW="7747000" imgH="2844800" progId="Excel.Chart.8">
                  <p:embed/>
                </p:oleObj>
              </mc:Choice>
              <mc:Fallback>
                <p:oleObj name="차트" r:id="rId3" imgW="7747000" imgH="28448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7734300" cy="29908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6325" name="Object 3"/>
          <p:cNvGraphicFramePr>
            <a:graphicFrameLocks noChangeAspect="1"/>
          </p:cNvGraphicFramePr>
          <p:nvPr/>
        </p:nvGraphicFramePr>
        <p:xfrm>
          <a:off x="381000" y="3505200"/>
          <a:ext cx="7543800" cy="2922588"/>
        </p:xfrm>
        <a:graphic>
          <a:graphicData uri="http://schemas.openxmlformats.org/presentationml/2006/ole">
            <mc:AlternateContent xmlns:mc="http://schemas.openxmlformats.org/markup-compatibility/2006">
              <mc:Choice xmlns:v="urn:schemas-microsoft-com:vml" Requires="v">
                <p:oleObj spid="_x0000_s1667126" name="Chart" r:id="rId6" imgW="7759700" imgH="2857500" progId="Excel.Chart.8">
                  <p:embed/>
                </p:oleObj>
              </mc:Choice>
              <mc:Fallback>
                <p:oleObj name="Chart" r:id="rId6" imgW="7759700" imgH="285750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505200"/>
                        <a:ext cx="7543800" cy="29225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398723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Garamond" charset="0"/>
                <a:ea typeface="ＭＳ Ｐゴシック" charset="0"/>
                <a:cs typeface="ＭＳ Ｐゴシック" charset="0"/>
              </a:rPr>
              <a:t>Fairness Metrics</a:t>
            </a:r>
          </a:p>
        </p:txBody>
      </p:sp>
      <p:sp>
        <p:nvSpPr>
          <p:cNvPr id="5734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88038A-B0AF-3542-BD82-C22FEE1CB585}" type="slidenum">
              <a:rPr lang="en-US" sz="1600">
                <a:solidFill>
                  <a:srgbClr val="000000"/>
                </a:solidFill>
                <a:latin typeface="Garamond" charset="0"/>
              </a:rPr>
              <a:pPr eaLnBrk="1" hangingPunct="1"/>
              <a:t>156</a:t>
            </a:fld>
            <a:endParaRPr lang="en-US" sz="1600">
              <a:solidFill>
                <a:srgbClr val="000000"/>
              </a:solidFill>
              <a:latin typeface="Garamond" charset="0"/>
            </a:endParaRPr>
          </a:p>
        </p:txBody>
      </p:sp>
      <p:sp>
        <p:nvSpPr>
          <p:cNvPr id="6" name="Rectangle 3"/>
          <p:cNvSpPr txBox="1">
            <a:spLocks noChangeArrowheads="1"/>
          </p:cNvSpPr>
          <p:nvPr/>
        </p:nvSpPr>
        <p:spPr bwMode="auto">
          <a:xfrm>
            <a:off x="685800" y="990600"/>
            <a:ext cx="7772400" cy="2133600"/>
          </a:xfrm>
          <a:prstGeom prst="rect">
            <a:avLst/>
          </a:prstGeom>
          <a:noFill/>
          <a:ln w="9525">
            <a:noFill/>
            <a:miter lim="800000"/>
            <a:headEnd/>
            <a:tailEnd/>
          </a:ln>
          <a:effectLst/>
        </p:spPr>
        <p:txBody>
          <a:bodyPr/>
          <a:lstStyle/>
          <a:p>
            <a:pPr marL="342900" indent="-342900">
              <a:spcBef>
                <a:spcPct val="20000"/>
              </a:spcBef>
              <a:buFontTx/>
              <a:buChar char="•"/>
              <a:defRPr/>
            </a:pPr>
            <a:r>
              <a:rPr lang="en-US" altLang="ko-KR" sz="2200" kern="0" dirty="0">
                <a:solidFill>
                  <a:srgbClr val="000000"/>
                </a:solidFill>
                <a:latin typeface="Tahoma"/>
                <a:ea typeface="굴림" charset="-127"/>
                <a:cs typeface="굴림" charset="-127"/>
              </a:rPr>
              <a:t>Uniform slowdown</a:t>
            </a:r>
          </a:p>
          <a:p>
            <a:pPr marL="342900" indent="-342900">
              <a:spcBef>
                <a:spcPct val="20000"/>
              </a:spcBef>
              <a:buFontTx/>
              <a:buChar char="•"/>
              <a:defRPr/>
            </a:pPr>
            <a:endParaRPr lang="en-US" altLang="ko-KR" sz="2200" kern="0" dirty="0">
              <a:solidFill>
                <a:srgbClr val="000000"/>
              </a:solidFill>
              <a:latin typeface="Tahoma"/>
              <a:ea typeface="굴림" charset="-127"/>
              <a:cs typeface="굴림" charset="-127"/>
            </a:endParaRPr>
          </a:p>
          <a:p>
            <a:pPr marL="342900" indent="-342900">
              <a:spcBef>
                <a:spcPct val="20000"/>
              </a:spcBef>
              <a:buFontTx/>
              <a:buChar char="•"/>
              <a:defRPr/>
            </a:pPr>
            <a:endParaRPr lang="en-US" altLang="ko-KR" sz="2200" kern="0" dirty="0">
              <a:solidFill>
                <a:srgbClr val="000000"/>
              </a:solidFill>
              <a:latin typeface="Tahoma"/>
              <a:ea typeface="굴림" charset="-127"/>
              <a:cs typeface="굴림" charset="-127"/>
            </a:endParaRPr>
          </a:p>
          <a:p>
            <a:pPr marL="342900" indent="-342900">
              <a:spcBef>
                <a:spcPct val="20000"/>
              </a:spcBef>
              <a:buFontTx/>
              <a:buChar char="•"/>
              <a:defRPr/>
            </a:pPr>
            <a:r>
              <a:rPr lang="en-US" altLang="ko-KR" sz="2200" kern="0" dirty="0">
                <a:solidFill>
                  <a:srgbClr val="000000"/>
                </a:solidFill>
                <a:latin typeface="Tahoma"/>
                <a:ea typeface="굴림" charset="-127"/>
                <a:cs typeface="굴림" charset="-127"/>
              </a:rPr>
              <a:t>M</a:t>
            </a:r>
            <a:r>
              <a:rPr lang="en-US" altLang="ko-KR" sz="2200" kern="0" dirty="0" err="1">
                <a:solidFill>
                  <a:srgbClr val="000000"/>
                </a:solidFill>
                <a:latin typeface="Tahoma"/>
                <a:ea typeface="굴림" charset="-127"/>
                <a:cs typeface="굴림" charset="-127"/>
              </a:rPr>
              <a:t>inimize</a:t>
            </a:r>
            <a:r>
              <a:rPr lang="en-US" altLang="ko-KR" sz="2200" kern="0" dirty="0">
                <a:solidFill>
                  <a:srgbClr val="000000"/>
                </a:solidFill>
                <a:latin typeface="Tahoma"/>
                <a:ea typeface="굴림" charset="-127"/>
                <a:cs typeface="굴림" charset="-127"/>
              </a:rPr>
              <a:t>:</a:t>
            </a:r>
          </a:p>
          <a:p>
            <a:pPr marL="742950" lvl="1" indent="-285750">
              <a:spcBef>
                <a:spcPct val="20000"/>
              </a:spcBef>
              <a:buFontTx/>
              <a:buChar char="–"/>
              <a:defRPr/>
            </a:pPr>
            <a:r>
              <a:rPr lang="en-US" altLang="ko-KR" kern="0" dirty="0">
                <a:solidFill>
                  <a:srgbClr val="000000"/>
                </a:solidFill>
                <a:latin typeface="Tahoma"/>
                <a:ea typeface="굴림" charset="-127"/>
                <a:cs typeface="굴림" charset="-127"/>
              </a:rPr>
              <a:t>Ideally:</a:t>
            </a:r>
          </a:p>
        </p:txBody>
      </p:sp>
      <p:graphicFrame>
        <p:nvGraphicFramePr>
          <p:cNvPr id="57348" name="Object 2"/>
          <p:cNvGraphicFramePr>
            <a:graphicFrameLocks noChangeAspect="1"/>
          </p:cNvGraphicFramePr>
          <p:nvPr/>
        </p:nvGraphicFramePr>
        <p:xfrm>
          <a:off x="1295400" y="3200400"/>
          <a:ext cx="4470400" cy="723900"/>
        </p:xfrm>
        <a:graphic>
          <a:graphicData uri="http://schemas.openxmlformats.org/presentationml/2006/ole">
            <mc:AlternateContent xmlns:mc="http://schemas.openxmlformats.org/markup-compatibility/2006">
              <mc:Choice xmlns:v="urn:schemas-microsoft-com:vml" Requires="v">
                <p:oleObj spid="_x0000_s1668197" name="Equation" r:id="rId3" imgW="2667000" imgH="431800" progId="Equation.3">
                  <p:embed/>
                </p:oleObj>
              </mc:Choice>
              <mc:Fallback>
                <p:oleObj name="Equation" r:id="rId3" imgW="26670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200400"/>
                        <a:ext cx="44704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7349" name="Object 3"/>
          <p:cNvGraphicFramePr>
            <a:graphicFrameLocks noChangeAspect="1"/>
          </p:cNvGraphicFramePr>
          <p:nvPr/>
        </p:nvGraphicFramePr>
        <p:xfrm>
          <a:off x="1295400" y="4495800"/>
          <a:ext cx="4940300" cy="723900"/>
        </p:xfrm>
        <a:graphic>
          <a:graphicData uri="http://schemas.openxmlformats.org/presentationml/2006/ole">
            <mc:AlternateContent xmlns:mc="http://schemas.openxmlformats.org/markup-compatibility/2006">
              <mc:Choice xmlns:v="urn:schemas-microsoft-com:vml" Requires="v">
                <p:oleObj spid="_x0000_s1668198" name="Equation" r:id="rId5" imgW="2946400" imgH="431800" progId="Equation.3">
                  <p:embed/>
                </p:oleObj>
              </mc:Choice>
              <mc:Fallback>
                <p:oleObj name="Equation" r:id="rId5" imgW="29464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495800"/>
                        <a:ext cx="49403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7350" name="Object 4"/>
          <p:cNvGraphicFramePr>
            <a:graphicFrameLocks noChangeAspect="1"/>
          </p:cNvGraphicFramePr>
          <p:nvPr/>
        </p:nvGraphicFramePr>
        <p:xfrm>
          <a:off x="3606800" y="1371600"/>
          <a:ext cx="2641600" cy="752475"/>
        </p:xfrm>
        <a:graphic>
          <a:graphicData uri="http://schemas.openxmlformats.org/presentationml/2006/ole">
            <mc:AlternateContent xmlns:mc="http://schemas.openxmlformats.org/markup-compatibility/2006">
              <mc:Choice xmlns:v="urn:schemas-microsoft-com:vml" Requires="v">
                <p:oleObj spid="_x0000_s1668199" name="Equation" r:id="rId7" imgW="1651000" imgH="469900" progId="Equation.3">
                  <p:embed/>
                </p:oleObj>
              </mc:Choice>
              <mc:Fallback>
                <p:oleObj name="Equation" r:id="rId7" imgW="16510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6800" y="1371600"/>
                        <a:ext cx="2641600"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57351" name="Object 5"/>
          <p:cNvGraphicFramePr>
            <a:graphicFrameLocks noChangeAspect="1"/>
          </p:cNvGraphicFramePr>
          <p:nvPr/>
        </p:nvGraphicFramePr>
        <p:xfrm>
          <a:off x="3930650" y="2438400"/>
          <a:ext cx="3976688" cy="693738"/>
        </p:xfrm>
        <a:graphic>
          <a:graphicData uri="http://schemas.openxmlformats.org/presentationml/2006/ole">
            <mc:AlternateContent xmlns:mc="http://schemas.openxmlformats.org/markup-compatibility/2006">
              <mc:Choice xmlns:v="urn:schemas-microsoft-com:vml" Requires="v">
                <p:oleObj spid="_x0000_s1668200" name="Equation" r:id="rId9" imgW="2476500" imgH="431800" progId="Equation.3">
                  <p:embed/>
                </p:oleObj>
              </mc:Choice>
              <mc:Fallback>
                <p:oleObj name="Equation" r:id="rId9" imgW="24765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0650" y="2438400"/>
                        <a:ext cx="3976688" cy="69373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2197520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atin typeface="Garamond" charset="0"/>
                <a:ea typeface="ＭＳ Ｐゴシック" charset="0"/>
                <a:cs typeface="ＭＳ Ｐゴシック" charset="0"/>
              </a:rPr>
              <a:t>Block-Granularity Partitioning </a:t>
            </a:r>
          </a:p>
        </p:txBody>
      </p:sp>
      <p:sp>
        <p:nvSpPr>
          <p:cNvPr id="5837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83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910FA7-4428-0341-A688-5729607F468B}" type="slidenum">
              <a:rPr lang="en-US" sz="1600">
                <a:solidFill>
                  <a:srgbClr val="000000"/>
                </a:solidFill>
                <a:latin typeface="Garamond" charset="0"/>
              </a:rPr>
              <a:pPr eaLnBrk="1" hangingPunct="1"/>
              <a:t>157</a:t>
            </a:fld>
            <a:endParaRPr lang="en-US" sz="1600">
              <a:solidFill>
                <a:srgbClr val="000000"/>
              </a:solidFill>
              <a:latin typeface="Garamond" charset="0"/>
            </a:endParaRPr>
          </a:p>
        </p:txBody>
      </p:sp>
      <p:grpSp>
        <p:nvGrpSpPr>
          <p:cNvPr id="58372" name="Group 3"/>
          <p:cNvGrpSpPr>
            <a:grpSpLocks/>
          </p:cNvGrpSpPr>
          <p:nvPr/>
        </p:nvGrpSpPr>
        <p:grpSpPr bwMode="auto">
          <a:xfrm>
            <a:off x="2438400" y="2998788"/>
            <a:ext cx="4343400" cy="914400"/>
            <a:chOff x="1536" y="1536"/>
            <a:chExt cx="2256" cy="816"/>
          </a:xfrm>
        </p:grpSpPr>
        <p:sp>
          <p:nvSpPr>
            <p:cNvPr id="58382" name="Rectangle 4"/>
            <p:cNvSpPr>
              <a:spLocks noChangeArrowheads="1"/>
            </p:cNvSpPr>
            <p:nvPr/>
          </p:nvSpPr>
          <p:spPr bwMode="auto">
            <a:xfrm>
              <a:off x="1536"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83" name="Rectangle 5"/>
            <p:cNvSpPr>
              <a:spLocks noChangeArrowheads="1"/>
            </p:cNvSpPr>
            <p:nvPr/>
          </p:nvSpPr>
          <p:spPr bwMode="auto">
            <a:xfrm>
              <a:off x="2100"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84" name="Rectangle 6"/>
            <p:cNvSpPr>
              <a:spLocks noChangeArrowheads="1"/>
            </p:cNvSpPr>
            <p:nvPr/>
          </p:nvSpPr>
          <p:spPr bwMode="auto">
            <a:xfrm>
              <a:off x="2664" y="1536"/>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8385" name="Rectangle 7"/>
            <p:cNvSpPr>
              <a:spLocks noChangeArrowheads="1"/>
            </p:cNvSpPr>
            <p:nvPr/>
          </p:nvSpPr>
          <p:spPr bwMode="auto">
            <a:xfrm>
              <a:off x="3228" y="1536"/>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86" name="Rectangle 8"/>
            <p:cNvSpPr>
              <a:spLocks noChangeArrowheads="1"/>
            </p:cNvSpPr>
            <p:nvPr/>
          </p:nvSpPr>
          <p:spPr bwMode="auto">
            <a:xfrm>
              <a:off x="1536"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87" name="Rectangle 9"/>
            <p:cNvSpPr>
              <a:spLocks noChangeArrowheads="1"/>
            </p:cNvSpPr>
            <p:nvPr/>
          </p:nvSpPr>
          <p:spPr bwMode="auto">
            <a:xfrm>
              <a:off x="2100"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88" name="Rectangle 10"/>
            <p:cNvSpPr>
              <a:spLocks noChangeArrowheads="1"/>
            </p:cNvSpPr>
            <p:nvPr/>
          </p:nvSpPr>
          <p:spPr bwMode="auto">
            <a:xfrm>
              <a:off x="2664" y="1740"/>
              <a:ext cx="564" cy="204"/>
            </a:xfrm>
            <a:prstGeom prst="rect">
              <a:avLst/>
            </a:prstGeom>
            <a:solidFill>
              <a:srgbClr val="66CCFF"/>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8389" name="Rectangle 11"/>
            <p:cNvSpPr>
              <a:spLocks noChangeArrowheads="1"/>
            </p:cNvSpPr>
            <p:nvPr/>
          </p:nvSpPr>
          <p:spPr bwMode="auto">
            <a:xfrm>
              <a:off x="3228" y="1740"/>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0" name="Rectangle 12"/>
            <p:cNvSpPr>
              <a:spLocks noChangeArrowheads="1"/>
            </p:cNvSpPr>
            <p:nvPr/>
          </p:nvSpPr>
          <p:spPr bwMode="auto">
            <a:xfrm>
              <a:off x="1536"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1" name="Rectangle 13"/>
            <p:cNvSpPr>
              <a:spLocks noChangeArrowheads="1"/>
            </p:cNvSpPr>
            <p:nvPr/>
          </p:nvSpPr>
          <p:spPr bwMode="auto">
            <a:xfrm>
              <a:off x="2100" y="1944"/>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8392" name="Rectangle 14"/>
            <p:cNvSpPr>
              <a:spLocks noChangeArrowheads="1"/>
            </p:cNvSpPr>
            <p:nvPr/>
          </p:nvSpPr>
          <p:spPr bwMode="auto">
            <a:xfrm>
              <a:off x="2664"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3" name="Rectangle 15"/>
            <p:cNvSpPr>
              <a:spLocks noChangeArrowheads="1"/>
            </p:cNvSpPr>
            <p:nvPr/>
          </p:nvSpPr>
          <p:spPr bwMode="auto">
            <a:xfrm>
              <a:off x="3228"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4" name="Rectangle 16"/>
            <p:cNvSpPr>
              <a:spLocks noChangeArrowheads="1"/>
            </p:cNvSpPr>
            <p:nvPr/>
          </p:nvSpPr>
          <p:spPr bwMode="auto">
            <a:xfrm>
              <a:off x="1536" y="2148"/>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95" name="Rectangle 17"/>
            <p:cNvSpPr>
              <a:spLocks noChangeArrowheads="1"/>
            </p:cNvSpPr>
            <p:nvPr/>
          </p:nvSpPr>
          <p:spPr bwMode="auto">
            <a:xfrm>
              <a:off x="2100" y="2148"/>
              <a:ext cx="564" cy="204"/>
            </a:xfrm>
            <a:prstGeom prst="rect">
              <a:avLst/>
            </a:prstGeom>
            <a:solidFill>
              <a:srgbClr val="66CCFF"/>
            </a:solidFill>
            <a:ln w="9525">
              <a:solidFill>
                <a:schemeClr val="tx1"/>
              </a:solidFill>
              <a:miter lim="800000"/>
              <a:headEnd/>
              <a:tailEnd/>
            </a:ln>
          </p:spPr>
          <p:txBody>
            <a:bodyPr wrap="none" anchor="ctr"/>
            <a:lstStyle/>
            <a:p>
              <a:endParaRPr lang="ko-KR" altLang="en-US">
                <a:solidFill>
                  <a:srgbClr val="000000"/>
                </a:solidFill>
              </a:endParaRPr>
            </a:p>
          </p:txBody>
        </p:sp>
        <p:sp>
          <p:nvSpPr>
            <p:cNvPr id="58396" name="Rectangle 18"/>
            <p:cNvSpPr>
              <a:spLocks noChangeArrowheads="1"/>
            </p:cNvSpPr>
            <p:nvPr/>
          </p:nvSpPr>
          <p:spPr bwMode="auto">
            <a:xfrm>
              <a:off x="2664" y="2148"/>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7" name="Rectangle 19"/>
            <p:cNvSpPr>
              <a:spLocks noChangeArrowheads="1"/>
            </p:cNvSpPr>
            <p:nvPr/>
          </p:nvSpPr>
          <p:spPr bwMode="auto">
            <a:xfrm>
              <a:off x="3228" y="2148"/>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grpSp>
      <p:sp>
        <p:nvSpPr>
          <p:cNvPr id="58373" name="Rectangle 20"/>
          <p:cNvSpPr>
            <a:spLocks noChangeArrowheads="1"/>
          </p:cNvSpPr>
          <p:nvPr/>
        </p:nvSpPr>
        <p:spPr bwMode="auto">
          <a:xfrm>
            <a:off x="2687638" y="23129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 448B</a:t>
            </a:r>
          </a:p>
        </p:txBody>
      </p:sp>
      <p:sp>
        <p:nvSpPr>
          <p:cNvPr id="23" name="AutoShape 21"/>
          <p:cNvSpPr>
            <a:spLocks noChangeArrowheads="1"/>
          </p:cNvSpPr>
          <p:nvPr/>
        </p:nvSpPr>
        <p:spPr bwMode="auto">
          <a:xfrm>
            <a:off x="1905000" y="3608388"/>
            <a:ext cx="457200" cy="304800"/>
          </a:xfrm>
          <a:prstGeom prst="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24" name="Text Box 22"/>
          <p:cNvSpPr txBox="1">
            <a:spLocks noChangeArrowheads="1"/>
          </p:cNvSpPr>
          <p:nvPr/>
        </p:nvSpPr>
        <p:spPr bwMode="auto">
          <a:xfrm>
            <a:off x="685800" y="3532188"/>
            <a:ext cx="1176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FF0000"/>
                </a:solidFill>
              </a:rPr>
              <a:t>P2 Miss</a:t>
            </a:r>
          </a:p>
        </p:txBody>
      </p:sp>
      <p:sp>
        <p:nvSpPr>
          <p:cNvPr id="58376" name="Rectangle 23"/>
          <p:cNvSpPr>
            <a:spLocks noChangeArrowheads="1"/>
          </p:cNvSpPr>
          <p:nvPr/>
        </p:nvSpPr>
        <p:spPr bwMode="auto">
          <a:xfrm>
            <a:off x="2687638" y="26670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576B</a:t>
            </a:r>
          </a:p>
        </p:txBody>
      </p:sp>
      <p:sp>
        <p:nvSpPr>
          <p:cNvPr id="58377" name="Text Box 41"/>
          <p:cNvSpPr txBox="1">
            <a:spLocks noChangeArrowheads="1"/>
          </p:cNvSpPr>
          <p:nvPr/>
        </p:nvSpPr>
        <p:spPr bwMode="auto">
          <a:xfrm>
            <a:off x="2449513" y="1905000"/>
            <a:ext cx="1893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Current Partition</a:t>
            </a:r>
          </a:p>
        </p:txBody>
      </p:sp>
      <p:sp>
        <p:nvSpPr>
          <p:cNvPr id="58378" name="Rectangle 42"/>
          <p:cNvSpPr>
            <a:spLocks noChangeArrowheads="1"/>
          </p:cNvSpPr>
          <p:nvPr/>
        </p:nvSpPr>
        <p:spPr bwMode="auto">
          <a:xfrm>
            <a:off x="5130800" y="23129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 384B</a:t>
            </a:r>
          </a:p>
        </p:txBody>
      </p:sp>
      <p:sp>
        <p:nvSpPr>
          <p:cNvPr id="58379" name="Rectangle 43"/>
          <p:cNvSpPr>
            <a:spLocks noChangeArrowheads="1"/>
          </p:cNvSpPr>
          <p:nvPr/>
        </p:nvSpPr>
        <p:spPr bwMode="auto">
          <a:xfrm>
            <a:off x="5130800" y="26670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640B</a:t>
            </a:r>
          </a:p>
        </p:txBody>
      </p:sp>
      <p:sp>
        <p:nvSpPr>
          <p:cNvPr id="58380" name="Text Box 44"/>
          <p:cNvSpPr txBox="1">
            <a:spLocks noChangeArrowheads="1"/>
          </p:cNvSpPr>
          <p:nvPr/>
        </p:nvSpPr>
        <p:spPr bwMode="auto">
          <a:xfrm>
            <a:off x="4953000" y="1905000"/>
            <a:ext cx="1781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sp>
        <p:nvSpPr>
          <p:cNvPr id="30" name="Rectangle 52"/>
          <p:cNvSpPr txBox="1">
            <a:spLocks noChangeArrowheads="1"/>
          </p:cNvSpPr>
          <p:nvPr/>
        </p:nvSpPr>
        <p:spPr bwMode="auto">
          <a:xfrm>
            <a:off x="685800" y="990600"/>
            <a:ext cx="7772400" cy="914400"/>
          </a:xfrm>
          <a:prstGeom prst="rect">
            <a:avLst/>
          </a:prstGeom>
          <a:noFill/>
          <a:ln w="9525">
            <a:noFill/>
            <a:miter lim="800000"/>
            <a:headEnd/>
            <a:tailEnd/>
          </a:ln>
          <a:effectLst/>
        </p:spPr>
        <p:txBody>
          <a:bodyPr/>
          <a:lstStyle/>
          <a:p>
            <a:pPr marL="342900" indent="-342900">
              <a:spcBef>
                <a:spcPct val="20000"/>
              </a:spcBef>
              <a:buFontTx/>
              <a:buChar char="•"/>
              <a:defRPr/>
            </a:pPr>
            <a:r>
              <a:rPr lang="en-US" altLang="ko-KR" sz="2400" kern="0">
                <a:solidFill>
                  <a:srgbClr val="000000"/>
                </a:solidFill>
                <a:latin typeface="Tahoma"/>
                <a:ea typeface="굴림" charset="-127"/>
                <a:cs typeface="굴림" charset="-127"/>
              </a:rPr>
              <a:t>Modified LRU cache replacement policy</a:t>
            </a:r>
          </a:p>
          <a:p>
            <a:pPr marL="742950" lvl="1" indent="-285750">
              <a:spcBef>
                <a:spcPct val="20000"/>
              </a:spcBef>
              <a:buFontTx/>
              <a:buChar char="–"/>
              <a:defRPr/>
            </a:pPr>
            <a:r>
              <a:rPr lang="en-US" altLang="ko-KR" sz="2000" kern="0">
                <a:solidFill>
                  <a:srgbClr val="000000"/>
                </a:solidFill>
                <a:latin typeface="Tahoma"/>
                <a:ea typeface="굴림" charset="-127"/>
                <a:cs typeface="굴림" charset="-127"/>
              </a:rPr>
              <a:t>G. Suh, et. al., HPCA 2002</a:t>
            </a:r>
          </a:p>
        </p:txBody>
      </p:sp>
    </p:spTree>
    <p:extLst>
      <p:ext uri="{BB962C8B-B14F-4D97-AF65-F5344CB8AC3E}">
        <p14:creationId xmlns:p14="http://schemas.microsoft.com/office/powerpoint/2010/main" val="8438762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Garamond" charset="0"/>
                <a:ea typeface="ＭＳ Ｐゴシック" charset="0"/>
                <a:cs typeface="ＭＳ Ｐゴシック" charset="0"/>
              </a:rPr>
              <a:t>Block-Granularity Partitioning </a:t>
            </a:r>
          </a:p>
        </p:txBody>
      </p:sp>
      <p:sp>
        <p:nvSpPr>
          <p:cNvPr id="5939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9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102894-ED32-0F44-8EAF-D0778C81F0F8}" type="slidenum">
              <a:rPr lang="en-US" sz="1600">
                <a:solidFill>
                  <a:srgbClr val="000000"/>
                </a:solidFill>
                <a:latin typeface="Garamond" charset="0"/>
              </a:rPr>
              <a:pPr eaLnBrk="1" hangingPunct="1"/>
              <a:t>158</a:t>
            </a:fld>
            <a:endParaRPr lang="en-US" sz="1600">
              <a:solidFill>
                <a:srgbClr val="000000"/>
              </a:solidFill>
              <a:latin typeface="Garamond" charset="0"/>
            </a:endParaRPr>
          </a:p>
        </p:txBody>
      </p:sp>
      <p:grpSp>
        <p:nvGrpSpPr>
          <p:cNvPr id="59396" name="Group 3"/>
          <p:cNvGrpSpPr>
            <a:grpSpLocks/>
          </p:cNvGrpSpPr>
          <p:nvPr/>
        </p:nvGrpSpPr>
        <p:grpSpPr bwMode="auto">
          <a:xfrm>
            <a:off x="2438400" y="2998788"/>
            <a:ext cx="4343400" cy="914400"/>
            <a:chOff x="1536" y="1536"/>
            <a:chExt cx="2256" cy="816"/>
          </a:xfrm>
        </p:grpSpPr>
        <p:sp>
          <p:nvSpPr>
            <p:cNvPr id="59430" name="Rectangle 4"/>
            <p:cNvSpPr>
              <a:spLocks noChangeArrowheads="1"/>
            </p:cNvSpPr>
            <p:nvPr/>
          </p:nvSpPr>
          <p:spPr bwMode="auto">
            <a:xfrm>
              <a:off x="1536"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31" name="Rectangle 5"/>
            <p:cNvSpPr>
              <a:spLocks noChangeArrowheads="1"/>
            </p:cNvSpPr>
            <p:nvPr/>
          </p:nvSpPr>
          <p:spPr bwMode="auto">
            <a:xfrm>
              <a:off x="2100"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32" name="Rectangle 6"/>
            <p:cNvSpPr>
              <a:spLocks noChangeArrowheads="1"/>
            </p:cNvSpPr>
            <p:nvPr/>
          </p:nvSpPr>
          <p:spPr bwMode="auto">
            <a:xfrm>
              <a:off x="2664" y="1536"/>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33" name="Rectangle 7"/>
            <p:cNvSpPr>
              <a:spLocks noChangeArrowheads="1"/>
            </p:cNvSpPr>
            <p:nvPr/>
          </p:nvSpPr>
          <p:spPr bwMode="auto">
            <a:xfrm>
              <a:off x="3228" y="1536"/>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34" name="Rectangle 8"/>
            <p:cNvSpPr>
              <a:spLocks noChangeArrowheads="1"/>
            </p:cNvSpPr>
            <p:nvPr/>
          </p:nvSpPr>
          <p:spPr bwMode="auto">
            <a:xfrm>
              <a:off x="1536"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35" name="Rectangle 9"/>
            <p:cNvSpPr>
              <a:spLocks noChangeArrowheads="1"/>
            </p:cNvSpPr>
            <p:nvPr/>
          </p:nvSpPr>
          <p:spPr bwMode="auto">
            <a:xfrm>
              <a:off x="2100"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36" name="Rectangle 10"/>
            <p:cNvSpPr>
              <a:spLocks noChangeArrowheads="1"/>
            </p:cNvSpPr>
            <p:nvPr/>
          </p:nvSpPr>
          <p:spPr bwMode="auto">
            <a:xfrm>
              <a:off x="2664" y="1740"/>
              <a:ext cx="564" cy="204"/>
            </a:xfrm>
            <a:prstGeom prst="rect">
              <a:avLst/>
            </a:prstGeom>
            <a:solidFill>
              <a:srgbClr val="66CCFF"/>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37" name="Rectangle 11"/>
            <p:cNvSpPr>
              <a:spLocks noChangeArrowheads="1"/>
            </p:cNvSpPr>
            <p:nvPr/>
          </p:nvSpPr>
          <p:spPr bwMode="auto">
            <a:xfrm>
              <a:off x="3228" y="1740"/>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38" name="Rectangle 12"/>
            <p:cNvSpPr>
              <a:spLocks noChangeArrowheads="1"/>
            </p:cNvSpPr>
            <p:nvPr/>
          </p:nvSpPr>
          <p:spPr bwMode="auto">
            <a:xfrm>
              <a:off x="1536"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39" name="Rectangle 13"/>
            <p:cNvSpPr>
              <a:spLocks noChangeArrowheads="1"/>
            </p:cNvSpPr>
            <p:nvPr/>
          </p:nvSpPr>
          <p:spPr bwMode="auto">
            <a:xfrm>
              <a:off x="2100" y="1944"/>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40" name="Rectangle 14"/>
            <p:cNvSpPr>
              <a:spLocks noChangeArrowheads="1"/>
            </p:cNvSpPr>
            <p:nvPr/>
          </p:nvSpPr>
          <p:spPr bwMode="auto">
            <a:xfrm>
              <a:off x="2664"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41" name="Rectangle 15"/>
            <p:cNvSpPr>
              <a:spLocks noChangeArrowheads="1"/>
            </p:cNvSpPr>
            <p:nvPr/>
          </p:nvSpPr>
          <p:spPr bwMode="auto">
            <a:xfrm>
              <a:off x="3228"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42" name="Rectangle 16"/>
            <p:cNvSpPr>
              <a:spLocks noChangeArrowheads="1"/>
            </p:cNvSpPr>
            <p:nvPr/>
          </p:nvSpPr>
          <p:spPr bwMode="auto">
            <a:xfrm>
              <a:off x="1536" y="2148"/>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43" name="Rectangle 17"/>
            <p:cNvSpPr>
              <a:spLocks noChangeArrowheads="1"/>
            </p:cNvSpPr>
            <p:nvPr/>
          </p:nvSpPr>
          <p:spPr bwMode="auto">
            <a:xfrm>
              <a:off x="2100" y="2148"/>
              <a:ext cx="564" cy="204"/>
            </a:xfrm>
            <a:prstGeom prst="rect">
              <a:avLst/>
            </a:prstGeom>
            <a:solidFill>
              <a:srgbClr val="66CCFF"/>
            </a:solidFill>
            <a:ln w="9525">
              <a:solidFill>
                <a:schemeClr val="tx1"/>
              </a:solidFill>
              <a:miter lim="800000"/>
              <a:headEnd/>
              <a:tailEnd/>
            </a:ln>
          </p:spPr>
          <p:txBody>
            <a:bodyPr wrap="none" anchor="ctr"/>
            <a:lstStyle/>
            <a:p>
              <a:r>
                <a:rPr lang="ko-KR" altLang="en-US">
                  <a:solidFill>
                    <a:srgbClr val="000000"/>
                  </a:solidFill>
                </a:rPr>
                <a:t>*</a:t>
              </a:r>
            </a:p>
          </p:txBody>
        </p:sp>
        <p:sp>
          <p:nvSpPr>
            <p:cNvPr id="59444" name="Rectangle 18"/>
            <p:cNvSpPr>
              <a:spLocks noChangeArrowheads="1"/>
            </p:cNvSpPr>
            <p:nvPr/>
          </p:nvSpPr>
          <p:spPr bwMode="auto">
            <a:xfrm>
              <a:off x="2664" y="2148"/>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45" name="Rectangle 19"/>
            <p:cNvSpPr>
              <a:spLocks noChangeArrowheads="1"/>
            </p:cNvSpPr>
            <p:nvPr/>
          </p:nvSpPr>
          <p:spPr bwMode="auto">
            <a:xfrm>
              <a:off x="3228" y="2148"/>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grpSp>
      <p:sp>
        <p:nvSpPr>
          <p:cNvPr id="59397" name="Rectangle 20"/>
          <p:cNvSpPr>
            <a:spLocks noChangeArrowheads="1"/>
          </p:cNvSpPr>
          <p:nvPr/>
        </p:nvSpPr>
        <p:spPr bwMode="auto">
          <a:xfrm>
            <a:off x="2687638" y="23129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 448B</a:t>
            </a:r>
          </a:p>
        </p:txBody>
      </p:sp>
      <p:sp>
        <p:nvSpPr>
          <p:cNvPr id="59398" name="AutoShape 21"/>
          <p:cNvSpPr>
            <a:spLocks noChangeArrowheads="1"/>
          </p:cNvSpPr>
          <p:nvPr/>
        </p:nvSpPr>
        <p:spPr bwMode="auto">
          <a:xfrm>
            <a:off x="1905000" y="3608388"/>
            <a:ext cx="457200" cy="304800"/>
          </a:xfrm>
          <a:prstGeom prst="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59399" name="Text Box 22"/>
          <p:cNvSpPr txBox="1">
            <a:spLocks noChangeArrowheads="1"/>
          </p:cNvSpPr>
          <p:nvPr/>
        </p:nvSpPr>
        <p:spPr bwMode="auto">
          <a:xfrm>
            <a:off x="685800" y="3532188"/>
            <a:ext cx="1176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FF0000"/>
                </a:solidFill>
              </a:rPr>
              <a:t>P2 Miss</a:t>
            </a:r>
          </a:p>
        </p:txBody>
      </p:sp>
      <p:sp>
        <p:nvSpPr>
          <p:cNvPr id="59400" name="Rectangle 23"/>
          <p:cNvSpPr>
            <a:spLocks noChangeArrowheads="1"/>
          </p:cNvSpPr>
          <p:nvPr/>
        </p:nvSpPr>
        <p:spPr bwMode="auto">
          <a:xfrm>
            <a:off x="2687638" y="26670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576B</a:t>
            </a:r>
          </a:p>
        </p:txBody>
      </p:sp>
      <p:sp>
        <p:nvSpPr>
          <p:cNvPr id="59401" name="Text Box 24"/>
          <p:cNvSpPr txBox="1">
            <a:spLocks noChangeArrowheads="1"/>
          </p:cNvSpPr>
          <p:nvPr/>
        </p:nvSpPr>
        <p:spPr bwMode="auto">
          <a:xfrm>
            <a:off x="2449513" y="1905000"/>
            <a:ext cx="1893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Current Partition</a:t>
            </a:r>
          </a:p>
        </p:txBody>
      </p:sp>
      <p:sp>
        <p:nvSpPr>
          <p:cNvPr id="59402" name="Rectangle 25"/>
          <p:cNvSpPr>
            <a:spLocks noChangeArrowheads="1"/>
          </p:cNvSpPr>
          <p:nvPr/>
        </p:nvSpPr>
        <p:spPr bwMode="auto">
          <a:xfrm>
            <a:off x="5130800" y="23129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 384B</a:t>
            </a:r>
          </a:p>
        </p:txBody>
      </p:sp>
      <p:sp>
        <p:nvSpPr>
          <p:cNvPr id="59403" name="Rectangle 26"/>
          <p:cNvSpPr>
            <a:spLocks noChangeArrowheads="1"/>
          </p:cNvSpPr>
          <p:nvPr/>
        </p:nvSpPr>
        <p:spPr bwMode="auto">
          <a:xfrm>
            <a:off x="5130800" y="26670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640B</a:t>
            </a:r>
          </a:p>
        </p:txBody>
      </p:sp>
      <p:sp>
        <p:nvSpPr>
          <p:cNvPr id="59404" name="Text Box 27"/>
          <p:cNvSpPr txBox="1">
            <a:spLocks noChangeArrowheads="1"/>
          </p:cNvSpPr>
          <p:nvPr/>
        </p:nvSpPr>
        <p:spPr bwMode="auto">
          <a:xfrm>
            <a:off x="4953000" y="1905000"/>
            <a:ext cx="1781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sp>
        <p:nvSpPr>
          <p:cNvPr id="59405" name="AutoShape 28"/>
          <p:cNvSpPr>
            <a:spLocks noChangeArrowheads="1"/>
          </p:cNvSpPr>
          <p:nvPr/>
        </p:nvSpPr>
        <p:spPr bwMode="auto">
          <a:xfrm>
            <a:off x="4419600" y="3989388"/>
            <a:ext cx="381000" cy="533400"/>
          </a:xfrm>
          <a:prstGeom prst="downArrow">
            <a:avLst>
              <a:gd name="adj1" fmla="val 50000"/>
              <a:gd name="adj2" fmla="val 35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1" name="Rectangle 29"/>
          <p:cNvSpPr txBox="1">
            <a:spLocks noChangeArrowheads="1"/>
          </p:cNvSpPr>
          <p:nvPr/>
        </p:nvSpPr>
        <p:spPr bwMode="auto">
          <a:xfrm>
            <a:off x="685800" y="990600"/>
            <a:ext cx="7772400" cy="914400"/>
          </a:xfrm>
          <a:prstGeom prst="rect">
            <a:avLst/>
          </a:prstGeom>
          <a:noFill/>
          <a:ln w="9525">
            <a:noFill/>
            <a:miter lim="800000"/>
            <a:headEnd/>
            <a:tailEnd/>
          </a:ln>
          <a:effectLst/>
        </p:spPr>
        <p:txBody>
          <a:bodyPr/>
          <a:lstStyle/>
          <a:p>
            <a:pPr marL="342900" indent="-342900">
              <a:spcBef>
                <a:spcPct val="20000"/>
              </a:spcBef>
              <a:buFontTx/>
              <a:buChar char="•"/>
              <a:defRPr/>
            </a:pPr>
            <a:r>
              <a:rPr lang="en-US" altLang="ko-KR" sz="2400" kern="0">
                <a:solidFill>
                  <a:srgbClr val="000000"/>
                </a:solidFill>
                <a:latin typeface="Tahoma"/>
                <a:ea typeface="굴림" charset="-127"/>
                <a:cs typeface="굴림" charset="-127"/>
              </a:rPr>
              <a:t>Modified LRU cache replacement policy</a:t>
            </a:r>
          </a:p>
          <a:p>
            <a:pPr marL="742950" lvl="1" indent="-285750">
              <a:spcBef>
                <a:spcPct val="20000"/>
              </a:spcBef>
              <a:buFontTx/>
              <a:buChar char="–"/>
              <a:defRPr/>
            </a:pPr>
            <a:r>
              <a:rPr lang="en-US" altLang="ko-KR" sz="2000" kern="0">
                <a:solidFill>
                  <a:srgbClr val="000000"/>
                </a:solidFill>
                <a:latin typeface="Tahoma"/>
                <a:ea typeface="굴림" charset="-127"/>
                <a:cs typeface="굴림" charset="-127"/>
              </a:rPr>
              <a:t>G. Suh, et. al., HPCA 2002</a:t>
            </a:r>
          </a:p>
        </p:txBody>
      </p:sp>
      <p:grpSp>
        <p:nvGrpSpPr>
          <p:cNvPr id="59407" name="Group 30"/>
          <p:cNvGrpSpPr>
            <a:grpSpLocks/>
          </p:cNvGrpSpPr>
          <p:nvPr/>
        </p:nvGrpSpPr>
        <p:grpSpPr bwMode="auto">
          <a:xfrm>
            <a:off x="2438400" y="5437188"/>
            <a:ext cx="4343400" cy="914400"/>
            <a:chOff x="1536" y="1536"/>
            <a:chExt cx="2256" cy="816"/>
          </a:xfrm>
        </p:grpSpPr>
        <p:sp>
          <p:nvSpPr>
            <p:cNvPr id="59414" name="Rectangle 31"/>
            <p:cNvSpPr>
              <a:spLocks noChangeArrowheads="1"/>
            </p:cNvSpPr>
            <p:nvPr/>
          </p:nvSpPr>
          <p:spPr bwMode="auto">
            <a:xfrm>
              <a:off x="1536"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15" name="Rectangle 32"/>
            <p:cNvSpPr>
              <a:spLocks noChangeArrowheads="1"/>
            </p:cNvSpPr>
            <p:nvPr/>
          </p:nvSpPr>
          <p:spPr bwMode="auto">
            <a:xfrm>
              <a:off x="2100"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16" name="Rectangle 33"/>
            <p:cNvSpPr>
              <a:spLocks noChangeArrowheads="1"/>
            </p:cNvSpPr>
            <p:nvPr/>
          </p:nvSpPr>
          <p:spPr bwMode="auto">
            <a:xfrm>
              <a:off x="2664" y="1536"/>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17" name="Rectangle 34"/>
            <p:cNvSpPr>
              <a:spLocks noChangeArrowheads="1"/>
            </p:cNvSpPr>
            <p:nvPr/>
          </p:nvSpPr>
          <p:spPr bwMode="auto">
            <a:xfrm>
              <a:off x="3228" y="1536"/>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18" name="Rectangle 35"/>
            <p:cNvSpPr>
              <a:spLocks noChangeArrowheads="1"/>
            </p:cNvSpPr>
            <p:nvPr/>
          </p:nvSpPr>
          <p:spPr bwMode="auto">
            <a:xfrm>
              <a:off x="1536"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19" name="Rectangle 36"/>
            <p:cNvSpPr>
              <a:spLocks noChangeArrowheads="1"/>
            </p:cNvSpPr>
            <p:nvPr/>
          </p:nvSpPr>
          <p:spPr bwMode="auto">
            <a:xfrm>
              <a:off x="2100"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20" name="Rectangle 37"/>
            <p:cNvSpPr>
              <a:spLocks noChangeArrowheads="1"/>
            </p:cNvSpPr>
            <p:nvPr/>
          </p:nvSpPr>
          <p:spPr bwMode="auto">
            <a:xfrm>
              <a:off x="2664" y="1740"/>
              <a:ext cx="564" cy="204"/>
            </a:xfrm>
            <a:prstGeom prst="rect">
              <a:avLst/>
            </a:prstGeom>
            <a:solidFill>
              <a:srgbClr val="66CCFF"/>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21" name="Rectangle 38"/>
            <p:cNvSpPr>
              <a:spLocks noChangeArrowheads="1"/>
            </p:cNvSpPr>
            <p:nvPr/>
          </p:nvSpPr>
          <p:spPr bwMode="auto">
            <a:xfrm>
              <a:off x="3228" y="1740"/>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2" name="Rectangle 39"/>
            <p:cNvSpPr>
              <a:spLocks noChangeArrowheads="1"/>
            </p:cNvSpPr>
            <p:nvPr/>
          </p:nvSpPr>
          <p:spPr bwMode="auto">
            <a:xfrm>
              <a:off x="1536"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3" name="Rectangle 40"/>
            <p:cNvSpPr>
              <a:spLocks noChangeArrowheads="1"/>
            </p:cNvSpPr>
            <p:nvPr/>
          </p:nvSpPr>
          <p:spPr bwMode="auto">
            <a:xfrm>
              <a:off x="2100" y="1944"/>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24" name="Rectangle 41"/>
            <p:cNvSpPr>
              <a:spLocks noChangeArrowheads="1"/>
            </p:cNvSpPr>
            <p:nvPr/>
          </p:nvSpPr>
          <p:spPr bwMode="auto">
            <a:xfrm>
              <a:off x="2664"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5" name="Rectangle 42"/>
            <p:cNvSpPr>
              <a:spLocks noChangeArrowheads="1"/>
            </p:cNvSpPr>
            <p:nvPr/>
          </p:nvSpPr>
          <p:spPr bwMode="auto">
            <a:xfrm>
              <a:off x="3228"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6" name="Rectangle 43"/>
            <p:cNvSpPr>
              <a:spLocks noChangeArrowheads="1"/>
            </p:cNvSpPr>
            <p:nvPr/>
          </p:nvSpPr>
          <p:spPr bwMode="auto">
            <a:xfrm>
              <a:off x="1536" y="2148"/>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27" name="Rectangle 44"/>
            <p:cNvSpPr>
              <a:spLocks noChangeArrowheads="1"/>
            </p:cNvSpPr>
            <p:nvPr/>
          </p:nvSpPr>
          <p:spPr bwMode="auto">
            <a:xfrm>
              <a:off x="2100" y="2148"/>
              <a:ext cx="564" cy="204"/>
            </a:xfrm>
            <a:prstGeom prst="rect">
              <a:avLst/>
            </a:prstGeom>
            <a:solidFill>
              <a:srgbClr val="FF6600"/>
            </a:solidFill>
            <a:ln w="9525">
              <a:solidFill>
                <a:schemeClr val="tx1"/>
              </a:solidFill>
              <a:miter lim="800000"/>
              <a:headEnd/>
              <a:tailEnd/>
            </a:ln>
          </p:spPr>
          <p:txBody>
            <a:bodyPr wrap="none" anchor="ctr"/>
            <a:lstStyle/>
            <a:p>
              <a:r>
                <a:rPr lang="ko-KR" altLang="en-US">
                  <a:solidFill>
                    <a:srgbClr val="000000"/>
                  </a:solidFill>
                </a:rPr>
                <a:t>*</a:t>
              </a:r>
            </a:p>
          </p:txBody>
        </p:sp>
        <p:sp>
          <p:nvSpPr>
            <p:cNvPr id="59428" name="Rectangle 45"/>
            <p:cNvSpPr>
              <a:spLocks noChangeArrowheads="1"/>
            </p:cNvSpPr>
            <p:nvPr/>
          </p:nvSpPr>
          <p:spPr bwMode="auto">
            <a:xfrm>
              <a:off x="2664" y="2148"/>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9" name="Rectangle 46"/>
            <p:cNvSpPr>
              <a:spLocks noChangeArrowheads="1"/>
            </p:cNvSpPr>
            <p:nvPr/>
          </p:nvSpPr>
          <p:spPr bwMode="auto">
            <a:xfrm>
              <a:off x="3228" y="2148"/>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grpSp>
      <p:sp>
        <p:nvSpPr>
          <p:cNvPr id="59408" name="Rectangle 47"/>
          <p:cNvSpPr>
            <a:spLocks noChangeArrowheads="1"/>
          </p:cNvSpPr>
          <p:nvPr/>
        </p:nvSpPr>
        <p:spPr bwMode="auto">
          <a:xfrm>
            <a:off x="2687638" y="47513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 384B</a:t>
            </a:r>
          </a:p>
        </p:txBody>
      </p:sp>
      <p:sp>
        <p:nvSpPr>
          <p:cNvPr id="59409" name="Rectangle 48"/>
          <p:cNvSpPr>
            <a:spLocks noChangeArrowheads="1"/>
          </p:cNvSpPr>
          <p:nvPr/>
        </p:nvSpPr>
        <p:spPr bwMode="auto">
          <a:xfrm>
            <a:off x="2687638" y="51054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640B</a:t>
            </a:r>
          </a:p>
        </p:txBody>
      </p:sp>
      <p:sp>
        <p:nvSpPr>
          <p:cNvPr id="59410" name="Text Box 49"/>
          <p:cNvSpPr txBox="1">
            <a:spLocks noChangeArrowheads="1"/>
          </p:cNvSpPr>
          <p:nvPr/>
        </p:nvSpPr>
        <p:spPr bwMode="auto">
          <a:xfrm>
            <a:off x="2449513" y="4343400"/>
            <a:ext cx="1893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Current Partition</a:t>
            </a:r>
          </a:p>
        </p:txBody>
      </p:sp>
      <p:sp>
        <p:nvSpPr>
          <p:cNvPr id="59411" name="Rectangle 50"/>
          <p:cNvSpPr>
            <a:spLocks noChangeArrowheads="1"/>
          </p:cNvSpPr>
          <p:nvPr/>
        </p:nvSpPr>
        <p:spPr bwMode="auto">
          <a:xfrm>
            <a:off x="5130800" y="47513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 384B</a:t>
            </a:r>
          </a:p>
        </p:txBody>
      </p:sp>
      <p:sp>
        <p:nvSpPr>
          <p:cNvPr id="59412" name="Rectangle 51"/>
          <p:cNvSpPr>
            <a:spLocks noChangeArrowheads="1"/>
          </p:cNvSpPr>
          <p:nvPr/>
        </p:nvSpPr>
        <p:spPr bwMode="auto">
          <a:xfrm>
            <a:off x="5130800" y="51054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640B</a:t>
            </a:r>
          </a:p>
        </p:txBody>
      </p:sp>
      <p:sp>
        <p:nvSpPr>
          <p:cNvPr id="59413" name="Text Box 52"/>
          <p:cNvSpPr txBox="1">
            <a:spLocks noChangeArrowheads="1"/>
          </p:cNvSpPr>
          <p:nvPr/>
        </p:nvSpPr>
        <p:spPr bwMode="auto">
          <a:xfrm>
            <a:off x="4953000" y="4343400"/>
            <a:ext cx="1781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spTree>
    <p:extLst>
      <p:ext uri="{BB962C8B-B14F-4D97-AF65-F5344CB8AC3E}">
        <p14:creationId xmlns:p14="http://schemas.microsoft.com/office/powerpoint/2010/main" val="12363920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ko-KR">
                <a:latin typeface="Garamond" charset="0"/>
                <a:ea typeface="굴림" charset="0"/>
                <a:cs typeface="굴림" charset="0"/>
              </a:rPr>
              <a:t>Dynamic Fair Caching Algorithm</a:t>
            </a:r>
            <a:endParaRPr lang="en-US">
              <a:latin typeface="Garamond" charset="0"/>
              <a:ea typeface="ＭＳ Ｐゴシック" charset="0"/>
              <a:cs typeface="ＭＳ Ｐゴシック" charset="0"/>
            </a:endParaRPr>
          </a:p>
        </p:txBody>
      </p:sp>
      <p:sp>
        <p:nvSpPr>
          <p:cNvPr id="6041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60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8A0B7A-A72E-E647-8588-32A2A01CC4B9}" type="slidenum">
              <a:rPr lang="en-US" sz="1600">
                <a:solidFill>
                  <a:srgbClr val="000000"/>
                </a:solidFill>
                <a:latin typeface="Garamond" charset="0"/>
              </a:rPr>
              <a:pPr eaLnBrk="1" hangingPunct="1"/>
              <a:t>159</a:t>
            </a:fld>
            <a:endParaRPr lang="en-US" sz="1600">
              <a:solidFill>
                <a:srgbClr val="000000"/>
              </a:solidFill>
              <a:latin typeface="Garamond" charset="0"/>
            </a:endParaRPr>
          </a:p>
        </p:txBody>
      </p:sp>
      <p:grpSp>
        <p:nvGrpSpPr>
          <p:cNvPr id="60420" name="Group 4"/>
          <p:cNvGrpSpPr>
            <a:grpSpLocks/>
          </p:cNvGrpSpPr>
          <p:nvPr/>
        </p:nvGrpSpPr>
        <p:grpSpPr bwMode="auto">
          <a:xfrm>
            <a:off x="685800" y="3962400"/>
            <a:ext cx="7010400" cy="457200"/>
            <a:chOff x="768" y="2592"/>
            <a:chExt cx="4416" cy="288"/>
          </a:xfrm>
        </p:grpSpPr>
        <p:sp>
          <p:nvSpPr>
            <p:cNvPr id="60437" name="Line 5"/>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0438" name="Line 6"/>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0439" name="Line 7"/>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0440" name="Line 8"/>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0441" name="Line 9"/>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60421" name="AutoShape 12"/>
          <p:cNvSpPr>
            <a:spLocks noChangeArrowheads="1"/>
          </p:cNvSpPr>
          <p:nvPr/>
        </p:nvSpPr>
        <p:spPr bwMode="auto">
          <a:xfrm>
            <a:off x="5334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0422" name="Rectangle 99"/>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a:t>
            </a:r>
          </a:p>
        </p:txBody>
      </p:sp>
      <p:sp>
        <p:nvSpPr>
          <p:cNvPr id="60423" name="Rectangle 100"/>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a:t>
            </a:r>
          </a:p>
        </p:txBody>
      </p:sp>
      <p:sp>
        <p:nvSpPr>
          <p:cNvPr id="60424" name="AutoShape 112"/>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Ex) Optimizing</a:t>
            </a:r>
          </a:p>
          <a:p>
            <a:r>
              <a:rPr lang="en-US" altLang="ko-KR">
                <a:solidFill>
                  <a:srgbClr val="000000"/>
                </a:solidFill>
              </a:rPr>
              <a:t>M3 metric</a:t>
            </a:r>
          </a:p>
        </p:txBody>
      </p:sp>
      <p:grpSp>
        <p:nvGrpSpPr>
          <p:cNvPr id="60425" name="Group 121"/>
          <p:cNvGrpSpPr>
            <a:grpSpLocks/>
          </p:cNvGrpSpPr>
          <p:nvPr/>
        </p:nvGrpSpPr>
        <p:grpSpPr bwMode="auto">
          <a:xfrm>
            <a:off x="3200400" y="4784725"/>
            <a:ext cx="1781175" cy="1387475"/>
            <a:chOff x="2382" y="3014"/>
            <a:chExt cx="1122" cy="874"/>
          </a:xfrm>
        </p:grpSpPr>
        <p:sp>
          <p:nvSpPr>
            <p:cNvPr id="60434" name="Rectangle 103"/>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a:t>
              </a:r>
            </a:p>
          </p:txBody>
        </p:sp>
        <p:sp>
          <p:nvSpPr>
            <p:cNvPr id="60435" name="Rectangle 104"/>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a:t>
              </a:r>
            </a:p>
          </p:txBody>
        </p:sp>
        <p:sp>
          <p:nvSpPr>
            <p:cNvPr id="60436" name="Text Box 113"/>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
        <p:nvSpPr>
          <p:cNvPr id="60426" name="Text Box 115"/>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0427" name="Group 120"/>
          <p:cNvGrpSpPr>
            <a:grpSpLocks/>
          </p:cNvGrpSpPr>
          <p:nvPr/>
        </p:nvGrpSpPr>
        <p:grpSpPr bwMode="auto">
          <a:xfrm>
            <a:off x="990600" y="2651125"/>
            <a:ext cx="1866900" cy="1387475"/>
            <a:chOff x="624" y="1670"/>
            <a:chExt cx="1176" cy="874"/>
          </a:xfrm>
        </p:grpSpPr>
        <p:sp>
          <p:nvSpPr>
            <p:cNvPr id="60431" name="Rectangle 95"/>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a:t>
              </a:r>
            </a:p>
          </p:txBody>
        </p:sp>
        <p:sp>
          <p:nvSpPr>
            <p:cNvPr id="60432" name="Rectangle 96"/>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a:t>
              </a:r>
            </a:p>
          </p:txBody>
        </p:sp>
        <p:sp>
          <p:nvSpPr>
            <p:cNvPr id="60433" name="Text Box 116"/>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0428" name="Group 119"/>
          <p:cNvGrpSpPr>
            <a:grpSpLocks/>
          </p:cNvGrpSpPr>
          <p:nvPr/>
        </p:nvGrpSpPr>
        <p:grpSpPr bwMode="auto">
          <a:xfrm>
            <a:off x="5410200" y="4327525"/>
            <a:ext cx="2286000" cy="701675"/>
            <a:chOff x="3408" y="2726"/>
            <a:chExt cx="1440" cy="442"/>
          </a:xfrm>
        </p:grpSpPr>
        <p:sp>
          <p:nvSpPr>
            <p:cNvPr id="60429" name="Line 117"/>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0430" name="Text Box 118"/>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spTree>
    <p:extLst>
      <p:ext uri="{BB962C8B-B14F-4D97-AF65-F5344CB8AC3E}">
        <p14:creationId xmlns:p14="http://schemas.microsoft.com/office/powerpoint/2010/main" val="1706744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Garamond" charset="0"/>
                <a:ea typeface="ＭＳ Ｐゴシック" charset="0"/>
                <a:cs typeface="ＭＳ Ｐゴシック" charset="0"/>
              </a:rPr>
              <a:t>Shared Caches: How to Share?</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Free-for-all sharing</a:t>
            </a:r>
          </a:p>
          <a:p>
            <a:pPr lvl="1"/>
            <a:r>
              <a:rPr lang="en-US" dirty="0">
                <a:latin typeface="Tahoma" charset="0"/>
                <a:ea typeface="ＭＳ Ｐゴシック" charset="0"/>
              </a:rPr>
              <a:t>Placement/replacement policies are the same as a single core system (usually LRU or pseudo-LRU)</a:t>
            </a:r>
          </a:p>
          <a:p>
            <a:pPr lvl="1"/>
            <a:r>
              <a:rPr lang="en-US" dirty="0">
                <a:latin typeface="Tahoma" charset="0"/>
                <a:ea typeface="ＭＳ Ｐゴシック" charset="0"/>
              </a:rPr>
              <a:t>Not thread/application aware</a:t>
            </a:r>
          </a:p>
          <a:p>
            <a:pPr lvl="1"/>
            <a:r>
              <a:rPr lang="en-US" dirty="0">
                <a:latin typeface="Tahoma" charset="0"/>
                <a:ea typeface="ＭＳ Ｐゴシック" charset="0"/>
              </a:rPr>
              <a:t>An incoming block evicts a block regardless of which threads the blocks belong to</a:t>
            </a:r>
          </a:p>
          <a:p>
            <a:pPr lvl="1"/>
            <a:endParaRPr lang="en-US" dirty="0">
              <a:latin typeface="Tahoma" charset="0"/>
              <a:ea typeface="ＭＳ Ｐゴシック" charset="0"/>
            </a:endParaRPr>
          </a:p>
          <a:p>
            <a:r>
              <a:rPr lang="en-US" dirty="0" smtClean="0">
                <a:latin typeface="Tahoma" charset="0"/>
                <a:ea typeface="ＭＳ Ｐゴシック" charset="0"/>
                <a:cs typeface="ＭＳ Ｐゴシック" charset="0"/>
              </a:rPr>
              <a:t>Problems</a:t>
            </a:r>
          </a:p>
          <a:p>
            <a:pPr lvl="1"/>
            <a:r>
              <a:rPr lang="en-US" dirty="0" smtClean="0">
                <a:latin typeface="Tahoma" charset="0"/>
                <a:ea typeface="ＭＳ Ｐゴシック" charset="0"/>
                <a:cs typeface="ＭＳ Ｐゴシック" charset="0"/>
              </a:rPr>
              <a:t>Inefficient utilization of cache: LRU is not the best policy</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A cache-unfriendly application can destroy the performance of a cache friendly application</a:t>
            </a:r>
          </a:p>
          <a:p>
            <a:pPr lvl="1"/>
            <a:r>
              <a:rPr lang="en-US" dirty="0">
                <a:latin typeface="Tahoma" charset="0"/>
                <a:ea typeface="ＭＳ Ｐゴシック" charset="0"/>
              </a:rPr>
              <a:t>Not all applications benefit equally from the same amount of cache: free-for-all might prioritize those that do not benefit</a:t>
            </a:r>
          </a:p>
          <a:p>
            <a:pPr lvl="1"/>
            <a:r>
              <a:rPr lang="en-US" dirty="0">
                <a:latin typeface="Tahoma" charset="0"/>
                <a:ea typeface="ＭＳ Ｐゴシック" charset="0"/>
              </a:rPr>
              <a:t>Reduced performance, reduced fairness</a:t>
            </a: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p:txBody>
      </p:sp>
      <p:sp>
        <p:nvSpPr>
          <p:cNvPr id="307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6484C4-F459-974F-A530-A189A694946F}" type="slidenum">
              <a:rPr lang="en-US" sz="1600">
                <a:solidFill>
                  <a:srgbClr val="000000"/>
                </a:solidFill>
                <a:latin typeface="Garamond" charset="0"/>
              </a:rPr>
              <a:pPr eaLnBrk="1" hangingPunct="1"/>
              <a:t>16</a:t>
            </a:fld>
            <a:endParaRPr lang="en-US" sz="1600">
              <a:solidFill>
                <a:srgbClr val="000000"/>
              </a:solidFill>
              <a:latin typeface="Garamond" charset="0"/>
            </a:endParaRPr>
          </a:p>
        </p:txBody>
      </p:sp>
    </p:spTree>
    <p:extLst>
      <p:ext uri="{BB962C8B-B14F-4D97-AF65-F5344CB8AC3E}">
        <p14:creationId xmlns:p14="http://schemas.microsoft.com/office/powerpoint/2010/main" val="2012741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2AB546FD-8F6D-8F45-8FD7-C9165853ABFC}" type="slidenum">
              <a:rPr lang="ko-KR" altLang="en-US" sz="1200">
                <a:solidFill>
                  <a:srgbClr val="000000"/>
                </a:solidFill>
                <a:latin typeface="Garamond" charset="0"/>
              </a:rPr>
              <a:pPr algn="ctr" eaLnBrk="1" hangingPunct="1"/>
              <a:t>160</a:t>
            </a:fld>
            <a:endParaRPr lang="en-US" altLang="ko-KR" sz="1200">
              <a:solidFill>
                <a:srgbClr val="000000"/>
              </a:solidFill>
              <a:latin typeface="Garamond" charset="0"/>
            </a:endParaRPr>
          </a:p>
        </p:txBody>
      </p:sp>
      <p:sp>
        <p:nvSpPr>
          <p:cNvPr id="61442"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1443" name="Group 3"/>
          <p:cNvGrpSpPr>
            <a:grpSpLocks/>
          </p:cNvGrpSpPr>
          <p:nvPr/>
        </p:nvGrpSpPr>
        <p:grpSpPr bwMode="auto">
          <a:xfrm>
            <a:off x="685800" y="3962400"/>
            <a:ext cx="7010400" cy="457200"/>
            <a:chOff x="768" y="2592"/>
            <a:chExt cx="4416" cy="288"/>
          </a:xfrm>
        </p:grpSpPr>
        <p:sp>
          <p:nvSpPr>
            <p:cNvPr id="61464"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1465"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1466"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1467"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1468"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266249" name="AutoShape 9"/>
          <p:cNvSpPr>
            <a:spLocks noChangeArrowheads="1"/>
          </p:cNvSpPr>
          <p:nvPr/>
        </p:nvSpPr>
        <p:spPr bwMode="auto">
          <a:xfrm>
            <a:off x="5334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1445" name="AutoShape 27"/>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1</a:t>
            </a:r>
            <a:r>
              <a:rPr lang="en-US" altLang="ko-KR" baseline="30000">
                <a:solidFill>
                  <a:srgbClr val="000000"/>
                </a:solidFill>
              </a:rPr>
              <a:t>st</a:t>
            </a:r>
            <a:r>
              <a:rPr lang="en-US" altLang="ko-KR">
                <a:solidFill>
                  <a:srgbClr val="000000"/>
                </a:solidFill>
              </a:rPr>
              <a:t> Interval</a:t>
            </a:r>
          </a:p>
        </p:txBody>
      </p:sp>
      <p:sp>
        <p:nvSpPr>
          <p:cNvPr id="61446" name="Rectangle 30"/>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1447" name="Rectangle 31"/>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a:t>
            </a:r>
          </a:p>
        </p:txBody>
      </p:sp>
      <p:sp>
        <p:nvSpPr>
          <p:cNvPr id="61448" name="Text Box 32"/>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1449" name="Group 33"/>
          <p:cNvGrpSpPr>
            <a:grpSpLocks/>
          </p:cNvGrpSpPr>
          <p:nvPr/>
        </p:nvGrpSpPr>
        <p:grpSpPr bwMode="auto">
          <a:xfrm>
            <a:off x="5410200" y="4327525"/>
            <a:ext cx="2286000" cy="701675"/>
            <a:chOff x="3408" y="2726"/>
            <a:chExt cx="1440" cy="442"/>
          </a:xfrm>
        </p:grpSpPr>
        <p:sp>
          <p:nvSpPr>
            <p:cNvPr id="61462" name="Line 34"/>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1463" name="Text Box 35"/>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4" name="Group 36"/>
          <p:cNvGrpSpPr>
            <a:grpSpLocks/>
          </p:cNvGrpSpPr>
          <p:nvPr/>
        </p:nvGrpSpPr>
        <p:grpSpPr bwMode="auto">
          <a:xfrm>
            <a:off x="990600" y="2651125"/>
            <a:ext cx="1866900" cy="1387475"/>
            <a:chOff x="624" y="1670"/>
            <a:chExt cx="1176" cy="874"/>
          </a:xfrm>
        </p:grpSpPr>
        <p:sp>
          <p:nvSpPr>
            <p:cNvPr id="61459" name="Rectangle 37"/>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a:t>
              </a:r>
            </a:p>
          </p:txBody>
        </p:sp>
        <p:sp>
          <p:nvSpPr>
            <p:cNvPr id="61460" name="Rectangle 38"/>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a:t>
              </a:r>
            </a:p>
          </p:txBody>
        </p:sp>
        <p:sp>
          <p:nvSpPr>
            <p:cNvPr id="61461" name="Text Box 39"/>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5" name="Group 40"/>
          <p:cNvGrpSpPr>
            <a:grpSpLocks/>
          </p:cNvGrpSpPr>
          <p:nvPr/>
        </p:nvGrpSpPr>
        <p:grpSpPr bwMode="auto">
          <a:xfrm>
            <a:off x="990600" y="2651125"/>
            <a:ext cx="1866900" cy="1387475"/>
            <a:chOff x="624" y="1670"/>
            <a:chExt cx="1176" cy="874"/>
          </a:xfrm>
        </p:grpSpPr>
        <p:sp>
          <p:nvSpPr>
            <p:cNvPr id="61456" name="Rectangle 41"/>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1457" name="Rectangle 42"/>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P2:15%</a:t>
              </a:r>
            </a:p>
          </p:txBody>
        </p:sp>
        <p:sp>
          <p:nvSpPr>
            <p:cNvPr id="61458" name="Text Box 43"/>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1452" name="Group 44"/>
          <p:cNvGrpSpPr>
            <a:grpSpLocks/>
          </p:cNvGrpSpPr>
          <p:nvPr/>
        </p:nvGrpSpPr>
        <p:grpSpPr bwMode="auto">
          <a:xfrm>
            <a:off x="3200400" y="4784725"/>
            <a:ext cx="1781175" cy="1387475"/>
            <a:chOff x="2382" y="3014"/>
            <a:chExt cx="1122" cy="874"/>
          </a:xfrm>
        </p:grpSpPr>
        <p:sp>
          <p:nvSpPr>
            <p:cNvPr id="61453" name="Rectangle 45"/>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P1:256KB</a:t>
              </a:r>
            </a:p>
          </p:txBody>
        </p:sp>
        <p:sp>
          <p:nvSpPr>
            <p:cNvPr id="61454" name="Rectangle 46"/>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P2:256KB</a:t>
              </a:r>
            </a:p>
          </p:txBody>
        </p:sp>
        <p:sp>
          <p:nvSpPr>
            <p:cNvPr id="61455" name="Text Box 47"/>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val="37367509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1.38778E-17 1.21612E-6 L 0.25833 1.21612E-6 " pathEditMode="relative" rAng="0" ptsTypes="AA">
                                      <p:cBhvr>
                                        <p:cTn id="6" dur="2000" fill="hold"/>
                                        <p:tgtEl>
                                          <p:spTgt spid="266249"/>
                                        </p:tgtEl>
                                        <p:attrNameLst>
                                          <p:attrName>ppt_x</p:attrName>
                                          <p:attrName>ppt_y</p:attrName>
                                        </p:attrNameLst>
                                      </p:cBhvr>
                                      <p:rCtr x="12917" y="0"/>
                                    </p:animMotion>
                                  </p:childTnLst>
                                </p:cTn>
                              </p:par>
                              <p:par>
                                <p:cTn id="7" presetID="35" presetClass="emph" presetSubtype="0" repeatCount="2000" fill="hold" nodeType="withEffect">
                                  <p:stCondLst>
                                    <p:cond delay="0"/>
                                  </p:stCondLst>
                                  <p:childTnLst>
                                    <p:anim calcmode="discrete" valueType="str">
                                      <p:cBhvr>
                                        <p:cTn id="8" dur="1000" fill="hold"/>
                                        <p:tgtEl>
                                          <p:spTgt spid="4"/>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4"/>
                                        </p:tgtEl>
                                        <p:attrNameLst>
                                          <p:attrName>style.visibility</p:attrName>
                                        </p:attrNameLst>
                                      </p:cBhvr>
                                      <p:to>
                                        <p:strVal val="hidden"/>
                                      </p:to>
                                    </p:set>
                                  </p:sub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9"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C4D410EA-7369-BF47-ABCE-378227F080D3}" type="slidenum">
              <a:rPr lang="ko-KR" altLang="en-US" sz="1200">
                <a:solidFill>
                  <a:srgbClr val="000000"/>
                </a:solidFill>
                <a:latin typeface="Garamond" charset="0"/>
              </a:rPr>
              <a:pPr algn="ctr" eaLnBrk="1" hangingPunct="1"/>
              <a:t>161</a:t>
            </a:fld>
            <a:endParaRPr lang="en-US" altLang="ko-KR" sz="1200">
              <a:solidFill>
                <a:srgbClr val="000000"/>
              </a:solidFill>
              <a:latin typeface="Garamond" charset="0"/>
            </a:endParaRPr>
          </a:p>
        </p:txBody>
      </p:sp>
      <p:sp>
        <p:nvSpPr>
          <p:cNvPr id="63490"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3491" name="Group 3"/>
          <p:cNvGrpSpPr>
            <a:grpSpLocks/>
          </p:cNvGrpSpPr>
          <p:nvPr/>
        </p:nvGrpSpPr>
        <p:grpSpPr bwMode="auto">
          <a:xfrm>
            <a:off x="685800" y="3962400"/>
            <a:ext cx="7010400" cy="457200"/>
            <a:chOff x="768" y="2592"/>
            <a:chExt cx="4416" cy="288"/>
          </a:xfrm>
        </p:grpSpPr>
        <p:sp>
          <p:nvSpPr>
            <p:cNvPr id="63515"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3516"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3517"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3518"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3519"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63492" name="AutoShape 9"/>
          <p:cNvSpPr>
            <a:spLocks noChangeArrowheads="1"/>
          </p:cNvSpPr>
          <p:nvPr/>
        </p:nvSpPr>
        <p:spPr bwMode="auto">
          <a:xfrm>
            <a:off x="28956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3493" name="AutoShape 22"/>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Repartition!</a:t>
            </a:r>
          </a:p>
        </p:txBody>
      </p:sp>
      <p:sp>
        <p:nvSpPr>
          <p:cNvPr id="63494" name="AutoShape 27"/>
          <p:cNvSpPr>
            <a:spLocks noChangeArrowheads="1"/>
          </p:cNvSpPr>
          <p:nvPr/>
        </p:nvSpPr>
        <p:spPr bwMode="auto">
          <a:xfrm>
            <a:off x="2895600" y="2286000"/>
            <a:ext cx="2209800" cy="1600200"/>
          </a:xfrm>
          <a:prstGeom prst="wedgeRoundRectCallout">
            <a:avLst>
              <a:gd name="adj1" fmla="val -42315"/>
              <a:gd name="adj2" fmla="val 67162"/>
              <a:gd name="adj3" fmla="val 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altLang="ko-KR">
                <a:solidFill>
                  <a:srgbClr val="000000"/>
                </a:solidFill>
              </a:rPr>
              <a:t>Evaluate M3</a:t>
            </a:r>
          </a:p>
          <a:p>
            <a:r>
              <a:rPr lang="en-US" altLang="ko-KR">
                <a:solidFill>
                  <a:srgbClr val="000000"/>
                </a:solidFill>
              </a:rPr>
              <a:t>P1: </a:t>
            </a:r>
            <a:r>
              <a:rPr lang="en-US" altLang="ko-KR">
                <a:solidFill>
                  <a:srgbClr val="3B812F"/>
                </a:solidFill>
              </a:rPr>
              <a:t>20%</a:t>
            </a:r>
            <a:r>
              <a:rPr lang="en-US" altLang="ko-KR">
                <a:solidFill>
                  <a:srgbClr val="000000"/>
                </a:solidFill>
              </a:rPr>
              <a:t> / 20%</a:t>
            </a:r>
          </a:p>
          <a:p>
            <a:r>
              <a:rPr lang="en-US" altLang="ko-KR">
                <a:solidFill>
                  <a:srgbClr val="000000"/>
                </a:solidFill>
              </a:rPr>
              <a:t>P2: </a:t>
            </a:r>
            <a:r>
              <a:rPr lang="en-US" altLang="ko-KR">
                <a:solidFill>
                  <a:srgbClr val="FF0000"/>
                </a:solidFill>
              </a:rPr>
              <a:t>15%</a:t>
            </a:r>
            <a:r>
              <a:rPr lang="en-US" altLang="ko-KR">
                <a:solidFill>
                  <a:srgbClr val="000000"/>
                </a:solidFill>
              </a:rPr>
              <a:t> / 5%</a:t>
            </a:r>
          </a:p>
        </p:txBody>
      </p:sp>
      <p:sp>
        <p:nvSpPr>
          <p:cNvPr id="272413" name="AutoShape 29"/>
          <p:cNvSpPr>
            <a:spLocks noChangeArrowheads="1"/>
          </p:cNvSpPr>
          <p:nvPr/>
        </p:nvSpPr>
        <p:spPr bwMode="auto">
          <a:xfrm>
            <a:off x="3886200" y="4038600"/>
            <a:ext cx="304800" cy="762000"/>
          </a:xfrm>
          <a:prstGeom prst="downArrow">
            <a:avLst>
              <a:gd name="adj1" fmla="val 50000"/>
              <a:gd name="adj2" fmla="val 62500"/>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63496" name="Rectangle 35"/>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3497" name="Rectangle 36"/>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a:t>
            </a:r>
          </a:p>
        </p:txBody>
      </p:sp>
      <p:sp>
        <p:nvSpPr>
          <p:cNvPr id="63498" name="Text Box 37"/>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3499" name="Group 38"/>
          <p:cNvGrpSpPr>
            <a:grpSpLocks/>
          </p:cNvGrpSpPr>
          <p:nvPr/>
        </p:nvGrpSpPr>
        <p:grpSpPr bwMode="auto">
          <a:xfrm>
            <a:off x="5410200" y="4327525"/>
            <a:ext cx="2286000" cy="701675"/>
            <a:chOff x="3408" y="2726"/>
            <a:chExt cx="1440" cy="442"/>
          </a:xfrm>
        </p:grpSpPr>
        <p:sp>
          <p:nvSpPr>
            <p:cNvPr id="63513" name="Line 39"/>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3514" name="Text Box 40"/>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3500" name="Group 41"/>
          <p:cNvGrpSpPr>
            <a:grpSpLocks/>
          </p:cNvGrpSpPr>
          <p:nvPr/>
        </p:nvGrpSpPr>
        <p:grpSpPr bwMode="auto">
          <a:xfrm>
            <a:off x="990600" y="2651125"/>
            <a:ext cx="1866900" cy="1387475"/>
            <a:chOff x="624" y="1670"/>
            <a:chExt cx="1176" cy="874"/>
          </a:xfrm>
        </p:grpSpPr>
        <p:sp>
          <p:nvSpPr>
            <p:cNvPr id="63510" name="Rectangle 42"/>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3511" name="Rectangle 43"/>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P2:15%</a:t>
              </a:r>
            </a:p>
          </p:txBody>
        </p:sp>
        <p:sp>
          <p:nvSpPr>
            <p:cNvPr id="63512" name="Text Box 44"/>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5" name="Group 45"/>
          <p:cNvGrpSpPr>
            <a:grpSpLocks/>
          </p:cNvGrpSpPr>
          <p:nvPr/>
        </p:nvGrpSpPr>
        <p:grpSpPr bwMode="auto">
          <a:xfrm>
            <a:off x="3200400" y="4784725"/>
            <a:ext cx="1781175" cy="1387475"/>
            <a:chOff x="2382" y="3014"/>
            <a:chExt cx="1122" cy="874"/>
          </a:xfrm>
        </p:grpSpPr>
        <p:sp>
          <p:nvSpPr>
            <p:cNvPr id="63507" name="Rectangle 46"/>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P1:256KB</a:t>
              </a:r>
            </a:p>
          </p:txBody>
        </p:sp>
        <p:sp>
          <p:nvSpPr>
            <p:cNvPr id="63508" name="Rectangle 47"/>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P2:256KB</a:t>
              </a:r>
            </a:p>
          </p:txBody>
        </p:sp>
        <p:sp>
          <p:nvSpPr>
            <p:cNvPr id="63509" name="Text Box 48"/>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6" name="Group 49"/>
          <p:cNvGrpSpPr>
            <a:grpSpLocks/>
          </p:cNvGrpSpPr>
          <p:nvPr/>
        </p:nvGrpSpPr>
        <p:grpSpPr bwMode="auto">
          <a:xfrm>
            <a:off x="3200400" y="4784725"/>
            <a:ext cx="1781175" cy="1387475"/>
            <a:chOff x="2382" y="3014"/>
            <a:chExt cx="1122" cy="874"/>
          </a:xfrm>
        </p:grpSpPr>
        <p:sp>
          <p:nvSpPr>
            <p:cNvPr id="63504" name="Rectangle 50"/>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P1:192KB</a:t>
              </a:r>
            </a:p>
          </p:txBody>
        </p:sp>
        <p:sp>
          <p:nvSpPr>
            <p:cNvPr id="63505" name="Rectangle 51"/>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P2:320KB</a:t>
              </a:r>
            </a:p>
          </p:txBody>
        </p:sp>
        <p:sp>
          <p:nvSpPr>
            <p:cNvPr id="63506" name="Text Box 52"/>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
        <p:nvSpPr>
          <p:cNvPr id="272437" name="AutoShape 53"/>
          <p:cNvSpPr>
            <a:spLocks noChangeArrowheads="1"/>
          </p:cNvSpPr>
          <p:nvPr/>
        </p:nvSpPr>
        <p:spPr bwMode="auto">
          <a:xfrm>
            <a:off x="5334000" y="5029200"/>
            <a:ext cx="1828800" cy="1447800"/>
          </a:xfrm>
          <a:prstGeom prst="wedgeRoundRectCallout">
            <a:avLst>
              <a:gd name="adj1" fmla="val -72310"/>
              <a:gd name="adj2" fmla="val -5593"/>
              <a:gd name="adj3" fmla="val 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altLang="ko-KR">
                <a:solidFill>
                  <a:srgbClr val="000000"/>
                </a:solidFill>
              </a:rPr>
              <a:t>Partition granularity: 64KB</a:t>
            </a:r>
          </a:p>
        </p:txBody>
      </p:sp>
    </p:spTree>
    <p:extLst>
      <p:ext uri="{BB962C8B-B14F-4D97-AF65-F5344CB8AC3E}">
        <p14:creationId xmlns:p14="http://schemas.microsoft.com/office/powerpoint/2010/main" val="37628735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4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2437"/>
                                        </p:tgtEl>
                                        <p:attrNameLst>
                                          <p:attrName>style.visibility</p:attrName>
                                        </p:attrNameLst>
                                      </p:cBhvr>
                                      <p:to>
                                        <p:strVal val="visible"/>
                                      </p:to>
                                    </p:set>
                                  </p:childTnLst>
                                </p:cTn>
                              </p:par>
                              <p:par>
                                <p:cTn id="9" presetID="35" presetClass="emph" presetSubtype="0" fill="hold"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9"/>
                                            </p:cond>
                                          </p:stCondLst>
                                        </p:cTn>
                                        <p:tgtEl>
                                          <p:spTgt spid="5"/>
                                        </p:tgtEl>
                                        <p:attrNameLst>
                                          <p:attrName>style.visibility</p:attrName>
                                        </p:attrNameLst>
                                      </p:cBhvr>
                                      <p:to>
                                        <p:strVal val="hidden"/>
                                      </p:to>
                                    </p:set>
                                  </p:sub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13" grpId="0" animBg="1"/>
      <p:bldP spid="272437"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1A6CAA86-D254-FF4B-A264-0E17DB74E495}" type="slidenum">
              <a:rPr lang="ko-KR" altLang="en-US" sz="1200">
                <a:solidFill>
                  <a:srgbClr val="000000"/>
                </a:solidFill>
                <a:latin typeface="Garamond" charset="0"/>
              </a:rPr>
              <a:pPr algn="ctr" eaLnBrk="1" hangingPunct="1"/>
              <a:t>162</a:t>
            </a:fld>
            <a:endParaRPr lang="en-US" altLang="ko-KR" sz="1200">
              <a:solidFill>
                <a:srgbClr val="000000"/>
              </a:solidFill>
              <a:latin typeface="Garamond" charset="0"/>
            </a:endParaRPr>
          </a:p>
        </p:txBody>
      </p:sp>
      <p:sp>
        <p:nvSpPr>
          <p:cNvPr id="65538"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5539" name="Group 3"/>
          <p:cNvGrpSpPr>
            <a:grpSpLocks/>
          </p:cNvGrpSpPr>
          <p:nvPr/>
        </p:nvGrpSpPr>
        <p:grpSpPr bwMode="auto">
          <a:xfrm>
            <a:off x="685800" y="3962400"/>
            <a:ext cx="7010400" cy="457200"/>
            <a:chOff x="768" y="2592"/>
            <a:chExt cx="4416" cy="288"/>
          </a:xfrm>
        </p:grpSpPr>
        <p:sp>
          <p:nvSpPr>
            <p:cNvPr id="65564"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5565"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5566"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5567"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5568"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65540" name="AutoShape 22"/>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2</a:t>
            </a:r>
            <a:r>
              <a:rPr lang="en-US" altLang="ko-KR" baseline="30000">
                <a:solidFill>
                  <a:srgbClr val="000000"/>
                </a:solidFill>
              </a:rPr>
              <a:t>nd</a:t>
            </a:r>
            <a:r>
              <a:rPr lang="en-US" altLang="ko-KR">
                <a:solidFill>
                  <a:srgbClr val="000000"/>
                </a:solidFill>
              </a:rPr>
              <a:t> Interval</a:t>
            </a:r>
          </a:p>
        </p:txBody>
      </p:sp>
      <p:sp>
        <p:nvSpPr>
          <p:cNvPr id="270359" name="AutoShape 23"/>
          <p:cNvSpPr>
            <a:spLocks noChangeArrowheads="1"/>
          </p:cNvSpPr>
          <p:nvPr/>
        </p:nvSpPr>
        <p:spPr bwMode="auto">
          <a:xfrm>
            <a:off x="28956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5542" name="Rectangle 32"/>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5543" name="Rectangle 33"/>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a:t>
            </a:r>
          </a:p>
        </p:txBody>
      </p:sp>
      <p:sp>
        <p:nvSpPr>
          <p:cNvPr id="65544" name="Text Box 34"/>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5545" name="Group 35"/>
          <p:cNvGrpSpPr>
            <a:grpSpLocks/>
          </p:cNvGrpSpPr>
          <p:nvPr/>
        </p:nvGrpSpPr>
        <p:grpSpPr bwMode="auto">
          <a:xfrm>
            <a:off x="5410200" y="4327525"/>
            <a:ext cx="2286000" cy="701675"/>
            <a:chOff x="3408" y="2726"/>
            <a:chExt cx="1440" cy="442"/>
          </a:xfrm>
        </p:grpSpPr>
        <p:sp>
          <p:nvSpPr>
            <p:cNvPr id="65562" name="Line 36"/>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5563" name="Text Box 37"/>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5546" name="Group 38"/>
          <p:cNvGrpSpPr>
            <a:grpSpLocks/>
          </p:cNvGrpSpPr>
          <p:nvPr/>
        </p:nvGrpSpPr>
        <p:grpSpPr bwMode="auto">
          <a:xfrm>
            <a:off x="990600" y="2651125"/>
            <a:ext cx="1866900" cy="1387475"/>
            <a:chOff x="624" y="1670"/>
            <a:chExt cx="1176" cy="874"/>
          </a:xfrm>
        </p:grpSpPr>
        <p:sp>
          <p:nvSpPr>
            <p:cNvPr id="65559" name="Rectangle 39"/>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5560" name="Rectangle 40"/>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P2:15%</a:t>
              </a:r>
            </a:p>
          </p:txBody>
        </p:sp>
        <p:sp>
          <p:nvSpPr>
            <p:cNvPr id="65561" name="Text Box 41"/>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5" name="Group 42"/>
          <p:cNvGrpSpPr>
            <a:grpSpLocks/>
          </p:cNvGrpSpPr>
          <p:nvPr/>
        </p:nvGrpSpPr>
        <p:grpSpPr bwMode="auto">
          <a:xfrm>
            <a:off x="3352800" y="2651125"/>
            <a:ext cx="1866900" cy="1387475"/>
            <a:chOff x="624" y="1670"/>
            <a:chExt cx="1176" cy="874"/>
          </a:xfrm>
        </p:grpSpPr>
        <p:sp>
          <p:nvSpPr>
            <p:cNvPr id="65556" name="Rectangle 43"/>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5557" name="Rectangle 44"/>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P2:15%</a:t>
              </a:r>
            </a:p>
          </p:txBody>
        </p:sp>
        <p:sp>
          <p:nvSpPr>
            <p:cNvPr id="65558" name="Text Box 45"/>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 name="Group 46"/>
          <p:cNvGrpSpPr>
            <a:grpSpLocks/>
          </p:cNvGrpSpPr>
          <p:nvPr/>
        </p:nvGrpSpPr>
        <p:grpSpPr bwMode="auto">
          <a:xfrm>
            <a:off x="3352800" y="2651125"/>
            <a:ext cx="1866900" cy="1387475"/>
            <a:chOff x="624" y="1670"/>
            <a:chExt cx="1176" cy="874"/>
          </a:xfrm>
        </p:grpSpPr>
        <p:sp>
          <p:nvSpPr>
            <p:cNvPr id="65553" name="Rectangle 47"/>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5554" name="Rectangle 48"/>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P2:10%</a:t>
              </a:r>
            </a:p>
          </p:txBody>
        </p:sp>
        <p:sp>
          <p:nvSpPr>
            <p:cNvPr id="65555" name="Text Box 49"/>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5549" name="Group 50"/>
          <p:cNvGrpSpPr>
            <a:grpSpLocks/>
          </p:cNvGrpSpPr>
          <p:nvPr/>
        </p:nvGrpSpPr>
        <p:grpSpPr bwMode="auto">
          <a:xfrm>
            <a:off x="3200400" y="4784725"/>
            <a:ext cx="1781175" cy="1387475"/>
            <a:chOff x="2382" y="3014"/>
            <a:chExt cx="1122" cy="874"/>
          </a:xfrm>
        </p:grpSpPr>
        <p:sp>
          <p:nvSpPr>
            <p:cNvPr id="65550" name="Rectangle 51"/>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P1:192KB</a:t>
              </a:r>
            </a:p>
          </p:txBody>
        </p:sp>
        <p:sp>
          <p:nvSpPr>
            <p:cNvPr id="65551" name="Rectangle 52"/>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P2:320KB</a:t>
              </a:r>
            </a:p>
          </p:txBody>
        </p:sp>
        <p:sp>
          <p:nvSpPr>
            <p:cNvPr id="65552" name="Text Box 53"/>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val="21505890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1.21612E-6 L 0.25834 1.21612E-6 " pathEditMode="relative" rAng="0" ptsTypes="AA">
                                      <p:cBhvr>
                                        <p:cTn id="6" dur="2000" fill="hold"/>
                                        <p:tgtEl>
                                          <p:spTgt spid="270359"/>
                                        </p:tgtEl>
                                        <p:attrNameLst>
                                          <p:attrName>ppt_x</p:attrName>
                                          <p:attrName>ppt_y</p:attrName>
                                        </p:attrNameLst>
                                      </p:cBhvr>
                                      <p:rCtr x="12917" y="0"/>
                                    </p:animMotion>
                                  </p:childTnLst>
                                </p:cTn>
                              </p:par>
                              <p:par>
                                <p:cTn id="7" presetID="35" presetClass="emph" presetSubtype="0" repeatCount="2000" fill="hold" nodeType="withEffect">
                                  <p:stCondLst>
                                    <p:cond delay="0"/>
                                  </p:stCondLst>
                                  <p:childTnLst>
                                    <p:anim calcmode="discrete" valueType="str">
                                      <p:cBhvr>
                                        <p:cTn id="8" dur="1000" fill="hold"/>
                                        <p:tgtEl>
                                          <p:spTgt spid="5"/>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5"/>
                                        </p:tgtEl>
                                        <p:attrNameLst>
                                          <p:attrName>style.visibility</p:attrName>
                                        </p:attrNameLst>
                                      </p:cBhvr>
                                      <p:to>
                                        <p:strVal val="hidden"/>
                                      </p:to>
                                    </p:set>
                                  </p:sub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9"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DBB25FBC-40F4-9441-A30B-9EC75C2780CB}" type="slidenum">
              <a:rPr lang="ko-KR" altLang="en-US" sz="1200">
                <a:solidFill>
                  <a:srgbClr val="000000"/>
                </a:solidFill>
                <a:latin typeface="Garamond" charset="0"/>
              </a:rPr>
              <a:pPr algn="ctr" eaLnBrk="1" hangingPunct="1"/>
              <a:t>163</a:t>
            </a:fld>
            <a:endParaRPr lang="en-US" altLang="ko-KR" sz="1200">
              <a:solidFill>
                <a:srgbClr val="000000"/>
              </a:solidFill>
              <a:latin typeface="Garamond" charset="0"/>
            </a:endParaRPr>
          </a:p>
        </p:txBody>
      </p:sp>
      <p:sp>
        <p:nvSpPr>
          <p:cNvPr id="67586" name="Rectangle 4"/>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7587" name="Group 5"/>
          <p:cNvGrpSpPr>
            <a:grpSpLocks/>
          </p:cNvGrpSpPr>
          <p:nvPr/>
        </p:nvGrpSpPr>
        <p:grpSpPr bwMode="auto">
          <a:xfrm>
            <a:off x="685800" y="3962400"/>
            <a:ext cx="7010400" cy="457200"/>
            <a:chOff x="768" y="2592"/>
            <a:chExt cx="4416" cy="288"/>
          </a:xfrm>
        </p:grpSpPr>
        <p:sp>
          <p:nvSpPr>
            <p:cNvPr id="67614" name="Line 6"/>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7615" name="Line 7"/>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7616" name="Line 8"/>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7617" name="Line 9"/>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7618" name="Line 10"/>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67588" name="AutoShape 11"/>
          <p:cNvSpPr>
            <a:spLocks noChangeArrowheads="1"/>
          </p:cNvSpPr>
          <p:nvPr/>
        </p:nvSpPr>
        <p:spPr bwMode="auto">
          <a:xfrm>
            <a:off x="52578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7589" name="AutoShape 24"/>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Repartition!</a:t>
            </a:r>
          </a:p>
        </p:txBody>
      </p:sp>
      <p:sp>
        <p:nvSpPr>
          <p:cNvPr id="67590" name="AutoShape 25"/>
          <p:cNvSpPr>
            <a:spLocks noChangeArrowheads="1"/>
          </p:cNvSpPr>
          <p:nvPr/>
        </p:nvSpPr>
        <p:spPr bwMode="auto">
          <a:xfrm>
            <a:off x="5257800" y="2133600"/>
            <a:ext cx="2209800" cy="1752600"/>
          </a:xfrm>
          <a:prstGeom prst="wedgeRoundRectCallout">
            <a:avLst>
              <a:gd name="adj1" fmla="val -42315"/>
              <a:gd name="adj2" fmla="val 65671"/>
              <a:gd name="adj3" fmla="val 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altLang="ko-KR">
                <a:solidFill>
                  <a:srgbClr val="000000"/>
                </a:solidFill>
              </a:rPr>
              <a:t>Evaluate M3</a:t>
            </a:r>
          </a:p>
          <a:p>
            <a:r>
              <a:rPr lang="en-US" altLang="ko-KR">
                <a:solidFill>
                  <a:srgbClr val="000000"/>
                </a:solidFill>
              </a:rPr>
              <a:t>P1: </a:t>
            </a:r>
            <a:r>
              <a:rPr lang="en-US" altLang="ko-KR">
                <a:solidFill>
                  <a:srgbClr val="3B812F"/>
                </a:solidFill>
              </a:rPr>
              <a:t>20%</a:t>
            </a:r>
            <a:r>
              <a:rPr lang="en-US" altLang="ko-KR">
                <a:solidFill>
                  <a:srgbClr val="000000"/>
                </a:solidFill>
              </a:rPr>
              <a:t> / 20%</a:t>
            </a:r>
          </a:p>
          <a:p>
            <a:r>
              <a:rPr lang="en-US" altLang="ko-KR">
                <a:solidFill>
                  <a:srgbClr val="000000"/>
                </a:solidFill>
              </a:rPr>
              <a:t>P2: </a:t>
            </a:r>
            <a:r>
              <a:rPr lang="en-US" altLang="ko-KR">
                <a:solidFill>
                  <a:srgbClr val="FF0000"/>
                </a:solidFill>
              </a:rPr>
              <a:t>10%</a:t>
            </a:r>
            <a:r>
              <a:rPr lang="en-US" altLang="ko-KR">
                <a:solidFill>
                  <a:srgbClr val="000000"/>
                </a:solidFill>
              </a:rPr>
              <a:t> / 5%</a:t>
            </a:r>
          </a:p>
        </p:txBody>
      </p:sp>
      <p:sp>
        <p:nvSpPr>
          <p:cNvPr id="276506" name="AutoShape 26"/>
          <p:cNvSpPr>
            <a:spLocks noChangeArrowheads="1"/>
          </p:cNvSpPr>
          <p:nvPr/>
        </p:nvSpPr>
        <p:spPr bwMode="auto">
          <a:xfrm rot="2373241">
            <a:off x="4876800" y="4267200"/>
            <a:ext cx="304800" cy="609600"/>
          </a:xfrm>
          <a:prstGeom prst="downArrow">
            <a:avLst>
              <a:gd name="adj1" fmla="val 50000"/>
              <a:gd name="adj2" fmla="val 50000"/>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67592" name="Rectangle 31"/>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7593" name="Rectangle 32"/>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a:t>
            </a:r>
          </a:p>
        </p:txBody>
      </p:sp>
      <p:sp>
        <p:nvSpPr>
          <p:cNvPr id="67594" name="Text Box 33"/>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7595" name="Group 34"/>
          <p:cNvGrpSpPr>
            <a:grpSpLocks/>
          </p:cNvGrpSpPr>
          <p:nvPr/>
        </p:nvGrpSpPr>
        <p:grpSpPr bwMode="auto">
          <a:xfrm>
            <a:off x="5410200" y="4327525"/>
            <a:ext cx="2286000" cy="701675"/>
            <a:chOff x="3408" y="2726"/>
            <a:chExt cx="1440" cy="442"/>
          </a:xfrm>
        </p:grpSpPr>
        <p:sp>
          <p:nvSpPr>
            <p:cNvPr id="67612" name="Line 35"/>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7613" name="Text Box 36"/>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7596" name="Group 37"/>
          <p:cNvGrpSpPr>
            <a:grpSpLocks/>
          </p:cNvGrpSpPr>
          <p:nvPr/>
        </p:nvGrpSpPr>
        <p:grpSpPr bwMode="auto">
          <a:xfrm>
            <a:off x="990600" y="2651125"/>
            <a:ext cx="1866900" cy="1387475"/>
            <a:chOff x="624" y="1670"/>
            <a:chExt cx="1176" cy="874"/>
          </a:xfrm>
        </p:grpSpPr>
        <p:sp>
          <p:nvSpPr>
            <p:cNvPr id="67609" name="Rectangle 38"/>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7610" name="Rectangle 39"/>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P2:15%</a:t>
              </a:r>
            </a:p>
          </p:txBody>
        </p:sp>
        <p:sp>
          <p:nvSpPr>
            <p:cNvPr id="67611" name="Text Box 40"/>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7597" name="Group 45"/>
          <p:cNvGrpSpPr>
            <a:grpSpLocks/>
          </p:cNvGrpSpPr>
          <p:nvPr/>
        </p:nvGrpSpPr>
        <p:grpSpPr bwMode="auto">
          <a:xfrm>
            <a:off x="3352800" y="2651125"/>
            <a:ext cx="1866900" cy="1387475"/>
            <a:chOff x="624" y="1670"/>
            <a:chExt cx="1176" cy="874"/>
          </a:xfrm>
        </p:grpSpPr>
        <p:sp>
          <p:nvSpPr>
            <p:cNvPr id="67606" name="Rectangle 46"/>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7607" name="Rectangle 47"/>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P2:10%</a:t>
              </a:r>
            </a:p>
          </p:txBody>
        </p:sp>
        <p:sp>
          <p:nvSpPr>
            <p:cNvPr id="67608" name="Text Box 48"/>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 name="Group 49"/>
          <p:cNvGrpSpPr>
            <a:grpSpLocks/>
          </p:cNvGrpSpPr>
          <p:nvPr/>
        </p:nvGrpSpPr>
        <p:grpSpPr bwMode="auto">
          <a:xfrm>
            <a:off x="3200400" y="4784725"/>
            <a:ext cx="1781175" cy="1387475"/>
            <a:chOff x="2382" y="3014"/>
            <a:chExt cx="1122" cy="874"/>
          </a:xfrm>
        </p:grpSpPr>
        <p:sp>
          <p:nvSpPr>
            <p:cNvPr id="67603" name="Rectangle 50"/>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P1:192KB</a:t>
              </a:r>
            </a:p>
          </p:txBody>
        </p:sp>
        <p:sp>
          <p:nvSpPr>
            <p:cNvPr id="67604" name="Rectangle 51"/>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P2:320KB</a:t>
              </a:r>
            </a:p>
          </p:txBody>
        </p:sp>
        <p:sp>
          <p:nvSpPr>
            <p:cNvPr id="67605" name="Text Box 52"/>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7" name="Group 53"/>
          <p:cNvGrpSpPr>
            <a:grpSpLocks/>
          </p:cNvGrpSpPr>
          <p:nvPr/>
        </p:nvGrpSpPr>
        <p:grpSpPr bwMode="auto">
          <a:xfrm>
            <a:off x="3200400" y="4784725"/>
            <a:ext cx="1781175" cy="1387475"/>
            <a:chOff x="2382" y="3014"/>
            <a:chExt cx="1122" cy="874"/>
          </a:xfrm>
        </p:grpSpPr>
        <p:sp>
          <p:nvSpPr>
            <p:cNvPr id="67600" name="Rectangle 54"/>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P1:128KB</a:t>
              </a:r>
            </a:p>
          </p:txBody>
        </p:sp>
        <p:sp>
          <p:nvSpPr>
            <p:cNvPr id="67601" name="Rectangle 55"/>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P2:384KB</a:t>
              </a:r>
            </a:p>
          </p:txBody>
        </p:sp>
        <p:sp>
          <p:nvSpPr>
            <p:cNvPr id="67602" name="Text Box 56"/>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val="3865426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6"/>
                                        </p:tgtEl>
                                        <p:attrNameLst>
                                          <p:attrName>style.visibility</p:attrName>
                                        </p:attrNameLst>
                                      </p:cBhvr>
                                      <p:to>
                                        <p:strVal val="visible"/>
                                      </p:to>
                                    </p:set>
                                  </p:childTnLst>
                                </p:cTn>
                              </p:par>
                              <p:par>
                                <p:cTn id="7" presetID="35" presetClass="emph" presetSubtype="0" fill="hold" nodeType="withEffect">
                                  <p:stCondLst>
                                    <p:cond delay="0"/>
                                  </p:stCondLst>
                                  <p:childTnLst>
                                    <p:anim calcmode="discrete" valueType="str">
                                      <p:cBhvr>
                                        <p:cTn id="8"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6"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5EB6498D-F273-0547-97D1-0248302BA433}" type="slidenum">
              <a:rPr lang="ko-KR" altLang="en-US" sz="1200">
                <a:solidFill>
                  <a:srgbClr val="000000"/>
                </a:solidFill>
                <a:latin typeface="Garamond" charset="0"/>
              </a:rPr>
              <a:pPr algn="ctr" eaLnBrk="1" hangingPunct="1"/>
              <a:t>164</a:t>
            </a:fld>
            <a:endParaRPr lang="en-US" altLang="ko-KR" sz="1200">
              <a:solidFill>
                <a:srgbClr val="000000"/>
              </a:solidFill>
              <a:latin typeface="Garamond" charset="0"/>
            </a:endParaRPr>
          </a:p>
        </p:txBody>
      </p:sp>
      <p:sp>
        <p:nvSpPr>
          <p:cNvPr id="69634"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9635" name="Group 3"/>
          <p:cNvGrpSpPr>
            <a:grpSpLocks/>
          </p:cNvGrpSpPr>
          <p:nvPr/>
        </p:nvGrpSpPr>
        <p:grpSpPr bwMode="auto">
          <a:xfrm>
            <a:off x="685800" y="3962400"/>
            <a:ext cx="7010400" cy="457200"/>
            <a:chOff x="768" y="2592"/>
            <a:chExt cx="4416" cy="288"/>
          </a:xfrm>
        </p:grpSpPr>
        <p:sp>
          <p:nvSpPr>
            <p:cNvPr id="69660"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9661"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9662"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9663"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9664"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69636" name="AutoShape 21"/>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3</a:t>
            </a:r>
            <a:r>
              <a:rPr lang="en-US" altLang="ko-KR" baseline="30000">
                <a:solidFill>
                  <a:srgbClr val="000000"/>
                </a:solidFill>
              </a:rPr>
              <a:t>rd</a:t>
            </a:r>
            <a:r>
              <a:rPr lang="en-US" altLang="ko-KR">
                <a:solidFill>
                  <a:srgbClr val="000000"/>
                </a:solidFill>
              </a:rPr>
              <a:t> Interval</a:t>
            </a:r>
          </a:p>
        </p:txBody>
      </p:sp>
      <p:sp>
        <p:nvSpPr>
          <p:cNvPr id="274463" name="AutoShape 31"/>
          <p:cNvSpPr>
            <a:spLocks noChangeArrowheads="1"/>
          </p:cNvSpPr>
          <p:nvPr/>
        </p:nvSpPr>
        <p:spPr bwMode="auto">
          <a:xfrm>
            <a:off x="52578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9638" name="Rectangle 36"/>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9639" name="Rectangle 37"/>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a:t>
            </a:r>
          </a:p>
        </p:txBody>
      </p:sp>
      <p:sp>
        <p:nvSpPr>
          <p:cNvPr id="69640" name="Text Box 38"/>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9641" name="Group 39"/>
          <p:cNvGrpSpPr>
            <a:grpSpLocks/>
          </p:cNvGrpSpPr>
          <p:nvPr/>
        </p:nvGrpSpPr>
        <p:grpSpPr bwMode="auto">
          <a:xfrm>
            <a:off x="5410200" y="4327525"/>
            <a:ext cx="2286000" cy="701675"/>
            <a:chOff x="3408" y="2726"/>
            <a:chExt cx="1440" cy="442"/>
          </a:xfrm>
        </p:grpSpPr>
        <p:sp>
          <p:nvSpPr>
            <p:cNvPr id="69658" name="Line 40"/>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9659" name="Text Box 41"/>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9642" name="Group 42"/>
          <p:cNvGrpSpPr>
            <a:grpSpLocks/>
          </p:cNvGrpSpPr>
          <p:nvPr/>
        </p:nvGrpSpPr>
        <p:grpSpPr bwMode="auto">
          <a:xfrm>
            <a:off x="3352800" y="2651125"/>
            <a:ext cx="1866900" cy="1387475"/>
            <a:chOff x="624" y="1670"/>
            <a:chExt cx="1176" cy="874"/>
          </a:xfrm>
        </p:grpSpPr>
        <p:sp>
          <p:nvSpPr>
            <p:cNvPr id="69655" name="Rectangle 43"/>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9656" name="Rectangle 44"/>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P2:10%</a:t>
              </a:r>
            </a:p>
          </p:txBody>
        </p:sp>
        <p:sp>
          <p:nvSpPr>
            <p:cNvPr id="69657" name="Text Box 45"/>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9643" name="Group 46"/>
          <p:cNvGrpSpPr>
            <a:grpSpLocks/>
          </p:cNvGrpSpPr>
          <p:nvPr/>
        </p:nvGrpSpPr>
        <p:grpSpPr bwMode="auto">
          <a:xfrm>
            <a:off x="3200400" y="4784725"/>
            <a:ext cx="1781175" cy="1387475"/>
            <a:chOff x="2382" y="3014"/>
            <a:chExt cx="1122" cy="874"/>
          </a:xfrm>
        </p:grpSpPr>
        <p:sp>
          <p:nvSpPr>
            <p:cNvPr id="69652" name="Rectangle 47"/>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P1:128KB</a:t>
              </a:r>
            </a:p>
          </p:txBody>
        </p:sp>
        <p:sp>
          <p:nvSpPr>
            <p:cNvPr id="69653" name="Rectangle 48"/>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P2:384KB</a:t>
              </a:r>
            </a:p>
          </p:txBody>
        </p:sp>
        <p:sp>
          <p:nvSpPr>
            <p:cNvPr id="69654" name="Text Box 49"/>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6" name="Group 50"/>
          <p:cNvGrpSpPr>
            <a:grpSpLocks/>
          </p:cNvGrpSpPr>
          <p:nvPr/>
        </p:nvGrpSpPr>
        <p:grpSpPr bwMode="auto">
          <a:xfrm>
            <a:off x="5562600" y="2651125"/>
            <a:ext cx="1866900" cy="1387475"/>
            <a:chOff x="624" y="1670"/>
            <a:chExt cx="1176" cy="874"/>
          </a:xfrm>
        </p:grpSpPr>
        <p:sp>
          <p:nvSpPr>
            <p:cNvPr id="69649" name="Rectangle 51"/>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9650" name="Rectangle 52"/>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P2:10%</a:t>
              </a:r>
            </a:p>
          </p:txBody>
        </p:sp>
        <p:sp>
          <p:nvSpPr>
            <p:cNvPr id="69651" name="Text Box 53"/>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7" name="Group 54"/>
          <p:cNvGrpSpPr>
            <a:grpSpLocks/>
          </p:cNvGrpSpPr>
          <p:nvPr/>
        </p:nvGrpSpPr>
        <p:grpSpPr bwMode="auto">
          <a:xfrm>
            <a:off x="5562600" y="2651125"/>
            <a:ext cx="1866900" cy="1387475"/>
            <a:chOff x="624" y="1670"/>
            <a:chExt cx="1176" cy="874"/>
          </a:xfrm>
        </p:grpSpPr>
        <p:sp>
          <p:nvSpPr>
            <p:cNvPr id="69646" name="Rectangle 55"/>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P1:25%</a:t>
              </a:r>
            </a:p>
          </p:txBody>
        </p:sp>
        <p:sp>
          <p:nvSpPr>
            <p:cNvPr id="69647" name="Rectangle 56"/>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9%</a:t>
              </a:r>
            </a:p>
          </p:txBody>
        </p:sp>
        <p:sp>
          <p:nvSpPr>
            <p:cNvPr id="69648" name="Text Box 57"/>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spTree>
    <p:extLst>
      <p:ext uri="{BB962C8B-B14F-4D97-AF65-F5344CB8AC3E}">
        <p14:creationId xmlns:p14="http://schemas.microsoft.com/office/powerpoint/2010/main" val="36506908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0 0.0  L 0.25 0.0  E" pathEditMode="relative" ptsTypes="">
                                      <p:cBhvr>
                                        <p:cTn id="6" dur="2000" fill="hold"/>
                                        <p:tgtEl>
                                          <p:spTgt spid="274463"/>
                                        </p:tgtEl>
                                        <p:attrNameLst>
                                          <p:attrName>ppt_x</p:attrName>
                                          <p:attrName>ppt_y</p:attrName>
                                        </p:attrNameLst>
                                      </p:cBhvr>
                                    </p:animMotion>
                                  </p:childTnLst>
                                </p:cTn>
                              </p:par>
                              <p:par>
                                <p:cTn id="7" presetID="35" presetClass="emph" presetSubtype="0" repeatCount="2000" fill="hold" nodeType="withEffect">
                                  <p:stCondLst>
                                    <p:cond delay="0"/>
                                  </p:stCondLst>
                                  <p:childTnLst>
                                    <p:anim calcmode="discrete" valueType="str">
                                      <p:cBhvr>
                                        <p:cTn id="8"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63"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40CA08A9-D042-9A4A-BB1D-0EAB7941D9CC}" type="slidenum">
              <a:rPr lang="ko-KR" altLang="en-US" sz="1200">
                <a:solidFill>
                  <a:srgbClr val="000000"/>
                </a:solidFill>
                <a:latin typeface="Garamond" charset="0"/>
              </a:rPr>
              <a:pPr algn="ctr" eaLnBrk="1" hangingPunct="1"/>
              <a:t>165</a:t>
            </a:fld>
            <a:endParaRPr lang="en-US" altLang="ko-KR" sz="1200">
              <a:solidFill>
                <a:srgbClr val="000000"/>
              </a:solidFill>
              <a:latin typeface="Garamond" charset="0"/>
            </a:endParaRPr>
          </a:p>
        </p:txBody>
      </p:sp>
      <p:sp>
        <p:nvSpPr>
          <p:cNvPr id="71682" name="Rectangle 4"/>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71683" name="Group 5"/>
          <p:cNvGrpSpPr>
            <a:grpSpLocks/>
          </p:cNvGrpSpPr>
          <p:nvPr/>
        </p:nvGrpSpPr>
        <p:grpSpPr bwMode="auto">
          <a:xfrm>
            <a:off x="685800" y="3962400"/>
            <a:ext cx="7010400" cy="457200"/>
            <a:chOff x="768" y="2592"/>
            <a:chExt cx="4416" cy="288"/>
          </a:xfrm>
        </p:grpSpPr>
        <p:sp>
          <p:nvSpPr>
            <p:cNvPr id="71710" name="Line 6"/>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1711" name="Line 7"/>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1712" name="Line 8"/>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1713" name="Line 9"/>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1714" name="Line 10"/>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71684" name="AutoShape 24"/>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Repartition!</a:t>
            </a:r>
          </a:p>
        </p:txBody>
      </p:sp>
      <p:sp>
        <p:nvSpPr>
          <p:cNvPr id="71685" name="AutoShape 25"/>
          <p:cNvSpPr>
            <a:spLocks noChangeArrowheads="1"/>
          </p:cNvSpPr>
          <p:nvPr/>
        </p:nvSpPr>
        <p:spPr bwMode="auto">
          <a:xfrm>
            <a:off x="6400800" y="990600"/>
            <a:ext cx="2438400" cy="1676400"/>
          </a:xfrm>
          <a:prstGeom prst="wedgeRoundRectCallout">
            <a:avLst>
              <a:gd name="adj1" fmla="val 3190"/>
              <a:gd name="adj2" fmla="val 128505"/>
              <a:gd name="adj3" fmla="val 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altLang="ko-KR">
                <a:solidFill>
                  <a:srgbClr val="000000"/>
                </a:solidFill>
              </a:rPr>
              <a:t>Do Rollback if:</a:t>
            </a:r>
          </a:p>
          <a:p>
            <a:r>
              <a:rPr lang="en-US" altLang="ko-KR">
                <a:solidFill>
                  <a:srgbClr val="000000"/>
                </a:solidFill>
              </a:rPr>
              <a:t>P2: </a:t>
            </a:r>
            <a:r>
              <a:rPr lang="el-GR" altLang="ko-KR">
                <a:solidFill>
                  <a:srgbClr val="000000"/>
                </a:solidFill>
                <a:cs typeface="Times New Roman" charset="0"/>
              </a:rPr>
              <a:t>Δ</a:t>
            </a:r>
            <a:r>
              <a:rPr lang="en-US" altLang="ko-KR">
                <a:solidFill>
                  <a:srgbClr val="000000"/>
                </a:solidFill>
                <a:cs typeface="Times New Roman" charset="0"/>
              </a:rPr>
              <a:t>&lt;T</a:t>
            </a:r>
            <a:r>
              <a:rPr lang="en-US" altLang="ko-KR" baseline="-25000">
                <a:solidFill>
                  <a:srgbClr val="000000"/>
                </a:solidFill>
                <a:cs typeface="Times New Roman" charset="0"/>
              </a:rPr>
              <a:t>rollback</a:t>
            </a:r>
            <a:endParaRPr lang="el-GR" altLang="ko-KR" baseline="-25000">
              <a:solidFill>
                <a:srgbClr val="000000"/>
              </a:solidFill>
              <a:cs typeface="Times New Roman" charset="0"/>
            </a:endParaRPr>
          </a:p>
          <a:p>
            <a:r>
              <a:rPr lang="el-GR" altLang="ko-KR">
                <a:solidFill>
                  <a:srgbClr val="000000"/>
                </a:solidFill>
              </a:rPr>
              <a:t>Δ</a:t>
            </a:r>
            <a:r>
              <a:rPr lang="en-US" altLang="ko-KR">
                <a:solidFill>
                  <a:srgbClr val="000000"/>
                </a:solidFill>
              </a:rPr>
              <a:t>=MR</a:t>
            </a:r>
            <a:r>
              <a:rPr lang="en-US" altLang="ko-KR" baseline="-25000">
                <a:solidFill>
                  <a:srgbClr val="000000"/>
                </a:solidFill>
              </a:rPr>
              <a:t>old</a:t>
            </a:r>
            <a:r>
              <a:rPr lang="en-US" altLang="ko-KR">
                <a:solidFill>
                  <a:srgbClr val="000000"/>
                </a:solidFill>
              </a:rPr>
              <a:t>-MR</a:t>
            </a:r>
            <a:r>
              <a:rPr lang="en-US" altLang="ko-KR" baseline="-25000">
                <a:solidFill>
                  <a:srgbClr val="000000"/>
                </a:solidFill>
              </a:rPr>
              <a:t>new</a:t>
            </a:r>
          </a:p>
        </p:txBody>
      </p:sp>
      <p:sp>
        <p:nvSpPr>
          <p:cNvPr id="278554" name="AutoShape 26"/>
          <p:cNvSpPr>
            <a:spLocks noChangeArrowheads="1"/>
          </p:cNvSpPr>
          <p:nvPr/>
        </p:nvSpPr>
        <p:spPr bwMode="auto">
          <a:xfrm rot="4338355">
            <a:off x="6403975" y="4651375"/>
            <a:ext cx="304800" cy="1212850"/>
          </a:xfrm>
          <a:prstGeom prst="downArrow">
            <a:avLst>
              <a:gd name="adj1" fmla="val 50000"/>
              <a:gd name="adj2" fmla="val 99479"/>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71687" name="AutoShape 11"/>
          <p:cNvSpPr>
            <a:spLocks noChangeArrowheads="1"/>
          </p:cNvSpPr>
          <p:nvPr/>
        </p:nvSpPr>
        <p:spPr bwMode="auto">
          <a:xfrm>
            <a:off x="75438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1688" name="Rectangle 35"/>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71689" name="Rectangle 36"/>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a:t>
            </a:r>
          </a:p>
        </p:txBody>
      </p:sp>
      <p:sp>
        <p:nvSpPr>
          <p:cNvPr id="71690" name="Text Box 37"/>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71691" name="Group 38"/>
          <p:cNvGrpSpPr>
            <a:grpSpLocks/>
          </p:cNvGrpSpPr>
          <p:nvPr/>
        </p:nvGrpSpPr>
        <p:grpSpPr bwMode="auto">
          <a:xfrm>
            <a:off x="5410200" y="4327525"/>
            <a:ext cx="2286000" cy="701675"/>
            <a:chOff x="3408" y="2726"/>
            <a:chExt cx="1440" cy="442"/>
          </a:xfrm>
        </p:grpSpPr>
        <p:sp>
          <p:nvSpPr>
            <p:cNvPr id="71708" name="Line 39"/>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1709" name="Text Box 40"/>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71692" name="Group 41"/>
          <p:cNvGrpSpPr>
            <a:grpSpLocks/>
          </p:cNvGrpSpPr>
          <p:nvPr/>
        </p:nvGrpSpPr>
        <p:grpSpPr bwMode="auto">
          <a:xfrm>
            <a:off x="3352800" y="2651125"/>
            <a:ext cx="1866900" cy="1387475"/>
            <a:chOff x="624" y="1670"/>
            <a:chExt cx="1176" cy="874"/>
          </a:xfrm>
        </p:grpSpPr>
        <p:sp>
          <p:nvSpPr>
            <p:cNvPr id="71705" name="Rectangle 42"/>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71706" name="Rectangle 43"/>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P2:10%</a:t>
              </a:r>
            </a:p>
          </p:txBody>
        </p:sp>
        <p:sp>
          <p:nvSpPr>
            <p:cNvPr id="71707" name="Text Box 44"/>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71693" name="Group 45"/>
          <p:cNvGrpSpPr>
            <a:grpSpLocks/>
          </p:cNvGrpSpPr>
          <p:nvPr/>
        </p:nvGrpSpPr>
        <p:grpSpPr bwMode="auto">
          <a:xfrm>
            <a:off x="5562600" y="2651125"/>
            <a:ext cx="1866900" cy="1387475"/>
            <a:chOff x="624" y="1670"/>
            <a:chExt cx="1176" cy="874"/>
          </a:xfrm>
        </p:grpSpPr>
        <p:sp>
          <p:nvSpPr>
            <p:cNvPr id="71702" name="Rectangle 46"/>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P1:25%</a:t>
              </a:r>
            </a:p>
          </p:txBody>
        </p:sp>
        <p:sp>
          <p:nvSpPr>
            <p:cNvPr id="71703" name="Rectangle 47"/>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9%</a:t>
              </a:r>
            </a:p>
          </p:txBody>
        </p:sp>
        <p:sp>
          <p:nvSpPr>
            <p:cNvPr id="71704" name="Text Box 48"/>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 name="Group 49"/>
          <p:cNvGrpSpPr>
            <a:grpSpLocks/>
          </p:cNvGrpSpPr>
          <p:nvPr/>
        </p:nvGrpSpPr>
        <p:grpSpPr bwMode="auto">
          <a:xfrm>
            <a:off x="3200400" y="4784725"/>
            <a:ext cx="1781175" cy="1387475"/>
            <a:chOff x="2382" y="3014"/>
            <a:chExt cx="1122" cy="874"/>
          </a:xfrm>
        </p:grpSpPr>
        <p:sp>
          <p:nvSpPr>
            <p:cNvPr id="71699" name="Rectangle 50"/>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P1:128KB</a:t>
              </a:r>
            </a:p>
          </p:txBody>
        </p:sp>
        <p:sp>
          <p:nvSpPr>
            <p:cNvPr id="71700" name="Rectangle 51"/>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P2:384KB</a:t>
              </a:r>
            </a:p>
          </p:txBody>
        </p:sp>
        <p:sp>
          <p:nvSpPr>
            <p:cNvPr id="71701" name="Text Box 52"/>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7" name="Group 53"/>
          <p:cNvGrpSpPr>
            <a:grpSpLocks/>
          </p:cNvGrpSpPr>
          <p:nvPr/>
        </p:nvGrpSpPr>
        <p:grpSpPr bwMode="auto">
          <a:xfrm>
            <a:off x="3200400" y="4784725"/>
            <a:ext cx="1781175" cy="1387475"/>
            <a:chOff x="2382" y="3014"/>
            <a:chExt cx="1122" cy="874"/>
          </a:xfrm>
        </p:grpSpPr>
        <p:sp>
          <p:nvSpPr>
            <p:cNvPr id="71696" name="Rectangle 54"/>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P1:192KB</a:t>
              </a:r>
            </a:p>
          </p:txBody>
        </p:sp>
        <p:sp>
          <p:nvSpPr>
            <p:cNvPr id="71697" name="Rectangle 55"/>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P2:320KB</a:t>
              </a:r>
            </a:p>
          </p:txBody>
        </p:sp>
        <p:sp>
          <p:nvSpPr>
            <p:cNvPr id="71698" name="Text Box 56"/>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val="37264269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54"/>
                                        </p:tgtEl>
                                        <p:attrNameLst>
                                          <p:attrName>style.visibility</p:attrName>
                                        </p:attrNameLst>
                                      </p:cBhvr>
                                      <p:to>
                                        <p:strVal val="visible"/>
                                      </p:to>
                                    </p:set>
                                  </p:childTnLst>
                                </p:cTn>
                              </p:par>
                              <p:par>
                                <p:cTn id="7" presetID="35" presetClass="emph" presetSubtype="0" fill="hold" nodeType="withEffect">
                                  <p:stCondLst>
                                    <p:cond delay="0"/>
                                  </p:stCondLst>
                                  <p:childTnLst>
                                    <p:anim calcmode="discrete" valueType="str">
                                      <p:cBhvr>
                                        <p:cTn id="8"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54"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Garamond" charset="0"/>
                <a:ea typeface="ＭＳ Ｐゴシック" charset="0"/>
                <a:cs typeface="ＭＳ Ｐゴシック" charset="0"/>
              </a:rPr>
              <a:t>Dynamic Fair Caching Results</a:t>
            </a:r>
          </a:p>
        </p:txBody>
      </p:sp>
      <p:sp>
        <p:nvSpPr>
          <p:cNvPr id="7373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Improves both fairness and throughput</a:t>
            </a:r>
          </a:p>
        </p:txBody>
      </p:sp>
      <p:sp>
        <p:nvSpPr>
          <p:cNvPr id="737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B60421-59BF-2A47-8A09-2896E7526CB2}" type="slidenum">
              <a:rPr lang="en-US" sz="1600">
                <a:solidFill>
                  <a:srgbClr val="000000"/>
                </a:solidFill>
                <a:latin typeface="Garamond" charset="0"/>
              </a:rPr>
              <a:pPr eaLnBrk="1" hangingPunct="1"/>
              <a:t>166</a:t>
            </a:fld>
            <a:endParaRPr lang="en-US" sz="1600">
              <a:solidFill>
                <a:srgbClr val="000000"/>
              </a:solidFill>
              <a:latin typeface="Garamond" charset="0"/>
            </a:endParaRPr>
          </a:p>
        </p:txBody>
      </p:sp>
      <p:graphicFrame>
        <p:nvGraphicFramePr>
          <p:cNvPr id="73732" name="Object 2"/>
          <p:cNvGraphicFramePr>
            <a:graphicFrameLocks noChangeAspect="1"/>
          </p:cNvGraphicFramePr>
          <p:nvPr/>
        </p:nvGraphicFramePr>
        <p:xfrm>
          <a:off x="419100" y="990600"/>
          <a:ext cx="7467600" cy="2266950"/>
        </p:xfrm>
        <a:graphic>
          <a:graphicData uri="http://schemas.openxmlformats.org/presentationml/2006/ole">
            <mc:AlternateContent xmlns:mc="http://schemas.openxmlformats.org/markup-compatibility/2006">
              <mc:Choice xmlns:v="urn:schemas-microsoft-com:vml" Requires="v">
                <p:oleObj spid="_x0000_s1684533" name="차트" r:id="rId3" imgW="6680200" imgH="2120900" progId="Excel.Chart.8">
                  <p:embed/>
                </p:oleObj>
              </mc:Choice>
              <mc:Fallback>
                <p:oleObj name="차트" r:id="rId3" imgW="6680200" imgH="21209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990600"/>
                        <a:ext cx="7467600" cy="22669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3733" name="Object 3"/>
          <p:cNvGraphicFramePr>
            <a:graphicFrameLocks noChangeAspect="1"/>
          </p:cNvGraphicFramePr>
          <p:nvPr/>
        </p:nvGraphicFramePr>
        <p:xfrm>
          <a:off x="419100" y="3019425"/>
          <a:ext cx="7467600" cy="2695575"/>
        </p:xfrm>
        <a:graphic>
          <a:graphicData uri="http://schemas.openxmlformats.org/presentationml/2006/ole">
            <mc:AlternateContent xmlns:mc="http://schemas.openxmlformats.org/markup-compatibility/2006">
              <mc:Choice xmlns:v="urn:schemas-microsoft-com:vml" Requires="v">
                <p:oleObj spid="_x0000_s1684534" name="Chart" r:id="rId6" imgW="6680200" imgH="2552700" progId="Excel.Chart.8">
                  <p:embed/>
                </p:oleObj>
              </mc:Choice>
              <mc:Fallback>
                <p:oleObj name="Chart" r:id="rId6" imgW="6680200" imgH="255270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 y="3019425"/>
                        <a:ext cx="7467600" cy="26955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3734" name="Line 6"/>
          <p:cNvSpPr>
            <a:spLocks noChangeShapeType="1"/>
          </p:cNvSpPr>
          <p:nvPr/>
        </p:nvSpPr>
        <p:spPr bwMode="auto">
          <a:xfrm>
            <a:off x="4800600" y="16002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735" name="Line 7"/>
          <p:cNvSpPr>
            <a:spLocks noChangeShapeType="1"/>
          </p:cNvSpPr>
          <p:nvPr/>
        </p:nvSpPr>
        <p:spPr bwMode="auto">
          <a:xfrm>
            <a:off x="4953000" y="16002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736" name="Line 8"/>
          <p:cNvSpPr>
            <a:spLocks noChangeShapeType="1"/>
          </p:cNvSpPr>
          <p:nvPr/>
        </p:nvSpPr>
        <p:spPr bwMode="auto">
          <a:xfrm>
            <a:off x="4800600" y="4876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737" name="Line 9"/>
          <p:cNvSpPr>
            <a:spLocks noChangeShapeType="1"/>
          </p:cNvSpPr>
          <p:nvPr/>
        </p:nvSpPr>
        <p:spPr bwMode="auto">
          <a:xfrm>
            <a:off x="4953000" y="4876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738" name="Line 10"/>
          <p:cNvSpPr>
            <a:spLocks noChangeShapeType="1"/>
          </p:cNvSpPr>
          <p:nvPr/>
        </p:nvSpPr>
        <p:spPr bwMode="auto">
          <a:xfrm>
            <a:off x="3733800" y="4876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739" name="Line 11"/>
          <p:cNvSpPr>
            <a:spLocks noChangeShapeType="1"/>
          </p:cNvSpPr>
          <p:nvPr/>
        </p:nvSpPr>
        <p:spPr bwMode="auto">
          <a:xfrm>
            <a:off x="3886200" y="4876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740" name="Line 12"/>
          <p:cNvSpPr>
            <a:spLocks noChangeShapeType="1"/>
          </p:cNvSpPr>
          <p:nvPr/>
        </p:nvSpPr>
        <p:spPr bwMode="auto">
          <a:xfrm>
            <a:off x="3733800" y="1524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741" name="Line 13"/>
          <p:cNvSpPr>
            <a:spLocks noChangeShapeType="1"/>
          </p:cNvSpPr>
          <p:nvPr/>
        </p:nvSpPr>
        <p:spPr bwMode="auto">
          <a:xfrm>
            <a:off x="3886200" y="1524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1931083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atin typeface="Garamond" charset="0"/>
                <a:ea typeface="ＭＳ Ｐゴシック" charset="0"/>
                <a:cs typeface="ＭＳ Ｐゴシック" charset="0"/>
              </a:rPr>
              <a:t>Effect of Partitioning Interval</a:t>
            </a:r>
          </a:p>
        </p:txBody>
      </p:sp>
      <p:sp>
        <p:nvSpPr>
          <p:cNvPr id="7475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Fine-grained partitioning is important for both fairness and throughput</a:t>
            </a:r>
          </a:p>
        </p:txBody>
      </p:sp>
      <p:sp>
        <p:nvSpPr>
          <p:cNvPr id="747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8F0317-3426-4541-A0A5-2F2162CAAAA4}" type="slidenum">
              <a:rPr lang="en-US" sz="1600">
                <a:solidFill>
                  <a:srgbClr val="000000"/>
                </a:solidFill>
                <a:latin typeface="Garamond" charset="0"/>
              </a:rPr>
              <a:pPr eaLnBrk="1" hangingPunct="1"/>
              <a:t>167</a:t>
            </a:fld>
            <a:endParaRPr lang="en-US" sz="1600">
              <a:solidFill>
                <a:srgbClr val="000000"/>
              </a:solidFill>
              <a:latin typeface="Garamond" charset="0"/>
            </a:endParaRPr>
          </a:p>
        </p:txBody>
      </p:sp>
      <p:graphicFrame>
        <p:nvGraphicFramePr>
          <p:cNvPr id="74756" name="Object 2"/>
          <p:cNvGraphicFramePr>
            <a:graphicFrameLocks noChangeAspect="1"/>
          </p:cNvGraphicFramePr>
          <p:nvPr/>
        </p:nvGraphicFramePr>
        <p:xfrm>
          <a:off x="152400" y="1295400"/>
          <a:ext cx="4179888" cy="4127500"/>
        </p:xfrm>
        <a:graphic>
          <a:graphicData uri="http://schemas.openxmlformats.org/presentationml/2006/ole">
            <mc:AlternateContent xmlns:mc="http://schemas.openxmlformats.org/markup-compatibility/2006">
              <mc:Choice xmlns:v="urn:schemas-microsoft-com:vml" Requires="v">
                <p:oleObj spid="_x0000_s1685557" name="Chart" r:id="rId3" imgW="3797300" imgH="3606800" progId="Excel.Chart.8">
                  <p:embed/>
                </p:oleObj>
              </mc:Choice>
              <mc:Fallback>
                <p:oleObj name="Chart" r:id="rId3" imgW="3797300" imgH="36068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4179888" cy="41275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4757" name="Object 3"/>
          <p:cNvGraphicFramePr>
            <a:graphicFrameLocks noChangeAspect="1"/>
          </p:cNvGraphicFramePr>
          <p:nvPr/>
        </p:nvGraphicFramePr>
        <p:xfrm>
          <a:off x="4495800" y="1295400"/>
          <a:ext cx="4191000" cy="4159250"/>
        </p:xfrm>
        <a:graphic>
          <a:graphicData uri="http://schemas.openxmlformats.org/presentationml/2006/ole">
            <mc:AlternateContent xmlns:mc="http://schemas.openxmlformats.org/markup-compatibility/2006">
              <mc:Choice xmlns:v="urn:schemas-microsoft-com:vml" Requires="v">
                <p:oleObj spid="_x0000_s1685558" name="Chart" r:id="rId6" imgW="3810000" imgH="3632200" progId="Excel.Chart.8">
                  <p:embed/>
                </p:oleObj>
              </mc:Choice>
              <mc:Fallback>
                <p:oleObj name="Chart" r:id="rId6" imgW="3810000" imgH="363220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295400"/>
                        <a:ext cx="4191000" cy="4159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775116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Garamond" charset="0"/>
                <a:ea typeface="ＭＳ Ｐゴシック" charset="0"/>
                <a:cs typeface="ＭＳ Ｐゴシック" charset="0"/>
              </a:rPr>
              <a:t>Benefits of Fair Caching</a:t>
            </a:r>
          </a:p>
        </p:txBody>
      </p:sp>
      <p:sp>
        <p:nvSpPr>
          <p:cNvPr id="75778" name="Content Placeholder 2"/>
          <p:cNvSpPr>
            <a:spLocks noGrp="1"/>
          </p:cNvSpPr>
          <p:nvPr>
            <p:ph idx="1"/>
          </p:nvPr>
        </p:nvSpPr>
        <p:spPr>
          <a:xfrm>
            <a:off x="228600" y="996950"/>
            <a:ext cx="8610600" cy="5194300"/>
          </a:xfrm>
        </p:spPr>
        <p:txBody>
          <a:bodyPr/>
          <a:lstStyle/>
          <a:p>
            <a:pPr>
              <a:lnSpc>
                <a:spcPct val="90000"/>
              </a:lnSpc>
            </a:pPr>
            <a:r>
              <a:rPr lang="en-US" altLang="ko-KR">
                <a:latin typeface="Tahoma" charset="0"/>
                <a:ea typeface="굴림" charset="0"/>
                <a:cs typeface="굴림" charset="0"/>
              </a:rPr>
              <a:t>Problems of unfair cache sharing</a:t>
            </a:r>
          </a:p>
          <a:p>
            <a:pPr lvl="1">
              <a:lnSpc>
                <a:spcPct val="90000"/>
              </a:lnSpc>
            </a:pPr>
            <a:r>
              <a:rPr lang="en-US" altLang="ko-KR">
                <a:latin typeface="Tahoma" charset="0"/>
                <a:ea typeface="굴림" charset="0"/>
                <a:cs typeface="굴림" charset="0"/>
              </a:rPr>
              <a:t>Sub-optimal throughput</a:t>
            </a:r>
          </a:p>
          <a:p>
            <a:pPr lvl="1">
              <a:lnSpc>
                <a:spcPct val="90000"/>
              </a:lnSpc>
            </a:pPr>
            <a:r>
              <a:rPr lang="en-US" altLang="ko-KR">
                <a:latin typeface="Tahoma" charset="0"/>
                <a:ea typeface="굴림" charset="0"/>
                <a:cs typeface="굴림" charset="0"/>
              </a:rPr>
              <a:t>Thread starvation</a:t>
            </a:r>
          </a:p>
          <a:p>
            <a:pPr lvl="1">
              <a:lnSpc>
                <a:spcPct val="90000"/>
              </a:lnSpc>
            </a:pPr>
            <a:r>
              <a:rPr lang="en-US" altLang="ko-KR">
                <a:latin typeface="Tahoma" charset="0"/>
                <a:ea typeface="굴림" charset="0"/>
                <a:cs typeface="굴림" charset="0"/>
              </a:rPr>
              <a:t>Priority inversion</a:t>
            </a:r>
          </a:p>
          <a:p>
            <a:pPr lvl="1">
              <a:lnSpc>
                <a:spcPct val="90000"/>
              </a:lnSpc>
            </a:pPr>
            <a:r>
              <a:rPr lang="en-US" altLang="ko-KR">
                <a:latin typeface="Tahoma" charset="0"/>
                <a:ea typeface="굴림" charset="0"/>
                <a:cs typeface="굴림" charset="0"/>
              </a:rPr>
              <a:t>Thread-mix dependent performance</a:t>
            </a:r>
          </a:p>
          <a:p>
            <a:pPr lvl="1">
              <a:lnSpc>
                <a:spcPct val="90000"/>
              </a:lnSpc>
            </a:pPr>
            <a:endParaRPr lang="en-US" altLang="ko-KR" sz="1800">
              <a:latin typeface="Tahoma" charset="0"/>
              <a:ea typeface="굴림" charset="0"/>
              <a:cs typeface="굴림" charset="0"/>
            </a:endParaRPr>
          </a:p>
          <a:p>
            <a:pPr lvl="1">
              <a:lnSpc>
                <a:spcPct val="90000"/>
              </a:lnSpc>
            </a:pPr>
            <a:endParaRPr lang="en-US" altLang="ko-KR" sz="1800">
              <a:latin typeface="Tahoma" charset="0"/>
              <a:ea typeface="굴림" charset="0"/>
              <a:cs typeface="굴림" charset="0"/>
            </a:endParaRPr>
          </a:p>
          <a:p>
            <a:pPr>
              <a:lnSpc>
                <a:spcPct val="90000"/>
              </a:lnSpc>
            </a:pPr>
            <a:r>
              <a:rPr lang="en-US" altLang="ko-KR">
                <a:latin typeface="Tahoma" charset="0"/>
                <a:ea typeface="굴림" charset="0"/>
                <a:cs typeface="굴림" charset="0"/>
              </a:rPr>
              <a:t>Benefits of fair caching</a:t>
            </a:r>
          </a:p>
          <a:p>
            <a:pPr lvl="1">
              <a:lnSpc>
                <a:spcPct val="90000"/>
              </a:lnSpc>
            </a:pPr>
            <a:r>
              <a:rPr lang="en-US" altLang="ko-KR">
                <a:latin typeface="Tahoma" charset="0"/>
                <a:ea typeface="굴림" charset="0"/>
                <a:cs typeface="굴림" charset="0"/>
              </a:rPr>
              <a:t>Better fairness</a:t>
            </a:r>
          </a:p>
          <a:p>
            <a:pPr lvl="1">
              <a:lnSpc>
                <a:spcPct val="90000"/>
              </a:lnSpc>
            </a:pPr>
            <a:r>
              <a:rPr lang="en-US" altLang="ko-KR">
                <a:latin typeface="Tahoma" charset="0"/>
                <a:ea typeface="굴림" charset="0"/>
                <a:cs typeface="굴림" charset="0"/>
              </a:rPr>
              <a:t>Better throughput</a:t>
            </a:r>
          </a:p>
          <a:p>
            <a:pPr lvl="1">
              <a:lnSpc>
                <a:spcPct val="90000"/>
              </a:lnSpc>
            </a:pPr>
            <a:r>
              <a:rPr lang="en-US" altLang="ko-KR">
                <a:latin typeface="Tahoma" charset="0"/>
                <a:ea typeface="굴림" charset="0"/>
                <a:cs typeface="굴림" charset="0"/>
              </a:rPr>
              <a:t>Fair caching likely simplifies OS scheduler design</a:t>
            </a:r>
          </a:p>
        </p:txBody>
      </p:sp>
      <p:sp>
        <p:nvSpPr>
          <p:cNvPr id="757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639C0D-F1E1-0E49-868B-78753D320B85}" type="slidenum">
              <a:rPr lang="en-US" sz="1600">
                <a:solidFill>
                  <a:srgbClr val="000000"/>
                </a:solidFill>
                <a:latin typeface="Garamond" charset="0"/>
              </a:rPr>
              <a:pPr eaLnBrk="1" hangingPunct="1"/>
              <a:t>168</a:t>
            </a:fld>
            <a:endParaRPr lang="en-US" sz="1600">
              <a:solidFill>
                <a:srgbClr val="000000"/>
              </a:solidFill>
              <a:latin typeface="Garamond" charset="0"/>
            </a:endParaRPr>
          </a:p>
        </p:txBody>
      </p:sp>
    </p:spTree>
    <p:extLst>
      <p:ext uri="{BB962C8B-B14F-4D97-AF65-F5344CB8AC3E}">
        <p14:creationId xmlns:p14="http://schemas.microsoft.com/office/powerpoint/2010/main" val="29251356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Advantages/Disadvantages of the Approach</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Advantages</a:t>
            </a:r>
          </a:p>
          <a:p>
            <a:pPr lvl="1">
              <a:buFont typeface="Wingdings" charset="0"/>
              <a:buNone/>
            </a:pPr>
            <a:r>
              <a:rPr lang="en-US">
                <a:latin typeface="Tahoma" charset="0"/>
                <a:ea typeface="ＭＳ Ｐゴシック" charset="0"/>
              </a:rPr>
              <a:t>+ No (reduced) starvation</a:t>
            </a:r>
          </a:p>
          <a:p>
            <a:pPr lvl="1">
              <a:buFont typeface="Wingdings" charset="0"/>
              <a:buNone/>
            </a:pPr>
            <a:r>
              <a:rPr lang="en-US">
                <a:latin typeface="Tahoma" charset="0"/>
                <a:ea typeface="ＭＳ Ｐゴシック" charset="0"/>
              </a:rPr>
              <a:t>+ Better average throughput</a:t>
            </a:r>
          </a:p>
          <a:p>
            <a:pPr lvl="1">
              <a:buFont typeface="Wingdings" charset="0"/>
              <a:buNone/>
            </a:pPr>
            <a:endParaRPr lang="en-US">
              <a:latin typeface="Tahoma" charset="0"/>
              <a:ea typeface="ＭＳ Ｐゴシック" charset="0"/>
            </a:endParaRPr>
          </a:p>
          <a:p>
            <a:r>
              <a:rPr lang="en-US">
                <a:latin typeface="Tahoma" charset="0"/>
                <a:ea typeface="ＭＳ Ｐゴシック" charset="0"/>
                <a:cs typeface="ＭＳ Ｐゴシック" charset="0"/>
              </a:rPr>
              <a:t>Disadvantages</a:t>
            </a:r>
          </a:p>
          <a:p>
            <a:pPr lvl="1">
              <a:buFont typeface="Wingdings" charset="0"/>
              <a:buNone/>
            </a:pPr>
            <a:r>
              <a:rPr lang="en-US">
                <a:latin typeface="Tahoma" charset="0"/>
                <a:ea typeface="ＭＳ Ｐゴシック" charset="0"/>
              </a:rPr>
              <a:t>- Scalable to many cores?</a:t>
            </a:r>
          </a:p>
          <a:p>
            <a:pPr lvl="1">
              <a:buFont typeface="Wingdings" charset="0"/>
              <a:buNone/>
            </a:pPr>
            <a:r>
              <a:rPr lang="en-US">
                <a:latin typeface="Tahoma" charset="0"/>
                <a:ea typeface="ＭＳ Ｐゴシック" charset="0"/>
              </a:rPr>
              <a:t>- Is this the best (or a good) fairness metric?</a:t>
            </a:r>
          </a:p>
          <a:p>
            <a:pPr lvl="1">
              <a:buFont typeface="Wingdings" charset="0"/>
              <a:buNone/>
            </a:pPr>
            <a:r>
              <a:rPr lang="en-US">
                <a:latin typeface="Tahoma" charset="0"/>
                <a:ea typeface="ＭＳ Ｐゴシック" charset="0"/>
              </a:rPr>
              <a:t>- Does this provide performance isolation in cache?</a:t>
            </a:r>
          </a:p>
          <a:p>
            <a:pPr lvl="1">
              <a:buFont typeface="Wingdings" charset="0"/>
              <a:buNone/>
            </a:pPr>
            <a:r>
              <a:rPr lang="en-US">
                <a:latin typeface="Tahoma" charset="0"/>
                <a:ea typeface="ＭＳ Ｐゴシック" charset="0"/>
              </a:rPr>
              <a:t>- Alone miss rate estimation can be incorrect (estimation interval different from enforcement interval)</a:t>
            </a: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DF7990-F400-6E48-A8BA-B4B46D8542D8}" type="slidenum">
              <a:rPr lang="en-US" sz="1600">
                <a:solidFill>
                  <a:srgbClr val="000000"/>
                </a:solidFill>
                <a:latin typeface="Garamond" charset="0"/>
              </a:rPr>
              <a:pPr eaLnBrk="1" hangingPunct="1"/>
              <a:t>169</a:t>
            </a:fld>
            <a:endParaRPr lang="en-US" sz="1600">
              <a:solidFill>
                <a:srgbClr val="000000"/>
              </a:solidFill>
              <a:latin typeface="Garamond" charset="0"/>
            </a:endParaRPr>
          </a:p>
        </p:txBody>
      </p:sp>
    </p:spTree>
    <p:extLst>
      <p:ext uri="{BB962C8B-B14F-4D97-AF65-F5344CB8AC3E}">
        <p14:creationId xmlns:p14="http://schemas.microsoft.com/office/powerpoint/2010/main" val="32664971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Garamond" charset="0"/>
                <a:ea typeface="ＭＳ Ｐゴシック" charset="0"/>
                <a:cs typeface="ＭＳ Ｐゴシック" charset="0"/>
              </a:rPr>
              <a:t>Controlled Cache Sharing</a:t>
            </a:r>
          </a:p>
        </p:txBody>
      </p:sp>
      <p:sp>
        <p:nvSpPr>
          <p:cNvPr id="3174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Utility based cache partitioning</a:t>
            </a:r>
          </a:p>
          <a:p>
            <a:pPr lvl="1"/>
            <a:r>
              <a:rPr lang="en-US" sz="1800">
                <a:latin typeface="Tahoma" charset="0"/>
                <a:ea typeface="ＭＳ Ｐゴシック" charset="0"/>
              </a:rPr>
              <a:t>Qureshi and Patt, </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Utility-Based Cache Partitioning: A Low-Overhead, High-Performance, Runtime Mechanism to Partition Shared Caches,</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 </a:t>
            </a:r>
            <a:r>
              <a:rPr lang="en-US" altLang="ja-JP" sz="1800">
                <a:solidFill>
                  <a:srgbClr val="000000"/>
                </a:solidFill>
                <a:latin typeface="Tahoma" charset="0"/>
                <a:ea typeface="ＭＳ Ｐゴシック" charset="0"/>
              </a:rPr>
              <a:t>MICRO 2006.</a:t>
            </a:r>
          </a:p>
          <a:p>
            <a:pPr lvl="1"/>
            <a:r>
              <a:rPr lang="en-US" sz="1800">
                <a:solidFill>
                  <a:srgbClr val="000000"/>
                </a:solidFill>
                <a:latin typeface="Tahoma" charset="0"/>
                <a:ea typeface="ＭＳ Ｐゴシック" charset="0"/>
              </a:rPr>
              <a:t>Suh et al., </a:t>
            </a:r>
            <a:r>
              <a:rPr lang="ja-JP" altLang="en-US" sz="1800">
                <a:solidFill>
                  <a:srgbClr val="000000"/>
                </a:solidFill>
                <a:latin typeface="Tahoma" charset="0"/>
                <a:ea typeface="ＭＳ Ｐゴシック" charset="0"/>
              </a:rPr>
              <a:t>“</a:t>
            </a:r>
            <a:r>
              <a:rPr lang="en-US" altLang="ja-JP" sz="1800">
                <a:solidFill>
                  <a:srgbClr val="0000FF"/>
                </a:solidFill>
                <a:latin typeface="Tahoma" charset="0"/>
                <a:ea typeface="ＭＳ Ｐゴシック" charset="0"/>
              </a:rPr>
              <a:t>A New Memory Monitoring Scheme for Memory-Aware Scheduling and Partitioning</a:t>
            </a:r>
            <a:r>
              <a:rPr lang="en-US" altLang="ja-JP" sz="1800">
                <a:solidFill>
                  <a:srgbClr val="000000"/>
                </a:solidFill>
                <a:latin typeface="Tahoma" charset="0"/>
                <a:ea typeface="ＭＳ Ｐゴシック" charset="0"/>
              </a:rPr>
              <a:t>,</a:t>
            </a:r>
            <a:r>
              <a:rPr lang="ja-JP" altLang="en-US" sz="1800">
                <a:solidFill>
                  <a:srgbClr val="000000"/>
                </a:solidFill>
                <a:latin typeface="Tahoma" charset="0"/>
                <a:ea typeface="ＭＳ Ｐゴシック" charset="0"/>
              </a:rPr>
              <a:t>”</a:t>
            </a:r>
            <a:r>
              <a:rPr lang="en-US" altLang="ja-JP" sz="1800">
                <a:solidFill>
                  <a:srgbClr val="000000"/>
                </a:solidFill>
                <a:latin typeface="Tahoma" charset="0"/>
                <a:ea typeface="ＭＳ Ｐゴシック" charset="0"/>
              </a:rPr>
              <a:t> HPCA 2002.</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Fair cache partitioning</a:t>
            </a:r>
          </a:p>
          <a:p>
            <a:pPr lvl="1"/>
            <a:r>
              <a:rPr lang="en-US" sz="1800">
                <a:latin typeface="Tahoma" charset="0"/>
                <a:ea typeface="ＭＳ Ｐゴシック" charset="0"/>
                <a:cs typeface="ＭＳ Ｐゴシック" charset="0"/>
              </a:rPr>
              <a:t>Kim et al., </a:t>
            </a:r>
            <a:r>
              <a:rPr lang="ja-JP" altLang="en-US" sz="1800">
                <a:latin typeface="Tahoma" charset="0"/>
                <a:ea typeface="ＭＳ Ｐゴシック" charset="0"/>
                <a:cs typeface="ＭＳ Ｐゴシック" charset="0"/>
              </a:rPr>
              <a:t>“</a:t>
            </a:r>
            <a:r>
              <a:rPr lang="en-US" altLang="ko-KR" sz="1800">
                <a:solidFill>
                  <a:srgbClr val="0000FF"/>
                </a:solidFill>
                <a:latin typeface="Tahoma" charset="0"/>
                <a:ea typeface="굴림" charset="0"/>
                <a:cs typeface="굴림" charset="0"/>
              </a:rPr>
              <a:t>Fair Cache Sharing and Partitioning</a:t>
            </a:r>
            <a:r>
              <a:rPr lang="ko-KR" altLang="en-US" sz="1800">
                <a:solidFill>
                  <a:srgbClr val="0000FF"/>
                </a:solidFill>
                <a:latin typeface="Tahoma" charset="0"/>
                <a:ea typeface="굴림" charset="0"/>
                <a:cs typeface="굴림" charset="0"/>
              </a:rPr>
              <a:t> </a:t>
            </a:r>
            <a:r>
              <a:rPr lang="en-US" altLang="ko-KR" sz="1800">
                <a:solidFill>
                  <a:srgbClr val="0000FF"/>
                </a:solidFill>
                <a:latin typeface="Tahoma" charset="0"/>
                <a:ea typeface="굴림" charset="0"/>
                <a:cs typeface="굴림" charset="0"/>
              </a:rPr>
              <a:t>in a Chip Multiprocessor Architecture</a:t>
            </a:r>
            <a:r>
              <a:rPr lang="en-US" altLang="ko-KR" sz="1800">
                <a:latin typeface="Tahoma" charset="0"/>
                <a:ea typeface="굴림" charset="0"/>
                <a:cs typeface="굴림" charset="0"/>
              </a:rPr>
              <a:t>,” PACT 2004.</a:t>
            </a:r>
          </a:p>
          <a:p>
            <a:pPr lvl="1"/>
            <a:endParaRPr lang="en-US" altLang="ko-KR">
              <a:latin typeface="Tahoma" charset="0"/>
              <a:ea typeface="굴림" charset="0"/>
              <a:cs typeface="굴림" charset="0"/>
            </a:endParaRPr>
          </a:p>
          <a:p>
            <a:r>
              <a:rPr lang="en-US" altLang="ko-KR">
                <a:latin typeface="Tahoma" charset="0"/>
                <a:ea typeface="굴림" charset="0"/>
                <a:cs typeface="굴림" charset="0"/>
              </a:rPr>
              <a:t>Shared/private mixed cache mechanisms</a:t>
            </a:r>
          </a:p>
          <a:p>
            <a:pPr lvl="1"/>
            <a:r>
              <a:rPr lang="en-US" sz="1800">
                <a:latin typeface="Tahoma" charset="0"/>
                <a:ea typeface="굴림" charset="0"/>
                <a:cs typeface="굴림" charset="0"/>
              </a:rPr>
              <a:t>Qureshi, </a:t>
            </a:r>
            <a:r>
              <a:rPr lang="ja-JP" altLang="en-US" sz="1800">
                <a:latin typeface="Tahoma" charset="0"/>
                <a:ea typeface="굴림" charset="0"/>
                <a:cs typeface="굴림" charset="0"/>
              </a:rPr>
              <a:t>“</a:t>
            </a:r>
            <a:r>
              <a:rPr lang="en-US" altLang="ja-JP" sz="1800">
                <a:solidFill>
                  <a:srgbClr val="0000FF"/>
                </a:solidFill>
                <a:latin typeface="Tahoma" charset="0"/>
                <a:ea typeface="굴림" charset="0"/>
                <a:cs typeface="굴림" charset="0"/>
              </a:rPr>
              <a:t>Adaptive Spill-Receive for Robust High-Performance Caching in CMPs</a:t>
            </a:r>
            <a:r>
              <a:rPr lang="en-US" altLang="ja-JP" sz="1800">
                <a:latin typeface="Tahoma" charset="0"/>
                <a:ea typeface="굴림" charset="0"/>
                <a:cs typeface="굴림" charset="0"/>
              </a:rPr>
              <a:t>,</a:t>
            </a:r>
            <a:r>
              <a:rPr lang="ja-JP" altLang="en-US" sz="1800">
                <a:latin typeface="Tahoma" charset="0"/>
                <a:ea typeface="굴림" charset="0"/>
                <a:cs typeface="굴림" charset="0"/>
              </a:rPr>
              <a:t>”</a:t>
            </a:r>
            <a:r>
              <a:rPr lang="en-US" altLang="ja-JP" sz="1800">
                <a:latin typeface="Tahoma" charset="0"/>
                <a:ea typeface="굴림" charset="0"/>
                <a:cs typeface="굴림" charset="0"/>
              </a:rPr>
              <a:t> HPCA 2009.</a:t>
            </a:r>
          </a:p>
          <a:p>
            <a:pPr lvl="1"/>
            <a:r>
              <a:rPr lang="en-US" sz="1800">
                <a:latin typeface="Tahoma" charset="0"/>
                <a:ea typeface="ＭＳ Ｐゴシック" charset="0"/>
                <a:cs typeface="ＭＳ Ｐゴシック" charset="0"/>
              </a:rPr>
              <a:t>Hardavellas et al., </a:t>
            </a:r>
            <a:r>
              <a:rPr lang="ja-JP" altLang="en-US" sz="1800">
                <a:latin typeface="Tahoma" charset="0"/>
                <a:ea typeface="ＭＳ Ｐゴシック" charset="0"/>
                <a:cs typeface="ＭＳ Ｐゴシック" charset="0"/>
              </a:rPr>
              <a:t>“</a:t>
            </a:r>
            <a:r>
              <a:rPr lang="en-US" altLang="ja-JP" sz="1800">
                <a:solidFill>
                  <a:srgbClr val="0000FF"/>
                </a:solidFill>
                <a:latin typeface="Tahoma" charset="0"/>
                <a:ea typeface="ＭＳ Ｐゴシック" charset="0"/>
                <a:cs typeface="ＭＳ Ｐゴシック" charset="0"/>
              </a:rPr>
              <a:t>Reactive NUCA: Near-Optimal Block Placement and Replication in Distributed Caches</a:t>
            </a:r>
            <a:r>
              <a:rPr lang="en-US" altLang="ja-JP" sz="1800">
                <a:latin typeface="Tahoma" charset="0"/>
                <a:ea typeface="ＭＳ Ｐゴシック" charset="0"/>
                <a:cs typeface="ＭＳ Ｐゴシック" charset="0"/>
              </a:rPr>
              <a:t>,</a:t>
            </a:r>
            <a:r>
              <a:rPr lang="ja-JP" altLang="en-US" sz="1800">
                <a:latin typeface="Tahoma" charset="0"/>
                <a:ea typeface="ＭＳ Ｐゴシック" charset="0"/>
                <a:cs typeface="ＭＳ Ｐゴシック" charset="0"/>
              </a:rPr>
              <a:t>”</a:t>
            </a:r>
            <a:r>
              <a:rPr lang="en-US" altLang="ja-JP" sz="1800">
                <a:latin typeface="Tahoma" charset="0"/>
                <a:ea typeface="ＭＳ Ｐゴシック" charset="0"/>
                <a:cs typeface="ＭＳ Ｐゴシック" charset="0"/>
              </a:rPr>
              <a:t> ISCA 2009.</a:t>
            </a:r>
          </a:p>
          <a:p>
            <a:pPr lvl="1"/>
            <a:endParaRPr lang="en-US" sz="1800">
              <a:latin typeface="Tahoma" charset="0"/>
              <a:ea typeface="ＭＳ Ｐゴシック" charset="0"/>
            </a:endParaRPr>
          </a:p>
          <a:p>
            <a:pPr lvl="1"/>
            <a:endParaRPr lang="en-US" altLang="ko-KR">
              <a:latin typeface="Tahoma" charset="0"/>
              <a:ea typeface="굴림" charset="0"/>
              <a:cs typeface="굴림"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317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591F5-E286-2847-9D1F-6B649CE606B8}" type="slidenum">
              <a:rPr lang="en-US" sz="1600">
                <a:solidFill>
                  <a:srgbClr val="000000"/>
                </a:solidFill>
                <a:latin typeface="Garamond" charset="0"/>
              </a:rPr>
              <a:pPr eaLnBrk="1" hangingPunct="1"/>
              <a:t>17</a:t>
            </a:fld>
            <a:endParaRPr lang="en-US" sz="1600">
              <a:solidFill>
                <a:srgbClr val="000000"/>
              </a:solidFill>
              <a:latin typeface="Garamond" charset="0"/>
            </a:endParaRPr>
          </a:p>
        </p:txBody>
      </p:sp>
    </p:spTree>
    <p:extLst>
      <p:ext uri="{BB962C8B-B14F-4D97-AF65-F5344CB8AC3E}">
        <p14:creationId xmlns:p14="http://schemas.microsoft.com/office/powerpoint/2010/main" val="23870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z="3600">
                <a:latin typeface="Garamond" charset="0"/>
                <a:ea typeface="ＭＳ Ｐゴシック" charset="0"/>
                <a:cs typeface="ＭＳ Ｐゴシック" charset="0"/>
              </a:rPr>
              <a:t>Software-Based Shared Cache Management</a:t>
            </a:r>
          </a:p>
        </p:txBody>
      </p:sp>
      <p:sp>
        <p:nvSpPr>
          <p:cNvPr id="3" name="Content Placeholder 2"/>
          <p:cNvSpPr>
            <a:spLocks noGrp="1"/>
          </p:cNvSpPr>
          <p:nvPr>
            <p:ph idx="1"/>
          </p:nvPr>
        </p:nvSpPr>
        <p:spPr>
          <a:xfrm>
            <a:off x="228600" y="838200"/>
            <a:ext cx="8610600" cy="5194300"/>
          </a:xfrm>
        </p:spPr>
        <p:txBody>
          <a:bodyPr/>
          <a:lstStyle/>
          <a:p>
            <a:r>
              <a:rPr lang="en-US" sz="2200">
                <a:latin typeface="Tahoma" charset="0"/>
                <a:ea typeface="ＭＳ Ｐゴシック" charset="0"/>
                <a:cs typeface="ＭＳ Ｐゴシック" charset="0"/>
              </a:rPr>
              <a:t>Assume no hardware support (demand based cache sharing, i.e. LRU replacement)</a:t>
            </a:r>
          </a:p>
          <a:p>
            <a:r>
              <a:rPr lang="en-US" sz="2200">
                <a:latin typeface="Tahoma" charset="0"/>
                <a:ea typeface="ＭＳ Ｐゴシック" charset="0"/>
                <a:cs typeface="ＭＳ Ｐゴシック" charset="0"/>
              </a:rPr>
              <a:t>How can the OS best utilize the cache?</a:t>
            </a:r>
          </a:p>
          <a:p>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Cache sharing aware </a:t>
            </a:r>
            <a:r>
              <a:rPr lang="en-US" sz="2200">
                <a:solidFill>
                  <a:srgbClr val="0000FF"/>
                </a:solidFill>
                <a:latin typeface="Tahoma" charset="0"/>
                <a:ea typeface="ＭＳ Ｐゴシック" charset="0"/>
                <a:cs typeface="ＭＳ Ｐゴシック" charset="0"/>
              </a:rPr>
              <a:t>thread scheduling</a:t>
            </a:r>
          </a:p>
          <a:p>
            <a:pPr lvl="1"/>
            <a:r>
              <a:rPr lang="en-US">
                <a:latin typeface="Tahoma" charset="0"/>
                <a:ea typeface="ＭＳ Ｐゴシック" charset="0"/>
              </a:rPr>
              <a:t>Schedule workloads that </a:t>
            </a:r>
            <a:r>
              <a:rPr lang="ja-JP" altLang="en-US">
                <a:latin typeface="Tahoma" charset="0"/>
                <a:ea typeface="ＭＳ Ｐゴシック" charset="0"/>
              </a:rPr>
              <a:t>“</a:t>
            </a:r>
            <a:r>
              <a:rPr lang="en-US" altLang="ja-JP">
                <a:latin typeface="Tahoma" charset="0"/>
                <a:ea typeface="ＭＳ Ｐゴシック" charset="0"/>
              </a:rPr>
              <a:t>play nicely</a:t>
            </a:r>
            <a:r>
              <a:rPr lang="ja-JP" altLang="en-US">
                <a:latin typeface="Tahoma" charset="0"/>
                <a:ea typeface="ＭＳ Ｐゴシック" charset="0"/>
              </a:rPr>
              <a:t>”</a:t>
            </a:r>
            <a:r>
              <a:rPr lang="en-US" altLang="ja-JP">
                <a:latin typeface="Tahoma" charset="0"/>
                <a:ea typeface="ＭＳ Ｐゴシック" charset="0"/>
              </a:rPr>
              <a:t> together in the cache</a:t>
            </a:r>
          </a:p>
          <a:p>
            <a:pPr lvl="2"/>
            <a:r>
              <a:rPr lang="en-US">
                <a:latin typeface="Tahoma" charset="0"/>
                <a:ea typeface="ＭＳ Ｐゴシック" charset="0"/>
              </a:rPr>
              <a:t>E.g., working sets together fit in the cache</a:t>
            </a:r>
          </a:p>
          <a:p>
            <a:pPr lvl="2"/>
            <a:r>
              <a:rPr lang="en-US">
                <a:latin typeface="Tahoma" charset="0"/>
                <a:ea typeface="ＭＳ Ｐゴシック" charset="0"/>
              </a:rPr>
              <a:t>Requires static/dynamic profiling of application behavior</a:t>
            </a:r>
          </a:p>
          <a:p>
            <a:pPr lvl="2"/>
            <a:r>
              <a:rPr lang="en-US">
                <a:latin typeface="Tahoma" charset="0"/>
                <a:ea typeface="ＭＳ Ｐゴシック" charset="0"/>
              </a:rPr>
              <a:t>Fedorova et al., </a:t>
            </a:r>
            <a:r>
              <a:rPr lang="ja-JP" altLang="en-US">
                <a:latin typeface="Tahoma" charset="0"/>
                <a:ea typeface="ＭＳ Ｐゴシック" charset="0"/>
              </a:rPr>
              <a:t>“</a:t>
            </a:r>
            <a:r>
              <a:rPr lang="en-US" altLang="ja-JP">
                <a:solidFill>
                  <a:srgbClr val="0000FF"/>
                </a:solidFill>
                <a:latin typeface="Tahoma" charset="0"/>
                <a:ea typeface="ＭＳ Ｐゴシック" charset="0"/>
              </a:rPr>
              <a:t>Improving Performance Isolation on Chip Multiprocessors via an Operating System Scheduler</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PACT 2007.</a:t>
            </a:r>
          </a:p>
          <a:p>
            <a:pPr lvl="2"/>
            <a:endParaRPr lang="en-US">
              <a:latin typeface="Tahoma" charset="0"/>
              <a:ea typeface="ＭＳ Ｐゴシック" charset="0"/>
            </a:endParaRPr>
          </a:p>
          <a:p>
            <a:r>
              <a:rPr lang="en-US" sz="2200">
                <a:latin typeface="Tahoma" charset="0"/>
                <a:ea typeface="ＭＳ Ｐゴシック" charset="0"/>
                <a:cs typeface="ＭＳ Ｐゴシック" charset="0"/>
              </a:rPr>
              <a:t>Cache sharing aware </a:t>
            </a:r>
            <a:r>
              <a:rPr lang="en-US" sz="2200">
                <a:solidFill>
                  <a:srgbClr val="0000FF"/>
                </a:solidFill>
                <a:latin typeface="Tahoma" charset="0"/>
                <a:ea typeface="ＭＳ Ｐゴシック" charset="0"/>
                <a:cs typeface="ＭＳ Ｐゴシック" charset="0"/>
              </a:rPr>
              <a:t>page coloring</a:t>
            </a:r>
          </a:p>
          <a:p>
            <a:pPr lvl="1"/>
            <a:r>
              <a:rPr lang="en-US">
                <a:latin typeface="Tahoma" charset="0"/>
                <a:ea typeface="ＭＳ Ｐゴシック" charset="0"/>
              </a:rPr>
              <a:t>Dynamically monitor miss rate over an interval and change virtual to physical mapping to minimize miss rate</a:t>
            </a:r>
          </a:p>
          <a:p>
            <a:pPr lvl="2"/>
            <a:r>
              <a:rPr lang="en-US">
                <a:latin typeface="Tahoma" charset="0"/>
                <a:ea typeface="ＭＳ Ｐゴシック" charset="0"/>
              </a:rPr>
              <a:t>Try out different partitions</a:t>
            </a:r>
          </a:p>
          <a:p>
            <a:pPr lvl="1"/>
            <a:endParaRPr lang="en-US">
              <a:latin typeface="Tahoma" charset="0"/>
              <a:ea typeface="ＭＳ Ｐゴシック" charset="0"/>
            </a:endParaRPr>
          </a:p>
        </p:txBody>
      </p:sp>
      <p:sp>
        <p:nvSpPr>
          <p:cNvPr id="778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4A51FA-0AA1-3145-8C87-9DABC01C0596}" type="slidenum">
              <a:rPr lang="en-US" sz="1600">
                <a:solidFill>
                  <a:srgbClr val="000000"/>
                </a:solidFill>
                <a:latin typeface="Garamond" charset="0"/>
              </a:rPr>
              <a:pPr eaLnBrk="1" hangingPunct="1"/>
              <a:t>170</a:t>
            </a:fld>
            <a:endParaRPr lang="en-US" sz="1600">
              <a:solidFill>
                <a:srgbClr val="000000"/>
              </a:solidFill>
              <a:latin typeface="Garamond" charset="0"/>
            </a:endParaRPr>
          </a:p>
        </p:txBody>
      </p:sp>
    </p:spTree>
    <p:extLst>
      <p:ext uri="{BB962C8B-B14F-4D97-AF65-F5344CB8AC3E}">
        <p14:creationId xmlns:p14="http://schemas.microsoft.com/office/powerpoint/2010/main" val="14357390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Garamond" charset="0"/>
                <a:ea typeface="ＭＳ Ｐゴシック" charset="0"/>
                <a:cs typeface="ＭＳ Ｐゴシック" charset="0"/>
              </a:rPr>
              <a:t>OS Based Cache Partitioning</a:t>
            </a:r>
          </a:p>
        </p:txBody>
      </p:sp>
      <p:sp>
        <p:nvSpPr>
          <p:cNvPr id="78850"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Lin et al., </a:t>
            </a:r>
            <a:r>
              <a:rPr lang="ja-JP" altLang="en-US" sz="2000">
                <a:latin typeface="Tahoma" charset="0"/>
                <a:ea typeface="ＭＳ Ｐゴシック" charset="0"/>
                <a:cs typeface="ＭＳ Ｐゴシック" charset="0"/>
              </a:rPr>
              <a:t>“</a:t>
            </a:r>
            <a:r>
              <a:rPr lang="en-US" altLang="ja-JP" sz="2000">
                <a:solidFill>
                  <a:srgbClr val="0000FF"/>
                </a:solidFill>
                <a:latin typeface="Tahoma" charset="0"/>
                <a:ea typeface="ＭＳ Ｐゴシック" charset="0"/>
                <a:cs typeface="ＭＳ Ｐゴシック" charset="0"/>
              </a:rPr>
              <a:t>Gaining Insights into Multi-Core Cache Partitioning: Bridging the Gap between Simulation and Real Systems</a:t>
            </a:r>
            <a:r>
              <a:rPr lang="en-US" altLang="ja-JP" sz="2000">
                <a:latin typeface="Tahoma" charset="0"/>
                <a:ea typeface="ＭＳ Ｐゴシック" charset="0"/>
                <a:cs typeface="ＭＳ Ｐゴシック" charset="0"/>
              </a:rPr>
              <a:t>,</a:t>
            </a:r>
            <a:r>
              <a:rPr lang="ja-JP" altLang="en-US" sz="2000">
                <a:latin typeface="Tahoma" charset="0"/>
                <a:ea typeface="ＭＳ Ｐゴシック" charset="0"/>
                <a:cs typeface="ＭＳ Ｐゴシック" charset="0"/>
              </a:rPr>
              <a:t>”</a:t>
            </a:r>
            <a:r>
              <a:rPr lang="en-US" altLang="ja-JP" sz="2000">
                <a:latin typeface="Tahoma" charset="0"/>
                <a:ea typeface="ＭＳ Ｐゴシック" charset="0"/>
                <a:cs typeface="ＭＳ Ｐゴシック" charset="0"/>
              </a:rPr>
              <a:t> HPCA 2008.</a:t>
            </a:r>
          </a:p>
          <a:p>
            <a:r>
              <a:rPr lang="en-US" sz="2000">
                <a:latin typeface="Tahoma" charset="0"/>
                <a:ea typeface="ＭＳ Ｐゴシック" charset="0"/>
                <a:cs typeface="ＭＳ Ｐゴシック" charset="0"/>
              </a:rPr>
              <a:t>Cho and Jin, </a:t>
            </a:r>
            <a:r>
              <a:rPr lang="ja-JP" altLang="en-US" sz="2000">
                <a:latin typeface="Tahoma" charset="0"/>
                <a:ea typeface="ＭＳ Ｐゴシック" charset="0"/>
                <a:cs typeface="ＭＳ Ｐゴシック" charset="0"/>
              </a:rPr>
              <a:t>“</a:t>
            </a:r>
            <a:r>
              <a:rPr lang="en-US" altLang="ja-JP" sz="2000">
                <a:solidFill>
                  <a:srgbClr val="0000FF"/>
                </a:solidFill>
                <a:latin typeface="Tahoma" charset="0"/>
                <a:ea typeface="ＭＳ Ｐゴシック" charset="0"/>
                <a:cs typeface="ＭＳ Ｐゴシック" charset="0"/>
              </a:rPr>
              <a:t>Managing Distributed, Shared L2 Caches through OS-Level Page Allocation</a:t>
            </a:r>
            <a:r>
              <a:rPr lang="en-US" altLang="ja-JP" sz="2000">
                <a:latin typeface="Tahoma" charset="0"/>
                <a:ea typeface="ＭＳ Ｐゴシック" charset="0"/>
                <a:cs typeface="ＭＳ Ｐゴシック" charset="0"/>
              </a:rPr>
              <a:t>,</a:t>
            </a:r>
            <a:r>
              <a:rPr lang="ja-JP" altLang="en-US" sz="2000">
                <a:latin typeface="Tahoma" charset="0"/>
                <a:ea typeface="ＭＳ Ｐゴシック" charset="0"/>
                <a:cs typeface="ＭＳ Ｐゴシック" charset="0"/>
              </a:rPr>
              <a:t>”</a:t>
            </a:r>
            <a:r>
              <a:rPr lang="en-US" altLang="ja-JP" sz="2000">
                <a:latin typeface="Tahoma" charset="0"/>
                <a:ea typeface="ＭＳ Ｐゴシック" charset="0"/>
                <a:cs typeface="ＭＳ Ｐゴシック" charset="0"/>
              </a:rPr>
              <a:t> MICRO 2006.</a:t>
            </a:r>
          </a:p>
          <a:p>
            <a:endParaRPr lang="en-US" sz="1400">
              <a:latin typeface="Tahoma" charset="0"/>
              <a:ea typeface="ＭＳ Ｐゴシック" charset="0"/>
              <a:cs typeface="ＭＳ Ｐゴシック" charset="0"/>
            </a:endParaRPr>
          </a:p>
          <a:p>
            <a:pPr eaLnBrk="1" hangingPunct="1"/>
            <a:r>
              <a:rPr lang="en-US" altLang="zh-CN">
                <a:solidFill>
                  <a:srgbClr val="BA0000"/>
                </a:solidFill>
                <a:latin typeface="Tahoma" charset="0"/>
                <a:ea typeface="ＭＳ Ｐゴシック" charset="0"/>
                <a:cs typeface="ＭＳ Ｐゴシック" charset="0"/>
              </a:rPr>
              <a:t>Static cache partitioning</a:t>
            </a:r>
          </a:p>
          <a:p>
            <a:pPr lvl="1" eaLnBrk="1" hangingPunct="1"/>
            <a:r>
              <a:rPr lang="en-US" altLang="zh-CN">
                <a:latin typeface="Tahoma" charset="0"/>
                <a:ea typeface="ＭＳ Ｐゴシック" charset="0"/>
              </a:rPr>
              <a:t>Predetermines the amount of cache blocks allocated to each program at the beginning of its execution</a:t>
            </a:r>
          </a:p>
          <a:p>
            <a:pPr lvl="1" eaLnBrk="1" hangingPunct="1"/>
            <a:r>
              <a:rPr lang="en-US" altLang="zh-CN">
                <a:latin typeface="Tahoma" charset="0"/>
                <a:ea typeface="ＭＳ Ｐゴシック" charset="0"/>
              </a:rPr>
              <a:t>Divides shared cache to multiple regions and partitions cache regions through OS page address mapping</a:t>
            </a:r>
          </a:p>
          <a:p>
            <a:pPr eaLnBrk="1" hangingPunct="1"/>
            <a:r>
              <a:rPr lang="en-US" altLang="zh-CN">
                <a:solidFill>
                  <a:srgbClr val="BA0000"/>
                </a:solidFill>
                <a:latin typeface="Tahoma" charset="0"/>
                <a:ea typeface="ＭＳ Ｐゴシック" charset="0"/>
                <a:cs typeface="ＭＳ Ｐゴシック" charset="0"/>
              </a:rPr>
              <a:t>Dynamic cache partitioning</a:t>
            </a:r>
          </a:p>
          <a:p>
            <a:pPr lvl="1" eaLnBrk="1" hangingPunct="1"/>
            <a:r>
              <a:rPr lang="en-US" altLang="zh-CN">
                <a:latin typeface="Tahoma" charset="0"/>
                <a:ea typeface="ＭＳ Ｐゴシック" charset="0"/>
              </a:rPr>
              <a:t>Adjusts cache quota among processes dynamically </a:t>
            </a:r>
          </a:p>
          <a:p>
            <a:pPr lvl="1" eaLnBrk="1" hangingPunct="1"/>
            <a:r>
              <a:rPr lang="en-US" altLang="zh-CN">
                <a:latin typeface="Tahoma" charset="0"/>
                <a:ea typeface="ＭＳ Ｐゴシック" charset="0"/>
              </a:rPr>
              <a:t>Page re-coloring</a:t>
            </a:r>
          </a:p>
          <a:p>
            <a:pPr lvl="1" eaLnBrk="1" hangingPunct="1"/>
            <a:r>
              <a:rPr lang="en-US" altLang="zh-CN">
                <a:latin typeface="Tahoma" charset="0"/>
                <a:ea typeface="ＭＳ Ｐゴシック" charset="0"/>
              </a:rPr>
              <a:t>Dynamically changes processes’ cache usage through OS page address re-mapping</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788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A0394D-1635-5B44-8F8D-B45424FE6112}" type="slidenum">
              <a:rPr lang="en-US" sz="1600">
                <a:solidFill>
                  <a:srgbClr val="000000"/>
                </a:solidFill>
                <a:latin typeface="Garamond" charset="0"/>
              </a:rPr>
              <a:pPr eaLnBrk="1" hangingPunct="1"/>
              <a:t>171</a:t>
            </a:fld>
            <a:endParaRPr lang="en-US" sz="1600">
              <a:solidFill>
                <a:srgbClr val="000000"/>
              </a:solidFill>
              <a:latin typeface="Garamond" charset="0"/>
            </a:endParaRPr>
          </a:p>
        </p:txBody>
      </p:sp>
    </p:spTree>
    <p:extLst>
      <p:ext uri="{BB962C8B-B14F-4D97-AF65-F5344CB8AC3E}">
        <p14:creationId xmlns:p14="http://schemas.microsoft.com/office/powerpoint/2010/main" val="1745035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atin typeface="Garamond" charset="0"/>
                <a:ea typeface="ＭＳ Ｐゴシック" charset="0"/>
                <a:cs typeface="ＭＳ Ｐゴシック" charset="0"/>
              </a:rPr>
              <a:t>Page Coloring</a:t>
            </a:r>
          </a:p>
        </p:txBody>
      </p:sp>
      <p:sp>
        <p:nvSpPr>
          <p:cNvPr id="79874"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Physical memory divided into colors</a:t>
            </a:r>
          </a:p>
          <a:p>
            <a:r>
              <a:rPr lang="en-US">
                <a:latin typeface="Tahoma" charset="0"/>
                <a:ea typeface="ＭＳ Ｐゴシック" charset="0"/>
                <a:cs typeface="ＭＳ Ｐゴシック" charset="0"/>
              </a:rPr>
              <a:t>Colors map to different cache sets</a:t>
            </a:r>
          </a:p>
          <a:p>
            <a:r>
              <a:rPr lang="en-US">
                <a:latin typeface="Tahoma" charset="0"/>
                <a:ea typeface="ＭＳ Ｐゴシック" charset="0"/>
                <a:cs typeface="ＭＳ Ｐゴシック" charset="0"/>
              </a:rPr>
              <a:t>Cache partitioning</a:t>
            </a:r>
          </a:p>
          <a:p>
            <a:pPr lvl="1"/>
            <a:r>
              <a:rPr lang="en-US">
                <a:latin typeface="Tahoma" charset="0"/>
                <a:ea typeface="ＭＳ Ｐゴシック" charset="0"/>
              </a:rPr>
              <a:t>Ensure two threads are allocated </a:t>
            </a:r>
          </a:p>
          <a:p>
            <a:pPr lvl="1">
              <a:buFont typeface="Wingdings" charset="0"/>
              <a:buNone/>
            </a:pPr>
            <a:r>
              <a:rPr lang="en-US">
                <a:latin typeface="Tahoma" charset="0"/>
                <a:ea typeface="ＭＳ Ｐゴシック" charset="0"/>
              </a:rPr>
              <a:t>    pages of different colors</a:t>
            </a:r>
          </a:p>
        </p:txBody>
      </p:sp>
      <p:sp>
        <p:nvSpPr>
          <p:cNvPr id="79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A3C542-99AB-A240-A2C9-16DC4F18908C}" type="slidenum">
              <a:rPr lang="en-US" sz="1600">
                <a:solidFill>
                  <a:srgbClr val="000000"/>
                </a:solidFill>
                <a:latin typeface="Garamond" charset="0"/>
              </a:rPr>
              <a:pPr eaLnBrk="1" hangingPunct="1"/>
              <a:t>172</a:t>
            </a:fld>
            <a:endParaRPr lang="en-US" sz="1600">
              <a:solidFill>
                <a:srgbClr val="000000"/>
              </a:solidFill>
              <a:latin typeface="Garamond" charset="0"/>
            </a:endParaRPr>
          </a:p>
        </p:txBody>
      </p:sp>
      <p:sp>
        <p:nvSpPr>
          <p:cNvPr id="79876" name="Rectangle 4"/>
          <p:cNvSpPr>
            <a:spLocks noChangeArrowheads="1"/>
          </p:cNvSpPr>
          <p:nvPr/>
        </p:nvSpPr>
        <p:spPr bwMode="auto">
          <a:xfrm>
            <a:off x="5170488"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77" name="Rectangle 5"/>
          <p:cNvSpPr>
            <a:spLocks noChangeArrowheads="1"/>
          </p:cNvSpPr>
          <p:nvPr/>
        </p:nvSpPr>
        <p:spPr bwMode="auto">
          <a:xfrm>
            <a:off x="5602288"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78" name="Rectangle 6"/>
          <p:cNvSpPr>
            <a:spLocks noChangeArrowheads="1"/>
          </p:cNvSpPr>
          <p:nvPr/>
        </p:nvSpPr>
        <p:spPr bwMode="auto">
          <a:xfrm>
            <a:off x="6034088"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79" name="Rectangle 7"/>
          <p:cNvSpPr>
            <a:spLocks noChangeArrowheads="1"/>
          </p:cNvSpPr>
          <p:nvPr/>
        </p:nvSpPr>
        <p:spPr bwMode="auto">
          <a:xfrm>
            <a:off x="6467475"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0" name="Rectangle 8"/>
          <p:cNvSpPr>
            <a:spLocks noChangeArrowheads="1"/>
          </p:cNvSpPr>
          <p:nvPr/>
        </p:nvSpPr>
        <p:spPr bwMode="auto">
          <a:xfrm>
            <a:off x="5170488"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1" name="Rectangle 9"/>
          <p:cNvSpPr>
            <a:spLocks noChangeArrowheads="1"/>
          </p:cNvSpPr>
          <p:nvPr/>
        </p:nvSpPr>
        <p:spPr bwMode="auto">
          <a:xfrm>
            <a:off x="5602288"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2" name="Rectangle 10"/>
          <p:cNvSpPr>
            <a:spLocks noChangeArrowheads="1"/>
          </p:cNvSpPr>
          <p:nvPr/>
        </p:nvSpPr>
        <p:spPr bwMode="auto">
          <a:xfrm>
            <a:off x="6034088"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3" name="Rectangle 11"/>
          <p:cNvSpPr>
            <a:spLocks noChangeArrowheads="1"/>
          </p:cNvSpPr>
          <p:nvPr/>
        </p:nvSpPr>
        <p:spPr bwMode="auto">
          <a:xfrm>
            <a:off x="6467475"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4" name="Rectangle 12"/>
          <p:cNvSpPr>
            <a:spLocks noChangeArrowheads="1"/>
          </p:cNvSpPr>
          <p:nvPr/>
        </p:nvSpPr>
        <p:spPr bwMode="auto">
          <a:xfrm>
            <a:off x="5170488" y="3878263"/>
            <a:ext cx="431800" cy="215900"/>
          </a:xfrm>
          <a:prstGeom prst="rect">
            <a:avLst/>
          </a:prstGeom>
          <a:solidFill>
            <a:srgbClr val="3333CC"/>
          </a:solidFill>
          <a:ln w="9525">
            <a:solidFill>
              <a:srgbClr val="6600CC"/>
            </a:solidFill>
            <a:miter lim="800000"/>
            <a:headEnd/>
            <a:tailEnd/>
          </a:ln>
        </p:spPr>
        <p:txBody>
          <a:bodyPr wrap="none" anchor="ctr"/>
          <a:lstStyle/>
          <a:p>
            <a:endParaRPr lang="en-US">
              <a:solidFill>
                <a:srgbClr val="000000"/>
              </a:solidFill>
            </a:endParaRPr>
          </a:p>
        </p:txBody>
      </p:sp>
      <p:sp>
        <p:nvSpPr>
          <p:cNvPr id="79885" name="Rectangle 13"/>
          <p:cNvSpPr>
            <a:spLocks noChangeArrowheads="1"/>
          </p:cNvSpPr>
          <p:nvPr/>
        </p:nvSpPr>
        <p:spPr bwMode="auto">
          <a:xfrm>
            <a:off x="5602288" y="38782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6" name="Rectangle 14"/>
          <p:cNvSpPr>
            <a:spLocks noChangeArrowheads="1"/>
          </p:cNvSpPr>
          <p:nvPr/>
        </p:nvSpPr>
        <p:spPr bwMode="auto">
          <a:xfrm>
            <a:off x="6034088" y="38782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7" name="Rectangle 15"/>
          <p:cNvSpPr>
            <a:spLocks noChangeArrowheads="1"/>
          </p:cNvSpPr>
          <p:nvPr/>
        </p:nvSpPr>
        <p:spPr bwMode="auto">
          <a:xfrm>
            <a:off x="6467475" y="38782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8" name="Rectangle 16"/>
          <p:cNvSpPr>
            <a:spLocks noChangeArrowheads="1"/>
          </p:cNvSpPr>
          <p:nvPr/>
        </p:nvSpPr>
        <p:spPr bwMode="auto">
          <a:xfrm>
            <a:off x="5170488"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9" name="Rectangle 17"/>
          <p:cNvSpPr>
            <a:spLocks noChangeArrowheads="1"/>
          </p:cNvSpPr>
          <p:nvPr/>
        </p:nvSpPr>
        <p:spPr bwMode="auto">
          <a:xfrm>
            <a:off x="5602288"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90" name="Rectangle 18"/>
          <p:cNvSpPr>
            <a:spLocks noChangeArrowheads="1"/>
          </p:cNvSpPr>
          <p:nvPr/>
        </p:nvSpPr>
        <p:spPr bwMode="auto">
          <a:xfrm>
            <a:off x="6034088"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91" name="Rectangle 19"/>
          <p:cNvSpPr>
            <a:spLocks noChangeArrowheads="1"/>
          </p:cNvSpPr>
          <p:nvPr/>
        </p:nvSpPr>
        <p:spPr bwMode="auto">
          <a:xfrm>
            <a:off x="6467475"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92" name="Rectangle 20"/>
          <p:cNvSpPr>
            <a:spLocks noChangeArrowheads="1"/>
          </p:cNvSpPr>
          <p:nvPr/>
        </p:nvSpPr>
        <p:spPr bwMode="auto">
          <a:xfrm>
            <a:off x="5170488"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3" name="Rectangle 21"/>
          <p:cNvSpPr>
            <a:spLocks noChangeArrowheads="1"/>
          </p:cNvSpPr>
          <p:nvPr/>
        </p:nvSpPr>
        <p:spPr bwMode="auto">
          <a:xfrm>
            <a:off x="5602288"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4" name="Rectangle 22"/>
          <p:cNvSpPr>
            <a:spLocks noChangeArrowheads="1"/>
          </p:cNvSpPr>
          <p:nvPr/>
        </p:nvSpPr>
        <p:spPr bwMode="auto">
          <a:xfrm>
            <a:off x="6034088"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5" name="Rectangle 23"/>
          <p:cNvSpPr>
            <a:spLocks noChangeArrowheads="1"/>
          </p:cNvSpPr>
          <p:nvPr/>
        </p:nvSpPr>
        <p:spPr bwMode="auto">
          <a:xfrm>
            <a:off x="6467475"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6" name="Rectangle 24"/>
          <p:cNvSpPr>
            <a:spLocks noChangeArrowheads="1"/>
          </p:cNvSpPr>
          <p:nvPr/>
        </p:nvSpPr>
        <p:spPr bwMode="auto">
          <a:xfrm>
            <a:off x="5170488"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7" name="Rectangle 25"/>
          <p:cNvSpPr>
            <a:spLocks noChangeArrowheads="1"/>
          </p:cNvSpPr>
          <p:nvPr/>
        </p:nvSpPr>
        <p:spPr bwMode="auto">
          <a:xfrm>
            <a:off x="5602288"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8" name="Rectangle 26"/>
          <p:cNvSpPr>
            <a:spLocks noChangeArrowheads="1"/>
          </p:cNvSpPr>
          <p:nvPr/>
        </p:nvSpPr>
        <p:spPr bwMode="auto">
          <a:xfrm>
            <a:off x="6034088"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9" name="Rectangle 27"/>
          <p:cNvSpPr>
            <a:spLocks noChangeArrowheads="1"/>
          </p:cNvSpPr>
          <p:nvPr/>
        </p:nvSpPr>
        <p:spPr bwMode="auto">
          <a:xfrm>
            <a:off x="6467475"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900" name="Rectangle 28"/>
          <p:cNvSpPr>
            <a:spLocks noChangeArrowheads="1"/>
          </p:cNvSpPr>
          <p:nvPr/>
        </p:nvSpPr>
        <p:spPr bwMode="auto">
          <a:xfrm>
            <a:off x="5170488" y="4743450"/>
            <a:ext cx="431800" cy="215900"/>
          </a:xfrm>
          <a:prstGeom prst="rect">
            <a:avLst/>
          </a:prstGeom>
          <a:solidFill>
            <a:schemeClr val="bg2"/>
          </a:solidFill>
          <a:ln w="9525">
            <a:solidFill>
              <a:schemeClr val="tx1"/>
            </a:solidFill>
            <a:miter lim="800000"/>
            <a:headEnd/>
            <a:tailEnd/>
          </a:ln>
        </p:spPr>
        <p:txBody>
          <a:bodyPr wrap="none" anchor="ctr"/>
          <a:lstStyle/>
          <a:p>
            <a:pPr algn="ctr"/>
            <a:endParaRPr lang="en-US">
              <a:solidFill>
                <a:srgbClr val="000000"/>
              </a:solidFill>
            </a:endParaRPr>
          </a:p>
        </p:txBody>
      </p:sp>
      <p:sp>
        <p:nvSpPr>
          <p:cNvPr id="79901" name="Rectangle 29"/>
          <p:cNvSpPr>
            <a:spLocks noChangeArrowheads="1"/>
          </p:cNvSpPr>
          <p:nvPr/>
        </p:nvSpPr>
        <p:spPr bwMode="auto">
          <a:xfrm>
            <a:off x="5602288" y="47434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2" name="Rectangle 30"/>
          <p:cNvSpPr>
            <a:spLocks noChangeArrowheads="1"/>
          </p:cNvSpPr>
          <p:nvPr/>
        </p:nvSpPr>
        <p:spPr bwMode="auto">
          <a:xfrm>
            <a:off x="6034088" y="47434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3" name="Rectangle 31"/>
          <p:cNvSpPr>
            <a:spLocks noChangeArrowheads="1"/>
          </p:cNvSpPr>
          <p:nvPr/>
        </p:nvSpPr>
        <p:spPr bwMode="auto">
          <a:xfrm>
            <a:off x="6467475" y="47434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4" name="Rectangle 32"/>
          <p:cNvSpPr>
            <a:spLocks noChangeArrowheads="1"/>
          </p:cNvSpPr>
          <p:nvPr/>
        </p:nvSpPr>
        <p:spPr bwMode="auto">
          <a:xfrm>
            <a:off x="5170488"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5" name="Rectangle 33"/>
          <p:cNvSpPr>
            <a:spLocks noChangeArrowheads="1"/>
          </p:cNvSpPr>
          <p:nvPr/>
        </p:nvSpPr>
        <p:spPr bwMode="auto">
          <a:xfrm>
            <a:off x="5602288"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6" name="Rectangle 34"/>
          <p:cNvSpPr>
            <a:spLocks noChangeArrowheads="1"/>
          </p:cNvSpPr>
          <p:nvPr/>
        </p:nvSpPr>
        <p:spPr bwMode="auto">
          <a:xfrm>
            <a:off x="6034088"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7" name="Rectangle 35"/>
          <p:cNvSpPr>
            <a:spLocks noChangeArrowheads="1"/>
          </p:cNvSpPr>
          <p:nvPr/>
        </p:nvSpPr>
        <p:spPr bwMode="auto">
          <a:xfrm>
            <a:off x="6467475"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8" name="Rectangle 36"/>
          <p:cNvSpPr>
            <a:spLocks noChangeArrowheads="1"/>
          </p:cNvSpPr>
          <p:nvPr/>
        </p:nvSpPr>
        <p:spPr bwMode="auto">
          <a:xfrm>
            <a:off x="7402513" y="2436813"/>
            <a:ext cx="503237" cy="431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909" name="Rectangle 37"/>
          <p:cNvSpPr>
            <a:spLocks noChangeArrowheads="1"/>
          </p:cNvSpPr>
          <p:nvPr/>
        </p:nvSpPr>
        <p:spPr bwMode="auto">
          <a:xfrm>
            <a:off x="7402513" y="2868613"/>
            <a:ext cx="503237" cy="4318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910" name="Rectangle 38"/>
          <p:cNvSpPr>
            <a:spLocks noChangeArrowheads="1"/>
          </p:cNvSpPr>
          <p:nvPr/>
        </p:nvSpPr>
        <p:spPr bwMode="auto">
          <a:xfrm>
            <a:off x="7402513" y="3300413"/>
            <a:ext cx="503237" cy="431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911" name="Rectangle 39"/>
          <p:cNvSpPr>
            <a:spLocks noChangeArrowheads="1"/>
          </p:cNvSpPr>
          <p:nvPr/>
        </p:nvSpPr>
        <p:spPr bwMode="auto">
          <a:xfrm>
            <a:off x="7402513" y="3732213"/>
            <a:ext cx="503237" cy="4318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12" name="Rectangle 40"/>
          <p:cNvSpPr>
            <a:spLocks noChangeArrowheads="1"/>
          </p:cNvSpPr>
          <p:nvPr/>
        </p:nvSpPr>
        <p:spPr bwMode="auto">
          <a:xfrm>
            <a:off x="7402513" y="4165600"/>
            <a:ext cx="503237" cy="431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913" name="Rectangle 41"/>
          <p:cNvSpPr>
            <a:spLocks noChangeArrowheads="1"/>
          </p:cNvSpPr>
          <p:nvPr/>
        </p:nvSpPr>
        <p:spPr bwMode="auto">
          <a:xfrm>
            <a:off x="7402513" y="4597400"/>
            <a:ext cx="503237" cy="4318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914" name="Rectangle 42"/>
          <p:cNvSpPr>
            <a:spLocks noChangeArrowheads="1"/>
          </p:cNvSpPr>
          <p:nvPr/>
        </p:nvSpPr>
        <p:spPr bwMode="auto">
          <a:xfrm>
            <a:off x="7402513" y="5029200"/>
            <a:ext cx="503237" cy="431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915" name="Rectangle 43"/>
          <p:cNvSpPr>
            <a:spLocks noChangeArrowheads="1"/>
          </p:cNvSpPr>
          <p:nvPr/>
        </p:nvSpPr>
        <p:spPr bwMode="auto">
          <a:xfrm>
            <a:off x="7402513" y="5461000"/>
            <a:ext cx="503237" cy="4318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16" name="Rectangle 44"/>
          <p:cNvSpPr>
            <a:spLocks noChangeArrowheads="1"/>
          </p:cNvSpPr>
          <p:nvPr/>
        </p:nvSpPr>
        <p:spPr bwMode="auto">
          <a:xfrm>
            <a:off x="7402513" y="5892800"/>
            <a:ext cx="503237" cy="431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917" name="AutoShape 45"/>
          <p:cNvSpPr>
            <a:spLocks/>
          </p:cNvSpPr>
          <p:nvPr/>
        </p:nvSpPr>
        <p:spPr bwMode="auto">
          <a:xfrm>
            <a:off x="4954588" y="3446463"/>
            <a:ext cx="142875" cy="771525"/>
          </a:xfrm>
          <a:prstGeom prst="leftBrace">
            <a:avLst>
              <a:gd name="adj1" fmla="val 4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8" name="AutoShape 46"/>
          <p:cNvSpPr>
            <a:spLocks/>
          </p:cNvSpPr>
          <p:nvPr/>
        </p:nvSpPr>
        <p:spPr bwMode="auto">
          <a:xfrm>
            <a:off x="4954588" y="4383088"/>
            <a:ext cx="142875" cy="771525"/>
          </a:xfrm>
          <a:prstGeom prst="leftBrace">
            <a:avLst>
              <a:gd name="adj1" fmla="val 4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9" name="Text Box 47"/>
          <p:cNvSpPr txBox="1">
            <a:spLocks noChangeArrowheads="1"/>
          </p:cNvSpPr>
          <p:nvPr/>
        </p:nvSpPr>
        <p:spPr bwMode="auto">
          <a:xfrm>
            <a:off x="4089400" y="3662363"/>
            <a:ext cx="912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996600"/>
                </a:solidFill>
              </a:rPr>
              <a:t>Thread A</a:t>
            </a:r>
          </a:p>
        </p:txBody>
      </p:sp>
      <p:sp>
        <p:nvSpPr>
          <p:cNvPr id="79920" name="Text Box 48"/>
          <p:cNvSpPr txBox="1">
            <a:spLocks noChangeArrowheads="1"/>
          </p:cNvSpPr>
          <p:nvPr/>
        </p:nvSpPr>
        <p:spPr bwMode="auto">
          <a:xfrm>
            <a:off x="4089400" y="4598988"/>
            <a:ext cx="912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996600"/>
                </a:solidFill>
              </a:rPr>
              <a:t>Thread B</a:t>
            </a:r>
          </a:p>
        </p:txBody>
      </p:sp>
      <p:sp>
        <p:nvSpPr>
          <p:cNvPr id="79921" name="Text Box 49"/>
          <p:cNvSpPr txBox="1">
            <a:spLocks noChangeArrowheads="1"/>
          </p:cNvSpPr>
          <p:nvPr/>
        </p:nvSpPr>
        <p:spPr bwMode="auto">
          <a:xfrm>
            <a:off x="5602288" y="272573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Cache</a:t>
            </a:r>
          </a:p>
        </p:txBody>
      </p:sp>
      <p:sp>
        <p:nvSpPr>
          <p:cNvPr id="79922" name="Text Box 50"/>
          <p:cNvSpPr txBox="1">
            <a:spLocks noChangeArrowheads="1"/>
          </p:cNvSpPr>
          <p:nvPr/>
        </p:nvSpPr>
        <p:spPr bwMode="auto">
          <a:xfrm>
            <a:off x="5097463" y="3157538"/>
            <a:ext cx="550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Way-1</a:t>
            </a:r>
          </a:p>
        </p:txBody>
      </p:sp>
      <p:sp>
        <p:nvSpPr>
          <p:cNvPr id="79923" name="Rectangle 51"/>
          <p:cNvSpPr>
            <a:spLocks noChangeArrowheads="1"/>
          </p:cNvSpPr>
          <p:nvPr/>
        </p:nvSpPr>
        <p:spPr bwMode="auto">
          <a:xfrm>
            <a:off x="6394450" y="3157538"/>
            <a:ext cx="550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00000"/>
                </a:solidFill>
              </a:rPr>
              <a:t>Way-n</a:t>
            </a:r>
          </a:p>
        </p:txBody>
      </p:sp>
      <p:sp>
        <p:nvSpPr>
          <p:cNvPr id="79924" name="Rectangle 52"/>
          <p:cNvSpPr>
            <a:spLocks noChangeArrowheads="1"/>
          </p:cNvSpPr>
          <p:nvPr/>
        </p:nvSpPr>
        <p:spPr bwMode="auto">
          <a:xfrm>
            <a:off x="5673725" y="3157538"/>
            <a:ext cx="692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00000"/>
                </a:solidFill>
              </a:rPr>
              <a:t>…………</a:t>
            </a:r>
          </a:p>
        </p:txBody>
      </p:sp>
      <p:sp>
        <p:nvSpPr>
          <p:cNvPr id="79925" name="Line 53"/>
          <p:cNvSpPr>
            <a:spLocks noChangeShapeType="1"/>
          </p:cNvSpPr>
          <p:nvPr/>
        </p:nvSpPr>
        <p:spPr bwMode="auto">
          <a:xfrm flipH="1">
            <a:off x="6897688" y="2652713"/>
            <a:ext cx="504825" cy="865187"/>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26" name="Line 54"/>
          <p:cNvSpPr>
            <a:spLocks noChangeShapeType="1"/>
          </p:cNvSpPr>
          <p:nvPr/>
        </p:nvSpPr>
        <p:spPr bwMode="auto">
          <a:xfrm flipH="1" flipV="1">
            <a:off x="6897688" y="3660775"/>
            <a:ext cx="504825" cy="720725"/>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27" name="Line 55"/>
          <p:cNvSpPr>
            <a:spLocks noChangeShapeType="1"/>
          </p:cNvSpPr>
          <p:nvPr/>
        </p:nvSpPr>
        <p:spPr bwMode="auto">
          <a:xfrm flipH="1" flipV="1">
            <a:off x="6897688" y="3805238"/>
            <a:ext cx="504825" cy="230505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28" name="Line 56"/>
          <p:cNvSpPr>
            <a:spLocks noChangeShapeType="1"/>
          </p:cNvSpPr>
          <p:nvPr/>
        </p:nvSpPr>
        <p:spPr bwMode="auto">
          <a:xfrm flipH="1">
            <a:off x="6897688" y="3086100"/>
            <a:ext cx="504825" cy="93503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29" name="Line 57"/>
          <p:cNvSpPr>
            <a:spLocks noChangeShapeType="1"/>
          </p:cNvSpPr>
          <p:nvPr/>
        </p:nvSpPr>
        <p:spPr bwMode="auto">
          <a:xfrm flipH="1">
            <a:off x="6897688" y="3517900"/>
            <a:ext cx="504825" cy="93503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30" name="Line 58"/>
          <p:cNvSpPr>
            <a:spLocks noChangeShapeType="1"/>
          </p:cNvSpPr>
          <p:nvPr/>
        </p:nvSpPr>
        <p:spPr bwMode="auto">
          <a:xfrm flipH="1" flipV="1">
            <a:off x="6897688" y="4597400"/>
            <a:ext cx="504825" cy="6477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31" name="Line 59"/>
          <p:cNvSpPr>
            <a:spLocks noChangeShapeType="1"/>
          </p:cNvSpPr>
          <p:nvPr/>
        </p:nvSpPr>
        <p:spPr bwMode="auto">
          <a:xfrm flipH="1">
            <a:off x="6897688" y="3949700"/>
            <a:ext cx="504825" cy="936625"/>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32" name="Line 60"/>
          <p:cNvSpPr>
            <a:spLocks noChangeShapeType="1"/>
          </p:cNvSpPr>
          <p:nvPr/>
        </p:nvSpPr>
        <p:spPr bwMode="auto">
          <a:xfrm flipH="1" flipV="1">
            <a:off x="6897688" y="5029200"/>
            <a:ext cx="504825" cy="64928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33" name="Line 61"/>
          <p:cNvSpPr>
            <a:spLocks noChangeShapeType="1"/>
          </p:cNvSpPr>
          <p:nvPr/>
        </p:nvSpPr>
        <p:spPr bwMode="auto">
          <a:xfrm flipH="1" flipV="1">
            <a:off x="6897688" y="4165600"/>
            <a:ext cx="504825" cy="6477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34" name="Text Box 62"/>
          <p:cNvSpPr txBox="1">
            <a:spLocks noChangeArrowheads="1"/>
          </p:cNvSpPr>
          <p:nvPr/>
        </p:nvSpPr>
        <p:spPr bwMode="auto">
          <a:xfrm>
            <a:off x="6648450" y="19954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Memory page</a:t>
            </a:r>
          </a:p>
        </p:txBody>
      </p:sp>
    </p:spTree>
    <p:extLst>
      <p:ext uri="{BB962C8B-B14F-4D97-AF65-F5344CB8AC3E}">
        <p14:creationId xmlns:p14="http://schemas.microsoft.com/office/powerpoint/2010/main" val="3981111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p:txBody>
          <a:bodyPr/>
          <a:lstStyle/>
          <a:p>
            <a:pPr eaLnBrk="1" hangingPunct="1"/>
            <a:r>
              <a:rPr lang="en-US" altLang="zh-CN">
                <a:solidFill>
                  <a:srgbClr val="006633"/>
                </a:solidFill>
                <a:latin typeface="Garamond" charset="0"/>
                <a:ea typeface="ＭＳ Ｐゴシック" charset="0"/>
                <a:cs typeface="ＭＳ Ｐゴシック" charset="0"/>
              </a:rPr>
              <a:t>Page Coloring</a:t>
            </a:r>
          </a:p>
        </p:txBody>
      </p:sp>
      <p:sp>
        <p:nvSpPr>
          <p:cNvPr id="26628" name="Rectangle 4"/>
          <p:cNvSpPr>
            <a:spLocks noChangeArrowheads="1"/>
          </p:cNvSpPr>
          <p:nvPr/>
        </p:nvSpPr>
        <p:spPr bwMode="auto">
          <a:xfrm>
            <a:off x="2195513" y="2205038"/>
            <a:ext cx="2735262"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400">
                <a:solidFill>
                  <a:srgbClr val="000000"/>
                </a:solidFill>
              </a:rPr>
              <a:t>virtual page number</a:t>
            </a:r>
          </a:p>
        </p:txBody>
      </p:sp>
      <p:sp>
        <p:nvSpPr>
          <p:cNvPr id="26629" name="Text Box 5"/>
          <p:cNvSpPr txBox="1">
            <a:spLocks noChangeArrowheads="1"/>
          </p:cNvSpPr>
          <p:nvPr/>
        </p:nvSpPr>
        <p:spPr bwMode="auto">
          <a:xfrm>
            <a:off x="323850" y="21336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Virtual address</a:t>
            </a:r>
          </a:p>
        </p:txBody>
      </p:sp>
      <p:sp>
        <p:nvSpPr>
          <p:cNvPr id="26630" name="Rectangle 6"/>
          <p:cNvSpPr>
            <a:spLocks noChangeArrowheads="1"/>
          </p:cNvSpPr>
          <p:nvPr/>
        </p:nvSpPr>
        <p:spPr bwMode="auto">
          <a:xfrm>
            <a:off x="4932363" y="2205038"/>
            <a:ext cx="1223962" cy="287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400">
                <a:solidFill>
                  <a:srgbClr val="000000"/>
                </a:solidFill>
              </a:rPr>
              <a:t>page offset</a:t>
            </a:r>
          </a:p>
        </p:txBody>
      </p:sp>
      <p:sp>
        <p:nvSpPr>
          <p:cNvPr id="26634" name="Rectangle 10"/>
          <p:cNvSpPr>
            <a:spLocks noChangeArrowheads="1"/>
          </p:cNvSpPr>
          <p:nvPr/>
        </p:nvSpPr>
        <p:spPr bwMode="auto">
          <a:xfrm>
            <a:off x="2339975" y="4005263"/>
            <a:ext cx="25908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400">
                <a:solidFill>
                  <a:srgbClr val="000000"/>
                </a:solidFill>
              </a:rPr>
              <a:t>physical page number</a:t>
            </a:r>
          </a:p>
        </p:txBody>
      </p:sp>
      <p:sp>
        <p:nvSpPr>
          <p:cNvPr id="26635" name="Text Box 11"/>
          <p:cNvSpPr txBox="1">
            <a:spLocks noChangeArrowheads="1"/>
          </p:cNvSpPr>
          <p:nvPr/>
        </p:nvSpPr>
        <p:spPr bwMode="auto">
          <a:xfrm>
            <a:off x="323850" y="3933825"/>
            <a:ext cx="191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Physical address</a:t>
            </a:r>
          </a:p>
        </p:txBody>
      </p:sp>
      <p:sp>
        <p:nvSpPr>
          <p:cNvPr id="26636" name="Rectangle 12"/>
          <p:cNvSpPr>
            <a:spLocks noChangeArrowheads="1"/>
          </p:cNvSpPr>
          <p:nvPr/>
        </p:nvSpPr>
        <p:spPr bwMode="auto">
          <a:xfrm>
            <a:off x="4932363" y="4005263"/>
            <a:ext cx="1223962" cy="287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400">
                <a:solidFill>
                  <a:srgbClr val="000000"/>
                </a:solidFill>
              </a:rPr>
              <a:t>Page offset</a:t>
            </a:r>
          </a:p>
        </p:txBody>
      </p:sp>
      <p:sp>
        <p:nvSpPr>
          <p:cNvPr id="26637" name="Rectangle 13"/>
          <p:cNvSpPr>
            <a:spLocks noChangeArrowheads="1"/>
          </p:cNvSpPr>
          <p:nvPr/>
        </p:nvSpPr>
        <p:spPr bwMode="auto">
          <a:xfrm>
            <a:off x="2555875" y="3068638"/>
            <a:ext cx="2087563" cy="360362"/>
          </a:xfrm>
          <a:prstGeom prst="rect">
            <a:avLst/>
          </a:prstGeom>
          <a:solidFill>
            <a:schemeClr val="bg1">
              <a:alpha val="0"/>
            </a:schemeClr>
          </a:solidFill>
          <a:ln w="9525" cap="rnd">
            <a:solidFill>
              <a:schemeClr val="tx1"/>
            </a:solidFill>
            <a:prstDash val="sysDot"/>
            <a:miter lim="800000"/>
            <a:headEnd/>
            <a:tailEnd/>
          </a:ln>
        </p:spPr>
        <p:txBody>
          <a:bodyPr wrap="none" anchor="ctr"/>
          <a:lstStyle/>
          <a:p>
            <a:r>
              <a:rPr lang="en-US" altLang="zh-CN" sz="1600">
                <a:solidFill>
                  <a:srgbClr val="000000"/>
                </a:solidFill>
              </a:rPr>
              <a:t>Address translation</a:t>
            </a:r>
          </a:p>
        </p:txBody>
      </p:sp>
      <p:sp>
        <p:nvSpPr>
          <p:cNvPr id="26639" name="AutoShape 15"/>
          <p:cNvSpPr>
            <a:spLocks/>
          </p:cNvSpPr>
          <p:nvPr/>
        </p:nvSpPr>
        <p:spPr bwMode="auto">
          <a:xfrm rot="-5400000">
            <a:off x="3419475" y="1268413"/>
            <a:ext cx="288925" cy="2736850"/>
          </a:xfrm>
          <a:prstGeom prst="leftBrace">
            <a:avLst>
              <a:gd name="adj1" fmla="val 78938"/>
              <a:gd name="adj2" fmla="val 50000"/>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6640" name="Line 16"/>
          <p:cNvSpPr>
            <a:spLocks noChangeShapeType="1"/>
          </p:cNvSpPr>
          <p:nvPr/>
        </p:nvSpPr>
        <p:spPr bwMode="auto">
          <a:xfrm>
            <a:off x="3563938" y="2781300"/>
            <a:ext cx="0" cy="2889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6641" name="Line 17"/>
          <p:cNvSpPr>
            <a:spLocks noChangeShapeType="1"/>
          </p:cNvSpPr>
          <p:nvPr/>
        </p:nvSpPr>
        <p:spPr bwMode="auto">
          <a:xfrm>
            <a:off x="3563938" y="3429000"/>
            <a:ext cx="0" cy="5762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6642" name="Line 18"/>
          <p:cNvSpPr>
            <a:spLocks noChangeShapeType="1"/>
          </p:cNvSpPr>
          <p:nvPr/>
        </p:nvSpPr>
        <p:spPr bwMode="auto">
          <a:xfrm>
            <a:off x="5508625" y="2492375"/>
            <a:ext cx="0" cy="1512888"/>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6643" name="Rectangle 19"/>
          <p:cNvSpPr>
            <a:spLocks noChangeArrowheads="1"/>
          </p:cNvSpPr>
          <p:nvPr/>
        </p:nvSpPr>
        <p:spPr bwMode="auto">
          <a:xfrm>
            <a:off x="2339975" y="5157788"/>
            <a:ext cx="1655763"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400">
                <a:solidFill>
                  <a:srgbClr val="000000"/>
                </a:solidFill>
              </a:rPr>
              <a:t>Cache tag</a:t>
            </a:r>
          </a:p>
        </p:txBody>
      </p:sp>
      <p:sp>
        <p:nvSpPr>
          <p:cNvPr id="26644" name="Rectangle 20"/>
          <p:cNvSpPr>
            <a:spLocks noChangeArrowheads="1"/>
          </p:cNvSpPr>
          <p:nvPr/>
        </p:nvSpPr>
        <p:spPr bwMode="auto">
          <a:xfrm>
            <a:off x="5219700" y="5157788"/>
            <a:ext cx="936625" cy="287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400">
                <a:solidFill>
                  <a:srgbClr val="000000"/>
                </a:solidFill>
              </a:rPr>
              <a:t>Block offset</a:t>
            </a:r>
          </a:p>
        </p:txBody>
      </p:sp>
      <p:sp>
        <p:nvSpPr>
          <p:cNvPr id="26645" name="Rectangle 21"/>
          <p:cNvSpPr>
            <a:spLocks noChangeArrowheads="1"/>
          </p:cNvSpPr>
          <p:nvPr/>
        </p:nvSpPr>
        <p:spPr bwMode="auto">
          <a:xfrm>
            <a:off x="3995738" y="5157788"/>
            <a:ext cx="1223962"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400">
                <a:solidFill>
                  <a:srgbClr val="000000"/>
                </a:solidFill>
              </a:rPr>
              <a:t>Set index</a:t>
            </a:r>
          </a:p>
        </p:txBody>
      </p:sp>
      <p:sp>
        <p:nvSpPr>
          <p:cNvPr id="26647" name="Text Box 23"/>
          <p:cNvSpPr txBox="1">
            <a:spLocks noChangeArrowheads="1"/>
          </p:cNvSpPr>
          <p:nvPr/>
        </p:nvSpPr>
        <p:spPr bwMode="auto">
          <a:xfrm>
            <a:off x="395288" y="5084763"/>
            <a:ext cx="172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Cache address</a:t>
            </a:r>
          </a:p>
        </p:txBody>
      </p:sp>
      <p:sp>
        <p:nvSpPr>
          <p:cNvPr id="26650" name="AutoShape 26"/>
          <p:cNvSpPr>
            <a:spLocks/>
          </p:cNvSpPr>
          <p:nvPr/>
        </p:nvSpPr>
        <p:spPr bwMode="auto">
          <a:xfrm rot="-5400000">
            <a:off x="4319588" y="5121275"/>
            <a:ext cx="288925" cy="936625"/>
          </a:xfrm>
          <a:prstGeom prst="leftBrace">
            <a:avLst>
              <a:gd name="adj1" fmla="val 27015"/>
              <a:gd name="adj2" fmla="val 50000"/>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6651" name="Line 27"/>
          <p:cNvSpPr>
            <a:spLocks noChangeShapeType="1"/>
          </p:cNvSpPr>
          <p:nvPr/>
        </p:nvSpPr>
        <p:spPr bwMode="auto">
          <a:xfrm>
            <a:off x="4932363" y="4292600"/>
            <a:ext cx="0" cy="11525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6652" name="Line 28"/>
          <p:cNvSpPr>
            <a:spLocks noChangeShapeType="1"/>
          </p:cNvSpPr>
          <p:nvPr/>
        </p:nvSpPr>
        <p:spPr bwMode="auto">
          <a:xfrm>
            <a:off x="3995738" y="4005263"/>
            <a:ext cx="0" cy="11525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6653" name="Rectangle 29"/>
          <p:cNvSpPr>
            <a:spLocks noChangeArrowheads="1"/>
          </p:cNvSpPr>
          <p:nvPr/>
        </p:nvSpPr>
        <p:spPr bwMode="auto">
          <a:xfrm>
            <a:off x="7380288" y="2205038"/>
            <a:ext cx="1296987" cy="4176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6654" name="Text Box 30"/>
          <p:cNvSpPr txBox="1">
            <a:spLocks noChangeArrowheads="1"/>
          </p:cNvSpPr>
          <p:nvPr/>
        </p:nvSpPr>
        <p:spPr bwMode="auto">
          <a:xfrm>
            <a:off x="6694488" y="1773238"/>
            <a:ext cx="2449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Physically indexed cache</a:t>
            </a:r>
          </a:p>
        </p:txBody>
      </p:sp>
      <p:sp>
        <p:nvSpPr>
          <p:cNvPr id="26655" name="Text Box 31"/>
          <p:cNvSpPr txBox="1">
            <a:spLocks noChangeArrowheads="1"/>
          </p:cNvSpPr>
          <p:nvPr/>
        </p:nvSpPr>
        <p:spPr bwMode="auto">
          <a:xfrm>
            <a:off x="3708400" y="6165850"/>
            <a:ext cx="1504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page color bits</a:t>
            </a:r>
          </a:p>
        </p:txBody>
      </p:sp>
      <p:sp>
        <p:nvSpPr>
          <p:cNvPr id="26658" name="Rectangle 34"/>
          <p:cNvSpPr>
            <a:spLocks noChangeArrowheads="1"/>
          </p:cNvSpPr>
          <p:nvPr/>
        </p:nvSpPr>
        <p:spPr bwMode="auto">
          <a:xfrm>
            <a:off x="7380288" y="2205038"/>
            <a:ext cx="1295400" cy="431800"/>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59" name="Rectangle 35"/>
          <p:cNvSpPr>
            <a:spLocks noChangeArrowheads="1"/>
          </p:cNvSpPr>
          <p:nvPr/>
        </p:nvSpPr>
        <p:spPr bwMode="auto">
          <a:xfrm>
            <a:off x="7380288" y="2636838"/>
            <a:ext cx="1295400" cy="431800"/>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0" name="Rectangle 36"/>
          <p:cNvSpPr>
            <a:spLocks noChangeArrowheads="1"/>
          </p:cNvSpPr>
          <p:nvPr/>
        </p:nvSpPr>
        <p:spPr bwMode="auto">
          <a:xfrm>
            <a:off x="7380288" y="3068638"/>
            <a:ext cx="1295400" cy="431800"/>
          </a:xfrm>
          <a:prstGeom prst="rect">
            <a:avLst/>
          </a:prstGeom>
          <a:solidFill>
            <a:schemeClr val="tx2"/>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1" name="Text Box 37"/>
          <p:cNvSpPr txBox="1">
            <a:spLocks noChangeArrowheads="1"/>
          </p:cNvSpPr>
          <p:nvPr/>
        </p:nvSpPr>
        <p:spPr bwMode="auto">
          <a:xfrm>
            <a:off x="7667625" y="3789363"/>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 …</a:t>
            </a:r>
          </a:p>
        </p:txBody>
      </p:sp>
      <p:sp>
        <p:nvSpPr>
          <p:cNvPr id="26662" name="Rectangle 38"/>
          <p:cNvSpPr>
            <a:spLocks noChangeArrowheads="1"/>
          </p:cNvSpPr>
          <p:nvPr/>
        </p:nvSpPr>
        <p:spPr bwMode="auto">
          <a:xfrm>
            <a:off x="7380288" y="4652963"/>
            <a:ext cx="1295400" cy="431800"/>
          </a:xfrm>
          <a:prstGeom prst="rect">
            <a:avLst/>
          </a:prstGeom>
          <a:solidFill>
            <a:schemeClr val="accent1"/>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3" name="Rectangle 39"/>
          <p:cNvSpPr>
            <a:spLocks noChangeArrowheads="1"/>
          </p:cNvSpPr>
          <p:nvPr/>
        </p:nvSpPr>
        <p:spPr bwMode="auto">
          <a:xfrm>
            <a:off x="7380288" y="5084763"/>
            <a:ext cx="1295400" cy="431800"/>
          </a:xfrm>
          <a:prstGeom prst="rect">
            <a:avLst/>
          </a:prstGeom>
          <a:solidFill>
            <a:schemeClr val="accent2"/>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4" name="Rectangle 40"/>
          <p:cNvSpPr>
            <a:spLocks noChangeArrowheads="1"/>
          </p:cNvSpPr>
          <p:nvPr/>
        </p:nvSpPr>
        <p:spPr bwMode="auto">
          <a:xfrm>
            <a:off x="7380288" y="5516563"/>
            <a:ext cx="1295400" cy="431800"/>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5" name="Rectangle 41"/>
          <p:cNvSpPr>
            <a:spLocks noChangeArrowheads="1"/>
          </p:cNvSpPr>
          <p:nvPr/>
        </p:nvSpPr>
        <p:spPr bwMode="auto">
          <a:xfrm>
            <a:off x="7380288" y="5948363"/>
            <a:ext cx="1295400" cy="431800"/>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cxnSp>
        <p:nvCxnSpPr>
          <p:cNvPr id="26668" name="AutoShape 44"/>
          <p:cNvCxnSpPr>
            <a:cxnSpLocks noChangeShapeType="1"/>
            <a:stCxn id="26650" idx="1"/>
          </p:cNvCxnSpPr>
          <p:nvPr/>
        </p:nvCxnSpPr>
        <p:spPr bwMode="auto">
          <a:xfrm rot="16200000" flipH="1">
            <a:off x="5274469" y="4923631"/>
            <a:ext cx="431800" cy="2052638"/>
          </a:xfrm>
          <a:prstGeom prst="bentConnector2">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cxnSp>
      <p:cxnSp>
        <p:nvCxnSpPr>
          <p:cNvPr id="26669" name="AutoShape 45"/>
          <p:cNvCxnSpPr>
            <a:cxnSpLocks noChangeShapeType="1"/>
          </p:cNvCxnSpPr>
          <p:nvPr/>
        </p:nvCxnSpPr>
        <p:spPr bwMode="auto">
          <a:xfrm flipV="1">
            <a:off x="6516688" y="4292600"/>
            <a:ext cx="0" cy="1873250"/>
          </a:xfrm>
          <a:prstGeom prst="straightConnector1">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cxnSp>
      <p:sp>
        <p:nvSpPr>
          <p:cNvPr id="26670" name="Line 46"/>
          <p:cNvSpPr>
            <a:spLocks noChangeShapeType="1"/>
          </p:cNvSpPr>
          <p:nvPr/>
        </p:nvSpPr>
        <p:spPr bwMode="auto">
          <a:xfrm>
            <a:off x="6516688" y="4292600"/>
            <a:ext cx="863600"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6671" name="Rectangle 47"/>
          <p:cNvSpPr>
            <a:spLocks noChangeArrowheads="1"/>
          </p:cNvSpPr>
          <p:nvPr/>
        </p:nvSpPr>
        <p:spPr bwMode="auto">
          <a:xfrm>
            <a:off x="3995738" y="4005263"/>
            <a:ext cx="936625" cy="287337"/>
          </a:xfrm>
          <a:prstGeom prst="rect">
            <a:avLst/>
          </a:prstGeom>
          <a:solidFill>
            <a:srgbClr val="FFFFFF">
              <a:alpha val="79999"/>
            </a:srgbClr>
          </a:solidFill>
          <a:ln w="9525">
            <a:solidFill>
              <a:srgbClr val="00FFFF"/>
            </a:solidFill>
            <a:miter lim="800000"/>
            <a:headEnd/>
            <a:tailEnd/>
          </a:ln>
        </p:spPr>
        <p:txBody>
          <a:bodyPr wrap="none" anchor="ctr"/>
          <a:lstStyle/>
          <a:p>
            <a:endParaRPr lang="zh-CN" altLang="en-US">
              <a:solidFill>
                <a:srgbClr val="000000"/>
              </a:solidFill>
            </a:endParaRPr>
          </a:p>
        </p:txBody>
      </p:sp>
      <p:sp>
        <p:nvSpPr>
          <p:cNvPr id="26672" name="Rectangle 48"/>
          <p:cNvSpPr>
            <a:spLocks noChangeArrowheads="1"/>
          </p:cNvSpPr>
          <p:nvPr/>
        </p:nvSpPr>
        <p:spPr bwMode="auto">
          <a:xfrm>
            <a:off x="3995738" y="5157788"/>
            <a:ext cx="936625" cy="287337"/>
          </a:xfrm>
          <a:prstGeom prst="rect">
            <a:avLst/>
          </a:prstGeom>
          <a:solidFill>
            <a:srgbClr val="FFFFFF">
              <a:alpha val="79999"/>
            </a:srgbClr>
          </a:solidFill>
          <a:ln w="9525">
            <a:solidFill>
              <a:srgbClr val="00FFFF"/>
            </a:solidFill>
            <a:miter lim="800000"/>
            <a:headEnd/>
            <a:tailEnd/>
          </a:ln>
        </p:spPr>
        <p:txBody>
          <a:bodyPr wrap="none" anchor="ctr"/>
          <a:lstStyle/>
          <a:p>
            <a:endParaRPr lang="zh-CN" altLang="en-US">
              <a:solidFill>
                <a:srgbClr val="000000"/>
              </a:solidFill>
            </a:endParaRPr>
          </a:p>
        </p:txBody>
      </p:sp>
      <p:sp>
        <p:nvSpPr>
          <p:cNvPr id="26673" name="Text Box 49"/>
          <p:cNvSpPr txBox="1">
            <a:spLocks noChangeArrowheads="1"/>
          </p:cNvSpPr>
          <p:nvPr/>
        </p:nvSpPr>
        <p:spPr bwMode="auto">
          <a:xfrm>
            <a:off x="684213" y="3068638"/>
            <a:ext cx="126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OS control</a:t>
            </a:r>
          </a:p>
        </p:txBody>
      </p:sp>
      <p:sp>
        <p:nvSpPr>
          <p:cNvPr id="26676" name="Text Box 52"/>
          <p:cNvSpPr txBox="1">
            <a:spLocks noChangeArrowheads="1"/>
          </p:cNvSpPr>
          <p:nvPr/>
        </p:nvSpPr>
        <p:spPr bwMode="auto">
          <a:xfrm>
            <a:off x="847725" y="4508500"/>
            <a:ext cx="733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3600">
                <a:solidFill>
                  <a:srgbClr val="000000"/>
                </a:solidFill>
              </a:rPr>
              <a:t>=</a:t>
            </a:r>
          </a:p>
        </p:txBody>
      </p:sp>
      <p:sp>
        <p:nvSpPr>
          <p:cNvPr id="26677" name="Rectangle 53"/>
          <p:cNvSpPr>
            <a:spLocks noChangeArrowheads="1"/>
          </p:cNvSpPr>
          <p:nvPr/>
        </p:nvSpPr>
        <p:spPr bwMode="auto">
          <a:xfrm>
            <a:off x="179388" y="1341438"/>
            <a:ext cx="8713787" cy="647700"/>
          </a:xfrm>
          <a:prstGeom prst="rect">
            <a:avLst/>
          </a:prstGeom>
          <a:solidFill>
            <a:srgbClr val="FF6600"/>
          </a:solidFill>
          <a:ln w="9525">
            <a:solidFill>
              <a:schemeClr val="tx1"/>
            </a:solidFill>
            <a:miter lim="800000"/>
            <a:headEnd/>
            <a:tailEnd/>
          </a:ln>
        </p:spPr>
        <p:txBody>
          <a:bodyPr wrap="none" anchor="ctr"/>
          <a:lstStyle/>
          <a:p>
            <a:pPr>
              <a:buFontTx/>
              <a:buChar char="•"/>
            </a:pPr>
            <a:r>
              <a:rPr lang="en-US" altLang="zh-CN">
                <a:solidFill>
                  <a:srgbClr val="000000"/>
                </a:solidFill>
              </a:rPr>
              <a:t>Physically indexed caches are divided into multiple regions (colors).</a:t>
            </a:r>
          </a:p>
          <a:p>
            <a:pPr>
              <a:buFontTx/>
              <a:buChar char="•"/>
            </a:pPr>
            <a:r>
              <a:rPr lang="en-US" altLang="zh-CN">
                <a:solidFill>
                  <a:srgbClr val="000000"/>
                </a:solidFill>
              </a:rPr>
              <a:t>All cache lines in a physical page are cached in one of those regions (colors).</a:t>
            </a:r>
          </a:p>
        </p:txBody>
      </p:sp>
      <p:sp>
        <p:nvSpPr>
          <p:cNvPr id="26679" name="Line 55"/>
          <p:cNvSpPr>
            <a:spLocks noChangeShapeType="1"/>
          </p:cNvSpPr>
          <p:nvPr/>
        </p:nvSpPr>
        <p:spPr bwMode="auto">
          <a:xfrm flipH="1" flipV="1">
            <a:off x="6156325" y="1989138"/>
            <a:ext cx="1511300" cy="16557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6680" name="Rectangle 56"/>
          <p:cNvSpPr>
            <a:spLocks noChangeArrowheads="1"/>
          </p:cNvSpPr>
          <p:nvPr/>
        </p:nvSpPr>
        <p:spPr bwMode="auto">
          <a:xfrm>
            <a:off x="0" y="4365625"/>
            <a:ext cx="8893175" cy="647700"/>
          </a:xfrm>
          <a:prstGeom prst="rect">
            <a:avLst/>
          </a:prstGeom>
          <a:solidFill>
            <a:srgbClr val="FF6600"/>
          </a:solidFill>
          <a:ln w="9525">
            <a:solidFill>
              <a:schemeClr val="tx1"/>
            </a:solidFill>
            <a:miter lim="800000"/>
            <a:headEnd/>
            <a:tailEnd/>
          </a:ln>
        </p:spPr>
        <p:txBody>
          <a:bodyPr wrap="none" anchor="ctr"/>
          <a:lstStyle/>
          <a:p>
            <a:r>
              <a:rPr lang="en-US" altLang="zh-CN">
                <a:solidFill>
                  <a:srgbClr val="000000"/>
                </a:solidFill>
              </a:rPr>
              <a:t>OS can control the page color of a virtual page through address mapping </a:t>
            </a:r>
          </a:p>
          <a:p>
            <a:r>
              <a:rPr lang="en-US" altLang="zh-CN">
                <a:solidFill>
                  <a:srgbClr val="000000"/>
                </a:solidFill>
              </a:rPr>
              <a:t>(by selecting a physical page with a specific value in its page color bits).</a:t>
            </a:r>
          </a:p>
        </p:txBody>
      </p:sp>
      <p:sp>
        <p:nvSpPr>
          <p:cNvPr id="26681" name="Line 57"/>
          <p:cNvSpPr>
            <a:spLocks noChangeShapeType="1"/>
          </p:cNvSpPr>
          <p:nvPr/>
        </p:nvSpPr>
        <p:spPr bwMode="auto">
          <a:xfrm flipV="1">
            <a:off x="2195513" y="3429000"/>
            <a:ext cx="647700" cy="9366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1588581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7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3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6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6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6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6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67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6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6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6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6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6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65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666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6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6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6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6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6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6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66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6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6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65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65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67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67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6677"/>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668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6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p:bldP spid="26630" grpId="0" animBg="1"/>
      <p:bldP spid="26634" grpId="0" animBg="1"/>
      <p:bldP spid="26635" grpId="0"/>
      <p:bldP spid="26636" grpId="0" animBg="1"/>
      <p:bldP spid="26637" grpId="0" animBg="1"/>
      <p:bldP spid="26639" grpId="0" animBg="1"/>
      <p:bldP spid="26640" grpId="0" animBg="1"/>
      <p:bldP spid="26641" grpId="0" animBg="1"/>
      <p:bldP spid="26642" grpId="0" animBg="1"/>
      <p:bldP spid="26643" grpId="0" animBg="1"/>
      <p:bldP spid="26644" grpId="0" animBg="1"/>
      <p:bldP spid="26645" grpId="0" animBg="1"/>
      <p:bldP spid="26647" grpId="0"/>
      <p:bldP spid="26650" grpId="0" animBg="1"/>
      <p:bldP spid="26651" grpId="0" animBg="1"/>
      <p:bldP spid="26652" grpId="0" animBg="1"/>
      <p:bldP spid="26653" grpId="0" animBg="1"/>
      <p:bldP spid="26654" grpId="0"/>
      <p:bldP spid="26655" grpId="0"/>
      <p:bldP spid="26658" grpId="0" animBg="1"/>
      <p:bldP spid="26659" grpId="0" animBg="1"/>
      <p:bldP spid="26660" grpId="0" animBg="1"/>
      <p:bldP spid="26661" grpId="0"/>
      <p:bldP spid="26662" grpId="0" animBg="1"/>
      <p:bldP spid="26663" grpId="0" animBg="1"/>
      <p:bldP spid="26664" grpId="0" animBg="1"/>
      <p:bldP spid="26665" grpId="0" animBg="1"/>
      <p:bldP spid="26670" grpId="0" animBg="1"/>
      <p:bldP spid="26671" grpId="0" animBg="1"/>
      <p:bldP spid="26672" grpId="0" animBg="1"/>
      <p:bldP spid="26673" grpId="0"/>
      <p:bldP spid="26676" grpId="0"/>
      <p:bldP spid="26677" grpId="0" animBg="1"/>
      <p:bldP spid="26679" grpId="0" animBg="1"/>
      <p:bldP spid="26680" grpId="0" animBg="1"/>
      <p:bldP spid="26681"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24" name="Rectangle 176"/>
          <p:cNvSpPr>
            <a:spLocks noChangeArrowheads="1"/>
          </p:cNvSpPr>
          <p:nvPr/>
        </p:nvSpPr>
        <p:spPr bwMode="auto">
          <a:xfrm>
            <a:off x="3132138" y="4365625"/>
            <a:ext cx="5832475" cy="2232025"/>
          </a:xfrm>
          <a:prstGeom prst="rect">
            <a:avLst/>
          </a:prstGeom>
          <a:solidFill>
            <a:schemeClr val="tx2">
              <a:alpha val="50195"/>
            </a:schemeClr>
          </a:solidFill>
          <a:ln w="9525">
            <a:solidFill>
              <a:schemeClr val="tx1"/>
            </a:solidFill>
            <a:miter lim="800000"/>
            <a:headEnd/>
            <a:tailEnd/>
          </a:ln>
        </p:spPr>
        <p:txBody>
          <a:bodyPr wrap="none" anchor="ctr"/>
          <a:lstStyle/>
          <a:p>
            <a:endParaRPr lang="zh-CN" altLang="en-US">
              <a:solidFill>
                <a:srgbClr val="000000"/>
              </a:solidFill>
            </a:endParaRPr>
          </a:p>
        </p:txBody>
      </p:sp>
      <p:sp>
        <p:nvSpPr>
          <p:cNvPr id="27823" name="Rectangle 175"/>
          <p:cNvSpPr>
            <a:spLocks noChangeArrowheads="1"/>
          </p:cNvSpPr>
          <p:nvPr/>
        </p:nvSpPr>
        <p:spPr bwMode="auto">
          <a:xfrm>
            <a:off x="3132138" y="2133600"/>
            <a:ext cx="5832475" cy="2087563"/>
          </a:xfrm>
          <a:prstGeom prst="rect">
            <a:avLst/>
          </a:prstGeom>
          <a:solidFill>
            <a:schemeClr val="tx2">
              <a:alpha val="50195"/>
            </a:schemeClr>
          </a:solidFill>
          <a:ln w="9525">
            <a:solidFill>
              <a:schemeClr val="tx1"/>
            </a:solidFill>
            <a:miter lim="800000"/>
            <a:headEnd/>
            <a:tailEnd/>
          </a:ln>
        </p:spPr>
        <p:txBody>
          <a:bodyPr wrap="none" anchor="ctr"/>
          <a:lstStyle/>
          <a:p>
            <a:endParaRPr lang="zh-CN" altLang="en-US">
              <a:solidFill>
                <a:srgbClr val="000000"/>
              </a:solidFill>
            </a:endParaRPr>
          </a:p>
        </p:txBody>
      </p:sp>
      <p:sp>
        <p:nvSpPr>
          <p:cNvPr id="82947" name="Rectangle 2"/>
          <p:cNvSpPr>
            <a:spLocks noGrp="1"/>
          </p:cNvSpPr>
          <p:nvPr>
            <p:ph type="title"/>
          </p:nvPr>
        </p:nvSpPr>
        <p:spPr/>
        <p:txBody>
          <a:bodyPr/>
          <a:lstStyle/>
          <a:p>
            <a:pPr eaLnBrk="1" hangingPunct="1"/>
            <a:r>
              <a:rPr lang="en-US" altLang="zh-CN" sz="3600">
                <a:solidFill>
                  <a:srgbClr val="006633"/>
                </a:solidFill>
                <a:latin typeface="Garamond" charset="0"/>
                <a:ea typeface="ＭＳ Ｐゴシック" charset="0"/>
                <a:cs typeface="ＭＳ Ｐゴシック" charset="0"/>
              </a:rPr>
              <a:t>Static Cache Partitioning using Page Coloring</a:t>
            </a:r>
          </a:p>
        </p:txBody>
      </p:sp>
      <p:sp>
        <p:nvSpPr>
          <p:cNvPr id="27732" name="Rectangle 84"/>
          <p:cNvSpPr>
            <a:spLocks noChangeArrowheads="1"/>
          </p:cNvSpPr>
          <p:nvPr/>
        </p:nvSpPr>
        <p:spPr bwMode="auto">
          <a:xfrm>
            <a:off x="6877050" y="2205038"/>
            <a:ext cx="1296988" cy="4176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7734" name="Rectangle 86"/>
          <p:cNvSpPr>
            <a:spLocks noChangeArrowheads="1"/>
          </p:cNvSpPr>
          <p:nvPr/>
        </p:nvSpPr>
        <p:spPr bwMode="auto">
          <a:xfrm>
            <a:off x="6877050" y="2205038"/>
            <a:ext cx="1295400" cy="431800"/>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5" name="Rectangle 87"/>
          <p:cNvSpPr>
            <a:spLocks noChangeArrowheads="1"/>
          </p:cNvSpPr>
          <p:nvPr/>
        </p:nvSpPr>
        <p:spPr bwMode="auto">
          <a:xfrm>
            <a:off x="6877050" y="2636838"/>
            <a:ext cx="1295400" cy="431800"/>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6" name="Rectangle 88"/>
          <p:cNvSpPr>
            <a:spLocks noChangeArrowheads="1"/>
          </p:cNvSpPr>
          <p:nvPr/>
        </p:nvSpPr>
        <p:spPr bwMode="auto">
          <a:xfrm>
            <a:off x="6877050" y="3068638"/>
            <a:ext cx="1295400" cy="431800"/>
          </a:xfrm>
          <a:prstGeom prst="rect">
            <a:avLst/>
          </a:prstGeom>
          <a:solidFill>
            <a:schemeClr val="tx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7" name="Text Box 89"/>
          <p:cNvSpPr txBox="1">
            <a:spLocks noChangeArrowheads="1"/>
          </p:cNvSpPr>
          <p:nvPr/>
        </p:nvSpPr>
        <p:spPr bwMode="auto">
          <a:xfrm>
            <a:off x="7164388" y="414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 …</a:t>
            </a:r>
          </a:p>
        </p:txBody>
      </p:sp>
      <p:sp>
        <p:nvSpPr>
          <p:cNvPr id="27738" name="Rectangle 90"/>
          <p:cNvSpPr>
            <a:spLocks noChangeArrowheads="1"/>
          </p:cNvSpPr>
          <p:nvPr/>
        </p:nvSpPr>
        <p:spPr bwMode="auto">
          <a:xfrm>
            <a:off x="6877050" y="4652963"/>
            <a:ext cx="1295400" cy="431800"/>
          </a:xfrm>
          <a:prstGeom prst="rect">
            <a:avLst/>
          </a:prstGeom>
          <a:solidFill>
            <a:schemeClr val="accent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9" name="Rectangle 91"/>
          <p:cNvSpPr>
            <a:spLocks noChangeArrowheads="1"/>
          </p:cNvSpPr>
          <p:nvPr/>
        </p:nvSpPr>
        <p:spPr bwMode="auto">
          <a:xfrm>
            <a:off x="6877050" y="5084763"/>
            <a:ext cx="1295400" cy="431800"/>
          </a:xfrm>
          <a:prstGeom prst="rect">
            <a:avLst/>
          </a:prstGeom>
          <a:solidFill>
            <a:schemeClr val="accent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40" name="Rectangle 92"/>
          <p:cNvSpPr>
            <a:spLocks noChangeArrowheads="1"/>
          </p:cNvSpPr>
          <p:nvPr/>
        </p:nvSpPr>
        <p:spPr bwMode="auto">
          <a:xfrm>
            <a:off x="6877050" y="5516563"/>
            <a:ext cx="1295400" cy="431800"/>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41" name="Rectangle 93"/>
          <p:cNvSpPr>
            <a:spLocks noChangeArrowheads="1"/>
          </p:cNvSpPr>
          <p:nvPr/>
        </p:nvSpPr>
        <p:spPr bwMode="auto">
          <a:xfrm>
            <a:off x="6877050" y="5948363"/>
            <a:ext cx="1295400" cy="431800"/>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42" name="AutoShape 94"/>
          <p:cNvSpPr>
            <a:spLocks noChangeArrowheads="1"/>
          </p:cNvSpPr>
          <p:nvPr/>
        </p:nvSpPr>
        <p:spPr bwMode="auto">
          <a:xfrm>
            <a:off x="3276600" y="2276475"/>
            <a:ext cx="1800225" cy="665163"/>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7745" name="Text Box 97"/>
          <p:cNvSpPr txBox="1">
            <a:spLocks noChangeArrowheads="1"/>
          </p:cNvSpPr>
          <p:nvPr/>
        </p:nvSpPr>
        <p:spPr bwMode="auto">
          <a:xfrm>
            <a:off x="3924300" y="4221163"/>
            <a:ext cx="7334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sz="3600">
                <a:solidFill>
                  <a:srgbClr val="000000"/>
                </a:solidFill>
              </a:rPr>
              <a:t>...</a:t>
            </a:r>
          </a:p>
        </p:txBody>
      </p:sp>
      <p:sp>
        <p:nvSpPr>
          <p:cNvPr id="27748" name="Rectangle 100"/>
          <p:cNvSpPr>
            <a:spLocks noChangeArrowheads="1"/>
          </p:cNvSpPr>
          <p:nvPr/>
        </p:nvSpPr>
        <p:spPr bwMode="auto">
          <a:xfrm>
            <a:off x="3419475" y="60213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0" name="Rectangle 102"/>
          <p:cNvSpPr>
            <a:spLocks noChangeArrowheads="1"/>
          </p:cNvSpPr>
          <p:nvPr/>
        </p:nvSpPr>
        <p:spPr bwMode="auto">
          <a:xfrm>
            <a:off x="3851275" y="60213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1" name="Rectangle 103"/>
          <p:cNvSpPr>
            <a:spLocks noChangeArrowheads="1"/>
          </p:cNvSpPr>
          <p:nvPr/>
        </p:nvSpPr>
        <p:spPr bwMode="auto">
          <a:xfrm>
            <a:off x="4284663" y="6021388"/>
            <a:ext cx="360362"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2" name="Text Box 104"/>
          <p:cNvSpPr txBox="1">
            <a:spLocks noChangeArrowheads="1"/>
          </p:cNvSpPr>
          <p:nvPr/>
        </p:nvSpPr>
        <p:spPr bwMode="auto">
          <a:xfrm>
            <a:off x="4356100"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53" name="Text Box 105"/>
          <p:cNvSpPr txBox="1">
            <a:spLocks noChangeArrowheads="1"/>
          </p:cNvSpPr>
          <p:nvPr/>
        </p:nvSpPr>
        <p:spPr bwMode="auto">
          <a:xfrm>
            <a:off x="4643438" y="5805488"/>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54" name="Rectangle 106"/>
          <p:cNvSpPr>
            <a:spLocks noChangeArrowheads="1"/>
          </p:cNvSpPr>
          <p:nvPr/>
        </p:nvSpPr>
        <p:spPr bwMode="auto">
          <a:xfrm>
            <a:off x="3419475" y="62372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5" name="Rectangle 107"/>
          <p:cNvSpPr>
            <a:spLocks noChangeArrowheads="1"/>
          </p:cNvSpPr>
          <p:nvPr/>
        </p:nvSpPr>
        <p:spPr bwMode="auto">
          <a:xfrm>
            <a:off x="3851275" y="62372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6" name="AutoShape 108"/>
          <p:cNvSpPr>
            <a:spLocks noChangeArrowheads="1"/>
          </p:cNvSpPr>
          <p:nvPr/>
        </p:nvSpPr>
        <p:spPr bwMode="auto">
          <a:xfrm>
            <a:off x="3276600" y="5805488"/>
            <a:ext cx="1800225" cy="665162"/>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7757" name="Rectangle 109"/>
          <p:cNvSpPr>
            <a:spLocks noChangeArrowheads="1"/>
          </p:cNvSpPr>
          <p:nvPr/>
        </p:nvSpPr>
        <p:spPr bwMode="auto">
          <a:xfrm>
            <a:off x="3419475" y="53006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8" name="Rectangle 110"/>
          <p:cNvSpPr>
            <a:spLocks noChangeArrowheads="1"/>
          </p:cNvSpPr>
          <p:nvPr/>
        </p:nvSpPr>
        <p:spPr bwMode="auto">
          <a:xfrm>
            <a:off x="3851275" y="53006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9" name="Rectangle 111"/>
          <p:cNvSpPr>
            <a:spLocks noChangeArrowheads="1"/>
          </p:cNvSpPr>
          <p:nvPr/>
        </p:nvSpPr>
        <p:spPr bwMode="auto">
          <a:xfrm>
            <a:off x="4284663" y="5300663"/>
            <a:ext cx="360362"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0" name="Text Box 112"/>
          <p:cNvSpPr txBox="1">
            <a:spLocks noChangeArrowheads="1"/>
          </p:cNvSpPr>
          <p:nvPr/>
        </p:nvSpPr>
        <p:spPr bwMode="auto">
          <a:xfrm>
            <a:off x="4356100" y="5300663"/>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61" name="Text Box 113"/>
          <p:cNvSpPr txBox="1">
            <a:spLocks noChangeArrowheads="1"/>
          </p:cNvSpPr>
          <p:nvPr/>
        </p:nvSpPr>
        <p:spPr bwMode="auto">
          <a:xfrm>
            <a:off x="4643438" y="5084763"/>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62" name="Rectangle 114"/>
          <p:cNvSpPr>
            <a:spLocks noChangeArrowheads="1"/>
          </p:cNvSpPr>
          <p:nvPr/>
        </p:nvSpPr>
        <p:spPr bwMode="auto">
          <a:xfrm>
            <a:off x="3419475" y="55165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3" name="Rectangle 115"/>
          <p:cNvSpPr>
            <a:spLocks noChangeArrowheads="1"/>
          </p:cNvSpPr>
          <p:nvPr/>
        </p:nvSpPr>
        <p:spPr bwMode="auto">
          <a:xfrm>
            <a:off x="3851275" y="55165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4" name="AutoShape 116"/>
          <p:cNvSpPr>
            <a:spLocks noChangeArrowheads="1"/>
          </p:cNvSpPr>
          <p:nvPr/>
        </p:nvSpPr>
        <p:spPr bwMode="auto">
          <a:xfrm>
            <a:off x="3276600" y="5084763"/>
            <a:ext cx="1800225" cy="665162"/>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7765" name="Text Box 117"/>
          <p:cNvSpPr txBox="1">
            <a:spLocks noChangeArrowheads="1"/>
          </p:cNvSpPr>
          <p:nvPr/>
        </p:nvSpPr>
        <p:spPr bwMode="auto">
          <a:xfrm>
            <a:off x="6732588" y="1773238"/>
            <a:ext cx="2166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Physically indexed cache</a:t>
            </a:r>
          </a:p>
        </p:txBody>
      </p:sp>
      <p:sp>
        <p:nvSpPr>
          <p:cNvPr id="27766" name="Line 118"/>
          <p:cNvSpPr>
            <a:spLocks noChangeShapeType="1"/>
          </p:cNvSpPr>
          <p:nvPr/>
        </p:nvSpPr>
        <p:spPr bwMode="auto">
          <a:xfrm flipV="1">
            <a:off x="5076825" y="6165850"/>
            <a:ext cx="1800225"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767" name="Line 119"/>
          <p:cNvSpPr>
            <a:spLocks noChangeShapeType="1"/>
          </p:cNvSpPr>
          <p:nvPr/>
        </p:nvSpPr>
        <p:spPr bwMode="auto">
          <a:xfrm>
            <a:off x="5076825" y="5373688"/>
            <a:ext cx="1800225"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768" name="Rectangle 120"/>
          <p:cNvSpPr>
            <a:spLocks noChangeArrowheads="1"/>
          </p:cNvSpPr>
          <p:nvPr/>
        </p:nvSpPr>
        <p:spPr bwMode="auto">
          <a:xfrm>
            <a:off x="3419475" y="34290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9" name="Rectangle 121"/>
          <p:cNvSpPr>
            <a:spLocks noChangeArrowheads="1"/>
          </p:cNvSpPr>
          <p:nvPr/>
        </p:nvSpPr>
        <p:spPr bwMode="auto">
          <a:xfrm>
            <a:off x="3851275" y="34290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0" name="Rectangle 122"/>
          <p:cNvSpPr>
            <a:spLocks noChangeArrowheads="1"/>
          </p:cNvSpPr>
          <p:nvPr/>
        </p:nvSpPr>
        <p:spPr bwMode="auto">
          <a:xfrm>
            <a:off x="4284663" y="3429000"/>
            <a:ext cx="360362"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1" name="Text Box 123"/>
          <p:cNvSpPr txBox="1">
            <a:spLocks noChangeArrowheads="1"/>
          </p:cNvSpPr>
          <p:nvPr/>
        </p:nvSpPr>
        <p:spPr bwMode="auto">
          <a:xfrm>
            <a:off x="4643438" y="3213100"/>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72" name="Rectangle 124"/>
          <p:cNvSpPr>
            <a:spLocks noChangeArrowheads="1"/>
          </p:cNvSpPr>
          <p:nvPr/>
        </p:nvSpPr>
        <p:spPr bwMode="auto">
          <a:xfrm>
            <a:off x="3419475" y="36449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3" name="Rectangle 125"/>
          <p:cNvSpPr>
            <a:spLocks noChangeArrowheads="1"/>
          </p:cNvSpPr>
          <p:nvPr/>
        </p:nvSpPr>
        <p:spPr bwMode="auto">
          <a:xfrm>
            <a:off x="3851275" y="36449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4" name="AutoShape 126"/>
          <p:cNvSpPr>
            <a:spLocks noChangeArrowheads="1"/>
          </p:cNvSpPr>
          <p:nvPr/>
        </p:nvSpPr>
        <p:spPr bwMode="auto">
          <a:xfrm>
            <a:off x="3276600" y="3213100"/>
            <a:ext cx="1800225" cy="665163"/>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7775" name="Rectangle 127"/>
          <p:cNvSpPr>
            <a:spLocks noChangeArrowheads="1"/>
          </p:cNvSpPr>
          <p:nvPr/>
        </p:nvSpPr>
        <p:spPr bwMode="auto">
          <a:xfrm>
            <a:off x="3417888" y="34290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6" name="Rectangle 128"/>
          <p:cNvSpPr>
            <a:spLocks noChangeArrowheads="1"/>
          </p:cNvSpPr>
          <p:nvPr/>
        </p:nvSpPr>
        <p:spPr bwMode="auto">
          <a:xfrm>
            <a:off x="3849688" y="34290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7" name="Rectangle 129"/>
          <p:cNvSpPr>
            <a:spLocks noChangeArrowheads="1"/>
          </p:cNvSpPr>
          <p:nvPr/>
        </p:nvSpPr>
        <p:spPr bwMode="auto">
          <a:xfrm>
            <a:off x="4283075" y="3429000"/>
            <a:ext cx="360363"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8" name="Rectangle 130"/>
          <p:cNvSpPr>
            <a:spLocks noChangeArrowheads="1"/>
          </p:cNvSpPr>
          <p:nvPr/>
        </p:nvSpPr>
        <p:spPr bwMode="auto">
          <a:xfrm>
            <a:off x="3417888" y="36449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9" name="Rectangle 131"/>
          <p:cNvSpPr>
            <a:spLocks noChangeArrowheads="1"/>
          </p:cNvSpPr>
          <p:nvPr/>
        </p:nvSpPr>
        <p:spPr bwMode="auto">
          <a:xfrm>
            <a:off x="3849688" y="36449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0" name="Text Box 132"/>
          <p:cNvSpPr txBox="1">
            <a:spLocks noChangeArrowheads="1"/>
          </p:cNvSpPr>
          <p:nvPr/>
        </p:nvSpPr>
        <p:spPr bwMode="auto">
          <a:xfrm>
            <a:off x="4356100" y="34290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81" name="Line 133"/>
          <p:cNvSpPr>
            <a:spLocks noChangeShapeType="1"/>
          </p:cNvSpPr>
          <p:nvPr/>
        </p:nvSpPr>
        <p:spPr bwMode="auto">
          <a:xfrm flipV="1">
            <a:off x="5076825" y="2924175"/>
            <a:ext cx="1800225"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782" name="Rectangle 134"/>
          <p:cNvSpPr>
            <a:spLocks noChangeArrowheads="1"/>
          </p:cNvSpPr>
          <p:nvPr/>
        </p:nvSpPr>
        <p:spPr bwMode="auto">
          <a:xfrm>
            <a:off x="3417888" y="24923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3" name="Rectangle 135"/>
          <p:cNvSpPr>
            <a:spLocks noChangeArrowheads="1"/>
          </p:cNvSpPr>
          <p:nvPr/>
        </p:nvSpPr>
        <p:spPr bwMode="auto">
          <a:xfrm>
            <a:off x="3849688" y="24923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4" name="Rectangle 136"/>
          <p:cNvSpPr>
            <a:spLocks noChangeArrowheads="1"/>
          </p:cNvSpPr>
          <p:nvPr/>
        </p:nvSpPr>
        <p:spPr bwMode="auto">
          <a:xfrm>
            <a:off x="4283075" y="2492375"/>
            <a:ext cx="360363"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5" name="Rectangle 137"/>
          <p:cNvSpPr>
            <a:spLocks noChangeArrowheads="1"/>
          </p:cNvSpPr>
          <p:nvPr/>
        </p:nvSpPr>
        <p:spPr bwMode="auto">
          <a:xfrm>
            <a:off x="3417888" y="27082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6" name="Rectangle 138"/>
          <p:cNvSpPr>
            <a:spLocks noChangeArrowheads="1"/>
          </p:cNvSpPr>
          <p:nvPr/>
        </p:nvSpPr>
        <p:spPr bwMode="auto">
          <a:xfrm>
            <a:off x="3849688" y="27082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7" name="Text Box 139"/>
          <p:cNvSpPr txBox="1">
            <a:spLocks noChangeArrowheads="1"/>
          </p:cNvSpPr>
          <p:nvPr/>
        </p:nvSpPr>
        <p:spPr bwMode="auto">
          <a:xfrm>
            <a:off x="4356100" y="2492375"/>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88" name="Text Box 140"/>
          <p:cNvSpPr txBox="1">
            <a:spLocks noChangeArrowheads="1"/>
          </p:cNvSpPr>
          <p:nvPr/>
        </p:nvSpPr>
        <p:spPr bwMode="auto">
          <a:xfrm>
            <a:off x="4643438" y="2276475"/>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89" name="Line 141"/>
          <p:cNvSpPr>
            <a:spLocks noChangeShapeType="1"/>
          </p:cNvSpPr>
          <p:nvPr/>
        </p:nvSpPr>
        <p:spPr bwMode="auto">
          <a:xfrm flipV="1">
            <a:off x="5076825" y="2420938"/>
            <a:ext cx="18002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790" name="Text Box 142"/>
          <p:cNvSpPr txBox="1">
            <a:spLocks noChangeArrowheads="1"/>
          </p:cNvSpPr>
          <p:nvPr/>
        </p:nvSpPr>
        <p:spPr bwMode="auto">
          <a:xfrm>
            <a:off x="3059113" y="1584325"/>
            <a:ext cx="33956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Physical pages are grouped to page bins</a:t>
            </a:r>
          </a:p>
          <a:p>
            <a:pPr eaLnBrk="1" hangingPunct="1"/>
            <a:r>
              <a:rPr lang="en-US" altLang="zh-CN" sz="1400">
                <a:solidFill>
                  <a:srgbClr val="000000"/>
                </a:solidFill>
              </a:rPr>
              <a:t>according to their page color</a:t>
            </a:r>
          </a:p>
        </p:txBody>
      </p:sp>
      <p:sp>
        <p:nvSpPr>
          <p:cNvPr id="27791" name="Rectangle 143"/>
          <p:cNvSpPr>
            <a:spLocks noChangeArrowheads="1"/>
          </p:cNvSpPr>
          <p:nvPr/>
        </p:nvSpPr>
        <p:spPr bwMode="auto">
          <a:xfrm>
            <a:off x="755650" y="1844675"/>
            <a:ext cx="792163" cy="1800225"/>
          </a:xfrm>
          <a:prstGeom prst="rect">
            <a:avLst/>
          </a:prstGeom>
          <a:solidFill>
            <a:srgbClr val="FFFF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92" name="Rectangle 144"/>
          <p:cNvSpPr>
            <a:spLocks noChangeArrowheads="1"/>
          </p:cNvSpPr>
          <p:nvPr/>
        </p:nvSpPr>
        <p:spPr bwMode="auto">
          <a:xfrm>
            <a:off x="755650" y="184467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1</a:t>
            </a:r>
          </a:p>
        </p:txBody>
      </p:sp>
      <p:sp>
        <p:nvSpPr>
          <p:cNvPr id="27793" name="Rectangle 145"/>
          <p:cNvSpPr>
            <a:spLocks noChangeArrowheads="1"/>
          </p:cNvSpPr>
          <p:nvPr/>
        </p:nvSpPr>
        <p:spPr bwMode="auto">
          <a:xfrm>
            <a:off x="755650" y="198913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2</a:t>
            </a:r>
          </a:p>
        </p:txBody>
      </p:sp>
      <p:sp>
        <p:nvSpPr>
          <p:cNvPr id="27794" name="Rectangle 146"/>
          <p:cNvSpPr>
            <a:spLocks noChangeArrowheads="1"/>
          </p:cNvSpPr>
          <p:nvPr/>
        </p:nvSpPr>
        <p:spPr bwMode="auto">
          <a:xfrm>
            <a:off x="755650" y="2133600"/>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3</a:t>
            </a:r>
          </a:p>
        </p:txBody>
      </p:sp>
      <p:sp>
        <p:nvSpPr>
          <p:cNvPr id="27795" name="Rectangle 147"/>
          <p:cNvSpPr>
            <a:spLocks noChangeArrowheads="1"/>
          </p:cNvSpPr>
          <p:nvPr/>
        </p:nvSpPr>
        <p:spPr bwMode="auto">
          <a:xfrm>
            <a:off x="755650" y="227647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4</a:t>
            </a:r>
          </a:p>
        </p:txBody>
      </p:sp>
      <p:sp>
        <p:nvSpPr>
          <p:cNvPr id="27797" name="Text Box 149"/>
          <p:cNvSpPr txBox="1">
            <a:spLocks noChangeArrowheads="1"/>
          </p:cNvSpPr>
          <p:nvPr/>
        </p:nvSpPr>
        <p:spPr bwMode="auto">
          <a:xfrm>
            <a:off x="900113" y="2349500"/>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98" name="Rectangle 150"/>
          <p:cNvSpPr>
            <a:spLocks noChangeArrowheads="1"/>
          </p:cNvSpPr>
          <p:nvPr/>
        </p:nvSpPr>
        <p:spPr bwMode="auto">
          <a:xfrm>
            <a:off x="755650" y="3141663"/>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i+2</a:t>
            </a:r>
          </a:p>
        </p:txBody>
      </p:sp>
      <p:sp>
        <p:nvSpPr>
          <p:cNvPr id="27799" name="Rectangle 151"/>
          <p:cNvSpPr>
            <a:spLocks noChangeArrowheads="1"/>
          </p:cNvSpPr>
          <p:nvPr/>
        </p:nvSpPr>
        <p:spPr bwMode="auto">
          <a:xfrm>
            <a:off x="755650" y="285273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a:t>
            </a:r>
          </a:p>
        </p:txBody>
      </p:sp>
      <p:sp>
        <p:nvSpPr>
          <p:cNvPr id="27800" name="Rectangle 152"/>
          <p:cNvSpPr>
            <a:spLocks noChangeArrowheads="1"/>
          </p:cNvSpPr>
          <p:nvPr/>
        </p:nvSpPr>
        <p:spPr bwMode="auto">
          <a:xfrm>
            <a:off x="755650" y="2997200"/>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i+1</a:t>
            </a:r>
          </a:p>
        </p:txBody>
      </p:sp>
      <p:sp>
        <p:nvSpPr>
          <p:cNvPr id="27803" name="Text Box 155"/>
          <p:cNvSpPr txBox="1">
            <a:spLocks noChangeArrowheads="1"/>
          </p:cNvSpPr>
          <p:nvPr/>
        </p:nvSpPr>
        <p:spPr bwMode="auto">
          <a:xfrm>
            <a:off x="900113" y="3141663"/>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804" name="Line 156"/>
          <p:cNvSpPr>
            <a:spLocks noChangeShapeType="1"/>
          </p:cNvSpPr>
          <p:nvPr/>
        </p:nvSpPr>
        <p:spPr bwMode="auto">
          <a:xfrm>
            <a:off x="1547813" y="1916113"/>
            <a:ext cx="1871662" cy="649287"/>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05" name="Line 157"/>
          <p:cNvSpPr>
            <a:spLocks noChangeShapeType="1"/>
          </p:cNvSpPr>
          <p:nvPr/>
        </p:nvSpPr>
        <p:spPr bwMode="auto">
          <a:xfrm>
            <a:off x="1547813" y="2060575"/>
            <a:ext cx="2879725" cy="13684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06" name="Text Box 158"/>
          <p:cNvSpPr txBox="1">
            <a:spLocks noChangeArrowheads="1"/>
          </p:cNvSpPr>
          <p:nvPr/>
        </p:nvSpPr>
        <p:spPr bwMode="auto">
          <a:xfrm>
            <a:off x="684213" y="3716338"/>
            <a:ext cx="973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Process 1</a:t>
            </a:r>
          </a:p>
        </p:txBody>
      </p:sp>
      <p:sp>
        <p:nvSpPr>
          <p:cNvPr id="27807" name="Rectangle 159"/>
          <p:cNvSpPr>
            <a:spLocks noChangeArrowheads="1"/>
          </p:cNvSpPr>
          <p:nvPr/>
        </p:nvSpPr>
        <p:spPr bwMode="auto">
          <a:xfrm>
            <a:off x="755650" y="4437063"/>
            <a:ext cx="792163" cy="1800225"/>
          </a:xfrm>
          <a:prstGeom prst="rect">
            <a:avLst/>
          </a:prstGeom>
          <a:solidFill>
            <a:srgbClr val="FFFF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7808" name="Rectangle 160"/>
          <p:cNvSpPr>
            <a:spLocks noChangeArrowheads="1"/>
          </p:cNvSpPr>
          <p:nvPr/>
        </p:nvSpPr>
        <p:spPr bwMode="auto">
          <a:xfrm>
            <a:off x="755650" y="4437063"/>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1</a:t>
            </a:r>
          </a:p>
        </p:txBody>
      </p:sp>
      <p:sp>
        <p:nvSpPr>
          <p:cNvPr id="27809" name="Rectangle 161"/>
          <p:cNvSpPr>
            <a:spLocks noChangeArrowheads="1"/>
          </p:cNvSpPr>
          <p:nvPr/>
        </p:nvSpPr>
        <p:spPr bwMode="auto">
          <a:xfrm>
            <a:off x="755650" y="458152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2</a:t>
            </a:r>
          </a:p>
        </p:txBody>
      </p:sp>
      <p:sp>
        <p:nvSpPr>
          <p:cNvPr id="27810" name="Rectangle 162"/>
          <p:cNvSpPr>
            <a:spLocks noChangeArrowheads="1"/>
          </p:cNvSpPr>
          <p:nvPr/>
        </p:nvSpPr>
        <p:spPr bwMode="auto">
          <a:xfrm>
            <a:off x="755650" y="472598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3</a:t>
            </a:r>
          </a:p>
        </p:txBody>
      </p:sp>
      <p:sp>
        <p:nvSpPr>
          <p:cNvPr id="27811" name="Rectangle 163"/>
          <p:cNvSpPr>
            <a:spLocks noChangeArrowheads="1"/>
          </p:cNvSpPr>
          <p:nvPr/>
        </p:nvSpPr>
        <p:spPr bwMode="auto">
          <a:xfrm>
            <a:off x="755650" y="4868863"/>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4</a:t>
            </a:r>
          </a:p>
        </p:txBody>
      </p:sp>
      <p:sp>
        <p:nvSpPr>
          <p:cNvPr id="27812" name="Text Box 164"/>
          <p:cNvSpPr txBox="1">
            <a:spLocks noChangeArrowheads="1"/>
          </p:cNvSpPr>
          <p:nvPr/>
        </p:nvSpPr>
        <p:spPr bwMode="auto">
          <a:xfrm>
            <a:off x="900113" y="4941888"/>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813" name="Rectangle 165"/>
          <p:cNvSpPr>
            <a:spLocks noChangeArrowheads="1"/>
          </p:cNvSpPr>
          <p:nvPr/>
        </p:nvSpPr>
        <p:spPr bwMode="auto">
          <a:xfrm>
            <a:off x="755650" y="5734050"/>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i+2</a:t>
            </a:r>
          </a:p>
        </p:txBody>
      </p:sp>
      <p:sp>
        <p:nvSpPr>
          <p:cNvPr id="27814" name="Rectangle 166"/>
          <p:cNvSpPr>
            <a:spLocks noChangeArrowheads="1"/>
          </p:cNvSpPr>
          <p:nvPr/>
        </p:nvSpPr>
        <p:spPr bwMode="auto">
          <a:xfrm>
            <a:off x="755650" y="544512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a:t>
            </a:r>
          </a:p>
        </p:txBody>
      </p:sp>
      <p:sp>
        <p:nvSpPr>
          <p:cNvPr id="27815" name="Rectangle 167"/>
          <p:cNvSpPr>
            <a:spLocks noChangeArrowheads="1"/>
          </p:cNvSpPr>
          <p:nvPr/>
        </p:nvSpPr>
        <p:spPr bwMode="auto">
          <a:xfrm>
            <a:off x="755650" y="558958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i+1</a:t>
            </a:r>
          </a:p>
        </p:txBody>
      </p:sp>
      <p:sp>
        <p:nvSpPr>
          <p:cNvPr id="27816" name="Text Box 168"/>
          <p:cNvSpPr txBox="1">
            <a:spLocks noChangeArrowheads="1"/>
          </p:cNvSpPr>
          <p:nvPr/>
        </p:nvSpPr>
        <p:spPr bwMode="auto">
          <a:xfrm>
            <a:off x="900113" y="5734050"/>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817" name="Text Box 169"/>
          <p:cNvSpPr txBox="1">
            <a:spLocks noChangeArrowheads="1"/>
          </p:cNvSpPr>
          <p:nvPr/>
        </p:nvSpPr>
        <p:spPr bwMode="auto">
          <a:xfrm>
            <a:off x="684213" y="6308725"/>
            <a:ext cx="973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Process 2</a:t>
            </a:r>
          </a:p>
        </p:txBody>
      </p:sp>
      <p:sp>
        <p:nvSpPr>
          <p:cNvPr id="27818" name="Line 170"/>
          <p:cNvSpPr>
            <a:spLocks noChangeShapeType="1"/>
          </p:cNvSpPr>
          <p:nvPr/>
        </p:nvSpPr>
        <p:spPr bwMode="auto">
          <a:xfrm>
            <a:off x="1547813" y="2924175"/>
            <a:ext cx="1871662" cy="5762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19" name="Line 171"/>
          <p:cNvSpPr>
            <a:spLocks noChangeShapeType="1"/>
          </p:cNvSpPr>
          <p:nvPr/>
        </p:nvSpPr>
        <p:spPr bwMode="auto">
          <a:xfrm>
            <a:off x="1547813" y="3068638"/>
            <a:ext cx="1944687" cy="9366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0" name="Line 172"/>
          <p:cNvSpPr>
            <a:spLocks noChangeShapeType="1"/>
          </p:cNvSpPr>
          <p:nvPr/>
        </p:nvSpPr>
        <p:spPr bwMode="auto">
          <a:xfrm flipV="1">
            <a:off x="1547813" y="2781300"/>
            <a:ext cx="1871662" cy="431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1" name="Line 173"/>
          <p:cNvSpPr>
            <a:spLocks noChangeShapeType="1"/>
          </p:cNvSpPr>
          <p:nvPr/>
        </p:nvSpPr>
        <p:spPr bwMode="auto">
          <a:xfrm>
            <a:off x="1547813" y="2349500"/>
            <a:ext cx="2376487" cy="12954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2" name="Line 174"/>
          <p:cNvSpPr>
            <a:spLocks noChangeShapeType="1"/>
          </p:cNvSpPr>
          <p:nvPr/>
        </p:nvSpPr>
        <p:spPr bwMode="auto">
          <a:xfrm>
            <a:off x="1547813" y="2205038"/>
            <a:ext cx="1800225" cy="1871662"/>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5" name="Line 177"/>
          <p:cNvSpPr>
            <a:spLocks noChangeShapeType="1"/>
          </p:cNvSpPr>
          <p:nvPr/>
        </p:nvSpPr>
        <p:spPr bwMode="auto">
          <a:xfrm>
            <a:off x="1547813" y="4508500"/>
            <a:ext cx="2879725" cy="7921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6" name="Line 178"/>
          <p:cNvSpPr>
            <a:spLocks noChangeShapeType="1"/>
          </p:cNvSpPr>
          <p:nvPr/>
        </p:nvSpPr>
        <p:spPr bwMode="auto">
          <a:xfrm>
            <a:off x="1547813" y="4652963"/>
            <a:ext cx="2376487" cy="13684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7" name="Line 179"/>
          <p:cNvSpPr>
            <a:spLocks noChangeShapeType="1"/>
          </p:cNvSpPr>
          <p:nvPr/>
        </p:nvSpPr>
        <p:spPr bwMode="auto">
          <a:xfrm>
            <a:off x="1547813" y="4797425"/>
            <a:ext cx="1944687" cy="1444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8" name="Line 180"/>
          <p:cNvSpPr>
            <a:spLocks noChangeShapeType="1"/>
          </p:cNvSpPr>
          <p:nvPr/>
        </p:nvSpPr>
        <p:spPr bwMode="auto">
          <a:xfrm>
            <a:off x="1547813" y="4941888"/>
            <a:ext cx="1871662" cy="649287"/>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9" name="Line 181"/>
          <p:cNvSpPr>
            <a:spLocks noChangeShapeType="1"/>
          </p:cNvSpPr>
          <p:nvPr/>
        </p:nvSpPr>
        <p:spPr bwMode="auto">
          <a:xfrm>
            <a:off x="1547813" y="5516563"/>
            <a:ext cx="1871662" cy="7207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30" name="Line 182"/>
          <p:cNvSpPr>
            <a:spLocks noChangeShapeType="1"/>
          </p:cNvSpPr>
          <p:nvPr/>
        </p:nvSpPr>
        <p:spPr bwMode="auto">
          <a:xfrm flipV="1">
            <a:off x="1547813" y="4797425"/>
            <a:ext cx="1871662" cy="8636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31" name="Line 183"/>
          <p:cNvSpPr>
            <a:spLocks noChangeShapeType="1"/>
          </p:cNvSpPr>
          <p:nvPr/>
        </p:nvSpPr>
        <p:spPr bwMode="auto">
          <a:xfrm flipV="1">
            <a:off x="1547813" y="5373688"/>
            <a:ext cx="1871662" cy="431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32" name="Oval 184"/>
          <p:cNvSpPr>
            <a:spLocks noChangeArrowheads="1"/>
          </p:cNvSpPr>
          <p:nvPr/>
        </p:nvSpPr>
        <p:spPr bwMode="auto">
          <a:xfrm>
            <a:off x="2124075" y="1700213"/>
            <a:ext cx="503238" cy="4608512"/>
          </a:xfrm>
          <a:prstGeom prst="ellipse">
            <a:avLst/>
          </a:prstGeom>
          <a:solidFill>
            <a:srgbClr val="FF00FF">
              <a:alpha val="50195"/>
            </a:srgbClr>
          </a:solidFill>
          <a:ln w="9525">
            <a:solidFill>
              <a:schemeClr val="tx1"/>
            </a:solidFill>
            <a:round/>
            <a:headEnd/>
            <a:tailEnd/>
          </a:ln>
        </p:spPr>
        <p:txBody>
          <a:bodyPr vert="eaVert" wrap="none" anchor="ctr"/>
          <a:lstStyle/>
          <a:p>
            <a:r>
              <a:rPr lang="en-US" altLang="zh-CN" sz="1400">
                <a:solidFill>
                  <a:srgbClr val="000000"/>
                </a:solidFill>
              </a:rPr>
              <a:t>OS address mapping</a:t>
            </a:r>
          </a:p>
        </p:txBody>
      </p:sp>
      <p:sp>
        <p:nvSpPr>
          <p:cNvPr id="27837" name="Rectangle 189"/>
          <p:cNvSpPr>
            <a:spLocks noChangeArrowheads="1"/>
          </p:cNvSpPr>
          <p:nvPr/>
        </p:nvSpPr>
        <p:spPr bwMode="auto">
          <a:xfrm>
            <a:off x="250825" y="3284538"/>
            <a:ext cx="8713788" cy="647700"/>
          </a:xfrm>
          <a:prstGeom prst="rect">
            <a:avLst/>
          </a:prstGeom>
          <a:solidFill>
            <a:srgbClr val="FF6600"/>
          </a:solidFill>
          <a:ln w="9525">
            <a:solidFill>
              <a:schemeClr val="tx1"/>
            </a:solidFill>
            <a:miter lim="800000"/>
            <a:headEnd/>
            <a:tailEnd/>
          </a:ln>
        </p:spPr>
        <p:txBody>
          <a:bodyPr wrap="none" anchor="ctr"/>
          <a:lstStyle/>
          <a:p>
            <a:r>
              <a:rPr lang="en-US" altLang="zh-CN">
                <a:solidFill>
                  <a:srgbClr val="000000"/>
                </a:solidFill>
              </a:rPr>
              <a:t>Shared cache is partitioned between two processes through address mapping.</a:t>
            </a:r>
          </a:p>
        </p:txBody>
      </p:sp>
      <p:sp>
        <p:nvSpPr>
          <p:cNvPr id="27838" name="Rectangle 190"/>
          <p:cNvSpPr>
            <a:spLocks noChangeArrowheads="1"/>
          </p:cNvSpPr>
          <p:nvPr/>
        </p:nvSpPr>
        <p:spPr bwMode="auto">
          <a:xfrm>
            <a:off x="250825" y="4724400"/>
            <a:ext cx="8713788" cy="647700"/>
          </a:xfrm>
          <a:prstGeom prst="rect">
            <a:avLst/>
          </a:prstGeom>
          <a:solidFill>
            <a:srgbClr val="FF6600"/>
          </a:solidFill>
          <a:ln w="9525">
            <a:solidFill>
              <a:schemeClr val="tx1"/>
            </a:solidFill>
            <a:miter lim="800000"/>
            <a:headEnd/>
            <a:tailEnd/>
          </a:ln>
        </p:spPr>
        <p:txBody>
          <a:bodyPr wrap="none" anchor="ctr"/>
          <a:lstStyle/>
          <a:p>
            <a:r>
              <a:rPr lang="en-US" altLang="zh-CN">
                <a:solidFill>
                  <a:srgbClr val="000000"/>
                </a:solidFill>
              </a:rPr>
              <a:t>Cost: Main memory space needs to be partitioned, too.</a:t>
            </a:r>
          </a:p>
        </p:txBody>
      </p:sp>
    </p:spTree>
    <p:extLst>
      <p:ext uri="{BB962C8B-B14F-4D97-AF65-F5344CB8AC3E}">
        <p14:creationId xmlns:p14="http://schemas.microsoft.com/office/powerpoint/2010/main" val="2084925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7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7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7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7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7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7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7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7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7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7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7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7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7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7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7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7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7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7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7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7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7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77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7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7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77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7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7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77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78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7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78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78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78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78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78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78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79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73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773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773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77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773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773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77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774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774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776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776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776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778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7789"/>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779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779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779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779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779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779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779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779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780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780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780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780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780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780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781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781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781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781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7814"/>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781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781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7817"/>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7804"/>
                                        </p:tgtEl>
                                        <p:attrNameLst>
                                          <p:attrName>style.visibility</p:attrName>
                                        </p:attrNameLst>
                                      </p:cBhvr>
                                      <p:to>
                                        <p:strVal val="visible"/>
                                      </p:to>
                                    </p:set>
                                  </p:childTnLst>
                                </p:cTn>
                              </p:par>
                            </p:childTnLst>
                          </p:cTn>
                        </p:par>
                        <p:par>
                          <p:cTn id="163" fill="hold" nodeType="afterGroup">
                            <p:stCondLst>
                              <p:cond delay="0"/>
                            </p:stCondLst>
                            <p:childTnLst>
                              <p:par>
                                <p:cTn id="164" presetID="1" presetClass="entr" presetSubtype="0" fill="hold" grpId="0" nodeType="afterEffect">
                                  <p:stCondLst>
                                    <p:cond delay="500"/>
                                  </p:stCondLst>
                                  <p:childTnLst>
                                    <p:set>
                                      <p:cBhvr>
                                        <p:cTn id="165" dur="1" fill="hold">
                                          <p:stCondLst>
                                            <p:cond delay="0"/>
                                          </p:stCondLst>
                                        </p:cTn>
                                        <p:tgtEl>
                                          <p:spTgt spid="27818"/>
                                        </p:tgtEl>
                                        <p:attrNameLst>
                                          <p:attrName>style.visibility</p:attrName>
                                        </p:attrNameLst>
                                      </p:cBhvr>
                                      <p:to>
                                        <p:strVal val="visible"/>
                                      </p:to>
                                    </p:set>
                                  </p:childTnLst>
                                </p:cTn>
                              </p:par>
                            </p:childTnLst>
                          </p:cTn>
                        </p:par>
                        <p:par>
                          <p:cTn id="166" fill="hold" nodeType="afterGroup">
                            <p:stCondLst>
                              <p:cond delay="500"/>
                            </p:stCondLst>
                            <p:childTnLst>
                              <p:par>
                                <p:cTn id="167" presetID="1" presetClass="entr" presetSubtype="0" fill="hold" grpId="0" nodeType="afterEffect">
                                  <p:stCondLst>
                                    <p:cond delay="500"/>
                                  </p:stCondLst>
                                  <p:childTnLst>
                                    <p:set>
                                      <p:cBhvr>
                                        <p:cTn id="168" dur="1" fill="hold">
                                          <p:stCondLst>
                                            <p:cond delay="0"/>
                                          </p:stCondLst>
                                        </p:cTn>
                                        <p:tgtEl>
                                          <p:spTgt spid="27819"/>
                                        </p:tgtEl>
                                        <p:attrNameLst>
                                          <p:attrName>style.visibility</p:attrName>
                                        </p:attrNameLst>
                                      </p:cBhvr>
                                      <p:to>
                                        <p:strVal val="visible"/>
                                      </p:to>
                                    </p:set>
                                  </p:childTnLst>
                                </p:cTn>
                              </p:par>
                            </p:childTnLst>
                          </p:cTn>
                        </p:par>
                        <p:par>
                          <p:cTn id="169" fill="hold" nodeType="afterGroup">
                            <p:stCondLst>
                              <p:cond delay="1000"/>
                            </p:stCondLst>
                            <p:childTnLst>
                              <p:par>
                                <p:cTn id="170" presetID="1" presetClass="entr" presetSubtype="0" fill="hold" grpId="0" nodeType="afterEffect">
                                  <p:stCondLst>
                                    <p:cond delay="500"/>
                                  </p:stCondLst>
                                  <p:childTnLst>
                                    <p:set>
                                      <p:cBhvr>
                                        <p:cTn id="171" dur="1" fill="hold">
                                          <p:stCondLst>
                                            <p:cond delay="0"/>
                                          </p:stCondLst>
                                        </p:cTn>
                                        <p:tgtEl>
                                          <p:spTgt spid="27820"/>
                                        </p:tgtEl>
                                        <p:attrNameLst>
                                          <p:attrName>style.visibility</p:attrName>
                                        </p:attrNameLst>
                                      </p:cBhvr>
                                      <p:to>
                                        <p:strVal val="visible"/>
                                      </p:to>
                                    </p:set>
                                  </p:childTnLst>
                                </p:cTn>
                              </p:par>
                            </p:childTnLst>
                          </p:cTn>
                        </p:par>
                        <p:par>
                          <p:cTn id="172" fill="hold" nodeType="afterGroup">
                            <p:stCondLst>
                              <p:cond delay="1500"/>
                            </p:stCondLst>
                            <p:childTnLst>
                              <p:par>
                                <p:cTn id="173" presetID="1" presetClass="entr" presetSubtype="0" fill="hold" grpId="0" nodeType="afterEffect">
                                  <p:stCondLst>
                                    <p:cond delay="500"/>
                                  </p:stCondLst>
                                  <p:childTnLst>
                                    <p:set>
                                      <p:cBhvr>
                                        <p:cTn id="174" dur="1" fill="hold">
                                          <p:stCondLst>
                                            <p:cond delay="0"/>
                                          </p:stCondLst>
                                        </p:cTn>
                                        <p:tgtEl>
                                          <p:spTgt spid="27822"/>
                                        </p:tgtEl>
                                        <p:attrNameLst>
                                          <p:attrName>style.visibility</p:attrName>
                                        </p:attrNameLst>
                                      </p:cBhvr>
                                      <p:to>
                                        <p:strVal val="visible"/>
                                      </p:to>
                                    </p:set>
                                  </p:childTnLst>
                                </p:cTn>
                              </p:par>
                            </p:childTnLst>
                          </p:cTn>
                        </p:par>
                        <p:par>
                          <p:cTn id="175" fill="hold" nodeType="afterGroup">
                            <p:stCondLst>
                              <p:cond delay="2000"/>
                            </p:stCondLst>
                            <p:childTnLst>
                              <p:par>
                                <p:cTn id="176" presetID="1" presetClass="entr" presetSubtype="0" fill="hold" grpId="0" nodeType="afterEffect">
                                  <p:stCondLst>
                                    <p:cond delay="500"/>
                                  </p:stCondLst>
                                  <p:childTnLst>
                                    <p:set>
                                      <p:cBhvr>
                                        <p:cTn id="177" dur="1" fill="hold">
                                          <p:stCondLst>
                                            <p:cond delay="0"/>
                                          </p:stCondLst>
                                        </p:cTn>
                                        <p:tgtEl>
                                          <p:spTgt spid="27827"/>
                                        </p:tgtEl>
                                        <p:attrNameLst>
                                          <p:attrName>style.visibility</p:attrName>
                                        </p:attrNameLst>
                                      </p:cBhvr>
                                      <p:to>
                                        <p:strVal val="visible"/>
                                      </p:to>
                                    </p:set>
                                  </p:childTnLst>
                                </p:cTn>
                              </p:par>
                            </p:childTnLst>
                          </p:cTn>
                        </p:par>
                        <p:par>
                          <p:cTn id="178" fill="hold" nodeType="afterGroup">
                            <p:stCondLst>
                              <p:cond delay="2500"/>
                            </p:stCondLst>
                            <p:childTnLst>
                              <p:par>
                                <p:cTn id="179" presetID="1" presetClass="entr" presetSubtype="0" fill="hold" grpId="0" nodeType="afterEffect">
                                  <p:stCondLst>
                                    <p:cond delay="500"/>
                                  </p:stCondLst>
                                  <p:childTnLst>
                                    <p:set>
                                      <p:cBhvr>
                                        <p:cTn id="180" dur="1" fill="hold">
                                          <p:stCondLst>
                                            <p:cond delay="0"/>
                                          </p:stCondLst>
                                        </p:cTn>
                                        <p:tgtEl>
                                          <p:spTgt spid="27828"/>
                                        </p:tgtEl>
                                        <p:attrNameLst>
                                          <p:attrName>style.visibility</p:attrName>
                                        </p:attrNameLst>
                                      </p:cBhvr>
                                      <p:to>
                                        <p:strVal val="visible"/>
                                      </p:to>
                                    </p:set>
                                  </p:childTnLst>
                                </p:cTn>
                              </p:par>
                            </p:childTnLst>
                          </p:cTn>
                        </p:par>
                        <p:par>
                          <p:cTn id="181" fill="hold" nodeType="afterGroup">
                            <p:stCondLst>
                              <p:cond delay="3000"/>
                            </p:stCondLst>
                            <p:childTnLst>
                              <p:par>
                                <p:cTn id="182" presetID="1" presetClass="entr" presetSubtype="0" fill="hold" grpId="0" nodeType="afterEffect">
                                  <p:stCondLst>
                                    <p:cond delay="500"/>
                                  </p:stCondLst>
                                  <p:childTnLst>
                                    <p:set>
                                      <p:cBhvr>
                                        <p:cTn id="183" dur="1" fill="hold">
                                          <p:stCondLst>
                                            <p:cond delay="0"/>
                                          </p:stCondLst>
                                        </p:cTn>
                                        <p:tgtEl>
                                          <p:spTgt spid="27829"/>
                                        </p:tgtEl>
                                        <p:attrNameLst>
                                          <p:attrName>style.visibility</p:attrName>
                                        </p:attrNameLst>
                                      </p:cBhvr>
                                      <p:to>
                                        <p:strVal val="visible"/>
                                      </p:to>
                                    </p:set>
                                  </p:childTnLst>
                                </p:cTn>
                              </p:par>
                            </p:childTnLst>
                          </p:cTn>
                        </p:par>
                        <p:par>
                          <p:cTn id="184" fill="hold" nodeType="afterGroup">
                            <p:stCondLst>
                              <p:cond delay="3500"/>
                            </p:stCondLst>
                            <p:childTnLst>
                              <p:par>
                                <p:cTn id="185" presetID="1" presetClass="entr" presetSubtype="0" fill="hold" grpId="0" nodeType="afterEffect">
                                  <p:stCondLst>
                                    <p:cond delay="500"/>
                                  </p:stCondLst>
                                  <p:childTnLst>
                                    <p:set>
                                      <p:cBhvr>
                                        <p:cTn id="186" dur="1" fill="hold">
                                          <p:stCondLst>
                                            <p:cond delay="0"/>
                                          </p:stCondLst>
                                        </p:cTn>
                                        <p:tgtEl>
                                          <p:spTgt spid="27830"/>
                                        </p:tgtEl>
                                        <p:attrNameLst>
                                          <p:attrName>style.visibility</p:attrName>
                                        </p:attrNameLst>
                                      </p:cBhvr>
                                      <p:to>
                                        <p:strVal val="visible"/>
                                      </p:to>
                                    </p:set>
                                  </p:childTnLst>
                                </p:cTn>
                              </p:par>
                            </p:childTnLst>
                          </p:cTn>
                        </p:par>
                        <p:par>
                          <p:cTn id="187" fill="hold" nodeType="afterGroup">
                            <p:stCondLst>
                              <p:cond delay="4000"/>
                            </p:stCondLst>
                            <p:childTnLst>
                              <p:par>
                                <p:cTn id="188" presetID="1" presetClass="entr" presetSubtype="0" fill="hold" grpId="0" nodeType="afterEffect">
                                  <p:stCondLst>
                                    <p:cond delay="500"/>
                                  </p:stCondLst>
                                  <p:childTnLst>
                                    <p:set>
                                      <p:cBhvr>
                                        <p:cTn id="189" dur="1" fill="hold">
                                          <p:stCondLst>
                                            <p:cond delay="0"/>
                                          </p:stCondLst>
                                        </p:cTn>
                                        <p:tgtEl>
                                          <p:spTgt spid="27831"/>
                                        </p:tgtEl>
                                        <p:attrNameLst>
                                          <p:attrName>style.visibility</p:attrName>
                                        </p:attrNameLst>
                                      </p:cBhvr>
                                      <p:to>
                                        <p:strVal val="visible"/>
                                      </p:to>
                                    </p:set>
                                  </p:childTnLst>
                                </p:cTn>
                              </p:par>
                            </p:childTnLst>
                          </p:cTn>
                        </p:par>
                        <p:par>
                          <p:cTn id="190" fill="hold" nodeType="afterGroup">
                            <p:stCondLst>
                              <p:cond delay="4500"/>
                            </p:stCondLst>
                            <p:childTnLst>
                              <p:par>
                                <p:cTn id="191" presetID="1" presetClass="entr" presetSubtype="0" fill="hold" grpId="0" nodeType="afterEffect">
                                  <p:stCondLst>
                                    <p:cond delay="500"/>
                                  </p:stCondLst>
                                  <p:childTnLst>
                                    <p:set>
                                      <p:cBhvr>
                                        <p:cTn id="192" dur="1" fill="hold">
                                          <p:stCondLst>
                                            <p:cond delay="0"/>
                                          </p:stCondLst>
                                        </p:cTn>
                                        <p:tgtEl>
                                          <p:spTgt spid="27821"/>
                                        </p:tgtEl>
                                        <p:attrNameLst>
                                          <p:attrName>style.visibility</p:attrName>
                                        </p:attrNameLst>
                                      </p:cBhvr>
                                      <p:to>
                                        <p:strVal val="visible"/>
                                      </p:to>
                                    </p:set>
                                  </p:childTnLst>
                                </p:cTn>
                              </p:par>
                            </p:childTnLst>
                          </p:cTn>
                        </p:par>
                        <p:par>
                          <p:cTn id="193" fill="hold" nodeType="afterGroup">
                            <p:stCondLst>
                              <p:cond delay="5000"/>
                            </p:stCondLst>
                            <p:childTnLst>
                              <p:par>
                                <p:cTn id="194" presetID="1" presetClass="entr" presetSubtype="0" fill="hold" grpId="0" nodeType="afterEffect">
                                  <p:stCondLst>
                                    <p:cond delay="500"/>
                                  </p:stCondLst>
                                  <p:childTnLst>
                                    <p:set>
                                      <p:cBhvr>
                                        <p:cTn id="195" dur="1" fill="hold">
                                          <p:stCondLst>
                                            <p:cond delay="0"/>
                                          </p:stCondLst>
                                        </p:cTn>
                                        <p:tgtEl>
                                          <p:spTgt spid="27805"/>
                                        </p:tgtEl>
                                        <p:attrNameLst>
                                          <p:attrName>style.visibility</p:attrName>
                                        </p:attrNameLst>
                                      </p:cBhvr>
                                      <p:to>
                                        <p:strVal val="visible"/>
                                      </p:to>
                                    </p:set>
                                  </p:childTnLst>
                                </p:cTn>
                              </p:par>
                            </p:childTnLst>
                          </p:cTn>
                        </p:par>
                        <p:par>
                          <p:cTn id="196" fill="hold" nodeType="afterGroup">
                            <p:stCondLst>
                              <p:cond delay="5500"/>
                            </p:stCondLst>
                            <p:childTnLst>
                              <p:par>
                                <p:cTn id="197" presetID="1" presetClass="entr" presetSubtype="0" fill="hold" grpId="0" nodeType="afterEffect">
                                  <p:stCondLst>
                                    <p:cond delay="500"/>
                                  </p:stCondLst>
                                  <p:childTnLst>
                                    <p:set>
                                      <p:cBhvr>
                                        <p:cTn id="198" dur="1" fill="hold">
                                          <p:stCondLst>
                                            <p:cond delay="0"/>
                                          </p:stCondLst>
                                        </p:cTn>
                                        <p:tgtEl>
                                          <p:spTgt spid="27825"/>
                                        </p:tgtEl>
                                        <p:attrNameLst>
                                          <p:attrName>style.visibility</p:attrName>
                                        </p:attrNameLst>
                                      </p:cBhvr>
                                      <p:to>
                                        <p:strVal val="visible"/>
                                      </p:to>
                                    </p:set>
                                  </p:childTnLst>
                                </p:cTn>
                              </p:par>
                            </p:childTnLst>
                          </p:cTn>
                        </p:par>
                        <p:par>
                          <p:cTn id="199" fill="hold" nodeType="afterGroup">
                            <p:stCondLst>
                              <p:cond delay="6000"/>
                            </p:stCondLst>
                            <p:childTnLst>
                              <p:par>
                                <p:cTn id="200" presetID="1" presetClass="entr" presetSubtype="0" fill="hold" grpId="0" nodeType="afterEffect">
                                  <p:stCondLst>
                                    <p:cond delay="500"/>
                                  </p:stCondLst>
                                  <p:childTnLst>
                                    <p:set>
                                      <p:cBhvr>
                                        <p:cTn id="201" dur="1" fill="hold">
                                          <p:stCondLst>
                                            <p:cond delay="0"/>
                                          </p:stCondLst>
                                        </p:cTn>
                                        <p:tgtEl>
                                          <p:spTgt spid="27826"/>
                                        </p:tgtEl>
                                        <p:attrNameLst>
                                          <p:attrName>style.visibility</p:attrName>
                                        </p:attrNameLst>
                                      </p:cBhvr>
                                      <p:to>
                                        <p:strVal val="visible"/>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27823"/>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27824"/>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27832"/>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27837"/>
                                        </p:tgtEl>
                                        <p:attrNameLst>
                                          <p:attrName>style.visibility</p:attrName>
                                        </p:attrNameLst>
                                      </p:cBhvr>
                                      <p:to>
                                        <p:strVal val="visible"/>
                                      </p:to>
                                    </p:se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1" presetClass="entr" presetSubtype="0" fill="hold" grpId="0" nodeType="clickEffect">
                                  <p:stCondLst>
                                    <p:cond delay="0"/>
                                  </p:stCondLst>
                                  <p:childTnLst>
                                    <p:set>
                                      <p:cBhvr>
                                        <p:cTn id="217" dur="1" fill="hold">
                                          <p:stCondLst>
                                            <p:cond delay="0"/>
                                          </p:stCondLst>
                                        </p:cTn>
                                        <p:tgtEl>
                                          <p:spTgt spid="27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24" grpId="0" animBg="1"/>
      <p:bldP spid="27823" grpId="0" animBg="1"/>
      <p:bldP spid="27732" grpId="0" animBg="1"/>
      <p:bldP spid="27734" grpId="0" animBg="1"/>
      <p:bldP spid="27735" grpId="0" animBg="1"/>
      <p:bldP spid="27736" grpId="0" animBg="1"/>
      <p:bldP spid="27737" grpId="0"/>
      <p:bldP spid="27738" grpId="0" animBg="1"/>
      <p:bldP spid="27739" grpId="0" animBg="1"/>
      <p:bldP spid="27740" grpId="0" animBg="1"/>
      <p:bldP spid="27741" grpId="0" animBg="1"/>
      <p:bldP spid="27742" grpId="0" animBg="1"/>
      <p:bldP spid="27745" grpId="0"/>
      <p:bldP spid="27748" grpId="0" animBg="1"/>
      <p:bldP spid="27750" grpId="0" animBg="1"/>
      <p:bldP spid="27751" grpId="0" animBg="1"/>
      <p:bldP spid="27752" grpId="0"/>
      <p:bldP spid="27753" grpId="0"/>
      <p:bldP spid="27754" grpId="0" animBg="1"/>
      <p:bldP spid="27755" grpId="0" animBg="1"/>
      <p:bldP spid="27756" grpId="0" animBg="1"/>
      <p:bldP spid="27757" grpId="0" animBg="1"/>
      <p:bldP spid="27758" grpId="0" animBg="1"/>
      <p:bldP spid="27759" grpId="0" animBg="1"/>
      <p:bldP spid="27760" grpId="0"/>
      <p:bldP spid="27761" grpId="0"/>
      <p:bldP spid="27762" grpId="0" animBg="1"/>
      <p:bldP spid="27763" grpId="0" animBg="1"/>
      <p:bldP spid="27764" grpId="0" animBg="1"/>
      <p:bldP spid="27765" grpId="0"/>
      <p:bldP spid="27766" grpId="0" animBg="1"/>
      <p:bldP spid="27767" grpId="0" animBg="1"/>
      <p:bldP spid="27768" grpId="0" animBg="1"/>
      <p:bldP spid="27769" grpId="0" animBg="1"/>
      <p:bldP spid="27770" grpId="0" animBg="1"/>
      <p:bldP spid="27771" grpId="0"/>
      <p:bldP spid="27772" grpId="0" animBg="1"/>
      <p:bldP spid="27773" grpId="0" animBg="1"/>
      <p:bldP spid="27774" grpId="0" animBg="1"/>
      <p:bldP spid="27775" grpId="0" animBg="1"/>
      <p:bldP spid="27776" grpId="0" animBg="1"/>
      <p:bldP spid="27777" grpId="0" animBg="1"/>
      <p:bldP spid="27778" grpId="0" animBg="1"/>
      <p:bldP spid="27779" grpId="0" animBg="1"/>
      <p:bldP spid="27780" grpId="0"/>
      <p:bldP spid="27781" grpId="0" animBg="1"/>
      <p:bldP spid="27782" grpId="0" animBg="1"/>
      <p:bldP spid="27783" grpId="0" animBg="1"/>
      <p:bldP spid="27784" grpId="0" animBg="1"/>
      <p:bldP spid="27785" grpId="0" animBg="1"/>
      <p:bldP spid="27786" grpId="0" animBg="1"/>
      <p:bldP spid="27787" grpId="0"/>
      <p:bldP spid="27788" grpId="0"/>
      <p:bldP spid="27789" grpId="0" animBg="1"/>
      <p:bldP spid="27790" grpId="0"/>
      <p:bldP spid="27791" grpId="0" animBg="1"/>
      <p:bldP spid="27792" grpId="0" animBg="1"/>
      <p:bldP spid="27793" grpId="0" animBg="1"/>
      <p:bldP spid="27794" grpId="0" animBg="1"/>
      <p:bldP spid="27795" grpId="0" animBg="1"/>
      <p:bldP spid="27797" grpId="0"/>
      <p:bldP spid="27798" grpId="0" animBg="1"/>
      <p:bldP spid="27799" grpId="0" animBg="1"/>
      <p:bldP spid="27800" grpId="0" animBg="1"/>
      <p:bldP spid="27803" grpId="0"/>
      <p:bldP spid="27804" grpId="0" animBg="1"/>
      <p:bldP spid="27805" grpId="0" animBg="1"/>
      <p:bldP spid="27806" grpId="0"/>
      <p:bldP spid="27807" grpId="0" animBg="1"/>
      <p:bldP spid="27808" grpId="0" animBg="1"/>
      <p:bldP spid="27809" grpId="0" animBg="1"/>
      <p:bldP spid="27810" grpId="0" animBg="1"/>
      <p:bldP spid="27811" grpId="0" animBg="1"/>
      <p:bldP spid="27812" grpId="0"/>
      <p:bldP spid="27813" grpId="0" animBg="1"/>
      <p:bldP spid="27814" grpId="0" animBg="1"/>
      <p:bldP spid="27815" grpId="0" animBg="1"/>
      <p:bldP spid="27816" grpId="0"/>
      <p:bldP spid="27817" grpId="0"/>
      <p:bldP spid="27818" grpId="0" animBg="1"/>
      <p:bldP spid="27819" grpId="0" animBg="1"/>
      <p:bldP spid="27820" grpId="0" animBg="1"/>
      <p:bldP spid="27821" grpId="0" animBg="1"/>
      <p:bldP spid="27822" grpId="0" animBg="1"/>
      <p:bldP spid="27825" grpId="0" animBg="1"/>
      <p:bldP spid="27826" grpId="0" animBg="1"/>
      <p:bldP spid="27827" grpId="0" animBg="1"/>
      <p:bldP spid="27828" grpId="0" animBg="1"/>
      <p:bldP spid="27829" grpId="0" animBg="1"/>
      <p:bldP spid="27830" grpId="0" animBg="1"/>
      <p:bldP spid="27831" grpId="0" animBg="1"/>
      <p:bldP spid="27832" grpId="0" animBg="1"/>
      <p:bldP spid="27837" grpId="0" animBg="1"/>
      <p:bldP spid="27838"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70" name="Rectangle 74"/>
          <p:cNvSpPr>
            <a:spLocks noChangeArrowheads="1"/>
          </p:cNvSpPr>
          <p:nvPr/>
        </p:nvSpPr>
        <p:spPr bwMode="auto">
          <a:xfrm>
            <a:off x="179388" y="1773238"/>
            <a:ext cx="504825" cy="2879725"/>
          </a:xfrm>
          <a:prstGeom prst="rect">
            <a:avLst/>
          </a:prstGeom>
          <a:solidFill>
            <a:schemeClr val="accent1"/>
          </a:solidFill>
          <a:ln w="9525">
            <a:solidFill>
              <a:schemeClr val="tx1"/>
            </a:solidFill>
            <a:miter lim="800000"/>
            <a:headEnd/>
            <a:tailEnd/>
          </a:ln>
        </p:spPr>
        <p:txBody>
          <a:bodyPr vert="eaVert" wrap="none" anchor="ctr"/>
          <a:lstStyle/>
          <a:p>
            <a:r>
              <a:rPr lang="en-US" altLang="zh-CN">
                <a:solidFill>
                  <a:srgbClr val="000000"/>
                </a:solidFill>
              </a:rPr>
              <a:t>Allocated color</a:t>
            </a:r>
          </a:p>
        </p:txBody>
      </p:sp>
      <p:sp>
        <p:nvSpPr>
          <p:cNvPr id="84994" name="Rectangle 2"/>
          <p:cNvSpPr>
            <a:spLocks noGrp="1"/>
          </p:cNvSpPr>
          <p:nvPr>
            <p:ph type="title"/>
          </p:nvPr>
        </p:nvSpPr>
        <p:spPr/>
        <p:txBody>
          <a:bodyPr/>
          <a:lstStyle/>
          <a:p>
            <a:pPr eaLnBrk="1" hangingPunct="1"/>
            <a:r>
              <a:rPr lang="en-US" altLang="zh-CN" sz="3400">
                <a:solidFill>
                  <a:srgbClr val="006633"/>
                </a:solidFill>
                <a:latin typeface="Garamond" charset="0"/>
                <a:ea typeface="ＭＳ Ｐゴシック" charset="0"/>
                <a:cs typeface="ＭＳ Ｐゴシック" charset="0"/>
              </a:rPr>
              <a:t>Dynamic Cache Partitioning via Page Re-Coloring</a:t>
            </a:r>
          </a:p>
        </p:txBody>
      </p:sp>
      <p:sp>
        <p:nvSpPr>
          <p:cNvPr id="84995" name="Rectangle 4"/>
          <p:cNvSpPr>
            <a:spLocks noChangeArrowheads="1"/>
          </p:cNvSpPr>
          <p:nvPr/>
        </p:nvSpPr>
        <p:spPr bwMode="auto">
          <a:xfrm>
            <a:off x="827088" y="1773238"/>
            <a:ext cx="1295400" cy="4248150"/>
          </a:xfrm>
          <a:prstGeom prst="rect">
            <a:avLst/>
          </a:prstGeom>
          <a:solidFill>
            <a:srgbClr val="FFFFFF"/>
          </a:solidFill>
          <a:ln w="9525">
            <a:solidFill>
              <a:schemeClr val="tx1"/>
            </a:solidFill>
            <a:miter lim="800000"/>
            <a:headEnd/>
            <a:tailEnd/>
          </a:ln>
        </p:spPr>
        <p:txBody>
          <a:bodyPr wrap="none" anchor="ctr"/>
          <a:lstStyle/>
          <a:p>
            <a:endParaRPr lang="en-US" altLang="zh-CN">
              <a:solidFill>
                <a:srgbClr val="000000"/>
              </a:solidFill>
            </a:endParaRPr>
          </a:p>
        </p:txBody>
      </p:sp>
      <p:sp>
        <p:nvSpPr>
          <p:cNvPr id="84996" name="Text Box 14"/>
          <p:cNvSpPr txBox="1">
            <a:spLocks noChangeArrowheads="1"/>
          </p:cNvSpPr>
          <p:nvPr/>
        </p:nvSpPr>
        <p:spPr bwMode="auto">
          <a:xfrm>
            <a:off x="0" y="6094413"/>
            <a:ext cx="3100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page color table </a:t>
            </a:r>
          </a:p>
          <a:p>
            <a:pPr eaLnBrk="1" hangingPunct="1"/>
            <a:endParaRPr lang="en-US" altLang="zh-CN" sz="1600">
              <a:solidFill>
                <a:srgbClr val="000000"/>
              </a:solidFill>
            </a:endParaRPr>
          </a:p>
        </p:txBody>
      </p:sp>
      <p:sp>
        <p:nvSpPr>
          <p:cNvPr id="84997" name="Text Box 20"/>
          <p:cNvSpPr txBox="1">
            <a:spLocks noChangeArrowheads="1"/>
          </p:cNvSpPr>
          <p:nvPr/>
        </p:nvSpPr>
        <p:spPr bwMode="auto">
          <a:xfrm>
            <a:off x="898525" y="4797425"/>
            <a:ext cx="1150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sz="2000">
                <a:solidFill>
                  <a:srgbClr val="000000"/>
                </a:solidFill>
              </a:rPr>
              <a:t>……</a:t>
            </a:r>
          </a:p>
        </p:txBody>
      </p:sp>
      <p:sp>
        <p:nvSpPr>
          <p:cNvPr id="84998" name="Rectangle 21"/>
          <p:cNvSpPr>
            <a:spLocks noChangeArrowheads="1"/>
          </p:cNvSpPr>
          <p:nvPr/>
        </p:nvSpPr>
        <p:spPr bwMode="auto">
          <a:xfrm>
            <a:off x="827088" y="5302250"/>
            <a:ext cx="1295400" cy="720725"/>
          </a:xfrm>
          <a:prstGeom prst="rect">
            <a:avLst/>
          </a:prstGeom>
          <a:solidFill>
            <a:srgbClr val="FFFFFF"/>
          </a:solidFill>
          <a:ln w="9525">
            <a:solidFill>
              <a:schemeClr val="tx1"/>
            </a:solidFill>
            <a:miter lim="800000"/>
            <a:headEnd/>
            <a:tailEnd/>
          </a:ln>
        </p:spPr>
        <p:txBody>
          <a:bodyPr wrap="none" anchor="ctr"/>
          <a:lstStyle/>
          <a:p>
            <a:r>
              <a:rPr lang="en-US" altLang="zh-CN" sz="1600">
                <a:solidFill>
                  <a:srgbClr val="000000"/>
                </a:solidFill>
              </a:rPr>
              <a:t>N - 1</a:t>
            </a:r>
          </a:p>
        </p:txBody>
      </p:sp>
      <p:sp>
        <p:nvSpPr>
          <p:cNvPr id="29718" name="Rectangle 22"/>
          <p:cNvSpPr>
            <a:spLocks noChangeArrowheads="1"/>
          </p:cNvSpPr>
          <p:nvPr/>
        </p:nvSpPr>
        <p:spPr bwMode="auto">
          <a:xfrm>
            <a:off x="2482850"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85000" name="Rectangle 23"/>
          <p:cNvSpPr>
            <a:spLocks noChangeArrowheads="1"/>
          </p:cNvSpPr>
          <p:nvPr/>
        </p:nvSpPr>
        <p:spPr bwMode="auto">
          <a:xfrm>
            <a:off x="827088" y="1773238"/>
            <a:ext cx="1295400" cy="720725"/>
          </a:xfrm>
          <a:prstGeom prst="rect">
            <a:avLst/>
          </a:prstGeom>
          <a:solidFill>
            <a:srgbClr val="FF0000"/>
          </a:solidFill>
          <a:ln w="9525">
            <a:solidFill>
              <a:schemeClr val="tx1"/>
            </a:solidFill>
            <a:miter lim="800000"/>
            <a:headEnd/>
            <a:tailEnd/>
          </a:ln>
        </p:spPr>
        <p:txBody>
          <a:bodyPr wrap="none" anchor="ctr"/>
          <a:lstStyle/>
          <a:p>
            <a:r>
              <a:rPr lang="en-US" altLang="zh-CN">
                <a:solidFill>
                  <a:srgbClr val="000000"/>
                </a:solidFill>
              </a:rPr>
              <a:t>0</a:t>
            </a:r>
          </a:p>
        </p:txBody>
      </p:sp>
      <p:sp>
        <p:nvSpPr>
          <p:cNvPr id="85001" name="Rectangle 24"/>
          <p:cNvSpPr>
            <a:spLocks noChangeArrowheads="1"/>
          </p:cNvSpPr>
          <p:nvPr/>
        </p:nvSpPr>
        <p:spPr bwMode="auto">
          <a:xfrm>
            <a:off x="827088" y="2493963"/>
            <a:ext cx="1295400" cy="720725"/>
          </a:xfrm>
          <a:prstGeom prst="rect">
            <a:avLst/>
          </a:prstGeom>
          <a:solidFill>
            <a:srgbClr val="00FF00"/>
          </a:solidFill>
          <a:ln w="9525">
            <a:solidFill>
              <a:schemeClr val="tx1"/>
            </a:solidFill>
            <a:miter lim="800000"/>
            <a:headEnd/>
            <a:tailEnd/>
          </a:ln>
        </p:spPr>
        <p:txBody>
          <a:bodyPr wrap="none" anchor="ctr"/>
          <a:lstStyle/>
          <a:p>
            <a:r>
              <a:rPr lang="en-US" altLang="zh-CN">
                <a:solidFill>
                  <a:srgbClr val="000000"/>
                </a:solidFill>
              </a:rPr>
              <a:t>1</a:t>
            </a:r>
          </a:p>
        </p:txBody>
      </p:sp>
      <p:sp>
        <p:nvSpPr>
          <p:cNvPr id="85002" name="Rectangle 25"/>
          <p:cNvSpPr>
            <a:spLocks noChangeArrowheads="1"/>
          </p:cNvSpPr>
          <p:nvPr/>
        </p:nvSpPr>
        <p:spPr bwMode="auto">
          <a:xfrm>
            <a:off x="827088" y="3213100"/>
            <a:ext cx="1295400" cy="720725"/>
          </a:xfrm>
          <a:prstGeom prst="rect">
            <a:avLst/>
          </a:prstGeom>
          <a:solidFill>
            <a:srgbClr val="FFFF00"/>
          </a:solidFill>
          <a:ln w="9525">
            <a:solidFill>
              <a:schemeClr val="tx1"/>
            </a:solidFill>
            <a:miter lim="800000"/>
            <a:headEnd/>
            <a:tailEnd/>
          </a:ln>
        </p:spPr>
        <p:txBody>
          <a:bodyPr wrap="none" anchor="ctr"/>
          <a:lstStyle/>
          <a:p>
            <a:r>
              <a:rPr lang="en-US" altLang="zh-CN">
                <a:solidFill>
                  <a:srgbClr val="000000"/>
                </a:solidFill>
              </a:rPr>
              <a:t>2</a:t>
            </a:r>
          </a:p>
        </p:txBody>
      </p:sp>
      <p:sp>
        <p:nvSpPr>
          <p:cNvPr id="85003" name="Rectangle 26"/>
          <p:cNvSpPr>
            <a:spLocks noChangeArrowheads="1"/>
          </p:cNvSpPr>
          <p:nvPr/>
        </p:nvSpPr>
        <p:spPr bwMode="auto">
          <a:xfrm>
            <a:off x="827088" y="3933825"/>
            <a:ext cx="1295400" cy="720725"/>
          </a:xfrm>
          <a:prstGeom prst="rect">
            <a:avLst/>
          </a:prstGeom>
          <a:solidFill>
            <a:srgbClr val="3366FF"/>
          </a:solidFill>
          <a:ln w="9525">
            <a:solidFill>
              <a:schemeClr val="tx1"/>
            </a:solidFill>
            <a:miter lim="800000"/>
            <a:headEnd/>
            <a:tailEnd/>
          </a:ln>
        </p:spPr>
        <p:txBody>
          <a:bodyPr wrap="none" anchor="ctr"/>
          <a:lstStyle/>
          <a:p>
            <a:r>
              <a:rPr lang="en-US" altLang="zh-CN">
                <a:solidFill>
                  <a:srgbClr val="000000"/>
                </a:solidFill>
              </a:rPr>
              <a:t>3</a:t>
            </a:r>
          </a:p>
        </p:txBody>
      </p:sp>
      <p:sp>
        <p:nvSpPr>
          <p:cNvPr id="29723" name="Line 27"/>
          <p:cNvSpPr>
            <a:spLocks noChangeShapeType="1"/>
          </p:cNvSpPr>
          <p:nvPr/>
        </p:nvSpPr>
        <p:spPr bwMode="auto">
          <a:xfrm>
            <a:off x="2122488" y="20621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24" name="Rectangle 28"/>
          <p:cNvSpPr>
            <a:spLocks noChangeArrowheads="1"/>
          </p:cNvSpPr>
          <p:nvPr/>
        </p:nvSpPr>
        <p:spPr bwMode="auto">
          <a:xfrm>
            <a:off x="33480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25" name="Line 29"/>
          <p:cNvSpPr>
            <a:spLocks noChangeShapeType="1"/>
          </p:cNvSpPr>
          <p:nvPr/>
        </p:nvSpPr>
        <p:spPr bwMode="auto">
          <a:xfrm>
            <a:off x="29876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26" name="Rectangle 30"/>
          <p:cNvSpPr>
            <a:spLocks noChangeArrowheads="1"/>
          </p:cNvSpPr>
          <p:nvPr/>
        </p:nvSpPr>
        <p:spPr bwMode="auto">
          <a:xfrm>
            <a:off x="42116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27" name="Line 31"/>
          <p:cNvSpPr>
            <a:spLocks noChangeShapeType="1"/>
          </p:cNvSpPr>
          <p:nvPr/>
        </p:nvSpPr>
        <p:spPr bwMode="auto">
          <a:xfrm>
            <a:off x="38512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28" name="Rectangle 32"/>
          <p:cNvSpPr>
            <a:spLocks noChangeArrowheads="1"/>
          </p:cNvSpPr>
          <p:nvPr/>
        </p:nvSpPr>
        <p:spPr bwMode="auto">
          <a:xfrm>
            <a:off x="50752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29" name="Line 33"/>
          <p:cNvSpPr>
            <a:spLocks noChangeShapeType="1"/>
          </p:cNvSpPr>
          <p:nvPr/>
        </p:nvSpPr>
        <p:spPr bwMode="auto">
          <a:xfrm>
            <a:off x="47148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30" name="Rectangle 34"/>
          <p:cNvSpPr>
            <a:spLocks noChangeArrowheads="1"/>
          </p:cNvSpPr>
          <p:nvPr/>
        </p:nvSpPr>
        <p:spPr bwMode="auto">
          <a:xfrm>
            <a:off x="59388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1" name="Line 35"/>
          <p:cNvSpPr>
            <a:spLocks noChangeShapeType="1"/>
          </p:cNvSpPr>
          <p:nvPr/>
        </p:nvSpPr>
        <p:spPr bwMode="auto">
          <a:xfrm>
            <a:off x="55784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32" name="Rectangle 36"/>
          <p:cNvSpPr>
            <a:spLocks noChangeArrowheads="1"/>
          </p:cNvSpPr>
          <p:nvPr/>
        </p:nvSpPr>
        <p:spPr bwMode="auto">
          <a:xfrm>
            <a:off x="6804025"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3" name="Line 37"/>
          <p:cNvSpPr>
            <a:spLocks noChangeShapeType="1"/>
          </p:cNvSpPr>
          <p:nvPr/>
        </p:nvSpPr>
        <p:spPr bwMode="auto">
          <a:xfrm>
            <a:off x="6443663" y="20621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34" name="Rectangle 38"/>
          <p:cNvSpPr>
            <a:spLocks noChangeArrowheads="1"/>
          </p:cNvSpPr>
          <p:nvPr/>
        </p:nvSpPr>
        <p:spPr bwMode="auto">
          <a:xfrm>
            <a:off x="2482850"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5" name="Line 39"/>
          <p:cNvSpPr>
            <a:spLocks noChangeShapeType="1"/>
          </p:cNvSpPr>
          <p:nvPr/>
        </p:nvSpPr>
        <p:spPr bwMode="auto">
          <a:xfrm>
            <a:off x="2122488" y="285432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36" name="Rectangle 40"/>
          <p:cNvSpPr>
            <a:spLocks noChangeArrowheads="1"/>
          </p:cNvSpPr>
          <p:nvPr/>
        </p:nvSpPr>
        <p:spPr bwMode="auto">
          <a:xfrm>
            <a:off x="33480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7" name="Line 41"/>
          <p:cNvSpPr>
            <a:spLocks noChangeShapeType="1"/>
          </p:cNvSpPr>
          <p:nvPr/>
        </p:nvSpPr>
        <p:spPr bwMode="auto">
          <a:xfrm>
            <a:off x="29876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38" name="Rectangle 42"/>
          <p:cNvSpPr>
            <a:spLocks noChangeArrowheads="1"/>
          </p:cNvSpPr>
          <p:nvPr/>
        </p:nvSpPr>
        <p:spPr bwMode="auto">
          <a:xfrm>
            <a:off x="42116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9" name="Line 43"/>
          <p:cNvSpPr>
            <a:spLocks noChangeShapeType="1"/>
          </p:cNvSpPr>
          <p:nvPr/>
        </p:nvSpPr>
        <p:spPr bwMode="auto">
          <a:xfrm>
            <a:off x="38512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40" name="Rectangle 44"/>
          <p:cNvSpPr>
            <a:spLocks noChangeArrowheads="1"/>
          </p:cNvSpPr>
          <p:nvPr/>
        </p:nvSpPr>
        <p:spPr bwMode="auto">
          <a:xfrm>
            <a:off x="50752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1" name="Line 45"/>
          <p:cNvSpPr>
            <a:spLocks noChangeShapeType="1"/>
          </p:cNvSpPr>
          <p:nvPr/>
        </p:nvSpPr>
        <p:spPr bwMode="auto">
          <a:xfrm>
            <a:off x="47148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42" name="Rectangle 46"/>
          <p:cNvSpPr>
            <a:spLocks noChangeArrowheads="1"/>
          </p:cNvSpPr>
          <p:nvPr/>
        </p:nvSpPr>
        <p:spPr bwMode="auto">
          <a:xfrm>
            <a:off x="59388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3" name="Line 47"/>
          <p:cNvSpPr>
            <a:spLocks noChangeShapeType="1"/>
          </p:cNvSpPr>
          <p:nvPr/>
        </p:nvSpPr>
        <p:spPr bwMode="auto">
          <a:xfrm>
            <a:off x="55784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44" name="Rectangle 48"/>
          <p:cNvSpPr>
            <a:spLocks noChangeArrowheads="1"/>
          </p:cNvSpPr>
          <p:nvPr/>
        </p:nvSpPr>
        <p:spPr bwMode="auto">
          <a:xfrm>
            <a:off x="6804025"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5" name="Line 49"/>
          <p:cNvSpPr>
            <a:spLocks noChangeShapeType="1"/>
          </p:cNvSpPr>
          <p:nvPr/>
        </p:nvSpPr>
        <p:spPr bwMode="auto">
          <a:xfrm>
            <a:off x="6443663" y="285432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46" name="Rectangle 50"/>
          <p:cNvSpPr>
            <a:spLocks noChangeArrowheads="1"/>
          </p:cNvSpPr>
          <p:nvPr/>
        </p:nvSpPr>
        <p:spPr bwMode="auto">
          <a:xfrm>
            <a:off x="2482850"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7" name="Line 51"/>
          <p:cNvSpPr>
            <a:spLocks noChangeShapeType="1"/>
          </p:cNvSpPr>
          <p:nvPr/>
        </p:nvSpPr>
        <p:spPr bwMode="auto">
          <a:xfrm>
            <a:off x="2122488" y="364648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48" name="Rectangle 52"/>
          <p:cNvSpPr>
            <a:spLocks noChangeArrowheads="1"/>
          </p:cNvSpPr>
          <p:nvPr/>
        </p:nvSpPr>
        <p:spPr bwMode="auto">
          <a:xfrm>
            <a:off x="33480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9" name="Line 53"/>
          <p:cNvSpPr>
            <a:spLocks noChangeShapeType="1"/>
          </p:cNvSpPr>
          <p:nvPr/>
        </p:nvSpPr>
        <p:spPr bwMode="auto">
          <a:xfrm>
            <a:off x="29876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50" name="Rectangle 54"/>
          <p:cNvSpPr>
            <a:spLocks noChangeArrowheads="1"/>
          </p:cNvSpPr>
          <p:nvPr/>
        </p:nvSpPr>
        <p:spPr bwMode="auto">
          <a:xfrm>
            <a:off x="42116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1" name="Line 55"/>
          <p:cNvSpPr>
            <a:spLocks noChangeShapeType="1"/>
          </p:cNvSpPr>
          <p:nvPr/>
        </p:nvSpPr>
        <p:spPr bwMode="auto">
          <a:xfrm>
            <a:off x="38512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52" name="Rectangle 56"/>
          <p:cNvSpPr>
            <a:spLocks noChangeArrowheads="1"/>
          </p:cNvSpPr>
          <p:nvPr/>
        </p:nvSpPr>
        <p:spPr bwMode="auto">
          <a:xfrm>
            <a:off x="50752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3" name="Line 57"/>
          <p:cNvSpPr>
            <a:spLocks noChangeShapeType="1"/>
          </p:cNvSpPr>
          <p:nvPr/>
        </p:nvSpPr>
        <p:spPr bwMode="auto">
          <a:xfrm>
            <a:off x="47148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54" name="Rectangle 58"/>
          <p:cNvSpPr>
            <a:spLocks noChangeArrowheads="1"/>
          </p:cNvSpPr>
          <p:nvPr/>
        </p:nvSpPr>
        <p:spPr bwMode="auto">
          <a:xfrm>
            <a:off x="59388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5" name="Line 59"/>
          <p:cNvSpPr>
            <a:spLocks noChangeShapeType="1"/>
          </p:cNvSpPr>
          <p:nvPr/>
        </p:nvSpPr>
        <p:spPr bwMode="auto">
          <a:xfrm>
            <a:off x="55784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56" name="Rectangle 60"/>
          <p:cNvSpPr>
            <a:spLocks noChangeArrowheads="1"/>
          </p:cNvSpPr>
          <p:nvPr/>
        </p:nvSpPr>
        <p:spPr bwMode="auto">
          <a:xfrm>
            <a:off x="6804025"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7" name="Line 61"/>
          <p:cNvSpPr>
            <a:spLocks noChangeShapeType="1"/>
          </p:cNvSpPr>
          <p:nvPr/>
        </p:nvSpPr>
        <p:spPr bwMode="auto">
          <a:xfrm>
            <a:off x="6443663" y="364648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60" name="Rectangle 64"/>
          <p:cNvSpPr>
            <a:spLocks noChangeArrowheads="1"/>
          </p:cNvSpPr>
          <p:nvPr/>
        </p:nvSpPr>
        <p:spPr bwMode="auto">
          <a:xfrm>
            <a:off x="2482850" y="4149725"/>
            <a:ext cx="504825" cy="287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9761" name="Line 65"/>
          <p:cNvSpPr>
            <a:spLocks noChangeShapeType="1"/>
          </p:cNvSpPr>
          <p:nvPr/>
        </p:nvSpPr>
        <p:spPr bwMode="auto">
          <a:xfrm>
            <a:off x="2122488" y="429418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62" name="Rectangle 66"/>
          <p:cNvSpPr>
            <a:spLocks noChangeArrowheads="1"/>
          </p:cNvSpPr>
          <p:nvPr/>
        </p:nvSpPr>
        <p:spPr bwMode="auto">
          <a:xfrm>
            <a:off x="3348038" y="4149725"/>
            <a:ext cx="504825" cy="287338"/>
          </a:xfrm>
          <a:prstGeom prst="rect">
            <a:avLst/>
          </a:prstGeom>
          <a:solidFill>
            <a:srgbClr val="3366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63" name="Line 67"/>
          <p:cNvSpPr>
            <a:spLocks noChangeShapeType="1"/>
          </p:cNvSpPr>
          <p:nvPr/>
        </p:nvSpPr>
        <p:spPr bwMode="auto">
          <a:xfrm>
            <a:off x="2987675" y="42941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64" name="Rectangle 68"/>
          <p:cNvSpPr>
            <a:spLocks noChangeArrowheads="1"/>
          </p:cNvSpPr>
          <p:nvPr/>
        </p:nvSpPr>
        <p:spPr bwMode="auto">
          <a:xfrm>
            <a:off x="4211638" y="4149725"/>
            <a:ext cx="504825" cy="287338"/>
          </a:xfrm>
          <a:prstGeom prst="rect">
            <a:avLst/>
          </a:prstGeom>
          <a:solidFill>
            <a:srgbClr val="3366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65" name="Line 69"/>
          <p:cNvSpPr>
            <a:spLocks noChangeShapeType="1"/>
          </p:cNvSpPr>
          <p:nvPr/>
        </p:nvSpPr>
        <p:spPr bwMode="auto">
          <a:xfrm>
            <a:off x="3851275" y="42941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66" name="Rectangle 70"/>
          <p:cNvSpPr>
            <a:spLocks noChangeArrowheads="1"/>
          </p:cNvSpPr>
          <p:nvPr/>
        </p:nvSpPr>
        <p:spPr bwMode="auto">
          <a:xfrm>
            <a:off x="5076825" y="4149725"/>
            <a:ext cx="504825" cy="287338"/>
          </a:xfrm>
          <a:prstGeom prst="rect">
            <a:avLst/>
          </a:prstGeom>
          <a:solidFill>
            <a:srgbClr val="3366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67" name="Line 71"/>
          <p:cNvSpPr>
            <a:spLocks noChangeShapeType="1"/>
          </p:cNvSpPr>
          <p:nvPr/>
        </p:nvSpPr>
        <p:spPr bwMode="auto">
          <a:xfrm>
            <a:off x="4714875" y="42941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68" name="Rectangle 72"/>
          <p:cNvSpPr>
            <a:spLocks noGrp="1"/>
          </p:cNvSpPr>
          <p:nvPr>
            <p:ph type="body" idx="1"/>
          </p:nvPr>
        </p:nvSpPr>
        <p:spPr>
          <a:xfrm>
            <a:off x="2771775" y="4797425"/>
            <a:ext cx="5915025" cy="1871663"/>
          </a:xfrm>
          <a:noFill/>
        </p:spPr>
        <p:txBody>
          <a:bodyPr/>
          <a:lstStyle/>
          <a:p>
            <a:pPr eaLnBrk="1" hangingPunct="1"/>
            <a:r>
              <a:rPr lang="en-US" altLang="zh-CN">
                <a:latin typeface="Tahoma" charset="0"/>
                <a:ea typeface="ＭＳ Ｐゴシック" charset="0"/>
                <a:cs typeface="ＭＳ Ｐゴシック" charset="0"/>
              </a:rPr>
              <a:t>Page re-coloring:</a:t>
            </a:r>
          </a:p>
          <a:p>
            <a:pPr marL="742950" lvl="1" indent="-285750" eaLnBrk="1" hangingPunct="1"/>
            <a:r>
              <a:rPr lang="en-US" altLang="zh-CN">
                <a:latin typeface="Tahoma" charset="0"/>
                <a:ea typeface="ＭＳ Ｐゴシック" charset="0"/>
              </a:rPr>
              <a:t>Allocate page in new color</a:t>
            </a:r>
          </a:p>
          <a:p>
            <a:pPr marL="742950" lvl="1" indent="-285750" eaLnBrk="1" hangingPunct="1"/>
            <a:r>
              <a:rPr lang="en-US" altLang="zh-CN">
                <a:latin typeface="Tahoma" charset="0"/>
                <a:ea typeface="ＭＳ Ｐゴシック" charset="0"/>
              </a:rPr>
              <a:t>Copy memory contents</a:t>
            </a:r>
          </a:p>
          <a:p>
            <a:pPr marL="742950" lvl="1" indent="-285750" eaLnBrk="1" hangingPunct="1"/>
            <a:r>
              <a:rPr lang="en-US" altLang="zh-CN">
                <a:latin typeface="Tahoma" charset="0"/>
                <a:ea typeface="ＭＳ Ｐゴシック" charset="0"/>
              </a:rPr>
              <a:t>Free old page</a:t>
            </a:r>
          </a:p>
        </p:txBody>
      </p:sp>
      <p:sp>
        <p:nvSpPr>
          <p:cNvPr id="29769" name="Rectangle 73"/>
          <p:cNvSpPr>
            <a:spLocks noChangeArrowheads="1"/>
          </p:cNvSpPr>
          <p:nvPr/>
        </p:nvSpPr>
        <p:spPr bwMode="auto">
          <a:xfrm>
            <a:off x="179388" y="1773238"/>
            <a:ext cx="504825" cy="2160587"/>
          </a:xfrm>
          <a:prstGeom prst="rect">
            <a:avLst/>
          </a:prstGeom>
          <a:solidFill>
            <a:schemeClr val="accent1"/>
          </a:solidFill>
          <a:ln w="9525">
            <a:solidFill>
              <a:schemeClr val="tx1"/>
            </a:solidFill>
            <a:miter lim="800000"/>
            <a:headEnd/>
            <a:tailEnd/>
          </a:ln>
        </p:spPr>
        <p:txBody>
          <a:bodyPr vert="eaVert" wrap="none" anchor="ctr"/>
          <a:lstStyle/>
          <a:p>
            <a:r>
              <a:rPr lang="en-US" altLang="zh-CN">
                <a:solidFill>
                  <a:srgbClr val="000000"/>
                </a:solidFill>
              </a:rPr>
              <a:t>Allocated colors</a:t>
            </a:r>
          </a:p>
        </p:txBody>
      </p:sp>
      <p:sp>
        <p:nvSpPr>
          <p:cNvPr id="29771" name="Rectangle 75"/>
          <p:cNvSpPr>
            <a:spLocks/>
          </p:cNvSpPr>
          <p:nvPr/>
        </p:nvSpPr>
        <p:spPr bwMode="auto">
          <a:xfrm>
            <a:off x="2268538" y="1773238"/>
            <a:ext cx="651668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575"/>
              </a:spcBef>
              <a:buClr>
                <a:srgbClr val="CC9900"/>
              </a:buClr>
              <a:buSzPct val="85000"/>
              <a:buFont typeface="Wingdings 2" charset="0"/>
              <a:buChar char=""/>
            </a:pPr>
            <a:r>
              <a:rPr lang="en-US" altLang="zh-CN" sz="2600">
                <a:solidFill>
                  <a:srgbClr val="000000"/>
                </a:solidFill>
                <a:latin typeface="Perpetua" charset="0"/>
              </a:rPr>
              <a:t>Pages of a process are organized into linked lists by their colors.</a:t>
            </a:r>
          </a:p>
          <a:p>
            <a:pPr marL="342900" indent="-342900">
              <a:spcBef>
                <a:spcPts val="575"/>
              </a:spcBef>
              <a:buClr>
                <a:srgbClr val="CC9900"/>
              </a:buClr>
              <a:buSzPct val="85000"/>
              <a:buFont typeface="Wingdings 2" charset="0"/>
              <a:buChar char=""/>
            </a:pPr>
            <a:r>
              <a:rPr lang="en-US" altLang="zh-CN" sz="2600">
                <a:solidFill>
                  <a:srgbClr val="000000"/>
                </a:solidFill>
                <a:latin typeface="Perpetua" charset="0"/>
              </a:rPr>
              <a:t>Memory allocation guarantees that pages are evenly distributed into all the lists (colors) to avoid hot points.</a:t>
            </a:r>
            <a:br>
              <a:rPr lang="en-US" altLang="zh-CN" sz="2600">
                <a:solidFill>
                  <a:srgbClr val="000000"/>
                </a:solidFill>
                <a:latin typeface="Perpetua" charset="0"/>
              </a:rPr>
            </a:br>
            <a:endParaRPr lang="en-US" altLang="zh-CN" sz="2600">
              <a:solidFill>
                <a:srgbClr val="000000"/>
              </a:solidFill>
              <a:latin typeface="Perpetua" charset="0"/>
            </a:endParaRPr>
          </a:p>
        </p:txBody>
      </p:sp>
    </p:spTree>
    <p:extLst>
      <p:ext uri="{BB962C8B-B14F-4D97-AF65-F5344CB8AC3E}">
        <p14:creationId xmlns:p14="http://schemas.microsoft.com/office/powerpoint/2010/main" val="2859898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29771">
                                            <p:txEl>
                                              <p:pRg st="0" end="0"/>
                                            </p:txEl>
                                          </p:spTgt>
                                        </p:tgtEl>
                                      </p:cBhvr>
                                    </p:animEffect>
                                    <p:set>
                                      <p:cBhvr>
                                        <p:cTn id="15" dur="1" fill="hold">
                                          <p:stCondLst>
                                            <p:cond delay="499"/>
                                          </p:stCondLst>
                                        </p:cTn>
                                        <p:tgtEl>
                                          <p:spTgt spid="29771">
                                            <p:txEl>
                                              <p:pRg st="0" end="0"/>
                                            </p:txEl>
                                          </p:spTgt>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29771">
                                            <p:txEl>
                                              <p:pRg st="1" end="1"/>
                                            </p:txEl>
                                          </p:spTgt>
                                        </p:tgtEl>
                                      </p:cBhvr>
                                    </p:animEffect>
                                    <p:set>
                                      <p:cBhvr>
                                        <p:cTn id="18" dur="1" fill="hold">
                                          <p:stCondLst>
                                            <p:cond delay="499"/>
                                          </p:stCondLst>
                                        </p:cTn>
                                        <p:tgtEl>
                                          <p:spTgt spid="29771">
                                            <p:txEl>
                                              <p:pRg st="1" end="1"/>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723"/>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9718"/>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200"/>
                                  </p:stCondLst>
                                  <p:childTnLst>
                                    <p:set>
                                      <p:cBhvr>
                                        <p:cTn id="28" dur="1" fill="hold">
                                          <p:stCondLst>
                                            <p:cond delay="0"/>
                                          </p:stCondLst>
                                        </p:cTn>
                                        <p:tgtEl>
                                          <p:spTgt spid="29735"/>
                                        </p:tgtEl>
                                        <p:attrNameLst>
                                          <p:attrName>style.visibility</p:attrName>
                                        </p:attrNameLst>
                                      </p:cBhvr>
                                      <p:to>
                                        <p:strVal val="visible"/>
                                      </p:to>
                                    </p:set>
                                  </p:childTnLst>
                                </p:cTn>
                              </p:par>
                            </p:childTnLst>
                          </p:cTn>
                        </p:par>
                        <p:par>
                          <p:cTn id="29" fill="hold" nodeType="afterGroup">
                            <p:stCondLst>
                              <p:cond delay="200"/>
                            </p:stCondLst>
                            <p:childTnLst>
                              <p:par>
                                <p:cTn id="30" presetID="1" presetClass="entr" presetSubtype="0" fill="hold" grpId="0" nodeType="afterEffect">
                                  <p:stCondLst>
                                    <p:cond delay="0"/>
                                  </p:stCondLst>
                                  <p:childTnLst>
                                    <p:set>
                                      <p:cBhvr>
                                        <p:cTn id="31" dur="1" fill="hold">
                                          <p:stCondLst>
                                            <p:cond delay="0"/>
                                          </p:stCondLst>
                                        </p:cTn>
                                        <p:tgtEl>
                                          <p:spTgt spid="29734"/>
                                        </p:tgtEl>
                                        <p:attrNameLst>
                                          <p:attrName>style.visibility</p:attrName>
                                        </p:attrNameLst>
                                      </p:cBhvr>
                                      <p:to>
                                        <p:strVal val="visible"/>
                                      </p:to>
                                    </p:set>
                                  </p:childTnLst>
                                </p:cTn>
                              </p:par>
                            </p:childTnLst>
                          </p:cTn>
                        </p:par>
                        <p:par>
                          <p:cTn id="32" fill="hold" nodeType="afterGroup">
                            <p:stCondLst>
                              <p:cond delay="200"/>
                            </p:stCondLst>
                            <p:childTnLst>
                              <p:par>
                                <p:cTn id="33" presetID="1" presetClass="entr" presetSubtype="0" fill="hold" grpId="0" nodeType="afterEffect">
                                  <p:stCondLst>
                                    <p:cond delay="200"/>
                                  </p:stCondLst>
                                  <p:childTnLst>
                                    <p:set>
                                      <p:cBhvr>
                                        <p:cTn id="34" dur="1" fill="hold">
                                          <p:stCondLst>
                                            <p:cond delay="0"/>
                                          </p:stCondLst>
                                        </p:cTn>
                                        <p:tgtEl>
                                          <p:spTgt spid="29746"/>
                                        </p:tgtEl>
                                        <p:attrNameLst>
                                          <p:attrName>style.visibility</p:attrName>
                                        </p:attrNameLst>
                                      </p:cBhvr>
                                      <p:to>
                                        <p:strVal val="visible"/>
                                      </p:to>
                                    </p:set>
                                  </p:childTnLst>
                                </p:cTn>
                              </p:par>
                            </p:childTnLst>
                          </p:cTn>
                        </p:par>
                        <p:par>
                          <p:cTn id="35" fill="hold" nodeType="afterGroup">
                            <p:stCondLst>
                              <p:cond delay="400"/>
                            </p:stCondLst>
                            <p:childTnLst>
                              <p:par>
                                <p:cTn id="36" presetID="1" presetClass="entr" presetSubtype="0" fill="hold" grpId="0" nodeType="afterEffect">
                                  <p:stCondLst>
                                    <p:cond delay="0"/>
                                  </p:stCondLst>
                                  <p:childTnLst>
                                    <p:set>
                                      <p:cBhvr>
                                        <p:cTn id="37" dur="1" fill="hold">
                                          <p:stCondLst>
                                            <p:cond delay="0"/>
                                          </p:stCondLst>
                                        </p:cTn>
                                        <p:tgtEl>
                                          <p:spTgt spid="29747"/>
                                        </p:tgtEl>
                                        <p:attrNameLst>
                                          <p:attrName>style.visibility</p:attrName>
                                        </p:attrNameLst>
                                      </p:cBhvr>
                                      <p:to>
                                        <p:strVal val="visible"/>
                                      </p:to>
                                    </p:set>
                                  </p:childTnLst>
                                </p:cTn>
                              </p:par>
                            </p:childTnLst>
                          </p:cTn>
                        </p:par>
                        <p:par>
                          <p:cTn id="38" fill="hold" nodeType="afterGroup">
                            <p:stCondLst>
                              <p:cond delay="400"/>
                            </p:stCondLst>
                            <p:childTnLst>
                              <p:par>
                                <p:cTn id="39" presetID="1" presetClass="entr" presetSubtype="0" fill="hold" grpId="0" nodeType="afterEffect">
                                  <p:stCondLst>
                                    <p:cond delay="200"/>
                                  </p:stCondLst>
                                  <p:childTnLst>
                                    <p:set>
                                      <p:cBhvr>
                                        <p:cTn id="40" dur="1" fill="hold">
                                          <p:stCondLst>
                                            <p:cond delay="0"/>
                                          </p:stCondLst>
                                        </p:cTn>
                                        <p:tgtEl>
                                          <p:spTgt spid="29725"/>
                                        </p:tgtEl>
                                        <p:attrNameLst>
                                          <p:attrName>style.visibility</p:attrName>
                                        </p:attrNameLst>
                                      </p:cBhvr>
                                      <p:to>
                                        <p:strVal val="visible"/>
                                      </p:to>
                                    </p:set>
                                  </p:childTnLst>
                                </p:cTn>
                              </p:par>
                            </p:childTnLst>
                          </p:cTn>
                        </p:par>
                        <p:par>
                          <p:cTn id="41" fill="hold" nodeType="afterGroup">
                            <p:stCondLst>
                              <p:cond delay="600"/>
                            </p:stCondLst>
                            <p:childTnLst>
                              <p:par>
                                <p:cTn id="42" presetID="1" presetClass="entr" presetSubtype="0" fill="hold" grpId="0" nodeType="afterEffect">
                                  <p:stCondLst>
                                    <p:cond delay="0"/>
                                  </p:stCondLst>
                                  <p:childTnLst>
                                    <p:set>
                                      <p:cBhvr>
                                        <p:cTn id="43" dur="1" fill="hold">
                                          <p:stCondLst>
                                            <p:cond delay="0"/>
                                          </p:stCondLst>
                                        </p:cTn>
                                        <p:tgtEl>
                                          <p:spTgt spid="29724"/>
                                        </p:tgtEl>
                                        <p:attrNameLst>
                                          <p:attrName>style.visibility</p:attrName>
                                        </p:attrNameLst>
                                      </p:cBhvr>
                                      <p:to>
                                        <p:strVal val="visible"/>
                                      </p:to>
                                    </p:set>
                                  </p:childTnLst>
                                </p:cTn>
                              </p:par>
                            </p:childTnLst>
                          </p:cTn>
                        </p:par>
                        <p:par>
                          <p:cTn id="44" fill="hold" nodeType="afterGroup">
                            <p:stCondLst>
                              <p:cond delay="600"/>
                            </p:stCondLst>
                            <p:childTnLst>
                              <p:par>
                                <p:cTn id="45" presetID="1" presetClass="entr" presetSubtype="0" fill="hold" grpId="0" nodeType="afterEffect">
                                  <p:stCondLst>
                                    <p:cond delay="200"/>
                                  </p:stCondLst>
                                  <p:childTnLst>
                                    <p:set>
                                      <p:cBhvr>
                                        <p:cTn id="46" dur="1" fill="hold">
                                          <p:stCondLst>
                                            <p:cond delay="0"/>
                                          </p:stCondLst>
                                        </p:cTn>
                                        <p:tgtEl>
                                          <p:spTgt spid="29737"/>
                                        </p:tgtEl>
                                        <p:attrNameLst>
                                          <p:attrName>style.visibility</p:attrName>
                                        </p:attrNameLst>
                                      </p:cBhvr>
                                      <p:to>
                                        <p:strVal val="visible"/>
                                      </p:to>
                                    </p:set>
                                  </p:childTnLst>
                                </p:cTn>
                              </p:par>
                            </p:childTnLst>
                          </p:cTn>
                        </p:par>
                        <p:par>
                          <p:cTn id="47" fill="hold" nodeType="afterGroup">
                            <p:stCondLst>
                              <p:cond delay="800"/>
                            </p:stCondLst>
                            <p:childTnLst>
                              <p:par>
                                <p:cTn id="48" presetID="1" presetClass="entr" presetSubtype="0" fill="hold" grpId="0" nodeType="afterEffect">
                                  <p:stCondLst>
                                    <p:cond delay="0"/>
                                  </p:stCondLst>
                                  <p:childTnLst>
                                    <p:set>
                                      <p:cBhvr>
                                        <p:cTn id="49" dur="1" fill="hold">
                                          <p:stCondLst>
                                            <p:cond delay="0"/>
                                          </p:stCondLst>
                                        </p:cTn>
                                        <p:tgtEl>
                                          <p:spTgt spid="29736"/>
                                        </p:tgtEl>
                                        <p:attrNameLst>
                                          <p:attrName>style.visibility</p:attrName>
                                        </p:attrNameLst>
                                      </p:cBhvr>
                                      <p:to>
                                        <p:strVal val="visible"/>
                                      </p:to>
                                    </p:set>
                                  </p:childTnLst>
                                </p:cTn>
                              </p:par>
                            </p:childTnLst>
                          </p:cTn>
                        </p:par>
                        <p:par>
                          <p:cTn id="50" fill="hold" nodeType="afterGroup">
                            <p:stCondLst>
                              <p:cond delay="800"/>
                            </p:stCondLst>
                            <p:childTnLst>
                              <p:par>
                                <p:cTn id="51" presetID="1" presetClass="entr" presetSubtype="0" fill="hold" grpId="0" nodeType="afterEffect">
                                  <p:stCondLst>
                                    <p:cond delay="200"/>
                                  </p:stCondLst>
                                  <p:childTnLst>
                                    <p:set>
                                      <p:cBhvr>
                                        <p:cTn id="52" dur="1" fill="hold">
                                          <p:stCondLst>
                                            <p:cond delay="0"/>
                                          </p:stCondLst>
                                        </p:cTn>
                                        <p:tgtEl>
                                          <p:spTgt spid="29749"/>
                                        </p:tgtEl>
                                        <p:attrNameLst>
                                          <p:attrName>style.visibility</p:attrName>
                                        </p:attrNameLst>
                                      </p:cBhvr>
                                      <p:to>
                                        <p:strVal val="visible"/>
                                      </p:to>
                                    </p:set>
                                  </p:childTnLst>
                                </p:cTn>
                              </p:par>
                            </p:childTnLst>
                          </p:cTn>
                        </p:par>
                        <p:par>
                          <p:cTn id="53" fill="hold" nodeType="afterGroup">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29748"/>
                                        </p:tgtEl>
                                        <p:attrNameLst>
                                          <p:attrName>style.visibility</p:attrName>
                                        </p:attrNameLst>
                                      </p:cBhvr>
                                      <p:to>
                                        <p:strVal val="visible"/>
                                      </p:to>
                                    </p:set>
                                  </p:childTnLst>
                                </p:cTn>
                              </p:par>
                            </p:childTnLst>
                          </p:cTn>
                        </p:par>
                        <p:par>
                          <p:cTn id="56" fill="hold" nodeType="afterGroup">
                            <p:stCondLst>
                              <p:cond delay="1000"/>
                            </p:stCondLst>
                            <p:childTnLst>
                              <p:par>
                                <p:cTn id="57" presetID="1" presetClass="entr" presetSubtype="0" fill="hold" grpId="0" nodeType="afterEffect">
                                  <p:stCondLst>
                                    <p:cond delay="200"/>
                                  </p:stCondLst>
                                  <p:childTnLst>
                                    <p:set>
                                      <p:cBhvr>
                                        <p:cTn id="58" dur="1" fill="hold">
                                          <p:stCondLst>
                                            <p:cond delay="0"/>
                                          </p:stCondLst>
                                        </p:cTn>
                                        <p:tgtEl>
                                          <p:spTgt spid="29727"/>
                                        </p:tgtEl>
                                        <p:attrNameLst>
                                          <p:attrName>style.visibility</p:attrName>
                                        </p:attrNameLst>
                                      </p:cBhvr>
                                      <p:to>
                                        <p:strVal val="visible"/>
                                      </p:to>
                                    </p:set>
                                  </p:childTnLst>
                                </p:cTn>
                              </p:par>
                            </p:childTnLst>
                          </p:cTn>
                        </p:par>
                        <p:par>
                          <p:cTn id="59" fill="hold" nodeType="afterGroup">
                            <p:stCondLst>
                              <p:cond delay="1200"/>
                            </p:stCondLst>
                            <p:childTnLst>
                              <p:par>
                                <p:cTn id="60" presetID="1" presetClass="entr" presetSubtype="0" fill="hold" grpId="0" nodeType="afterEffect">
                                  <p:stCondLst>
                                    <p:cond delay="0"/>
                                  </p:stCondLst>
                                  <p:childTnLst>
                                    <p:set>
                                      <p:cBhvr>
                                        <p:cTn id="61" dur="1" fill="hold">
                                          <p:stCondLst>
                                            <p:cond delay="0"/>
                                          </p:stCondLst>
                                        </p:cTn>
                                        <p:tgtEl>
                                          <p:spTgt spid="29726"/>
                                        </p:tgtEl>
                                        <p:attrNameLst>
                                          <p:attrName>style.visibility</p:attrName>
                                        </p:attrNameLst>
                                      </p:cBhvr>
                                      <p:to>
                                        <p:strVal val="visible"/>
                                      </p:to>
                                    </p:set>
                                  </p:childTnLst>
                                </p:cTn>
                              </p:par>
                            </p:childTnLst>
                          </p:cTn>
                        </p:par>
                        <p:par>
                          <p:cTn id="62" fill="hold" nodeType="afterGroup">
                            <p:stCondLst>
                              <p:cond delay="1200"/>
                            </p:stCondLst>
                            <p:childTnLst>
                              <p:par>
                                <p:cTn id="63" presetID="1" presetClass="entr" presetSubtype="0" fill="hold" grpId="0" nodeType="afterEffect">
                                  <p:stCondLst>
                                    <p:cond delay="200"/>
                                  </p:stCondLst>
                                  <p:childTnLst>
                                    <p:set>
                                      <p:cBhvr>
                                        <p:cTn id="64" dur="1" fill="hold">
                                          <p:stCondLst>
                                            <p:cond delay="0"/>
                                          </p:stCondLst>
                                        </p:cTn>
                                        <p:tgtEl>
                                          <p:spTgt spid="29739"/>
                                        </p:tgtEl>
                                        <p:attrNameLst>
                                          <p:attrName>style.visibility</p:attrName>
                                        </p:attrNameLst>
                                      </p:cBhvr>
                                      <p:to>
                                        <p:strVal val="visible"/>
                                      </p:to>
                                    </p:set>
                                  </p:childTnLst>
                                </p:cTn>
                              </p:par>
                            </p:childTnLst>
                          </p:cTn>
                        </p:par>
                        <p:par>
                          <p:cTn id="65" fill="hold" nodeType="afterGroup">
                            <p:stCondLst>
                              <p:cond delay="1400"/>
                            </p:stCondLst>
                            <p:childTnLst>
                              <p:par>
                                <p:cTn id="66" presetID="1" presetClass="entr" presetSubtype="0" fill="hold" grpId="0" nodeType="afterEffect">
                                  <p:stCondLst>
                                    <p:cond delay="0"/>
                                  </p:stCondLst>
                                  <p:childTnLst>
                                    <p:set>
                                      <p:cBhvr>
                                        <p:cTn id="67" dur="1" fill="hold">
                                          <p:stCondLst>
                                            <p:cond delay="0"/>
                                          </p:stCondLst>
                                        </p:cTn>
                                        <p:tgtEl>
                                          <p:spTgt spid="29738"/>
                                        </p:tgtEl>
                                        <p:attrNameLst>
                                          <p:attrName>style.visibility</p:attrName>
                                        </p:attrNameLst>
                                      </p:cBhvr>
                                      <p:to>
                                        <p:strVal val="visible"/>
                                      </p:to>
                                    </p:set>
                                  </p:childTnLst>
                                </p:cTn>
                              </p:par>
                            </p:childTnLst>
                          </p:cTn>
                        </p:par>
                        <p:par>
                          <p:cTn id="68" fill="hold" nodeType="afterGroup">
                            <p:stCondLst>
                              <p:cond delay="1400"/>
                            </p:stCondLst>
                            <p:childTnLst>
                              <p:par>
                                <p:cTn id="69" presetID="1" presetClass="entr" presetSubtype="0" fill="hold" grpId="0" nodeType="afterEffect">
                                  <p:stCondLst>
                                    <p:cond delay="200"/>
                                  </p:stCondLst>
                                  <p:childTnLst>
                                    <p:set>
                                      <p:cBhvr>
                                        <p:cTn id="70" dur="1" fill="hold">
                                          <p:stCondLst>
                                            <p:cond delay="0"/>
                                          </p:stCondLst>
                                        </p:cTn>
                                        <p:tgtEl>
                                          <p:spTgt spid="29751"/>
                                        </p:tgtEl>
                                        <p:attrNameLst>
                                          <p:attrName>style.visibility</p:attrName>
                                        </p:attrNameLst>
                                      </p:cBhvr>
                                      <p:to>
                                        <p:strVal val="visible"/>
                                      </p:to>
                                    </p:set>
                                  </p:childTnLst>
                                </p:cTn>
                              </p:par>
                            </p:childTnLst>
                          </p:cTn>
                        </p:par>
                        <p:par>
                          <p:cTn id="71" fill="hold" nodeType="afterGroup">
                            <p:stCondLst>
                              <p:cond delay="1600"/>
                            </p:stCondLst>
                            <p:childTnLst>
                              <p:par>
                                <p:cTn id="72" presetID="1" presetClass="entr" presetSubtype="0" fill="hold" grpId="0" nodeType="afterEffect">
                                  <p:stCondLst>
                                    <p:cond delay="0"/>
                                  </p:stCondLst>
                                  <p:childTnLst>
                                    <p:set>
                                      <p:cBhvr>
                                        <p:cTn id="73" dur="1" fill="hold">
                                          <p:stCondLst>
                                            <p:cond delay="0"/>
                                          </p:stCondLst>
                                        </p:cTn>
                                        <p:tgtEl>
                                          <p:spTgt spid="29750"/>
                                        </p:tgtEl>
                                        <p:attrNameLst>
                                          <p:attrName>style.visibility</p:attrName>
                                        </p:attrNameLst>
                                      </p:cBhvr>
                                      <p:to>
                                        <p:strVal val="visible"/>
                                      </p:to>
                                    </p:set>
                                  </p:childTnLst>
                                </p:cTn>
                              </p:par>
                            </p:childTnLst>
                          </p:cTn>
                        </p:par>
                        <p:par>
                          <p:cTn id="74" fill="hold" nodeType="afterGroup">
                            <p:stCondLst>
                              <p:cond delay="1600"/>
                            </p:stCondLst>
                            <p:childTnLst>
                              <p:par>
                                <p:cTn id="75" presetID="1" presetClass="entr" presetSubtype="0" fill="hold" grpId="0" nodeType="afterEffect">
                                  <p:stCondLst>
                                    <p:cond delay="200"/>
                                  </p:stCondLst>
                                  <p:childTnLst>
                                    <p:set>
                                      <p:cBhvr>
                                        <p:cTn id="76" dur="1" fill="hold">
                                          <p:stCondLst>
                                            <p:cond delay="0"/>
                                          </p:stCondLst>
                                        </p:cTn>
                                        <p:tgtEl>
                                          <p:spTgt spid="29729"/>
                                        </p:tgtEl>
                                        <p:attrNameLst>
                                          <p:attrName>style.visibility</p:attrName>
                                        </p:attrNameLst>
                                      </p:cBhvr>
                                      <p:to>
                                        <p:strVal val="visible"/>
                                      </p:to>
                                    </p:set>
                                  </p:childTnLst>
                                </p:cTn>
                              </p:par>
                            </p:childTnLst>
                          </p:cTn>
                        </p:par>
                        <p:par>
                          <p:cTn id="77" fill="hold" nodeType="afterGroup">
                            <p:stCondLst>
                              <p:cond delay="1800"/>
                            </p:stCondLst>
                            <p:childTnLst>
                              <p:par>
                                <p:cTn id="78" presetID="1" presetClass="entr" presetSubtype="0" fill="hold" grpId="0" nodeType="afterEffect">
                                  <p:stCondLst>
                                    <p:cond delay="0"/>
                                  </p:stCondLst>
                                  <p:childTnLst>
                                    <p:set>
                                      <p:cBhvr>
                                        <p:cTn id="79" dur="1" fill="hold">
                                          <p:stCondLst>
                                            <p:cond delay="0"/>
                                          </p:stCondLst>
                                        </p:cTn>
                                        <p:tgtEl>
                                          <p:spTgt spid="29728"/>
                                        </p:tgtEl>
                                        <p:attrNameLst>
                                          <p:attrName>style.visibility</p:attrName>
                                        </p:attrNameLst>
                                      </p:cBhvr>
                                      <p:to>
                                        <p:strVal val="visible"/>
                                      </p:to>
                                    </p:set>
                                  </p:childTnLst>
                                </p:cTn>
                              </p:par>
                            </p:childTnLst>
                          </p:cTn>
                        </p:par>
                        <p:par>
                          <p:cTn id="80" fill="hold" nodeType="afterGroup">
                            <p:stCondLst>
                              <p:cond delay="1800"/>
                            </p:stCondLst>
                            <p:childTnLst>
                              <p:par>
                                <p:cTn id="81" presetID="1" presetClass="entr" presetSubtype="0" fill="hold" grpId="0" nodeType="afterEffect">
                                  <p:stCondLst>
                                    <p:cond delay="200"/>
                                  </p:stCondLst>
                                  <p:childTnLst>
                                    <p:set>
                                      <p:cBhvr>
                                        <p:cTn id="82" dur="1" fill="hold">
                                          <p:stCondLst>
                                            <p:cond delay="0"/>
                                          </p:stCondLst>
                                        </p:cTn>
                                        <p:tgtEl>
                                          <p:spTgt spid="29741"/>
                                        </p:tgtEl>
                                        <p:attrNameLst>
                                          <p:attrName>style.visibility</p:attrName>
                                        </p:attrNameLst>
                                      </p:cBhvr>
                                      <p:to>
                                        <p:strVal val="visible"/>
                                      </p:to>
                                    </p:set>
                                  </p:childTnLst>
                                </p:cTn>
                              </p:par>
                            </p:childTnLst>
                          </p:cTn>
                        </p:par>
                        <p:par>
                          <p:cTn id="83" fill="hold" nodeType="afterGroup">
                            <p:stCondLst>
                              <p:cond delay="2000"/>
                            </p:stCondLst>
                            <p:childTnLst>
                              <p:par>
                                <p:cTn id="84" presetID="1" presetClass="entr" presetSubtype="0" fill="hold" grpId="0" nodeType="afterEffect">
                                  <p:stCondLst>
                                    <p:cond delay="0"/>
                                  </p:stCondLst>
                                  <p:childTnLst>
                                    <p:set>
                                      <p:cBhvr>
                                        <p:cTn id="85" dur="1" fill="hold">
                                          <p:stCondLst>
                                            <p:cond delay="0"/>
                                          </p:stCondLst>
                                        </p:cTn>
                                        <p:tgtEl>
                                          <p:spTgt spid="29740"/>
                                        </p:tgtEl>
                                        <p:attrNameLst>
                                          <p:attrName>style.visibility</p:attrName>
                                        </p:attrNameLst>
                                      </p:cBhvr>
                                      <p:to>
                                        <p:strVal val="visible"/>
                                      </p:to>
                                    </p:set>
                                  </p:childTnLst>
                                </p:cTn>
                              </p:par>
                            </p:childTnLst>
                          </p:cTn>
                        </p:par>
                        <p:par>
                          <p:cTn id="86" fill="hold" nodeType="afterGroup">
                            <p:stCondLst>
                              <p:cond delay="2000"/>
                            </p:stCondLst>
                            <p:childTnLst>
                              <p:par>
                                <p:cTn id="87" presetID="1" presetClass="entr" presetSubtype="0" fill="hold" grpId="0" nodeType="afterEffect">
                                  <p:stCondLst>
                                    <p:cond delay="200"/>
                                  </p:stCondLst>
                                  <p:childTnLst>
                                    <p:set>
                                      <p:cBhvr>
                                        <p:cTn id="88" dur="1" fill="hold">
                                          <p:stCondLst>
                                            <p:cond delay="0"/>
                                          </p:stCondLst>
                                        </p:cTn>
                                        <p:tgtEl>
                                          <p:spTgt spid="29753"/>
                                        </p:tgtEl>
                                        <p:attrNameLst>
                                          <p:attrName>style.visibility</p:attrName>
                                        </p:attrNameLst>
                                      </p:cBhvr>
                                      <p:to>
                                        <p:strVal val="visible"/>
                                      </p:to>
                                    </p:set>
                                  </p:childTnLst>
                                </p:cTn>
                              </p:par>
                            </p:childTnLst>
                          </p:cTn>
                        </p:par>
                        <p:par>
                          <p:cTn id="89" fill="hold" nodeType="afterGroup">
                            <p:stCondLst>
                              <p:cond delay="2200"/>
                            </p:stCondLst>
                            <p:childTnLst>
                              <p:par>
                                <p:cTn id="90" presetID="1" presetClass="entr" presetSubtype="0" fill="hold" grpId="0" nodeType="afterEffect">
                                  <p:stCondLst>
                                    <p:cond delay="0"/>
                                  </p:stCondLst>
                                  <p:childTnLst>
                                    <p:set>
                                      <p:cBhvr>
                                        <p:cTn id="91" dur="1" fill="hold">
                                          <p:stCondLst>
                                            <p:cond delay="0"/>
                                          </p:stCondLst>
                                        </p:cTn>
                                        <p:tgtEl>
                                          <p:spTgt spid="29752"/>
                                        </p:tgtEl>
                                        <p:attrNameLst>
                                          <p:attrName>style.visibility</p:attrName>
                                        </p:attrNameLst>
                                      </p:cBhvr>
                                      <p:to>
                                        <p:strVal val="visible"/>
                                      </p:to>
                                    </p:set>
                                  </p:childTnLst>
                                </p:cTn>
                              </p:par>
                            </p:childTnLst>
                          </p:cTn>
                        </p:par>
                        <p:par>
                          <p:cTn id="92" fill="hold" nodeType="afterGroup">
                            <p:stCondLst>
                              <p:cond delay="2200"/>
                            </p:stCondLst>
                            <p:childTnLst>
                              <p:par>
                                <p:cTn id="93" presetID="1" presetClass="entr" presetSubtype="0" fill="hold" grpId="0" nodeType="afterEffect">
                                  <p:stCondLst>
                                    <p:cond delay="200"/>
                                  </p:stCondLst>
                                  <p:childTnLst>
                                    <p:set>
                                      <p:cBhvr>
                                        <p:cTn id="94" dur="1" fill="hold">
                                          <p:stCondLst>
                                            <p:cond delay="0"/>
                                          </p:stCondLst>
                                        </p:cTn>
                                        <p:tgtEl>
                                          <p:spTgt spid="29731"/>
                                        </p:tgtEl>
                                        <p:attrNameLst>
                                          <p:attrName>style.visibility</p:attrName>
                                        </p:attrNameLst>
                                      </p:cBhvr>
                                      <p:to>
                                        <p:strVal val="visible"/>
                                      </p:to>
                                    </p:set>
                                  </p:childTnLst>
                                </p:cTn>
                              </p:par>
                            </p:childTnLst>
                          </p:cTn>
                        </p:par>
                        <p:par>
                          <p:cTn id="95" fill="hold" nodeType="afterGroup">
                            <p:stCondLst>
                              <p:cond delay="2400"/>
                            </p:stCondLst>
                            <p:childTnLst>
                              <p:par>
                                <p:cTn id="96" presetID="1" presetClass="entr" presetSubtype="0" fill="hold" grpId="0" nodeType="afterEffect">
                                  <p:stCondLst>
                                    <p:cond delay="0"/>
                                  </p:stCondLst>
                                  <p:childTnLst>
                                    <p:set>
                                      <p:cBhvr>
                                        <p:cTn id="97" dur="1" fill="hold">
                                          <p:stCondLst>
                                            <p:cond delay="0"/>
                                          </p:stCondLst>
                                        </p:cTn>
                                        <p:tgtEl>
                                          <p:spTgt spid="29730"/>
                                        </p:tgtEl>
                                        <p:attrNameLst>
                                          <p:attrName>style.visibility</p:attrName>
                                        </p:attrNameLst>
                                      </p:cBhvr>
                                      <p:to>
                                        <p:strVal val="visible"/>
                                      </p:to>
                                    </p:set>
                                  </p:childTnLst>
                                </p:cTn>
                              </p:par>
                            </p:childTnLst>
                          </p:cTn>
                        </p:par>
                        <p:par>
                          <p:cTn id="98" fill="hold" nodeType="afterGroup">
                            <p:stCondLst>
                              <p:cond delay="2400"/>
                            </p:stCondLst>
                            <p:childTnLst>
                              <p:par>
                                <p:cTn id="99" presetID="1" presetClass="entr" presetSubtype="0" fill="hold" grpId="0" nodeType="afterEffect">
                                  <p:stCondLst>
                                    <p:cond delay="200"/>
                                  </p:stCondLst>
                                  <p:childTnLst>
                                    <p:set>
                                      <p:cBhvr>
                                        <p:cTn id="100" dur="1" fill="hold">
                                          <p:stCondLst>
                                            <p:cond delay="0"/>
                                          </p:stCondLst>
                                        </p:cTn>
                                        <p:tgtEl>
                                          <p:spTgt spid="29743"/>
                                        </p:tgtEl>
                                        <p:attrNameLst>
                                          <p:attrName>style.visibility</p:attrName>
                                        </p:attrNameLst>
                                      </p:cBhvr>
                                      <p:to>
                                        <p:strVal val="visible"/>
                                      </p:to>
                                    </p:set>
                                  </p:childTnLst>
                                </p:cTn>
                              </p:par>
                            </p:childTnLst>
                          </p:cTn>
                        </p:par>
                        <p:par>
                          <p:cTn id="101" fill="hold" nodeType="afterGroup">
                            <p:stCondLst>
                              <p:cond delay="2600"/>
                            </p:stCondLst>
                            <p:childTnLst>
                              <p:par>
                                <p:cTn id="102" presetID="1" presetClass="entr" presetSubtype="0" fill="hold" grpId="0" nodeType="afterEffect">
                                  <p:stCondLst>
                                    <p:cond delay="0"/>
                                  </p:stCondLst>
                                  <p:childTnLst>
                                    <p:set>
                                      <p:cBhvr>
                                        <p:cTn id="103" dur="1" fill="hold">
                                          <p:stCondLst>
                                            <p:cond delay="0"/>
                                          </p:stCondLst>
                                        </p:cTn>
                                        <p:tgtEl>
                                          <p:spTgt spid="29742"/>
                                        </p:tgtEl>
                                        <p:attrNameLst>
                                          <p:attrName>style.visibility</p:attrName>
                                        </p:attrNameLst>
                                      </p:cBhvr>
                                      <p:to>
                                        <p:strVal val="visible"/>
                                      </p:to>
                                    </p:set>
                                  </p:childTnLst>
                                </p:cTn>
                              </p:par>
                            </p:childTnLst>
                          </p:cTn>
                        </p:par>
                        <p:par>
                          <p:cTn id="104" fill="hold" nodeType="afterGroup">
                            <p:stCondLst>
                              <p:cond delay="2600"/>
                            </p:stCondLst>
                            <p:childTnLst>
                              <p:par>
                                <p:cTn id="105" presetID="1" presetClass="entr" presetSubtype="0" fill="hold" grpId="0" nodeType="afterEffect">
                                  <p:stCondLst>
                                    <p:cond delay="200"/>
                                  </p:stCondLst>
                                  <p:childTnLst>
                                    <p:set>
                                      <p:cBhvr>
                                        <p:cTn id="106" dur="1" fill="hold">
                                          <p:stCondLst>
                                            <p:cond delay="0"/>
                                          </p:stCondLst>
                                        </p:cTn>
                                        <p:tgtEl>
                                          <p:spTgt spid="29755"/>
                                        </p:tgtEl>
                                        <p:attrNameLst>
                                          <p:attrName>style.visibility</p:attrName>
                                        </p:attrNameLst>
                                      </p:cBhvr>
                                      <p:to>
                                        <p:strVal val="visible"/>
                                      </p:to>
                                    </p:set>
                                  </p:childTnLst>
                                </p:cTn>
                              </p:par>
                            </p:childTnLst>
                          </p:cTn>
                        </p:par>
                        <p:par>
                          <p:cTn id="107" fill="hold" nodeType="afterGroup">
                            <p:stCondLst>
                              <p:cond delay="2800"/>
                            </p:stCondLst>
                            <p:childTnLst>
                              <p:par>
                                <p:cTn id="108" presetID="1" presetClass="entr" presetSubtype="0" fill="hold" grpId="0" nodeType="afterEffect">
                                  <p:stCondLst>
                                    <p:cond delay="0"/>
                                  </p:stCondLst>
                                  <p:childTnLst>
                                    <p:set>
                                      <p:cBhvr>
                                        <p:cTn id="109" dur="1" fill="hold">
                                          <p:stCondLst>
                                            <p:cond delay="0"/>
                                          </p:stCondLst>
                                        </p:cTn>
                                        <p:tgtEl>
                                          <p:spTgt spid="29754"/>
                                        </p:tgtEl>
                                        <p:attrNameLst>
                                          <p:attrName>style.visibility</p:attrName>
                                        </p:attrNameLst>
                                      </p:cBhvr>
                                      <p:to>
                                        <p:strVal val="visible"/>
                                      </p:to>
                                    </p:set>
                                  </p:childTnLst>
                                </p:cTn>
                              </p:par>
                            </p:childTnLst>
                          </p:cTn>
                        </p:par>
                        <p:par>
                          <p:cTn id="110" fill="hold" nodeType="afterGroup">
                            <p:stCondLst>
                              <p:cond delay="2800"/>
                            </p:stCondLst>
                            <p:childTnLst>
                              <p:par>
                                <p:cTn id="111" presetID="1" presetClass="entr" presetSubtype="0" fill="hold" grpId="0" nodeType="afterEffect">
                                  <p:stCondLst>
                                    <p:cond delay="200"/>
                                  </p:stCondLst>
                                  <p:childTnLst>
                                    <p:set>
                                      <p:cBhvr>
                                        <p:cTn id="112" dur="1" fill="hold">
                                          <p:stCondLst>
                                            <p:cond delay="0"/>
                                          </p:stCondLst>
                                        </p:cTn>
                                        <p:tgtEl>
                                          <p:spTgt spid="29733"/>
                                        </p:tgtEl>
                                        <p:attrNameLst>
                                          <p:attrName>style.visibility</p:attrName>
                                        </p:attrNameLst>
                                      </p:cBhvr>
                                      <p:to>
                                        <p:strVal val="visible"/>
                                      </p:to>
                                    </p:set>
                                  </p:childTnLst>
                                </p:cTn>
                              </p:par>
                            </p:childTnLst>
                          </p:cTn>
                        </p:par>
                        <p:par>
                          <p:cTn id="113" fill="hold" nodeType="afterGroup">
                            <p:stCondLst>
                              <p:cond delay="3000"/>
                            </p:stCondLst>
                            <p:childTnLst>
                              <p:par>
                                <p:cTn id="114" presetID="1" presetClass="entr" presetSubtype="0" fill="hold" grpId="0" nodeType="afterEffect">
                                  <p:stCondLst>
                                    <p:cond delay="0"/>
                                  </p:stCondLst>
                                  <p:childTnLst>
                                    <p:set>
                                      <p:cBhvr>
                                        <p:cTn id="115" dur="1" fill="hold">
                                          <p:stCondLst>
                                            <p:cond delay="0"/>
                                          </p:stCondLst>
                                        </p:cTn>
                                        <p:tgtEl>
                                          <p:spTgt spid="29732"/>
                                        </p:tgtEl>
                                        <p:attrNameLst>
                                          <p:attrName>style.visibility</p:attrName>
                                        </p:attrNameLst>
                                      </p:cBhvr>
                                      <p:to>
                                        <p:strVal val="visible"/>
                                      </p:to>
                                    </p:set>
                                  </p:childTnLst>
                                </p:cTn>
                              </p:par>
                            </p:childTnLst>
                          </p:cTn>
                        </p:par>
                        <p:par>
                          <p:cTn id="116" fill="hold" nodeType="afterGroup">
                            <p:stCondLst>
                              <p:cond delay="3000"/>
                            </p:stCondLst>
                            <p:childTnLst>
                              <p:par>
                                <p:cTn id="117" presetID="1" presetClass="entr" presetSubtype="0" fill="hold" grpId="0" nodeType="afterEffect">
                                  <p:stCondLst>
                                    <p:cond delay="200"/>
                                  </p:stCondLst>
                                  <p:childTnLst>
                                    <p:set>
                                      <p:cBhvr>
                                        <p:cTn id="118" dur="1" fill="hold">
                                          <p:stCondLst>
                                            <p:cond delay="0"/>
                                          </p:stCondLst>
                                        </p:cTn>
                                        <p:tgtEl>
                                          <p:spTgt spid="29745"/>
                                        </p:tgtEl>
                                        <p:attrNameLst>
                                          <p:attrName>style.visibility</p:attrName>
                                        </p:attrNameLst>
                                      </p:cBhvr>
                                      <p:to>
                                        <p:strVal val="visible"/>
                                      </p:to>
                                    </p:set>
                                  </p:childTnLst>
                                </p:cTn>
                              </p:par>
                            </p:childTnLst>
                          </p:cTn>
                        </p:par>
                        <p:par>
                          <p:cTn id="119" fill="hold" nodeType="afterGroup">
                            <p:stCondLst>
                              <p:cond delay="3200"/>
                            </p:stCondLst>
                            <p:childTnLst>
                              <p:par>
                                <p:cTn id="120" presetID="1" presetClass="entr" presetSubtype="0" fill="hold" grpId="0" nodeType="afterEffect">
                                  <p:stCondLst>
                                    <p:cond delay="0"/>
                                  </p:stCondLst>
                                  <p:childTnLst>
                                    <p:set>
                                      <p:cBhvr>
                                        <p:cTn id="121" dur="1" fill="hold">
                                          <p:stCondLst>
                                            <p:cond delay="0"/>
                                          </p:stCondLst>
                                        </p:cTn>
                                        <p:tgtEl>
                                          <p:spTgt spid="29744"/>
                                        </p:tgtEl>
                                        <p:attrNameLst>
                                          <p:attrName>style.visibility</p:attrName>
                                        </p:attrNameLst>
                                      </p:cBhvr>
                                      <p:to>
                                        <p:strVal val="visible"/>
                                      </p:to>
                                    </p:set>
                                  </p:childTnLst>
                                </p:cTn>
                              </p:par>
                            </p:childTnLst>
                          </p:cTn>
                        </p:par>
                        <p:par>
                          <p:cTn id="122" fill="hold" nodeType="afterGroup">
                            <p:stCondLst>
                              <p:cond delay="3200"/>
                            </p:stCondLst>
                            <p:childTnLst>
                              <p:par>
                                <p:cTn id="123" presetID="1" presetClass="entr" presetSubtype="0" fill="hold" grpId="0" nodeType="afterEffect">
                                  <p:stCondLst>
                                    <p:cond delay="200"/>
                                  </p:stCondLst>
                                  <p:childTnLst>
                                    <p:set>
                                      <p:cBhvr>
                                        <p:cTn id="124" dur="1" fill="hold">
                                          <p:stCondLst>
                                            <p:cond delay="0"/>
                                          </p:stCondLst>
                                        </p:cTn>
                                        <p:tgtEl>
                                          <p:spTgt spid="29757"/>
                                        </p:tgtEl>
                                        <p:attrNameLst>
                                          <p:attrName>style.visibility</p:attrName>
                                        </p:attrNameLst>
                                      </p:cBhvr>
                                      <p:to>
                                        <p:strVal val="visible"/>
                                      </p:to>
                                    </p:set>
                                  </p:childTnLst>
                                </p:cTn>
                              </p:par>
                            </p:childTnLst>
                          </p:cTn>
                        </p:par>
                        <p:par>
                          <p:cTn id="125" fill="hold" nodeType="afterGroup">
                            <p:stCondLst>
                              <p:cond delay="3400"/>
                            </p:stCondLst>
                            <p:childTnLst>
                              <p:par>
                                <p:cTn id="126" presetID="1" presetClass="entr" presetSubtype="0" fill="hold" grpId="0" nodeType="afterEffect">
                                  <p:stCondLst>
                                    <p:cond delay="0"/>
                                  </p:stCondLst>
                                  <p:childTnLst>
                                    <p:set>
                                      <p:cBhvr>
                                        <p:cTn id="127" dur="1" fill="hold">
                                          <p:stCondLst>
                                            <p:cond delay="0"/>
                                          </p:stCondLst>
                                        </p:cTn>
                                        <p:tgtEl>
                                          <p:spTgt spid="29756"/>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xit" presetSubtype="10" fill="hold" grpId="0" nodeType="clickEffect">
                                  <p:stCondLst>
                                    <p:cond delay="0"/>
                                  </p:stCondLst>
                                  <p:childTnLst>
                                    <p:animEffect transition="out" filter="blinds(horizontal)">
                                      <p:cBhvr>
                                        <p:cTn id="131" dur="500"/>
                                        <p:tgtEl>
                                          <p:spTgt spid="29769"/>
                                        </p:tgtEl>
                                      </p:cBhvr>
                                    </p:animEffect>
                                    <p:set>
                                      <p:cBhvr>
                                        <p:cTn id="132" dur="1" fill="hold">
                                          <p:stCondLst>
                                            <p:cond delay="499"/>
                                          </p:stCondLst>
                                        </p:cTn>
                                        <p:tgtEl>
                                          <p:spTgt spid="29769"/>
                                        </p:tgtEl>
                                        <p:attrNameLst>
                                          <p:attrName>style.visibility</p:attrName>
                                        </p:attrNameLst>
                                      </p:cBhvr>
                                      <p:to>
                                        <p:strVal val="hidden"/>
                                      </p:to>
                                    </p:set>
                                  </p:childTnLst>
                                </p:cTn>
                              </p:par>
                              <p:par>
                                <p:cTn id="133" presetID="3" presetClass="entr" presetSubtype="10" fill="hold" grpId="0" nodeType="withEffect">
                                  <p:stCondLst>
                                    <p:cond delay="0"/>
                                  </p:stCondLst>
                                  <p:childTnLst>
                                    <p:set>
                                      <p:cBhvr>
                                        <p:cTn id="134" dur="1" fill="hold">
                                          <p:stCondLst>
                                            <p:cond delay="0"/>
                                          </p:stCondLst>
                                        </p:cTn>
                                        <p:tgtEl>
                                          <p:spTgt spid="29770"/>
                                        </p:tgtEl>
                                        <p:attrNameLst>
                                          <p:attrName>style.visibility</p:attrName>
                                        </p:attrNameLst>
                                      </p:cBhvr>
                                      <p:to>
                                        <p:strVal val="visible"/>
                                      </p:to>
                                    </p:set>
                                    <p:animEffect transition="in" filter="blinds(horizontal)">
                                      <p:cBhvr>
                                        <p:cTn id="135" dur="500"/>
                                        <p:tgtEl>
                                          <p:spTgt spid="29770"/>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 presetClass="emph" presetSubtype="2" fill="hold" nodeType="clickEffect">
                                  <p:stCondLst>
                                    <p:cond delay="0"/>
                                  </p:stCondLst>
                                  <p:childTnLst>
                                    <p:animClr clrSpc="rgb" dir="cw">
                                      <p:cBhvr>
                                        <p:cTn id="139" dur="2000" fill="hold"/>
                                        <p:tgtEl>
                                          <p:spTgt spid="29728"/>
                                        </p:tgtEl>
                                        <p:attrNameLst>
                                          <p:attrName>fillcolor</p:attrName>
                                        </p:attrNameLst>
                                      </p:cBhvr>
                                      <p:to>
                                        <a:srgbClr val="0066FF"/>
                                      </p:to>
                                    </p:animClr>
                                    <p:set>
                                      <p:cBhvr>
                                        <p:cTn id="140" dur="2000" fill="hold"/>
                                        <p:tgtEl>
                                          <p:spTgt spid="29728"/>
                                        </p:tgtEl>
                                        <p:attrNameLst>
                                          <p:attrName>fill.type</p:attrName>
                                        </p:attrNameLst>
                                      </p:cBhvr>
                                      <p:to>
                                        <p:strVal val="solid"/>
                                      </p:to>
                                    </p:set>
                                    <p:set>
                                      <p:cBhvr>
                                        <p:cTn id="141" dur="2000" fill="hold"/>
                                        <p:tgtEl>
                                          <p:spTgt spid="29728"/>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2000" fill="hold"/>
                                        <p:tgtEl>
                                          <p:spTgt spid="29744"/>
                                        </p:tgtEl>
                                        <p:attrNameLst>
                                          <p:attrName>fillcolor</p:attrName>
                                        </p:attrNameLst>
                                      </p:cBhvr>
                                      <p:to>
                                        <a:srgbClr val="0066FF"/>
                                      </p:to>
                                    </p:animClr>
                                    <p:set>
                                      <p:cBhvr>
                                        <p:cTn id="144" dur="2000" fill="hold"/>
                                        <p:tgtEl>
                                          <p:spTgt spid="29744"/>
                                        </p:tgtEl>
                                        <p:attrNameLst>
                                          <p:attrName>fill.type</p:attrName>
                                        </p:attrNameLst>
                                      </p:cBhvr>
                                      <p:to>
                                        <p:strVal val="solid"/>
                                      </p:to>
                                    </p:set>
                                    <p:set>
                                      <p:cBhvr>
                                        <p:cTn id="145" dur="2000" fill="hold"/>
                                        <p:tgtEl>
                                          <p:spTgt spid="29744"/>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2000" fill="hold"/>
                                        <p:tgtEl>
                                          <p:spTgt spid="29736"/>
                                        </p:tgtEl>
                                        <p:attrNameLst>
                                          <p:attrName>fillcolor</p:attrName>
                                        </p:attrNameLst>
                                      </p:cBhvr>
                                      <p:to>
                                        <a:srgbClr val="0066FF"/>
                                      </p:to>
                                    </p:animClr>
                                    <p:set>
                                      <p:cBhvr>
                                        <p:cTn id="148" dur="2000" fill="hold"/>
                                        <p:tgtEl>
                                          <p:spTgt spid="29736"/>
                                        </p:tgtEl>
                                        <p:attrNameLst>
                                          <p:attrName>fill.type</p:attrName>
                                        </p:attrNameLst>
                                      </p:cBhvr>
                                      <p:to>
                                        <p:strVal val="solid"/>
                                      </p:to>
                                    </p:set>
                                    <p:set>
                                      <p:cBhvr>
                                        <p:cTn id="149" dur="2000" fill="hold"/>
                                        <p:tgtEl>
                                          <p:spTgt spid="29736"/>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2000" fill="hold"/>
                                        <p:tgtEl>
                                          <p:spTgt spid="29752"/>
                                        </p:tgtEl>
                                        <p:attrNameLst>
                                          <p:attrName>fillcolor</p:attrName>
                                        </p:attrNameLst>
                                      </p:cBhvr>
                                      <p:to>
                                        <a:srgbClr val="0066FF"/>
                                      </p:to>
                                    </p:animClr>
                                    <p:set>
                                      <p:cBhvr>
                                        <p:cTn id="152" dur="2000" fill="hold"/>
                                        <p:tgtEl>
                                          <p:spTgt spid="29752"/>
                                        </p:tgtEl>
                                        <p:attrNameLst>
                                          <p:attrName>fill.type</p:attrName>
                                        </p:attrNameLst>
                                      </p:cBhvr>
                                      <p:to>
                                        <p:strVal val="solid"/>
                                      </p:to>
                                    </p:set>
                                    <p:set>
                                      <p:cBhvr>
                                        <p:cTn id="153" dur="2000" fill="hold"/>
                                        <p:tgtEl>
                                          <p:spTgt spid="29752"/>
                                        </p:tgtEl>
                                        <p:attrNameLst>
                                          <p:attrName>fill.on</p:attrName>
                                        </p:attrNameLst>
                                      </p:cBhvr>
                                      <p:to>
                                        <p:strVal val="true"/>
                                      </p:to>
                                    </p:se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29768">
                                            <p:txEl>
                                              <p:pRg st="0" end="0"/>
                                            </p:txEl>
                                          </p:spTgt>
                                        </p:tgtEl>
                                        <p:attrNameLst>
                                          <p:attrName>style.visibility</p:attrName>
                                        </p:attrNameLst>
                                      </p:cBhvr>
                                      <p:to>
                                        <p:strVal val="visible"/>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4" presetClass="entr" presetSubtype="16" fill="hold" grpId="0" nodeType="clickEffect">
                                  <p:stCondLst>
                                    <p:cond delay="0"/>
                                  </p:stCondLst>
                                  <p:childTnLst>
                                    <p:set>
                                      <p:cBhvr>
                                        <p:cTn id="161" dur="1" fill="hold">
                                          <p:stCondLst>
                                            <p:cond delay="0"/>
                                          </p:stCondLst>
                                        </p:cTn>
                                        <p:tgtEl>
                                          <p:spTgt spid="29760"/>
                                        </p:tgtEl>
                                        <p:attrNameLst>
                                          <p:attrName>style.visibility</p:attrName>
                                        </p:attrNameLst>
                                      </p:cBhvr>
                                      <p:to>
                                        <p:strVal val="visible"/>
                                      </p:to>
                                    </p:set>
                                    <p:animEffect transition="in" filter="box(in)">
                                      <p:cBhvr>
                                        <p:cTn id="162" dur="1000"/>
                                        <p:tgtEl>
                                          <p:spTgt spid="29760"/>
                                        </p:tgtEl>
                                      </p:cBhvr>
                                    </p:animEffect>
                                  </p:childTnLst>
                                </p:cTn>
                              </p:par>
                              <p:par>
                                <p:cTn id="163" presetID="4" presetClass="entr" presetSubtype="16" fill="hold" grpId="0" nodeType="withEffect">
                                  <p:stCondLst>
                                    <p:cond delay="0"/>
                                  </p:stCondLst>
                                  <p:childTnLst>
                                    <p:set>
                                      <p:cBhvr>
                                        <p:cTn id="164" dur="1" fill="hold">
                                          <p:stCondLst>
                                            <p:cond delay="0"/>
                                          </p:stCondLst>
                                        </p:cTn>
                                        <p:tgtEl>
                                          <p:spTgt spid="29761"/>
                                        </p:tgtEl>
                                        <p:attrNameLst>
                                          <p:attrName>style.visibility</p:attrName>
                                        </p:attrNameLst>
                                      </p:cBhvr>
                                      <p:to>
                                        <p:strVal val="visible"/>
                                      </p:to>
                                    </p:set>
                                    <p:animEffect transition="in" filter="box(in)">
                                      <p:cBhvr>
                                        <p:cTn id="165" dur="500"/>
                                        <p:tgtEl>
                                          <p:spTgt spid="29761"/>
                                        </p:tgtEl>
                                      </p:cBhvr>
                                    </p:animEffect>
                                  </p:childTnLst>
                                </p:cTn>
                              </p:par>
                              <p:par>
                                <p:cTn id="166" presetID="1" presetClass="entr" presetSubtype="0" fill="hold" grpId="0" nodeType="withEffect">
                                  <p:stCondLst>
                                    <p:cond delay="0"/>
                                  </p:stCondLst>
                                  <p:childTnLst>
                                    <p:set>
                                      <p:cBhvr>
                                        <p:cTn id="167" dur="1" fill="hold">
                                          <p:stCondLst>
                                            <p:cond delay="0"/>
                                          </p:stCondLst>
                                        </p:cTn>
                                        <p:tgtEl>
                                          <p:spTgt spid="29768">
                                            <p:txEl>
                                              <p:pRg st="1" end="1"/>
                                            </p:txEl>
                                          </p:spTgt>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mph" presetSubtype="2" fill="hold" nodeType="clickEffect">
                                  <p:stCondLst>
                                    <p:cond delay="0"/>
                                  </p:stCondLst>
                                  <p:childTnLst>
                                    <p:animClr clrSpc="rgb" dir="cw">
                                      <p:cBhvr>
                                        <p:cTn id="171" dur="2000" fill="hold"/>
                                        <p:tgtEl>
                                          <p:spTgt spid="29760"/>
                                        </p:tgtEl>
                                        <p:attrNameLst>
                                          <p:attrName>fillcolor</p:attrName>
                                        </p:attrNameLst>
                                      </p:cBhvr>
                                      <p:to>
                                        <a:srgbClr val="0066FF"/>
                                      </p:to>
                                    </p:animClr>
                                    <p:set>
                                      <p:cBhvr>
                                        <p:cTn id="172" dur="2000" fill="hold"/>
                                        <p:tgtEl>
                                          <p:spTgt spid="29760"/>
                                        </p:tgtEl>
                                        <p:attrNameLst>
                                          <p:attrName>fill.type</p:attrName>
                                        </p:attrNameLst>
                                      </p:cBhvr>
                                      <p:to>
                                        <p:strVal val="solid"/>
                                      </p:to>
                                    </p:set>
                                    <p:set>
                                      <p:cBhvr>
                                        <p:cTn id="173" dur="2000" fill="hold"/>
                                        <p:tgtEl>
                                          <p:spTgt spid="29760"/>
                                        </p:tgtEl>
                                        <p:attrNameLst>
                                          <p:attrName>fill.on</p:attrName>
                                        </p:attrNameLst>
                                      </p:cBhvr>
                                      <p:to>
                                        <p:strVal val="true"/>
                                      </p:to>
                                    </p:set>
                                  </p:childTnLst>
                                </p:cTn>
                              </p:par>
                              <p:par>
                                <p:cTn id="174" presetID="1" presetClass="emph" presetSubtype="2" accel="50000" decel="50000" fill="hold" nodeType="withEffect">
                                  <p:stCondLst>
                                    <p:cond delay="0"/>
                                  </p:stCondLst>
                                  <p:childTnLst>
                                    <p:animClr clrSpc="rgb" dir="cw">
                                      <p:cBhvr>
                                        <p:cTn id="175" dur="3000" fill="hold"/>
                                        <p:tgtEl>
                                          <p:spTgt spid="29728"/>
                                        </p:tgtEl>
                                        <p:attrNameLst>
                                          <p:attrName>fillcolor</p:attrName>
                                        </p:attrNameLst>
                                      </p:cBhvr>
                                      <p:to>
                                        <a:schemeClr val="bg1"/>
                                      </p:to>
                                    </p:animClr>
                                    <p:set>
                                      <p:cBhvr>
                                        <p:cTn id="176" dur="3000" fill="hold"/>
                                        <p:tgtEl>
                                          <p:spTgt spid="29728"/>
                                        </p:tgtEl>
                                        <p:attrNameLst>
                                          <p:attrName>fill.type</p:attrName>
                                        </p:attrNameLst>
                                      </p:cBhvr>
                                      <p:to>
                                        <p:strVal val="solid"/>
                                      </p:to>
                                    </p:set>
                                    <p:set>
                                      <p:cBhvr>
                                        <p:cTn id="177" dur="3000" fill="hold"/>
                                        <p:tgtEl>
                                          <p:spTgt spid="29728"/>
                                        </p:tgtEl>
                                        <p:attrNameLst>
                                          <p:attrName>fill.on</p:attrName>
                                        </p:attrNameLst>
                                      </p:cBhvr>
                                      <p:to>
                                        <p:strVal val="true"/>
                                      </p:to>
                                    </p:set>
                                  </p:childTnLst>
                                </p:cTn>
                              </p:par>
                              <p:par>
                                <p:cTn id="178" presetID="1" presetClass="entr" presetSubtype="0" fill="hold" grpId="0" nodeType="withEffect">
                                  <p:stCondLst>
                                    <p:cond delay="0"/>
                                  </p:stCondLst>
                                  <p:childTnLst>
                                    <p:set>
                                      <p:cBhvr>
                                        <p:cTn id="179" dur="1" fill="hold">
                                          <p:stCondLst>
                                            <p:cond delay="0"/>
                                          </p:stCondLst>
                                        </p:cTn>
                                        <p:tgtEl>
                                          <p:spTgt spid="29768">
                                            <p:txEl>
                                              <p:pRg st="2" end="2"/>
                                            </p:txEl>
                                          </p:spTgt>
                                        </p:tgtEl>
                                        <p:attrNameLst>
                                          <p:attrName>style.visibility</p:attrName>
                                        </p:attrNameLst>
                                      </p:cBhvr>
                                      <p:to>
                                        <p:strVal val="visibl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3" presetClass="exit" presetSubtype="10" fill="hold" grpId="1" nodeType="clickEffect">
                                  <p:stCondLst>
                                    <p:cond delay="0"/>
                                  </p:stCondLst>
                                  <p:childTnLst>
                                    <p:animEffect transition="out" filter="blinds(horizontal)">
                                      <p:cBhvr>
                                        <p:cTn id="183" dur="1000"/>
                                        <p:tgtEl>
                                          <p:spTgt spid="29728"/>
                                        </p:tgtEl>
                                      </p:cBhvr>
                                    </p:animEffect>
                                    <p:set>
                                      <p:cBhvr>
                                        <p:cTn id="184" dur="1" fill="hold">
                                          <p:stCondLst>
                                            <p:cond delay="999"/>
                                          </p:stCondLst>
                                        </p:cTn>
                                        <p:tgtEl>
                                          <p:spTgt spid="29728"/>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29729"/>
                                        </p:tgtEl>
                                      </p:cBhvr>
                                    </p:animEffect>
                                    <p:set>
                                      <p:cBhvr>
                                        <p:cTn id="187" dur="1" fill="hold">
                                          <p:stCondLst>
                                            <p:cond delay="499"/>
                                          </p:stCondLst>
                                        </p:cTn>
                                        <p:tgtEl>
                                          <p:spTgt spid="29729"/>
                                        </p:tgtEl>
                                        <p:attrNameLst>
                                          <p:attrName>style.visibility</p:attrName>
                                        </p:attrNameLst>
                                      </p:cBhvr>
                                      <p:to>
                                        <p:strVal val="hidden"/>
                                      </p:to>
                                    </p:set>
                                  </p:childTnLst>
                                </p:cTn>
                              </p:par>
                              <p:par>
                                <p:cTn id="188" presetID="1" presetClass="entr" presetSubtype="0" fill="hold" grpId="0" nodeType="withEffect">
                                  <p:stCondLst>
                                    <p:cond delay="0"/>
                                  </p:stCondLst>
                                  <p:childTnLst>
                                    <p:set>
                                      <p:cBhvr>
                                        <p:cTn id="189" dur="1" fill="hold">
                                          <p:stCondLst>
                                            <p:cond delay="0"/>
                                          </p:stCondLst>
                                        </p:cTn>
                                        <p:tgtEl>
                                          <p:spTgt spid="29768">
                                            <p:txEl>
                                              <p:pRg st="3" end="3"/>
                                            </p:txEl>
                                          </p:spTgt>
                                        </p:tgtEl>
                                        <p:attrNameLst>
                                          <p:attrName>style.visibility</p:attrName>
                                        </p:attrNameLst>
                                      </p:cBhvr>
                                      <p:to>
                                        <p:strVal val="visible"/>
                                      </p:to>
                                    </p:set>
                                  </p:childTnLst>
                                </p:cTn>
                              </p:par>
                            </p:childTnLst>
                          </p:cTn>
                        </p:par>
                        <p:par>
                          <p:cTn id="190" fill="hold" nodeType="afterGroup">
                            <p:stCondLst>
                              <p:cond delay="1000"/>
                            </p:stCondLst>
                            <p:childTnLst>
                              <p:par>
                                <p:cTn id="191" presetID="0" presetClass="path" presetSubtype="0" accel="50000" decel="50000" fill="hold" grpId="1" nodeType="afterEffect">
                                  <p:stCondLst>
                                    <p:cond delay="0"/>
                                  </p:stCondLst>
                                  <p:childTnLst>
                                    <p:animMotion origin="layout" path="M 0.0 0.0 L -0.09444 0.0 " pathEditMode="relative" ptsTypes="AA">
                                      <p:cBhvr>
                                        <p:cTn id="192" dur="1000" fill="hold"/>
                                        <p:tgtEl>
                                          <p:spTgt spid="29730"/>
                                        </p:tgtEl>
                                        <p:attrNameLst>
                                          <p:attrName>ppt_x</p:attrName>
                                          <p:attrName>ppt_y</p:attrName>
                                        </p:attrNameLst>
                                      </p:cBhvr>
                                    </p:animMotion>
                                  </p:childTnLst>
                                </p:cTn>
                              </p:par>
                              <p:par>
                                <p:cTn id="193" presetID="0" presetClass="path" presetSubtype="0" accel="50000" decel="50000" fill="hold" grpId="1" nodeType="withEffect">
                                  <p:stCondLst>
                                    <p:cond delay="0"/>
                                  </p:stCondLst>
                                  <p:childTnLst>
                                    <p:animMotion origin="layout" path="M 0.0 0.0 L -0.09444 0.0 " pathEditMode="relative" ptsTypes="AA">
                                      <p:cBhvr>
                                        <p:cTn id="194" dur="2000" fill="hold"/>
                                        <p:tgtEl>
                                          <p:spTgt spid="29732"/>
                                        </p:tgtEl>
                                        <p:attrNameLst>
                                          <p:attrName>ppt_x</p:attrName>
                                          <p:attrName>ppt_y</p:attrName>
                                        </p:attrNameLst>
                                      </p:cBhvr>
                                    </p:animMotion>
                                  </p:childTnLst>
                                </p:cTn>
                              </p:par>
                              <p:par>
                                <p:cTn id="195" presetID="0" presetClass="path" presetSubtype="0" accel="50000" decel="50000" fill="hold" grpId="1" nodeType="withEffect">
                                  <p:stCondLst>
                                    <p:cond delay="0"/>
                                  </p:stCondLst>
                                  <p:childTnLst>
                                    <p:animMotion origin="layout" path="M 0.0 0.0 L -0.09444 0.0 " pathEditMode="relative" ptsTypes="AA">
                                      <p:cBhvr>
                                        <p:cTn id="196" dur="2000" fill="hold"/>
                                        <p:tgtEl>
                                          <p:spTgt spid="29733"/>
                                        </p:tgtEl>
                                        <p:attrNameLst>
                                          <p:attrName>ppt_x</p:attrName>
                                          <p:attrName>ppt_y</p:attrName>
                                        </p:attrNameLst>
                                      </p:cBhvr>
                                    </p:animMotion>
                                  </p:childTnLst>
                                </p:cTn>
                              </p:par>
                              <p:par>
                                <p:cTn id="197" presetID="0" presetClass="path" presetSubtype="0" accel="50000" decel="50000" fill="hold" grpId="1" nodeType="withEffect">
                                  <p:stCondLst>
                                    <p:cond delay="0"/>
                                  </p:stCondLst>
                                  <p:childTnLst>
                                    <p:animMotion origin="layout" path="M 0.0 0.0 L -0.09444 0.0 " pathEditMode="relative" ptsTypes="AA">
                                      <p:cBhvr>
                                        <p:cTn id="198" dur="2000" fill="hold"/>
                                        <p:tgtEl>
                                          <p:spTgt spid="29731"/>
                                        </p:tgtEl>
                                        <p:attrNameLst>
                                          <p:attrName>ppt_x</p:attrName>
                                          <p:attrName>ppt_y</p:attrName>
                                        </p:attrNameLst>
                                      </p:cBhvr>
                                    </p:animMotion>
                                  </p:childTnLst>
                                </p:cTn>
                              </p:par>
                            </p:childTnLst>
                          </p:cTn>
                        </p:par>
                      </p:childTnLst>
                    </p:cTn>
                  </p:par>
                  <p:par>
                    <p:cTn id="199" fill="hold" nodeType="clickPar">
                      <p:stCondLst>
                        <p:cond delay="indefinite"/>
                      </p:stCondLst>
                      <p:childTnLst>
                        <p:par>
                          <p:cTn id="200" fill="hold" nodeType="withGroup">
                            <p:stCondLst>
                              <p:cond delay="0"/>
                            </p:stCondLst>
                            <p:childTnLst>
                              <p:par>
                                <p:cTn id="201" presetID="4" presetClass="entr" presetSubtype="16" fill="hold" grpId="0" nodeType="clickEffect">
                                  <p:stCondLst>
                                    <p:cond delay="0"/>
                                  </p:stCondLst>
                                  <p:childTnLst>
                                    <p:set>
                                      <p:cBhvr>
                                        <p:cTn id="202" dur="1" fill="hold">
                                          <p:stCondLst>
                                            <p:cond delay="0"/>
                                          </p:stCondLst>
                                        </p:cTn>
                                        <p:tgtEl>
                                          <p:spTgt spid="29762"/>
                                        </p:tgtEl>
                                        <p:attrNameLst>
                                          <p:attrName>style.visibility</p:attrName>
                                        </p:attrNameLst>
                                      </p:cBhvr>
                                      <p:to>
                                        <p:strVal val="visible"/>
                                      </p:to>
                                    </p:set>
                                    <p:animEffect transition="in" filter="box(in)">
                                      <p:cBhvr>
                                        <p:cTn id="203" dur="500"/>
                                        <p:tgtEl>
                                          <p:spTgt spid="29762"/>
                                        </p:tgtEl>
                                      </p:cBhvr>
                                    </p:animEffect>
                                  </p:childTnLst>
                                </p:cTn>
                              </p:par>
                              <p:par>
                                <p:cTn id="204" presetID="4" presetClass="entr" presetSubtype="16" fill="hold" grpId="0" nodeType="withEffect">
                                  <p:stCondLst>
                                    <p:cond delay="0"/>
                                  </p:stCondLst>
                                  <p:childTnLst>
                                    <p:set>
                                      <p:cBhvr>
                                        <p:cTn id="205" dur="1" fill="hold">
                                          <p:stCondLst>
                                            <p:cond delay="0"/>
                                          </p:stCondLst>
                                        </p:cTn>
                                        <p:tgtEl>
                                          <p:spTgt spid="29763"/>
                                        </p:tgtEl>
                                        <p:attrNameLst>
                                          <p:attrName>style.visibility</p:attrName>
                                        </p:attrNameLst>
                                      </p:cBhvr>
                                      <p:to>
                                        <p:strVal val="visible"/>
                                      </p:to>
                                    </p:set>
                                    <p:animEffect transition="in" filter="box(in)">
                                      <p:cBhvr>
                                        <p:cTn id="206" dur="500"/>
                                        <p:tgtEl>
                                          <p:spTgt spid="29763"/>
                                        </p:tgtEl>
                                      </p:cBhvr>
                                    </p:animEffect>
                                  </p:childTnLst>
                                </p:cTn>
                              </p:par>
                              <p:par>
                                <p:cTn id="207" presetID="3" presetClass="exit" presetSubtype="10" fill="hold" grpId="1" nodeType="withEffect">
                                  <p:stCondLst>
                                    <p:cond delay="0"/>
                                  </p:stCondLst>
                                  <p:childTnLst>
                                    <p:animEffect transition="out" filter="blinds(horizontal)">
                                      <p:cBhvr>
                                        <p:cTn id="208" dur="500"/>
                                        <p:tgtEl>
                                          <p:spTgt spid="29736"/>
                                        </p:tgtEl>
                                      </p:cBhvr>
                                    </p:animEffect>
                                    <p:set>
                                      <p:cBhvr>
                                        <p:cTn id="209" dur="1" fill="hold">
                                          <p:stCondLst>
                                            <p:cond delay="499"/>
                                          </p:stCondLst>
                                        </p:cTn>
                                        <p:tgtEl>
                                          <p:spTgt spid="29736"/>
                                        </p:tgtEl>
                                        <p:attrNameLst>
                                          <p:attrName>style.visibility</p:attrName>
                                        </p:attrNameLst>
                                      </p:cBhvr>
                                      <p:to>
                                        <p:strVal val="hidden"/>
                                      </p:to>
                                    </p:set>
                                  </p:childTnLst>
                                </p:cTn>
                              </p:par>
                              <p:par>
                                <p:cTn id="210" presetID="3" presetClass="exit" presetSubtype="10" fill="hold" grpId="1" nodeType="withEffect">
                                  <p:stCondLst>
                                    <p:cond delay="0"/>
                                  </p:stCondLst>
                                  <p:childTnLst>
                                    <p:animEffect transition="out" filter="blinds(horizontal)">
                                      <p:cBhvr>
                                        <p:cTn id="211" dur="500"/>
                                        <p:tgtEl>
                                          <p:spTgt spid="29737"/>
                                        </p:tgtEl>
                                      </p:cBhvr>
                                    </p:animEffect>
                                    <p:set>
                                      <p:cBhvr>
                                        <p:cTn id="212" dur="1" fill="hold">
                                          <p:stCondLst>
                                            <p:cond delay="499"/>
                                          </p:stCondLst>
                                        </p:cTn>
                                        <p:tgtEl>
                                          <p:spTgt spid="29737"/>
                                        </p:tgtEl>
                                        <p:attrNameLst>
                                          <p:attrName>style.visibility</p:attrName>
                                        </p:attrNameLst>
                                      </p:cBhvr>
                                      <p:to>
                                        <p:strVal val="hidden"/>
                                      </p:to>
                                    </p:set>
                                  </p:childTnLst>
                                </p:cTn>
                              </p:par>
                            </p:childTnLst>
                          </p:cTn>
                        </p:par>
                        <p:par>
                          <p:cTn id="213" fill="hold" nodeType="afterGroup">
                            <p:stCondLst>
                              <p:cond delay="500"/>
                            </p:stCondLst>
                            <p:childTnLst>
                              <p:par>
                                <p:cTn id="214" presetID="4" presetClass="entr" presetSubtype="16" fill="hold" grpId="0" nodeType="afterEffect">
                                  <p:stCondLst>
                                    <p:cond delay="0"/>
                                  </p:stCondLst>
                                  <p:childTnLst>
                                    <p:set>
                                      <p:cBhvr>
                                        <p:cTn id="215" dur="1" fill="hold">
                                          <p:stCondLst>
                                            <p:cond delay="0"/>
                                          </p:stCondLst>
                                        </p:cTn>
                                        <p:tgtEl>
                                          <p:spTgt spid="29764"/>
                                        </p:tgtEl>
                                        <p:attrNameLst>
                                          <p:attrName>style.visibility</p:attrName>
                                        </p:attrNameLst>
                                      </p:cBhvr>
                                      <p:to>
                                        <p:strVal val="visible"/>
                                      </p:to>
                                    </p:set>
                                    <p:animEffect transition="in" filter="box(in)">
                                      <p:cBhvr>
                                        <p:cTn id="216" dur="500"/>
                                        <p:tgtEl>
                                          <p:spTgt spid="29764"/>
                                        </p:tgtEl>
                                      </p:cBhvr>
                                    </p:animEffect>
                                  </p:childTnLst>
                                </p:cTn>
                              </p:par>
                              <p:par>
                                <p:cTn id="217" presetID="4" presetClass="entr" presetSubtype="16" fill="hold" grpId="0" nodeType="withEffect">
                                  <p:stCondLst>
                                    <p:cond delay="0"/>
                                  </p:stCondLst>
                                  <p:childTnLst>
                                    <p:set>
                                      <p:cBhvr>
                                        <p:cTn id="218" dur="1" fill="hold">
                                          <p:stCondLst>
                                            <p:cond delay="0"/>
                                          </p:stCondLst>
                                        </p:cTn>
                                        <p:tgtEl>
                                          <p:spTgt spid="29765"/>
                                        </p:tgtEl>
                                        <p:attrNameLst>
                                          <p:attrName>style.visibility</p:attrName>
                                        </p:attrNameLst>
                                      </p:cBhvr>
                                      <p:to>
                                        <p:strVal val="visible"/>
                                      </p:to>
                                    </p:set>
                                    <p:animEffect transition="in" filter="box(in)">
                                      <p:cBhvr>
                                        <p:cTn id="219" dur="500"/>
                                        <p:tgtEl>
                                          <p:spTgt spid="29765"/>
                                        </p:tgtEl>
                                      </p:cBhvr>
                                    </p:animEffect>
                                  </p:childTnLst>
                                </p:cTn>
                              </p:par>
                              <p:par>
                                <p:cTn id="220" presetID="3" presetClass="exit" presetSubtype="10" fill="hold" grpId="1" nodeType="withEffect">
                                  <p:stCondLst>
                                    <p:cond delay="0"/>
                                  </p:stCondLst>
                                  <p:childTnLst>
                                    <p:animEffect transition="out" filter="blinds(horizontal)">
                                      <p:cBhvr>
                                        <p:cTn id="221" dur="500"/>
                                        <p:tgtEl>
                                          <p:spTgt spid="29745"/>
                                        </p:tgtEl>
                                      </p:cBhvr>
                                    </p:animEffect>
                                    <p:set>
                                      <p:cBhvr>
                                        <p:cTn id="222" dur="1" fill="hold">
                                          <p:stCondLst>
                                            <p:cond delay="499"/>
                                          </p:stCondLst>
                                        </p:cTn>
                                        <p:tgtEl>
                                          <p:spTgt spid="29745"/>
                                        </p:tgtEl>
                                        <p:attrNameLst>
                                          <p:attrName>style.visibility</p:attrName>
                                        </p:attrNameLst>
                                      </p:cBhvr>
                                      <p:to>
                                        <p:strVal val="hidden"/>
                                      </p:to>
                                    </p:set>
                                  </p:childTnLst>
                                </p:cTn>
                              </p:par>
                              <p:par>
                                <p:cTn id="223" presetID="3" presetClass="exit" presetSubtype="10" fill="hold" grpId="1" nodeType="withEffect">
                                  <p:stCondLst>
                                    <p:cond delay="0"/>
                                  </p:stCondLst>
                                  <p:childTnLst>
                                    <p:animEffect transition="out" filter="blinds(horizontal)">
                                      <p:cBhvr>
                                        <p:cTn id="224" dur="500"/>
                                        <p:tgtEl>
                                          <p:spTgt spid="29744"/>
                                        </p:tgtEl>
                                      </p:cBhvr>
                                    </p:animEffect>
                                    <p:set>
                                      <p:cBhvr>
                                        <p:cTn id="225" dur="1" fill="hold">
                                          <p:stCondLst>
                                            <p:cond delay="499"/>
                                          </p:stCondLst>
                                        </p:cTn>
                                        <p:tgtEl>
                                          <p:spTgt spid="29744"/>
                                        </p:tgtEl>
                                        <p:attrNameLst>
                                          <p:attrName>style.visibility</p:attrName>
                                        </p:attrNameLst>
                                      </p:cBhvr>
                                      <p:to>
                                        <p:strVal val="hidden"/>
                                      </p:to>
                                    </p:set>
                                  </p:childTnLst>
                                </p:cTn>
                              </p:par>
                            </p:childTnLst>
                          </p:cTn>
                        </p:par>
                        <p:par>
                          <p:cTn id="226" fill="hold" nodeType="afterGroup">
                            <p:stCondLst>
                              <p:cond delay="1000"/>
                            </p:stCondLst>
                            <p:childTnLst>
                              <p:par>
                                <p:cTn id="227" presetID="4" presetClass="entr" presetSubtype="16" fill="hold" grpId="0" nodeType="afterEffect">
                                  <p:stCondLst>
                                    <p:cond delay="0"/>
                                  </p:stCondLst>
                                  <p:childTnLst>
                                    <p:set>
                                      <p:cBhvr>
                                        <p:cTn id="228" dur="1" fill="hold">
                                          <p:stCondLst>
                                            <p:cond delay="0"/>
                                          </p:stCondLst>
                                        </p:cTn>
                                        <p:tgtEl>
                                          <p:spTgt spid="29766"/>
                                        </p:tgtEl>
                                        <p:attrNameLst>
                                          <p:attrName>style.visibility</p:attrName>
                                        </p:attrNameLst>
                                      </p:cBhvr>
                                      <p:to>
                                        <p:strVal val="visible"/>
                                      </p:to>
                                    </p:set>
                                    <p:animEffect transition="in" filter="box(in)">
                                      <p:cBhvr>
                                        <p:cTn id="229" dur="500"/>
                                        <p:tgtEl>
                                          <p:spTgt spid="29766"/>
                                        </p:tgtEl>
                                      </p:cBhvr>
                                    </p:animEffect>
                                  </p:childTnLst>
                                </p:cTn>
                              </p:par>
                              <p:par>
                                <p:cTn id="230" presetID="4" presetClass="entr" presetSubtype="16" fill="hold" grpId="0" nodeType="withEffect">
                                  <p:stCondLst>
                                    <p:cond delay="0"/>
                                  </p:stCondLst>
                                  <p:childTnLst>
                                    <p:set>
                                      <p:cBhvr>
                                        <p:cTn id="231" dur="1" fill="hold">
                                          <p:stCondLst>
                                            <p:cond delay="0"/>
                                          </p:stCondLst>
                                        </p:cTn>
                                        <p:tgtEl>
                                          <p:spTgt spid="29767"/>
                                        </p:tgtEl>
                                        <p:attrNameLst>
                                          <p:attrName>style.visibility</p:attrName>
                                        </p:attrNameLst>
                                      </p:cBhvr>
                                      <p:to>
                                        <p:strVal val="visible"/>
                                      </p:to>
                                    </p:set>
                                    <p:animEffect transition="in" filter="box(in)">
                                      <p:cBhvr>
                                        <p:cTn id="232" dur="500"/>
                                        <p:tgtEl>
                                          <p:spTgt spid="29767"/>
                                        </p:tgtEl>
                                      </p:cBhvr>
                                    </p:animEffect>
                                  </p:childTnLst>
                                </p:cTn>
                              </p:par>
                              <p:par>
                                <p:cTn id="233" presetID="3" presetClass="exit" presetSubtype="10" fill="hold" grpId="1" nodeType="withEffect">
                                  <p:stCondLst>
                                    <p:cond delay="0"/>
                                  </p:stCondLst>
                                  <p:childTnLst>
                                    <p:animEffect transition="out" filter="blinds(horizontal)">
                                      <p:cBhvr>
                                        <p:cTn id="234" dur="500"/>
                                        <p:tgtEl>
                                          <p:spTgt spid="29752"/>
                                        </p:tgtEl>
                                      </p:cBhvr>
                                    </p:animEffect>
                                    <p:set>
                                      <p:cBhvr>
                                        <p:cTn id="235" dur="1" fill="hold">
                                          <p:stCondLst>
                                            <p:cond delay="499"/>
                                          </p:stCondLst>
                                        </p:cTn>
                                        <p:tgtEl>
                                          <p:spTgt spid="29752"/>
                                        </p:tgtEl>
                                        <p:attrNameLst>
                                          <p:attrName>style.visibility</p:attrName>
                                        </p:attrNameLst>
                                      </p:cBhvr>
                                      <p:to>
                                        <p:strVal val="hidden"/>
                                      </p:to>
                                    </p:set>
                                  </p:childTnLst>
                                </p:cTn>
                              </p:par>
                              <p:par>
                                <p:cTn id="236" presetID="3" presetClass="exit" presetSubtype="10" fill="hold" grpId="1" nodeType="withEffect">
                                  <p:stCondLst>
                                    <p:cond delay="0"/>
                                  </p:stCondLst>
                                  <p:childTnLst>
                                    <p:animEffect transition="out" filter="blinds(horizontal)">
                                      <p:cBhvr>
                                        <p:cTn id="237" dur="500"/>
                                        <p:tgtEl>
                                          <p:spTgt spid="29753"/>
                                        </p:tgtEl>
                                      </p:cBhvr>
                                    </p:animEffect>
                                    <p:set>
                                      <p:cBhvr>
                                        <p:cTn id="238" dur="1" fill="hold">
                                          <p:stCondLst>
                                            <p:cond delay="499"/>
                                          </p:stCondLst>
                                        </p:cTn>
                                        <p:tgtEl>
                                          <p:spTgt spid="29753"/>
                                        </p:tgtEl>
                                        <p:attrNameLst>
                                          <p:attrName>style.visibility</p:attrName>
                                        </p:attrNameLst>
                                      </p:cBhvr>
                                      <p:to>
                                        <p:strVal val="hidden"/>
                                      </p:to>
                                    </p:set>
                                  </p:childTnLst>
                                </p:cTn>
                              </p:par>
                            </p:childTnLst>
                          </p:cTn>
                        </p:par>
                        <p:par>
                          <p:cTn id="239" fill="hold" nodeType="afterGroup">
                            <p:stCondLst>
                              <p:cond delay="1500"/>
                            </p:stCondLst>
                            <p:childTnLst>
                              <p:par>
                                <p:cTn id="240" presetID="0" presetClass="path" presetSubtype="0" accel="50000" decel="50000" fill="hold" grpId="1" nodeType="afterEffect">
                                  <p:stCondLst>
                                    <p:cond delay="0"/>
                                  </p:stCondLst>
                                  <p:childTnLst>
                                    <p:animMotion origin="layout" path="M 0.0 0.0 L -0.09444 0.0 " pathEditMode="relative" ptsTypes="AA">
                                      <p:cBhvr>
                                        <p:cTn id="241" dur="2000" fill="hold"/>
                                        <p:tgtEl>
                                          <p:spTgt spid="29754"/>
                                        </p:tgtEl>
                                        <p:attrNameLst>
                                          <p:attrName>ppt_x</p:attrName>
                                          <p:attrName>ppt_y</p:attrName>
                                        </p:attrNameLst>
                                      </p:cBhvr>
                                    </p:animMotion>
                                  </p:childTnLst>
                                </p:cTn>
                              </p:par>
                              <p:par>
                                <p:cTn id="242" presetID="0" presetClass="path" presetSubtype="0" accel="50000" decel="50000" fill="hold" grpId="1" nodeType="withEffect">
                                  <p:stCondLst>
                                    <p:cond delay="0"/>
                                  </p:stCondLst>
                                  <p:childTnLst>
                                    <p:animMotion origin="layout" path="M 0.0 0.0 L -0.09444 0.0 " pathEditMode="relative" ptsTypes="AA">
                                      <p:cBhvr>
                                        <p:cTn id="243" dur="2000" fill="hold"/>
                                        <p:tgtEl>
                                          <p:spTgt spid="29755"/>
                                        </p:tgtEl>
                                        <p:attrNameLst>
                                          <p:attrName>ppt_x</p:attrName>
                                          <p:attrName>ppt_y</p:attrName>
                                        </p:attrNameLst>
                                      </p:cBhvr>
                                    </p:animMotion>
                                  </p:childTnLst>
                                </p:cTn>
                              </p:par>
                              <p:par>
                                <p:cTn id="244" presetID="0" presetClass="path" presetSubtype="0" accel="50000" decel="50000" fill="hold" grpId="1" nodeType="withEffect">
                                  <p:stCondLst>
                                    <p:cond delay="0"/>
                                  </p:stCondLst>
                                  <p:childTnLst>
                                    <p:animMotion origin="layout" path="M 0.0 0.0 L -0.09444 0.0 " pathEditMode="relative" ptsTypes="AA">
                                      <p:cBhvr>
                                        <p:cTn id="245" dur="2000" fill="hold"/>
                                        <p:tgtEl>
                                          <p:spTgt spid="29756"/>
                                        </p:tgtEl>
                                        <p:attrNameLst>
                                          <p:attrName>ppt_x</p:attrName>
                                          <p:attrName>ppt_y</p:attrName>
                                        </p:attrNameLst>
                                      </p:cBhvr>
                                    </p:animMotion>
                                  </p:childTnLst>
                                </p:cTn>
                              </p:par>
                              <p:par>
                                <p:cTn id="246" presetID="0" presetClass="path" presetSubtype="0" accel="50000" decel="50000" fill="hold" grpId="1" nodeType="withEffect">
                                  <p:stCondLst>
                                    <p:cond delay="0"/>
                                  </p:stCondLst>
                                  <p:childTnLst>
                                    <p:animMotion origin="layout" path="M 0.0 0.0 L -0.09444 0.0 " pathEditMode="relative" ptsTypes="AA">
                                      <p:cBhvr>
                                        <p:cTn id="247" dur="2000" fill="hold"/>
                                        <p:tgtEl>
                                          <p:spTgt spid="29757"/>
                                        </p:tgtEl>
                                        <p:attrNameLst>
                                          <p:attrName>ppt_x</p:attrName>
                                          <p:attrName>ppt_y</p:attrName>
                                        </p:attrNameLst>
                                      </p:cBhvr>
                                    </p:animMotion>
                                  </p:childTnLst>
                                </p:cTn>
                              </p:par>
                              <p:par>
                                <p:cTn id="248" presetID="0" presetClass="path" presetSubtype="0" accel="50000" decel="50000" fill="hold" grpId="1" nodeType="withEffect">
                                  <p:stCondLst>
                                    <p:cond delay="0"/>
                                  </p:stCondLst>
                                  <p:childTnLst>
                                    <p:animMotion origin="layout" path="M 0.0 0.0 L -0.09444 0.0 " pathEditMode="relative" ptsTypes="AA">
                                      <p:cBhvr>
                                        <p:cTn id="249" dur="2000" fill="hold"/>
                                        <p:tgtEl>
                                          <p:spTgt spid="29738"/>
                                        </p:tgtEl>
                                        <p:attrNameLst>
                                          <p:attrName>ppt_x</p:attrName>
                                          <p:attrName>ppt_y</p:attrName>
                                        </p:attrNameLst>
                                      </p:cBhvr>
                                    </p:animMotion>
                                  </p:childTnLst>
                                </p:cTn>
                              </p:par>
                              <p:par>
                                <p:cTn id="250" presetID="0" presetClass="path" presetSubtype="0" accel="50000" decel="50000" fill="hold" grpId="1" nodeType="withEffect">
                                  <p:stCondLst>
                                    <p:cond delay="0"/>
                                  </p:stCondLst>
                                  <p:childTnLst>
                                    <p:animMotion origin="layout" path="M 0.0 0.0 L -0.09444 0.0 " pathEditMode="relative" ptsTypes="AA">
                                      <p:cBhvr>
                                        <p:cTn id="251" dur="2000" fill="hold"/>
                                        <p:tgtEl>
                                          <p:spTgt spid="29739"/>
                                        </p:tgtEl>
                                        <p:attrNameLst>
                                          <p:attrName>ppt_x</p:attrName>
                                          <p:attrName>ppt_y</p:attrName>
                                        </p:attrNameLst>
                                      </p:cBhvr>
                                    </p:animMotion>
                                  </p:childTnLst>
                                </p:cTn>
                              </p:par>
                              <p:par>
                                <p:cTn id="252" presetID="0" presetClass="path" presetSubtype="0" accel="50000" decel="50000" fill="hold" grpId="1" nodeType="withEffect">
                                  <p:stCondLst>
                                    <p:cond delay="0"/>
                                  </p:stCondLst>
                                  <p:childTnLst>
                                    <p:animMotion origin="layout" path="M 0.0 0.0 L -0.09444 0.0 " pathEditMode="relative" ptsTypes="AA">
                                      <p:cBhvr>
                                        <p:cTn id="253" dur="2000" fill="hold"/>
                                        <p:tgtEl>
                                          <p:spTgt spid="29740"/>
                                        </p:tgtEl>
                                        <p:attrNameLst>
                                          <p:attrName>ppt_x</p:attrName>
                                          <p:attrName>ppt_y</p:attrName>
                                        </p:attrNameLst>
                                      </p:cBhvr>
                                    </p:animMotion>
                                  </p:childTnLst>
                                </p:cTn>
                              </p:par>
                              <p:par>
                                <p:cTn id="254" presetID="0" presetClass="path" presetSubtype="0" accel="50000" decel="50000" fill="hold" grpId="1" nodeType="withEffect">
                                  <p:stCondLst>
                                    <p:cond delay="0"/>
                                  </p:stCondLst>
                                  <p:childTnLst>
                                    <p:animMotion origin="layout" path="M 0.0 0.0 L -0.09444 0.0 " pathEditMode="relative" ptsTypes="AA">
                                      <p:cBhvr>
                                        <p:cTn id="255" dur="2000" fill="hold"/>
                                        <p:tgtEl>
                                          <p:spTgt spid="29741"/>
                                        </p:tgtEl>
                                        <p:attrNameLst>
                                          <p:attrName>ppt_x</p:attrName>
                                          <p:attrName>ppt_y</p:attrName>
                                        </p:attrNameLst>
                                      </p:cBhvr>
                                    </p:animMotion>
                                  </p:childTnLst>
                                </p:cTn>
                              </p:par>
                              <p:par>
                                <p:cTn id="256" presetID="0" presetClass="path" presetSubtype="0" accel="50000" decel="50000" fill="hold" grpId="1" nodeType="withEffect">
                                  <p:stCondLst>
                                    <p:cond delay="0"/>
                                  </p:stCondLst>
                                  <p:childTnLst>
                                    <p:animMotion origin="layout" path="M 0.0 0.0 L -0.09444 0.0 " pathEditMode="relative" ptsTypes="AA">
                                      <p:cBhvr>
                                        <p:cTn id="257" dur="2000" fill="hold"/>
                                        <p:tgtEl>
                                          <p:spTgt spid="29742"/>
                                        </p:tgtEl>
                                        <p:attrNameLst>
                                          <p:attrName>ppt_x</p:attrName>
                                          <p:attrName>ppt_y</p:attrName>
                                        </p:attrNameLst>
                                      </p:cBhvr>
                                    </p:animMotion>
                                  </p:childTnLst>
                                </p:cTn>
                              </p:par>
                              <p:par>
                                <p:cTn id="258" presetID="0" presetClass="path" presetSubtype="0" accel="50000" decel="50000" fill="hold" grpId="1" nodeType="withEffect">
                                  <p:stCondLst>
                                    <p:cond delay="0"/>
                                  </p:stCondLst>
                                  <p:childTnLst>
                                    <p:animMotion origin="layout" path="M 0.0 0.0 L -0.09444 0.0 " pathEditMode="relative" ptsTypes="AA">
                                      <p:cBhvr>
                                        <p:cTn id="259" dur="2000" fill="hold"/>
                                        <p:tgtEl>
                                          <p:spTgt spid="2974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70" grpId="0" animBg="1"/>
      <p:bldP spid="29718" grpId="0" animBg="1"/>
      <p:bldP spid="29723" grpId="0" animBg="1"/>
      <p:bldP spid="29724" grpId="0" animBg="1"/>
      <p:bldP spid="29725" grpId="0" animBg="1"/>
      <p:bldP spid="29726" grpId="0" animBg="1"/>
      <p:bldP spid="29727" grpId="0" animBg="1"/>
      <p:bldP spid="29728" grpId="0" animBg="1"/>
      <p:bldP spid="29728" grpId="1" animBg="1"/>
      <p:bldP spid="29729" grpId="0" animBg="1"/>
      <p:bldP spid="29729" grpId="1" animBg="1"/>
      <p:bldP spid="29730" grpId="0" animBg="1"/>
      <p:bldP spid="29730" grpId="1" animBg="1"/>
      <p:bldP spid="29731" grpId="0" animBg="1"/>
      <p:bldP spid="29731" grpId="1" animBg="1"/>
      <p:bldP spid="29732" grpId="0" animBg="1"/>
      <p:bldP spid="29732" grpId="1" animBg="1"/>
      <p:bldP spid="29733" grpId="0" animBg="1"/>
      <p:bldP spid="29733" grpId="1" animBg="1"/>
      <p:bldP spid="29734" grpId="0" animBg="1"/>
      <p:bldP spid="29735" grpId="0" animBg="1"/>
      <p:bldP spid="29736" grpId="0" animBg="1"/>
      <p:bldP spid="29736" grpId="1" animBg="1"/>
      <p:bldP spid="29737" grpId="0" animBg="1"/>
      <p:bldP spid="29737" grpId="1" animBg="1"/>
      <p:bldP spid="29738" grpId="0" animBg="1"/>
      <p:bldP spid="29738" grpId="1" animBg="1"/>
      <p:bldP spid="29739" grpId="0" animBg="1"/>
      <p:bldP spid="29739" grpId="1" animBg="1"/>
      <p:bldP spid="29740" grpId="0" animBg="1"/>
      <p:bldP spid="29740" grpId="1" animBg="1"/>
      <p:bldP spid="29741" grpId="0" animBg="1"/>
      <p:bldP spid="29741" grpId="1" animBg="1"/>
      <p:bldP spid="29742" grpId="0" animBg="1"/>
      <p:bldP spid="29742" grpId="1" animBg="1"/>
      <p:bldP spid="29743" grpId="0" animBg="1"/>
      <p:bldP spid="29743" grpId="1" animBg="1"/>
      <p:bldP spid="29744" grpId="0" animBg="1"/>
      <p:bldP spid="29744" grpId="1" animBg="1"/>
      <p:bldP spid="29745" grpId="0" animBg="1"/>
      <p:bldP spid="29745" grpId="1" animBg="1"/>
      <p:bldP spid="29746" grpId="0" animBg="1"/>
      <p:bldP spid="29747" grpId="0" animBg="1"/>
      <p:bldP spid="29748" grpId="0" animBg="1"/>
      <p:bldP spid="29749" grpId="0" animBg="1"/>
      <p:bldP spid="29750" grpId="0" animBg="1"/>
      <p:bldP spid="29751" grpId="0" animBg="1"/>
      <p:bldP spid="29752" grpId="0" animBg="1"/>
      <p:bldP spid="29752" grpId="1" animBg="1"/>
      <p:bldP spid="29753" grpId="0" animBg="1"/>
      <p:bldP spid="29753" grpId="1" animBg="1"/>
      <p:bldP spid="29754" grpId="0" animBg="1"/>
      <p:bldP spid="29754" grpId="1" animBg="1"/>
      <p:bldP spid="29755" grpId="0" animBg="1"/>
      <p:bldP spid="29755" grpId="1" animBg="1"/>
      <p:bldP spid="29756" grpId="0" animBg="1"/>
      <p:bldP spid="29756" grpId="1" animBg="1"/>
      <p:bldP spid="29757" grpId="0" animBg="1"/>
      <p:bldP spid="29757" grpId="1" animBg="1"/>
      <p:bldP spid="29760" grpId="0" animBg="1"/>
      <p:bldP spid="29761" grpId="0" animBg="1"/>
      <p:bldP spid="29762" grpId="0" animBg="1"/>
      <p:bldP spid="29763" grpId="0" animBg="1"/>
      <p:bldP spid="29764" grpId="0" animBg="1"/>
      <p:bldP spid="29765" grpId="0" animBg="1"/>
      <p:bldP spid="29766" grpId="0" animBg="1"/>
      <p:bldP spid="29767" grpId="0" animBg="1"/>
      <p:bldP spid="29768" grpId="0" build="p"/>
      <p:bldP spid="29769" grpId="0" animBg="1"/>
      <p:bldP spid="29771" grpId="0" build="p"/>
      <p:bldP spid="29771" grpId="1" build="allAtOnce"/>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p:cNvSpPr>
          <p:nvPr>
            <p:ph type="title"/>
          </p:nvPr>
        </p:nvSpPr>
        <p:spPr/>
        <p:txBody>
          <a:bodyPr/>
          <a:lstStyle/>
          <a:p>
            <a:pPr eaLnBrk="1" hangingPunct="1"/>
            <a:r>
              <a:rPr lang="en-US" altLang="zh-CN" sz="3600">
                <a:solidFill>
                  <a:srgbClr val="006633"/>
                </a:solidFill>
                <a:latin typeface="Garamond" charset="0"/>
                <a:ea typeface="ＭＳ Ｐゴシック" charset="0"/>
                <a:cs typeface="ＭＳ Ｐゴシック" charset="0"/>
              </a:rPr>
              <a:t>Dynamic Partitioning in Dual Core</a:t>
            </a:r>
          </a:p>
        </p:txBody>
      </p:sp>
      <p:sp>
        <p:nvSpPr>
          <p:cNvPr id="87042" name="Rectangle 7"/>
          <p:cNvSpPr>
            <a:spLocks noChangeArrowheads="1"/>
          </p:cNvSpPr>
          <p:nvPr/>
        </p:nvSpPr>
        <p:spPr bwMode="auto">
          <a:xfrm>
            <a:off x="1403350" y="1628775"/>
            <a:ext cx="4321175" cy="503238"/>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Init: Partition the cache as (8:8)</a:t>
            </a:r>
          </a:p>
        </p:txBody>
      </p:sp>
      <p:sp>
        <p:nvSpPr>
          <p:cNvPr id="87043" name="Rectangle 8"/>
          <p:cNvSpPr>
            <a:spLocks noChangeArrowheads="1"/>
          </p:cNvSpPr>
          <p:nvPr/>
        </p:nvSpPr>
        <p:spPr bwMode="auto">
          <a:xfrm>
            <a:off x="1258888" y="3284538"/>
            <a:ext cx="4608512" cy="649287"/>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Run current partition (P</a:t>
            </a:r>
            <a:r>
              <a:rPr lang="en-US" altLang="zh-CN" baseline="-25000">
                <a:solidFill>
                  <a:srgbClr val="000000"/>
                </a:solidFill>
              </a:rPr>
              <a:t>0</a:t>
            </a:r>
            <a:r>
              <a:rPr lang="en-US" altLang="zh-CN">
                <a:solidFill>
                  <a:srgbClr val="000000"/>
                </a:solidFill>
              </a:rPr>
              <a:t>:P</a:t>
            </a:r>
            <a:r>
              <a:rPr lang="en-US" altLang="zh-CN" baseline="-25000">
                <a:solidFill>
                  <a:srgbClr val="000000"/>
                </a:solidFill>
              </a:rPr>
              <a:t>1</a:t>
            </a:r>
            <a:r>
              <a:rPr lang="en-US" altLang="zh-CN">
                <a:solidFill>
                  <a:srgbClr val="000000"/>
                </a:solidFill>
              </a:rPr>
              <a:t>) for one epoch</a:t>
            </a:r>
          </a:p>
        </p:txBody>
      </p:sp>
      <p:sp>
        <p:nvSpPr>
          <p:cNvPr id="87044" name="AutoShape 9"/>
          <p:cNvSpPr>
            <a:spLocks noChangeArrowheads="1"/>
          </p:cNvSpPr>
          <p:nvPr/>
        </p:nvSpPr>
        <p:spPr bwMode="auto">
          <a:xfrm>
            <a:off x="2771775" y="2492375"/>
            <a:ext cx="1584325" cy="431800"/>
          </a:xfrm>
          <a:prstGeom prst="flowChartDecision">
            <a:avLst/>
          </a:prstGeom>
          <a:solidFill>
            <a:schemeClr val="accent1"/>
          </a:solidFill>
          <a:ln w="9525">
            <a:solidFill>
              <a:schemeClr val="tx1"/>
            </a:solidFill>
            <a:miter lim="800000"/>
            <a:headEnd/>
            <a:tailEnd/>
          </a:ln>
        </p:spPr>
        <p:txBody>
          <a:bodyPr wrap="none" anchor="ctr"/>
          <a:lstStyle/>
          <a:p>
            <a:r>
              <a:rPr lang="en-US" altLang="zh-CN">
                <a:solidFill>
                  <a:srgbClr val="000000"/>
                </a:solidFill>
              </a:rPr>
              <a:t>finished</a:t>
            </a:r>
          </a:p>
        </p:txBody>
      </p:sp>
      <p:cxnSp>
        <p:nvCxnSpPr>
          <p:cNvPr id="87045" name="AutoShape 10"/>
          <p:cNvCxnSpPr>
            <a:cxnSpLocks noChangeShapeType="1"/>
            <a:stCxn id="87042" idx="2"/>
            <a:endCxn id="87044" idx="0"/>
          </p:cNvCxnSpPr>
          <p:nvPr/>
        </p:nvCxnSpPr>
        <p:spPr bwMode="auto">
          <a:xfrm>
            <a:off x="3563938" y="2132013"/>
            <a:ext cx="0" cy="360362"/>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46" name="AutoShape 11"/>
          <p:cNvCxnSpPr>
            <a:cxnSpLocks noChangeShapeType="1"/>
          </p:cNvCxnSpPr>
          <p:nvPr/>
        </p:nvCxnSpPr>
        <p:spPr bwMode="auto">
          <a:xfrm>
            <a:off x="3563938" y="2924175"/>
            <a:ext cx="0" cy="360363"/>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047" name="Rectangle 12"/>
          <p:cNvSpPr>
            <a:spLocks noChangeArrowheads="1"/>
          </p:cNvSpPr>
          <p:nvPr/>
        </p:nvSpPr>
        <p:spPr bwMode="auto">
          <a:xfrm>
            <a:off x="1331913" y="4292600"/>
            <a:ext cx="4608512" cy="647700"/>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Try one epoch for each of the two neighboring</a:t>
            </a:r>
          </a:p>
          <a:p>
            <a:r>
              <a:rPr lang="en-US" altLang="zh-CN">
                <a:solidFill>
                  <a:srgbClr val="000000"/>
                </a:solidFill>
              </a:rPr>
              <a:t>partitions: (P</a:t>
            </a:r>
            <a:r>
              <a:rPr lang="en-US" altLang="zh-CN" baseline="-25000">
                <a:solidFill>
                  <a:srgbClr val="000000"/>
                </a:solidFill>
              </a:rPr>
              <a:t>0 </a:t>
            </a:r>
            <a:r>
              <a:rPr lang="en-US" altLang="zh-CN">
                <a:solidFill>
                  <a:srgbClr val="000000"/>
                </a:solidFill>
              </a:rPr>
              <a:t>– 1: P</a:t>
            </a:r>
            <a:r>
              <a:rPr lang="en-US" altLang="zh-CN" baseline="-25000">
                <a:solidFill>
                  <a:srgbClr val="000000"/>
                </a:solidFill>
              </a:rPr>
              <a:t>1</a:t>
            </a:r>
            <a:r>
              <a:rPr lang="en-US" altLang="zh-CN">
                <a:solidFill>
                  <a:srgbClr val="000000"/>
                </a:solidFill>
              </a:rPr>
              <a:t>+1) and (P</a:t>
            </a:r>
            <a:r>
              <a:rPr lang="en-US" altLang="zh-CN" baseline="-25000">
                <a:solidFill>
                  <a:srgbClr val="000000"/>
                </a:solidFill>
              </a:rPr>
              <a:t>0</a:t>
            </a:r>
            <a:r>
              <a:rPr lang="en-US" altLang="zh-CN">
                <a:solidFill>
                  <a:srgbClr val="000000"/>
                </a:solidFill>
              </a:rPr>
              <a:t> + 1: P</a:t>
            </a:r>
            <a:r>
              <a:rPr lang="en-US" altLang="zh-CN" baseline="-25000">
                <a:solidFill>
                  <a:srgbClr val="000000"/>
                </a:solidFill>
              </a:rPr>
              <a:t>1</a:t>
            </a:r>
            <a:r>
              <a:rPr lang="en-US" altLang="zh-CN">
                <a:solidFill>
                  <a:srgbClr val="000000"/>
                </a:solidFill>
              </a:rPr>
              <a:t>-1)</a:t>
            </a:r>
          </a:p>
        </p:txBody>
      </p:sp>
      <p:cxnSp>
        <p:nvCxnSpPr>
          <p:cNvPr id="87048" name="AutoShape 13"/>
          <p:cNvCxnSpPr>
            <a:cxnSpLocks noChangeShapeType="1"/>
          </p:cNvCxnSpPr>
          <p:nvPr/>
        </p:nvCxnSpPr>
        <p:spPr bwMode="auto">
          <a:xfrm>
            <a:off x="3563938" y="3933825"/>
            <a:ext cx="0" cy="360363"/>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049" name="Rectangle 14"/>
          <p:cNvSpPr>
            <a:spLocks noChangeArrowheads="1"/>
          </p:cNvSpPr>
          <p:nvPr/>
        </p:nvSpPr>
        <p:spPr bwMode="auto">
          <a:xfrm>
            <a:off x="1331913" y="5300663"/>
            <a:ext cx="4608512" cy="647700"/>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Choose next partitioning with best policy </a:t>
            </a:r>
          </a:p>
          <a:p>
            <a:r>
              <a:rPr lang="en-US" altLang="zh-CN">
                <a:solidFill>
                  <a:srgbClr val="000000"/>
                </a:solidFill>
              </a:rPr>
              <a:t>metrics measurement (e.g., cache miss rate)</a:t>
            </a:r>
          </a:p>
        </p:txBody>
      </p:sp>
      <p:sp>
        <p:nvSpPr>
          <p:cNvPr id="87050" name="Text Box 15"/>
          <p:cNvSpPr txBox="1">
            <a:spLocks noChangeArrowheads="1"/>
          </p:cNvSpPr>
          <p:nvPr/>
        </p:nvSpPr>
        <p:spPr bwMode="auto">
          <a:xfrm>
            <a:off x="3635375" y="28527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No</a:t>
            </a:r>
          </a:p>
        </p:txBody>
      </p:sp>
      <p:cxnSp>
        <p:nvCxnSpPr>
          <p:cNvPr id="87051" name="AutoShape 16"/>
          <p:cNvCxnSpPr>
            <a:cxnSpLocks noChangeShapeType="1"/>
            <a:endCxn id="87053" idx="1"/>
          </p:cNvCxnSpPr>
          <p:nvPr/>
        </p:nvCxnSpPr>
        <p:spPr bwMode="auto">
          <a:xfrm>
            <a:off x="4356100" y="2708275"/>
            <a:ext cx="1584325" cy="0"/>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052" name="Text Box 17"/>
          <p:cNvSpPr txBox="1">
            <a:spLocks noChangeArrowheads="1"/>
          </p:cNvSpPr>
          <p:nvPr/>
        </p:nvSpPr>
        <p:spPr bwMode="auto">
          <a:xfrm>
            <a:off x="4737100" y="234950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Yes</a:t>
            </a:r>
          </a:p>
        </p:txBody>
      </p:sp>
      <p:sp>
        <p:nvSpPr>
          <p:cNvPr id="87053" name="Rectangle 19"/>
          <p:cNvSpPr>
            <a:spLocks noChangeArrowheads="1"/>
          </p:cNvSpPr>
          <p:nvPr/>
        </p:nvSpPr>
        <p:spPr bwMode="auto">
          <a:xfrm>
            <a:off x="5940425" y="2492375"/>
            <a:ext cx="792163" cy="431800"/>
          </a:xfrm>
          <a:prstGeom prst="rect">
            <a:avLst/>
          </a:prstGeom>
          <a:solidFill>
            <a:srgbClr val="FFFF00"/>
          </a:solidFill>
          <a:ln w="9525">
            <a:solidFill>
              <a:schemeClr val="tx1"/>
            </a:solidFill>
            <a:miter lim="800000"/>
            <a:headEnd/>
            <a:tailEnd/>
          </a:ln>
        </p:spPr>
        <p:txBody>
          <a:bodyPr wrap="none" anchor="ctr"/>
          <a:lstStyle/>
          <a:p>
            <a:r>
              <a:rPr lang="en-US" altLang="zh-CN">
                <a:solidFill>
                  <a:srgbClr val="000000"/>
                </a:solidFill>
              </a:rPr>
              <a:t>Exit</a:t>
            </a:r>
          </a:p>
        </p:txBody>
      </p:sp>
      <p:cxnSp>
        <p:nvCxnSpPr>
          <p:cNvPr id="87054" name="AutoShape 20"/>
          <p:cNvCxnSpPr>
            <a:cxnSpLocks noChangeShapeType="1"/>
          </p:cNvCxnSpPr>
          <p:nvPr/>
        </p:nvCxnSpPr>
        <p:spPr bwMode="auto">
          <a:xfrm>
            <a:off x="3563938" y="4941888"/>
            <a:ext cx="0" cy="360362"/>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55" name="AutoShape 21"/>
          <p:cNvCxnSpPr>
            <a:cxnSpLocks noChangeShapeType="1"/>
            <a:stCxn id="87049" idx="2"/>
            <a:endCxn id="87044" idx="1"/>
          </p:cNvCxnSpPr>
          <p:nvPr/>
        </p:nvCxnSpPr>
        <p:spPr bwMode="auto">
          <a:xfrm rot="16200000" flipV="1">
            <a:off x="1584325" y="3895725"/>
            <a:ext cx="3240088" cy="865188"/>
          </a:xfrm>
          <a:prstGeom prst="bentConnector4">
            <a:avLst>
              <a:gd name="adj1" fmla="val -7056"/>
              <a:gd name="adj2" fmla="val 355963"/>
            </a:avLst>
          </a:prstGeom>
          <a:noFill/>
          <a:ln w="22225">
            <a:solidFill>
              <a:schemeClr val="tx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84577643"/>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p:nvPr>
        </p:nvSpPr>
        <p:spPr/>
        <p:txBody>
          <a:bodyPr/>
          <a:lstStyle/>
          <a:p>
            <a:pPr eaLnBrk="1" hangingPunct="1"/>
            <a:r>
              <a:rPr lang="en-US" altLang="zh-CN">
                <a:solidFill>
                  <a:srgbClr val="006633"/>
                </a:solidFill>
                <a:latin typeface="Garamond" charset="0"/>
                <a:ea typeface="ＭＳ Ｐゴシック" charset="0"/>
                <a:cs typeface="ＭＳ Ｐゴシック" charset="0"/>
              </a:rPr>
              <a:t>Experimental Environment</a:t>
            </a:r>
          </a:p>
        </p:txBody>
      </p:sp>
      <p:sp>
        <p:nvSpPr>
          <p:cNvPr id="89090" name="Rectangle 3"/>
          <p:cNvSpPr>
            <a:spLocks noGrp="1"/>
          </p:cNvSpPr>
          <p:nvPr>
            <p:ph type="body" idx="1"/>
          </p:nvPr>
        </p:nvSpPr>
        <p:spPr>
          <a:xfrm>
            <a:off x="228600" y="996950"/>
            <a:ext cx="8610600" cy="5194300"/>
          </a:xfrm>
        </p:spPr>
        <p:txBody>
          <a:bodyPr/>
          <a:lstStyle/>
          <a:p>
            <a:pPr eaLnBrk="1" hangingPunct="1"/>
            <a:endParaRPr lang="en-US" altLang="zh-CN">
              <a:latin typeface="Tahoma" charset="0"/>
              <a:ea typeface="ＭＳ Ｐゴシック" charset="0"/>
              <a:cs typeface="ＭＳ Ｐゴシック" charset="0"/>
            </a:endParaRPr>
          </a:p>
          <a:p>
            <a:pPr eaLnBrk="1" hangingPunct="1"/>
            <a:r>
              <a:rPr lang="en-US" altLang="zh-CN">
                <a:latin typeface="Tahoma" charset="0"/>
                <a:ea typeface="ＭＳ Ｐゴシック" charset="0"/>
                <a:cs typeface="ＭＳ Ｐゴシック" charset="0"/>
              </a:rPr>
              <a:t>Dell PowerEdge1950</a:t>
            </a:r>
          </a:p>
          <a:p>
            <a:pPr lvl="1" eaLnBrk="1" hangingPunct="1"/>
            <a:r>
              <a:rPr lang="en-US" altLang="zh-CN">
                <a:latin typeface="Tahoma" charset="0"/>
                <a:ea typeface="ＭＳ Ｐゴシック" charset="0"/>
              </a:rPr>
              <a:t>Two-way SMP, Intel dual-core Xeon 5160</a:t>
            </a:r>
          </a:p>
          <a:p>
            <a:pPr lvl="1" eaLnBrk="1" hangingPunct="1"/>
            <a:r>
              <a:rPr lang="en-US" altLang="zh-CN">
                <a:latin typeface="Tahoma" charset="0"/>
                <a:ea typeface="ＭＳ Ｐゴシック" charset="0"/>
              </a:rPr>
              <a:t>Shared 4MB L2 cache, 16-way</a:t>
            </a:r>
          </a:p>
          <a:p>
            <a:pPr lvl="1" eaLnBrk="1" hangingPunct="1"/>
            <a:r>
              <a:rPr lang="en-US" altLang="zh-CN">
                <a:latin typeface="Tahoma" charset="0"/>
                <a:ea typeface="ＭＳ Ｐゴシック" charset="0"/>
              </a:rPr>
              <a:t>8GB Fully Buffered DIMM</a:t>
            </a:r>
          </a:p>
          <a:p>
            <a:pPr eaLnBrk="1" hangingPunct="1"/>
            <a:endParaRPr lang="en-US" altLang="zh-CN">
              <a:latin typeface="Tahoma" charset="0"/>
              <a:ea typeface="ＭＳ Ｐゴシック" charset="0"/>
              <a:cs typeface="ＭＳ Ｐゴシック" charset="0"/>
            </a:endParaRPr>
          </a:p>
          <a:p>
            <a:pPr eaLnBrk="1" hangingPunct="1"/>
            <a:r>
              <a:rPr lang="en-US" altLang="zh-CN">
                <a:latin typeface="Tahoma" charset="0"/>
                <a:ea typeface="ＭＳ Ｐゴシック" charset="0"/>
                <a:cs typeface="ＭＳ Ｐゴシック" charset="0"/>
              </a:rPr>
              <a:t>Red Hat Enterprise Linux 4.0</a:t>
            </a:r>
          </a:p>
          <a:p>
            <a:pPr lvl="1" eaLnBrk="1" hangingPunct="1"/>
            <a:r>
              <a:rPr lang="en-US" altLang="zh-CN">
                <a:latin typeface="Tahoma" charset="0"/>
                <a:ea typeface="ＭＳ Ｐゴシック" charset="0"/>
              </a:rPr>
              <a:t>2.6.20.3 kernel</a:t>
            </a:r>
          </a:p>
          <a:p>
            <a:pPr lvl="1" eaLnBrk="1" hangingPunct="1"/>
            <a:r>
              <a:rPr lang="en-US" altLang="zh-CN">
                <a:latin typeface="Tahoma" charset="0"/>
                <a:ea typeface="ＭＳ Ｐゴシック" charset="0"/>
              </a:rPr>
              <a:t>Performance counter tools from HP (Pfmon)</a:t>
            </a:r>
          </a:p>
          <a:p>
            <a:pPr lvl="1" eaLnBrk="1" hangingPunct="1"/>
            <a:r>
              <a:rPr lang="en-US" altLang="zh-CN">
                <a:latin typeface="Tahoma" charset="0"/>
                <a:ea typeface="ＭＳ Ｐゴシック" charset="0"/>
              </a:rPr>
              <a:t>Divide L2 cache into 16 colors</a:t>
            </a:r>
          </a:p>
          <a:p>
            <a:pPr lvl="1" eaLnBrk="1" hangingPunct="1"/>
            <a:endParaRPr lang="en-US" altLang="zh-CN">
              <a:latin typeface="Tahoma" charset="0"/>
              <a:ea typeface="ＭＳ Ｐゴシック" charset="0"/>
            </a:endParaRPr>
          </a:p>
        </p:txBody>
      </p:sp>
    </p:spTree>
    <p:extLst>
      <p:ext uri="{BB962C8B-B14F-4D97-AF65-F5344CB8AC3E}">
        <p14:creationId xmlns:p14="http://schemas.microsoft.com/office/powerpoint/2010/main" val="421760673"/>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7" name="Object 5"/>
          <p:cNvGraphicFramePr>
            <a:graphicFrameLocks noGrp="1" noChangeAspect="1"/>
          </p:cNvGraphicFramePr>
          <p:nvPr>
            <p:ph idx="1"/>
          </p:nvPr>
        </p:nvGraphicFramePr>
        <p:xfrm>
          <a:off x="684213" y="1412875"/>
          <a:ext cx="7772400" cy="2628900"/>
        </p:xfrm>
        <a:graphic>
          <a:graphicData uri="http://schemas.openxmlformats.org/presentationml/2006/ole">
            <mc:AlternateContent xmlns:mc="http://schemas.openxmlformats.org/markup-compatibility/2006">
              <mc:Choice xmlns:v="urn:schemas-microsoft-com:vml" Requires="v">
                <p:oleObj spid="_x0000_s1701917" name="Bitmap Image" r:id="rId4" imgW="6249272" imgH="2114845" progId="Paint.Picture">
                  <p:embed/>
                </p:oleObj>
              </mc:Choice>
              <mc:Fallback>
                <p:oleObj name="Bitmap Image" r:id="rId4" imgW="6249272" imgH="211484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412875"/>
                        <a:ext cx="7772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38" name="Rectangle 2"/>
          <p:cNvSpPr>
            <a:spLocks noGrp="1"/>
          </p:cNvSpPr>
          <p:nvPr>
            <p:ph type="title"/>
          </p:nvPr>
        </p:nvSpPr>
        <p:spPr/>
        <p:txBody>
          <a:bodyPr/>
          <a:lstStyle/>
          <a:p>
            <a:pPr eaLnBrk="1" hangingPunct="1"/>
            <a:r>
              <a:rPr lang="en-US" altLang="zh-CN">
                <a:solidFill>
                  <a:srgbClr val="006633"/>
                </a:solidFill>
                <a:latin typeface="Garamond" charset="0"/>
                <a:ea typeface="ＭＳ Ｐゴシック" charset="0"/>
                <a:cs typeface="ＭＳ Ｐゴシック" charset="0"/>
              </a:rPr>
              <a:t>Performance – Static &amp; Dynamic</a:t>
            </a:r>
          </a:p>
        </p:txBody>
      </p:sp>
      <p:sp>
        <p:nvSpPr>
          <p:cNvPr id="45062" name="Rectangle 6"/>
          <p:cNvSpPr>
            <a:spLocks/>
          </p:cNvSpPr>
          <p:nvPr/>
        </p:nvSpPr>
        <p:spPr bwMode="auto">
          <a:xfrm>
            <a:off x="755650" y="4221163"/>
            <a:ext cx="77041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ts val="575"/>
              </a:spcBef>
              <a:buClr>
                <a:srgbClr val="CC9900"/>
              </a:buClr>
              <a:buSzPct val="85000"/>
              <a:buFont typeface="Wingdings 2" charset="0"/>
              <a:buChar char=""/>
            </a:pPr>
            <a:r>
              <a:rPr lang="en-US" altLang="zh-CN" sz="2200">
                <a:solidFill>
                  <a:srgbClr val="000000"/>
                </a:solidFill>
                <a:latin typeface="Perpetua" charset="0"/>
              </a:rPr>
              <a:t>Aim to minimize combined miss rate</a:t>
            </a:r>
          </a:p>
          <a:p>
            <a:pPr marL="273050" indent="-273050">
              <a:spcBef>
                <a:spcPts val="575"/>
              </a:spcBef>
              <a:buClr>
                <a:srgbClr val="CC9900"/>
              </a:buClr>
              <a:buSzPct val="85000"/>
              <a:buFont typeface="Wingdings 2" charset="0"/>
              <a:buChar char=""/>
            </a:pPr>
            <a:r>
              <a:rPr lang="en-US" altLang="zh-CN" sz="2200">
                <a:solidFill>
                  <a:srgbClr val="000000"/>
                </a:solidFill>
                <a:latin typeface="Perpetua" charset="0"/>
              </a:rPr>
              <a:t>For RG-type, and some RY-type:</a:t>
            </a:r>
          </a:p>
          <a:p>
            <a:pPr marL="547688" lvl="1" indent="-228600">
              <a:spcBef>
                <a:spcPts val="375"/>
              </a:spcBef>
              <a:buClr>
                <a:srgbClr val="3B812F"/>
              </a:buClr>
              <a:buSzPct val="85000"/>
              <a:buFont typeface="Wingdings 2" charset="0"/>
              <a:buChar char=""/>
            </a:pPr>
            <a:r>
              <a:rPr lang="en-US" altLang="zh-CN" sz="2000">
                <a:solidFill>
                  <a:srgbClr val="000000"/>
                </a:solidFill>
                <a:latin typeface="Perpetua" charset="0"/>
              </a:rPr>
              <a:t>Static partitioning outperforms dynamic partitioning</a:t>
            </a:r>
          </a:p>
          <a:p>
            <a:pPr marL="273050" indent="-273050">
              <a:spcBef>
                <a:spcPts val="575"/>
              </a:spcBef>
              <a:buClr>
                <a:srgbClr val="CC9900"/>
              </a:buClr>
              <a:buSzPct val="85000"/>
              <a:buFont typeface="Wingdings 2" charset="0"/>
              <a:buChar char=""/>
            </a:pPr>
            <a:r>
              <a:rPr lang="en-US" altLang="zh-CN" sz="2200">
                <a:solidFill>
                  <a:srgbClr val="000000"/>
                </a:solidFill>
                <a:latin typeface="Perpetua" charset="0"/>
              </a:rPr>
              <a:t>For RR- and RY-type, and some RY-type</a:t>
            </a:r>
          </a:p>
          <a:p>
            <a:pPr marL="547688" lvl="1" indent="-228600">
              <a:spcBef>
                <a:spcPts val="375"/>
              </a:spcBef>
              <a:buClr>
                <a:srgbClr val="3B812F"/>
              </a:buClr>
              <a:buSzPct val="85000"/>
              <a:buFont typeface="Wingdings 2" charset="0"/>
              <a:buChar char=""/>
            </a:pPr>
            <a:r>
              <a:rPr lang="en-US" altLang="zh-CN" sz="2000">
                <a:solidFill>
                  <a:srgbClr val="000000"/>
                </a:solidFill>
                <a:latin typeface="Perpetua" charset="0"/>
              </a:rPr>
              <a:t>Dynamic partitioning outperforms static partitioning</a:t>
            </a:r>
          </a:p>
        </p:txBody>
      </p:sp>
      <p:sp>
        <p:nvSpPr>
          <p:cNvPr id="45063" name="Oval 7"/>
          <p:cNvSpPr>
            <a:spLocks noChangeArrowheads="1"/>
          </p:cNvSpPr>
          <p:nvPr/>
        </p:nvSpPr>
        <p:spPr bwMode="auto">
          <a:xfrm>
            <a:off x="2195513" y="2276475"/>
            <a:ext cx="215900"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45064" name="Oval 8"/>
          <p:cNvSpPr>
            <a:spLocks noChangeArrowheads="1"/>
          </p:cNvSpPr>
          <p:nvPr/>
        </p:nvSpPr>
        <p:spPr bwMode="auto">
          <a:xfrm>
            <a:off x="3276600" y="1555750"/>
            <a:ext cx="215900"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45065" name="Oval 9"/>
          <p:cNvSpPr>
            <a:spLocks noChangeArrowheads="1"/>
          </p:cNvSpPr>
          <p:nvPr/>
        </p:nvSpPr>
        <p:spPr bwMode="auto">
          <a:xfrm>
            <a:off x="4140200" y="1771650"/>
            <a:ext cx="215900"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45066" name="Oval 10"/>
          <p:cNvSpPr>
            <a:spLocks noChangeArrowheads="1"/>
          </p:cNvSpPr>
          <p:nvPr/>
        </p:nvSpPr>
        <p:spPr bwMode="auto">
          <a:xfrm>
            <a:off x="2843213" y="2636838"/>
            <a:ext cx="215900"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45067" name="Oval 11"/>
          <p:cNvSpPr>
            <a:spLocks noChangeArrowheads="1"/>
          </p:cNvSpPr>
          <p:nvPr/>
        </p:nvSpPr>
        <p:spPr bwMode="auto">
          <a:xfrm>
            <a:off x="4716463" y="2349500"/>
            <a:ext cx="287337"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45068" name="Oval 12"/>
          <p:cNvSpPr>
            <a:spLocks noChangeArrowheads="1"/>
          </p:cNvSpPr>
          <p:nvPr/>
        </p:nvSpPr>
        <p:spPr bwMode="auto">
          <a:xfrm>
            <a:off x="1619250" y="2563813"/>
            <a:ext cx="215900"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Tree>
    <p:extLst>
      <p:ext uri="{BB962C8B-B14F-4D97-AF65-F5344CB8AC3E}">
        <p14:creationId xmlns:p14="http://schemas.microsoft.com/office/powerpoint/2010/main" val="2770587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6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45065"/>
                                        </p:tgtEl>
                                      </p:cBhvr>
                                    </p:animEffect>
                                    <p:set>
                                      <p:cBhvr>
                                        <p:cTn id="19" dur="1" fill="hold">
                                          <p:stCondLst>
                                            <p:cond delay="499"/>
                                          </p:stCondLst>
                                        </p:cTn>
                                        <p:tgtEl>
                                          <p:spTgt spid="45065"/>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45064"/>
                                        </p:tgtEl>
                                      </p:cBhvr>
                                    </p:animEffect>
                                    <p:set>
                                      <p:cBhvr>
                                        <p:cTn id="22" dur="1" fill="hold">
                                          <p:stCondLst>
                                            <p:cond delay="499"/>
                                          </p:stCondLst>
                                        </p:cTn>
                                        <p:tgtEl>
                                          <p:spTgt spid="45064"/>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45063"/>
                                        </p:tgtEl>
                                      </p:cBhvr>
                                    </p:animEffect>
                                    <p:set>
                                      <p:cBhvr>
                                        <p:cTn id="25" dur="1" fill="hold">
                                          <p:stCondLst>
                                            <p:cond delay="499"/>
                                          </p:stCondLst>
                                        </p:cTn>
                                        <p:tgtEl>
                                          <p:spTgt spid="45063"/>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4506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506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506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062">
                                            <p:txEl>
                                              <p:pRg st="3" end="3"/>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50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build="allAtOnce"/>
      <p:bldP spid="45063" grpId="0" animBg="1"/>
      <p:bldP spid="45063" grpId="1" animBg="1"/>
      <p:bldP spid="45064" grpId="0" animBg="1"/>
      <p:bldP spid="45064" grpId="1" animBg="1"/>
      <p:bldP spid="45065" grpId="0" animBg="1"/>
      <p:bldP spid="45065" grpId="1" animBg="1"/>
      <p:bldP spid="45066" grpId="0" animBg="1"/>
      <p:bldP spid="45067" grpId="0" animBg="1"/>
      <p:bldP spid="45068"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Software vs. Hardware Cache Management</a:t>
            </a:r>
          </a:p>
        </p:txBody>
      </p:sp>
      <p:sp>
        <p:nvSpPr>
          <p:cNvPr id="3"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Software advantages</a:t>
            </a:r>
          </a:p>
          <a:p>
            <a:pPr lvl="1">
              <a:buFont typeface="Wingdings" charset="0"/>
              <a:buNone/>
            </a:pPr>
            <a:r>
              <a:rPr lang="en-US">
                <a:latin typeface="Tahoma" charset="0"/>
                <a:ea typeface="ＭＳ Ｐゴシック" charset="0"/>
              </a:rPr>
              <a:t>+ No need to change hardware</a:t>
            </a:r>
          </a:p>
          <a:p>
            <a:pPr lvl="1">
              <a:buFont typeface="Wingdings" charset="0"/>
              <a:buNone/>
            </a:pPr>
            <a:r>
              <a:rPr lang="en-US">
                <a:latin typeface="Tahoma" charset="0"/>
                <a:ea typeface="ＭＳ Ｐゴシック" charset="0"/>
              </a:rPr>
              <a:t>+ Easier to upgrade/change algorithm (not burned into hardware)</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Disadvantages</a:t>
            </a:r>
          </a:p>
          <a:p>
            <a:pPr lvl="1">
              <a:buFont typeface="Wingdings" charset="0"/>
              <a:buNone/>
            </a:pPr>
            <a:r>
              <a:rPr lang="en-US">
                <a:latin typeface="Tahoma" charset="0"/>
                <a:ea typeface="ＭＳ Ｐゴシック" charset="0"/>
              </a:rPr>
              <a:t>- Less flexible: large granularity (page-based instead of way/block)</a:t>
            </a:r>
          </a:p>
          <a:p>
            <a:pPr lvl="1">
              <a:buFont typeface="Wingdings" charset="0"/>
              <a:buNone/>
            </a:pPr>
            <a:r>
              <a:rPr lang="en-US">
                <a:latin typeface="Tahoma" charset="0"/>
                <a:ea typeface="ＭＳ Ｐゴシック" charset="0"/>
              </a:rPr>
              <a:t>- Limited page colors </a:t>
            </a:r>
            <a:r>
              <a:rPr lang="en-US">
                <a:latin typeface="Tahoma" charset="0"/>
                <a:ea typeface="ＭＳ Ｐゴシック" charset="0"/>
                <a:sym typeface="Wingdings" charset="0"/>
              </a:rPr>
              <a:t> reduced performance per application (limited physical memory space!), reduced flexibility</a:t>
            </a:r>
            <a:endParaRPr lang="en-US">
              <a:latin typeface="Tahoma" charset="0"/>
              <a:ea typeface="ＭＳ Ｐゴシック" charset="0"/>
            </a:endParaRPr>
          </a:p>
          <a:p>
            <a:pPr lvl="1">
              <a:buFont typeface="Wingdings" charset="0"/>
              <a:buNone/>
            </a:pPr>
            <a:r>
              <a:rPr lang="en-US">
                <a:latin typeface="Tahoma" charset="0"/>
                <a:ea typeface="ＭＳ Ｐゴシック" charset="0"/>
              </a:rPr>
              <a:t>- Changing partition size has high overhead </a:t>
            </a:r>
            <a:r>
              <a:rPr lang="en-US">
                <a:latin typeface="Tahoma" charset="0"/>
                <a:ea typeface="ＭＳ Ｐゴシック" charset="0"/>
                <a:sym typeface="Wingdings" charset="0"/>
              </a:rPr>
              <a:t> page mapping changes</a:t>
            </a:r>
            <a:endParaRPr lang="en-US">
              <a:latin typeface="Tahoma" charset="0"/>
              <a:ea typeface="ＭＳ Ｐゴシック" charset="0"/>
            </a:endParaRPr>
          </a:p>
          <a:p>
            <a:pPr lvl="1">
              <a:buFont typeface="Wingdings" charset="0"/>
              <a:buNone/>
            </a:pPr>
            <a:r>
              <a:rPr lang="en-US">
                <a:latin typeface="Tahoma" charset="0"/>
                <a:ea typeface="ＭＳ Ｐゴシック" charset="0"/>
              </a:rPr>
              <a:t>- Adaptivity is slow: hardware can adapt every cycle (possibly)</a:t>
            </a:r>
          </a:p>
          <a:p>
            <a:pPr lvl="1">
              <a:buFont typeface="Wingdings" charset="0"/>
              <a:buNone/>
            </a:pPr>
            <a:r>
              <a:rPr lang="en-US">
                <a:latin typeface="Tahoma" charset="0"/>
                <a:ea typeface="ＭＳ Ｐゴシック" charset="0"/>
              </a:rPr>
              <a:t>- Not enough information exposed to software (e.g., number of misses due to inter-thread conflict)</a:t>
            </a:r>
          </a:p>
          <a:p>
            <a:pPr lvl="1">
              <a:buFont typeface="Wingdings" charset="0"/>
              <a:buNone/>
            </a:pPr>
            <a:endParaRPr lang="en-US">
              <a:latin typeface="Tahoma" charset="0"/>
              <a:ea typeface="ＭＳ Ｐゴシック" charset="0"/>
            </a:endParaRPr>
          </a:p>
          <a:p>
            <a:pPr lvl="1">
              <a:buFont typeface="Wingdings" charset="0"/>
              <a:buNone/>
            </a:pPr>
            <a:endParaRPr lang="en-US">
              <a:latin typeface="Tahoma" charset="0"/>
              <a:ea typeface="ＭＳ Ｐゴシック" charset="0"/>
            </a:endParaRPr>
          </a:p>
        </p:txBody>
      </p:sp>
      <p:sp>
        <p:nvSpPr>
          <p:cNvPr id="931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BE3534-5983-0544-BDE1-8850F57F9916}" type="slidenum">
              <a:rPr lang="en-US" sz="1600">
                <a:solidFill>
                  <a:srgbClr val="000000"/>
                </a:solidFill>
                <a:latin typeface="Garamond" charset="0"/>
              </a:rPr>
              <a:pPr eaLnBrk="1" hangingPunct="1"/>
              <a:t>179</a:t>
            </a:fld>
            <a:endParaRPr lang="en-US" sz="1600">
              <a:solidFill>
                <a:srgbClr val="000000"/>
              </a:solidFill>
              <a:latin typeface="Garamond" charset="0"/>
            </a:endParaRPr>
          </a:p>
        </p:txBody>
      </p:sp>
    </p:spTree>
    <p:extLst>
      <p:ext uri="{BB962C8B-B14F-4D97-AF65-F5344CB8AC3E}">
        <p14:creationId xmlns:p14="http://schemas.microsoft.com/office/powerpoint/2010/main" val="14473863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Cache Utilization</a:t>
            </a:r>
            <a:endParaRPr lang="en-US" dirty="0"/>
          </a:p>
        </p:txBody>
      </p:sp>
      <p:sp>
        <p:nvSpPr>
          <p:cNvPr id="3" name="Content Placeholder 2"/>
          <p:cNvSpPr>
            <a:spLocks noGrp="1"/>
          </p:cNvSpPr>
          <p:nvPr>
            <p:ph idx="1"/>
          </p:nvPr>
        </p:nvSpPr>
        <p:spPr/>
        <p:txBody>
          <a:bodyPr/>
          <a:lstStyle/>
          <a:p>
            <a:pPr>
              <a:defRPr/>
            </a:pPr>
            <a:r>
              <a:rPr lang="en-US" sz="2100" dirty="0" err="1">
                <a:latin typeface="Tahoma" charset="0"/>
                <a:ea typeface="ＭＳ Ｐゴシック" charset="0"/>
                <a:cs typeface="ＭＳ Ｐゴシック" charset="0"/>
              </a:rPr>
              <a:t>Qureshi</a:t>
            </a:r>
            <a:r>
              <a:rPr lang="en-US" sz="2100" dirty="0">
                <a:latin typeface="Tahoma" charset="0"/>
                <a:ea typeface="ＭＳ Ｐゴシック" charset="0"/>
                <a:cs typeface="ＭＳ Ｐゴシック" charset="0"/>
              </a:rPr>
              <a:t> et al., “</a:t>
            </a:r>
            <a:r>
              <a:rPr lang="en-US" sz="2100" dirty="0">
                <a:solidFill>
                  <a:srgbClr val="0000FF"/>
                </a:solidFill>
                <a:latin typeface="Tahoma" charset="0"/>
                <a:ea typeface="ＭＳ Ｐゴシック" charset="0"/>
                <a:cs typeface="ＭＳ Ｐゴシック" charset="0"/>
              </a:rPr>
              <a:t>A Case for MLP-Aware Cache Replacement</a:t>
            </a:r>
            <a:r>
              <a:rPr lang="en-US" sz="2100" dirty="0">
                <a:latin typeface="Tahoma" charset="0"/>
                <a:ea typeface="ＭＳ Ｐゴシック" charset="0"/>
                <a:cs typeface="ＭＳ Ｐゴシック" charset="0"/>
              </a:rPr>
              <a:t>,” ISCA 2005.</a:t>
            </a:r>
          </a:p>
          <a:p>
            <a:pPr>
              <a:defRPr/>
            </a:pPr>
            <a:endParaRPr lang="en-US" sz="2100" dirty="0" smtClean="0">
              <a:latin typeface="Tahoma" charset="0"/>
              <a:ea typeface="ＭＳ Ｐゴシック" charset="0"/>
              <a:cs typeface="ＭＳ Ｐゴシック" charset="0"/>
            </a:endParaRPr>
          </a:p>
          <a:p>
            <a:pPr>
              <a:defRPr/>
            </a:pPr>
            <a:r>
              <a:rPr lang="en-US" sz="2100" dirty="0" smtClean="0">
                <a:latin typeface="Tahoma" charset="0"/>
                <a:ea typeface="ＭＳ Ｐゴシック" charset="0"/>
                <a:cs typeface="ＭＳ Ｐゴシック" charset="0"/>
              </a:rPr>
              <a:t>Seshadri </a:t>
            </a:r>
            <a:r>
              <a:rPr lang="en-US" sz="2100" dirty="0">
                <a:latin typeface="Tahoma" charset="0"/>
                <a:ea typeface="ＭＳ Ｐゴシック" charset="0"/>
                <a:cs typeface="ＭＳ Ｐゴシック" charset="0"/>
              </a:rPr>
              <a:t>et al., </a:t>
            </a:r>
            <a:r>
              <a:rPr lang="ja-JP" altLang="en-US" sz="2100" dirty="0">
                <a:latin typeface="Tahoma" charset="0"/>
                <a:ea typeface="ＭＳ Ｐゴシック" charset="0"/>
                <a:cs typeface="ＭＳ Ｐゴシック" charset="0"/>
              </a:rPr>
              <a:t>“</a:t>
            </a:r>
            <a:r>
              <a:rPr lang="en-US" altLang="ja-JP" sz="2100" dirty="0">
                <a:solidFill>
                  <a:srgbClr val="0000FF"/>
                </a:solidFill>
                <a:latin typeface="Tahoma" charset="0"/>
                <a:ea typeface="ＭＳ Ｐゴシック" charset="0"/>
                <a:cs typeface="ＭＳ Ｐゴシック" charset="0"/>
              </a:rPr>
              <a:t>The Evicted-Address Filter: A Unified Mechanism to Address both Cache Pollution and Thrashing</a:t>
            </a:r>
            <a:r>
              <a:rPr lang="en-US" altLang="ja-JP" sz="2100" dirty="0">
                <a:latin typeface="Tahoma" charset="0"/>
                <a:ea typeface="ＭＳ Ｐゴシック" charset="0"/>
                <a:cs typeface="ＭＳ Ｐゴシック" charset="0"/>
              </a:rPr>
              <a:t>,</a:t>
            </a:r>
            <a:r>
              <a:rPr lang="ja-JP" altLang="en-US" sz="2100" dirty="0">
                <a:latin typeface="Tahoma" charset="0"/>
                <a:ea typeface="ＭＳ Ｐゴシック" charset="0"/>
                <a:cs typeface="ＭＳ Ｐゴシック" charset="0"/>
              </a:rPr>
              <a:t>”</a:t>
            </a:r>
            <a:r>
              <a:rPr lang="en-US" altLang="ja-JP" sz="2100" dirty="0">
                <a:latin typeface="Tahoma" charset="0"/>
                <a:ea typeface="ＭＳ Ｐゴシック" charset="0"/>
                <a:cs typeface="ＭＳ Ｐゴシック" charset="0"/>
              </a:rPr>
              <a:t> PACT 2012.</a:t>
            </a:r>
            <a:endParaRPr lang="en-US" sz="2100" dirty="0">
              <a:latin typeface="Tahoma" charset="0"/>
              <a:ea typeface="ＭＳ Ｐゴシック" charset="0"/>
              <a:cs typeface="ＭＳ Ｐゴシック" charset="0"/>
            </a:endParaRPr>
          </a:p>
          <a:p>
            <a:pPr>
              <a:defRPr/>
            </a:pPr>
            <a:endParaRPr lang="en-US" sz="2100" dirty="0" smtClean="0">
              <a:latin typeface="Tahoma" charset="0"/>
              <a:ea typeface="ＭＳ Ｐゴシック" charset="0"/>
            </a:endParaRPr>
          </a:p>
          <a:p>
            <a:pPr>
              <a:defRPr/>
            </a:pPr>
            <a:r>
              <a:rPr lang="en-US" sz="2100" dirty="0" err="1" smtClean="0">
                <a:latin typeface="Tahoma" charset="0"/>
                <a:ea typeface="ＭＳ Ｐゴシック" charset="0"/>
              </a:rPr>
              <a:t>Pekhimenko</a:t>
            </a:r>
            <a:r>
              <a:rPr lang="en-US" sz="2100" dirty="0" smtClean="0">
                <a:latin typeface="Tahoma" charset="0"/>
                <a:ea typeface="ＭＳ Ｐゴシック" charset="0"/>
              </a:rPr>
              <a:t> </a:t>
            </a:r>
            <a:r>
              <a:rPr lang="en-US" sz="2100" dirty="0">
                <a:latin typeface="Tahoma" charset="0"/>
                <a:ea typeface="ＭＳ Ｐゴシック" charset="0"/>
              </a:rPr>
              <a:t>et al., </a:t>
            </a:r>
            <a:r>
              <a:rPr lang="ja-JP" altLang="en-US" sz="2100" dirty="0">
                <a:latin typeface="Tahoma" charset="0"/>
                <a:ea typeface="ＭＳ Ｐゴシック" charset="0"/>
              </a:rPr>
              <a:t>“</a:t>
            </a:r>
            <a:r>
              <a:rPr lang="en-US" altLang="ja-JP" sz="2100" dirty="0">
                <a:solidFill>
                  <a:srgbClr val="0000FF"/>
                </a:solidFill>
                <a:latin typeface="Tahoma" charset="0"/>
                <a:ea typeface="ＭＳ Ｐゴシック" charset="0"/>
              </a:rPr>
              <a:t>Base-Delta-Immediate Compression: Practical Data Compression for On-Chip Caches</a:t>
            </a:r>
            <a:r>
              <a:rPr lang="en-US" altLang="ja-JP" sz="2100" dirty="0">
                <a:latin typeface="Tahoma" charset="0"/>
                <a:ea typeface="ＭＳ Ｐゴシック" charset="0"/>
              </a:rPr>
              <a:t>,</a:t>
            </a:r>
            <a:r>
              <a:rPr lang="ja-JP" altLang="en-US" sz="2100" dirty="0">
                <a:latin typeface="Tahoma" charset="0"/>
                <a:ea typeface="ＭＳ Ｐゴシック" charset="0"/>
              </a:rPr>
              <a:t>”</a:t>
            </a:r>
            <a:r>
              <a:rPr lang="en-US" altLang="ja-JP" sz="2100" dirty="0">
                <a:latin typeface="Tahoma" charset="0"/>
                <a:ea typeface="ＭＳ Ｐゴシック" charset="0"/>
              </a:rPr>
              <a:t> PACT 2012. </a:t>
            </a:r>
          </a:p>
          <a:p>
            <a:pPr>
              <a:defRPr/>
            </a:pPr>
            <a:endParaRPr lang="en-US" altLang="ja-JP" sz="2100" dirty="0" smtClean="0">
              <a:latin typeface="Tahoma" charset="0"/>
              <a:ea typeface="ＭＳ Ｐゴシック" charset="0"/>
            </a:endParaRPr>
          </a:p>
          <a:p>
            <a:pPr>
              <a:defRPr/>
            </a:pPr>
            <a:r>
              <a:rPr lang="en-US" altLang="ja-JP" sz="2100" dirty="0" err="1" smtClean="0">
                <a:latin typeface="Tahoma" charset="0"/>
                <a:ea typeface="ＭＳ Ｐゴシック" charset="0"/>
              </a:rPr>
              <a:t>Pekhimenko</a:t>
            </a:r>
            <a:r>
              <a:rPr lang="en-US" altLang="ja-JP" sz="2100" dirty="0" smtClean="0">
                <a:latin typeface="Tahoma" charset="0"/>
                <a:ea typeface="ＭＳ Ｐゴシック" charset="0"/>
              </a:rPr>
              <a:t> </a:t>
            </a:r>
            <a:r>
              <a:rPr lang="en-US" altLang="ja-JP" sz="2100" dirty="0">
                <a:latin typeface="Tahoma" charset="0"/>
                <a:ea typeface="ＭＳ Ｐゴシック" charset="0"/>
              </a:rPr>
              <a:t>et al., “</a:t>
            </a:r>
            <a:r>
              <a:rPr lang="en-US" altLang="ja-JP" sz="2100" dirty="0">
                <a:solidFill>
                  <a:srgbClr val="0000FF"/>
                </a:solidFill>
                <a:latin typeface="Tahoma" charset="0"/>
                <a:ea typeface="ＭＳ Ｐゴシック" charset="0"/>
              </a:rPr>
              <a:t>Linearly Compressed Pages: A Main Memory Compression Framework with Low Complexity and Low Latency</a:t>
            </a:r>
            <a:r>
              <a:rPr lang="en-US" altLang="ja-JP" sz="2100" dirty="0">
                <a:latin typeface="Tahoma" charset="0"/>
                <a:ea typeface="ＭＳ Ｐゴシック" charset="0"/>
              </a:rPr>
              <a:t>,” SAFARI Technical Report 2013.</a:t>
            </a:r>
          </a:p>
          <a:p>
            <a:endParaRPr lang="en-US" dirty="0"/>
          </a:p>
        </p:txBody>
      </p:sp>
      <p:sp>
        <p:nvSpPr>
          <p:cNvPr id="4" name="Slide Number Placeholder 3"/>
          <p:cNvSpPr>
            <a:spLocks noGrp="1"/>
          </p:cNvSpPr>
          <p:nvPr>
            <p:ph type="sldNum" sz="quarter" idx="11"/>
          </p:nvPr>
        </p:nvSpPr>
        <p:spPr/>
        <p:txBody>
          <a:bodyPr/>
          <a:lstStyle/>
          <a:p>
            <a:pPr>
              <a:defRPr/>
            </a:pPr>
            <a:fld id="{1FA78A4B-24AB-804F-A3E8-DD92B46CF374}" type="slidenum">
              <a:rPr lang="en-US" smtClean="0"/>
              <a:pPr>
                <a:defRPr/>
              </a:pPr>
              <a:t>18</a:t>
            </a:fld>
            <a:endParaRPr lang="en-US"/>
          </a:p>
        </p:txBody>
      </p:sp>
    </p:spTree>
    <p:extLst>
      <p:ext uri="{BB962C8B-B14F-4D97-AF65-F5344CB8AC3E}">
        <p14:creationId xmlns:p14="http://schemas.microsoft.com/office/powerpoint/2010/main" val="26094921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Garamond" charset="0"/>
                <a:ea typeface="ＭＳ Ｐゴシック" charset="0"/>
                <a:cs typeface="ＭＳ Ｐゴシック" charset="0"/>
              </a:rPr>
              <a:t>Private/Shared Caching</a:t>
            </a:r>
          </a:p>
        </p:txBody>
      </p:sp>
      <p:sp>
        <p:nvSpPr>
          <p:cNvPr id="94210" name="Content Placeholder 2"/>
          <p:cNvSpPr>
            <a:spLocks noGrp="1"/>
          </p:cNvSpPr>
          <p:nvPr>
            <p:ph idx="1"/>
          </p:nvPr>
        </p:nvSpPr>
        <p:spPr>
          <a:xfrm>
            <a:off x="228600" y="901700"/>
            <a:ext cx="8610600" cy="5194300"/>
          </a:xfrm>
        </p:spPr>
        <p:txBody>
          <a:bodyPr/>
          <a:lstStyle/>
          <a:p>
            <a:r>
              <a:rPr lang="en-US">
                <a:latin typeface="Tahoma" charset="0"/>
                <a:ea typeface="ＭＳ Ｐゴシック" charset="0"/>
                <a:cs typeface="ＭＳ Ｐゴシック" charset="0"/>
              </a:rPr>
              <a:t>Example: Adaptive spill/receive caching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Goal: Achieve the benefits of private caches (low latency, performance isolation) while sharing cache capacity across cores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Start with a private cache design (for performance isolation), but dynamically steal space from other cores that do not need all their private caches</a:t>
            </a:r>
          </a:p>
          <a:p>
            <a:pPr lvl="1"/>
            <a:r>
              <a:rPr lang="en-US">
                <a:latin typeface="Tahoma" charset="0"/>
                <a:ea typeface="ＭＳ Ｐゴシック" charset="0"/>
              </a:rPr>
              <a:t>Some caches can spill their data to other cores</a:t>
            </a:r>
            <a:r>
              <a:rPr lang="ja-JP" altLang="en-US">
                <a:latin typeface="Tahoma" charset="0"/>
                <a:ea typeface="ＭＳ Ｐゴシック" charset="0"/>
              </a:rPr>
              <a:t>’</a:t>
            </a:r>
            <a:r>
              <a:rPr lang="en-US" altLang="ja-JP">
                <a:latin typeface="Tahoma" charset="0"/>
                <a:ea typeface="ＭＳ Ｐゴシック" charset="0"/>
              </a:rPr>
              <a:t> caches dynamically</a:t>
            </a:r>
          </a:p>
          <a:p>
            <a:pPr lvl="1">
              <a:buFont typeface="Wingdings" charset="0"/>
              <a:buNone/>
            </a:pPr>
            <a:endParaRPr lang="en-US">
              <a:latin typeface="Tahoma" charset="0"/>
              <a:ea typeface="ＭＳ Ｐゴシック" charset="0"/>
            </a:endParaRPr>
          </a:p>
          <a:p>
            <a:r>
              <a:rPr lang="en-US">
                <a:latin typeface="Tahoma" charset="0"/>
                <a:ea typeface="굴림" charset="0"/>
                <a:cs typeface="굴림" charset="0"/>
              </a:rPr>
              <a:t>Qureshi, </a:t>
            </a:r>
            <a:r>
              <a:rPr lang="ja-JP" altLang="en-US">
                <a:latin typeface="Tahoma" charset="0"/>
                <a:ea typeface="굴림" charset="0"/>
                <a:cs typeface="굴림" charset="0"/>
              </a:rPr>
              <a:t>“</a:t>
            </a:r>
            <a:r>
              <a:rPr lang="en-US" altLang="ja-JP">
                <a:solidFill>
                  <a:srgbClr val="0000FF"/>
                </a:solidFill>
                <a:latin typeface="Tahoma" charset="0"/>
                <a:ea typeface="굴림" charset="0"/>
                <a:cs typeface="굴림" charset="0"/>
              </a:rPr>
              <a:t>Adaptive Spill-Receive for Robust High-Performance Caching in CMPs</a:t>
            </a:r>
            <a:r>
              <a:rPr lang="en-US" altLang="ja-JP">
                <a:latin typeface="Tahoma" charset="0"/>
                <a:ea typeface="굴림" charset="0"/>
                <a:cs typeface="굴림" charset="0"/>
              </a:rPr>
              <a:t>,</a:t>
            </a:r>
            <a:r>
              <a:rPr lang="ja-JP" altLang="en-US">
                <a:latin typeface="Tahoma" charset="0"/>
                <a:ea typeface="굴림" charset="0"/>
                <a:cs typeface="굴림" charset="0"/>
              </a:rPr>
              <a:t>”</a:t>
            </a:r>
            <a:r>
              <a:rPr lang="en-US" altLang="ja-JP">
                <a:latin typeface="Tahoma" charset="0"/>
                <a:ea typeface="굴림" charset="0"/>
                <a:cs typeface="굴림" charset="0"/>
              </a:rPr>
              <a:t> HPCA 2009.</a:t>
            </a:r>
            <a:endParaRPr lang="en-US" altLang="ja-JP">
              <a:latin typeface="Tahoma" charset="0"/>
              <a:ea typeface="ＭＳ Ｐゴシック" charset="0"/>
              <a:cs typeface="ＭＳ Ｐゴシック" charset="0"/>
            </a:endParaRPr>
          </a:p>
          <a:p>
            <a:pPr lvl="1"/>
            <a:endParaRPr lang="en-US">
              <a:latin typeface="Tahoma" charset="0"/>
              <a:ea typeface="ＭＳ Ｐゴシック" charset="0"/>
            </a:endParaRPr>
          </a:p>
        </p:txBody>
      </p:sp>
      <p:sp>
        <p:nvSpPr>
          <p:cNvPr id="94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989349-FAF0-2A4E-8A56-23185A0E5814}" type="slidenum">
              <a:rPr lang="en-US" sz="1600">
                <a:solidFill>
                  <a:srgbClr val="000000"/>
                </a:solidFill>
                <a:latin typeface="Garamond" charset="0"/>
              </a:rPr>
              <a:pPr eaLnBrk="1" hangingPunct="1"/>
              <a:t>180</a:t>
            </a:fld>
            <a:endParaRPr lang="en-US" sz="1600">
              <a:solidFill>
                <a:srgbClr val="000000"/>
              </a:solidFill>
              <a:latin typeface="Garamond" charset="0"/>
            </a:endParaRPr>
          </a:p>
        </p:txBody>
      </p:sp>
    </p:spTree>
    <p:extLst>
      <p:ext uri="{BB962C8B-B14F-4D97-AF65-F5344CB8AC3E}">
        <p14:creationId xmlns:p14="http://schemas.microsoft.com/office/powerpoint/2010/main" val="395504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B3523AE3-7FBB-7940-A585-C123C50B9924}" type="slidenum">
              <a:rPr lang="en-US" sz="1200">
                <a:solidFill>
                  <a:srgbClr val="000000"/>
                </a:solidFill>
                <a:latin typeface="Garamond" charset="0"/>
              </a:rPr>
              <a:pPr algn="ctr" eaLnBrk="1" hangingPunct="1"/>
              <a:t>181</a:t>
            </a:fld>
            <a:endParaRPr lang="en-US" sz="1200">
              <a:solidFill>
                <a:srgbClr val="000000"/>
              </a:solidFill>
              <a:latin typeface="Garamond" charset="0"/>
            </a:endParaRPr>
          </a:p>
        </p:txBody>
      </p:sp>
      <p:sp>
        <p:nvSpPr>
          <p:cNvPr id="95234" name="Rectangle 2"/>
          <p:cNvSpPr>
            <a:spLocks noGrp="1" noChangeArrowheads="1"/>
          </p:cNvSpPr>
          <p:nvPr>
            <p:ph type="title"/>
          </p:nvPr>
        </p:nvSpPr>
        <p:spPr>
          <a:xfrm>
            <a:off x="381000" y="152400"/>
            <a:ext cx="8081963" cy="450850"/>
          </a:xfrm>
        </p:spPr>
        <p:txBody>
          <a:bodyPr/>
          <a:lstStyle/>
          <a:p>
            <a:r>
              <a:rPr lang="en-US">
                <a:latin typeface="Garamond" charset="0"/>
                <a:ea typeface="ＭＳ Ｐゴシック" charset="0"/>
                <a:cs typeface="ＭＳ Ｐゴシック" charset="0"/>
              </a:rPr>
              <a:t>Revisiting Private Caches on CMP</a:t>
            </a:r>
          </a:p>
        </p:txBody>
      </p:sp>
      <p:sp>
        <p:nvSpPr>
          <p:cNvPr id="95235" name="Text Box 3"/>
          <p:cNvSpPr txBox="1">
            <a:spLocks noChangeArrowheads="1"/>
          </p:cNvSpPr>
          <p:nvPr/>
        </p:nvSpPr>
        <p:spPr bwMode="auto">
          <a:xfrm>
            <a:off x="777875" y="1471613"/>
            <a:ext cx="7908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Private caches avoid the need for shared interconnect</a:t>
            </a:r>
          </a:p>
          <a:p>
            <a:pPr eaLnBrk="1" hangingPunct="1"/>
            <a:r>
              <a:rPr lang="en-US">
                <a:solidFill>
                  <a:srgbClr val="000000"/>
                </a:solidFill>
              </a:rPr>
              <a:t>    ++ fast latency, tiled design, performance isolation</a:t>
            </a:r>
          </a:p>
        </p:txBody>
      </p:sp>
      <p:grpSp>
        <p:nvGrpSpPr>
          <p:cNvPr id="95236" name="Group 4"/>
          <p:cNvGrpSpPr>
            <a:grpSpLocks/>
          </p:cNvGrpSpPr>
          <p:nvPr/>
        </p:nvGrpSpPr>
        <p:grpSpPr bwMode="auto">
          <a:xfrm>
            <a:off x="822325" y="2665413"/>
            <a:ext cx="5568950" cy="2227262"/>
            <a:chOff x="969" y="2063"/>
            <a:chExt cx="3508" cy="1403"/>
          </a:xfrm>
        </p:grpSpPr>
        <p:sp>
          <p:nvSpPr>
            <p:cNvPr id="95241" name="Rectangle 5"/>
            <p:cNvSpPr>
              <a:spLocks noChangeArrowheads="1"/>
            </p:cNvSpPr>
            <p:nvPr/>
          </p:nvSpPr>
          <p:spPr bwMode="auto">
            <a:xfrm>
              <a:off x="969" y="2063"/>
              <a:ext cx="3508" cy="1403"/>
            </a:xfrm>
            <a:prstGeom prst="rect">
              <a:avLst/>
            </a:prstGeom>
            <a:solidFill>
              <a:srgbClr val="CCFFCC">
                <a:alpha val="50195"/>
              </a:srgbClr>
            </a:solidFill>
            <a:ln w="38100">
              <a:solidFill>
                <a:schemeClr val="tx1"/>
              </a:solidFill>
              <a:miter lim="800000"/>
              <a:headEnd/>
              <a:tailEnd/>
            </a:ln>
          </p:spPr>
          <p:txBody>
            <a:bodyPr wrap="none" anchor="ctr"/>
            <a:lstStyle/>
            <a:p>
              <a:endParaRPr lang="en-US">
                <a:solidFill>
                  <a:srgbClr val="000000"/>
                </a:solidFill>
              </a:endParaRPr>
            </a:p>
          </p:txBody>
        </p:sp>
        <p:sp>
          <p:nvSpPr>
            <p:cNvPr id="95242" name="AutoShape 6"/>
            <p:cNvSpPr>
              <a:spLocks noChangeArrowheads="1"/>
            </p:cNvSpPr>
            <p:nvPr/>
          </p:nvSpPr>
          <p:spPr bwMode="auto">
            <a:xfrm>
              <a:off x="3703" y="2378"/>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sp>
          <p:nvSpPr>
            <p:cNvPr id="95243" name="AutoShape 7"/>
            <p:cNvSpPr>
              <a:spLocks noChangeArrowheads="1"/>
            </p:cNvSpPr>
            <p:nvPr/>
          </p:nvSpPr>
          <p:spPr bwMode="auto">
            <a:xfrm>
              <a:off x="2813" y="2396"/>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sp>
          <p:nvSpPr>
            <p:cNvPr id="95244" name="AutoShape 8"/>
            <p:cNvSpPr>
              <a:spLocks noChangeArrowheads="1"/>
            </p:cNvSpPr>
            <p:nvPr/>
          </p:nvSpPr>
          <p:spPr bwMode="auto">
            <a:xfrm>
              <a:off x="1961" y="2378"/>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sp>
          <p:nvSpPr>
            <p:cNvPr id="95245" name="AutoShape 9"/>
            <p:cNvSpPr>
              <a:spLocks noChangeArrowheads="1"/>
            </p:cNvSpPr>
            <p:nvPr/>
          </p:nvSpPr>
          <p:spPr bwMode="auto">
            <a:xfrm>
              <a:off x="1066" y="2378"/>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grpSp>
          <p:nvGrpSpPr>
            <p:cNvPr id="95246" name="Group 10"/>
            <p:cNvGrpSpPr>
              <a:grpSpLocks/>
            </p:cNvGrpSpPr>
            <p:nvPr/>
          </p:nvGrpSpPr>
          <p:grpSpPr bwMode="auto">
            <a:xfrm>
              <a:off x="1138" y="2450"/>
              <a:ext cx="581" cy="865"/>
              <a:chOff x="1138" y="2450"/>
              <a:chExt cx="581" cy="865"/>
            </a:xfrm>
          </p:grpSpPr>
          <p:sp>
            <p:nvSpPr>
              <p:cNvPr id="95270" name="Rectangle 11"/>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A</a:t>
                </a:r>
              </a:p>
            </p:txBody>
          </p:sp>
          <p:sp>
            <p:nvSpPr>
              <p:cNvPr id="95271" name="Rectangle 12"/>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72" name="Rectangle 13"/>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73" name="Line 14"/>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74" name="Rectangle 15"/>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A</a:t>
                </a:r>
              </a:p>
            </p:txBody>
          </p:sp>
        </p:grpSp>
        <p:grpSp>
          <p:nvGrpSpPr>
            <p:cNvPr id="95247" name="Group 16"/>
            <p:cNvGrpSpPr>
              <a:grpSpLocks/>
            </p:cNvGrpSpPr>
            <p:nvPr/>
          </p:nvGrpSpPr>
          <p:grpSpPr bwMode="auto">
            <a:xfrm>
              <a:off x="2033" y="2450"/>
              <a:ext cx="581" cy="865"/>
              <a:chOff x="1138" y="2450"/>
              <a:chExt cx="581" cy="865"/>
            </a:xfrm>
          </p:grpSpPr>
          <p:sp>
            <p:nvSpPr>
              <p:cNvPr id="95265" name="Rectangle 17"/>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B</a:t>
                </a:r>
              </a:p>
            </p:txBody>
          </p:sp>
          <p:sp>
            <p:nvSpPr>
              <p:cNvPr id="95266" name="Rectangle 18"/>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67" name="Rectangle 19"/>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68" name="Line 20"/>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69" name="Rectangle 21"/>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B</a:t>
                </a:r>
              </a:p>
            </p:txBody>
          </p:sp>
        </p:grpSp>
        <p:grpSp>
          <p:nvGrpSpPr>
            <p:cNvPr id="95248" name="Group 22"/>
            <p:cNvGrpSpPr>
              <a:grpSpLocks/>
            </p:cNvGrpSpPr>
            <p:nvPr/>
          </p:nvGrpSpPr>
          <p:grpSpPr bwMode="auto">
            <a:xfrm>
              <a:off x="2880" y="2456"/>
              <a:ext cx="581" cy="865"/>
              <a:chOff x="1138" y="2450"/>
              <a:chExt cx="581" cy="865"/>
            </a:xfrm>
          </p:grpSpPr>
          <p:sp>
            <p:nvSpPr>
              <p:cNvPr id="95260" name="Rectangle 23"/>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C</a:t>
                </a:r>
              </a:p>
            </p:txBody>
          </p:sp>
          <p:sp>
            <p:nvSpPr>
              <p:cNvPr id="95261" name="Rectangle 24"/>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62" name="Rectangle 25"/>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63" name="Line 26"/>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64" name="Rectangle 27"/>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C</a:t>
                </a:r>
              </a:p>
            </p:txBody>
          </p:sp>
        </p:grpSp>
        <p:grpSp>
          <p:nvGrpSpPr>
            <p:cNvPr id="95249" name="Group 28"/>
            <p:cNvGrpSpPr>
              <a:grpSpLocks/>
            </p:cNvGrpSpPr>
            <p:nvPr/>
          </p:nvGrpSpPr>
          <p:grpSpPr bwMode="auto">
            <a:xfrm>
              <a:off x="3775" y="2450"/>
              <a:ext cx="581" cy="865"/>
              <a:chOff x="1138" y="2450"/>
              <a:chExt cx="581" cy="865"/>
            </a:xfrm>
          </p:grpSpPr>
          <p:sp>
            <p:nvSpPr>
              <p:cNvPr id="95255" name="Rectangle 29"/>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D</a:t>
                </a:r>
              </a:p>
            </p:txBody>
          </p:sp>
          <p:sp>
            <p:nvSpPr>
              <p:cNvPr id="95256" name="Rectangle 30"/>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57" name="Rectangle 31"/>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58" name="Line 32"/>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59" name="Rectangle 33"/>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D</a:t>
                </a:r>
              </a:p>
            </p:txBody>
          </p:sp>
        </p:grpSp>
        <p:sp>
          <p:nvSpPr>
            <p:cNvPr id="95250" name="Line 34"/>
            <p:cNvSpPr>
              <a:spLocks noChangeShapeType="1"/>
            </p:cNvSpPr>
            <p:nvPr/>
          </p:nvSpPr>
          <p:spPr bwMode="auto">
            <a:xfrm>
              <a:off x="1404"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51" name="Line 35"/>
            <p:cNvSpPr>
              <a:spLocks noChangeShapeType="1"/>
            </p:cNvSpPr>
            <p:nvPr/>
          </p:nvSpPr>
          <p:spPr bwMode="auto">
            <a:xfrm>
              <a:off x="1404" y="2160"/>
              <a:ext cx="26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52" name="Line 36"/>
            <p:cNvSpPr>
              <a:spLocks noChangeShapeType="1"/>
            </p:cNvSpPr>
            <p:nvPr/>
          </p:nvSpPr>
          <p:spPr bwMode="auto">
            <a:xfrm>
              <a:off x="2299"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53" name="Line 37"/>
            <p:cNvSpPr>
              <a:spLocks noChangeShapeType="1"/>
            </p:cNvSpPr>
            <p:nvPr/>
          </p:nvSpPr>
          <p:spPr bwMode="auto">
            <a:xfrm>
              <a:off x="3146"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54" name="Line 38"/>
            <p:cNvSpPr>
              <a:spLocks noChangeShapeType="1"/>
            </p:cNvSpPr>
            <p:nvPr/>
          </p:nvSpPr>
          <p:spPr bwMode="auto">
            <a:xfrm>
              <a:off x="4041"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sp>
        <p:nvSpPr>
          <p:cNvPr id="95237" name="Line 39"/>
          <p:cNvSpPr>
            <a:spLocks noChangeShapeType="1"/>
          </p:cNvSpPr>
          <p:nvPr/>
        </p:nvSpPr>
        <p:spPr bwMode="auto">
          <a:xfrm flipV="1">
            <a:off x="5705475" y="2824163"/>
            <a:ext cx="1919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38" name="Text Box 40"/>
          <p:cNvSpPr txBox="1">
            <a:spLocks noChangeArrowheads="1"/>
          </p:cNvSpPr>
          <p:nvPr/>
        </p:nvSpPr>
        <p:spPr bwMode="auto">
          <a:xfrm>
            <a:off x="6862763" y="3505200"/>
            <a:ext cx="1514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0000"/>
                </a:solidFill>
              </a:rPr>
              <a:t>Memory</a:t>
            </a:r>
          </a:p>
        </p:txBody>
      </p:sp>
      <p:sp>
        <p:nvSpPr>
          <p:cNvPr id="95239" name="Text Box 41"/>
          <p:cNvSpPr txBox="1">
            <a:spLocks noChangeArrowheads="1"/>
          </p:cNvSpPr>
          <p:nvPr/>
        </p:nvSpPr>
        <p:spPr bwMode="auto">
          <a:xfrm>
            <a:off x="822325" y="5329238"/>
            <a:ext cx="7224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Wingdings" charset="0"/>
              <a:buNone/>
            </a:pPr>
            <a:r>
              <a:rPr lang="en-US" sz="2000">
                <a:solidFill>
                  <a:srgbClr val="FF0000"/>
                </a:solidFill>
              </a:rPr>
              <a:t>Problem:</a:t>
            </a:r>
            <a:r>
              <a:rPr lang="en-US" sz="2000">
                <a:solidFill>
                  <a:srgbClr val="000000"/>
                </a:solidFill>
              </a:rPr>
              <a:t> When one core needs more cache and other core </a:t>
            </a:r>
          </a:p>
          <a:p>
            <a:pPr algn="ctr" eaLnBrk="1" hangingPunct="1">
              <a:spcBef>
                <a:spcPct val="20000"/>
              </a:spcBef>
              <a:buFont typeface="Wingdings" charset="0"/>
              <a:buNone/>
            </a:pPr>
            <a:r>
              <a:rPr lang="en-US" sz="2000">
                <a:solidFill>
                  <a:srgbClr val="000000"/>
                </a:solidFill>
              </a:rPr>
              <a:t>has spare cache, private-cache CMPs cannot share capacity </a:t>
            </a:r>
          </a:p>
        </p:txBody>
      </p:sp>
      <p:sp>
        <p:nvSpPr>
          <p:cNvPr id="95240" name="Line 42"/>
          <p:cNvSpPr>
            <a:spLocks noChangeShapeType="1"/>
          </p:cNvSpPr>
          <p:nvPr/>
        </p:nvSpPr>
        <p:spPr bwMode="auto">
          <a:xfrm>
            <a:off x="7613650" y="2813050"/>
            <a:ext cx="0" cy="6397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endParaRPr lang="en-US">
              <a:solidFill>
                <a:srgbClr val="000000"/>
              </a:solidFill>
            </a:endParaRPr>
          </a:p>
        </p:txBody>
      </p:sp>
    </p:spTree>
    <p:extLst>
      <p:ext uri="{BB962C8B-B14F-4D97-AF65-F5344CB8AC3E}">
        <p14:creationId xmlns:p14="http://schemas.microsoft.com/office/powerpoint/2010/main" val="758551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3391E087-A428-064A-AE6E-8BC44AC4A6D1}" type="slidenum">
              <a:rPr lang="en-US" sz="1200">
                <a:solidFill>
                  <a:srgbClr val="000000"/>
                </a:solidFill>
                <a:latin typeface="Garamond" charset="0"/>
              </a:rPr>
              <a:pPr algn="ctr" eaLnBrk="1" hangingPunct="1"/>
              <a:t>182</a:t>
            </a:fld>
            <a:endParaRPr lang="en-US" sz="1200">
              <a:solidFill>
                <a:srgbClr val="000000"/>
              </a:solidFill>
              <a:latin typeface="Garamond" charset="0"/>
            </a:endParaRPr>
          </a:p>
        </p:txBody>
      </p:sp>
      <p:sp>
        <p:nvSpPr>
          <p:cNvPr id="97282" name="Rectangle 2"/>
          <p:cNvSpPr>
            <a:spLocks noGrp="1" noChangeArrowheads="1"/>
          </p:cNvSpPr>
          <p:nvPr>
            <p:ph type="title"/>
          </p:nvPr>
        </p:nvSpPr>
        <p:spPr>
          <a:xfrm>
            <a:off x="228600" y="158750"/>
            <a:ext cx="7783513" cy="450850"/>
          </a:xfrm>
        </p:spPr>
        <p:txBody>
          <a:bodyPr/>
          <a:lstStyle/>
          <a:p>
            <a:r>
              <a:rPr lang="en-US">
                <a:latin typeface="Garamond" charset="0"/>
                <a:ea typeface="ＭＳ Ｐゴシック" charset="0"/>
                <a:cs typeface="ＭＳ Ｐゴシック" charset="0"/>
              </a:rPr>
              <a:t> Cache Line Spilling </a:t>
            </a:r>
          </a:p>
        </p:txBody>
      </p:sp>
      <p:sp>
        <p:nvSpPr>
          <p:cNvPr id="97283" name="Rectangle 3"/>
          <p:cNvSpPr>
            <a:spLocks noGrp="1" noChangeArrowheads="1"/>
          </p:cNvSpPr>
          <p:nvPr>
            <p:ph type="body" idx="1"/>
          </p:nvPr>
        </p:nvSpPr>
        <p:spPr>
          <a:xfrm>
            <a:off x="625475" y="1355725"/>
            <a:ext cx="8243888" cy="1066800"/>
          </a:xfrm>
        </p:spPr>
        <p:txBody>
          <a:bodyPr/>
          <a:lstStyle/>
          <a:p>
            <a:pPr marL="457200" indent="-457200">
              <a:buFont typeface="Wingdings" charset="0"/>
              <a:buNone/>
            </a:pPr>
            <a:r>
              <a:rPr lang="en-US">
                <a:latin typeface="Tahoma" charset="0"/>
                <a:ea typeface="ＭＳ Ｐゴシック" charset="0"/>
                <a:cs typeface="ＭＳ Ｐゴシック" charset="0"/>
              </a:rPr>
              <a:t>Spill evicted line from one cache to neighbor cache</a:t>
            </a:r>
          </a:p>
          <a:p>
            <a:pPr marL="457200" indent="-457200">
              <a:buFont typeface="Wingdings" charset="0"/>
              <a:buNone/>
            </a:pPr>
            <a:r>
              <a:rPr lang="en-US">
                <a:latin typeface="Tahoma" charset="0"/>
                <a:ea typeface="ＭＳ Ｐゴシック" charset="0"/>
                <a:cs typeface="ＭＳ Ｐゴシック" charset="0"/>
              </a:rPr>
              <a:t>	- Co-operative caching (CC)  </a:t>
            </a:r>
            <a:r>
              <a:rPr lang="en-US" sz="1800">
                <a:latin typeface="Tahoma" charset="0"/>
                <a:ea typeface="ＭＳ Ｐゴシック" charset="0"/>
                <a:cs typeface="ＭＳ Ｐゴシック" charset="0"/>
              </a:rPr>
              <a:t>[ Chang+ ISCA</a:t>
            </a:r>
            <a:r>
              <a:rPr lang="ja-JP" altLang="en-US" sz="1800">
                <a:latin typeface="Tahoma" charset="0"/>
                <a:ea typeface="ＭＳ Ｐゴシック" charset="0"/>
                <a:cs typeface="ＭＳ Ｐゴシック" charset="0"/>
              </a:rPr>
              <a:t>’</a:t>
            </a:r>
            <a:r>
              <a:rPr lang="en-US" altLang="ja-JP" sz="1800">
                <a:latin typeface="Tahoma" charset="0"/>
                <a:ea typeface="ＭＳ Ｐゴシック" charset="0"/>
                <a:cs typeface="ＭＳ Ｐゴシック" charset="0"/>
              </a:rPr>
              <a:t>06]</a:t>
            </a:r>
            <a:endParaRPr lang="en-US" sz="1800">
              <a:latin typeface="Tahoma" charset="0"/>
              <a:ea typeface="ＭＳ Ｐゴシック" charset="0"/>
              <a:cs typeface="ＭＳ Ｐゴシック" charset="0"/>
            </a:endParaRPr>
          </a:p>
        </p:txBody>
      </p:sp>
      <p:sp>
        <p:nvSpPr>
          <p:cNvPr id="97284" name="Text Box 4" descr="90%"/>
          <p:cNvSpPr txBox="1">
            <a:spLocks noChangeArrowheads="1"/>
          </p:cNvSpPr>
          <p:nvPr/>
        </p:nvSpPr>
        <p:spPr bwMode="auto">
          <a:xfrm>
            <a:off x="473075" y="4400550"/>
            <a:ext cx="82026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Font typeface="Wingdings" charset="0"/>
              <a:buNone/>
            </a:pPr>
            <a:r>
              <a:rPr lang="en-US" sz="2200">
                <a:solidFill>
                  <a:srgbClr val="000000"/>
                </a:solidFill>
              </a:rPr>
              <a:t>Problem with CC: </a:t>
            </a:r>
          </a:p>
          <a:p>
            <a:pPr eaLnBrk="1" hangingPunct="1">
              <a:lnSpc>
                <a:spcPct val="90000"/>
              </a:lnSpc>
              <a:spcBef>
                <a:spcPct val="20000"/>
              </a:spcBef>
              <a:buFont typeface="Wingdings" charset="0"/>
              <a:buAutoNum type="arabicPeriod"/>
            </a:pPr>
            <a:r>
              <a:rPr lang="en-US" sz="2200">
                <a:solidFill>
                  <a:srgbClr val="000000"/>
                </a:solidFill>
              </a:rPr>
              <a:t>Performance depends on the parameter (spill probability)</a:t>
            </a:r>
            <a:endParaRPr lang="en-US" sz="2200">
              <a:solidFill>
                <a:srgbClr val="02203A"/>
              </a:solidFill>
            </a:endParaRPr>
          </a:p>
          <a:p>
            <a:pPr eaLnBrk="1" hangingPunct="1">
              <a:lnSpc>
                <a:spcPct val="90000"/>
              </a:lnSpc>
              <a:spcBef>
                <a:spcPct val="20000"/>
              </a:spcBef>
              <a:buFont typeface="Wingdings" charset="0"/>
              <a:buAutoNum type="arabicPeriod"/>
            </a:pPr>
            <a:r>
              <a:rPr lang="en-US" sz="2200">
                <a:solidFill>
                  <a:srgbClr val="000000"/>
                </a:solidFill>
              </a:rPr>
              <a:t>All caches spill as well as receive </a:t>
            </a:r>
            <a:r>
              <a:rPr lang="en-US" sz="2200">
                <a:solidFill>
                  <a:srgbClr val="000000"/>
                </a:solidFill>
                <a:sym typeface="Wingdings" charset="0"/>
              </a:rPr>
              <a:t> Limited improvement </a:t>
            </a:r>
            <a:r>
              <a:rPr lang="en-US" sz="2200">
                <a:solidFill>
                  <a:srgbClr val="000000"/>
                </a:solidFill>
              </a:rPr>
              <a:t> </a:t>
            </a:r>
          </a:p>
        </p:txBody>
      </p:sp>
      <p:sp>
        <p:nvSpPr>
          <p:cNvPr id="97285" name="Rectangle 5"/>
          <p:cNvSpPr>
            <a:spLocks noChangeArrowheads="1"/>
          </p:cNvSpPr>
          <p:nvPr/>
        </p:nvSpPr>
        <p:spPr bwMode="auto">
          <a:xfrm>
            <a:off x="1828800" y="3138488"/>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A</a:t>
            </a:r>
          </a:p>
        </p:txBody>
      </p:sp>
      <p:sp>
        <p:nvSpPr>
          <p:cNvPr id="97286" name="Rectangle 6"/>
          <p:cNvSpPr>
            <a:spLocks noChangeArrowheads="1"/>
          </p:cNvSpPr>
          <p:nvPr/>
        </p:nvSpPr>
        <p:spPr bwMode="auto">
          <a:xfrm>
            <a:off x="3200400" y="3138488"/>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B</a:t>
            </a:r>
          </a:p>
        </p:txBody>
      </p:sp>
      <p:sp>
        <p:nvSpPr>
          <p:cNvPr id="97287" name="Rectangle 7"/>
          <p:cNvSpPr>
            <a:spLocks noChangeArrowheads="1"/>
          </p:cNvSpPr>
          <p:nvPr/>
        </p:nvSpPr>
        <p:spPr bwMode="auto">
          <a:xfrm>
            <a:off x="4572000" y="3138488"/>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C</a:t>
            </a:r>
          </a:p>
        </p:txBody>
      </p:sp>
      <p:sp>
        <p:nvSpPr>
          <p:cNvPr id="97288" name="Rectangle 8"/>
          <p:cNvSpPr>
            <a:spLocks noChangeArrowheads="1"/>
          </p:cNvSpPr>
          <p:nvPr/>
        </p:nvSpPr>
        <p:spPr bwMode="auto">
          <a:xfrm>
            <a:off x="5943600" y="3130550"/>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D</a:t>
            </a:r>
          </a:p>
        </p:txBody>
      </p:sp>
      <p:sp>
        <p:nvSpPr>
          <p:cNvPr id="97289" name="Freeform 9"/>
          <p:cNvSpPr>
            <a:spLocks/>
          </p:cNvSpPr>
          <p:nvPr/>
        </p:nvSpPr>
        <p:spPr bwMode="auto">
          <a:xfrm>
            <a:off x="2286000" y="2762250"/>
            <a:ext cx="1371600" cy="365125"/>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
        <p:nvSpPr>
          <p:cNvPr id="97290" name="Freeform 10"/>
          <p:cNvSpPr>
            <a:spLocks/>
          </p:cNvSpPr>
          <p:nvPr/>
        </p:nvSpPr>
        <p:spPr bwMode="auto">
          <a:xfrm>
            <a:off x="3681413" y="2757488"/>
            <a:ext cx="1371600" cy="365125"/>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
        <p:nvSpPr>
          <p:cNvPr id="97291" name="Freeform 11"/>
          <p:cNvSpPr>
            <a:spLocks/>
          </p:cNvSpPr>
          <p:nvPr/>
        </p:nvSpPr>
        <p:spPr bwMode="auto">
          <a:xfrm>
            <a:off x="5057775" y="2746375"/>
            <a:ext cx="1371600" cy="365125"/>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
        <p:nvSpPr>
          <p:cNvPr id="97292" name="Freeform 12"/>
          <p:cNvSpPr>
            <a:spLocks/>
          </p:cNvSpPr>
          <p:nvPr/>
        </p:nvSpPr>
        <p:spPr bwMode="auto">
          <a:xfrm flipV="1">
            <a:off x="2378075" y="3584575"/>
            <a:ext cx="4022725" cy="457200"/>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
        <p:nvSpPr>
          <p:cNvPr id="97293" name="Text Box 13" descr="90%"/>
          <p:cNvSpPr txBox="1">
            <a:spLocks noChangeArrowheads="1"/>
          </p:cNvSpPr>
          <p:nvPr/>
        </p:nvSpPr>
        <p:spPr bwMode="auto">
          <a:xfrm>
            <a:off x="2644775" y="2420938"/>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2203A"/>
                </a:solidFill>
              </a:rPr>
              <a:t>Spill</a:t>
            </a:r>
          </a:p>
        </p:txBody>
      </p:sp>
      <p:sp>
        <p:nvSpPr>
          <p:cNvPr id="3197966" name="Text Box 14"/>
          <p:cNvSpPr txBox="1">
            <a:spLocks noChangeArrowheads="1"/>
          </p:cNvSpPr>
          <p:nvPr/>
        </p:nvSpPr>
        <p:spPr bwMode="auto">
          <a:xfrm>
            <a:off x="468313" y="5935663"/>
            <a:ext cx="8161337" cy="338137"/>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Goal:  Robust High-Performance Capacity Sharing with Negligible Overhead</a:t>
            </a:r>
          </a:p>
        </p:txBody>
      </p:sp>
    </p:spTree>
    <p:extLst>
      <p:ext uri="{BB962C8B-B14F-4D97-AF65-F5344CB8AC3E}">
        <p14:creationId xmlns:p14="http://schemas.microsoft.com/office/powerpoint/2010/main" val="42238323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7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966"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A0994DE4-D1D4-874C-BE55-D45619E06159}" type="slidenum">
              <a:rPr lang="en-US" sz="1200">
                <a:solidFill>
                  <a:srgbClr val="000000"/>
                </a:solidFill>
                <a:latin typeface="Garamond" charset="0"/>
              </a:rPr>
              <a:pPr algn="ctr" eaLnBrk="1" hangingPunct="1"/>
              <a:t>183</a:t>
            </a:fld>
            <a:endParaRPr lang="en-US" sz="1200">
              <a:solidFill>
                <a:srgbClr val="000000"/>
              </a:solidFill>
              <a:latin typeface="Garamond" charset="0"/>
            </a:endParaRPr>
          </a:p>
        </p:txBody>
      </p:sp>
      <p:sp>
        <p:nvSpPr>
          <p:cNvPr id="99330" name="Rectangle 2"/>
          <p:cNvSpPr>
            <a:spLocks noGrp="1" noChangeArrowheads="1"/>
          </p:cNvSpPr>
          <p:nvPr>
            <p:ph type="title"/>
          </p:nvPr>
        </p:nvSpPr>
        <p:spPr>
          <a:xfrm>
            <a:off x="381000" y="228600"/>
            <a:ext cx="7666038" cy="450850"/>
          </a:xfrm>
        </p:spPr>
        <p:txBody>
          <a:bodyPr/>
          <a:lstStyle/>
          <a:p>
            <a:r>
              <a:rPr lang="en-US">
                <a:latin typeface="Garamond" charset="0"/>
                <a:ea typeface="ＭＳ Ｐゴシック" charset="0"/>
                <a:cs typeface="ＭＳ Ｐゴシック" charset="0"/>
              </a:rPr>
              <a:t>Spill-Receive Architecture</a:t>
            </a:r>
          </a:p>
        </p:txBody>
      </p:sp>
      <p:sp>
        <p:nvSpPr>
          <p:cNvPr id="99331" name="Rectangle 3"/>
          <p:cNvSpPr>
            <a:spLocks noGrp="1" noChangeArrowheads="1"/>
          </p:cNvSpPr>
          <p:nvPr>
            <p:ph type="body" idx="1"/>
          </p:nvPr>
        </p:nvSpPr>
        <p:spPr>
          <a:xfrm>
            <a:off x="625475" y="1355725"/>
            <a:ext cx="8056563" cy="1250950"/>
          </a:xfrm>
        </p:spPr>
        <p:txBody>
          <a:bodyPr/>
          <a:lstStyle/>
          <a:p>
            <a:pPr marL="457200" indent="-457200">
              <a:buClr>
                <a:schemeClr val="tx1"/>
              </a:buClr>
              <a:buFont typeface="Wingdings" charset="0"/>
              <a:buNone/>
            </a:pPr>
            <a:r>
              <a:rPr lang="en-US" sz="2200">
                <a:latin typeface="Tahoma" charset="0"/>
                <a:ea typeface="ＭＳ Ｐゴシック" charset="0"/>
                <a:cs typeface="ＭＳ Ｐゴシック" charset="0"/>
              </a:rPr>
              <a:t>Each Cache is either a Spiller or Receiver but not both</a:t>
            </a:r>
          </a:p>
          <a:p>
            <a:pPr marL="457200" indent="-457200">
              <a:buClr>
                <a:schemeClr val="tx1"/>
              </a:buClr>
              <a:buFont typeface="Wingdings" charset="0"/>
              <a:buNone/>
            </a:pPr>
            <a:r>
              <a:rPr lang="en-US" sz="2200">
                <a:latin typeface="Tahoma" charset="0"/>
                <a:ea typeface="ＭＳ Ｐゴシック" charset="0"/>
                <a:cs typeface="ＭＳ Ｐゴシック" charset="0"/>
              </a:rPr>
              <a:t>	- </a:t>
            </a:r>
            <a:r>
              <a:rPr lang="en-US" sz="1800">
                <a:latin typeface="Tahoma" charset="0"/>
                <a:ea typeface="ＭＳ Ｐゴシック" charset="0"/>
                <a:cs typeface="ＭＳ Ｐゴシック" charset="0"/>
              </a:rPr>
              <a:t>Lines from spiller cache are spilled to one of the receivers</a:t>
            </a:r>
          </a:p>
          <a:p>
            <a:pPr marL="457200" indent="-457200">
              <a:buClr>
                <a:schemeClr val="tx1"/>
              </a:buClr>
              <a:buFont typeface="Wingdings" charset="0"/>
              <a:buNone/>
            </a:pPr>
            <a:r>
              <a:rPr lang="en-US" sz="1800">
                <a:latin typeface="Tahoma" charset="0"/>
                <a:ea typeface="ＭＳ Ｐゴシック" charset="0"/>
                <a:cs typeface="ＭＳ Ｐゴシック" charset="0"/>
              </a:rPr>
              <a:t>	-  Evicted lines from receiver cache are discarded  </a:t>
            </a:r>
          </a:p>
        </p:txBody>
      </p:sp>
      <p:sp>
        <p:nvSpPr>
          <p:cNvPr id="3200004" name="Text Box 4" descr="90%"/>
          <p:cNvSpPr txBox="1">
            <a:spLocks noChangeArrowheads="1"/>
          </p:cNvSpPr>
          <p:nvPr/>
        </p:nvSpPr>
        <p:spPr bwMode="auto">
          <a:xfrm>
            <a:off x="258763" y="5340350"/>
            <a:ext cx="85963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Wingdings" charset="0"/>
              <a:buNone/>
            </a:pPr>
            <a:r>
              <a:rPr lang="en-US" sz="2000">
                <a:solidFill>
                  <a:srgbClr val="000000"/>
                </a:solidFill>
              </a:rPr>
              <a:t>What is the best N-bit binary string that maximizes the performance of Spill Receive Architecture </a:t>
            </a:r>
            <a:r>
              <a:rPr lang="en-US" sz="2000">
                <a:solidFill>
                  <a:srgbClr val="000000"/>
                </a:solidFill>
                <a:sym typeface="Wingdings" charset="0"/>
              </a:rPr>
              <a:t> Dynamic Spill Receive (DSR)</a:t>
            </a:r>
            <a:endParaRPr lang="en-US" sz="2000">
              <a:solidFill>
                <a:srgbClr val="000000"/>
              </a:solidFill>
            </a:endParaRPr>
          </a:p>
        </p:txBody>
      </p:sp>
      <p:sp>
        <p:nvSpPr>
          <p:cNvPr id="99333" name="Rectangle 5"/>
          <p:cNvSpPr>
            <a:spLocks noChangeArrowheads="1"/>
          </p:cNvSpPr>
          <p:nvPr/>
        </p:nvSpPr>
        <p:spPr bwMode="auto">
          <a:xfrm>
            <a:off x="1828800" y="3665538"/>
            <a:ext cx="914400" cy="457200"/>
          </a:xfrm>
          <a:prstGeom prst="rect">
            <a:avLst/>
          </a:prstGeom>
          <a:solidFill>
            <a:srgbClr val="FF9900"/>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A</a:t>
            </a:r>
          </a:p>
        </p:txBody>
      </p:sp>
      <p:sp>
        <p:nvSpPr>
          <p:cNvPr id="99334" name="Rectangle 6"/>
          <p:cNvSpPr>
            <a:spLocks noChangeArrowheads="1"/>
          </p:cNvSpPr>
          <p:nvPr/>
        </p:nvSpPr>
        <p:spPr bwMode="auto">
          <a:xfrm>
            <a:off x="3200400" y="3665538"/>
            <a:ext cx="914400" cy="457200"/>
          </a:xfrm>
          <a:prstGeom prst="rect">
            <a:avLst/>
          </a:prstGeom>
          <a:solidFill>
            <a:srgbClr val="66FF66"/>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B</a:t>
            </a:r>
          </a:p>
        </p:txBody>
      </p:sp>
      <p:sp>
        <p:nvSpPr>
          <p:cNvPr id="99335" name="Rectangle 7"/>
          <p:cNvSpPr>
            <a:spLocks noChangeArrowheads="1"/>
          </p:cNvSpPr>
          <p:nvPr/>
        </p:nvSpPr>
        <p:spPr bwMode="auto">
          <a:xfrm>
            <a:off x="4572000" y="3665538"/>
            <a:ext cx="914400" cy="457200"/>
          </a:xfrm>
          <a:prstGeom prst="rect">
            <a:avLst/>
          </a:prstGeom>
          <a:solidFill>
            <a:srgbClr val="FF9900"/>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C</a:t>
            </a:r>
          </a:p>
        </p:txBody>
      </p:sp>
      <p:sp>
        <p:nvSpPr>
          <p:cNvPr id="99336" name="Rectangle 8"/>
          <p:cNvSpPr>
            <a:spLocks noChangeArrowheads="1"/>
          </p:cNvSpPr>
          <p:nvPr/>
        </p:nvSpPr>
        <p:spPr bwMode="auto">
          <a:xfrm>
            <a:off x="5943600" y="3657600"/>
            <a:ext cx="914400" cy="457200"/>
          </a:xfrm>
          <a:prstGeom prst="rect">
            <a:avLst/>
          </a:prstGeom>
          <a:solidFill>
            <a:srgbClr val="66FF66"/>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D</a:t>
            </a:r>
          </a:p>
        </p:txBody>
      </p:sp>
      <p:grpSp>
        <p:nvGrpSpPr>
          <p:cNvPr id="2" name="Group 9"/>
          <p:cNvGrpSpPr>
            <a:grpSpLocks/>
          </p:cNvGrpSpPr>
          <p:nvPr/>
        </p:nvGrpSpPr>
        <p:grpSpPr bwMode="auto">
          <a:xfrm>
            <a:off x="2286000" y="3014663"/>
            <a:ext cx="4206875" cy="639762"/>
            <a:chOff x="1440" y="1757"/>
            <a:chExt cx="2650" cy="403"/>
          </a:xfrm>
        </p:grpSpPr>
        <p:sp>
          <p:nvSpPr>
            <p:cNvPr id="99346" name="Freeform 10"/>
            <p:cNvSpPr>
              <a:spLocks/>
            </p:cNvSpPr>
            <p:nvPr/>
          </p:nvSpPr>
          <p:spPr bwMode="auto">
            <a:xfrm>
              <a:off x="1440" y="2045"/>
              <a:ext cx="864" cy="115"/>
            </a:xfrm>
            <a:custGeom>
              <a:avLst/>
              <a:gdLst>
                <a:gd name="T0" fmla="*/ 0 w 922"/>
                <a:gd name="T1" fmla="*/ 3 h 173"/>
                <a:gd name="T2" fmla="*/ 242 w 922"/>
                <a:gd name="T3" fmla="*/ 0 h 173"/>
                <a:gd name="T4" fmla="*/ 482 w 922"/>
                <a:gd name="T5" fmla="*/ 3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
          <p:nvSpPr>
            <p:cNvPr id="99347" name="Freeform 11"/>
            <p:cNvSpPr>
              <a:spLocks/>
            </p:cNvSpPr>
            <p:nvPr/>
          </p:nvSpPr>
          <p:spPr bwMode="auto">
            <a:xfrm>
              <a:off x="1440" y="1757"/>
              <a:ext cx="2650" cy="403"/>
            </a:xfrm>
            <a:custGeom>
              <a:avLst/>
              <a:gdLst>
                <a:gd name="T0" fmla="*/ 0 w 922"/>
                <a:gd name="T1" fmla="*/ 814172 h 173"/>
                <a:gd name="T2" fmla="*/ 17734521 w 922"/>
                <a:gd name="T3" fmla="*/ 0 h 173"/>
                <a:gd name="T4" fmla="*/ 35474222 w 922"/>
                <a:gd name="T5" fmla="*/ 814172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grpSp>
      <p:sp>
        <p:nvSpPr>
          <p:cNvPr id="3200012" name="Text Box 12" descr="90%"/>
          <p:cNvSpPr txBox="1">
            <a:spLocks noChangeArrowheads="1"/>
          </p:cNvSpPr>
          <p:nvPr/>
        </p:nvSpPr>
        <p:spPr bwMode="auto">
          <a:xfrm>
            <a:off x="2644775" y="2947988"/>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2203A"/>
                </a:solidFill>
              </a:rPr>
              <a:t>Spill</a:t>
            </a:r>
          </a:p>
        </p:txBody>
      </p:sp>
      <p:sp>
        <p:nvSpPr>
          <p:cNvPr id="99339" name="Text Box 13" descr="90%"/>
          <p:cNvSpPr txBox="1">
            <a:spLocks noChangeArrowheads="1"/>
          </p:cNvSpPr>
          <p:nvPr/>
        </p:nvSpPr>
        <p:spPr bwMode="auto">
          <a:xfrm>
            <a:off x="1570038" y="4286250"/>
            <a:ext cx="1333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=1 </a:t>
            </a:r>
          </a:p>
          <a:p>
            <a:pPr algn="ctr" eaLnBrk="1" hangingPunct="1"/>
            <a:r>
              <a:rPr lang="en-US" sz="1400">
                <a:solidFill>
                  <a:srgbClr val="000000"/>
                </a:solidFill>
              </a:rPr>
              <a:t>(Spiller cache)</a:t>
            </a:r>
          </a:p>
        </p:txBody>
      </p:sp>
      <p:sp>
        <p:nvSpPr>
          <p:cNvPr id="99340" name="Text Box 14" descr="90%"/>
          <p:cNvSpPr txBox="1">
            <a:spLocks noChangeArrowheads="1"/>
          </p:cNvSpPr>
          <p:nvPr/>
        </p:nvSpPr>
        <p:spPr bwMode="auto">
          <a:xfrm>
            <a:off x="2903538" y="4294188"/>
            <a:ext cx="149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=0 </a:t>
            </a:r>
          </a:p>
          <a:p>
            <a:pPr algn="ctr" eaLnBrk="1" hangingPunct="1"/>
            <a:r>
              <a:rPr lang="en-US" sz="1400">
                <a:solidFill>
                  <a:srgbClr val="000000"/>
                </a:solidFill>
              </a:rPr>
              <a:t>(Receiver cache)</a:t>
            </a:r>
          </a:p>
        </p:txBody>
      </p:sp>
      <p:sp>
        <p:nvSpPr>
          <p:cNvPr id="99341" name="Text Box 15" descr="90%"/>
          <p:cNvSpPr txBox="1">
            <a:spLocks noChangeArrowheads="1"/>
          </p:cNvSpPr>
          <p:nvPr/>
        </p:nvSpPr>
        <p:spPr bwMode="auto">
          <a:xfrm>
            <a:off x="4330700" y="4279900"/>
            <a:ext cx="13938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=1</a:t>
            </a:r>
          </a:p>
          <a:p>
            <a:pPr algn="ctr" eaLnBrk="1" hangingPunct="1"/>
            <a:r>
              <a:rPr lang="en-US" sz="1400">
                <a:solidFill>
                  <a:srgbClr val="000000"/>
                </a:solidFill>
              </a:rPr>
              <a:t>(Spiller cache)</a:t>
            </a:r>
            <a:r>
              <a:rPr lang="en-US" sz="1600">
                <a:solidFill>
                  <a:srgbClr val="000000"/>
                </a:solidFill>
              </a:rPr>
              <a:t> </a:t>
            </a:r>
          </a:p>
        </p:txBody>
      </p:sp>
      <p:sp>
        <p:nvSpPr>
          <p:cNvPr id="99342" name="Text Box 16" descr="90%"/>
          <p:cNvSpPr txBox="1">
            <a:spLocks noChangeArrowheads="1"/>
          </p:cNvSpPr>
          <p:nvPr/>
        </p:nvSpPr>
        <p:spPr bwMode="auto">
          <a:xfrm>
            <a:off x="5648325" y="4303713"/>
            <a:ext cx="149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=0 </a:t>
            </a:r>
          </a:p>
          <a:p>
            <a:pPr algn="ctr" eaLnBrk="1" hangingPunct="1"/>
            <a:r>
              <a:rPr lang="en-US" sz="1400">
                <a:solidFill>
                  <a:srgbClr val="000000"/>
                </a:solidFill>
              </a:rPr>
              <a:t>(Receiver cache)</a:t>
            </a:r>
          </a:p>
        </p:txBody>
      </p:sp>
      <p:grpSp>
        <p:nvGrpSpPr>
          <p:cNvPr id="3" name="Group 17"/>
          <p:cNvGrpSpPr>
            <a:grpSpLocks/>
          </p:cNvGrpSpPr>
          <p:nvPr/>
        </p:nvGrpSpPr>
        <p:grpSpPr bwMode="auto">
          <a:xfrm>
            <a:off x="4114800" y="3379788"/>
            <a:ext cx="1828800" cy="274637"/>
            <a:chOff x="2362" y="1987"/>
            <a:chExt cx="1688" cy="173"/>
          </a:xfrm>
        </p:grpSpPr>
        <p:sp>
          <p:nvSpPr>
            <p:cNvPr id="99344" name="Freeform 18"/>
            <p:cNvSpPr>
              <a:spLocks/>
            </p:cNvSpPr>
            <p:nvPr/>
          </p:nvSpPr>
          <p:spPr bwMode="auto">
            <a:xfrm>
              <a:off x="3226" y="1987"/>
              <a:ext cx="824" cy="173"/>
            </a:xfrm>
            <a:custGeom>
              <a:avLst/>
              <a:gdLst>
                <a:gd name="T0" fmla="*/ 0 w 922"/>
                <a:gd name="T1" fmla="*/ 173 h 173"/>
                <a:gd name="T2" fmla="*/ 150 w 922"/>
                <a:gd name="T3" fmla="*/ 0 h 173"/>
                <a:gd name="T4" fmla="*/ 299 w 922"/>
                <a:gd name="T5" fmla="*/ 173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
          <p:nvSpPr>
            <p:cNvPr id="99345" name="Freeform 19"/>
            <p:cNvSpPr>
              <a:spLocks/>
            </p:cNvSpPr>
            <p:nvPr/>
          </p:nvSpPr>
          <p:spPr bwMode="auto">
            <a:xfrm>
              <a:off x="2362" y="1987"/>
              <a:ext cx="864" cy="163"/>
            </a:xfrm>
            <a:custGeom>
              <a:avLst/>
              <a:gdLst>
                <a:gd name="T0" fmla="*/ 0 w 922"/>
                <a:gd name="T1" fmla="*/ 96 h 173"/>
                <a:gd name="T2" fmla="*/ 242 w 922"/>
                <a:gd name="T3" fmla="*/ 0 h 173"/>
                <a:gd name="T4" fmla="*/ 482 w 922"/>
                <a:gd name="T5" fmla="*/ 96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grpSp>
    </p:spTree>
    <p:extLst>
      <p:ext uri="{BB962C8B-B14F-4D97-AF65-F5344CB8AC3E}">
        <p14:creationId xmlns:p14="http://schemas.microsoft.com/office/powerpoint/2010/main" val="10519512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00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00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0004" grpId="0"/>
      <p:bldP spid="3200012"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1636F6D7-5F67-6242-83A4-A92FA9A01E91}" type="slidenum">
              <a:rPr lang="en-US" sz="1200">
                <a:solidFill>
                  <a:srgbClr val="000000"/>
                </a:solidFill>
                <a:latin typeface="Garamond" charset="0"/>
              </a:rPr>
              <a:pPr algn="ctr" eaLnBrk="1" hangingPunct="1"/>
              <a:t>184</a:t>
            </a:fld>
            <a:endParaRPr lang="en-US" sz="1200">
              <a:solidFill>
                <a:srgbClr val="000000"/>
              </a:solidFill>
              <a:latin typeface="Garamond" charset="0"/>
            </a:endParaRPr>
          </a:p>
        </p:txBody>
      </p:sp>
      <p:grpSp>
        <p:nvGrpSpPr>
          <p:cNvPr id="101378" name="Group 2"/>
          <p:cNvGrpSpPr>
            <a:grpSpLocks/>
          </p:cNvGrpSpPr>
          <p:nvPr/>
        </p:nvGrpSpPr>
        <p:grpSpPr bwMode="auto">
          <a:xfrm>
            <a:off x="4538663" y="2032000"/>
            <a:ext cx="2095500" cy="3175000"/>
            <a:chOff x="4848" y="1536"/>
            <a:chExt cx="2112" cy="2400"/>
          </a:xfrm>
        </p:grpSpPr>
        <p:sp>
          <p:nvSpPr>
            <p:cNvPr id="101436" name="Rectangle 3"/>
            <p:cNvSpPr>
              <a:spLocks noChangeArrowheads="1"/>
            </p:cNvSpPr>
            <p:nvPr/>
          </p:nvSpPr>
          <p:spPr bwMode="auto">
            <a:xfrm>
              <a:off x="4848" y="163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7" name="Rectangle 4"/>
            <p:cNvSpPr>
              <a:spLocks noChangeArrowheads="1"/>
            </p:cNvSpPr>
            <p:nvPr/>
          </p:nvSpPr>
          <p:spPr bwMode="auto">
            <a:xfrm>
              <a:off x="4848" y="172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8" name="Rectangle 5"/>
            <p:cNvSpPr>
              <a:spLocks noChangeArrowheads="1"/>
            </p:cNvSpPr>
            <p:nvPr/>
          </p:nvSpPr>
          <p:spPr bwMode="auto">
            <a:xfrm>
              <a:off x="4848" y="182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9" name="Rectangle 6"/>
            <p:cNvSpPr>
              <a:spLocks noChangeArrowheads="1"/>
            </p:cNvSpPr>
            <p:nvPr/>
          </p:nvSpPr>
          <p:spPr bwMode="auto">
            <a:xfrm>
              <a:off x="4848" y="192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0" name="Rectangle 7"/>
            <p:cNvSpPr>
              <a:spLocks noChangeArrowheads="1"/>
            </p:cNvSpPr>
            <p:nvPr/>
          </p:nvSpPr>
          <p:spPr bwMode="auto">
            <a:xfrm>
              <a:off x="4848" y="201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1" name="Rectangle 8"/>
            <p:cNvSpPr>
              <a:spLocks noChangeArrowheads="1"/>
            </p:cNvSpPr>
            <p:nvPr/>
          </p:nvSpPr>
          <p:spPr bwMode="auto">
            <a:xfrm>
              <a:off x="4848" y="220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2" name="Rectangle 9"/>
            <p:cNvSpPr>
              <a:spLocks noChangeArrowheads="1"/>
            </p:cNvSpPr>
            <p:nvPr/>
          </p:nvSpPr>
          <p:spPr bwMode="auto">
            <a:xfrm>
              <a:off x="4848" y="230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3" name="Rectangle 10"/>
            <p:cNvSpPr>
              <a:spLocks noChangeArrowheads="1"/>
            </p:cNvSpPr>
            <p:nvPr/>
          </p:nvSpPr>
          <p:spPr bwMode="auto">
            <a:xfrm>
              <a:off x="4848" y="240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4" name="Rectangle 11"/>
            <p:cNvSpPr>
              <a:spLocks noChangeArrowheads="1"/>
            </p:cNvSpPr>
            <p:nvPr/>
          </p:nvSpPr>
          <p:spPr bwMode="auto">
            <a:xfrm>
              <a:off x="4848" y="249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5" name="Rectangle 12"/>
            <p:cNvSpPr>
              <a:spLocks noChangeArrowheads="1"/>
            </p:cNvSpPr>
            <p:nvPr/>
          </p:nvSpPr>
          <p:spPr bwMode="auto">
            <a:xfrm>
              <a:off x="4848" y="259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6" name="Rectangle 13"/>
            <p:cNvSpPr>
              <a:spLocks noChangeArrowheads="1"/>
            </p:cNvSpPr>
            <p:nvPr/>
          </p:nvSpPr>
          <p:spPr bwMode="auto">
            <a:xfrm>
              <a:off x="4848" y="268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7" name="Rectangle 14"/>
            <p:cNvSpPr>
              <a:spLocks noChangeArrowheads="1"/>
            </p:cNvSpPr>
            <p:nvPr/>
          </p:nvSpPr>
          <p:spPr bwMode="auto">
            <a:xfrm>
              <a:off x="4848" y="278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8" name="Rectangle 15"/>
            <p:cNvSpPr>
              <a:spLocks noChangeArrowheads="1"/>
            </p:cNvSpPr>
            <p:nvPr/>
          </p:nvSpPr>
          <p:spPr bwMode="auto">
            <a:xfrm>
              <a:off x="4848" y="288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9" name="Rectangle 16"/>
            <p:cNvSpPr>
              <a:spLocks noChangeArrowheads="1"/>
            </p:cNvSpPr>
            <p:nvPr/>
          </p:nvSpPr>
          <p:spPr bwMode="auto">
            <a:xfrm>
              <a:off x="4848" y="297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0" name="Rectangle 17"/>
            <p:cNvSpPr>
              <a:spLocks noChangeArrowheads="1"/>
            </p:cNvSpPr>
            <p:nvPr/>
          </p:nvSpPr>
          <p:spPr bwMode="auto">
            <a:xfrm>
              <a:off x="4848" y="307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1" name="Rectangle 18"/>
            <p:cNvSpPr>
              <a:spLocks noChangeArrowheads="1"/>
            </p:cNvSpPr>
            <p:nvPr/>
          </p:nvSpPr>
          <p:spPr bwMode="auto">
            <a:xfrm>
              <a:off x="4848" y="316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2" name="Rectangle 19"/>
            <p:cNvSpPr>
              <a:spLocks noChangeArrowheads="1"/>
            </p:cNvSpPr>
            <p:nvPr/>
          </p:nvSpPr>
          <p:spPr bwMode="auto">
            <a:xfrm>
              <a:off x="4848" y="326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3" name="Rectangle 20"/>
            <p:cNvSpPr>
              <a:spLocks noChangeArrowheads="1"/>
            </p:cNvSpPr>
            <p:nvPr/>
          </p:nvSpPr>
          <p:spPr bwMode="auto">
            <a:xfrm>
              <a:off x="4848" y="336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4" name="Rectangle 21"/>
            <p:cNvSpPr>
              <a:spLocks noChangeArrowheads="1"/>
            </p:cNvSpPr>
            <p:nvPr/>
          </p:nvSpPr>
          <p:spPr bwMode="auto">
            <a:xfrm>
              <a:off x="4848" y="345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5" name="Rectangle 22"/>
            <p:cNvSpPr>
              <a:spLocks noChangeArrowheads="1"/>
            </p:cNvSpPr>
            <p:nvPr/>
          </p:nvSpPr>
          <p:spPr bwMode="auto">
            <a:xfrm>
              <a:off x="4848" y="355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6" name="Rectangle 23"/>
            <p:cNvSpPr>
              <a:spLocks noChangeArrowheads="1"/>
            </p:cNvSpPr>
            <p:nvPr/>
          </p:nvSpPr>
          <p:spPr bwMode="auto">
            <a:xfrm>
              <a:off x="4848" y="364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7" name="Rectangle 24"/>
            <p:cNvSpPr>
              <a:spLocks noChangeArrowheads="1"/>
            </p:cNvSpPr>
            <p:nvPr/>
          </p:nvSpPr>
          <p:spPr bwMode="auto">
            <a:xfrm>
              <a:off x="4848" y="374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8" name="Rectangle 25"/>
            <p:cNvSpPr>
              <a:spLocks noChangeArrowheads="1"/>
            </p:cNvSpPr>
            <p:nvPr/>
          </p:nvSpPr>
          <p:spPr bwMode="auto">
            <a:xfrm>
              <a:off x="4848" y="384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9" name="Rectangle 26"/>
            <p:cNvSpPr>
              <a:spLocks noChangeArrowheads="1"/>
            </p:cNvSpPr>
            <p:nvPr/>
          </p:nvSpPr>
          <p:spPr bwMode="auto">
            <a:xfrm>
              <a:off x="4848" y="153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60" name="Rectangle 27"/>
            <p:cNvSpPr>
              <a:spLocks noChangeArrowheads="1"/>
            </p:cNvSpPr>
            <p:nvPr/>
          </p:nvSpPr>
          <p:spPr bwMode="auto">
            <a:xfrm>
              <a:off x="4848" y="211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grpSp>
        <p:nvGrpSpPr>
          <p:cNvPr id="3" name="Group 28"/>
          <p:cNvGrpSpPr>
            <a:grpSpLocks/>
          </p:cNvGrpSpPr>
          <p:nvPr/>
        </p:nvGrpSpPr>
        <p:grpSpPr bwMode="auto">
          <a:xfrm>
            <a:off x="4552950" y="2032000"/>
            <a:ext cx="2095500" cy="3175000"/>
            <a:chOff x="4848" y="1536"/>
            <a:chExt cx="2112" cy="2400"/>
          </a:xfrm>
        </p:grpSpPr>
        <p:sp>
          <p:nvSpPr>
            <p:cNvPr id="101411" name="Rectangle 29"/>
            <p:cNvSpPr>
              <a:spLocks noChangeArrowheads="1"/>
            </p:cNvSpPr>
            <p:nvPr/>
          </p:nvSpPr>
          <p:spPr bwMode="auto">
            <a:xfrm>
              <a:off x="4848" y="1632"/>
              <a:ext cx="2112" cy="96"/>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2" name="Rectangle 30"/>
            <p:cNvSpPr>
              <a:spLocks noChangeArrowheads="1"/>
            </p:cNvSpPr>
            <p:nvPr/>
          </p:nvSpPr>
          <p:spPr bwMode="auto">
            <a:xfrm>
              <a:off x="4848" y="172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3" name="Rectangle 31"/>
            <p:cNvSpPr>
              <a:spLocks noChangeArrowheads="1"/>
            </p:cNvSpPr>
            <p:nvPr/>
          </p:nvSpPr>
          <p:spPr bwMode="auto">
            <a:xfrm>
              <a:off x="4848" y="182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4" name="Rectangle 32"/>
            <p:cNvSpPr>
              <a:spLocks noChangeArrowheads="1"/>
            </p:cNvSpPr>
            <p:nvPr/>
          </p:nvSpPr>
          <p:spPr bwMode="auto">
            <a:xfrm>
              <a:off x="4848" y="1920"/>
              <a:ext cx="2112" cy="96"/>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5" name="Rectangle 33"/>
            <p:cNvSpPr>
              <a:spLocks noChangeArrowheads="1"/>
            </p:cNvSpPr>
            <p:nvPr/>
          </p:nvSpPr>
          <p:spPr bwMode="auto">
            <a:xfrm>
              <a:off x="4848" y="201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6" name="Rectangle 34"/>
            <p:cNvSpPr>
              <a:spLocks noChangeArrowheads="1"/>
            </p:cNvSpPr>
            <p:nvPr/>
          </p:nvSpPr>
          <p:spPr bwMode="auto">
            <a:xfrm>
              <a:off x="4848" y="220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7" name="Rectangle 35"/>
            <p:cNvSpPr>
              <a:spLocks noChangeArrowheads="1"/>
            </p:cNvSpPr>
            <p:nvPr/>
          </p:nvSpPr>
          <p:spPr bwMode="auto">
            <a:xfrm>
              <a:off x="4848" y="230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8" name="Rectangle 36"/>
            <p:cNvSpPr>
              <a:spLocks noChangeArrowheads="1"/>
            </p:cNvSpPr>
            <p:nvPr/>
          </p:nvSpPr>
          <p:spPr bwMode="auto">
            <a:xfrm>
              <a:off x="4848" y="240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9" name="Rectangle 37"/>
            <p:cNvSpPr>
              <a:spLocks noChangeArrowheads="1"/>
            </p:cNvSpPr>
            <p:nvPr/>
          </p:nvSpPr>
          <p:spPr bwMode="auto">
            <a:xfrm>
              <a:off x="4848" y="2496"/>
              <a:ext cx="2112" cy="96"/>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0" name="Rectangle 38"/>
            <p:cNvSpPr>
              <a:spLocks noChangeArrowheads="1"/>
            </p:cNvSpPr>
            <p:nvPr/>
          </p:nvSpPr>
          <p:spPr bwMode="auto">
            <a:xfrm>
              <a:off x="4848" y="259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1" name="Rectangle 39"/>
            <p:cNvSpPr>
              <a:spLocks noChangeArrowheads="1"/>
            </p:cNvSpPr>
            <p:nvPr/>
          </p:nvSpPr>
          <p:spPr bwMode="auto">
            <a:xfrm>
              <a:off x="4848" y="2688"/>
              <a:ext cx="2112" cy="96"/>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2" name="Rectangle 40"/>
            <p:cNvSpPr>
              <a:spLocks noChangeArrowheads="1"/>
            </p:cNvSpPr>
            <p:nvPr/>
          </p:nvSpPr>
          <p:spPr bwMode="auto">
            <a:xfrm>
              <a:off x="4848" y="278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3" name="Rectangle 41"/>
            <p:cNvSpPr>
              <a:spLocks noChangeArrowheads="1"/>
            </p:cNvSpPr>
            <p:nvPr/>
          </p:nvSpPr>
          <p:spPr bwMode="auto">
            <a:xfrm>
              <a:off x="4848" y="288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4" name="Rectangle 42"/>
            <p:cNvSpPr>
              <a:spLocks noChangeArrowheads="1"/>
            </p:cNvSpPr>
            <p:nvPr/>
          </p:nvSpPr>
          <p:spPr bwMode="auto">
            <a:xfrm>
              <a:off x="4848" y="297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5" name="Rectangle 43"/>
            <p:cNvSpPr>
              <a:spLocks noChangeArrowheads="1"/>
            </p:cNvSpPr>
            <p:nvPr/>
          </p:nvSpPr>
          <p:spPr bwMode="auto">
            <a:xfrm>
              <a:off x="4848" y="307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6" name="Rectangle 44"/>
            <p:cNvSpPr>
              <a:spLocks noChangeArrowheads="1"/>
            </p:cNvSpPr>
            <p:nvPr/>
          </p:nvSpPr>
          <p:spPr bwMode="auto">
            <a:xfrm>
              <a:off x="4848" y="3168"/>
              <a:ext cx="2112" cy="96"/>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7" name="Rectangle 45"/>
            <p:cNvSpPr>
              <a:spLocks noChangeArrowheads="1"/>
            </p:cNvSpPr>
            <p:nvPr/>
          </p:nvSpPr>
          <p:spPr bwMode="auto">
            <a:xfrm>
              <a:off x="4848" y="326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8" name="Rectangle 46"/>
            <p:cNvSpPr>
              <a:spLocks noChangeArrowheads="1"/>
            </p:cNvSpPr>
            <p:nvPr/>
          </p:nvSpPr>
          <p:spPr bwMode="auto">
            <a:xfrm>
              <a:off x="4848" y="336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9" name="Rectangle 47"/>
            <p:cNvSpPr>
              <a:spLocks noChangeArrowheads="1"/>
            </p:cNvSpPr>
            <p:nvPr/>
          </p:nvSpPr>
          <p:spPr bwMode="auto">
            <a:xfrm>
              <a:off x="4848" y="3456"/>
              <a:ext cx="2112" cy="96"/>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0" name="Rectangle 48"/>
            <p:cNvSpPr>
              <a:spLocks noChangeArrowheads="1"/>
            </p:cNvSpPr>
            <p:nvPr/>
          </p:nvSpPr>
          <p:spPr bwMode="auto">
            <a:xfrm>
              <a:off x="4848" y="355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1" name="Rectangle 49"/>
            <p:cNvSpPr>
              <a:spLocks noChangeArrowheads="1"/>
            </p:cNvSpPr>
            <p:nvPr/>
          </p:nvSpPr>
          <p:spPr bwMode="auto">
            <a:xfrm>
              <a:off x="4848" y="364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2" name="Rectangle 50"/>
            <p:cNvSpPr>
              <a:spLocks noChangeArrowheads="1"/>
            </p:cNvSpPr>
            <p:nvPr/>
          </p:nvSpPr>
          <p:spPr bwMode="auto">
            <a:xfrm>
              <a:off x="4848" y="374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3" name="Rectangle 51"/>
            <p:cNvSpPr>
              <a:spLocks noChangeArrowheads="1"/>
            </p:cNvSpPr>
            <p:nvPr/>
          </p:nvSpPr>
          <p:spPr bwMode="auto">
            <a:xfrm>
              <a:off x="4848" y="3840"/>
              <a:ext cx="2112" cy="96"/>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4" name="Rectangle 52"/>
            <p:cNvSpPr>
              <a:spLocks noChangeArrowheads="1"/>
            </p:cNvSpPr>
            <p:nvPr/>
          </p:nvSpPr>
          <p:spPr bwMode="auto">
            <a:xfrm>
              <a:off x="4848" y="1536"/>
              <a:ext cx="2112" cy="96"/>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5" name="Rectangle 53"/>
            <p:cNvSpPr>
              <a:spLocks noChangeArrowheads="1"/>
            </p:cNvSpPr>
            <p:nvPr/>
          </p:nvSpPr>
          <p:spPr bwMode="auto">
            <a:xfrm>
              <a:off x="4848" y="211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grpSp>
        <p:nvGrpSpPr>
          <p:cNvPr id="4" name="Group 54"/>
          <p:cNvGrpSpPr>
            <a:grpSpLocks/>
          </p:cNvGrpSpPr>
          <p:nvPr/>
        </p:nvGrpSpPr>
        <p:grpSpPr bwMode="auto">
          <a:xfrm>
            <a:off x="4549775" y="2017713"/>
            <a:ext cx="2095500" cy="3238500"/>
            <a:chOff x="4848" y="1536"/>
            <a:chExt cx="2112" cy="2448"/>
          </a:xfrm>
        </p:grpSpPr>
        <p:sp>
          <p:nvSpPr>
            <p:cNvPr id="101408" name="Rectangle 55"/>
            <p:cNvSpPr>
              <a:spLocks noChangeArrowheads="1"/>
            </p:cNvSpPr>
            <p:nvPr/>
          </p:nvSpPr>
          <p:spPr bwMode="auto">
            <a:xfrm>
              <a:off x="4848" y="1536"/>
              <a:ext cx="2112" cy="432"/>
            </a:xfrm>
            <a:prstGeom prst="rect">
              <a:avLst/>
            </a:prstGeom>
            <a:solidFill>
              <a:srgbClr val="FF9900"/>
            </a:solidFill>
            <a:ln w="50800">
              <a:solidFill>
                <a:srgbClr val="003300"/>
              </a:solidFill>
              <a:miter lim="800000"/>
              <a:headEnd/>
              <a:tailEnd/>
            </a:ln>
          </p:spPr>
          <p:txBody>
            <a:bodyPr wrap="none" lIns="64008" tIns="32004" rIns="64008" bIns="32004" anchor="ctr"/>
            <a:lstStyle/>
            <a:p>
              <a:pPr algn="ctr"/>
              <a:r>
                <a:rPr lang="en-US" sz="1700">
                  <a:solidFill>
                    <a:srgbClr val="000000"/>
                  </a:solidFill>
                </a:rPr>
                <a:t>Spiller-sets</a:t>
              </a:r>
            </a:p>
          </p:txBody>
        </p:sp>
        <p:sp>
          <p:nvSpPr>
            <p:cNvPr id="101409" name="Rectangle 56"/>
            <p:cNvSpPr>
              <a:spLocks noChangeArrowheads="1"/>
            </p:cNvSpPr>
            <p:nvPr/>
          </p:nvSpPr>
          <p:spPr bwMode="auto">
            <a:xfrm>
              <a:off x="4848" y="2400"/>
              <a:ext cx="2112" cy="1584"/>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r>
                <a:rPr lang="en-US" sz="1700">
                  <a:solidFill>
                    <a:srgbClr val="003300"/>
                  </a:solidFill>
                </a:rPr>
                <a:t>Follower Sets</a:t>
              </a:r>
            </a:p>
          </p:txBody>
        </p:sp>
        <p:sp>
          <p:nvSpPr>
            <p:cNvPr id="101410" name="Rectangle 57"/>
            <p:cNvSpPr>
              <a:spLocks noChangeArrowheads="1"/>
            </p:cNvSpPr>
            <p:nvPr/>
          </p:nvSpPr>
          <p:spPr bwMode="auto">
            <a:xfrm>
              <a:off x="4848" y="1968"/>
              <a:ext cx="2112" cy="432"/>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r>
                <a:rPr lang="en-US" sz="1700">
                  <a:solidFill>
                    <a:srgbClr val="000000"/>
                  </a:solidFill>
                </a:rPr>
                <a:t>Receiver-sets</a:t>
              </a:r>
            </a:p>
          </p:txBody>
        </p:sp>
      </p:grpSp>
      <p:sp>
        <p:nvSpPr>
          <p:cNvPr id="3202106" name="AutoShape 58"/>
          <p:cNvSpPr>
            <a:spLocks noChangeArrowheads="1"/>
          </p:cNvSpPr>
          <p:nvPr/>
        </p:nvSpPr>
        <p:spPr bwMode="auto">
          <a:xfrm>
            <a:off x="6681788" y="1911350"/>
            <a:ext cx="2254250" cy="2436813"/>
          </a:xfrm>
          <a:prstGeom prst="roundRect">
            <a:avLst>
              <a:gd name="adj" fmla="val 16667"/>
            </a:avLst>
          </a:prstGeom>
          <a:solidFill>
            <a:srgbClr val="CC99FF">
              <a:alpha val="50980"/>
            </a:srgbClr>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n-US">
              <a:solidFill>
                <a:srgbClr val="000000"/>
              </a:solidFill>
            </a:endParaRPr>
          </a:p>
        </p:txBody>
      </p:sp>
      <p:sp>
        <p:nvSpPr>
          <p:cNvPr id="101382" name="Rectangle 59"/>
          <p:cNvSpPr>
            <a:spLocks noGrp="1" noChangeArrowheads="1"/>
          </p:cNvSpPr>
          <p:nvPr>
            <p:ph type="title"/>
          </p:nvPr>
        </p:nvSpPr>
        <p:spPr>
          <a:xfrm>
            <a:off x="381000" y="228600"/>
            <a:ext cx="7885113" cy="584200"/>
          </a:xfrm>
        </p:spPr>
        <p:txBody>
          <a:bodyPr/>
          <a:lstStyle/>
          <a:p>
            <a:pPr defTabSz="1306513"/>
            <a:r>
              <a:rPr lang="en-US" sz="3600">
                <a:latin typeface="Garamond" charset="0"/>
                <a:ea typeface="ＭＳ Ｐゴシック" charset="0"/>
                <a:cs typeface="ＭＳ Ｐゴシック" charset="0"/>
              </a:rPr>
              <a:t>Dynamic Spill-Receive via </a:t>
            </a:r>
            <a:r>
              <a:rPr lang="ja-JP" altLang="en-US" sz="3600">
                <a:latin typeface="Garamond" charset="0"/>
                <a:ea typeface="ＭＳ Ｐゴシック" charset="0"/>
                <a:cs typeface="ＭＳ Ｐゴシック" charset="0"/>
              </a:rPr>
              <a:t>“</a:t>
            </a:r>
            <a:r>
              <a:rPr lang="en-US" altLang="ja-JP" sz="3600">
                <a:latin typeface="Garamond" charset="0"/>
                <a:ea typeface="ＭＳ Ｐゴシック" charset="0"/>
                <a:cs typeface="ＭＳ Ｐゴシック" charset="0"/>
              </a:rPr>
              <a:t>Set Dueling</a:t>
            </a:r>
            <a:r>
              <a:rPr lang="ja-JP" altLang="en-US" sz="3600">
                <a:latin typeface="Garamond" charset="0"/>
                <a:ea typeface="ＭＳ Ｐゴシック" charset="0"/>
                <a:cs typeface="ＭＳ Ｐゴシック" charset="0"/>
              </a:rPr>
              <a:t>”</a:t>
            </a:r>
            <a:endParaRPr lang="en-US" sz="3600">
              <a:latin typeface="Garamond" charset="0"/>
              <a:ea typeface="ＭＳ Ｐゴシック" charset="0"/>
              <a:cs typeface="ＭＳ Ｐゴシック" charset="0"/>
            </a:endParaRPr>
          </a:p>
        </p:txBody>
      </p:sp>
      <p:sp>
        <p:nvSpPr>
          <p:cNvPr id="3202108" name="Rectangle 60"/>
          <p:cNvSpPr>
            <a:spLocks noChangeArrowheads="1"/>
          </p:cNvSpPr>
          <p:nvPr/>
        </p:nvSpPr>
        <p:spPr bwMode="auto">
          <a:xfrm>
            <a:off x="127000" y="1384300"/>
            <a:ext cx="434022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15975" lvl="2" indent="-461963" defTabSz="1306513">
              <a:lnSpc>
                <a:spcPct val="90000"/>
              </a:lnSpc>
              <a:spcBef>
                <a:spcPct val="20000"/>
              </a:spcBef>
              <a:buClr>
                <a:srgbClr val="3B812F"/>
              </a:buClr>
              <a:buFont typeface="Arial" charset="0"/>
              <a:buNone/>
            </a:pPr>
            <a:r>
              <a:rPr lang="en-US">
                <a:solidFill>
                  <a:srgbClr val="000000"/>
                </a:solidFill>
              </a:rPr>
              <a:t>Divide the cache in three:</a:t>
            </a:r>
          </a:p>
          <a:p>
            <a:pPr marL="1036638" lvl="3" indent="-217488" defTabSz="1306513">
              <a:lnSpc>
                <a:spcPct val="90000"/>
              </a:lnSpc>
              <a:spcBef>
                <a:spcPct val="20000"/>
              </a:spcBef>
              <a:buClr>
                <a:srgbClr val="3B812F"/>
              </a:buClr>
              <a:buFontTx/>
              <a:buChar char="–"/>
            </a:pPr>
            <a:r>
              <a:rPr lang="en-US" sz="1600">
                <a:solidFill>
                  <a:srgbClr val="F06100"/>
                </a:solidFill>
              </a:rPr>
              <a:t>Spiller sets</a:t>
            </a:r>
          </a:p>
          <a:p>
            <a:pPr marL="1036638" lvl="3" indent="-217488" defTabSz="1306513">
              <a:lnSpc>
                <a:spcPct val="90000"/>
              </a:lnSpc>
              <a:spcBef>
                <a:spcPct val="20000"/>
              </a:spcBef>
              <a:buClr>
                <a:srgbClr val="3B812F"/>
              </a:buClr>
              <a:buFontTx/>
              <a:buChar char="–"/>
            </a:pPr>
            <a:r>
              <a:rPr lang="en-US" sz="1600">
                <a:solidFill>
                  <a:srgbClr val="00DC49"/>
                </a:solidFill>
              </a:rPr>
              <a:t>Receiver sets</a:t>
            </a:r>
            <a:r>
              <a:rPr lang="en-US" sz="1600">
                <a:solidFill>
                  <a:srgbClr val="000000"/>
                </a:solidFill>
              </a:rPr>
              <a:t> </a:t>
            </a:r>
          </a:p>
          <a:p>
            <a:pPr marL="1036638" lvl="3" indent="-217488" defTabSz="1306513">
              <a:lnSpc>
                <a:spcPct val="90000"/>
              </a:lnSpc>
              <a:spcBef>
                <a:spcPct val="20000"/>
              </a:spcBef>
              <a:buClr>
                <a:srgbClr val="3B812F"/>
              </a:buClr>
              <a:buFontTx/>
              <a:buChar char="–"/>
            </a:pPr>
            <a:r>
              <a:rPr lang="en-US" sz="1600">
                <a:solidFill>
                  <a:srgbClr val="4D4D4D"/>
                </a:solidFill>
              </a:rPr>
              <a:t>Follower sets (winner of spiller, receiver) </a:t>
            </a:r>
          </a:p>
          <a:p>
            <a:pPr marL="1036638" lvl="3" indent="-217488" defTabSz="1306513">
              <a:lnSpc>
                <a:spcPct val="90000"/>
              </a:lnSpc>
              <a:spcBef>
                <a:spcPct val="20000"/>
              </a:spcBef>
              <a:buClr>
                <a:srgbClr val="3B812F"/>
              </a:buClr>
            </a:pPr>
            <a:endParaRPr lang="en-US" sz="1600">
              <a:solidFill>
                <a:srgbClr val="4D4D4D"/>
              </a:solidFill>
            </a:endParaRPr>
          </a:p>
          <a:p>
            <a:pPr marL="815975" lvl="2" indent="-461963" defTabSz="1306513">
              <a:lnSpc>
                <a:spcPct val="90000"/>
              </a:lnSpc>
              <a:spcBef>
                <a:spcPct val="20000"/>
              </a:spcBef>
              <a:buClr>
                <a:srgbClr val="3B812F"/>
              </a:buClr>
              <a:buFont typeface="Arial" charset="0"/>
              <a:buNone/>
            </a:pPr>
            <a:r>
              <a:rPr lang="en-US">
                <a:solidFill>
                  <a:srgbClr val="FF0000"/>
                </a:solidFill>
              </a:rPr>
              <a:t>n-bit PSEL counter </a:t>
            </a:r>
          </a:p>
          <a:p>
            <a:pPr marL="815975" lvl="2" indent="-461963" defTabSz="1306513">
              <a:lnSpc>
                <a:spcPct val="90000"/>
              </a:lnSpc>
              <a:spcBef>
                <a:spcPct val="20000"/>
              </a:spcBef>
              <a:buClr>
                <a:srgbClr val="3B812F"/>
              </a:buClr>
              <a:buFont typeface="Arial" charset="0"/>
              <a:buNone/>
            </a:pPr>
            <a:r>
              <a:rPr lang="en-US">
                <a:solidFill>
                  <a:srgbClr val="000000"/>
                </a:solidFill>
              </a:rPr>
              <a:t>misses to spiller-sets:</a:t>
            </a:r>
            <a:r>
              <a:rPr lang="en-US">
                <a:solidFill>
                  <a:srgbClr val="000000"/>
                </a:solidFill>
                <a:sym typeface="Wingdings" charset="0"/>
              </a:rPr>
              <a:t> </a:t>
            </a:r>
            <a:r>
              <a:rPr lang="en-US">
                <a:solidFill>
                  <a:srgbClr val="FF0000"/>
                </a:solidFill>
                <a:sym typeface="Wingdings" charset="0"/>
              </a:rPr>
              <a:t>PSEL</a:t>
            </a:r>
            <a:r>
              <a:rPr lang="en-US">
                <a:solidFill>
                  <a:srgbClr val="FF0000"/>
                </a:solidFill>
              </a:rPr>
              <a:t>--</a:t>
            </a:r>
          </a:p>
          <a:p>
            <a:pPr marL="815975" lvl="2" indent="-461963" defTabSz="1306513">
              <a:lnSpc>
                <a:spcPct val="90000"/>
              </a:lnSpc>
              <a:spcBef>
                <a:spcPct val="20000"/>
              </a:spcBef>
              <a:buClr>
                <a:srgbClr val="3B812F"/>
              </a:buClr>
              <a:buFont typeface="Arial" charset="0"/>
              <a:buNone/>
            </a:pPr>
            <a:r>
              <a:rPr lang="en-US">
                <a:solidFill>
                  <a:srgbClr val="000000"/>
                </a:solidFill>
              </a:rPr>
              <a:t>misses to receiver-set: </a:t>
            </a:r>
            <a:r>
              <a:rPr lang="en-US">
                <a:solidFill>
                  <a:srgbClr val="FF0000"/>
                </a:solidFill>
              </a:rPr>
              <a:t>PSEL++</a:t>
            </a:r>
            <a:r>
              <a:rPr lang="en-US">
                <a:solidFill>
                  <a:srgbClr val="000000"/>
                </a:solidFill>
              </a:rPr>
              <a:t> </a:t>
            </a:r>
          </a:p>
          <a:p>
            <a:pPr marL="815975" lvl="2" indent="-461963" defTabSz="1306513">
              <a:lnSpc>
                <a:spcPct val="90000"/>
              </a:lnSpc>
              <a:spcBef>
                <a:spcPct val="20000"/>
              </a:spcBef>
              <a:buClr>
                <a:srgbClr val="3B812F"/>
              </a:buClr>
              <a:buFont typeface="Arial" charset="0"/>
              <a:buNone/>
            </a:pPr>
            <a:endParaRPr lang="en-US">
              <a:solidFill>
                <a:srgbClr val="000000"/>
              </a:solidFill>
            </a:endParaRPr>
          </a:p>
          <a:p>
            <a:pPr marL="815975" lvl="2" indent="-461963" defTabSz="1306513">
              <a:lnSpc>
                <a:spcPct val="90000"/>
              </a:lnSpc>
              <a:spcBef>
                <a:spcPct val="20000"/>
              </a:spcBef>
              <a:buClr>
                <a:srgbClr val="3B812F"/>
              </a:buClr>
              <a:buFont typeface="Arial" charset="0"/>
              <a:buNone/>
            </a:pPr>
            <a:r>
              <a:rPr lang="en-US">
                <a:solidFill>
                  <a:srgbClr val="000000"/>
                </a:solidFill>
              </a:rPr>
              <a:t>MSB of PSEL decides policy for Follower sets:</a:t>
            </a:r>
          </a:p>
          <a:p>
            <a:pPr marL="1036638" lvl="3" indent="-217488" defTabSz="1306513">
              <a:lnSpc>
                <a:spcPct val="90000"/>
              </a:lnSpc>
              <a:spcBef>
                <a:spcPct val="20000"/>
              </a:spcBef>
              <a:buClr>
                <a:srgbClr val="3B812F"/>
              </a:buClr>
              <a:buFontTx/>
              <a:buChar char="–"/>
            </a:pPr>
            <a:r>
              <a:rPr lang="en-US" sz="1600">
                <a:solidFill>
                  <a:srgbClr val="FF0000"/>
                </a:solidFill>
              </a:rPr>
              <a:t>MSB = 0</a:t>
            </a:r>
            <a:r>
              <a:rPr lang="en-US" sz="1600">
                <a:solidFill>
                  <a:srgbClr val="000000"/>
                </a:solidFill>
              </a:rPr>
              <a:t>, Use spill</a:t>
            </a:r>
          </a:p>
          <a:p>
            <a:pPr marL="1036638" lvl="3" indent="-217488" defTabSz="1306513">
              <a:lnSpc>
                <a:spcPct val="90000"/>
              </a:lnSpc>
              <a:spcBef>
                <a:spcPct val="20000"/>
              </a:spcBef>
              <a:buClr>
                <a:srgbClr val="3B812F"/>
              </a:buClr>
              <a:buFontTx/>
              <a:buChar char="–"/>
            </a:pPr>
            <a:r>
              <a:rPr lang="en-US" sz="1600">
                <a:solidFill>
                  <a:srgbClr val="FF0000"/>
                </a:solidFill>
              </a:rPr>
              <a:t>MSB = 1</a:t>
            </a:r>
            <a:r>
              <a:rPr lang="en-US" sz="1600">
                <a:solidFill>
                  <a:srgbClr val="000000"/>
                </a:solidFill>
              </a:rPr>
              <a:t>, Use receive</a:t>
            </a:r>
          </a:p>
        </p:txBody>
      </p:sp>
      <p:sp>
        <p:nvSpPr>
          <p:cNvPr id="3202109" name="Rectangle 61"/>
          <p:cNvSpPr>
            <a:spLocks noChangeArrowheads="1"/>
          </p:cNvSpPr>
          <p:nvPr/>
        </p:nvSpPr>
        <p:spPr bwMode="auto">
          <a:xfrm>
            <a:off x="7772400" y="2349500"/>
            <a:ext cx="1095375" cy="381000"/>
          </a:xfrm>
          <a:prstGeom prst="rect">
            <a:avLst/>
          </a:prstGeom>
          <a:solidFill>
            <a:srgbClr val="FF0000"/>
          </a:solidFill>
          <a:ln w="50800">
            <a:solidFill>
              <a:schemeClr val="tx1"/>
            </a:solidFill>
            <a:miter lim="800000"/>
            <a:headEnd/>
            <a:tailEnd/>
          </a:ln>
        </p:spPr>
        <p:txBody>
          <a:bodyPr wrap="none" lIns="64008" tIns="32004" rIns="64008" bIns="32004" anchor="ctr"/>
          <a:lstStyle/>
          <a:p>
            <a:pPr algn="ctr"/>
            <a:r>
              <a:rPr lang="en-US" sz="1700">
                <a:solidFill>
                  <a:srgbClr val="000000"/>
                </a:solidFill>
              </a:rPr>
              <a:t>PSEL</a:t>
            </a:r>
          </a:p>
        </p:txBody>
      </p:sp>
      <p:grpSp>
        <p:nvGrpSpPr>
          <p:cNvPr id="5" name="Group 62"/>
          <p:cNvGrpSpPr>
            <a:grpSpLocks/>
          </p:cNvGrpSpPr>
          <p:nvPr/>
        </p:nvGrpSpPr>
        <p:grpSpPr bwMode="auto">
          <a:xfrm>
            <a:off x="6648450" y="1914525"/>
            <a:ext cx="1095375" cy="1274763"/>
            <a:chOff x="6960" y="1447"/>
            <a:chExt cx="1104" cy="964"/>
          </a:xfrm>
        </p:grpSpPr>
        <p:sp>
          <p:nvSpPr>
            <p:cNvPr id="101400" name="Line 63"/>
            <p:cNvSpPr>
              <a:spLocks noChangeShapeType="1"/>
            </p:cNvSpPr>
            <p:nvPr/>
          </p:nvSpPr>
          <p:spPr bwMode="auto">
            <a:xfrm>
              <a:off x="6960" y="1776"/>
              <a:ext cx="72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1401" name="Oval 64"/>
            <p:cNvSpPr>
              <a:spLocks noChangeArrowheads="1"/>
            </p:cNvSpPr>
            <p:nvPr/>
          </p:nvSpPr>
          <p:spPr bwMode="auto">
            <a:xfrm>
              <a:off x="7536" y="1632"/>
              <a:ext cx="288" cy="240"/>
            </a:xfrm>
            <a:prstGeom prst="ellipse">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a:t>
              </a:r>
            </a:p>
          </p:txBody>
        </p:sp>
        <p:sp>
          <p:nvSpPr>
            <p:cNvPr id="101402" name="Text Box 65"/>
            <p:cNvSpPr txBox="1">
              <a:spLocks noChangeArrowheads="1"/>
            </p:cNvSpPr>
            <p:nvPr/>
          </p:nvSpPr>
          <p:spPr bwMode="auto">
            <a:xfrm>
              <a:off x="7002" y="1447"/>
              <a:ext cx="569"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a:solidFill>
                    <a:srgbClr val="000000"/>
                  </a:solidFill>
                </a:rPr>
                <a:t>miss</a:t>
              </a:r>
            </a:p>
          </p:txBody>
        </p:sp>
        <p:sp>
          <p:nvSpPr>
            <p:cNvPr id="101403" name="Line 66"/>
            <p:cNvSpPr>
              <a:spLocks noChangeShapeType="1"/>
            </p:cNvSpPr>
            <p:nvPr/>
          </p:nvSpPr>
          <p:spPr bwMode="auto">
            <a:xfrm>
              <a:off x="6960" y="2160"/>
              <a:ext cx="72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1404" name="Oval 67"/>
            <p:cNvSpPr>
              <a:spLocks noChangeArrowheads="1"/>
            </p:cNvSpPr>
            <p:nvPr/>
          </p:nvSpPr>
          <p:spPr bwMode="auto">
            <a:xfrm>
              <a:off x="7536" y="2016"/>
              <a:ext cx="288" cy="240"/>
            </a:xfrm>
            <a:prstGeom prst="ellipse">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a:t>
              </a:r>
            </a:p>
          </p:txBody>
        </p:sp>
        <p:sp>
          <p:nvSpPr>
            <p:cNvPr id="101405" name="Text Box 68"/>
            <p:cNvSpPr txBox="1">
              <a:spLocks noChangeArrowheads="1"/>
            </p:cNvSpPr>
            <p:nvPr/>
          </p:nvSpPr>
          <p:spPr bwMode="auto">
            <a:xfrm>
              <a:off x="7002" y="2167"/>
              <a:ext cx="569"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a:solidFill>
                    <a:srgbClr val="000000"/>
                  </a:solidFill>
                </a:rPr>
                <a:t>miss</a:t>
              </a:r>
            </a:p>
          </p:txBody>
        </p:sp>
        <p:sp>
          <p:nvSpPr>
            <p:cNvPr id="101406" name="Line 69"/>
            <p:cNvSpPr>
              <a:spLocks noChangeShapeType="1"/>
            </p:cNvSpPr>
            <p:nvPr/>
          </p:nvSpPr>
          <p:spPr bwMode="auto">
            <a:xfrm>
              <a:off x="7824" y="1728"/>
              <a:ext cx="240" cy="14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1407" name="Line 70"/>
            <p:cNvSpPr>
              <a:spLocks noChangeShapeType="1"/>
            </p:cNvSpPr>
            <p:nvPr/>
          </p:nvSpPr>
          <p:spPr bwMode="auto">
            <a:xfrm flipV="1">
              <a:off x="7824" y="1920"/>
              <a:ext cx="240" cy="19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grpSp>
        <p:nvGrpSpPr>
          <p:cNvPr id="6" name="Group 71"/>
          <p:cNvGrpSpPr>
            <a:grpSpLocks/>
          </p:cNvGrpSpPr>
          <p:nvPr/>
        </p:nvGrpSpPr>
        <p:grpSpPr bwMode="auto">
          <a:xfrm>
            <a:off x="6707188" y="2724150"/>
            <a:ext cx="2300287" cy="2540000"/>
            <a:chOff x="7056" y="2064"/>
            <a:chExt cx="2319" cy="1920"/>
          </a:xfrm>
        </p:grpSpPr>
        <p:sp>
          <p:nvSpPr>
            <p:cNvPr id="101388" name="Line 72"/>
            <p:cNvSpPr>
              <a:spLocks noChangeShapeType="1"/>
            </p:cNvSpPr>
            <p:nvPr/>
          </p:nvSpPr>
          <p:spPr bwMode="auto">
            <a:xfrm>
              <a:off x="8640" y="2064"/>
              <a:ext cx="0" cy="28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1389" name="AutoShape 73"/>
            <p:cNvSpPr>
              <a:spLocks noChangeArrowheads="1"/>
            </p:cNvSpPr>
            <p:nvPr/>
          </p:nvSpPr>
          <p:spPr bwMode="auto">
            <a:xfrm>
              <a:off x="8064" y="2400"/>
              <a:ext cx="1056" cy="240"/>
            </a:xfrm>
            <a:prstGeom prst="roundRect">
              <a:avLst>
                <a:gd name="adj" fmla="val 16667"/>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MSB = 0?</a:t>
              </a:r>
            </a:p>
          </p:txBody>
        </p:sp>
        <p:sp>
          <p:nvSpPr>
            <p:cNvPr id="101390" name="Text Box 74"/>
            <p:cNvSpPr txBox="1">
              <a:spLocks noChangeArrowheads="1"/>
            </p:cNvSpPr>
            <p:nvPr/>
          </p:nvSpPr>
          <p:spPr bwMode="auto">
            <a:xfrm>
              <a:off x="7843" y="2693"/>
              <a:ext cx="453"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a:solidFill>
                    <a:srgbClr val="000000"/>
                  </a:solidFill>
                </a:rPr>
                <a:t>YES</a:t>
              </a:r>
            </a:p>
          </p:txBody>
        </p:sp>
        <p:sp>
          <p:nvSpPr>
            <p:cNvPr id="101391" name="Line 75"/>
            <p:cNvSpPr>
              <a:spLocks noChangeShapeType="1"/>
            </p:cNvSpPr>
            <p:nvPr/>
          </p:nvSpPr>
          <p:spPr bwMode="auto">
            <a:xfrm>
              <a:off x="8640" y="2688"/>
              <a:ext cx="0" cy="52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1392" name="Text Box 76"/>
            <p:cNvSpPr txBox="1">
              <a:spLocks noChangeArrowheads="1"/>
            </p:cNvSpPr>
            <p:nvPr/>
          </p:nvSpPr>
          <p:spPr bwMode="auto">
            <a:xfrm>
              <a:off x="8640" y="2688"/>
              <a:ext cx="38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a:solidFill>
                    <a:srgbClr val="000000"/>
                  </a:solidFill>
                </a:rPr>
                <a:t>No</a:t>
              </a:r>
            </a:p>
          </p:txBody>
        </p:sp>
        <p:sp>
          <p:nvSpPr>
            <p:cNvPr id="101393" name="Text Box 77"/>
            <p:cNvSpPr txBox="1">
              <a:spLocks noChangeArrowheads="1"/>
            </p:cNvSpPr>
            <p:nvPr/>
          </p:nvSpPr>
          <p:spPr bwMode="auto">
            <a:xfrm>
              <a:off x="7526" y="2885"/>
              <a:ext cx="88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a:solidFill>
                    <a:srgbClr val="000000"/>
                  </a:solidFill>
                </a:rPr>
                <a:t>Use Recv </a:t>
              </a:r>
            </a:p>
          </p:txBody>
        </p:sp>
        <p:sp>
          <p:nvSpPr>
            <p:cNvPr id="101394" name="Text Box 78"/>
            <p:cNvSpPr txBox="1">
              <a:spLocks noChangeArrowheads="1"/>
            </p:cNvSpPr>
            <p:nvPr/>
          </p:nvSpPr>
          <p:spPr bwMode="auto">
            <a:xfrm>
              <a:off x="8495" y="2894"/>
              <a:ext cx="88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a:solidFill>
                    <a:srgbClr val="000000"/>
                  </a:solidFill>
                </a:rPr>
                <a:t>  Use spill</a:t>
              </a:r>
            </a:p>
          </p:txBody>
        </p:sp>
        <p:sp>
          <p:nvSpPr>
            <p:cNvPr id="101395" name="Line 79"/>
            <p:cNvSpPr>
              <a:spLocks noChangeShapeType="1"/>
            </p:cNvSpPr>
            <p:nvPr/>
          </p:nvSpPr>
          <p:spPr bwMode="auto">
            <a:xfrm>
              <a:off x="8304" y="2688"/>
              <a:ext cx="0" cy="52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1396" name="AutoShape 80"/>
            <p:cNvSpPr>
              <a:spLocks/>
            </p:cNvSpPr>
            <p:nvPr/>
          </p:nvSpPr>
          <p:spPr bwMode="auto">
            <a:xfrm>
              <a:off x="7056" y="2448"/>
              <a:ext cx="192" cy="1536"/>
            </a:xfrm>
            <a:prstGeom prst="rightBrace">
              <a:avLst>
                <a:gd name="adj1" fmla="val 66667"/>
                <a:gd name="adj2" fmla="val 83333"/>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01397" name="AutoShape 81"/>
            <p:cNvSpPr>
              <a:spLocks/>
            </p:cNvSpPr>
            <p:nvPr/>
          </p:nvSpPr>
          <p:spPr bwMode="auto">
            <a:xfrm rot="16200000" flipH="1">
              <a:off x="8448" y="3024"/>
              <a:ext cx="96" cy="576"/>
            </a:xfrm>
            <a:prstGeom prst="rightBrace">
              <a:avLst>
                <a:gd name="adj1" fmla="val 50000"/>
                <a:gd name="adj2" fmla="val 50000"/>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01398" name="Line 82"/>
            <p:cNvSpPr>
              <a:spLocks noChangeShapeType="1"/>
            </p:cNvSpPr>
            <p:nvPr/>
          </p:nvSpPr>
          <p:spPr bwMode="auto">
            <a:xfrm>
              <a:off x="7248" y="3744"/>
              <a:ext cx="1248"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1399" name="Line 83"/>
            <p:cNvSpPr>
              <a:spLocks noChangeShapeType="1"/>
            </p:cNvSpPr>
            <p:nvPr/>
          </p:nvSpPr>
          <p:spPr bwMode="auto">
            <a:xfrm>
              <a:off x="8496" y="3360"/>
              <a:ext cx="0" cy="38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sp>
        <p:nvSpPr>
          <p:cNvPr id="3202132" name="Text Box 84"/>
          <p:cNvSpPr txBox="1">
            <a:spLocks noChangeArrowheads="1"/>
          </p:cNvSpPr>
          <p:nvPr/>
        </p:nvSpPr>
        <p:spPr bwMode="auto">
          <a:xfrm>
            <a:off x="4621213" y="5368925"/>
            <a:ext cx="3983037" cy="762000"/>
          </a:xfrm>
          <a:prstGeom prst="rect">
            <a:avLst/>
          </a:prstGeom>
          <a:solidFill>
            <a:srgbClr val="CC99FF">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000000"/>
                </a:solidFill>
              </a:rPr>
              <a:t>monitor </a:t>
            </a:r>
            <a:r>
              <a:rPr lang="en-US">
                <a:solidFill>
                  <a:srgbClr val="000000"/>
                </a:solidFill>
                <a:sym typeface="Wingdings" charset="0"/>
              </a:rPr>
              <a:t> </a:t>
            </a:r>
            <a:r>
              <a:rPr lang="en-US">
                <a:solidFill>
                  <a:srgbClr val="000000"/>
                </a:solidFill>
              </a:rPr>
              <a:t>choose </a:t>
            </a:r>
            <a:r>
              <a:rPr lang="en-US">
                <a:solidFill>
                  <a:srgbClr val="000000"/>
                </a:solidFill>
                <a:sym typeface="Wingdings" charset="0"/>
              </a:rPr>
              <a:t></a:t>
            </a:r>
            <a:r>
              <a:rPr lang="en-US">
                <a:solidFill>
                  <a:srgbClr val="000000"/>
                </a:solidFill>
              </a:rPr>
              <a:t> apply</a:t>
            </a:r>
          </a:p>
          <a:p>
            <a:pPr algn="ctr" eaLnBrk="1" hangingPunct="1"/>
            <a:r>
              <a:rPr lang="en-US" sz="2000">
                <a:solidFill>
                  <a:srgbClr val="000000"/>
                </a:solidFill>
              </a:rPr>
              <a:t> (using a single counter)</a:t>
            </a:r>
          </a:p>
        </p:txBody>
      </p:sp>
    </p:spTree>
    <p:extLst>
      <p:ext uri="{BB962C8B-B14F-4D97-AF65-F5344CB8AC3E}">
        <p14:creationId xmlns:p14="http://schemas.microsoft.com/office/powerpoint/2010/main" val="737033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021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0210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0210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0210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202108">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021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20210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202108">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202108">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02108">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02108">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02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02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2106" grpId="0" animBg="1"/>
      <p:bldP spid="3202109" grpId="0" animBg="1"/>
      <p:bldP spid="3202132"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49A168F5-2D51-764E-91B6-0237570ACF04}" type="slidenum">
              <a:rPr lang="en-US" sz="1200">
                <a:solidFill>
                  <a:srgbClr val="000000"/>
                </a:solidFill>
                <a:latin typeface="Garamond" charset="0"/>
              </a:rPr>
              <a:pPr algn="ctr" eaLnBrk="1" hangingPunct="1"/>
              <a:t>185</a:t>
            </a:fld>
            <a:endParaRPr lang="en-US" sz="1200">
              <a:solidFill>
                <a:srgbClr val="000000"/>
              </a:solidFill>
              <a:latin typeface="Garamond" charset="0"/>
            </a:endParaRPr>
          </a:p>
        </p:txBody>
      </p:sp>
      <p:sp>
        <p:nvSpPr>
          <p:cNvPr id="103426" name="Rectangle 2"/>
          <p:cNvSpPr>
            <a:spLocks noGrp="1" noChangeArrowheads="1"/>
          </p:cNvSpPr>
          <p:nvPr>
            <p:ph type="title"/>
          </p:nvPr>
        </p:nvSpPr>
        <p:spPr>
          <a:xfrm>
            <a:off x="457200" y="152400"/>
            <a:ext cx="7788275" cy="576263"/>
          </a:xfrm>
        </p:spPr>
        <p:txBody>
          <a:bodyPr/>
          <a:lstStyle/>
          <a:p>
            <a:pPr defTabSz="1306513"/>
            <a:r>
              <a:rPr lang="en-US">
                <a:latin typeface="Garamond" charset="0"/>
                <a:ea typeface="ＭＳ Ｐゴシック" charset="0"/>
                <a:cs typeface="ＭＳ Ｐゴシック" charset="0"/>
              </a:rPr>
              <a:t>Dynamic Spill-Receive Architecture </a:t>
            </a:r>
          </a:p>
        </p:txBody>
      </p:sp>
      <p:grpSp>
        <p:nvGrpSpPr>
          <p:cNvPr id="103427" name="Group 3"/>
          <p:cNvGrpSpPr>
            <a:grpSpLocks/>
          </p:cNvGrpSpPr>
          <p:nvPr/>
        </p:nvGrpSpPr>
        <p:grpSpPr bwMode="auto">
          <a:xfrm>
            <a:off x="1809750" y="1912938"/>
            <a:ext cx="944563" cy="3330575"/>
            <a:chOff x="1138" y="999"/>
            <a:chExt cx="595" cy="2098"/>
          </a:xfrm>
        </p:grpSpPr>
        <p:sp>
          <p:nvSpPr>
            <p:cNvPr id="103553" name="Rectangle 4"/>
            <p:cNvSpPr>
              <a:spLocks noChangeArrowheads="1"/>
            </p:cNvSpPr>
            <p:nvPr/>
          </p:nvSpPr>
          <p:spPr bwMode="auto">
            <a:xfrm>
              <a:off x="1138" y="116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4" name="Rectangle 5"/>
            <p:cNvSpPr>
              <a:spLocks noChangeArrowheads="1"/>
            </p:cNvSpPr>
            <p:nvPr/>
          </p:nvSpPr>
          <p:spPr bwMode="auto">
            <a:xfrm>
              <a:off x="1138" y="140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5" name="Rectangle 6"/>
            <p:cNvSpPr>
              <a:spLocks noChangeArrowheads="1"/>
            </p:cNvSpPr>
            <p:nvPr/>
          </p:nvSpPr>
          <p:spPr bwMode="auto">
            <a:xfrm>
              <a:off x="1138" y="1563"/>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6" name="Rectangle 7"/>
            <p:cNvSpPr>
              <a:spLocks noChangeArrowheads="1"/>
            </p:cNvSpPr>
            <p:nvPr/>
          </p:nvSpPr>
          <p:spPr bwMode="auto">
            <a:xfrm>
              <a:off x="1138" y="164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7" name="Rectangle 8"/>
            <p:cNvSpPr>
              <a:spLocks noChangeArrowheads="1"/>
            </p:cNvSpPr>
            <p:nvPr/>
          </p:nvSpPr>
          <p:spPr bwMode="auto">
            <a:xfrm>
              <a:off x="1138" y="1724"/>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8" name="Rectangle 9"/>
            <p:cNvSpPr>
              <a:spLocks noChangeArrowheads="1"/>
            </p:cNvSpPr>
            <p:nvPr/>
          </p:nvSpPr>
          <p:spPr bwMode="auto">
            <a:xfrm>
              <a:off x="1138" y="1886"/>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9" name="Rectangle 10"/>
            <p:cNvSpPr>
              <a:spLocks noChangeArrowheads="1"/>
            </p:cNvSpPr>
            <p:nvPr/>
          </p:nvSpPr>
          <p:spPr bwMode="auto">
            <a:xfrm>
              <a:off x="1138" y="204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0" name="Rectangle 11"/>
            <p:cNvSpPr>
              <a:spLocks noChangeArrowheads="1"/>
            </p:cNvSpPr>
            <p:nvPr/>
          </p:nvSpPr>
          <p:spPr bwMode="auto">
            <a:xfrm>
              <a:off x="1138" y="2127"/>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1" name="Rectangle 12"/>
            <p:cNvSpPr>
              <a:spLocks noChangeArrowheads="1"/>
            </p:cNvSpPr>
            <p:nvPr/>
          </p:nvSpPr>
          <p:spPr bwMode="auto">
            <a:xfrm>
              <a:off x="1138" y="2208"/>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2" name="Rectangle 13"/>
            <p:cNvSpPr>
              <a:spLocks noChangeArrowheads="1"/>
            </p:cNvSpPr>
            <p:nvPr/>
          </p:nvSpPr>
          <p:spPr bwMode="auto">
            <a:xfrm>
              <a:off x="1138" y="228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3" name="Rectangle 14"/>
            <p:cNvSpPr>
              <a:spLocks noChangeArrowheads="1"/>
            </p:cNvSpPr>
            <p:nvPr/>
          </p:nvSpPr>
          <p:spPr bwMode="auto">
            <a:xfrm>
              <a:off x="1138" y="2450"/>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4" name="Rectangle 15"/>
            <p:cNvSpPr>
              <a:spLocks noChangeArrowheads="1"/>
            </p:cNvSpPr>
            <p:nvPr/>
          </p:nvSpPr>
          <p:spPr bwMode="auto">
            <a:xfrm>
              <a:off x="1138" y="253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5" name="Rectangle 16"/>
            <p:cNvSpPr>
              <a:spLocks noChangeArrowheads="1"/>
            </p:cNvSpPr>
            <p:nvPr/>
          </p:nvSpPr>
          <p:spPr bwMode="auto">
            <a:xfrm>
              <a:off x="1138" y="2692"/>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6" name="Rectangle 17"/>
            <p:cNvSpPr>
              <a:spLocks noChangeArrowheads="1"/>
            </p:cNvSpPr>
            <p:nvPr/>
          </p:nvSpPr>
          <p:spPr bwMode="auto">
            <a:xfrm>
              <a:off x="1138" y="277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7" name="Rectangle 18"/>
            <p:cNvSpPr>
              <a:spLocks noChangeArrowheads="1"/>
            </p:cNvSpPr>
            <p:nvPr/>
          </p:nvSpPr>
          <p:spPr bwMode="auto">
            <a:xfrm>
              <a:off x="1138" y="285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8" name="Rectangle 19"/>
            <p:cNvSpPr>
              <a:spLocks noChangeArrowheads="1"/>
            </p:cNvSpPr>
            <p:nvPr/>
          </p:nvSpPr>
          <p:spPr bwMode="auto">
            <a:xfrm>
              <a:off x="1138" y="148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9" name="Rectangle 20"/>
            <p:cNvSpPr>
              <a:spLocks noChangeArrowheads="1"/>
            </p:cNvSpPr>
            <p:nvPr/>
          </p:nvSpPr>
          <p:spPr bwMode="auto">
            <a:xfrm>
              <a:off x="1138" y="1241"/>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0" name="Rectangle 21"/>
            <p:cNvSpPr>
              <a:spLocks noChangeArrowheads="1"/>
            </p:cNvSpPr>
            <p:nvPr/>
          </p:nvSpPr>
          <p:spPr bwMode="auto">
            <a:xfrm>
              <a:off x="1138" y="99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1" name="Rectangle 22"/>
            <p:cNvSpPr>
              <a:spLocks noChangeArrowheads="1"/>
            </p:cNvSpPr>
            <p:nvPr/>
          </p:nvSpPr>
          <p:spPr bwMode="auto">
            <a:xfrm>
              <a:off x="1139" y="1809"/>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2" name="Rectangle 23"/>
            <p:cNvSpPr>
              <a:spLocks noChangeArrowheads="1"/>
            </p:cNvSpPr>
            <p:nvPr/>
          </p:nvSpPr>
          <p:spPr bwMode="auto">
            <a:xfrm>
              <a:off x="1139" y="10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3" name="Rectangle 24"/>
            <p:cNvSpPr>
              <a:spLocks noChangeArrowheads="1"/>
            </p:cNvSpPr>
            <p:nvPr/>
          </p:nvSpPr>
          <p:spPr bwMode="auto">
            <a:xfrm>
              <a:off x="1138" y="23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4" name="Rectangle 25"/>
            <p:cNvSpPr>
              <a:spLocks noChangeArrowheads="1"/>
            </p:cNvSpPr>
            <p:nvPr/>
          </p:nvSpPr>
          <p:spPr bwMode="auto">
            <a:xfrm>
              <a:off x="1138" y="132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5" name="Rectangle 26"/>
            <p:cNvSpPr>
              <a:spLocks noChangeArrowheads="1"/>
            </p:cNvSpPr>
            <p:nvPr/>
          </p:nvSpPr>
          <p:spPr bwMode="auto">
            <a:xfrm>
              <a:off x="1139" y="196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6" name="Rectangle 27"/>
            <p:cNvSpPr>
              <a:spLocks noChangeArrowheads="1"/>
            </p:cNvSpPr>
            <p:nvPr/>
          </p:nvSpPr>
          <p:spPr bwMode="auto">
            <a:xfrm>
              <a:off x="1139" y="260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7" name="Rectangle 28"/>
            <p:cNvSpPr>
              <a:spLocks noChangeArrowheads="1"/>
            </p:cNvSpPr>
            <p:nvPr/>
          </p:nvSpPr>
          <p:spPr bwMode="auto">
            <a:xfrm>
              <a:off x="1139" y="293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8" name="Rectangle 29"/>
            <p:cNvSpPr>
              <a:spLocks noChangeArrowheads="1"/>
            </p:cNvSpPr>
            <p:nvPr/>
          </p:nvSpPr>
          <p:spPr bwMode="auto">
            <a:xfrm>
              <a:off x="1140" y="301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sp>
        <p:nvSpPr>
          <p:cNvPr id="103428" name="Text Box 30"/>
          <p:cNvSpPr txBox="1">
            <a:spLocks noChangeArrowheads="1"/>
          </p:cNvSpPr>
          <p:nvPr/>
        </p:nvSpPr>
        <p:spPr bwMode="auto">
          <a:xfrm>
            <a:off x="1730375" y="1503363"/>
            <a:ext cx="1144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Cache A</a:t>
            </a:r>
          </a:p>
        </p:txBody>
      </p:sp>
      <p:sp>
        <p:nvSpPr>
          <p:cNvPr id="3204127" name="Rectangle 31"/>
          <p:cNvSpPr>
            <a:spLocks noChangeArrowheads="1"/>
          </p:cNvSpPr>
          <p:nvPr/>
        </p:nvSpPr>
        <p:spPr bwMode="auto">
          <a:xfrm>
            <a:off x="1809750" y="2039938"/>
            <a:ext cx="941388" cy="127000"/>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3204128" name="Rectangle 32"/>
          <p:cNvSpPr>
            <a:spLocks noChangeArrowheads="1"/>
          </p:cNvSpPr>
          <p:nvPr/>
        </p:nvSpPr>
        <p:spPr bwMode="auto">
          <a:xfrm>
            <a:off x="1809750" y="3690938"/>
            <a:ext cx="941388" cy="128587"/>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nvGrpSpPr>
          <p:cNvPr id="103431" name="Group 33"/>
          <p:cNvGrpSpPr>
            <a:grpSpLocks/>
          </p:cNvGrpSpPr>
          <p:nvPr/>
        </p:nvGrpSpPr>
        <p:grpSpPr bwMode="auto">
          <a:xfrm>
            <a:off x="3614738" y="1924050"/>
            <a:ext cx="944562" cy="3330575"/>
            <a:chOff x="1138" y="999"/>
            <a:chExt cx="595" cy="2098"/>
          </a:xfrm>
        </p:grpSpPr>
        <p:sp>
          <p:nvSpPr>
            <p:cNvPr id="103527" name="Rectangle 34"/>
            <p:cNvSpPr>
              <a:spLocks noChangeArrowheads="1"/>
            </p:cNvSpPr>
            <p:nvPr/>
          </p:nvSpPr>
          <p:spPr bwMode="auto">
            <a:xfrm>
              <a:off x="1138" y="116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8" name="Rectangle 35"/>
            <p:cNvSpPr>
              <a:spLocks noChangeArrowheads="1"/>
            </p:cNvSpPr>
            <p:nvPr/>
          </p:nvSpPr>
          <p:spPr bwMode="auto">
            <a:xfrm>
              <a:off x="1138" y="140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9" name="Rectangle 36"/>
            <p:cNvSpPr>
              <a:spLocks noChangeArrowheads="1"/>
            </p:cNvSpPr>
            <p:nvPr/>
          </p:nvSpPr>
          <p:spPr bwMode="auto">
            <a:xfrm>
              <a:off x="1138" y="1563"/>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0" name="Rectangle 37"/>
            <p:cNvSpPr>
              <a:spLocks noChangeArrowheads="1"/>
            </p:cNvSpPr>
            <p:nvPr/>
          </p:nvSpPr>
          <p:spPr bwMode="auto">
            <a:xfrm>
              <a:off x="1138" y="164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1" name="Rectangle 38"/>
            <p:cNvSpPr>
              <a:spLocks noChangeArrowheads="1"/>
            </p:cNvSpPr>
            <p:nvPr/>
          </p:nvSpPr>
          <p:spPr bwMode="auto">
            <a:xfrm>
              <a:off x="1138" y="1724"/>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2" name="Rectangle 39"/>
            <p:cNvSpPr>
              <a:spLocks noChangeArrowheads="1"/>
            </p:cNvSpPr>
            <p:nvPr/>
          </p:nvSpPr>
          <p:spPr bwMode="auto">
            <a:xfrm>
              <a:off x="1138" y="1886"/>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3" name="Rectangle 40"/>
            <p:cNvSpPr>
              <a:spLocks noChangeArrowheads="1"/>
            </p:cNvSpPr>
            <p:nvPr/>
          </p:nvSpPr>
          <p:spPr bwMode="auto">
            <a:xfrm>
              <a:off x="1138" y="204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4" name="Rectangle 41"/>
            <p:cNvSpPr>
              <a:spLocks noChangeArrowheads="1"/>
            </p:cNvSpPr>
            <p:nvPr/>
          </p:nvSpPr>
          <p:spPr bwMode="auto">
            <a:xfrm>
              <a:off x="1138" y="2127"/>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5" name="Rectangle 42"/>
            <p:cNvSpPr>
              <a:spLocks noChangeArrowheads="1"/>
            </p:cNvSpPr>
            <p:nvPr/>
          </p:nvSpPr>
          <p:spPr bwMode="auto">
            <a:xfrm>
              <a:off x="1138" y="2208"/>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6" name="Rectangle 43"/>
            <p:cNvSpPr>
              <a:spLocks noChangeArrowheads="1"/>
            </p:cNvSpPr>
            <p:nvPr/>
          </p:nvSpPr>
          <p:spPr bwMode="auto">
            <a:xfrm>
              <a:off x="1138" y="228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7" name="Rectangle 44"/>
            <p:cNvSpPr>
              <a:spLocks noChangeArrowheads="1"/>
            </p:cNvSpPr>
            <p:nvPr/>
          </p:nvSpPr>
          <p:spPr bwMode="auto">
            <a:xfrm>
              <a:off x="1138" y="2450"/>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8" name="Rectangle 45"/>
            <p:cNvSpPr>
              <a:spLocks noChangeArrowheads="1"/>
            </p:cNvSpPr>
            <p:nvPr/>
          </p:nvSpPr>
          <p:spPr bwMode="auto">
            <a:xfrm>
              <a:off x="1138" y="253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9" name="Rectangle 46"/>
            <p:cNvSpPr>
              <a:spLocks noChangeArrowheads="1"/>
            </p:cNvSpPr>
            <p:nvPr/>
          </p:nvSpPr>
          <p:spPr bwMode="auto">
            <a:xfrm>
              <a:off x="1138" y="2692"/>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0" name="Rectangle 47"/>
            <p:cNvSpPr>
              <a:spLocks noChangeArrowheads="1"/>
            </p:cNvSpPr>
            <p:nvPr/>
          </p:nvSpPr>
          <p:spPr bwMode="auto">
            <a:xfrm>
              <a:off x="1138" y="277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1" name="Rectangle 48"/>
            <p:cNvSpPr>
              <a:spLocks noChangeArrowheads="1"/>
            </p:cNvSpPr>
            <p:nvPr/>
          </p:nvSpPr>
          <p:spPr bwMode="auto">
            <a:xfrm>
              <a:off x="1138" y="285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2" name="Rectangle 49"/>
            <p:cNvSpPr>
              <a:spLocks noChangeArrowheads="1"/>
            </p:cNvSpPr>
            <p:nvPr/>
          </p:nvSpPr>
          <p:spPr bwMode="auto">
            <a:xfrm>
              <a:off x="1138" y="148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3" name="Rectangle 50"/>
            <p:cNvSpPr>
              <a:spLocks noChangeArrowheads="1"/>
            </p:cNvSpPr>
            <p:nvPr/>
          </p:nvSpPr>
          <p:spPr bwMode="auto">
            <a:xfrm>
              <a:off x="1138" y="1241"/>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4" name="Rectangle 51"/>
            <p:cNvSpPr>
              <a:spLocks noChangeArrowheads="1"/>
            </p:cNvSpPr>
            <p:nvPr/>
          </p:nvSpPr>
          <p:spPr bwMode="auto">
            <a:xfrm>
              <a:off x="1138" y="99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5" name="Rectangle 52"/>
            <p:cNvSpPr>
              <a:spLocks noChangeArrowheads="1"/>
            </p:cNvSpPr>
            <p:nvPr/>
          </p:nvSpPr>
          <p:spPr bwMode="auto">
            <a:xfrm>
              <a:off x="1139" y="1809"/>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6" name="Rectangle 53"/>
            <p:cNvSpPr>
              <a:spLocks noChangeArrowheads="1"/>
            </p:cNvSpPr>
            <p:nvPr/>
          </p:nvSpPr>
          <p:spPr bwMode="auto">
            <a:xfrm>
              <a:off x="1139" y="10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7" name="Rectangle 54"/>
            <p:cNvSpPr>
              <a:spLocks noChangeArrowheads="1"/>
            </p:cNvSpPr>
            <p:nvPr/>
          </p:nvSpPr>
          <p:spPr bwMode="auto">
            <a:xfrm>
              <a:off x="1138" y="23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8" name="Rectangle 55"/>
            <p:cNvSpPr>
              <a:spLocks noChangeArrowheads="1"/>
            </p:cNvSpPr>
            <p:nvPr/>
          </p:nvSpPr>
          <p:spPr bwMode="auto">
            <a:xfrm>
              <a:off x="1138" y="132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9" name="Rectangle 56"/>
            <p:cNvSpPr>
              <a:spLocks noChangeArrowheads="1"/>
            </p:cNvSpPr>
            <p:nvPr/>
          </p:nvSpPr>
          <p:spPr bwMode="auto">
            <a:xfrm>
              <a:off x="1139" y="196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0" name="Rectangle 57"/>
            <p:cNvSpPr>
              <a:spLocks noChangeArrowheads="1"/>
            </p:cNvSpPr>
            <p:nvPr/>
          </p:nvSpPr>
          <p:spPr bwMode="auto">
            <a:xfrm>
              <a:off x="1139" y="260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1" name="Rectangle 58"/>
            <p:cNvSpPr>
              <a:spLocks noChangeArrowheads="1"/>
            </p:cNvSpPr>
            <p:nvPr/>
          </p:nvSpPr>
          <p:spPr bwMode="auto">
            <a:xfrm>
              <a:off x="1139" y="293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2" name="Rectangle 59"/>
            <p:cNvSpPr>
              <a:spLocks noChangeArrowheads="1"/>
            </p:cNvSpPr>
            <p:nvPr/>
          </p:nvSpPr>
          <p:spPr bwMode="auto">
            <a:xfrm>
              <a:off x="1140" y="301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sp>
        <p:nvSpPr>
          <p:cNvPr id="103432" name="Text Box 60"/>
          <p:cNvSpPr txBox="1">
            <a:spLocks noChangeArrowheads="1"/>
          </p:cNvSpPr>
          <p:nvPr/>
        </p:nvSpPr>
        <p:spPr bwMode="auto">
          <a:xfrm>
            <a:off x="3535363" y="1514475"/>
            <a:ext cx="1119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Cache B</a:t>
            </a:r>
          </a:p>
        </p:txBody>
      </p:sp>
      <p:grpSp>
        <p:nvGrpSpPr>
          <p:cNvPr id="103433" name="Group 61"/>
          <p:cNvGrpSpPr>
            <a:grpSpLocks/>
          </p:cNvGrpSpPr>
          <p:nvPr/>
        </p:nvGrpSpPr>
        <p:grpSpPr bwMode="auto">
          <a:xfrm>
            <a:off x="5495925" y="1924050"/>
            <a:ext cx="944563" cy="3330575"/>
            <a:chOff x="1138" y="999"/>
            <a:chExt cx="595" cy="2098"/>
          </a:xfrm>
        </p:grpSpPr>
        <p:sp>
          <p:nvSpPr>
            <p:cNvPr id="103501" name="Rectangle 62"/>
            <p:cNvSpPr>
              <a:spLocks noChangeArrowheads="1"/>
            </p:cNvSpPr>
            <p:nvPr/>
          </p:nvSpPr>
          <p:spPr bwMode="auto">
            <a:xfrm>
              <a:off x="1138" y="116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2" name="Rectangle 63"/>
            <p:cNvSpPr>
              <a:spLocks noChangeArrowheads="1"/>
            </p:cNvSpPr>
            <p:nvPr/>
          </p:nvSpPr>
          <p:spPr bwMode="auto">
            <a:xfrm>
              <a:off x="1138" y="140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3" name="Rectangle 64"/>
            <p:cNvSpPr>
              <a:spLocks noChangeArrowheads="1"/>
            </p:cNvSpPr>
            <p:nvPr/>
          </p:nvSpPr>
          <p:spPr bwMode="auto">
            <a:xfrm>
              <a:off x="1138" y="1563"/>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4" name="Rectangle 65"/>
            <p:cNvSpPr>
              <a:spLocks noChangeArrowheads="1"/>
            </p:cNvSpPr>
            <p:nvPr/>
          </p:nvSpPr>
          <p:spPr bwMode="auto">
            <a:xfrm>
              <a:off x="1138" y="164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5" name="Rectangle 66"/>
            <p:cNvSpPr>
              <a:spLocks noChangeArrowheads="1"/>
            </p:cNvSpPr>
            <p:nvPr/>
          </p:nvSpPr>
          <p:spPr bwMode="auto">
            <a:xfrm>
              <a:off x="1138" y="1724"/>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6" name="Rectangle 67"/>
            <p:cNvSpPr>
              <a:spLocks noChangeArrowheads="1"/>
            </p:cNvSpPr>
            <p:nvPr/>
          </p:nvSpPr>
          <p:spPr bwMode="auto">
            <a:xfrm>
              <a:off x="1138" y="1886"/>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7" name="Rectangle 68"/>
            <p:cNvSpPr>
              <a:spLocks noChangeArrowheads="1"/>
            </p:cNvSpPr>
            <p:nvPr/>
          </p:nvSpPr>
          <p:spPr bwMode="auto">
            <a:xfrm>
              <a:off x="1138" y="204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8" name="Rectangle 69"/>
            <p:cNvSpPr>
              <a:spLocks noChangeArrowheads="1"/>
            </p:cNvSpPr>
            <p:nvPr/>
          </p:nvSpPr>
          <p:spPr bwMode="auto">
            <a:xfrm>
              <a:off x="1138" y="2127"/>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9" name="Rectangle 70"/>
            <p:cNvSpPr>
              <a:spLocks noChangeArrowheads="1"/>
            </p:cNvSpPr>
            <p:nvPr/>
          </p:nvSpPr>
          <p:spPr bwMode="auto">
            <a:xfrm>
              <a:off x="1138" y="2208"/>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0" name="Rectangle 71"/>
            <p:cNvSpPr>
              <a:spLocks noChangeArrowheads="1"/>
            </p:cNvSpPr>
            <p:nvPr/>
          </p:nvSpPr>
          <p:spPr bwMode="auto">
            <a:xfrm>
              <a:off x="1138" y="228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1" name="Rectangle 72"/>
            <p:cNvSpPr>
              <a:spLocks noChangeArrowheads="1"/>
            </p:cNvSpPr>
            <p:nvPr/>
          </p:nvSpPr>
          <p:spPr bwMode="auto">
            <a:xfrm>
              <a:off x="1138" y="2450"/>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2" name="Rectangle 73"/>
            <p:cNvSpPr>
              <a:spLocks noChangeArrowheads="1"/>
            </p:cNvSpPr>
            <p:nvPr/>
          </p:nvSpPr>
          <p:spPr bwMode="auto">
            <a:xfrm>
              <a:off x="1138" y="253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3" name="Rectangle 74"/>
            <p:cNvSpPr>
              <a:spLocks noChangeArrowheads="1"/>
            </p:cNvSpPr>
            <p:nvPr/>
          </p:nvSpPr>
          <p:spPr bwMode="auto">
            <a:xfrm>
              <a:off x="1138" y="2692"/>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4" name="Rectangle 75"/>
            <p:cNvSpPr>
              <a:spLocks noChangeArrowheads="1"/>
            </p:cNvSpPr>
            <p:nvPr/>
          </p:nvSpPr>
          <p:spPr bwMode="auto">
            <a:xfrm>
              <a:off x="1138" y="277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5" name="Rectangle 76"/>
            <p:cNvSpPr>
              <a:spLocks noChangeArrowheads="1"/>
            </p:cNvSpPr>
            <p:nvPr/>
          </p:nvSpPr>
          <p:spPr bwMode="auto">
            <a:xfrm>
              <a:off x="1138" y="285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6" name="Rectangle 77"/>
            <p:cNvSpPr>
              <a:spLocks noChangeArrowheads="1"/>
            </p:cNvSpPr>
            <p:nvPr/>
          </p:nvSpPr>
          <p:spPr bwMode="auto">
            <a:xfrm>
              <a:off x="1138" y="148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7" name="Rectangle 78"/>
            <p:cNvSpPr>
              <a:spLocks noChangeArrowheads="1"/>
            </p:cNvSpPr>
            <p:nvPr/>
          </p:nvSpPr>
          <p:spPr bwMode="auto">
            <a:xfrm>
              <a:off x="1138" y="1241"/>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8" name="Rectangle 79"/>
            <p:cNvSpPr>
              <a:spLocks noChangeArrowheads="1"/>
            </p:cNvSpPr>
            <p:nvPr/>
          </p:nvSpPr>
          <p:spPr bwMode="auto">
            <a:xfrm>
              <a:off x="1138" y="99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9" name="Rectangle 80"/>
            <p:cNvSpPr>
              <a:spLocks noChangeArrowheads="1"/>
            </p:cNvSpPr>
            <p:nvPr/>
          </p:nvSpPr>
          <p:spPr bwMode="auto">
            <a:xfrm>
              <a:off x="1139" y="1809"/>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0" name="Rectangle 81"/>
            <p:cNvSpPr>
              <a:spLocks noChangeArrowheads="1"/>
            </p:cNvSpPr>
            <p:nvPr/>
          </p:nvSpPr>
          <p:spPr bwMode="auto">
            <a:xfrm>
              <a:off x="1139" y="10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1" name="Rectangle 82"/>
            <p:cNvSpPr>
              <a:spLocks noChangeArrowheads="1"/>
            </p:cNvSpPr>
            <p:nvPr/>
          </p:nvSpPr>
          <p:spPr bwMode="auto">
            <a:xfrm>
              <a:off x="1138" y="23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2" name="Rectangle 83"/>
            <p:cNvSpPr>
              <a:spLocks noChangeArrowheads="1"/>
            </p:cNvSpPr>
            <p:nvPr/>
          </p:nvSpPr>
          <p:spPr bwMode="auto">
            <a:xfrm>
              <a:off x="1138" y="132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3" name="Rectangle 84"/>
            <p:cNvSpPr>
              <a:spLocks noChangeArrowheads="1"/>
            </p:cNvSpPr>
            <p:nvPr/>
          </p:nvSpPr>
          <p:spPr bwMode="auto">
            <a:xfrm>
              <a:off x="1139" y="196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4" name="Rectangle 85"/>
            <p:cNvSpPr>
              <a:spLocks noChangeArrowheads="1"/>
            </p:cNvSpPr>
            <p:nvPr/>
          </p:nvSpPr>
          <p:spPr bwMode="auto">
            <a:xfrm>
              <a:off x="1139" y="260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5" name="Rectangle 86"/>
            <p:cNvSpPr>
              <a:spLocks noChangeArrowheads="1"/>
            </p:cNvSpPr>
            <p:nvPr/>
          </p:nvSpPr>
          <p:spPr bwMode="auto">
            <a:xfrm>
              <a:off x="1139" y="293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6" name="Rectangle 87"/>
            <p:cNvSpPr>
              <a:spLocks noChangeArrowheads="1"/>
            </p:cNvSpPr>
            <p:nvPr/>
          </p:nvSpPr>
          <p:spPr bwMode="auto">
            <a:xfrm>
              <a:off x="1140" y="301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sp>
        <p:nvSpPr>
          <p:cNvPr id="103434" name="Text Box 88"/>
          <p:cNvSpPr txBox="1">
            <a:spLocks noChangeArrowheads="1"/>
          </p:cNvSpPr>
          <p:nvPr/>
        </p:nvSpPr>
        <p:spPr bwMode="auto">
          <a:xfrm>
            <a:off x="5416550" y="1514475"/>
            <a:ext cx="111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Cache C</a:t>
            </a:r>
          </a:p>
        </p:txBody>
      </p:sp>
      <p:grpSp>
        <p:nvGrpSpPr>
          <p:cNvPr id="103435" name="Group 89"/>
          <p:cNvGrpSpPr>
            <a:grpSpLocks/>
          </p:cNvGrpSpPr>
          <p:nvPr/>
        </p:nvGrpSpPr>
        <p:grpSpPr bwMode="auto">
          <a:xfrm>
            <a:off x="7339013" y="1924050"/>
            <a:ext cx="944562" cy="3330575"/>
            <a:chOff x="1138" y="999"/>
            <a:chExt cx="595" cy="2098"/>
          </a:xfrm>
        </p:grpSpPr>
        <p:sp>
          <p:nvSpPr>
            <p:cNvPr id="103475" name="Rectangle 90"/>
            <p:cNvSpPr>
              <a:spLocks noChangeArrowheads="1"/>
            </p:cNvSpPr>
            <p:nvPr/>
          </p:nvSpPr>
          <p:spPr bwMode="auto">
            <a:xfrm>
              <a:off x="1138" y="116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76" name="Rectangle 91"/>
            <p:cNvSpPr>
              <a:spLocks noChangeArrowheads="1"/>
            </p:cNvSpPr>
            <p:nvPr/>
          </p:nvSpPr>
          <p:spPr bwMode="auto">
            <a:xfrm>
              <a:off x="1138" y="140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77" name="Rectangle 92"/>
            <p:cNvSpPr>
              <a:spLocks noChangeArrowheads="1"/>
            </p:cNvSpPr>
            <p:nvPr/>
          </p:nvSpPr>
          <p:spPr bwMode="auto">
            <a:xfrm>
              <a:off x="1138" y="1563"/>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78" name="Rectangle 93"/>
            <p:cNvSpPr>
              <a:spLocks noChangeArrowheads="1"/>
            </p:cNvSpPr>
            <p:nvPr/>
          </p:nvSpPr>
          <p:spPr bwMode="auto">
            <a:xfrm>
              <a:off x="1138" y="164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79" name="Rectangle 94"/>
            <p:cNvSpPr>
              <a:spLocks noChangeArrowheads="1"/>
            </p:cNvSpPr>
            <p:nvPr/>
          </p:nvSpPr>
          <p:spPr bwMode="auto">
            <a:xfrm>
              <a:off x="1138" y="1724"/>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0" name="Rectangle 95"/>
            <p:cNvSpPr>
              <a:spLocks noChangeArrowheads="1"/>
            </p:cNvSpPr>
            <p:nvPr/>
          </p:nvSpPr>
          <p:spPr bwMode="auto">
            <a:xfrm>
              <a:off x="1138" y="1886"/>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1" name="Rectangle 96"/>
            <p:cNvSpPr>
              <a:spLocks noChangeArrowheads="1"/>
            </p:cNvSpPr>
            <p:nvPr/>
          </p:nvSpPr>
          <p:spPr bwMode="auto">
            <a:xfrm>
              <a:off x="1138" y="204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2" name="Rectangle 97"/>
            <p:cNvSpPr>
              <a:spLocks noChangeArrowheads="1"/>
            </p:cNvSpPr>
            <p:nvPr/>
          </p:nvSpPr>
          <p:spPr bwMode="auto">
            <a:xfrm>
              <a:off x="1138" y="2127"/>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3" name="Rectangle 98"/>
            <p:cNvSpPr>
              <a:spLocks noChangeArrowheads="1"/>
            </p:cNvSpPr>
            <p:nvPr/>
          </p:nvSpPr>
          <p:spPr bwMode="auto">
            <a:xfrm>
              <a:off x="1138" y="2208"/>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4" name="Rectangle 99"/>
            <p:cNvSpPr>
              <a:spLocks noChangeArrowheads="1"/>
            </p:cNvSpPr>
            <p:nvPr/>
          </p:nvSpPr>
          <p:spPr bwMode="auto">
            <a:xfrm>
              <a:off x="1138" y="228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5" name="Rectangle 100"/>
            <p:cNvSpPr>
              <a:spLocks noChangeArrowheads="1"/>
            </p:cNvSpPr>
            <p:nvPr/>
          </p:nvSpPr>
          <p:spPr bwMode="auto">
            <a:xfrm>
              <a:off x="1138" y="2450"/>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6" name="Rectangle 101"/>
            <p:cNvSpPr>
              <a:spLocks noChangeArrowheads="1"/>
            </p:cNvSpPr>
            <p:nvPr/>
          </p:nvSpPr>
          <p:spPr bwMode="auto">
            <a:xfrm>
              <a:off x="1138" y="253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7" name="Rectangle 102"/>
            <p:cNvSpPr>
              <a:spLocks noChangeArrowheads="1"/>
            </p:cNvSpPr>
            <p:nvPr/>
          </p:nvSpPr>
          <p:spPr bwMode="auto">
            <a:xfrm>
              <a:off x="1138" y="2692"/>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8" name="Rectangle 103"/>
            <p:cNvSpPr>
              <a:spLocks noChangeArrowheads="1"/>
            </p:cNvSpPr>
            <p:nvPr/>
          </p:nvSpPr>
          <p:spPr bwMode="auto">
            <a:xfrm>
              <a:off x="1138" y="277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9" name="Rectangle 104"/>
            <p:cNvSpPr>
              <a:spLocks noChangeArrowheads="1"/>
            </p:cNvSpPr>
            <p:nvPr/>
          </p:nvSpPr>
          <p:spPr bwMode="auto">
            <a:xfrm>
              <a:off x="1138" y="285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0" name="Rectangle 105"/>
            <p:cNvSpPr>
              <a:spLocks noChangeArrowheads="1"/>
            </p:cNvSpPr>
            <p:nvPr/>
          </p:nvSpPr>
          <p:spPr bwMode="auto">
            <a:xfrm>
              <a:off x="1138" y="148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1" name="Rectangle 106"/>
            <p:cNvSpPr>
              <a:spLocks noChangeArrowheads="1"/>
            </p:cNvSpPr>
            <p:nvPr/>
          </p:nvSpPr>
          <p:spPr bwMode="auto">
            <a:xfrm>
              <a:off x="1138" y="1241"/>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2" name="Rectangle 107"/>
            <p:cNvSpPr>
              <a:spLocks noChangeArrowheads="1"/>
            </p:cNvSpPr>
            <p:nvPr/>
          </p:nvSpPr>
          <p:spPr bwMode="auto">
            <a:xfrm>
              <a:off x="1138" y="99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3" name="Rectangle 108"/>
            <p:cNvSpPr>
              <a:spLocks noChangeArrowheads="1"/>
            </p:cNvSpPr>
            <p:nvPr/>
          </p:nvSpPr>
          <p:spPr bwMode="auto">
            <a:xfrm>
              <a:off x="1139" y="1809"/>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4" name="Rectangle 109"/>
            <p:cNvSpPr>
              <a:spLocks noChangeArrowheads="1"/>
            </p:cNvSpPr>
            <p:nvPr/>
          </p:nvSpPr>
          <p:spPr bwMode="auto">
            <a:xfrm>
              <a:off x="1139" y="10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5" name="Rectangle 110"/>
            <p:cNvSpPr>
              <a:spLocks noChangeArrowheads="1"/>
            </p:cNvSpPr>
            <p:nvPr/>
          </p:nvSpPr>
          <p:spPr bwMode="auto">
            <a:xfrm>
              <a:off x="1138" y="23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6" name="Rectangle 111"/>
            <p:cNvSpPr>
              <a:spLocks noChangeArrowheads="1"/>
            </p:cNvSpPr>
            <p:nvPr/>
          </p:nvSpPr>
          <p:spPr bwMode="auto">
            <a:xfrm>
              <a:off x="1138" y="132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7" name="Rectangle 112"/>
            <p:cNvSpPr>
              <a:spLocks noChangeArrowheads="1"/>
            </p:cNvSpPr>
            <p:nvPr/>
          </p:nvSpPr>
          <p:spPr bwMode="auto">
            <a:xfrm>
              <a:off x="1139" y="196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8" name="Rectangle 113"/>
            <p:cNvSpPr>
              <a:spLocks noChangeArrowheads="1"/>
            </p:cNvSpPr>
            <p:nvPr/>
          </p:nvSpPr>
          <p:spPr bwMode="auto">
            <a:xfrm>
              <a:off x="1139" y="260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9" name="Rectangle 114"/>
            <p:cNvSpPr>
              <a:spLocks noChangeArrowheads="1"/>
            </p:cNvSpPr>
            <p:nvPr/>
          </p:nvSpPr>
          <p:spPr bwMode="auto">
            <a:xfrm>
              <a:off x="1139" y="293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0" name="Rectangle 115"/>
            <p:cNvSpPr>
              <a:spLocks noChangeArrowheads="1"/>
            </p:cNvSpPr>
            <p:nvPr/>
          </p:nvSpPr>
          <p:spPr bwMode="auto">
            <a:xfrm>
              <a:off x="1140" y="301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sp>
        <p:nvSpPr>
          <p:cNvPr id="103436" name="Text Box 116"/>
          <p:cNvSpPr txBox="1">
            <a:spLocks noChangeArrowheads="1"/>
          </p:cNvSpPr>
          <p:nvPr/>
        </p:nvSpPr>
        <p:spPr bwMode="auto">
          <a:xfrm>
            <a:off x="7259638" y="1514475"/>
            <a:ext cx="1141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Cache D</a:t>
            </a:r>
          </a:p>
        </p:txBody>
      </p:sp>
      <p:sp>
        <p:nvSpPr>
          <p:cNvPr id="3204213" name="Line 117"/>
          <p:cNvSpPr>
            <a:spLocks noChangeShapeType="1"/>
          </p:cNvSpPr>
          <p:nvPr/>
        </p:nvSpPr>
        <p:spPr bwMode="auto">
          <a:xfrm flipV="1">
            <a:off x="2747963" y="3775075"/>
            <a:ext cx="56070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204214" name="Line 118"/>
          <p:cNvSpPr>
            <a:spLocks noChangeShapeType="1"/>
          </p:cNvSpPr>
          <p:nvPr/>
        </p:nvSpPr>
        <p:spPr bwMode="auto">
          <a:xfrm flipV="1">
            <a:off x="2730500" y="2114550"/>
            <a:ext cx="56070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204215" name="Text Box 119"/>
          <p:cNvSpPr txBox="1">
            <a:spLocks noChangeArrowheads="1"/>
          </p:cNvSpPr>
          <p:nvPr/>
        </p:nvSpPr>
        <p:spPr bwMode="auto">
          <a:xfrm>
            <a:off x="1104900" y="1912938"/>
            <a:ext cx="739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rPr>
              <a:t>Set X</a:t>
            </a:r>
          </a:p>
        </p:txBody>
      </p:sp>
      <p:sp>
        <p:nvSpPr>
          <p:cNvPr id="3204216" name="Text Box 120"/>
          <p:cNvSpPr txBox="1">
            <a:spLocks noChangeArrowheads="1"/>
          </p:cNvSpPr>
          <p:nvPr/>
        </p:nvSpPr>
        <p:spPr bwMode="auto">
          <a:xfrm>
            <a:off x="1106488" y="361315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rPr>
              <a:t>Set Y</a:t>
            </a:r>
          </a:p>
        </p:txBody>
      </p:sp>
      <p:grpSp>
        <p:nvGrpSpPr>
          <p:cNvPr id="6" name="Group 121"/>
          <p:cNvGrpSpPr>
            <a:grpSpLocks/>
          </p:cNvGrpSpPr>
          <p:nvPr/>
        </p:nvGrpSpPr>
        <p:grpSpPr bwMode="auto">
          <a:xfrm>
            <a:off x="155575" y="2451100"/>
            <a:ext cx="1552575" cy="1114425"/>
            <a:chOff x="98" y="1410"/>
            <a:chExt cx="978" cy="702"/>
          </a:xfrm>
        </p:grpSpPr>
        <p:sp>
          <p:nvSpPr>
            <p:cNvPr id="103469" name="Rectangle 122"/>
            <p:cNvSpPr>
              <a:spLocks noChangeArrowheads="1"/>
            </p:cNvSpPr>
            <p:nvPr/>
          </p:nvSpPr>
          <p:spPr bwMode="auto">
            <a:xfrm>
              <a:off x="510" y="1483"/>
              <a:ext cx="97" cy="97"/>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103470" name="Text Box 123"/>
            <p:cNvSpPr txBox="1">
              <a:spLocks noChangeArrowheads="1"/>
            </p:cNvSpPr>
            <p:nvPr/>
          </p:nvSpPr>
          <p:spPr bwMode="auto">
            <a:xfrm>
              <a:off x="267" y="1507"/>
              <a:ext cx="1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800">
                <a:solidFill>
                  <a:srgbClr val="000000"/>
                </a:solidFill>
              </a:endParaRPr>
            </a:p>
          </p:txBody>
        </p:sp>
        <p:sp>
          <p:nvSpPr>
            <p:cNvPr id="103471" name="Text Box 124"/>
            <p:cNvSpPr txBox="1">
              <a:spLocks noChangeArrowheads="1"/>
            </p:cNvSpPr>
            <p:nvPr/>
          </p:nvSpPr>
          <p:spPr bwMode="auto">
            <a:xfrm>
              <a:off x="98" y="1537"/>
              <a:ext cx="9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AlwaysSpill</a:t>
              </a:r>
            </a:p>
          </p:txBody>
        </p:sp>
        <p:sp>
          <p:nvSpPr>
            <p:cNvPr id="103472" name="Rectangle 125"/>
            <p:cNvSpPr>
              <a:spLocks noChangeArrowheads="1"/>
            </p:cNvSpPr>
            <p:nvPr/>
          </p:nvSpPr>
          <p:spPr bwMode="auto">
            <a:xfrm>
              <a:off x="509" y="1810"/>
              <a:ext cx="97" cy="97"/>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03473" name="Text Box 126"/>
            <p:cNvSpPr txBox="1">
              <a:spLocks noChangeArrowheads="1"/>
            </p:cNvSpPr>
            <p:nvPr/>
          </p:nvSpPr>
          <p:spPr bwMode="auto">
            <a:xfrm>
              <a:off x="98" y="1856"/>
              <a:ext cx="9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AlwaysRecv</a:t>
              </a:r>
            </a:p>
          </p:txBody>
        </p:sp>
        <p:sp>
          <p:nvSpPr>
            <p:cNvPr id="103474" name="Rectangle 127"/>
            <p:cNvSpPr>
              <a:spLocks noChangeArrowheads="1"/>
            </p:cNvSpPr>
            <p:nvPr/>
          </p:nvSpPr>
          <p:spPr bwMode="auto">
            <a:xfrm>
              <a:off x="98" y="1410"/>
              <a:ext cx="968" cy="702"/>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grpSp>
        <p:nvGrpSpPr>
          <p:cNvPr id="7" name="Group 128"/>
          <p:cNvGrpSpPr>
            <a:grpSpLocks/>
          </p:cNvGrpSpPr>
          <p:nvPr/>
        </p:nvGrpSpPr>
        <p:grpSpPr bwMode="auto">
          <a:xfrm>
            <a:off x="711200" y="5197475"/>
            <a:ext cx="1095375" cy="825500"/>
            <a:chOff x="532" y="3209"/>
            <a:chExt cx="690" cy="520"/>
          </a:xfrm>
        </p:grpSpPr>
        <p:sp>
          <p:nvSpPr>
            <p:cNvPr id="103463" name="Line 129"/>
            <p:cNvSpPr>
              <a:spLocks noChangeShapeType="1"/>
            </p:cNvSpPr>
            <p:nvPr/>
          </p:nvSpPr>
          <p:spPr bwMode="auto">
            <a:xfrm>
              <a:off x="532" y="3329"/>
              <a:ext cx="45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3464" name="Oval 130"/>
            <p:cNvSpPr>
              <a:spLocks noChangeArrowheads="1"/>
            </p:cNvSpPr>
            <p:nvPr/>
          </p:nvSpPr>
          <p:spPr bwMode="auto">
            <a:xfrm>
              <a:off x="892" y="3209"/>
              <a:ext cx="180" cy="200"/>
            </a:xfrm>
            <a:prstGeom prst="ellipse">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a:t>
              </a:r>
            </a:p>
          </p:txBody>
        </p:sp>
        <p:sp>
          <p:nvSpPr>
            <p:cNvPr id="103465" name="Line 131"/>
            <p:cNvSpPr>
              <a:spLocks noChangeShapeType="1"/>
            </p:cNvSpPr>
            <p:nvPr/>
          </p:nvSpPr>
          <p:spPr bwMode="auto">
            <a:xfrm>
              <a:off x="532" y="3649"/>
              <a:ext cx="45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3466" name="Oval 132"/>
            <p:cNvSpPr>
              <a:spLocks noChangeArrowheads="1"/>
            </p:cNvSpPr>
            <p:nvPr/>
          </p:nvSpPr>
          <p:spPr bwMode="auto">
            <a:xfrm>
              <a:off x="892" y="3529"/>
              <a:ext cx="180" cy="200"/>
            </a:xfrm>
            <a:prstGeom prst="ellipse">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a:t>
              </a:r>
            </a:p>
          </p:txBody>
        </p:sp>
        <p:sp>
          <p:nvSpPr>
            <p:cNvPr id="103467" name="Line 133"/>
            <p:cNvSpPr>
              <a:spLocks noChangeShapeType="1"/>
            </p:cNvSpPr>
            <p:nvPr/>
          </p:nvSpPr>
          <p:spPr bwMode="auto">
            <a:xfrm>
              <a:off x="1072" y="3289"/>
              <a:ext cx="150" cy="12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3468" name="Line 134"/>
            <p:cNvSpPr>
              <a:spLocks noChangeShapeType="1"/>
            </p:cNvSpPr>
            <p:nvPr/>
          </p:nvSpPr>
          <p:spPr bwMode="auto">
            <a:xfrm flipV="1">
              <a:off x="1072" y="3449"/>
              <a:ext cx="150" cy="16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grpSp>
        <p:nvGrpSpPr>
          <p:cNvPr id="8" name="Group 135"/>
          <p:cNvGrpSpPr>
            <a:grpSpLocks/>
          </p:cNvGrpSpPr>
          <p:nvPr/>
        </p:nvGrpSpPr>
        <p:grpSpPr bwMode="auto">
          <a:xfrm>
            <a:off x="80963" y="5133975"/>
            <a:ext cx="1336675" cy="982663"/>
            <a:chOff x="51" y="3100"/>
            <a:chExt cx="842" cy="619"/>
          </a:xfrm>
        </p:grpSpPr>
        <p:sp>
          <p:nvSpPr>
            <p:cNvPr id="103461" name="Text Box 136"/>
            <p:cNvSpPr txBox="1">
              <a:spLocks noChangeArrowheads="1"/>
            </p:cNvSpPr>
            <p:nvPr/>
          </p:nvSpPr>
          <p:spPr bwMode="auto">
            <a:xfrm>
              <a:off x="51" y="3100"/>
              <a:ext cx="81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Miss in Set X </a:t>
              </a:r>
            </a:p>
            <a:p>
              <a:pPr algn="ctr" eaLnBrk="1" hangingPunct="1"/>
              <a:r>
                <a:rPr lang="en-US" sz="1400">
                  <a:solidFill>
                    <a:srgbClr val="000000"/>
                  </a:solidFill>
                </a:rPr>
                <a:t>in any cache</a:t>
              </a:r>
            </a:p>
          </p:txBody>
        </p:sp>
        <p:sp>
          <p:nvSpPr>
            <p:cNvPr id="103462" name="Text Box 137"/>
            <p:cNvSpPr txBox="1">
              <a:spLocks noChangeArrowheads="1"/>
            </p:cNvSpPr>
            <p:nvPr/>
          </p:nvSpPr>
          <p:spPr bwMode="auto">
            <a:xfrm>
              <a:off x="88" y="3411"/>
              <a:ext cx="80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Miss in Set Y </a:t>
              </a:r>
            </a:p>
            <a:p>
              <a:pPr algn="ctr" eaLnBrk="1" hangingPunct="1"/>
              <a:r>
                <a:rPr lang="en-US" sz="1400">
                  <a:solidFill>
                    <a:srgbClr val="000000"/>
                  </a:solidFill>
                </a:rPr>
                <a:t>in any cache</a:t>
              </a:r>
            </a:p>
          </p:txBody>
        </p:sp>
      </p:grpSp>
      <p:grpSp>
        <p:nvGrpSpPr>
          <p:cNvPr id="9" name="Group 138"/>
          <p:cNvGrpSpPr>
            <a:grpSpLocks/>
          </p:cNvGrpSpPr>
          <p:nvPr/>
        </p:nvGrpSpPr>
        <p:grpSpPr bwMode="auto">
          <a:xfrm>
            <a:off x="3611563" y="2566988"/>
            <a:ext cx="950912" cy="3214687"/>
            <a:chOff x="2275" y="1483"/>
            <a:chExt cx="599" cy="2025"/>
          </a:xfrm>
        </p:grpSpPr>
        <p:sp>
          <p:nvSpPr>
            <p:cNvPr id="103458" name="Rectangle 139"/>
            <p:cNvSpPr>
              <a:spLocks noChangeArrowheads="1"/>
            </p:cNvSpPr>
            <p:nvPr/>
          </p:nvSpPr>
          <p:spPr bwMode="auto">
            <a:xfrm>
              <a:off x="2275" y="1483"/>
              <a:ext cx="593" cy="80"/>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9" name="Rectangle 140"/>
            <p:cNvSpPr>
              <a:spLocks noChangeArrowheads="1"/>
            </p:cNvSpPr>
            <p:nvPr/>
          </p:nvSpPr>
          <p:spPr bwMode="auto">
            <a:xfrm>
              <a:off x="2275" y="2535"/>
              <a:ext cx="593" cy="81"/>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60" name="Rectangle 141"/>
            <p:cNvSpPr>
              <a:spLocks noChangeArrowheads="1"/>
            </p:cNvSpPr>
            <p:nvPr/>
          </p:nvSpPr>
          <p:spPr bwMode="auto">
            <a:xfrm>
              <a:off x="2293" y="3218"/>
              <a:ext cx="581" cy="290"/>
            </a:xfrm>
            <a:prstGeom prst="rect">
              <a:avLst/>
            </a:prstGeom>
            <a:solidFill>
              <a:srgbClr val="FF99CC"/>
            </a:solidFill>
            <a:ln w="28575">
              <a:solidFill>
                <a:schemeClr val="tx1"/>
              </a:solidFill>
              <a:miter lim="800000"/>
              <a:headEnd/>
              <a:tailEnd/>
            </a:ln>
          </p:spPr>
          <p:txBody>
            <a:bodyPr wrap="none" anchor="ctr"/>
            <a:lstStyle/>
            <a:p>
              <a:pPr algn="ctr"/>
              <a:r>
                <a:rPr lang="en-US" sz="2000">
                  <a:solidFill>
                    <a:srgbClr val="000000"/>
                  </a:solidFill>
                </a:rPr>
                <a:t>PSEL B</a:t>
              </a:r>
            </a:p>
          </p:txBody>
        </p:sp>
      </p:grpSp>
      <p:grpSp>
        <p:nvGrpSpPr>
          <p:cNvPr id="10" name="Group 142"/>
          <p:cNvGrpSpPr>
            <a:grpSpLocks/>
          </p:cNvGrpSpPr>
          <p:nvPr/>
        </p:nvGrpSpPr>
        <p:grpSpPr bwMode="auto">
          <a:xfrm>
            <a:off x="5494338" y="2825750"/>
            <a:ext cx="942975" cy="2957513"/>
            <a:chOff x="3461" y="1646"/>
            <a:chExt cx="594" cy="1863"/>
          </a:xfrm>
        </p:grpSpPr>
        <p:sp>
          <p:nvSpPr>
            <p:cNvPr id="103455" name="Rectangle 143"/>
            <p:cNvSpPr>
              <a:spLocks noChangeArrowheads="1"/>
            </p:cNvSpPr>
            <p:nvPr/>
          </p:nvSpPr>
          <p:spPr bwMode="auto">
            <a:xfrm>
              <a:off x="3461" y="2849"/>
              <a:ext cx="593" cy="80"/>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6" name="Rectangle 144"/>
            <p:cNvSpPr>
              <a:spLocks noChangeArrowheads="1"/>
            </p:cNvSpPr>
            <p:nvPr/>
          </p:nvSpPr>
          <p:spPr bwMode="auto">
            <a:xfrm>
              <a:off x="3462" y="1646"/>
              <a:ext cx="593" cy="81"/>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7" name="Rectangle 145"/>
            <p:cNvSpPr>
              <a:spLocks noChangeArrowheads="1"/>
            </p:cNvSpPr>
            <p:nvPr/>
          </p:nvSpPr>
          <p:spPr bwMode="auto">
            <a:xfrm>
              <a:off x="3473" y="3219"/>
              <a:ext cx="581" cy="290"/>
            </a:xfrm>
            <a:prstGeom prst="rect">
              <a:avLst/>
            </a:prstGeom>
            <a:solidFill>
              <a:srgbClr val="FF99CC"/>
            </a:solidFill>
            <a:ln w="28575">
              <a:solidFill>
                <a:schemeClr val="tx1"/>
              </a:solidFill>
              <a:miter lim="800000"/>
              <a:headEnd/>
              <a:tailEnd/>
            </a:ln>
          </p:spPr>
          <p:txBody>
            <a:bodyPr wrap="none" anchor="ctr"/>
            <a:lstStyle/>
            <a:p>
              <a:pPr algn="ctr"/>
              <a:r>
                <a:rPr lang="en-US" sz="2000">
                  <a:solidFill>
                    <a:srgbClr val="000000"/>
                  </a:solidFill>
                </a:rPr>
                <a:t>PSEL C</a:t>
              </a:r>
            </a:p>
          </p:txBody>
        </p:sp>
      </p:grpSp>
      <p:grpSp>
        <p:nvGrpSpPr>
          <p:cNvPr id="11" name="Group 146"/>
          <p:cNvGrpSpPr>
            <a:grpSpLocks/>
          </p:cNvGrpSpPr>
          <p:nvPr/>
        </p:nvGrpSpPr>
        <p:grpSpPr bwMode="auto">
          <a:xfrm>
            <a:off x="7339013" y="3330575"/>
            <a:ext cx="941387" cy="2452688"/>
            <a:chOff x="4623" y="1964"/>
            <a:chExt cx="593" cy="1545"/>
          </a:xfrm>
        </p:grpSpPr>
        <p:sp>
          <p:nvSpPr>
            <p:cNvPr id="103452" name="Rectangle 147"/>
            <p:cNvSpPr>
              <a:spLocks noChangeArrowheads="1"/>
            </p:cNvSpPr>
            <p:nvPr/>
          </p:nvSpPr>
          <p:spPr bwMode="auto">
            <a:xfrm>
              <a:off x="4623" y="2046"/>
              <a:ext cx="593" cy="80"/>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3" name="Rectangle 148"/>
            <p:cNvSpPr>
              <a:spLocks noChangeArrowheads="1"/>
            </p:cNvSpPr>
            <p:nvPr/>
          </p:nvSpPr>
          <p:spPr bwMode="auto">
            <a:xfrm>
              <a:off x="4623" y="1964"/>
              <a:ext cx="593" cy="81"/>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4" name="Rectangle 149"/>
            <p:cNvSpPr>
              <a:spLocks noChangeArrowheads="1"/>
            </p:cNvSpPr>
            <p:nvPr/>
          </p:nvSpPr>
          <p:spPr bwMode="auto">
            <a:xfrm>
              <a:off x="4628" y="3219"/>
              <a:ext cx="581" cy="290"/>
            </a:xfrm>
            <a:prstGeom prst="rect">
              <a:avLst/>
            </a:prstGeom>
            <a:solidFill>
              <a:srgbClr val="FF99CC"/>
            </a:solidFill>
            <a:ln w="28575">
              <a:solidFill>
                <a:schemeClr val="tx1"/>
              </a:solidFill>
              <a:miter lim="800000"/>
              <a:headEnd/>
              <a:tailEnd/>
            </a:ln>
          </p:spPr>
          <p:txBody>
            <a:bodyPr wrap="none" anchor="ctr"/>
            <a:lstStyle/>
            <a:p>
              <a:pPr algn="ctr"/>
              <a:r>
                <a:rPr lang="en-US" sz="2000">
                  <a:solidFill>
                    <a:srgbClr val="000000"/>
                  </a:solidFill>
                </a:rPr>
                <a:t>PSEL D</a:t>
              </a:r>
            </a:p>
          </p:txBody>
        </p:sp>
      </p:grpSp>
      <p:grpSp>
        <p:nvGrpSpPr>
          <p:cNvPr id="12" name="Group 150"/>
          <p:cNvGrpSpPr>
            <a:grpSpLocks/>
          </p:cNvGrpSpPr>
          <p:nvPr/>
        </p:nvGrpSpPr>
        <p:grpSpPr bwMode="auto">
          <a:xfrm>
            <a:off x="1806575" y="5370513"/>
            <a:ext cx="922338" cy="728662"/>
            <a:chOff x="1138" y="3249"/>
            <a:chExt cx="581" cy="459"/>
          </a:xfrm>
        </p:grpSpPr>
        <p:sp>
          <p:nvSpPr>
            <p:cNvPr id="103450" name="Rectangle 151"/>
            <p:cNvSpPr>
              <a:spLocks noChangeArrowheads="1"/>
            </p:cNvSpPr>
            <p:nvPr/>
          </p:nvSpPr>
          <p:spPr bwMode="auto">
            <a:xfrm>
              <a:off x="1138" y="3249"/>
              <a:ext cx="581" cy="290"/>
            </a:xfrm>
            <a:prstGeom prst="rect">
              <a:avLst/>
            </a:prstGeom>
            <a:solidFill>
              <a:srgbClr val="FF99CC"/>
            </a:solidFill>
            <a:ln w="28575">
              <a:solidFill>
                <a:schemeClr val="tx1"/>
              </a:solidFill>
              <a:miter lim="800000"/>
              <a:headEnd/>
              <a:tailEnd/>
            </a:ln>
          </p:spPr>
          <p:txBody>
            <a:bodyPr wrap="none" anchor="ctr"/>
            <a:lstStyle/>
            <a:p>
              <a:pPr algn="ctr"/>
              <a:r>
                <a:rPr lang="en-US" sz="2000">
                  <a:solidFill>
                    <a:srgbClr val="000000"/>
                  </a:solidFill>
                </a:rPr>
                <a:t>PSEL A</a:t>
              </a:r>
            </a:p>
          </p:txBody>
        </p:sp>
        <p:sp>
          <p:nvSpPr>
            <p:cNvPr id="103451" name="Line 152"/>
            <p:cNvSpPr>
              <a:spLocks noChangeShapeType="1"/>
            </p:cNvSpPr>
            <p:nvPr/>
          </p:nvSpPr>
          <p:spPr bwMode="auto">
            <a:xfrm>
              <a:off x="1404" y="3539"/>
              <a:ext cx="0" cy="16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sp>
        <p:nvSpPr>
          <p:cNvPr id="3204249" name="Text Box 153"/>
          <p:cNvSpPr txBox="1">
            <a:spLocks noChangeArrowheads="1"/>
          </p:cNvSpPr>
          <p:nvPr/>
        </p:nvSpPr>
        <p:spPr bwMode="auto">
          <a:xfrm>
            <a:off x="1714500" y="6003925"/>
            <a:ext cx="6699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Decides policy for all sets of Cache A (except X and Y)</a:t>
            </a:r>
          </a:p>
        </p:txBody>
      </p:sp>
      <p:sp>
        <p:nvSpPr>
          <p:cNvPr id="103449" name="TextBox 154"/>
          <p:cNvSpPr txBox="1">
            <a:spLocks noChangeArrowheads="1"/>
          </p:cNvSpPr>
          <p:nvPr/>
        </p:nvSpPr>
        <p:spPr bwMode="auto">
          <a:xfrm>
            <a:off x="423863" y="1066800"/>
            <a:ext cx="6586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Each cache learns whether it should act as a spiller or receiver</a:t>
            </a:r>
          </a:p>
        </p:txBody>
      </p:sp>
    </p:spTree>
    <p:extLst>
      <p:ext uri="{BB962C8B-B14F-4D97-AF65-F5344CB8AC3E}">
        <p14:creationId xmlns:p14="http://schemas.microsoft.com/office/powerpoint/2010/main" val="2838001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4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42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042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04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042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042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0424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4127" grpId="0" animBg="1"/>
      <p:bldP spid="3204128" grpId="0" animBg="1"/>
      <p:bldP spid="3204213" grpId="0" animBg="1"/>
      <p:bldP spid="3204214" grpId="0" animBg="1"/>
      <p:bldP spid="3204215" grpId="0"/>
      <p:bldP spid="3204216" grpId="0"/>
      <p:bldP spid="3204249"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2FB9DAE1-9A5A-A54D-A6B2-3D633A04BB1C}" type="slidenum">
              <a:rPr lang="en-US" sz="1200">
                <a:solidFill>
                  <a:srgbClr val="000000"/>
                </a:solidFill>
                <a:latin typeface="Garamond" charset="0"/>
              </a:rPr>
              <a:pPr algn="ctr" eaLnBrk="1" hangingPunct="1"/>
              <a:t>186</a:t>
            </a:fld>
            <a:endParaRPr lang="en-US" sz="1200">
              <a:solidFill>
                <a:srgbClr val="000000"/>
              </a:solidFill>
              <a:latin typeface="Garamond" charset="0"/>
            </a:endParaRPr>
          </a:p>
        </p:txBody>
      </p:sp>
      <p:sp>
        <p:nvSpPr>
          <p:cNvPr id="105474" name="Rectangle 2"/>
          <p:cNvSpPr>
            <a:spLocks noGrp="1" noChangeArrowheads="1"/>
          </p:cNvSpPr>
          <p:nvPr>
            <p:ph type="title"/>
          </p:nvPr>
        </p:nvSpPr>
        <p:spPr>
          <a:xfrm>
            <a:off x="304800" y="228600"/>
            <a:ext cx="8245475" cy="498475"/>
          </a:xfrm>
        </p:spPr>
        <p:txBody>
          <a:bodyPr/>
          <a:lstStyle/>
          <a:p>
            <a:pPr defTabSz="1306513"/>
            <a:r>
              <a:rPr lang="en-US">
                <a:latin typeface="Garamond" charset="0"/>
                <a:ea typeface="ＭＳ Ｐゴシック" charset="0"/>
                <a:cs typeface="ＭＳ Ｐゴシック" charset="0"/>
              </a:rPr>
              <a:t>Experimental Setup</a:t>
            </a:r>
          </a:p>
        </p:txBody>
      </p:sp>
      <p:sp>
        <p:nvSpPr>
          <p:cNvPr id="105475" name="Rectangle 3"/>
          <p:cNvSpPr>
            <a:spLocks noGrp="1" noChangeArrowheads="1"/>
          </p:cNvSpPr>
          <p:nvPr>
            <p:ph type="body" idx="1"/>
          </p:nvPr>
        </p:nvSpPr>
        <p:spPr>
          <a:xfrm>
            <a:off x="511175" y="1341438"/>
            <a:ext cx="8237538" cy="4787900"/>
          </a:xfrm>
        </p:spPr>
        <p:txBody>
          <a:bodyPr/>
          <a:lstStyle/>
          <a:p>
            <a:pPr marL="350838" lvl="1" indent="-349250" defTabSz="1306513"/>
            <a:r>
              <a:rPr lang="en-US">
                <a:latin typeface="Tahoma" charset="0"/>
                <a:ea typeface="ＭＳ Ｐゴシック" charset="0"/>
              </a:rPr>
              <a:t>Baseline Study:</a:t>
            </a:r>
          </a:p>
          <a:p>
            <a:pPr marL="815975" lvl="2" indent="-461963" defTabSz="1306513"/>
            <a:r>
              <a:rPr lang="en-US" sz="1800">
                <a:latin typeface="Tahoma" charset="0"/>
                <a:ea typeface="ＭＳ Ｐゴシック" charset="0"/>
              </a:rPr>
              <a:t>4-core CMP with in-order cores</a:t>
            </a:r>
          </a:p>
          <a:p>
            <a:pPr marL="815975" lvl="2" indent="-461963" defTabSz="1306513"/>
            <a:r>
              <a:rPr lang="en-US" sz="1800">
                <a:latin typeface="Tahoma" charset="0"/>
                <a:ea typeface="ＭＳ Ｐゴシック" charset="0"/>
              </a:rPr>
              <a:t>Private Cache Hierarchy: 16KB L1, 1MB L2</a:t>
            </a:r>
          </a:p>
          <a:p>
            <a:pPr marL="815975" lvl="2" indent="-461963" defTabSz="1306513"/>
            <a:r>
              <a:rPr lang="en-US" sz="1800">
                <a:latin typeface="Tahoma" charset="0"/>
                <a:ea typeface="ＭＳ Ｐゴシック" charset="0"/>
              </a:rPr>
              <a:t>10 cycle latency for local hits, 40 cycles for remote hits </a:t>
            </a:r>
          </a:p>
          <a:p>
            <a:pPr marL="815975" lvl="2" indent="-461963" defTabSz="1306513"/>
            <a:endParaRPr lang="en-US" sz="1800">
              <a:latin typeface="Tahoma" charset="0"/>
              <a:ea typeface="ＭＳ Ｐゴシック" charset="0"/>
            </a:endParaRPr>
          </a:p>
          <a:p>
            <a:pPr marL="350838" lvl="1" indent="-349250" defTabSz="1306513"/>
            <a:r>
              <a:rPr lang="en-US">
                <a:latin typeface="Tahoma" charset="0"/>
                <a:ea typeface="ＭＳ Ｐゴシック" charset="0"/>
              </a:rPr>
              <a:t>Benchmarks:</a:t>
            </a:r>
            <a:r>
              <a:rPr lang="en-US" sz="2000">
                <a:latin typeface="Tahoma" charset="0"/>
                <a:ea typeface="ＭＳ Ｐゴシック" charset="0"/>
              </a:rPr>
              <a:t>  </a:t>
            </a:r>
          </a:p>
          <a:p>
            <a:pPr marL="815975" lvl="2" indent="-461963" defTabSz="1306513"/>
            <a:r>
              <a:rPr lang="en-US" sz="1800">
                <a:latin typeface="Tahoma" charset="0"/>
                <a:ea typeface="ＭＳ Ｐゴシック" charset="0"/>
              </a:rPr>
              <a:t>6 benchmarks that have extra cache: </a:t>
            </a:r>
            <a:r>
              <a:rPr lang="ja-JP" altLang="en-US" sz="1800">
                <a:latin typeface="Tahoma" charset="0"/>
                <a:ea typeface="ＭＳ Ｐゴシック" charset="0"/>
              </a:rPr>
              <a:t>“</a:t>
            </a:r>
            <a:r>
              <a:rPr lang="en-US" altLang="ja-JP" sz="1800">
                <a:latin typeface="Tahoma" charset="0"/>
                <a:ea typeface="ＭＳ Ｐゴシック" charset="0"/>
              </a:rPr>
              <a:t>Givers</a:t>
            </a:r>
            <a:r>
              <a:rPr lang="ja-JP" altLang="en-US" sz="1800">
                <a:latin typeface="Tahoma" charset="0"/>
                <a:ea typeface="ＭＳ Ｐゴシック" charset="0"/>
              </a:rPr>
              <a:t>”</a:t>
            </a:r>
            <a:r>
              <a:rPr lang="en-US" altLang="ja-JP" sz="1800">
                <a:latin typeface="Tahoma" charset="0"/>
                <a:ea typeface="ＭＳ Ｐゴシック" charset="0"/>
              </a:rPr>
              <a:t> (G) </a:t>
            </a:r>
          </a:p>
          <a:p>
            <a:pPr marL="815975" lvl="2" indent="-461963" defTabSz="1306513"/>
            <a:r>
              <a:rPr lang="en-US" sz="1800">
                <a:latin typeface="Tahoma" charset="0"/>
                <a:ea typeface="ＭＳ Ｐゴシック" charset="0"/>
              </a:rPr>
              <a:t>6 benchmarks that benefit from more cache: </a:t>
            </a:r>
            <a:r>
              <a:rPr lang="ja-JP" altLang="en-US" sz="1800">
                <a:latin typeface="Tahoma" charset="0"/>
                <a:ea typeface="ＭＳ Ｐゴシック" charset="0"/>
              </a:rPr>
              <a:t>“</a:t>
            </a:r>
            <a:r>
              <a:rPr lang="en-US" altLang="ja-JP" sz="1800">
                <a:latin typeface="Tahoma" charset="0"/>
                <a:ea typeface="ＭＳ Ｐゴシック" charset="0"/>
              </a:rPr>
              <a:t>Takers</a:t>
            </a:r>
            <a:r>
              <a:rPr lang="ja-JP" altLang="en-US" sz="1800">
                <a:latin typeface="Tahoma" charset="0"/>
                <a:ea typeface="ＭＳ Ｐゴシック" charset="0"/>
              </a:rPr>
              <a:t>”</a:t>
            </a:r>
            <a:r>
              <a:rPr lang="en-US" altLang="ja-JP" sz="1800">
                <a:latin typeface="Tahoma" charset="0"/>
                <a:ea typeface="ＭＳ Ｐゴシック" charset="0"/>
              </a:rPr>
              <a:t> (T)</a:t>
            </a:r>
          </a:p>
          <a:p>
            <a:pPr marL="815975" lvl="2" indent="-461963" defTabSz="1306513"/>
            <a:r>
              <a:rPr lang="en-US" sz="1800">
                <a:latin typeface="Tahoma" charset="0"/>
                <a:ea typeface="ＭＳ Ｐゴシック" charset="0"/>
              </a:rPr>
              <a:t>All 4-thread combinations of 12 benchmarks: 495 total  </a:t>
            </a:r>
          </a:p>
          <a:p>
            <a:pPr marL="815975" lvl="2" indent="-461963" defTabSz="1306513">
              <a:buFont typeface="Arial" charset="0"/>
              <a:buNone/>
            </a:pPr>
            <a:endParaRPr lang="en-US" sz="1800">
              <a:latin typeface="Tahoma" charset="0"/>
              <a:ea typeface="ＭＳ Ｐゴシック" charset="0"/>
            </a:endParaRPr>
          </a:p>
          <a:p>
            <a:pPr marL="815975" lvl="2" indent="-461963" defTabSz="1306513">
              <a:buFont typeface="Arial" charset="0"/>
              <a:buNone/>
            </a:pPr>
            <a:r>
              <a:rPr lang="en-US" sz="1800">
                <a:latin typeface="Tahoma" charset="0"/>
                <a:ea typeface="ＭＳ Ｐゴシック" charset="0"/>
              </a:rPr>
              <a:t>Five types of workloads:</a:t>
            </a:r>
          </a:p>
        </p:txBody>
      </p:sp>
      <p:sp>
        <p:nvSpPr>
          <p:cNvPr id="105476" name="Rectangle 5"/>
          <p:cNvSpPr>
            <a:spLocks noChangeArrowheads="1"/>
          </p:cNvSpPr>
          <p:nvPr/>
        </p:nvSpPr>
        <p:spPr bwMode="auto">
          <a:xfrm>
            <a:off x="3743325" y="4856163"/>
            <a:ext cx="900113" cy="396875"/>
          </a:xfrm>
          <a:prstGeom prst="rect">
            <a:avLst/>
          </a:prstGeom>
          <a:solidFill>
            <a:srgbClr val="FF0000"/>
          </a:solidFill>
          <a:ln w="12700">
            <a:solidFill>
              <a:schemeClr val="tx1"/>
            </a:solidFill>
            <a:miter lim="800000"/>
            <a:headEnd/>
            <a:tailEnd/>
          </a:ln>
        </p:spPr>
        <p:txBody>
          <a:bodyPr wrap="none" lIns="64008" tIns="32004" rIns="64008" bIns="32004" anchor="ctr"/>
          <a:lstStyle/>
          <a:p>
            <a:pPr algn="ctr"/>
            <a:r>
              <a:rPr lang="en-US">
                <a:solidFill>
                  <a:srgbClr val="000000"/>
                </a:solidFill>
              </a:rPr>
              <a:t>G4T0</a:t>
            </a:r>
          </a:p>
        </p:txBody>
      </p:sp>
      <p:sp>
        <p:nvSpPr>
          <p:cNvPr id="105477" name="Rectangle 8"/>
          <p:cNvSpPr>
            <a:spLocks noChangeArrowheads="1"/>
          </p:cNvSpPr>
          <p:nvPr/>
        </p:nvSpPr>
        <p:spPr bwMode="auto">
          <a:xfrm>
            <a:off x="4643438" y="4857750"/>
            <a:ext cx="900112" cy="396875"/>
          </a:xfrm>
          <a:prstGeom prst="rect">
            <a:avLst/>
          </a:prstGeom>
          <a:solidFill>
            <a:srgbClr val="FF9900"/>
          </a:solidFill>
          <a:ln w="12700">
            <a:solidFill>
              <a:schemeClr val="tx1"/>
            </a:solidFill>
            <a:miter lim="800000"/>
            <a:headEnd/>
            <a:tailEnd/>
          </a:ln>
        </p:spPr>
        <p:txBody>
          <a:bodyPr wrap="none" lIns="64008" tIns="32004" rIns="64008" bIns="32004" anchor="ctr"/>
          <a:lstStyle/>
          <a:p>
            <a:pPr algn="ctr"/>
            <a:r>
              <a:rPr lang="en-US">
                <a:solidFill>
                  <a:srgbClr val="000000"/>
                </a:solidFill>
              </a:rPr>
              <a:t>G3T1</a:t>
            </a:r>
          </a:p>
        </p:txBody>
      </p:sp>
      <p:sp>
        <p:nvSpPr>
          <p:cNvPr id="105478" name="Rectangle 9"/>
          <p:cNvSpPr>
            <a:spLocks noChangeArrowheads="1"/>
          </p:cNvSpPr>
          <p:nvPr/>
        </p:nvSpPr>
        <p:spPr bwMode="auto">
          <a:xfrm>
            <a:off x="5543550" y="4857750"/>
            <a:ext cx="900113" cy="396875"/>
          </a:xfrm>
          <a:prstGeom prst="rect">
            <a:avLst/>
          </a:prstGeom>
          <a:solidFill>
            <a:srgbClr val="FF00FF"/>
          </a:solidFill>
          <a:ln w="12700">
            <a:solidFill>
              <a:schemeClr val="tx1"/>
            </a:solidFill>
            <a:miter lim="800000"/>
            <a:headEnd/>
            <a:tailEnd/>
          </a:ln>
        </p:spPr>
        <p:txBody>
          <a:bodyPr wrap="none" lIns="64008" tIns="32004" rIns="64008" bIns="32004" anchor="ctr"/>
          <a:lstStyle/>
          <a:p>
            <a:pPr algn="ctr"/>
            <a:r>
              <a:rPr lang="en-US">
                <a:solidFill>
                  <a:srgbClr val="000000"/>
                </a:solidFill>
              </a:rPr>
              <a:t>G2T2</a:t>
            </a:r>
          </a:p>
        </p:txBody>
      </p:sp>
      <p:sp>
        <p:nvSpPr>
          <p:cNvPr id="105479" name="Rectangle 10"/>
          <p:cNvSpPr>
            <a:spLocks noChangeArrowheads="1"/>
          </p:cNvSpPr>
          <p:nvPr/>
        </p:nvSpPr>
        <p:spPr bwMode="auto">
          <a:xfrm>
            <a:off x="6443663" y="4857750"/>
            <a:ext cx="900112" cy="396875"/>
          </a:xfrm>
          <a:prstGeom prst="rect">
            <a:avLst/>
          </a:prstGeom>
          <a:solidFill>
            <a:srgbClr val="CC99FF"/>
          </a:solidFill>
          <a:ln w="12700">
            <a:solidFill>
              <a:schemeClr val="tx1"/>
            </a:solidFill>
            <a:miter lim="800000"/>
            <a:headEnd/>
            <a:tailEnd/>
          </a:ln>
        </p:spPr>
        <p:txBody>
          <a:bodyPr wrap="none" lIns="64008" tIns="32004" rIns="64008" bIns="32004" anchor="ctr"/>
          <a:lstStyle/>
          <a:p>
            <a:pPr algn="ctr"/>
            <a:r>
              <a:rPr lang="en-US">
                <a:solidFill>
                  <a:srgbClr val="000000"/>
                </a:solidFill>
              </a:rPr>
              <a:t>G1T3</a:t>
            </a:r>
          </a:p>
        </p:txBody>
      </p:sp>
      <p:sp>
        <p:nvSpPr>
          <p:cNvPr id="105480" name="Rectangle 11"/>
          <p:cNvSpPr>
            <a:spLocks noChangeArrowheads="1"/>
          </p:cNvSpPr>
          <p:nvPr/>
        </p:nvSpPr>
        <p:spPr bwMode="auto">
          <a:xfrm>
            <a:off x="7343775" y="4857750"/>
            <a:ext cx="900113" cy="396875"/>
          </a:xfrm>
          <a:prstGeom prst="rect">
            <a:avLst/>
          </a:prstGeom>
          <a:solidFill>
            <a:srgbClr val="CCFFCC"/>
          </a:solidFill>
          <a:ln w="12700">
            <a:solidFill>
              <a:schemeClr val="tx1"/>
            </a:solidFill>
            <a:miter lim="800000"/>
            <a:headEnd/>
            <a:tailEnd/>
          </a:ln>
        </p:spPr>
        <p:txBody>
          <a:bodyPr wrap="none" lIns="64008" tIns="32004" rIns="64008" bIns="32004" anchor="ctr"/>
          <a:lstStyle/>
          <a:p>
            <a:pPr algn="ctr"/>
            <a:r>
              <a:rPr lang="en-US">
                <a:solidFill>
                  <a:srgbClr val="000000"/>
                </a:solidFill>
              </a:rPr>
              <a:t>G0T4</a:t>
            </a:r>
          </a:p>
        </p:txBody>
      </p:sp>
    </p:spTree>
    <p:extLst>
      <p:ext uri="{BB962C8B-B14F-4D97-AF65-F5344CB8AC3E}">
        <p14:creationId xmlns:p14="http://schemas.microsoft.com/office/powerpoint/2010/main" val="3577306079"/>
      </p:ext>
    </p:extLst>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EB65AEA8-05EC-9748-9089-5C793B2070B4}" type="slidenum">
              <a:rPr lang="en-US" sz="1200">
                <a:solidFill>
                  <a:srgbClr val="000000"/>
                </a:solidFill>
                <a:latin typeface="Garamond" charset="0"/>
              </a:rPr>
              <a:pPr algn="ctr" eaLnBrk="1" hangingPunct="1"/>
              <a:t>187</a:t>
            </a:fld>
            <a:endParaRPr lang="en-US" sz="1200">
              <a:solidFill>
                <a:srgbClr val="000000"/>
              </a:solidFill>
              <a:latin typeface="Garamond" charset="0"/>
            </a:endParaRPr>
          </a:p>
        </p:txBody>
      </p:sp>
      <p:graphicFrame>
        <p:nvGraphicFramePr>
          <p:cNvPr id="106498" name="Object 2" descr="90%"/>
          <p:cNvGraphicFramePr>
            <a:graphicFrameLocks noGrp="1" noChangeAspect="1"/>
          </p:cNvGraphicFramePr>
          <p:nvPr>
            <p:ph idx="1"/>
          </p:nvPr>
        </p:nvGraphicFramePr>
        <p:xfrm>
          <a:off x="836613" y="1460500"/>
          <a:ext cx="7378700" cy="3649663"/>
        </p:xfrm>
        <a:graphic>
          <a:graphicData uri="http://schemas.openxmlformats.org/presentationml/2006/ole">
            <mc:AlternateContent xmlns:mc="http://schemas.openxmlformats.org/markup-compatibility/2006">
              <mc:Choice xmlns:v="urn:schemas-microsoft-com:vml" Requires="v">
                <p:oleObj spid="_x0000_s1717277" name="Chart" r:id="rId5" imgW="9677400" imgH="4787900" progId="Excel.Chart.8">
                  <p:embed/>
                </p:oleObj>
              </mc:Choice>
              <mc:Fallback>
                <p:oleObj name="Chart" r:id="rId5" imgW="9677400" imgH="47879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613" y="1460500"/>
                        <a:ext cx="7378700" cy="3649663"/>
                      </a:xfrm>
                      <a:prstGeom prst="rect">
                        <a:avLst/>
                      </a:prstGeom>
                      <a:noFill/>
                      <a:ln>
                        <a:noFill/>
                      </a:ln>
                      <a:effectLst/>
                      <a:extLst>
                        <a:ext uri="{909E8E84-426E-40dd-AFC4-6F175D3DCCD1}">
                          <a14:hiddenFill xmlns:a14="http://schemas.microsoft.com/office/drawing/2010/main">
                            <a:pattFill prst="pct90">
                              <a:fgClr>
                                <a:srgbClr val="0000FF"/>
                              </a:fgClr>
                              <a:bgClr>
                                <a:schemeClr val="tx1"/>
                              </a:bgClr>
                            </a:patt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06499" name="Rectangle 3"/>
          <p:cNvSpPr>
            <a:spLocks noGrp="1" noChangeArrowheads="1"/>
          </p:cNvSpPr>
          <p:nvPr>
            <p:ph type="title"/>
          </p:nvPr>
        </p:nvSpPr>
        <p:spPr>
          <a:xfrm>
            <a:off x="304800" y="228600"/>
            <a:ext cx="7686675" cy="579438"/>
          </a:xfrm>
        </p:spPr>
        <p:txBody>
          <a:bodyPr/>
          <a:lstStyle/>
          <a:p>
            <a:r>
              <a:rPr lang="en-US">
                <a:latin typeface="Garamond" charset="0"/>
                <a:ea typeface="ＭＳ Ｐゴシック" charset="0"/>
                <a:cs typeface="ＭＳ Ｐゴシック" charset="0"/>
              </a:rPr>
              <a:t>Results for Throughput </a:t>
            </a:r>
          </a:p>
        </p:txBody>
      </p:sp>
      <p:sp>
        <p:nvSpPr>
          <p:cNvPr id="106500" name="Text Box 4"/>
          <p:cNvSpPr txBox="1">
            <a:spLocks noChangeArrowheads="1"/>
          </p:cNvSpPr>
          <p:nvPr/>
        </p:nvSpPr>
        <p:spPr bwMode="auto">
          <a:xfrm>
            <a:off x="342900" y="5257800"/>
            <a:ext cx="8110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On average, DSR improves throughput by 18%, co-operative caching by 7%</a:t>
            </a:r>
          </a:p>
          <a:p>
            <a:pPr algn="ctr" eaLnBrk="1" hangingPunct="1"/>
            <a:r>
              <a:rPr lang="en-US" sz="1800">
                <a:solidFill>
                  <a:srgbClr val="000000"/>
                </a:solidFill>
              </a:rPr>
              <a:t>DSR provides 90% of the benefit of knowing the best decisions a priori </a:t>
            </a:r>
          </a:p>
        </p:txBody>
      </p:sp>
      <p:sp>
        <p:nvSpPr>
          <p:cNvPr id="106501" name="Line 5"/>
          <p:cNvSpPr>
            <a:spLocks noChangeShapeType="1"/>
          </p:cNvSpPr>
          <p:nvPr/>
        </p:nvSpPr>
        <p:spPr bwMode="auto">
          <a:xfrm>
            <a:off x="1517650" y="3303588"/>
            <a:ext cx="6475413" cy="17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endParaRPr lang="en-US">
              <a:solidFill>
                <a:srgbClr val="000000"/>
              </a:solidFill>
            </a:endParaRPr>
          </a:p>
        </p:txBody>
      </p:sp>
      <p:sp>
        <p:nvSpPr>
          <p:cNvPr id="106502" name="Oval 6"/>
          <p:cNvSpPr>
            <a:spLocks noChangeArrowheads="1"/>
          </p:cNvSpPr>
          <p:nvPr/>
        </p:nvSpPr>
        <p:spPr bwMode="auto">
          <a:xfrm>
            <a:off x="6985000" y="1593850"/>
            <a:ext cx="1187450" cy="2447925"/>
          </a:xfrm>
          <a:prstGeom prst="ellipse">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algn="ctr"/>
            <a:endParaRPr lang="en-US">
              <a:solidFill>
                <a:srgbClr val="02203A"/>
              </a:solidFill>
            </a:endParaRPr>
          </a:p>
        </p:txBody>
      </p:sp>
      <p:sp>
        <p:nvSpPr>
          <p:cNvPr id="106503" name="Text Box 7" descr="90%"/>
          <p:cNvSpPr txBox="1">
            <a:spLocks noChangeArrowheads="1"/>
          </p:cNvSpPr>
          <p:nvPr/>
        </p:nvSpPr>
        <p:spPr bwMode="auto">
          <a:xfrm>
            <a:off x="1762125" y="6092825"/>
            <a:ext cx="56102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2203A"/>
                </a:solidFill>
              </a:rPr>
              <a:t>* DSR implemented with 32 dedicated sets and 10 bit PSEL counters</a:t>
            </a:r>
          </a:p>
        </p:txBody>
      </p:sp>
    </p:spTree>
    <p:extLst>
      <p:ext uri="{BB962C8B-B14F-4D97-AF65-F5344CB8AC3E}">
        <p14:creationId xmlns:p14="http://schemas.microsoft.com/office/powerpoint/2010/main" val="2262668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C061085A-5A49-234C-9C88-E2D222E4F0F7}" type="slidenum">
              <a:rPr lang="en-US" sz="1200">
                <a:solidFill>
                  <a:srgbClr val="000000"/>
                </a:solidFill>
                <a:latin typeface="Garamond" charset="0"/>
              </a:rPr>
              <a:pPr algn="ctr" eaLnBrk="1" hangingPunct="1"/>
              <a:t>188</a:t>
            </a:fld>
            <a:endParaRPr lang="en-US" sz="1200">
              <a:solidFill>
                <a:srgbClr val="000000"/>
              </a:solidFill>
              <a:latin typeface="Garamond" charset="0"/>
            </a:endParaRPr>
          </a:p>
        </p:txBody>
      </p:sp>
      <p:sp>
        <p:nvSpPr>
          <p:cNvPr id="108546" name="Rectangle 3"/>
          <p:cNvSpPr>
            <a:spLocks noGrp="1" noChangeArrowheads="1"/>
          </p:cNvSpPr>
          <p:nvPr>
            <p:ph type="title"/>
          </p:nvPr>
        </p:nvSpPr>
        <p:spPr>
          <a:xfrm>
            <a:off x="304800" y="228600"/>
            <a:ext cx="7686675" cy="576263"/>
          </a:xfrm>
        </p:spPr>
        <p:txBody>
          <a:bodyPr/>
          <a:lstStyle/>
          <a:p>
            <a:r>
              <a:rPr lang="en-US">
                <a:latin typeface="Garamond" charset="0"/>
                <a:ea typeface="ＭＳ Ｐゴシック" charset="0"/>
                <a:cs typeface="ＭＳ Ｐゴシック" charset="0"/>
              </a:rPr>
              <a:t>Results for Weighted Speedup</a:t>
            </a:r>
          </a:p>
        </p:txBody>
      </p:sp>
      <p:graphicFrame>
        <p:nvGraphicFramePr>
          <p:cNvPr id="108547" name="Object 2" descr="90%"/>
          <p:cNvGraphicFramePr>
            <a:graphicFrameLocks noGrp="1" noChangeAspect="1"/>
          </p:cNvGraphicFramePr>
          <p:nvPr>
            <p:ph idx="1"/>
          </p:nvPr>
        </p:nvGraphicFramePr>
        <p:xfrm>
          <a:off x="395288" y="1268413"/>
          <a:ext cx="8461375" cy="4176712"/>
        </p:xfrm>
        <a:graphic>
          <a:graphicData uri="http://schemas.openxmlformats.org/presentationml/2006/ole">
            <mc:AlternateContent xmlns:mc="http://schemas.openxmlformats.org/markup-compatibility/2006">
              <mc:Choice xmlns:v="urn:schemas-microsoft-com:vml" Requires="v">
                <p:oleObj spid="_x0000_s1719325" name="Chart" r:id="rId5" imgW="11150600" imgH="4368800" progId="Excel.Chart.8">
                  <p:embed/>
                </p:oleObj>
              </mc:Choice>
              <mc:Fallback>
                <p:oleObj name="Chart" r:id="rId5" imgW="11150600" imgH="43688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268413"/>
                        <a:ext cx="8461375" cy="4176712"/>
                      </a:xfrm>
                      <a:prstGeom prst="rect">
                        <a:avLst/>
                      </a:prstGeom>
                      <a:noFill/>
                      <a:ln>
                        <a:noFill/>
                      </a:ln>
                      <a:effectLst/>
                      <a:extLst>
                        <a:ext uri="{909E8E84-426E-40dd-AFC4-6F175D3DCCD1}">
                          <a14:hiddenFill xmlns:a14="http://schemas.microsoft.com/office/drawing/2010/main">
                            <a:pattFill prst="pct90">
                              <a:fgClr>
                                <a:srgbClr val="0000FF"/>
                              </a:fgClr>
                              <a:bgClr>
                                <a:schemeClr val="tx1"/>
                              </a:bgClr>
                            </a:patt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08548" name="Text Box 11"/>
          <p:cNvSpPr txBox="1">
            <a:spLocks noChangeArrowheads="1"/>
          </p:cNvSpPr>
          <p:nvPr/>
        </p:nvSpPr>
        <p:spPr bwMode="auto">
          <a:xfrm>
            <a:off x="1646238" y="5654675"/>
            <a:ext cx="584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On average, DSR improves weighted speedup by 13% </a:t>
            </a:r>
          </a:p>
        </p:txBody>
      </p:sp>
    </p:spTree>
    <p:extLst>
      <p:ext uri="{BB962C8B-B14F-4D97-AF65-F5344CB8AC3E}">
        <p14:creationId xmlns:p14="http://schemas.microsoft.com/office/powerpoint/2010/main" val="31406043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E60DFDE8-CA77-C24D-952A-518DD841447F}" type="slidenum">
              <a:rPr lang="en-US" sz="1200">
                <a:solidFill>
                  <a:srgbClr val="000000"/>
                </a:solidFill>
                <a:latin typeface="Garamond" charset="0"/>
              </a:rPr>
              <a:pPr algn="ctr" eaLnBrk="1" hangingPunct="1"/>
              <a:t>189</a:t>
            </a:fld>
            <a:endParaRPr lang="en-US" sz="1200">
              <a:solidFill>
                <a:srgbClr val="000000"/>
              </a:solidFill>
              <a:latin typeface="Garamond" charset="0"/>
            </a:endParaRPr>
          </a:p>
        </p:txBody>
      </p:sp>
      <p:graphicFrame>
        <p:nvGraphicFramePr>
          <p:cNvPr id="110594" name="Object 2"/>
          <p:cNvGraphicFramePr>
            <a:graphicFrameLocks noGrp="1" noChangeAspect="1"/>
          </p:cNvGraphicFramePr>
          <p:nvPr>
            <p:ph idx="1"/>
          </p:nvPr>
        </p:nvGraphicFramePr>
        <p:xfrm>
          <a:off x="542925" y="1376363"/>
          <a:ext cx="7524750" cy="4175125"/>
        </p:xfrm>
        <a:graphic>
          <a:graphicData uri="http://schemas.openxmlformats.org/presentationml/2006/ole">
            <mc:AlternateContent xmlns:mc="http://schemas.openxmlformats.org/markup-compatibility/2006">
              <mc:Choice xmlns:v="urn:schemas-microsoft-com:vml" Requires="v">
                <p:oleObj spid="_x0000_s1721373" name="Chart" r:id="rId5" imgW="11379200" imgH="6311900" progId="Excel.Chart.8">
                  <p:embed/>
                </p:oleObj>
              </mc:Choice>
              <mc:Fallback>
                <p:oleObj name="Chart" r:id="rId5" imgW="11379200" imgH="63119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1376363"/>
                        <a:ext cx="75247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595" name="Rectangle 3"/>
          <p:cNvSpPr>
            <a:spLocks noGrp="1" noChangeArrowheads="1"/>
          </p:cNvSpPr>
          <p:nvPr>
            <p:ph type="title"/>
          </p:nvPr>
        </p:nvSpPr>
        <p:spPr>
          <a:xfrm>
            <a:off x="304800" y="228600"/>
            <a:ext cx="7613650" cy="544513"/>
          </a:xfrm>
        </p:spPr>
        <p:txBody>
          <a:bodyPr/>
          <a:lstStyle/>
          <a:p>
            <a:r>
              <a:rPr lang="en-US">
                <a:latin typeface="Garamond" charset="0"/>
                <a:ea typeface="ＭＳ Ｐゴシック" charset="0"/>
                <a:cs typeface="ＭＳ Ｐゴシック" charset="0"/>
              </a:rPr>
              <a:t>Results for Hmean Speedup</a:t>
            </a:r>
          </a:p>
        </p:txBody>
      </p:sp>
      <p:sp>
        <p:nvSpPr>
          <p:cNvPr id="110596" name="Text Box 4"/>
          <p:cNvSpPr txBox="1">
            <a:spLocks noChangeArrowheads="1"/>
          </p:cNvSpPr>
          <p:nvPr/>
        </p:nvSpPr>
        <p:spPr bwMode="auto">
          <a:xfrm>
            <a:off x="1173163" y="5661025"/>
            <a:ext cx="6783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On average, DSR improves Hmean Fairness from 0.58 to 0.78 </a:t>
            </a:r>
          </a:p>
        </p:txBody>
      </p:sp>
      <p:sp>
        <p:nvSpPr>
          <p:cNvPr id="110597" name="Oval 6"/>
          <p:cNvSpPr>
            <a:spLocks noChangeArrowheads="1"/>
          </p:cNvSpPr>
          <p:nvPr/>
        </p:nvSpPr>
        <p:spPr bwMode="auto">
          <a:xfrm>
            <a:off x="6750050" y="2163763"/>
            <a:ext cx="1187450" cy="2447925"/>
          </a:xfrm>
          <a:prstGeom prst="ellipse">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algn="ctr"/>
            <a:endParaRPr lang="en-US">
              <a:solidFill>
                <a:srgbClr val="02203A"/>
              </a:solidFill>
            </a:endParaRPr>
          </a:p>
        </p:txBody>
      </p:sp>
    </p:spTree>
    <p:extLst>
      <p:ext uri="{BB962C8B-B14F-4D97-AF65-F5344CB8AC3E}">
        <p14:creationId xmlns:p14="http://schemas.microsoft.com/office/powerpoint/2010/main" val="12321905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685800" y="1371600"/>
            <a:ext cx="7924800" cy="1752600"/>
          </a:xfrm>
        </p:spPr>
        <p:txBody>
          <a:bodyPr/>
          <a:lstStyle/>
          <a:p>
            <a:r>
              <a:rPr lang="en-US" dirty="0" smtClean="0">
                <a:latin typeface="Garamond" charset="0"/>
              </a:rPr>
              <a:t>MLP-Aware Cache Replacement</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err="1"/>
              <a:t>Moinuddin</a:t>
            </a:r>
            <a:r>
              <a:rPr lang="en-US" sz="2000" dirty="0"/>
              <a:t> K. </a:t>
            </a:r>
            <a:r>
              <a:rPr lang="en-US" sz="2000" dirty="0" err="1"/>
              <a:t>Qureshi</a:t>
            </a:r>
            <a:r>
              <a:rPr lang="en-US" sz="2000" dirty="0"/>
              <a:t>, Daniel N. Lynch, </a:t>
            </a:r>
            <a:r>
              <a:rPr lang="en-US" sz="2000" u="sng" dirty="0"/>
              <a:t>Onur Mutlu</a:t>
            </a:r>
            <a:r>
              <a:rPr lang="en-US" sz="2000" dirty="0"/>
              <a:t>, and Yale N. </a:t>
            </a:r>
            <a:r>
              <a:rPr lang="en-US" sz="2000" dirty="0" err="1"/>
              <a:t>Patt</a:t>
            </a:r>
            <a:r>
              <a:rPr lang="en-US" sz="2000" dirty="0"/>
              <a:t>, </a:t>
            </a:r>
            <a:br>
              <a:rPr lang="en-US" sz="2000" dirty="0"/>
            </a:br>
            <a:r>
              <a:rPr lang="en-US" sz="2000" b="1" dirty="0">
                <a:hlinkClick r:id="rId2"/>
              </a:rPr>
              <a:t>"A Case for MLP-Aware Cache Replacement"</a:t>
            </a:r>
            <a:r>
              <a:rPr lang="en-US" sz="2000" dirty="0"/>
              <a:t/>
            </a:r>
            <a:br>
              <a:rPr lang="en-US" sz="2000" dirty="0"/>
            </a:br>
            <a:r>
              <a:rPr lang="en-US" sz="2000" i="1" dirty="0"/>
              <a:t>Proceedings of the </a:t>
            </a:r>
            <a:r>
              <a:rPr lang="en-US" sz="2000" i="1" dirty="0">
                <a:hlinkClick r:id="rId3"/>
              </a:rPr>
              <a:t>33rd International Symposium on Computer Architecture</a:t>
            </a:r>
            <a:r>
              <a:rPr lang="en-US" sz="2000" i="1" dirty="0"/>
              <a:t> (</a:t>
            </a:r>
            <a:r>
              <a:rPr lang="en-US" sz="2000" b="1" i="1" dirty="0"/>
              <a:t>ISCA</a:t>
            </a:r>
            <a:r>
              <a:rPr lang="en-US" sz="2000" i="1" dirty="0"/>
              <a:t>)</a:t>
            </a:r>
            <a:r>
              <a:rPr lang="en-US" sz="2000" dirty="0"/>
              <a:t>, pages 167-177, Boston, MA, June 2006. </a:t>
            </a:r>
            <a:r>
              <a:rPr lang="en-US" sz="2000" dirty="0">
                <a:hlinkClick r:id="rId4"/>
              </a:rPr>
              <a:t>Slides (ppt)</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19</a:t>
            </a:fld>
            <a:endParaRPr lang="en-US" sz="1200">
              <a:solidFill>
                <a:srgbClr val="000000"/>
              </a:solidFill>
              <a:latin typeface="Garamond" charset="0"/>
            </a:endParaRPr>
          </a:p>
        </p:txBody>
      </p:sp>
    </p:spTree>
    <p:extLst>
      <p:ext uri="{BB962C8B-B14F-4D97-AF65-F5344CB8AC3E}">
        <p14:creationId xmlns:p14="http://schemas.microsoft.com/office/powerpoint/2010/main" val="2693368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07256843-6283-4346-A75E-787AB599A9E3}" type="slidenum">
              <a:rPr lang="en-US" sz="1200">
                <a:solidFill>
                  <a:srgbClr val="000000"/>
                </a:solidFill>
                <a:latin typeface="Garamond" charset="0"/>
              </a:rPr>
              <a:pPr algn="ctr" eaLnBrk="1" hangingPunct="1"/>
              <a:t>190</a:t>
            </a:fld>
            <a:endParaRPr lang="en-US" sz="1200">
              <a:solidFill>
                <a:srgbClr val="000000"/>
              </a:solidFill>
              <a:latin typeface="Garamond" charset="0"/>
            </a:endParaRPr>
          </a:p>
        </p:txBody>
      </p:sp>
      <p:sp>
        <p:nvSpPr>
          <p:cNvPr id="112642" name="Rectangle 2"/>
          <p:cNvSpPr>
            <a:spLocks noGrp="1" noChangeArrowheads="1"/>
          </p:cNvSpPr>
          <p:nvPr>
            <p:ph type="title"/>
          </p:nvPr>
        </p:nvSpPr>
        <p:spPr>
          <a:xfrm>
            <a:off x="304800" y="228600"/>
            <a:ext cx="6948488" cy="560388"/>
          </a:xfrm>
        </p:spPr>
        <p:txBody>
          <a:bodyPr/>
          <a:lstStyle/>
          <a:p>
            <a:r>
              <a:rPr lang="en-US">
                <a:latin typeface="Garamond" charset="0"/>
                <a:ea typeface="ＭＳ Ｐゴシック" charset="0"/>
                <a:cs typeface="ＭＳ Ｐゴシック" charset="0"/>
              </a:rPr>
              <a:t>DSR vs. Faster Shared Cache</a:t>
            </a:r>
          </a:p>
        </p:txBody>
      </p:sp>
      <p:sp>
        <p:nvSpPr>
          <p:cNvPr id="3258371" name="Text Box 3"/>
          <p:cNvSpPr txBox="1">
            <a:spLocks noChangeArrowheads="1"/>
          </p:cNvSpPr>
          <p:nvPr/>
        </p:nvSpPr>
        <p:spPr bwMode="auto">
          <a:xfrm>
            <a:off x="900113" y="5516563"/>
            <a:ext cx="7477125" cy="6413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DSR (with 40 cycle extra for remote hits) performs similar to </a:t>
            </a:r>
            <a:br>
              <a:rPr lang="en-US" sz="1800">
                <a:solidFill>
                  <a:srgbClr val="000000"/>
                </a:solidFill>
              </a:rPr>
            </a:br>
            <a:r>
              <a:rPr lang="en-US" sz="1800">
                <a:solidFill>
                  <a:srgbClr val="000000"/>
                </a:solidFill>
              </a:rPr>
              <a:t>shared cache with zero latency overhead and crossbar interconnect </a:t>
            </a:r>
          </a:p>
        </p:txBody>
      </p:sp>
      <p:graphicFrame>
        <p:nvGraphicFramePr>
          <p:cNvPr id="112644" name="Object 2"/>
          <p:cNvGraphicFramePr>
            <a:graphicFrameLocks noGrp="1" noChangeAspect="1"/>
          </p:cNvGraphicFramePr>
          <p:nvPr>
            <p:ph idx="1"/>
          </p:nvPr>
        </p:nvGraphicFramePr>
        <p:xfrm>
          <a:off x="646113" y="1344613"/>
          <a:ext cx="7494587" cy="3871912"/>
        </p:xfrm>
        <a:graphic>
          <a:graphicData uri="http://schemas.openxmlformats.org/presentationml/2006/ole">
            <mc:AlternateContent xmlns:mc="http://schemas.openxmlformats.org/markup-compatibility/2006">
              <mc:Choice xmlns:v="urn:schemas-microsoft-com:vml" Requires="v">
                <p:oleObj spid="_x0000_s1723421" name="Chart" r:id="rId5" imgW="10629900" imgH="5499100" progId="Excel.Chart.8">
                  <p:embed/>
                </p:oleObj>
              </mc:Choice>
              <mc:Fallback>
                <p:oleObj name="Chart" r:id="rId5" imgW="10629900" imgH="54991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113" y="1344613"/>
                        <a:ext cx="7494587"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58374" name="Oval 6"/>
          <p:cNvSpPr>
            <a:spLocks noChangeArrowheads="1"/>
          </p:cNvSpPr>
          <p:nvPr/>
        </p:nvSpPr>
        <p:spPr bwMode="auto">
          <a:xfrm>
            <a:off x="7056438" y="2168525"/>
            <a:ext cx="611187" cy="936625"/>
          </a:xfrm>
          <a:prstGeom prst="ellipse">
            <a:avLst/>
          </a:prstGeom>
          <a:noFill/>
          <a:ln w="254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algn="ctr"/>
            <a:endParaRPr lang="en-US">
              <a:solidFill>
                <a:srgbClr val="000000"/>
              </a:solidFill>
            </a:endParaRPr>
          </a:p>
        </p:txBody>
      </p:sp>
      <p:sp>
        <p:nvSpPr>
          <p:cNvPr id="3258375" name="Oval 7"/>
          <p:cNvSpPr>
            <a:spLocks noChangeArrowheads="1"/>
          </p:cNvSpPr>
          <p:nvPr/>
        </p:nvSpPr>
        <p:spPr bwMode="auto">
          <a:xfrm>
            <a:off x="6877050" y="2241550"/>
            <a:ext cx="1474788" cy="863600"/>
          </a:xfrm>
          <a:prstGeom prst="ellipse">
            <a:avLst/>
          </a:prstGeom>
          <a:noFill/>
          <a:ln w="25400">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Tree>
    <p:extLst>
      <p:ext uri="{BB962C8B-B14F-4D97-AF65-F5344CB8AC3E}">
        <p14:creationId xmlns:p14="http://schemas.microsoft.com/office/powerpoint/2010/main" val="23601120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83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25837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2583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8371" grpId="0" animBg="1"/>
      <p:bldP spid="3258374" grpId="0" animBg="1"/>
      <p:bldP spid="3258374" grpId="1" animBg="1"/>
      <p:bldP spid="3258375"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9F8648E7-930B-7C49-B2CD-9BBC77FE4A41}" type="slidenum">
              <a:rPr lang="en-US" sz="1200">
                <a:solidFill>
                  <a:srgbClr val="000000"/>
                </a:solidFill>
                <a:latin typeface="Garamond" charset="0"/>
              </a:rPr>
              <a:pPr algn="ctr" eaLnBrk="1" hangingPunct="1"/>
              <a:t>191</a:t>
            </a:fld>
            <a:endParaRPr lang="en-US" sz="1200">
              <a:solidFill>
                <a:srgbClr val="000000"/>
              </a:solidFill>
              <a:latin typeface="Garamond" charset="0"/>
            </a:endParaRPr>
          </a:p>
        </p:txBody>
      </p:sp>
      <p:sp>
        <p:nvSpPr>
          <p:cNvPr id="114690" name="Rectangle 2"/>
          <p:cNvSpPr>
            <a:spLocks noGrp="1" noChangeArrowheads="1"/>
          </p:cNvSpPr>
          <p:nvPr>
            <p:ph type="title"/>
          </p:nvPr>
        </p:nvSpPr>
        <p:spPr>
          <a:xfrm>
            <a:off x="304800" y="152400"/>
            <a:ext cx="5327650" cy="560388"/>
          </a:xfrm>
        </p:spPr>
        <p:txBody>
          <a:bodyPr/>
          <a:lstStyle/>
          <a:p>
            <a:r>
              <a:rPr lang="en-US">
                <a:latin typeface="Garamond" charset="0"/>
                <a:ea typeface="ＭＳ Ｐゴシック" charset="0"/>
                <a:cs typeface="ＭＳ Ｐゴシック" charset="0"/>
              </a:rPr>
              <a:t>Scalability of DSR</a:t>
            </a:r>
          </a:p>
        </p:txBody>
      </p:sp>
      <p:sp>
        <p:nvSpPr>
          <p:cNvPr id="114691" name="Text Box 3"/>
          <p:cNvSpPr txBox="1">
            <a:spLocks noChangeArrowheads="1"/>
          </p:cNvSpPr>
          <p:nvPr/>
        </p:nvSpPr>
        <p:spPr bwMode="auto">
          <a:xfrm>
            <a:off x="1279525" y="5256213"/>
            <a:ext cx="6545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DSR improves average throughput by 19% for both systems</a:t>
            </a:r>
          </a:p>
          <a:p>
            <a:pPr algn="ctr" eaLnBrk="1" hangingPunct="1"/>
            <a:r>
              <a:rPr lang="en-US" sz="1800">
                <a:solidFill>
                  <a:srgbClr val="000000"/>
                </a:solidFill>
              </a:rPr>
              <a:t> (No performance degradation for any of the workloads) </a:t>
            </a:r>
          </a:p>
        </p:txBody>
      </p:sp>
      <p:graphicFrame>
        <p:nvGraphicFramePr>
          <p:cNvPr id="114692" name="Object 2" descr="90%"/>
          <p:cNvGraphicFramePr>
            <a:graphicFrameLocks noGrp="1" noChangeAspect="1"/>
          </p:cNvGraphicFramePr>
          <p:nvPr>
            <p:ph idx="1"/>
          </p:nvPr>
        </p:nvGraphicFramePr>
        <p:xfrm>
          <a:off x="309563" y="1293813"/>
          <a:ext cx="8424862" cy="3871912"/>
        </p:xfrm>
        <a:graphic>
          <a:graphicData uri="http://schemas.openxmlformats.org/presentationml/2006/ole">
            <mc:AlternateContent xmlns:mc="http://schemas.openxmlformats.org/markup-compatibility/2006">
              <mc:Choice xmlns:v="urn:schemas-microsoft-com:vml" Requires="v">
                <p:oleObj spid="_x0000_s1725469" name="Chart" r:id="rId5" imgW="9245600" imgH="4254500" progId="Excel.Chart.8">
                  <p:embed/>
                </p:oleObj>
              </mc:Choice>
              <mc:Fallback>
                <p:oleObj name="Chart" r:id="rId5" imgW="9245600" imgH="42545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563" y="1293813"/>
                        <a:ext cx="8424862" cy="3871912"/>
                      </a:xfrm>
                      <a:prstGeom prst="rect">
                        <a:avLst/>
                      </a:prstGeom>
                      <a:noFill/>
                      <a:ln>
                        <a:noFill/>
                      </a:ln>
                      <a:effectLst/>
                      <a:extLst>
                        <a:ext uri="{909E8E84-426E-40dd-AFC4-6F175D3DCCD1}">
                          <a14:hiddenFill xmlns:a14="http://schemas.microsoft.com/office/drawing/2010/main">
                            <a:pattFill prst="pct90">
                              <a:fgClr>
                                <a:srgbClr val="0000FF"/>
                              </a:fgClr>
                              <a:bgClr>
                                <a:schemeClr val="tx1"/>
                              </a:bgClr>
                            </a:patt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40948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0796D38F-B996-CA4F-8A45-7B0C5750A392}" type="slidenum">
              <a:rPr lang="en-US" sz="1200">
                <a:solidFill>
                  <a:srgbClr val="000000"/>
                </a:solidFill>
                <a:latin typeface="Garamond" charset="0"/>
              </a:rPr>
              <a:pPr algn="ctr" eaLnBrk="1" hangingPunct="1"/>
              <a:t>192</a:t>
            </a:fld>
            <a:endParaRPr lang="en-US" sz="1200">
              <a:solidFill>
                <a:srgbClr val="000000"/>
              </a:solidFill>
              <a:latin typeface="Garamond" charset="0"/>
            </a:endParaRPr>
          </a:p>
        </p:txBody>
      </p:sp>
      <p:sp>
        <p:nvSpPr>
          <p:cNvPr id="3248139" name="Rectangle 11"/>
          <p:cNvSpPr>
            <a:spLocks noChangeArrowheads="1"/>
          </p:cNvSpPr>
          <p:nvPr/>
        </p:nvSpPr>
        <p:spPr bwMode="auto">
          <a:xfrm>
            <a:off x="1331913" y="5868988"/>
            <a:ext cx="6518275" cy="3683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p>
            <a:r>
              <a:rPr lang="en-US" sz="2000">
                <a:solidFill>
                  <a:srgbClr val="000000"/>
                </a:solidFill>
              </a:rPr>
              <a:t>Over time, </a:t>
            </a:r>
            <a:r>
              <a:rPr lang="el-GR">
                <a:solidFill>
                  <a:srgbClr val="CC0000"/>
                </a:solidFill>
                <a:sym typeface="Wingdings" charset="0"/>
              </a:rPr>
              <a:t>Δ</a:t>
            </a:r>
            <a:r>
              <a:rPr lang="en-US">
                <a:solidFill>
                  <a:srgbClr val="CC0000"/>
                </a:solidFill>
                <a:sym typeface="Wingdings" charset="0"/>
              </a:rPr>
              <a:t>Miss</a:t>
            </a:r>
            <a:r>
              <a:rPr lang="en-US">
                <a:solidFill>
                  <a:srgbClr val="000000"/>
                </a:solidFill>
              </a:rPr>
              <a:t> </a:t>
            </a:r>
            <a:r>
              <a:rPr lang="en-US" sz="2000">
                <a:solidFill>
                  <a:srgbClr val="000000"/>
                </a:solidFill>
              </a:rPr>
              <a:t>     0, if DSR is causing more misses. </a:t>
            </a:r>
          </a:p>
        </p:txBody>
      </p:sp>
      <p:sp>
        <p:nvSpPr>
          <p:cNvPr id="116739" name="Rectangle 2"/>
          <p:cNvSpPr>
            <a:spLocks noGrp="1" noChangeArrowheads="1"/>
          </p:cNvSpPr>
          <p:nvPr>
            <p:ph type="title"/>
          </p:nvPr>
        </p:nvSpPr>
        <p:spPr>
          <a:xfrm>
            <a:off x="228600" y="228600"/>
            <a:ext cx="6273800" cy="544513"/>
          </a:xfrm>
        </p:spPr>
        <p:txBody>
          <a:bodyPr/>
          <a:lstStyle/>
          <a:p>
            <a:r>
              <a:rPr lang="en-US">
                <a:latin typeface="Garamond" charset="0"/>
                <a:ea typeface="ＭＳ Ｐゴシック" charset="0"/>
                <a:cs typeface="ＭＳ Ｐゴシック" charset="0"/>
              </a:rPr>
              <a:t>Quality of Service with DSR</a:t>
            </a:r>
          </a:p>
        </p:txBody>
      </p:sp>
      <p:sp>
        <p:nvSpPr>
          <p:cNvPr id="3248134" name="Text Box 6" descr="90%"/>
          <p:cNvSpPr txBox="1">
            <a:spLocks noChangeArrowheads="1"/>
          </p:cNvSpPr>
          <p:nvPr/>
        </p:nvSpPr>
        <p:spPr bwMode="auto">
          <a:xfrm>
            <a:off x="769938" y="1196975"/>
            <a:ext cx="763587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008" tIns="32004" rIns="64008" bIns="32004">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For 1 % of the 495x4 =1980 apps, DSR causes IPC loss of &gt; 5%</a:t>
            </a:r>
          </a:p>
          <a:p>
            <a:pPr eaLnBrk="1" hangingPunct="1"/>
            <a:endParaRPr lang="en-US" sz="2000">
              <a:solidFill>
                <a:srgbClr val="000000"/>
              </a:solidFill>
            </a:endParaRPr>
          </a:p>
          <a:p>
            <a:pPr eaLnBrk="1" hangingPunct="1"/>
            <a:r>
              <a:rPr lang="en-US" sz="2000">
                <a:solidFill>
                  <a:srgbClr val="000000"/>
                </a:solidFill>
              </a:rPr>
              <a:t>In some cases, important to ensure that performance does not </a:t>
            </a:r>
            <a:br>
              <a:rPr lang="en-US" sz="2000">
                <a:solidFill>
                  <a:srgbClr val="000000"/>
                </a:solidFill>
              </a:rPr>
            </a:br>
            <a:r>
              <a:rPr lang="en-US" sz="2000">
                <a:solidFill>
                  <a:srgbClr val="000000"/>
                </a:solidFill>
              </a:rPr>
              <a:t>degrade compared to dedicated private cache </a:t>
            </a:r>
            <a:r>
              <a:rPr lang="en-US" sz="2000">
                <a:solidFill>
                  <a:srgbClr val="000000"/>
                </a:solidFill>
                <a:sym typeface="Wingdings" charset="0"/>
              </a:rPr>
              <a:t> QoS</a:t>
            </a:r>
          </a:p>
          <a:p>
            <a:pPr eaLnBrk="1" hangingPunct="1"/>
            <a:endParaRPr lang="en-US" sz="2000">
              <a:solidFill>
                <a:srgbClr val="000000"/>
              </a:solidFill>
              <a:sym typeface="Wingdings" charset="0"/>
            </a:endParaRPr>
          </a:p>
          <a:p>
            <a:pPr eaLnBrk="1" hangingPunct="1"/>
            <a:r>
              <a:rPr lang="en-US" sz="2000">
                <a:solidFill>
                  <a:srgbClr val="000000"/>
                </a:solidFill>
                <a:sym typeface="Wingdings" charset="0"/>
              </a:rPr>
              <a:t>DSR can ensure QoS: change PSEL counters by weight of miss:</a:t>
            </a:r>
          </a:p>
          <a:p>
            <a:pPr eaLnBrk="1" hangingPunct="1"/>
            <a:endParaRPr lang="en-US" sz="2000">
              <a:solidFill>
                <a:srgbClr val="000000"/>
              </a:solidFill>
              <a:sym typeface="Wingdings" charset="0"/>
            </a:endParaRPr>
          </a:p>
          <a:p>
            <a:pPr eaLnBrk="1" hangingPunct="1"/>
            <a:r>
              <a:rPr lang="en-US" sz="2000">
                <a:solidFill>
                  <a:srgbClr val="000000"/>
                </a:solidFill>
                <a:sym typeface="Wingdings" charset="0"/>
              </a:rPr>
              <a:t>	      </a:t>
            </a:r>
            <a:r>
              <a:rPr lang="el-GR" sz="2000">
                <a:solidFill>
                  <a:srgbClr val="CC0000"/>
                </a:solidFill>
                <a:latin typeface="Times New Roman" charset="0"/>
                <a:cs typeface="Times New Roman" charset="0"/>
                <a:sym typeface="Wingdings" charset="0"/>
              </a:rPr>
              <a:t>Δ</a:t>
            </a:r>
            <a:r>
              <a:rPr lang="en-US" sz="2000">
                <a:solidFill>
                  <a:srgbClr val="CC0000"/>
                </a:solidFill>
                <a:sym typeface="Wingdings" charset="0"/>
              </a:rPr>
              <a:t>Miss</a:t>
            </a:r>
            <a:r>
              <a:rPr lang="en-US" sz="2000">
                <a:solidFill>
                  <a:srgbClr val="000000"/>
                </a:solidFill>
                <a:sym typeface="Wingdings" charset="0"/>
              </a:rPr>
              <a:t> = </a:t>
            </a:r>
            <a:r>
              <a:rPr lang="en-US" sz="2000">
                <a:solidFill>
                  <a:srgbClr val="008000"/>
                </a:solidFill>
                <a:sym typeface="Wingdings" charset="0"/>
              </a:rPr>
              <a:t>MissesWithDSR</a:t>
            </a:r>
            <a:r>
              <a:rPr lang="en-US" sz="2000">
                <a:solidFill>
                  <a:srgbClr val="000000"/>
                </a:solidFill>
                <a:sym typeface="Wingdings" charset="0"/>
              </a:rPr>
              <a:t> – </a:t>
            </a:r>
            <a:r>
              <a:rPr lang="en-US" sz="2000">
                <a:solidFill>
                  <a:srgbClr val="996600"/>
                </a:solidFill>
                <a:sym typeface="Wingdings" charset="0"/>
              </a:rPr>
              <a:t>MissesWithNoSpill</a:t>
            </a:r>
          </a:p>
          <a:p>
            <a:pPr eaLnBrk="1" hangingPunct="1"/>
            <a:endParaRPr lang="en-US" sz="2000">
              <a:solidFill>
                <a:srgbClr val="996600"/>
              </a:solidFill>
              <a:sym typeface="Wingdings" charset="0"/>
            </a:endParaRPr>
          </a:p>
          <a:p>
            <a:pPr eaLnBrk="1" hangingPunct="1"/>
            <a:endParaRPr lang="en-US" sz="2000">
              <a:solidFill>
                <a:srgbClr val="000000"/>
              </a:solidFill>
              <a:sym typeface="Wingdings" charset="0"/>
            </a:endParaRPr>
          </a:p>
          <a:p>
            <a:pPr eaLnBrk="1" hangingPunct="1"/>
            <a:endParaRPr lang="en-US" sz="2000">
              <a:solidFill>
                <a:srgbClr val="000000"/>
              </a:solidFill>
              <a:sym typeface="Wingdings" charset="0"/>
            </a:endParaRPr>
          </a:p>
          <a:p>
            <a:pPr eaLnBrk="1" hangingPunct="1"/>
            <a:r>
              <a:rPr lang="en-US" sz="2000">
                <a:solidFill>
                  <a:srgbClr val="000000"/>
                </a:solidFill>
                <a:sym typeface="Wingdings" charset="0"/>
              </a:rPr>
              <a:t>	               Weight of Miss = 1 + Max(0, f(</a:t>
            </a:r>
            <a:r>
              <a:rPr lang="el-GR" sz="2000">
                <a:solidFill>
                  <a:srgbClr val="CC0000"/>
                </a:solidFill>
                <a:latin typeface="Times New Roman" charset="0"/>
                <a:cs typeface="Times New Roman" charset="0"/>
                <a:sym typeface="Wingdings" charset="0"/>
              </a:rPr>
              <a:t>Δ</a:t>
            </a:r>
            <a:r>
              <a:rPr lang="en-US" sz="2000">
                <a:solidFill>
                  <a:srgbClr val="CC0000"/>
                </a:solidFill>
                <a:sym typeface="Wingdings" charset="0"/>
              </a:rPr>
              <a:t>Miss</a:t>
            </a:r>
            <a:r>
              <a:rPr lang="en-US" sz="2000">
                <a:solidFill>
                  <a:srgbClr val="000000"/>
                </a:solidFill>
                <a:sym typeface="Wingdings" charset="0"/>
              </a:rPr>
              <a:t>))</a:t>
            </a:r>
          </a:p>
          <a:p>
            <a:pPr eaLnBrk="1" hangingPunct="1"/>
            <a:endParaRPr lang="en-US" sz="2000">
              <a:solidFill>
                <a:srgbClr val="000000"/>
              </a:solidFill>
              <a:sym typeface="Wingdings" charset="0"/>
            </a:endParaRPr>
          </a:p>
          <a:p>
            <a:pPr eaLnBrk="1" hangingPunct="1"/>
            <a:r>
              <a:rPr lang="en-US" sz="2000">
                <a:solidFill>
                  <a:srgbClr val="000000"/>
                </a:solidFill>
              </a:rPr>
              <a:t>Calculate weight every 4M cycles. Needs 3 counters per core</a:t>
            </a:r>
          </a:p>
        </p:txBody>
      </p:sp>
      <p:sp>
        <p:nvSpPr>
          <p:cNvPr id="3248137" name="Line 9"/>
          <p:cNvSpPr>
            <a:spLocks noChangeShapeType="1"/>
          </p:cNvSpPr>
          <p:nvPr/>
        </p:nvSpPr>
        <p:spPr bwMode="auto">
          <a:xfrm>
            <a:off x="3419475" y="6057900"/>
            <a:ext cx="25241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endParaRPr lang="en-US">
              <a:solidFill>
                <a:srgbClr val="000000"/>
              </a:solidFill>
            </a:endParaRPr>
          </a:p>
        </p:txBody>
      </p:sp>
      <p:sp>
        <p:nvSpPr>
          <p:cNvPr id="3248141" name="Rectangle 13"/>
          <p:cNvSpPr>
            <a:spLocks noChangeArrowheads="1"/>
          </p:cNvSpPr>
          <p:nvPr/>
        </p:nvSpPr>
        <p:spPr bwMode="auto">
          <a:xfrm>
            <a:off x="2339975" y="4545013"/>
            <a:ext cx="4716463" cy="3952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
        <p:nvSpPr>
          <p:cNvPr id="3248142" name="Line 14"/>
          <p:cNvSpPr>
            <a:spLocks noChangeShapeType="1"/>
          </p:cNvSpPr>
          <p:nvPr/>
        </p:nvSpPr>
        <p:spPr bwMode="auto">
          <a:xfrm flipH="1" flipV="1">
            <a:off x="5830888" y="3644900"/>
            <a:ext cx="396875" cy="288925"/>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endParaRPr lang="en-US">
              <a:solidFill>
                <a:srgbClr val="000000"/>
              </a:solidFill>
            </a:endParaRPr>
          </a:p>
        </p:txBody>
      </p:sp>
      <p:sp>
        <p:nvSpPr>
          <p:cNvPr id="3248144" name="Text Box 16" descr="90%"/>
          <p:cNvSpPr txBox="1">
            <a:spLocks noChangeArrowheads="1"/>
          </p:cNvSpPr>
          <p:nvPr/>
        </p:nvSpPr>
        <p:spPr bwMode="auto">
          <a:xfrm>
            <a:off x="6345238" y="3805238"/>
            <a:ext cx="226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996600"/>
                </a:solidFill>
              </a:rPr>
              <a:t>Estimated by Spiller Sets</a:t>
            </a:r>
          </a:p>
        </p:txBody>
      </p:sp>
    </p:spTree>
    <p:extLst>
      <p:ext uri="{BB962C8B-B14F-4D97-AF65-F5344CB8AC3E}">
        <p14:creationId xmlns:p14="http://schemas.microsoft.com/office/powerpoint/2010/main" val="42299771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48134">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481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481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48134">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481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248134">
                                            <p:txEl>
                                              <p:pRg st="12" end="1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481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48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8139" grpId="0" animBg="1"/>
      <p:bldP spid="3248137" grpId="0" animBg="1"/>
      <p:bldP spid="3248141" grpId="0" animBg="1"/>
      <p:bldP spid="3248142" grpId="0" animBg="1"/>
      <p:bldP spid="3248144"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4AAEBCF8-C6C7-7242-AE85-D11C49DFC149}" type="slidenum">
              <a:rPr lang="en-US" sz="1200">
                <a:solidFill>
                  <a:srgbClr val="000000"/>
                </a:solidFill>
                <a:latin typeface="Garamond" charset="0"/>
              </a:rPr>
              <a:pPr algn="ctr" eaLnBrk="1" hangingPunct="1"/>
              <a:t>193</a:t>
            </a:fld>
            <a:endParaRPr lang="en-US" sz="1200">
              <a:solidFill>
                <a:srgbClr val="000000"/>
              </a:solidFill>
              <a:latin typeface="Garamond" charset="0"/>
            </a:endParaRPr>
          </a:p>
        </p:txBody>
      </p:sp>
      <p:sp>
        <p:nvSpPr>
          <p:cNvPr id="118786" name="Rectangle 2"/>
          <p:cNvSpPr>
            <a:spLocks noGrp="1" noChangeArrowheads="1"/>
          </p:cNvSpPr>
          <p:nvPr>
            <p:ph type="title"/>
          </p:nvPr>
        </p:nvSpPr>
        <p:spPr>
          <a:xfrm>
            <a:off x="228600" y="228600"/>
            <a:ext cx="5327650" cy="581025"/>
          </a:xfrm>
        </p:spPr>
        <p:txBody>
          <a:bodyPr/>
          <a:lstStyle/>
          <a:p>
            <a:r>
              <a:rPr lang="en-US">
                <a:latin typeface="Garamond" charset="0"/>
                <a:ea typeface="ＭＳ Ｐゴシック" charset="0"/>
                <a:cs typeface="ＭＳ Ｐゴシック" charset="0"/>
              </a:rPr>
              <a:t>IPC of QoS-Aware DSR</a:t>
            </a:r>
          </a:p>
        </p:txBody>
      </p:sp>
      <p:sp>
        <p:nvSpPr>
          <p:cNvPr id="118787" name="Text Box 3"/>
          <p:cNvSpPr txBox="1">
            <a:spLocks noChangeArrowheads="1"/>
          </p:cNvSpPr>
          <p:nvPr/>
        </p:nvSpPr>
        <p:spPr bwMode="auto">
          <a:xfrm>
            <a:off x="287338" y="5481638"/>
            <a:ext cx="855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IPC curves for other categories almost overlap for the two schemes.</a:t>
            </a:r>
          </a:p>
          <a:p>
            <a:pPr algn="ctr" eaLnBrk="1" hangingPunct="1"/>
            <a:r>
              <a:rPr lang="en-US" sz="1800">
                <a:solidFill>
                  <a:srgbClr val="000000"/>
                </a:solidFill>
              </a:rPr>
              <a:t>Avg. throughput improvement across all 495 workloads similar (17.5% vs. 18%) </a:t>
            </a:r>
          </a:p>
        </p:txBody>
      </p:sp>
      <p:graphicFrame>
        <p:nvGraphicFramePr>
          <p:cNvPr id="118788" name="Object 2"/>
          <p:cNvGraphicFramePr>
            <a:graphicFrameLocks noGrp="1" noChangeAspect="1"/>
          </p:cNvGraphicFramePr>
          <p:nvPr>
            <p:ph idx="1"/>
          </p:nvPr>
        </p:nvGraphicFramePr>
        <p:xfrm>
          <a:off x="541338" y="1257300"/>
          <a:ext cx="7848600" cy="4084638"/>
        </p:xfrm>
        <a:graphic>
          <a:graphicData uri="http://schemas.openxmlformats.org/presentationml/2006/ole">
            <mc:AlternateContent xmlns:mc="http://schemas.openxmlformats.org/markup-compatibility/2006">
              <mc:Choice xmlns:v="urn:schemas-microsoft-com:vml" Requires="v">
                <p:oleObj spid="_x0000_s1729565" name="Chart" r:id="rId5" imgW="11264900" imgH="5867400" progId="Excel.Chart.8">
                  <p:embed/>
                </p:oleObj>
              </mc:Choice>
              <mc:Fallback>
                <p:oleObj name="Chart" r:id="rId5" imgW="11264900" imgH="58674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338" y="1257300"/>
                        <a:ext cx="78486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789" name="Line 6"/>
          <p:cNvSpPr>
            <a:spLocks noChangeShapeType="1"/>
          </p:cNvSpPr>
          <p:nvPr/>
        </p:nvSpPr>
        <p:spPr bwMode="auto">
          <a:xfrm flipV="1">
            <a:off x="1185863" y="4267200"/>
            <a:ext cx="7058025" cy="6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endParaRPr lang="en-US">
              <a:solidFill>
                <a:srgbClr val="000000"/>
              </a:solidFill>
            </a:endParaRPr>
          </a:p>
        </p:txBody>
      </p:sp>
      <p:sp>
        <p:nvSpPr>
          <p:cNvPr id="118790" name="Text Box 7" descr="90%"/>
          <p:cNvSpPr txBox="1">
            <a:spLocks noChangeArrowheads="1"/>
          </p:cNvSpPr>
          <p:nvPr/>
        </p:nvSpPr>
        <p:spPr bwMode="auto">
          <a:xfrm>
            <a:off x="3354388" y="1455738"/>
            <a:ext cx="2366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2203A"/>
                </a:solidFill>
              </a:rPr>
              <a:t>For Category: G0T4</a:t>
            </a:r>
          </a:p>
        </p:txBody>
      </p:sp>
      <p:sp>
        <p:nvSpPr>
          <p:cNvPr id="118791" name="Text Box 8" descr="90%"/>
          <p:cNvSpPr txBox="1">
            <a:spLocks noChangeArrowheads="1"/>
          </p:cNvSpPr>
          <p:nvPr/>
        </p:nvSpPr>
        <p:spPr bwMode="auto">
          <a:xfrm rot="-5400000">
            <a:off x="-888206" y="2934494"/>
            <a:ext cx="2978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IPC Normalized To NoSpill</a:t>
            </a:r>
          </a:p>
        </p:txBody>
      </p:sp>
    </p:spTree>
    <p:extLst>
      <p:ext uri="{BB962C8B-B14F-4D97-AF65-F5344CB8AC3E}">
        <p14:creationId xmlns:p14="http://schemas.microsoft.com/office/powerpoint/2010/main" val="26898069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a:latin typeface="Garamond" charset="0"/>
                <a:ea typeface="ＭＳ Ｐゴシック" charset="0"/>
                <a:cs typeface="ＭＳ Ｐゴシック" charset="0"/>
              </a:rPr>
              <a:t>Distributed Caches</a:t>
            </a:r>
          </a:p>
        </p:txBody>
      </p:sp>
      <p:sp>
        <p:nvSpPr>
          <p:cNvPr id="12083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1208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90BB07-413E-6046-9953-6CF5EF9D00F2}" type="slidenum">
              <a:rPr lang="en-US" sz="1600">
                <a:solidFill>
                  <a:srgbClr val="000000"/>
                </a:solidFill>
                <a:latin typeface="Garamond" charset="0"/>
              </a:rPr>
              <a:pPr eaLnBrk="1" hangingPunct="1"/>
              <a:t>194</a:t>
            </a:fld>
            <a:endParaRPr lang="en-US" sz="1600">
              <a:solidFill>
                <a:srgbClr val="000000"/>
              </a:solidFill>
              <a:latin typeface="Garamond" charset="0"/>
            </a:endParaRPr>
          </a:p>
        </p:txBody>
      </p:sp>
      <p:pic>
        <p:nvPicPr>
          <p:cNvPr id="1208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82700"/>
            <a:ext cx="6985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603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a:latin typeface="Garamond" charset="0"/>
                <a:ea typeface="ＭＳ Ｐゴシック" charset="0"/>
                <a:cs typeface="ＭＳ Ｐゴシック" charset="0"/>
              </a:rPr>
              <a:t>Caching for Parallel Applications</a:t>
            </a:r>
          </a:p>
        </p:txBody>
      </p:sp>
      <p:sp>
        <p:nvSpPr>
          <p:cNvPr id="12185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1218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F53978-DC34-FC48-992B-609988FAE74F}" type="slidenum">
              <a:rPr lang="en-US" sz="1600">
                <a:solidFill>
                  <a:srgbClr val="000000"/>
                </a:solidFill>
                <a:latin typeface="Garamond" charset="0"/>
              </a:rPr>
              <a:pPr eaLnBrk="1" hangingPunct="1"/>
              <a:t>195</a:t>
            </a:fld>
            <a:endParaRPr lang="en-US" sz="1600">
              <a:solidFill>
                <a:srgbClr val="000000"/>
              </a:solidFill>
              <a:latin typeface="Garamond" charset="0"/>
            </a:endParaRPr>
          </a:p>
        </p:txBody>
      </p:sp>
      <p:sp>
        <p:nvSpPr>
          <p:cNvPr id="121860" name="Rectangle 2"/>
          <p:cNvSpPr>
            <a:spLocks noChangeArrowheads="1"/>
          </p:cNvSpPr>
          <p:nvPr/>
        </p:nvSpPr>
        <p:spPr bwMode="auto">
          <a:xfrm>
            <a:off x="1784350" y="1095375"/>
            <a:ext cx="5715000" cy="4191000"/>
          </a:xfrm>
          <a:prstGeom prst="rect">
            <a:avLst/>
          </a:prstGeom>
          <a:solidFill>
            <a:srgbClr val="E4E4E4"/>
          </a:solidFill>
          <a:ln w="28575">
            <a:solidFill>
              <a:schemeClr val="tx1"/>
            </a:solidFill>
            <a:miter lim="800000"/>
            <a:headEnd/>
            <a:tailEnd/>
          </a:ln>
        </p:spPr>
        <p:txBody>
          <a:bodyPr wrap="none" anchor="ctr"/>
          <a:lstStyle/>
          <a:p>
            <a:endParaRPr lang="en-US">
              <a:solidFill>
                <a:srgbClr val="000000"/>
              </a:solidFill>
            </a:endParaRPr>
          </a:p>
        </p:txBody>
      </p:sp>
      <p:sp>
        <p:nvSpPr>
          <p:cNvPr id="6" name="Text Box 11"/>
          <p:cNvSpPr txBox="1">
            <a:spLocks noChangeAspect="1" noChangeArrowheads="1"/>
          </p:cNvSpPr>
          <p:nvPr/>
        </p:nvSpPr>
        <p:spPr bwMode="auto">
          <a:xfrm>
            <a:off x="1947863" y="1247775"/>
            <a:ext cx="588962"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7" name="Text Box 12"/>
          <p:cNvSpPr txBox="1">
            <a:spLocks noChangeAspect="1" noChangeArrowheads="1"/>
          </p:cNvSpPr>
          <p:nvPr/>
        </p:nvSpPr>
        <p:spPr bwMode="auto">
          <a:xfrm>
            <a:off x="2628900" y="12509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8" name="Text Box 13"/>
          <p:cNvSpPr txBox="1">
            <a:spLocks noChangeAspect="1" noChangeArrowheads="1"/>
          </p:cNvSpPr>
          <p:nvPr/>
        </p:nvSpPr>
        <p:spPr bwMode="auto">
          <a:xfrm>
            <a:off x="3311525" y="1247775"/>
            <a:ext cx="588963"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9" name="Text Box 14"/>
          <p:cNvSpPr txBox="1">
            <a:spLocks noChangeAspect="1" noChangeArrowheads="1"/>
          </p:cNvSpPr>
          <p:nvPr/>
        </p:nvSpPr>
        <p:spPr bwMode="auto">
          <a:xfrm>
            <a:off x="3994150" y="12477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65" name="Rectangle 15"/>
          <p:cNvSpPr>
            <a:spLocks noChangeAspect="1" noChangeArrowheads="1"/>
          </p:cNvSpPr>
          <p:nvPr/>
        </p:nvSpPr>
        <p:spPr bwMode="auto">
          <a:xfrm>
            <a:off x="1955800" y="18272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66" name="Rectangle 16"/>
          <p:cNvSpPr>
            <a:spLocks noChangeAspect="1" noChangeArrowheads="1"/>
          </p:cNvSpPr>
          <p:nvPr/>
        </p:nvSpPr>
        <p:spPr bwMode="auto">
          <a:xfrm>
            <a:off x="2628900" y="18272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67" name="Rectangle 17"/>
          <p:cNvSpPr>
            <a:spLocks noChangeAspect="1" noChangeArrowheads="1"/>
          </p:cNvSpPr>
          <p:nvPr/>
        </p:nvSpPr>
        <p:spPr bwMode="auto">
          <a:xfrm>
            <a:off x="3316288" y="18272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68" name="Rectangle 18"/>
          <p:cNvSpPr>
            <a:spLocks noChangeAspect="1" noChangeArrowheads="1"/>
          </p:cNvSpPr>
          <p:nvPr/>
        </p:nvSpPr>
        <p:spPr bwMode="auto">
          <a:xfrm>
            <a:off x="4003675" y="18303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4" name="Text Box 19"/>
          <p:cNvSpPr txBox="1">
            <a:spLocks noChangeAspect="1" noChangeArrowheads="1"/>
          </p:cNvSpPr>
          <p:nvPr/>
        </p:nvSpPr>
        <p:spPr bwMode="auto">
          <a:xfrm>
            <a:off x="4691063" y="1247775"/>
            <a:ext cx="588962"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5" name="Text Box 20"/>
          <p:cNvSpPr txBox="1">
            <a:spLocks noChangeAspect="1" noChangeArrowheads="1"/>
          </p:cNvSpPr>
          <p:nvPr/>
        </p:nvSpPr>
        <p:spPr bwMode="auto">
          <a:xfrm>
            <a:off x="5372100" y="12509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6" name="Text Box 21"/>
          <p:cNvSpPr txBox="1">
            <a:spLocks noChangeAspect="1" noChangeArrowheads="1"/>
          </p:cNvSpPr>
          <p:nvPr/>
        </p:nvSpPr>
        <p:spPr bwMode="auto">
          <a:xfrm>
            <a:off x="6054725" y="1247775"/>
            <a:ext cx="588963"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7" name="Text Box 22"/>
          <p:cNvSpPr txBox="1">
            <a:spLocks noChangeAspect="1" noChangeArrowheads="1"/>
          </p:cNvSpPr>
          <p:nvPr/>
        </p:nvSpPr>
        <p:spPr bwMode="auto">
          <a:xfrm>
            <a:off x="6737350" y="12477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73" name="Rectangle 23"/>
          <p:cNvSpPr>
            <a:spLocks noChangeAspect="1" noChangeArrowheads="1"/>
          </p:cNvSpPr>
          <p:nvPr/>
        </p:nvSpPr>
        <p:spPr bwMode="auto">
          <a:xfrm>
            <a:off x="4699000" y="18272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74" name="Rectangle 24"/>
          <p:cNvSpPr>
            <a:spLocks noChangeAspect="1" noChangeArrowheads="1"/>
          </p:cNvSpPr>
          <p:nvPr/>
        </p:nvSpPr>
        <p:spPr bwMode="auto">
          <a:xfrm>
            <a:off x="5372100" y="18272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75" name="Rectangle 25"/>
          <p:cNvSpPr>
            <a:spLocks noChangeAspect="1" noChangeArrowheads="1"/>
          </p:cNvSpPr>
          <p:nvPr/>
        </p:nvSpPr>
        <p:spPr bwMode="auto">
          <a:xfrm>
            <a:off x="6059488" y="18272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76" name="Rectangle 26"/>
          <p:cNvSpPr>
            <a:spLocks noChangeAspect="1" noChangeArrowheads="1"/>
          </p:cNvSpPr>
          <p:nvPr/>
        </p:nvSpPr>
        <p:spPr bwMode="auto">
          <a:xfrm>
            <a:off x="6746875" y="18303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22" name="Text Box 27"/>
          <p:cNvSpPr txBox="1">
            <a:spLocks noChangeAspect="1" noChangeArrowheads="1"/>
          </p:cNvSpPr>
          <p:nvPr/>
        </p:nvSpPr>
        <p:spPr bwMode="auto">
          <a:xfrm>
            <a:off x="1958975" y="22383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23" name="Text Box 28"/>
          <p:cNvSpPr txBox="1">
            <a:spLocks noChangeAspect="1" noChangeArrowheads="1"/>
          </p:cNvSpPr>
          <p:nvPr/>
        </p:nvSpPr>
        <p:spPr bwMode="auto">
          <a:xfrm>
            <a:off x="2640013" y="22415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24" name="Text Box 29"/>
          <p:cNvSpPr txBox="1">
            <a:spLocks noChangeAspect="1" noChangeArrowheads="1"/>
          </p:cNvSpPr>
          <p:nvPr/>
        </p:nvSpPr>
        <p:spPr bwMode="auto">
          <a:xfrm>
            <a:off x="3322638" y="22383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25" name="Text Box 30"/>
          <p:cNvSpPr txBox="1">
            <a:spLocks noChangeAspect="1" noChangeArrowheads="1"/>
          </p:cNvSpPr>
          <p:nvPr/>
        </p:nvSpPr>
        <p:spPr bwMode="auto">
          <a:xfrm>
            <a:off x="4005263" y="22383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81" name="Rectangle 31"/>
          <p:cNvSpPr>
            <a:spLocks noChangeAspect="1" noChangeArrowheads="1"/>
          </p:cNvSpPr>
          <p:nvPr/>
        </p:nvSpPr>
        <p:spPr bwMode="auto">
          <a:xfrm>
            <a:off x="1966913" y="28178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82" name="Rectangle 32"/>
          <p:cNvSpPr>
            <a:spLocks noChangeAspect="1" noChangeArrowheads="1"/>
          </p:cNvSpPr>
          <p:nvPr/>
        </p:nvSpPr>
        <p:spPr bwMode="auto">
          <a:xfrm>
            <a:off x="2640013" y="28178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83" name="Rectangle 33"/>
          <p:cNvSpPr>
            <a:spLocks noChangeAspect="1" noChangeArrowheads="1"/>
          </p:cNvSpPr>
          <p:nvPr/>
        </p:nvSpPr>
        <p:spPr bwMode="auto">
          <a:xfrm>
            <a:off x="3327400" y="28178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84" name="Rectangle 34"/>
          <p:cNvSpPr>
            <a:spLocks noChangeAspect="1" noChangeArrowheads="1"/>
          </p:cNvSpPr>
          <p:nvPr/>
        </p:nvSpPr>
        <p:spPr bwMode="auto">
          <a:xfrm>
            <a:off x="4014788" y="28209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30" name="Text Box 35"/>
          <p:cNvSpPr txBox="1">
            <a:spLocks noChangeAspect="1" noChangeArrowheads="1"/>
          </p:cNvSpPr>
          <p:nvPr/>
        </p:nvSpPr>
        <p:spPr bwMode="auto">
          <a:xfrm>
            <a:off x="4702175" y="22383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31" name="Text Box 36"/>
          <p:cNvSpPr txBox="1">
            <a:spLocks noChangeAspect="1" noChangeArrowheads="1"/>
          </p:cNvSpPr>
          <p:nvPr/>
        </p:nvSpPr>
        <p:spPr bwMode="auto">
          <a:xfrm>
            <a:off x="5383213" y="22415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32" name="Text Box 37"/>
          <p:cNvSpPr txBox="1">
            <a:spLocks noChangeAspect="1" noChangeArrowheads="1"/>
          </p:cNvSpPr>
          <p:nvPr/>
        </p:nvSpPr>
        <p:spPr bwMode="auto">
          <a:xfrm>
            <a:off x="6065838" y="22383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33" name="Text Box 38"/>
          <p:cNvSpPr txBox="1">
            <a:spLocks noChangeAspect="1" noChangeArrowheads="1"/>
          </p:cNvSpPr>
          <p:nvPr/>
        </p:nvSpPr>
        <p:spPr bwMode="auto">
          <a:xfrm>
            <a:off x="6748463" y="22383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89" name="Rectangle 39"/>
          <p:cNvSpPr>
            <a:spLocks noChangeAspect="1" noChangeArrowheads="1"/>
          </p:cNvSpPr>
          <p:nvPr/>
        </p:nvSpPr>
        <p:spPr bwMode="auto">
          <a:xfrm>
            <a:off x="4710113" y="28178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0" name="Rectangle 40"/>
          <p:cNvSpPr>
            <a:spLocks noChangeAspect="1" noChangeArrowheads="1"/>
          </p:cNvSpPr>
          <p:nvPr/>
        </p:nvSpPr>
        <p:spPr bwMode="auto">
          <a:xfrm>
            <a:off x="5383213" y="28178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1" name="Rectangle 41"/>
          <p:cNvSpPr>
            <a:spLocks noChangeAspect="1" noChangeArrowheads="1"/>
          </p:cNvSpPr>
          <p:nvPr/>
        </p:nvSpPr>
        <p:spPr bwMode="auto">
          <a:xfrm>
            <a:off x="6070600" y="28178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2" name="Rectangle 42"/>
          <p:cNvSpPr>
            <a:spLocks noChangeAspect="1" noChangeArrowheads="1"/>
          </p:cNvSpPr>
          <p:nvPr/>
        </p:nvSpPr>
        <p:spPr bwMode="auto">
          <a:xfrm>
            <a:off x="6757988" y="28209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38" name="Text Box 43"/>
          <p:cNvSpPr txBox="1">
            <a:spLocks noChangeAspect="1" noChangeArrowheads="1"/>
          </p:cNvSpPr>
          <p:nvPr/>
        </p:nvSpPr>
        <p:spPr bwMode="auto">
          <a:xfrm>
            <a:off x="1958975" y="32289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39" name="Text Box 44"/>
          <p:cNvSpPr txBox="1">
            <a:spLocks noChangeAspect="1" noChangeArrowheads="1"/>
          </p:cNvSpPr>
          <p:nvPr/>
        </p:nvSpPr>
        <p:spPr bwMode="auto">
          <a:xfrm>
            <a:off x="2640013" y="32321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0" name="Text Box 45"/>
          <p:cNvSpPr txBox="1">
            <a:spLocks noChangeAspect="1" noChangeArrowheads="1"/>
          </p:cNvSpPr>
          <p:nvPr/>
        </p:nvSpPr>
        <p:spPr bwMode="auto">
          <a:xfrm>
            <a:off x="3322638" y="32289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1" name="Text Box 46"/>
          <p:cNvSpPr txBox="1">
            <a:spLocks noChangeAspect="1" noChangeArrowheads="1"/>
          </p:cNvSpPr>
          <p:nvPr/>
        </p:nvSpPr>
        <p:spPr bwMode="auto">
          <a:xfrm>
            <a:off x="4005263" y="32289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97" name="Rectangle 47"/>
          <p:cNvSpPr>
            <a:spLocks noChangeAspect="1" noChangeArrowheads="1"/>
          </p:cNvSpPr>
          <p:nvPr/>
        </p:nvSpPr>
        <p:spPr bwMode="auto">
          <a:xfrm>
            <a:off x="1966913" y="38084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8" name="Rectangle 48"/>
          <p:cNvSpPr>
            <a:spLocks noChangeAspect="1" noChangeArrowheads="1"/>
          </p:cNvSpPr>
          <p:nvPr/>
        </p:nvSpPr>
        <p:spPr bwMode="auto">
          <a:xfrm>
            <a:off x="2640013" y="38084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9" name="Rectangle 49"/>
          <p:cNvSpPr>
            <a:spLocks noChangeAspect="1" noChangeArrowheads="1"/>
          </p:cNvSpPr>
          <p:nvPr/>
        </p:nvSpPr>
        <p:spPr bwMode="auto">
          <a:xfrm>
            <a:off x="3327400" y="38084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00" name="Rectangle 50"/>
          <p:cNvSpPr>
            <a:spLocks noChangeAspect="1" noChangeArrowheads="1"/>
          </p:cNvSpPr>
          <p:nvPr/>
        </p:nvSpPr>
        <p:spPr bwMode="auto">
          <a:xfrm>
            <a:off x="4014788" y="38115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46" name="Text Box 51"/>
          <p:cNvSpPr txBox="1">
            <a:spLocks noChangeAspect="1" noChangeArrowheads="1"/>
          </p:cNvSpPr>
          <p:nvPr/>
        </p:nvSpPr>
        <p:spPr bwMode="auto">
          <a:xfrm>
            <a:off x="4702175" y="32289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7" name="Text Box 52"/>
          <p:cNvSpPr txBox="1">
            <a:spLocks noChangeAspect="1" noChangeArrowheads="1"/>
          </p:cNvSpPr>
          <p:nvPr/>
        </p:nvSpPr>
        <p:spPr bwMode="auto">
          <a:xfrm>
            <a:off x="5383213" y="32321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8" name="Text Box 53"/>
          <p:cNvSpPr txBox="1">
            <a:spLocks noChangeAspect="1" noChangeArrowheads="1"/>
          </p:cNvSpPr>
          <p:nvPr/>
        </p:nvSpPr>
        <p:spPr bwMode="auto">
          <a:xfrm>
            <a:off x="6065838" y="32289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9" name="Text Box 54"/>
          <p:cNvSpPr txBox="1">
            <a:spLocks noChangeAspect="1" noChangeArrowheads="1"/>
          </p:cNvSpPr>
          <p:nvPr/>
        </p:nvSpPr>
        <p:spPr bwMode="auto">
          <a:xfrm>
            <a:off x="6748463" y="32289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905" name="Rectangle 55"/>
          <p:cNvSpPr>
            <a:spLocks noChangeAspect="1" noChangeArrowheads="1"/>
          </p:cNvSpPr>
          <p:nvPr/>
        </p:nvSpPr>
        <p:spPr bwMode="auto">
          <a:xfrm>
            <a:off x="4710113" y="38084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06" name="Rectangle 56"/>
          <p:cNvSpPr>
            <a:spLocks noChangeAspect="1" noChangeArrowheads="1"/>
          </p:cNvSpPr>
          <p:nvPr/>
        </p:nvSpPr>
        <p:spPr bwMode="auto">
          <a:xfrm>
            <a:off x="5383213" y="38084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07" name="Rectangle 57"/>
          <p:cNvSpPr>
            <a:spLocks noChangeAspect="1" noChangeArrowheads="1"/>
          </p:cNvSpPr>
          <p:nvPr/>
        </p:nvSpPr>
        <p:spPr bwMode="auto">
          <a:xfrm>
            <a:off x="6070600" y="38084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08" name="Rectangle 58"/>
          <p:cNvSpPr>
            <a:spLocks noChangeAspect="1" noChangeArrowheads="1"/>
          </p:cNvSpPr>
          <p:nvPr/>
        </p:nvSpPr>
        <p:spPr bwMode="auto">
          <a:xfrm>
            <a:off x="6757988" y="38115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54" name="Text Box 59"/>
          <p:cNvSpPr txBox="1">
            <a:spLocks noChangeAspect="1" noChangeArrowheads="1"/>
          </p:cNvSpPr>
          <p:nvPr/>
        </p:nvSpPr>
        <p:spPr bwMode="auto">
          <a:xfrm>
            <a:off x="1958975" y="42195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55" name="Text Box 60"/>
          <p:cNvSpPr txBox="1">
            <a:spLocks noChangeAspect="1" noChangeArrowheads="1"/>
          </p:cNvSpPr>
          <p:nvPr/>
        </p:nvSpPr>
        <p:spPr bwMode="auto">
          <a:xfrm>
            <a:off x="2640013" y="42227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56" name="Text Box 61"/>
          <p:cNvSpPr txBox="1">
            <a:spLocks noChangeAspect="1" noChangeArrowheads="1"/>
          </p:cNvSpPr>
          <p:nvPr/>
        </p:nvSpPr>
        <p:spPr bwMode="auto">
          <a:xfrm>
            <a:off x="3322638" y="42195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57" name="Text Box 62"/>
          <p:cNvSpPr txBox="1">
            <a:spLocks noChangeAspect="1" noChangeArrowheads="1"/>
          </p:cNvSpPr>
          <p:nvPr/>
        </p:nvSpPr>
        <p:spPr bwMode="auto">
          <a:xfrm>
            <a:off x="4005263" y="42195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913" name="Rectangle 63"/>
          <p:cNvSpPr>
            <a:spLocks noChangeAspect="1" noChangeArrowheads="1"/>
          </p:cNvSpPr>
          <p:nvPr/>
        </p:nvSpPr>
        <p:spPr bwMode="auto">
          <a:xfrm>
            <a:off x="1966913" y="47990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14" name="Rectangle 64"/>
          <p:cNvSpPr>
            <a:spLocks noChangeAspect="1" noChangeArrowheads="1"/>
          </p:cNvSpPr>
          <p:nvPr/>
        </p:nvSpPr>
        <p:spPr bwMode="auto">
          <a:xfrm>
            <a:off x="2640013" y="47990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15" name="Rectangle 65"/>
          <p:cNvSpPr>
            <a:spLocks noChangeAspect="1" noChangeArrowheads="1"/>
          </p:cNvSpPr>
          <p:nvPr/>
        </p:nvSpPr>
        <p:spPr bwMode="auto">
          <a:xfrm>
            <a:off x="3327400" y="47990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16" name="Rectangle 66"/>
          <p:cNvSpPr>
            <a:spLocks noChangeAspect="1" noChangeArrowheads="1"/>
          </p:cNvSpPr>
          <p:nvPr/>
        </p:nvSpPr>
        <p:spPr bwMode="auto">
          <a:xfrm>
            <a:off x="4014788" y="48021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62" name="Text Box 67"/>
          <p:cNvSpPr txBox="1">
            <a:spLocks noChangeAspect="1" noChangeArrowheads="1"/>
          </p:cNvSpPr>
          <p:nvPr/>
        </p:nvSpPr>
        <p:spPr bwMode="auto">
          <a:xfrm>
            <a:off x="4702175" y="42195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63" name="Text Box 68"/>
          <p:cNvSpPr txBox="1">
            <a:spLocks noChangeAspect="1" noChangeArrowheads="1"/>
          </p:cNvSpPr>
          <p:nvPr/>
        </p:nvSpPr>
        <p:spPr bwMode="auto">
          <a:xfrm>
            <a:off x="5383213" y="42227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64" name="Text Box 69"/>
          <p:cNvSpPr txBox="1">
            <a:spLocks noChangeAspect="1" noChangeArrowheads="1"/>
          </p:cNvSpPr>
          <p:nvPr/>
        </p:nvSpPr>
        <p:spPr bwMode="auto">
          <a:xfrm>
            <a:off x="6065838" y="42195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65" name="Text Box 70"/>
          <p:cNvSpPr txBox="1">
            <a:spLocks noChangeAspect="1" noChangeArrowheads="1"/>
          </p:cNvSpPr>
          <p:nvPr/>
        </p:nvSpPr>
        <p:spPr bwMode="auto">
          <a:xfrm>
            <a:off x="6748463" y="42195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921" name="Rectangle 71"/>
          <p:cNvSpPr>
            <a:spLocks noChangeAspect="1" noChangeArrowheads="1"/>
          </p:cNvSpPr>
          <p:nvPr/>
        </p:nvSpPr>
        <p:spPr bwMode="auto">
          <a:xfrm>
            <a:off x="4710113" y="47990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22" name="Rectangle 72"/>
          <p:cNvSpPr>
            <a:spLocks noChangeAspect="1" noChangeArrowheads="1"/>
          </p:cNvSpPr>
          <p:nvPr/>
        </p:nvSpPr>
        <p:spPr bwMode="auto">
          <a:xfrm>
            <a:off x="5383213" y="47990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23" name="Rectangle 73"/>
          <p:cNvSpPr>
            <a:spLocks noChangeAspect="1" noChangeArrowheads="1"/>
          </p:cNvSpPr>
          <p:nvPr/>
        </p:nvSpPr>
        <p:spPr bwMode="auto">
          <a:xfrm>
            <a:off x="6070600" y="47990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24" name="Rectangle 74"/>
          <p:cNvSpPr>
            <a:spLocks noChangeAspect="1" noChangeArrowheads="1"/>
          </p:cNvSpPr>
          <p:nvPr/>
        </p:nvSpPr>
        <p:spPr bwMode="auto">
          <a:xfrm>
            <a:off x="6757988" y="48021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25" name="Rectangle 76"/>
          <p:cNvSpPr>
            <a:spLocks noChangeArrowheads="1"/>
          </p:cNvSpPr>
          <p:nvPr/>
        </p:nvSpPr>
        <p:spPr bwMode="auto">
          <a:xfrm>
            <a:off x="74613" y="5486400"/>
            <a:ext cx="9031287" cy="914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Blip>
                <a:blip r:embed="rId2"/>
              </a:buBlip>
            </a:pPr>
            <a:r>
              <a:rPr lang="en-US">
                <a:solidFill>
                  <a:srgbClr val="000000"/>
                </a:solidFill>
              </a:rPr>
              <a:t>Data placement determines performance</a:t>
            </a:r>
          </a:p>
          <a:p>
            <a:pPr marL="342900" indent="-342900">
              <a:buFontTx/>
              <a:buBlip>
                <a:blip r:embed="rId2"/>
              </a:buBlip>
            </a:pPr>
            <a:r>
              <a:rPr lang="en-US">
                <a:solidFill>
                  <a:srgbClr val="000000"/>
                </a:solidFill>
              </a:rPr>
              <a:t>Goal: place data on chip close to where they are used</a:t>
            </a:r>
          </a:p>
        </p:txBody>
      </p:sp>
      <p:sp>
        <p:nvSpPr>
          <p:cNvPr id="71" name="Rectangle 77"/>
          <p:cNvSpPr>
            <a:spLocks noChangeArrowheads="1"/>
          </p:cNvSpPr>
          <p:nvPr/>
        </p:nvSpPr>
        <p:spPr bwMode="auto">
          <a:xfrm>
            <a:off x="6767513" y="2008188"/>
            <a:ext cx="228600" cy="152400"/>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72" name="Line 78"/>
          <p:cNvSpPr>
            <a:spLocks noChangeShapeType="1"/>
          </p:cNvSpPr>
          <p:nvPr/>
        </p:nvSpPr>
        <p:spPr bwMode="auto">
          <a:xfrm>
            <a:off x="6843713" y="1703388"/>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 name="Rectangle 79"/>
          <p:cNvSpPr>
            <a:spLocks noChangeArrowheads="1"/>
          </p:cNvSpPr>
          <p:nvPr/>
        </p:nvSpPr>
        <p:spPr bwMode="auto">
          <a:xfrm>
            <a:off x="3670300" y="3971925"/>
            <a:ext cx="228600" cy="1524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4" name="Freeform 80"/>
          <p:cNvSpPr>
            <a:spLocks/>
          </p:cNvSpPr>
          <p:nvPr/>
        </p:nvSpPr>
        <p:spPr bwMode="auto">
          <a:xfrm>
            <a:off x="3746500" y="1533525"/>
            <a:ext cx="3276600" cy="2438400"/>
          </a:xfrm>
          <a:custGeom>
            <a:avLst/>
            <a:gdLst>
              <a:gd name="T0" fmla="*/ 2147483647 w 2064"/>
              <a:gd name="T1" fmla="*/ 0 h 1680"/>
              <a:gd name="T2" fmla="*/ 2147483647 w 2064"/>
              <a:gd name="T3" fmla="*/ 0 h 1680"/>
              <a:gd name="T4" fmla="*/ 2147483647 w 2064"/>
              <a:gd name="T5" fmla="*/ 2147483647 h 1680"/>
              <a:gd name="T6" fmla="*/ 0 w 2064"/>
              <a:gd name="T7" fmla="*/ 2147483647 h 1680"/>
              <a:gd name="T8" fmla="*/ 0 w 2064"/>
              <a:gd name="T9" fmla="*/ 2147483647 h 1680"/>
              <a:gd name="T10" fmla="*/ 0 60000 65536"/>
              <a:gd name="T11" fmla="*/ 0 60000 65536"/>
              <a:gd name="T12" fmla="*/ 0 60000 65536"/>
              <a:gd name="T13" fmla="*/ 0 60000 65536"/>
              <a:gd name="T14" fmla="*/ 0 60000 65536"/>
              <a:gd name="T15" fmla="*/ 0 w 2064"/>
              <a:gd name="T16" fmla="*/ 0 h 1680"/>
              <a:gd name="T17" fmla="*/ 2064 w 2064"/>
              <a:gd name="T18" fmla="*/ 1680 h 1680"/>
            </a:gdLst>
            <a:ahLst/>
            <a:cxnLst>
              <a:cxn ang="T10">
                <a:pos x="T0" y="T1"/>
              </a:cxn>
              <a:cxn ang="T11">
                <a:pos x="T2" y="T3"/>
              </a:cxn>
              <a:cxn ang="T12">
                <a:pos x="T4" y="T5"/>
              </a:cxn>
              <a:cxn ang="T13">
                <a:pos x="T6" y="T7"/>
              </a:cxn>
              <a:cxn ang="T14">
                <a:pos x="T8" y="T9"/>
              </a:cxn>
            </a:cxnLst>
            <a:rect l="T15" t="T16" r="T17" b="T18"/>
            <a:pathLst>
              <a:path w="2064" h="1680">
                <a:moveTo>
                  <a:pt x="2064" y="0"/>
                </a:moveTo>
                <a:lnTo>
                  <a:pt x="1200" y="0"/>
                </a:lnTo>
                <a:lnTo>
                  <a:pt x="1200" y="672"/>
                </a:lnTo>
                <a:lnTo>
                  <a:pt x="0" y="672"/>
                </a:lnTo>
                <a:lnTo>
                  <a:pt x="0" y="168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21930" name="TextBox 74"/>
          <p:cNvSpPr txBox="1">
            <a:spLocks noChangeArrowheads="1"/>
          </p:cNvSpPr>
          <p:nvPr/>
        </p:nvSpPr>
        <p:spPr bwMode="auto">
          <a:xfrm>
            <a:off x="352425" y="2779713"/>
            <a:ext cx="9953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a:solidFill>
                  <a:srgbClr val="000000"/>
                </a:solidFill>
              </a:rPr>
              <a:t>cache</a:t>
            </a:r>
          </a:p>
          <a:p>
            <a:pPr eaLnBrk="1" hangingPunct="1"/>
            <a:r>
              <a:rPr lang="en-US" sz="2200">
                <a:solidFill>
                  <a:srgbClr val="000000"/>
                </a:solidFill>
              </a:rPr>
              <a:t>slice</a:t>
            </a:r>
          </a:p>
        </p:txBody>
      </p:sp>
      <p:sp>
        <p:nvSpPr>
          <p:cNvPr id="121931" name="Freeform 75"/>
          <p:cNvSpPr>
            <a:spLocks noChangeArrowheads="1"/>
          </p:cNvSpPr>
          <p:nvPr/>
        </p:nvSpPr>
        <p:spPr bwMode="auto">
          <a:xfrm>
            <a:off x="1122363" y="1970088"/>
            <a:ext cx="971550" cy="874712"/>
          </a:xfrm>
          <a:custGeom>
            <a:avLst/>
            <a:gdLst>
              <a:gd name="T0" fmla="*/ 0 w 970548"/>
              <a:gd name="T1" fmla="*/ 877636 h 874295"/>
              <a:gd name="T2" fmla="*/ 452903 w 970548"/>
              <a:gd name="T3" fmla="*/ 273757 h 874295"/>
              <a:gd name="T4" fmla="*/ 978592 w 970548"/>
              <a:gd name="T5" fmla="*/ 0 h 874295"/>
              <a:gd name="T6" fmla="*/ 0 60000 65536"/>
              <a:gd name="T7" fmla="*/ 0 60000 65536"/>
              <a:gd name="T8" fmla="*/ 0 60000 65536"/>
              <a:gd name="T9" fmla="*/ 0 w 970548"/>
              <a:gd name="T10" fmla="*/ 0 h 874295"/>
              <a:gd name="T11" fmla="*/ 970548 w 970548"/>
              <a:gd name="T12" fmla="*/ 874295 h 874295"/>
            </a:gdLst>
            <a:ahLst/>
            <a:cxnLst>
              <a:cxn ang="T6">
                <a:pos x="T0" y="T1"/>
              </a:cxn>
              <a:cxn ang="T7">
                <a:pos x="T2" y="T3"/>
              </a:cxn>
              <a:cxn ang="T8">
                <a:pos x="T4" y="T5"/>
              </a:cxn>
            </a:cxnLst>
            <a:rect l="T9" t="T10" r="T11" b="T12"/>
            <a:pathLst>
              <a:path w="970548" h="874295">
                <a:moveTo>
                  <a:pt x="0" y="874295"/>
                </a:moveTo>
                <a:cubicBezTo>
                  <a:pt x="143710" y="646363"/>
                  <a:pt x="287421" y="418432"/>
                  <a:pt x="449179" y="272716"/>
                </a:cubicBezTo>
                <a:cubicBezTo>
                  <a:pt x="610937" y="127000"/>
                  <a:pt x="790742" y="63500"/>
                  <a:pt x="970548" y="0"/>
                </a:cubicBezTo>
              </a:path>
            </a:pathLst>
          </a:custGeom>
          <a:noFill/>
          <a:ln w="38100">
            <a:solidFill>
              <a:schemeClr val="tx1"/>
            </a:solidFill>
            <a:prstDash val="sysDash"/>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41073433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6"/>
                                        </p:tgtEl>
                                        <p:attrNameLst>
                                          <p:attrName>style.opacity</p:attrName>
                                        </p:attrNameLst>
                                      </p:cBhvr>
                                      <p:to>
                                        <p:strVal val="0.15"/>
                                      </p:to>
                                    </p:set>
                                    <p:animEffect filter="image" prLst="opacity: 0.15">
                                      <p:cBhvr rctx="IE">
                                        <p:cTn id="7" dur="indefinite"/>
                                        <p:tgtEl>
                                          <p:spTgt spid="6"/>
                                        </p:tgtEl>
                                      </p:cBhvr>
                                    </p:animEffect>
                                  </p:childTnLst>
                                </p:cTn>
                              </p:par>
                              <p:par>
                                <p:cTn id="8" presetID="9" presetClass="emph" presetSubtype="0" grpId="0" nodeType="withEffect">
                                  <p:stCondLst>
                                    <p:cond delay="0"/>
                                  </p:stCondLst>
                                  <p:childTnLst>
                                    <p:set>
                                      <p:cBhvr rctx="PPT">
                                        <p:cTn id="9" dur="indefinite"/>
                                        <p:tgtEl>
                                          <p:spTgt spid="7"/>
                                        </p:tgtEl>
                                        <p:attrNameLst>
                                          <p:attrName>style.opacity</p:attrName>
                                        </p:attrNameLst>
                                      </p:cBhvr>
                                      <p:to>
                                        <p:strVal val="0.15"/>
                                      </p:to>
                                    </p:set>
                                    <p:animEffect filter="image" prLst="opacity: 0.15">
                                      <p:cBhvr rctx="IE">
                                        <p:cTn id="10" dur="indefinite"/>
                                        <p:tgtEl>
                                          <p:spTgt spid="7"/>
                                        </p:tgtEl>
                                      </p:cBhvr>
                                    </p:animEffect>
                                  </p:childTnLst>
                                </p:cTn>
                              </p:par>
                              <p:par>
                                <p:cTn id="11" presetID="9" presetClass="emph" presetSubtype="0" grpId="0" nodeType="withEffect">
                                  <p:stCondLst>
                                    <p:cond delay="0"/>
                                  </p:stCondLst>
                                  <p:childTnLst>
                                    <p:set>
                                      <p:cBhvr rctx="PPT">
                                        <p:cTn id="12" dur="indefinite"/>
                                        <p:tgtEl>
                                          <p:spTgt spid="8"/>
                                        </p:tgtEl>
                                        <p:attrNameLst>
                                          <p:attrName>style.opacity</p:attrName>
                                        </p:attrNameLst>
                                      </p:cBhvr>
                                      <p:to>
                                        <p:strVal val="0.15"/>
                                      </p:to>
                                    </p:set>
                                    <p:animEffect filter="image" prLst="opacity: 0.15">
                                      <p:cBhvr rctx="IE">
                                        <p:cTn id="13" dur="indefinite"/>
                                        <p:tgtEl>
                                          <p:spTgt spid="8"/>
                                        </p:tgtEl>
                                      </p:cBhvr>
                                    </p:animEffect>
                                  </p:childTnLst>
                                </p:cTn>
                              </p:par>
                              <p:par>
                                <p:cTn id="14" presetID="9" presetClass="emph" presetSubtype="0" grpId="0" nodeType="withEffect">
                                  <p:stCondLst>
                                    <p:cond delay="0"/>
                                  </p:stCondLst>
                                  <p:childTnLst>
                                    <p:set>
                                      <p:cBhvr rctx="PPT">
                                        <p:cTn id="15" dur="indefinite"/>
                                        <p:tgtEl>
                                          <p:spTgt spid="9"/>
                                        </p:tgtEl>
                                        <p:attrNameLst>
                                          <p:attrName>style.opacity</p:attrName>
                                        </p:attrNameLst>
                                      </p:cBhvr>
                                      <p:to>
                                        <p:strVal val="0.15"/>
                                      </p:to>
                                    </p:set>
                                    <p:animEffect filter="image" prLst="opacity: 0.15">
                                      <p:cBhvr rctx="IE">
                                        <p:cTn id="16" dur="indefinite"/>
                                        <p:tgtEl>
                                          <p:spTgt spid="9"/>
                                        </p:tgtEl>
                                      </p:cBhvr>
                                    </p:animEffect>
                                  </p:childTnLst>
                                </p:cTn>
                              </p:par>
                              <p:par>
                                <p:cTn id="17" presetID="9" presetClass="emph" presetSubtype="0" grpId="0" nodeType="withEffect">
                                  <p:stCondLst>
                                    <p:cond delay="0"/>
                                  </p:stCondLst>
                                  <p:childTnLst>
                                    <p:set>
                                      <p:cBhvr rctx="PPT">
                                        <p:cTn id="18" dur="indefinite"/>
                                        <p:tgtEl>
                                          <p:spTgt spid="14"/>
                                        </p:tgtEl>
                                        <p:attrNameLst>
                                          <p:attrName>style.opacity</p:attrName>
                                        </p:attrNameLst>
                                      </p:cBhvr>
                                      <p:to>
                                        <p:strVal val="0.15"/>
                                      </p:to>
                                    </p:set>
                                    <p:animEffect filter="image" prLst="opacity: 0.15">
                                      <p:cBhvr rctx="IE">
                                        <p:cTn id="19" dur="indefinite"/>
                                        <p:tgtEl>
                                          <p:spTgt spid="14"/>
                                        </p:tgtEl>
                                      </p:cBhvr>
                                    </p:animEffect>
                                  </p:childTnLst>
                                </p:cTn>
                              </p:par>
                              <p:par>
                                <p:cTn id="20" presetID="9" presetClass="emph" presetSubtype="0" grpId="0" nodeType="withEffect">
                                  <p:stCondLst>
                                    <p:cond delay="0"/>
                                  </p:stCondLst>
                                  <p:childTnLst>
                                    <p:set>
                                      <p:cBhvr rctx="PPT">
                                        <p:cTn id="21" dur="indefinite"/>
                                        <p:tgtEl>
                                          <p:spTgt spid="15"/>
                                        </p:tgtEl>
                                        <p:attrNameLst>
                                          <p:attrName>style.opacity</p:attrName>
                                        </p:attrNameLst>
                                      </p:cBhvr>
                                      <p:to>
                                        <p:strVal val="0.15"/>
                                      </p:to>
                                    </p:set>
                                    <p:animEffect filter="image" prLst="opacity: 0.15">
                                      <p:cBhvr rctx="IE">
                                        <p:cTn id="22" dur="indefinite"/>
                                        <p:tgtEl>
                                          <p:spTgt spid="15"/>
                                        </p:tgtEl>
                                      </p:cBhvr>
                                    </p:animEffect>
                                  </p:childTnLst>
                                </p:cTn>
                              </p:par>
                              <p:par>
                                <p:cTn id="23" presetID="9" presetClass="emph" presetSubtype="0" grpId="0" nodeType="withEffect">
                                  <p:stCondLst>
                                    <p:cond delay="0"/>
                                  </p:stCondLst>
                                  <p:childTnLst>
                                    <p:set>
                                      <p:cBhvr rctx="PPT">
                                        <p:cTn id="24" dur="indefinite"/>
                                        <p:tgtEl>
                                          <p:spTgt spid="16"/>
                                        </p:tgtEl>
                                        <p:attrNameLst>
                                          <p:attrName>style.opacity</p:attrName>
                                        </p:attrNameLst>
                                      </p:cBhvr>
                                      <p:to>
                                        <p:strVal val="0.15"/>
                                      </p:to>
                                    </p:set>
                                    <p:animEffect filter="image" prLst="opacity: 0.15">
                                      <p:cBhvr rctx="IE">
                                        <p:cTn id="25" dur="indefinite"/>
                                        <p:tgtEl>
                                          <p:spTgt spid="16"/>
                                        </p:tgtEl>
                                      </p:cBhvr>
                                    </p:animEffect>
                                  </p:childTnLst>
                                </p:cTn>
                              </p:par>
                              <p:par>
                                <p:cTn id="26" presetID="9" presetClass="emph" presetSubtype="0" grpId="0" nodeType="withEffect">
                                  <p:stCondLst>
                                    <p:cond delay="0"/>
                                  </p:stCondLst>
                                  <p:childTnLst>
                                    <p:set>
                                      <p:cBhvr rctx="PPT">
                                        <p:cTn id="27" dur="indefinite"/>
                                        <p:tgtEl>
                                          <p:spTgt spid="17"/>
                                        </p:tgtEl>
                                        <p:attrNameLst>
                                          <p:attrName>style.opacity</p:attrName>
                                        </p:attrNameLst>
                                      </p:cBhvr>
                                      <p:to>
                                        <p:strVal val="0.15"/>
                                      </p:to>
                                    </p:set>
                                    <p:animEffect filter="image" prLst="opacity: 0.15">
                                      <p:cBhvr rctx="IE">
                                        <p:cTn id="28" dur="indefinite"/>
                                        <p:tgtEl>
                                          <p:spTgt spid="17"/>
                                        </p:tgtEl>
                                      </p:cBhvr>
                                    </p:animEffect>
                                  </p:childTnLst>
                                </p:cTn>
                              </p:par>
                              <p:par>
                                <p:cTn id="29" presetID="9" presetClass="emph" presetSubtype="0" grpId="0" nodeType="withEffect">
                                  <p:stCondLst>
                                    <p:cond delay="0"/>
                                  </p:stCondLst>
                                  <p:childTnLst>
                                    <p:set>
                                      <p:cBhvr rctx="PPT">
                                        <p:cTn id="30" dur="indefinite"/>
                                        <p:tgtEl>
                                          <p:spTgt spid="33"/>
                                        </p:tgtEl>
                                        <p:attrNameLst>
                                          <p:attrName>style.opacity</p:attrName>
                                        </p:attrNameLst>
                                      </p:cBhvr>
                                      <p:to>
                                        <p:strVal val="0.15"/>
                                      </p:to>
                                    </p:set>
                                    <p:animEffect filter="image" prLst="opacity: 0.15">
                                      <p:cBhvr rctx="IE">
                                        <p:cTn id="31" dur="indefinite"/>
                                        <p:tgtEl>
                                          <p:spTgt spid="33"/>
                                        </p:tgtEl>
                                      </p:cBhvr>
                                    </p:animEffect>
                                  </p:childTnLst>
                                </p:cTn>
                              </p:par>
                              <p:par>
                                <p:cTn id="32" presetID="9" presetClass="emph" presetSubtype="0" grpId="0" nodeType="withEffect">
                                  <p:stCondLst>
                                    <p:cond delay="0"/>
                                  </p:stCondLst>
                                  <p:childTnLst>
                                    <p:set>
                                      <p:cBhvr rctx="PPT">
                                        <p:cTn id="33" dur="indefinite"/>
                                        <p:tgtEl>
                                          <p:spTgt spid="32"/>
                                        </p:tgtEl>
                                        <p:attrNameLst>
                                          <p:attrName>style.opacity</p:attrName>
                                        </p:attrNameLst>
                                      </p:cBhvr>
                                      <p:to>
                                        <p:strVal val="0.15"/>
                                      </p:to>
                                    </p:set>
                                    <p:animEffect filter="image" prLst="opacity: 0.15">
                                      <p:cBhvr rctx="IE">
                                        <p:cTn id="34" dur="indefinite"/>
                                        <p:tgtEl>
                                          <p:spTgt spid="32"/>
                                        </p:tgtEl>
                                      </p:cBhvr>
                                    </p:animEffect>
                                  </p:childTnLst>
                                </p:cTn>
                              </p:par>
                              <p:par>
                                <p:cTn id="35" presetID="9" presetClass="emph" presetSubtype="0" grpId="0" nodeType="withEffect">
                                  <p:stCondLst>
                                    <p:cond delay="0"/>
                                  </p:stCondLst>
                                  <p:childTnLst>
                                    <p:set>
                                      <p:cBhvr rctx="PPT">
                                        <p:cTn id="36" dur="indefinite"/>
                                        <p:tgtEl>
                                          <p:spTgt spid="31"/>
                                        </p:tgtEl>
                                        <p:attrNameLst>
                                          <p:attrName>style.opacity</p:attrName>
                                        </p:attrNameLst>
                                      </p:cBhvr>
                                      <p:to>
                                        <p:strVal val="0.15"/>
                                      </p:to>
                                    </p:set>
                                    <p:animEffect filter="image" prLst="opacity: 0.15">
                                      <p:cBhvr rctx="IE">
                                        <p:cTn id="37" dur="indefinite"/>
                                        <p:tgtEl>
                                          <p:spTgt spid="31"/>
                                        </p:tgtEl>
                                      </p:cBhvr>
                                    </p:animEffect>
                                  </p:childTnLst>
                                </p:cTn>
                              </p:par>
                              <p:par>
                                <p:cTn id="38" presetID="9" presetClass="emph" presetSubtype="0" grpId="0" nodeType="withEffect">
                                  <p:stCondLst>
                                    <p:cond delay="0"/>
                                  </p:stCondLst>
                                  <p:childTnLst>
                                    <p:set>
                                      <p:cBhvr rctx="PPT">
                                        <p:cTn id="39" dur="indefinite"/>
                                        <p:tgtEl>
                                          <p:spTgt spid="30"/>
                                        </p:tgtEl>
                                        <p:attrNameLst>
                                          <p:attrName>style.opacity</p:attrName>
                                        </p:attrNameLst>
                                      </p:cBhvr>
                                      <p:to>
                                        <p:strVal val="0.15"/>
                                      </p:to>
                                    </p:set>
                                    <p:animEffect filter="image" prLst="opacity: 0.15">
                                      <p:cBhvr rctx="IE">
                                        <p:cTn id="40" dur="indefinite"/>
                                        <p:tgtEl>
                                          <p:spTgt spid="30"/>
                                        </p:tgtEl>
                                      </p:cBhvr>
                                    </p:animEffect>
                                  </p:childTnLst>
                                </p:cTn>
                              </p:par>
                              <p:par>
                                <p:cTn id="41" presetID="9" presetClass="emph" presetSubtype="0" grpId="0" nodeType="withEffect">
                                  <p:stCondLst>
                                    <p:cond delay="0"/>
                                  </p:stCondLst>
                                  <p:childTnLst>
                                    <p:set>
                                      <p:cBhvr rctx="PPT">
                                        <p:cTn id="42" dur="indefinite"/>
                                        <p:tgtEl>
                                          <p:spTgt spid="25"/>
                                        </p:tgtEl>
                                        <p:attrNameLst>
                                          <p:attrName>style.opacity</p:attrName>
                                        </p:attrNameLst>
                                      </p:cBhvr>
                                      <p:to>
                                        <p:strVal val="0.15"/>
                                      </p:to>
                                    </p:set>
                                    <p:animEffect filter="image" prLst="opacity: 0.15">
                                      <p:cBhvr rctx="IE">
                                        <p:cTn id="43" dur="indefinite"/>
                                        <p:tgtEl>
                                          <p:spTgt spid="25"/>
                                        </p:tgtEl>
                                      </p:cBhvr>
                                    </p:animEffect>
                                  </p:childTnLst>
                                </p:cTn>
                              </p:par>
                              <p:par>
                                <p:cTn id="44" presetID="9" presetClass="emph" presetSubtype="0" grpId="0" nodeType="withEffect">
                                  <p:stCondLst>
                                    <p:cond delay="0"/>
                                  </p:stCondLst>
                                  <p:childTnLst>
                                    <p:set>
                                      <p:cBhvr rctx="PPT">
                                        <p:cTn id="45" dur="indefinite"/>
                                        <p:tgtEl>
                                          <p:spTgt spid="24"/>
                                        </p:tgtEl>
                                        <p:attrNameLst>
                                          <p:attrName>style.opacity</p:attrName>
                                        </p:attrNameLst>
                                      </p:cBhvr>
                                      <p:to>
                                        <p:strVal val="0.15"/>
                                      </p:to>
                                    </p:set>
                                    <p:animEffect filter="image" prLst="opacity: 0.15">
                                      <p:cBhvr rctx="IE">
                                        <p:cTn id="46" dur="indefinite"/>
                                        <p:tgtEl>
                                          <p:spTgt spid="24"/>
                                        </p:tgtEl>
                                      </p:cBhvr>
                                    </p:animEffect>
                                  </p:childTnLst>
                                </p:cTn>
                              </p:par>
                              <p:par>
                                <p:cTn id="47" presetID="9" presetClass="emph" presetSubtype="0" grpId="0" nodeType="withEffect">
                                  <p:stCondLst>
                                    <p:cond delay="0"/>
                                  </p:stCondLst>
                                  <p:childTnLst>
                                    <p:set>
                                      <p:cBhvr rctx="PPT">
                                        <p:cTn id="48" dur="indefinite"/>
                                        <p:tgtEl>
                                          <p:spTgt spid="23"/>
                                        </p:tgtEl>
                                        <p:attrNameLst>
                                          <p:attrName>style.opacity</p:attrName>
                                        </p:attrNameLst>
                                      </p:cBhvr>
                                      <p:to>
                                        <p:strVal val="0.15"/>
                                      </p:to>
                                    </p:set>
                                    <p:animEffect filter="image" prLst="opacity: 0.15">
                                      <p:cBhvr rctx="IE">
                                        <p:cTn id="49" dur="indefinite"/>
                                        <p:tgtEl>
                                          <p:spTgt spid="23"/>
                                        </p:tgtEl>
                                      </p:cBhvr>
                                    </p:animEffect>
                                  </p:childTnLst>
                                </p:cTn>
                              </p:par>
                              <p:par>
                                <p:cTn id="50" presetID="9" presetClass="emph" presetSubtype="0" grpId="0" nodeType="withEffect">
                                  <p:stCondLst>
                                    <p:cond delay="0"/>
                                  </p:stCondLst>
                                  <p:childTnLst>
                                    <p:set>
                                      <p:cBhvr rctx="PPT">
                                        <p:cTn id="51" dur="indefinite"/>
                                        <p:tgtEl>
                                          <p:spTgt spid="22"/>
                                        </p:tgtEl>
                                        <p:attrNameLst>
                                          <p:attrName>style.opacity</p:attrName>
                                        </p:attrNameLst>
                                      </p:cBhvr>
                                      <p:to>
                                        <p:strVal val="0.15"/>
                                      </p:to>
                                    </p:set>
                                    <p:animEffect filter="image" prLst="opacity: 0.15">
                                      <p:cBhvr rctx="IE">
                                        <p:cTn id="52" dur="indefinite"/>
                                        <p:tgtEl>
                                          <p:spTgt spid="22"/>
                                        </p:tgtEl>
                                      </p:cBhvr>
                                    </p:animEffect>
                                  </p:childTnLst>
                                </p:cTn>
                              </p:par>
                              <p:par>
                                <p:cTn id="53" presetID="9" presetClass="emph" presetSubtype="0" grpId="0" nodeType="withEffect">
                                  <p:stCondLst>
                                    <p:cond delay="0"/>
                                  </p:stCondLst>
                                  <p:childTnLst>
                                    <p:set>
                                      <p:cBhvr rctx="PPT">
                                        <p:cTn id="54" dur="indefinite"/>
                                        <p:tgtEl>
                                          <p:spTgt spid="38"/>
                                        </p:tgtEl>
                                        <p:attrNameLst>
                                          <p:attrName>style.opacity</p:attrName>
                                        </p:attrNameLst>
                                      </p:cBhvr>
                                      <p:to>
                                        <p:strVal val="0.15"/>
                                      </p:to>
                                    </p:set>
                                    <p:animEffect filter="image" prLst="opacity: 0.15">
                                      <p:cBhvr rctx="IE">
                                        <p:cTn id="55" dur="indefinite"/>
                                        <p:tgtEl>
                                          <p:spTgt spid="38"/>
                                        </p:tgtEl>
                                      </p:cBhvr>
                                    </p:animEffect>
                                  </p:childTnLst>
                                </p:cTn>
                              </p:par>
                              <p:par>
                                <p:cTn id="56" presetID="9" presetClass="emph" presetSubtype="0" grpId="0" nodeType="withEffect">
                                  <p:stCondLst>
                                    <p:cond delay="0"/>
                                  </p:stCondLst>
                                  <p:childTnLst>
                                    <p:set>
                                      <p:cBhvr rctx="PPT">
                                        <p:cTn id="57" dur="indefinite"/>
                                        <p:tgtEl>
                                          <p:spTgt spid="39"/>
                                        </p:tgtEl>
                                        <p:attrNameLst>
                                          <p:attrName>style.opacity</p:attrName>
                                        </p:attrNameLst>
                                      </p:cBhvr>
                                      <p:to>
                                        <p:strVal val="0.15"/>
                                      </p:to>
                                    </p:set>
                                    <p:animEffect filter="image" prLst="opacity: 0.15">
                                      <p:cBhvr rctx="IE">
                                        <p:cTn id="58" dur="indefinite"/>
                                        <p:tgtEl>
                                          <p:spTgt spid="39"/>
                                        </p:tgtEl>
                                      </p:cBhvr>
                                    </p:animEffect>
                                  </p:childTnLst>
                                </p:cTn>
                              </p:par>
                              <p:par>
                                <p:cTn id="59" presetID="9" presetClass="emph" presetSubtype="0" grpId="0" nodeType="withEffect">
                                  <p:stCondLst>
                                    <p:cond delay="0"/>
                                  </p:stCondLst>
                                  <p:childTnLst>
                                    <p:set>
                                      <p:cBhvr rctx="PPT">
                                        <p:cTn id="60" dur="indefinite"/>
                                        <p:tgtEl>
                                          <p:spTgt spid="40"/>
                                        </p:tgtEl>
                                        <p:attrNameLst>
                                          <p:attrName>style.opacity</p:attrName>
                                        </p:attrNameLst>
                                      </p:cBhvr>
                                      <p:to>
                                        <p:strVal val="0.15"/>
                                      </p:to>
                                    </p:set>
                                    <p:animEffect filter="image" prLst="opacity: 0.15">
                                      <p:cBhvr rctx="IE">
                                        <p:cTn id="61" dur="indefinite"/>
                                        <p:tgtEl>
                                          <p:spTgt spid="40"/>
                                        </p:tgtEl>
                                      </p:cBhvr>
                                    </p:animEffect>
                                  </p:childTnLst>
                                </p:cTn>
                              </p:par>
                              <p:par>
                                <p:cTn id="62" presetID="9" presetClass="emph" presetSubtype="0" grpId="0" nodeType="withEffect">
                                  <p:stCondLst>
                                    <p:cond delay="0"/>
                                  </p:stCondLst>
                                  <p:childTnLst>
                                    <p:set>
                                      <p:cBhvr rctx="PPT">
                                        <p:cTn id="63" dur="indefinite"/>
                                        <p:tgtEl>
                                          <p:spTgt spid="41"/>
                                        </p:tgtEl>
                                        <p:attrNameLst>
                                          <p:attrName>style.opacity</p:attrName>
                                        </p:attrNameLst>
                                      </p:cBhvr>
                                      <p:to>
                                        <p:strVal val="0.15"/>
                                      </p:to>
                                    </p:set>
                                    <p:animEffect filter="image" prLst="opacity: 0.15">
                                      <p:cBhvr rctx="IE">
                                        <p:cTn id="64" dur="indefinite"/>
                                        <p:tgtEl>
                                          <p:spTgt spid="41"/>
                                        </p:tgtEl>
                                      </p:cBhvr>
                                    </p:animEffect>
                                  </p:childTnLst>
                                </p:cTn>
                              </p:par>
                              <p:par>
                                <p:cTn id="65" presetID="9" presetClass="emph" presetSubtype="0" grpId="0" nodeType="withEffect">
                                  <p:stCondLst>
                                    <p:cond delay="0"/>
                                  </p:stCondLst>
                                  <p:childTnLst>
                                    <p:set>
                                      <p:cBhvr rctx="PPT">
                                        <p:cTn id="66" dur="indefinite"/>
                                        <p:tgtEl>
                                          <p:spTgt spid="46"/>
                                        </p:tgtEl>
                                        <p:attrNameLst>
                                          <p:attrName>style.opacity</p:attrName>
                                        </p:attrNameLst>
                                      </p:cBhvr>
                                      <p:to>
                                        <p:strVal val="0.15"/>
                                      </p:to>
                                    </p:set>
                                    <p:animEffect filter="image" prLst="opacity: 0.15">
                                      <p:cBhvr rctx="IE">
                                        <p:cTn id="67" dur="indefinite"/>
                                        <p:tgtEl>
                                          <p:spTgt spid="46"/>
                                        </p:tgtEl>
                                      </p:cBhvr>
                                    </p:animEffect>
                                  </p:childTnLst>
                                </p:cTn>
                              </p:par>
                              <p:par>
                                <p:cTn id="68" presetID="9" presetClass="emph" presetSubtype="0" grpId="0" nodeType="withEffect">
                                  <p:stCondLst>
                                    <p:cond delay="0"/>
                                  </p:stCondLst>
                                  <p:childTnLst>
                                    <p:set>
                                      <p:cBhvr rctx="PPT">
                                        <p:cTn id="69" dur="indefinite"/>
                                        <p:tgtEl>
                                          <p:spTgt spid="47"/>
                                        </p:tgtEl>
                                        <p:attrNameLst>
                                          <p:attrName>style.opacity</p:attrName>
                                        </p:attrNameLst>
                                      </p:cBhvr>
                                      <p:to>
                                        <p:strVal val="0.15"/>
                                      </p:to>
                                    </p:set>
                                    <p:animEffect filter="image" prLst="opacity: 0.15">
                                      <p:cBhvr rctx="IE">
                                        <p:cTn id="70" dur="indefinite"/>
                                        <p:tgtEl>
                                          <p:spTgt spid="47"/>
                                        </p:tgtEl>
                                      </p:cBhvr>
                                    </p:animEffect>
                                  </p:childTnLst>
                                </p:cTn>
                              </p:par>
                              <p:par>
                                <p:cTn id="71" presetID="9" presetClass="emph" presetSubtype="0" grpId="0" nodeType="withEffect">
                                  <p:stCondLst>
                                    <p:cond delay="0"/>
                                  </p:stCondLst>
                                  <p:childTnLst>
                                    <p:set>
                                      <p:cBhvr rctx="PPT">
                                        <p:cTn id="72" dur="indefinite"/>
                                        <p:tgtEl>
                                          <p:spTgt spid="48"/>
                                        </p:tgtEl>
                                        <p:attrNameLst>
                                          <p:attrName>style.opacity</p:attrName>
                                        </p:attrNameLst>
                                      </p:cBhvr>
                                      <p:to>
                                        <p:strVal val="0.15"/>
                                      </p:to>
                                    </p:set>
                                    <p:animEffect filter="image" prLst="opacity: 0.15">
                                      <p:cBhvr rctx="IE">
                                        <p:cTn id="73" dur="indefinite"/>
                                        <p:tgtEl>
                                          <p:spTgt spid="48"/>
                                        </p:tgtEl>
                                      </p:cBhvr>
                                    </p:animEffect>
                                  </p:childTnLst>
                                </p:cTn>
                              </p:par>
                              <p:par>
                                <p:cTn id="74" presetID="9" presetClass="emph" presetSubtype="0" grpId="0" nodeType="withEffect">
                                  <p:stCondLst>
                                    <p:cond delay="0"/>
                                  </p:stCondLst>
                                  <p:childTnLst>
                                    <p:set>
                                      <p:cBhvr rctx="PPT">
                                        <p:cTn id="75" dur="indefinite"/>
                                        <p:tgtEl>
                                          <p:spTgt spid="49"/>
                                        </p:tgtEl>
                                        <p:attrNameLst>
                                          <p:attrName>style.opacity</p:attrName>
                                        </p:attrNameLst>
                                      </p:cBhvr>
                                      <p:to>
                                        <p:strVal val="0.15"/>
                                      </p:to>
                                    </p:set>
                                    <p:animEffect filter="image" prLst="opacity: 0.15">
                                      <p:cBhvr rctx="IE">
                                        <p:cTn id="76" dur="indefinite"/>
                                        <p:tgtEl>
                                          <p:spTgt spid="49"/>
                                        </p:tgtEl>
                                      </p:cBhvr>
                                    </p:animEffect>
                                  </p:childTnLst>
                                </p:cTn>
                              </p:par>
                              <p:par>
                                <p:cTn id="77" presetID="9" presetClass="emph" presetSubtype="0" grpId="0" nodeType="withEffect">
                                  <p:stCondLst>
                                    <p:cond delay="0"/>
                                  </p:stCondLst>
                                  <p:childTnLst>
                                    <p:set>
                                      <p:cBhvr rctx="PPT">
                                        <p:cTn id="78" dur="indefinite"/>
                                        <p:tgtEl>
                                          <p:spTgt spid="65"/>
                                        </p:tgtEl>
                                        <p:attrNameLst>
                                          <p:attrName>style.opacity</p:attrName>
                                        </p:attrNameLst>
                                      </p:cBhvr>
                                      <p:to>
                                        <p:strVal val="0.15"/>
                                      </p:to>
                                    </p:set>
                                    <p:animEffect filter="image" prLst="opacity: 0.15">
                                      <p:cBhvr rctx="IE">
                                        <p:cTn id="79" dur="indefinite"/>
                                        <p:tgtEl>
                                          <p:spTgt spid="65"/>
                                        </p:tgtEl>
                                      </p:cBhvr>
                                    </p:animEffect>
                                  </p:childTnLst>
                                </p:cTn>
                              </p:par>
                              <p:par>
                                <p:cTn id="80" presetID="9" presetClass="emph" presetSubtype="0" grpId="0" nodeType="withEffect">
                                  <p:stCondLst>
                                    <p:cond delay="0"/>
                                  </p:stCondLst>
                                  <p:childTnLst>
                                    <p:set>
                                      <p:cBhvr rctx="PPT">
                                        <p:cTn id="81" dur="indefinite"/>
                                        <p:tgtEl>
                                          <p:spTgt spid="64"/>
                                        </p:tgtEl>
                                        <p:attrNameLst>
                                          <p:attrName>style.opacity</p:attrName>
                                        </p:attrNameLst>
                                      </p:cBhvr>
                                      <p:to>
                                        <p:strVal val="0.15"/>
                                      </p:to>
                                    </p:set>
                                    <p:animEffect filter="image" prLst="opacity: 0.15">
                                      <p:cBhvr rctx="IE">
                                        <p:cTn id="82" dur="indefinite"/>
                                        <p:tgtEl>
                                          <p:spTgt spid="64"/>
                                        </p:tgtEl>
                                      </p:cBhvr>
                                    </p:animEffect>
                                  </p:childTnLst>
                                </p:cTn>
                              </p:par>
                              <p:par>
                                <p:cTn id="83" presetID="9" presetClass="emph" presetSubtype="0" grpId="0" nodeType="withEffect">
                                  <p:stCondLst>
                                    <p:cond delay="0"/>
                                  </p:stCondLst>
                                  <p:childTnLst>
                                    <p:set>
                                      <p:cBhvr rctx="PPT">
                                        <p:cTn id="84" dur="indefinite"/>
                                        <p:tgtEl>
                                          <p:spTgt spid="63"/>
                                        </p:tgtEl>
                                        <p:attrNameLst>
                                          <p:attrName>style.opacity</p:attrName>
                                        </p:attrNameLst>
                                      </p:cBhvr>
                                      <p:to>
                                        <p:strVal val="0.15"/>
                                      </p:to>
                                    </p:set>
                                    <p:animEffect filter="image" prLst="opacity: 0.15">
                                      <p:cBhvr rctx="IE">
                                        <p:cTn id="85" dur="indefinite"/>
                                        <p:tgtEl>
                                          <p:spTgt spid="63"/>
                                        </p:tgtEl>
                                      </p:cBhvr>
                                    </p:animEffect>
                                  </p:childTnLst>
                                </p:cTn>
                              </p:par>
                              <p:par>
                                <p:cTn id="86" presetID="9" presetClass="emph" presetSubtype="0" grpId="0" nodeType="withEffect">
                                  <p:stCondLst>
                                    <p:cond delay="0"/>
                                  </p:stCondLst>
                                  <p:childTnLst>
                                    <p:set>
                                      <p:cBhvr rctx="PPT">
                                        <p:cTn id="87" dur="indefinite"/>
                                        <p:tgtEl>
                                          <p:spTgt spid="62"/>
                                        </p:tgtEl>
                                        <p:attrNameLst>
                                          <p:attrName>style.opacity</p:attrName>
                                        </p:attrNameLst>
                                      </p:cBhvr>
                                      <p:to>
                                        <p:strVal val="0.15"/>
                                      </p:to>
                                    </p:set>
                                    <p:animEffect filter="image" prLst="opacity: 0.15">
                                      <p:cBhvr rctx="IE">
                                        <p:cTn id="88" dur="indefinite"/>
                                        <p:tgtEl>
                                          <p:spTgt spid="62"/>
                                        </p:tgtEl>
                                      </p:cBhvr>
                                    </p:animEffect>
                                  </p:childTnLst>
                                </p:cTn>
                              </p:par>
                              <p:par>
                                <p:cTn id="89" presetID="9" presetClass="emph" presetSubtype="0" grpId="0" nodeType="withEffect">
                                  <p:stCondLst>
                                    <p:cond delay="0"/>
                                  </p:stCondLst>
                                  <p:childTnLst>
                                    <p:set>
                                      <p:cBhvr rctx="PPT">
                                        <p:cTn id="90" dur="indefinite"/>
                                        <p:tgtEl>
                                          <p:spTgt spid="57"/>
                                        </p:tgtEl>
                                        <p:attrNameLst>
                                          <p:attrName>style.opacity</p:attrName>
                                        </p:attrNameLst>
                                      </p:cBhvr>
                                      <p:to>
                                        <p:strVal val="0.15"/>
                                      </p:to>
                                    </p:set>
                                    <p:animEffect filter="image" prLst="opacity: 0.15">
                                      <p:cBhvr rctx="IE">
                                        <p:cTn id="91" dur="indefinite"/>
                                        <p:tgtEl>
                                          <p:spTgt spid="57"/>
                                        </p:tgtEl>
                                      </p:cBhvr>
                                    </p:animEffect>
                                  </p:childTnLst>
                                </p:cTn>
                              </p:par>
                              <p:par>
                                <p:cTn id="92" presetID="9" presetClass="emph" presetSubtype="0" grpId="0" nodeType="withEffect">
                                  <p:stCondLst>
                                    <p:cond delay="0"/>
                                  </p:stCondLst>
                                  <p:childTnLst>
                                    <p:set>
                                      <p:cBhvr rctx="PPT">
                                        <p:cTn id="93" dur="indefinite"/>
                                        <p:tgtEl>
                                          <p:spTgt spid="56"/>
                                        </p:tgtEl>
                                        <p:attrNameLst>
                                          <p:attrName>style.opacity</p:attrName>
                                        </p:attrNameLst>
                                      </p:cBhvr>
                                      <p:to>
                                        <p:strVal val="0.15"/>
                                      </p:to>
                                    </p:set>
                                    <p:animEffect filter="image" prLst="opacity: 0.15">
                                      <p:cBhvr rctx="IE">
                                        <p:cTn id="94" dur="indefinite"/>
                                        <p:tgtEl>
                                          <p:spTgt spid="56"/>
                                        </p:tgtEl>
                                      </p:cBhvr>
                                    </p:animEffect>
                                  </p:childTnLst>
                                </p:cTn>
                              </p:par>
                              <p:par>
                                <p:cTn id="95" presetID="9" presetClass="emph" presetSubtype="0" grpId="0" nodeType="withEffect">
                                  <p:stCondLst>
                                    <p:cond delay="0"/>
                                  </p:stCondLst>
                                  <p:childTnLst>
                                    <p:set>
                                      <p:cBhvr rctx="PPT">
                                        <p:cTn id="96" dur="indefinite"/>
                                        <p:tgtEl>
                                          <p:spTgt spid="55"/>
                                        </p:tgtEl>
                                        <p:attrNameLst>
                                          <p:attrName>style.opacity</p:attrName>
                                        </p:attrNameLst>
                                      </p:cBhvr>
                                      <p:to>
                                        <p:strVal val="0.15"/>
                                      </p:to>
                                    </p:set>
                                    <p:animEffect filter="image" prLst="opacity: 0.15">
                                      <p:cBhvr rctx="IE">
                                        <p:cTn id="97" dur="indefinite"/>
                                        <p:tgtEl>
                                          <p:spTgt spid="55"/>
                                        </p:tgtEl>
                                      </p:cBhvr>
                                    </p:animEffect>
                                  </p:childTnLst>
                                </p:cTn>
                              </p:par>
                              <p:par>
                                <p:cTn id="98" presetID="9" presetClass="emph" presetSubtype="0" grpId="0" nodeType="withEffect">
                                  <p:stCondLst>
                                    <p:cond delay="0"/>
                                  </p:stCondLst>
                                  <p:childTnLst>
                                    <p:set>
                                      <p:cBhvr rctx="PPT">
                                        <p:cTn id="99" dur="indefinite"/>
                                        <p:tgtEl>
                                          <p:spTgt spid="54"/>
                                        </p:tgtEl>
                                        <p:attrNameLst>
                                          <p:attrName>style.opacity</p:attrName>
                                        </p:attrNameLst>
                                      </p:cBhvr>
                                      <p:to>
                                        <p:strVal val="0.15"/>
                                      </p:to>
                                    </p:set>
                                    <p:animEffect filter="image" prLst="opacity: 0.15">
                                      <p:cBhvr rctx="IE">
                                        <p:cTn id="100" dur="indefinite"/>
                                        <p:tgtEl>
                                          <p:spTgt spid="54"/>
                                        </p:tgtEl>
                                      </p:cBhvr>
                                    </p:animEffect>
                                  </p:childTnLst>
                                </p:cTn>
                              </p:par>
                              <p:par>
                                <p:cTn id="101" presetID="9" presetClass="emph" presetSubtype="0" grpId="1" nodeType="withEffect">
                                  <p:stCondLst>
                                    <p:cond delay="0"/>
                                  </p:stCondLst>
                                  <p:childTnLst>
                                    <p:set>
                                      <p:cBhvr rctx="PPT">
                                        <p:cTn id="102" dur="indefinite"/>
                                        <p:tgtEl>
                                          <p:spTgt spid="17"/>
                                        </p:tgtEl>
                                        <p:attrNameLst>
                                          <p:attrName>style.opacity</p:attrName>
                                        </p:attrNameLst>
                                      </p:cBhvr>
                                      <p:to>
                                        <p:strVal val="1"/>
                                      </p:to>
                                    </p:set>
                                    <p:animEffect filter="image" prLst="opacity: 1">
                                      <p:cBhvr rctx="IE">
                                        <p:cTn id="103" dur="indefinite"/>
                                        <p:tgtEl>
                                          <p:spTgt spid="17"/>
                                        </p:tgtEl>
                                      </p:cBhvr>
                                    </p:animEffect>
                                  </p:childTnLst>
                                </p:cTn>
                              </p:par>
                              <p:par>
                                <p:cTn id="104" presetID="18" presetClass="entr" presetSubtype="12" fill="hold" grpId="0" nodeType="with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strips(downLeft)">
                                      <p:cBhvr>
                                        <p:cTn id="106" dur="500"/>
                                        <p:tgtEl>
                                          <p:spTgt spid="72"/>
                                        </p:tgtEl>
                                      </p:cBhvr>
                                    </p:animEffect>
                                  </p:childTnLst>
                                </p:cTn>
                              </p:par>
                            </p:childTnLst>
                          </p:cTn>
                        </p:par>
                        <p:par>
                          <p:cTn id="107" fill="hold" nodeType="afterGroup">
                            <p:stCondLst>
                              <p:cond delay="500"/>
                            </p:stCondLst>
                            <p:childTnLst>
                              <p:par>
                                <p:cTn id="108" presetID="22" presetClass="entr" presetSubtype="1" fill="hold" grpId="0" nodeType="after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wipe(up)">
                                      <p:cBhvr>
                                        <p:cTn id="110" dur="500"/>
                                        <p:tgtEl>
                                          <p:spTgt spid="71"/>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8" presetClass="entr" presetSubtype="12" fill="hold" grpId="0" nodeType="click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strips(downLeft)">
                                      <p:cBhvr>
                                        <p:cTn id="115" dur="500"/>
                                        <p:tgtEl>
                                          <p:spTgt spid="74"/>
                                        </p:tgtEl>
                                      </p:cBhvr>
                                    </p:animEffect>
                                  </p:childTnLst>
                                </p:cTn>
                              </p:par>
                            </p:childTnLst>
                          </p:cTn>
                        </p:par>
                        <p:par>
                          <p:cTn id="116" fill="hold" nodeType="afterGroup">
                            <p:stCondLst>
                              <p:cond delay="500"/>
                            </p:stCondLst>
                            <p:childTnLst>
                              <p:par>
                                <p:cTn id="117" presetID="4" presetClass="entr" presetSubtype="16" fill="hold" grpId="0" nodeType="after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box(in)">
                                      <p:cBhvr>
                                        <p:cTn id="11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16" grpId="0" animBg="1"/>
      <p:bldP spid="17" grpId="0" animBg="1"/>
      <p:bldP spid="17" grpId="1" animBg="1"/>
      <p:bldP spid="22" grpId="0" animBg="1"/>
      <p:bldP spid="23" grpId="0" animBg="1"/>
      <p:bldP spid="24" grpId="0" animBg="1"/>
      <p:bldP spid="25" grpId="0" animBg="1"/>
      <p:bldP spid="30" grpId="0" animBg="1"/>
      <p:bldP spid="31" grpId="0" animBg="1"/>
      <p:bldP spid="32" grpId="0" animBg="1"/>
      <p:bldP spid="33" grpId="0" animBg="1"/>
      <p:bldP spid="38" grpId="0" animBg="1"/>
      <p:bldP spid="39" grpId="0" animBg="1"/>
      <p:bldP spid="40" grpId="0" animBg="1"/>
      <p:bldP spid="41" grpId="0" animBg="1"/>
      <p:bldP spid="46" grpId="0" animBg="1"/>
      <p:bldP spid="47" grpId="0" animBg="1"/>
      <p:bldP spid="48" grpId="0" animBg="1"/>
      <p:bldP spid="49" grpId="0" animBg="1"/>
      <p:bldP spid="54" grpId="0" animBg="1"/>
      <p:bldP spid="55" grpId="0" animBg="1"/>
      <p:bldP spid="56" grpId="0" animBg="1"/>
      <p:bldP spid="57" grpId="0" animBg="1"/>
      <p:bldP spid="62" grpId="0" animBg="1"/>
      <p:bldP spid="63" grpId="0" animBg="1"/>
      <p:bldP spid="64" grpId="0" animBg="1"/>
      <p:bldP spid="65" grpId="0" animBg="1"/>
      <p:bldP spid="71" grpId="0" animBg="1"/>
      <p:bldP spid="72" grpId="0" animBg="1"/>
      <p:bldP spid="73" grpId="0" animBg="1"/>
      <p:bldP spid="74"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228600" y="152400"/>
            <a:ext cx="8915400" cy="1066800"/>
          </a:xfrm>
        </p:spPr>
        <p:txBody>
          <a:bodyPr/>
          <a:lstStyle/>
          <a:p>
            <a:r>
              <a:rPr lang="en-US" sz="3800">
                <a:latin typeface="Garamond" charset="0"/>
                <a:ea typeface="ＭＳ Ｐゴシック" charset="0"/>
                <a:cs typeface="ＭＳ Ｐゴシック" charset="0"/>
              </a:rPr>
              <a:t>Shared Cache Management: Research Topics</a:t>
            </a:r>
          </a:p>
        </p:txBody>
      </p:sp>
      <p:sp>
        <p:nvSpPr>
          <p:cNvPr id="122882" name="Content Placeholder 2"/>
          <p:cNvSpPr>
            <a:spLocks noGrp="1"/>
          </p:cNvSpPr>
          <p:nvPr>
            <p:ph idx="1"/>
          </p:nvPr>
        </p:nvSpPr>
        <p:spPr>
          <a:xfrm>
            <a:off x="228600" y="996950"/>
            <a:ext cx="8610600" cy="5194300"/>
          </a:xfrm>
        </p:spPr>
        <p:txBody>
          <a:bodyPr/>
          <a:lstStyle/>
          <a:p>
            <a:r>
              <a:rPr lang="en-US">
                <a:solidFill>
                  <a:srgbClr val="0000FF"/>
                </a:solidFill>
                <a:latin typeface="Tahoma" charset="0"/>
                <a:ea typeface="ＭＳ Ｐゴシック" charset="0"/>
                <a:cs typeface="ＭＳ Ｐゴシック" charset="0"/>
              </a:rPr>
              <a:t>Scalable partitioning algorithms</a:t>
            </a:r>
          </a:p>
          <a:p>
            <a:pPr lvl="1"/>
            <a:r>
              <a:rPr lang="en-US">
                <a:latin typeface="Tahoma" charset="0"/>
                <a:ea typeface="ＭＳ Ｐゴシック" charset="0"/>
              </a:rPr>
              <a:t>Distributed caches have different tradeoffs</a:t>
            </a:r>
          </a:p>
          <a:p>
            <a:r>
              <a:rPr lang="en-US">
                <a:solidFill>
                  <a:srgbClr val="0000FF"/>
                </a:solidFill>
                <a:latin typeface="Tahoma" charset="0"/>
                <a:ea typeface="ＭＳ Ｐゴシック" charset="0"/>
                <a:cs typeface="ＭＳ Ｐゴシック" charset="0"/>
              </a:rPr>
              <a:t>Configurable partitioning algorithms</a:t>
            </a:r>
          </a:p>
          <a:p>
            <a:pPr lvl="1"/>
            <a:r>
              <a:rPr lang="en-US">
                <a:latin typeface="Tahoma" charset="0"/>
                <a:ea typeface="ＭＳ Ｐゴシック" charset="0"/>
              </a:rPr>
              <a:t>Many metrics may need to be optimized at different times or at the same time</a:t>
            </a:r>
          </a:p>
          <a:p>
            <a:pPr lvl="1"/>
            <a:r>
              <a:rPr lang="en-US">
                <a:latin typeface="Tahoma" charset="0"/>
                <a:ea typeface="ＭＳ Ｐゴシック" charset="0"/>
              </a:rPr>
              <a:t>It is not only about overall performance</a:t>
            </a:r>
          </a:p>
          <a:p>
            <a:r>
              <a:rPr lang="en-US">
                <a:solidFill>
                  <a:srgbClr val="0000FF"/>
                </a:solidFill>
                <a:latin typeface="Tahoma" charset="0"/>
                <a:ea typeface="ＭＳ Ｐゴシック" charset="0"/>
                <a:cs typeface="ＭＳ Ｐゴシック" charset="0"/>
              </a:rPr>
              <a:t>Ability to have high capacity AND high locality (fast access)</a:t>
            </a:r>
          </a:p>
          <a:p>
            <a:r>
              <a:rPr lang="en-US">
                <a:solidFill>
                  <a:srgbClr val="0000FF"/>
                </a:solidFill>
                <a:latin typeface="Tahoma" charset="0"/>
                <a:ea typeface="ＭＳ Ｐゴシック" charset="0"/>
                <a:cs typeface="ＭＳ Ｐゴシック" charset="0"/>
              </a:rPr>
              <a:t>Within vs. across-application prioritization</a:t>
            </a:r>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Holistic design</a:t>
            </a:r>
          </a:p>
          <a:p>
            <a:pPr lvl="1"/>
            <a:r>
              <a:rPr lang="en-US">
                <a:latin typeface="Tahoma" charset="0"/>
                <a:ea typeface="ＭＳ Ｐゴシック" charset="0"/>
              </a:rPr>
              <a:t>How to manage caches, NoC, and memory controllers together?</a:t>
            </a:r>
          </a:p>
          <a:p>
            <a:r>
              <a:rPr lang="en-US">
                <a:solidFill>
                  <a:srgbClr val="0000FF"/>
                </a:solidFill>
                <a:latin typeface="Tahoma" charset="0"/>
                <a:ea typeface="ＭＳ Ｐゴシック" charset="0"/>
                <a:cs typeface="ＭＳ Ｐゴシック" charset="0"/>
              </a:rPr>
              <a:t>Cache coherence in shared/private distributed caches </a:t>
            </a:r>
          </a:p>
        </p:txBody>
      </p:sp>
      <p:sp>
        <p:nvSpPr>
          <p:cNvPr id="1228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08B606-FB6A-E049-8B09-6C3A74DD7EBA}" type="slidenum">
              <a:rPr lang="en-US" sz="1600">
                <a:solidFill>
                  <a:srgbClr val="000000"/>
                </a:solidFill>
                <a:latin typeface="Garamond" charset="0"/>
              </a:rPr>
              <a:pPr eaLnBrk="1" hangingPunct="1"/>
              <a:t>196</a:t>
            </a:fld>
            <a:endParaRPr lang="en-US" sz="1600">
              <a:solidFill>
                <a:srgbClr val="000000"/>
              </a:solidFill>
              <a:latin typeface="Garamond" charset="0"/>
            </a:endParaRPr>
          </a:p>
        </p:txBody>
      </p:sp>
    </p:spTree>
    <p:extLst>
      <p:ext uri="{BB962C8B-B14F-4D97-AF65-F5344CB8AC3E}">
        <p14:creationId xmlns:p14="http://schemas.microsoft.com/office/powerpoint/2010/main" val="2469862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600200"/>
            <a:ext cx="8382000" cy="2057400"/>
          </a:xfrm>
        </p:spPr>
        <p:txBody>
          <a:bodyPr>
            <a:normAutofit/>
          </a:bodyPr>
          <a:lstStyle/>
          <a:p>
            <a:pPr algn="ctr"/>
            <a:r>
              <a:rPr lang="en-US" sz="4000" dirty="0" smtClean="0"/>
              <a:t>Scalable Many-Core Memory Systems Topic 4: Cache Management</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15-19,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7568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Garamond" charset="0"/>
                <a:ea typeface="ＭＳ Ｐゴシック" charset="0"/>
                <a:cs typeface="ＭＳ Ｐゴシック" charset="0"/>
              </a:rPr>
              <a:t>What Will You </a:t>
            </a:r>
            <a:r>
              <a:rPr lang="en-US" dirty="0" smtClean="0">
                <a:latin typeface="Garamond" charset="0"/>
                <a:ea typeface="ＭＳ Ｐゴシック" charset="0"/>
                <a:cs typeface="ＭＳ Ｐゴシック" charset="0"/>
              </a:rPr>
              <a:t>Learn in This Course?</a:t>
            </a:r>
            <a:endParaRPr lang="en-US" dirty="0">
              <a:latin typeface="Garamond" charset="0"/>
              <a:ea typeface="ＭＳ Ｐゴシック" charset="0"/>
              <a:cs typeface="ＭＳ Ｐゴシック" charset="0"/>
            </a:endParaRPr>
          </a:p>
        </p:txBody>
      </p:sp>
      <p:sp>
        <p:nvSpPr>
          <p:cNvPr id="38914" name="Content Placeholder 2"/>
          <p:cNvSpPr>
            <a:spLocks noGrp="1"/>
          </p:cNvSpPr>
          <p:nvPr>
            <p:ph idx="1"/>
          </p:nvPr>
        </p:nvSpPr>
        <p:spPr>
          <a:xfrm>
            <a:off x="228600" y="996950"/>
            <a:ext cx="8915400" cy="5194300"/>
          </a:xfrm>
        </p:spPr>
        <p:txBody>
          <a:bodyPr/>
          <a:lstStyle/>
          <a:p>
            <a:r>
              <a:rPr lang="en-US" dirty="0">
                <a:solidFill>
                  <a:srgbClr val="0000FF"/>
                </a:solidFill>
              </a:rPr>
              <a:t>Scalable Many-Core Memory Systems </a:t>
            </a:r>
            <a:endParaRPr lang="en-US" dirty="0" smtClean="0">
              <a:solidFill>
                <a:srgbClr val="0000FF"/>
              </a:solidFill>
            </a:endParaRPr>
          </a:p>
          <a:p>
            <a:pPr lvl="1"/>
            <a:r>
              <a:rPr lang="en-US" dirty="0" smtClean="0"/>
              <a:t>July 15-19, 2013</a:t>
            </a:r>
          </a:p>
          <a:p>
            <a:pPr lvl="1"/>
            <a:endParaRPr lang="en-US" sz="2300" dirty="0" smtClean="0">
              <a:latin typeface="Tahoma" charset="0"/>
              <a:ea typeface="ＭＳ Ｐゴシック" charset="0"/>
            </a:endParaRPr>
          </a:p>
          <a:p>
            <a:r>
              <a:rPr lang="en-US" sz="2300" dirty="0" smtClean="0">
                <a:latin typeface="Tahoma" charset="0"/>
                <a:ea typeface="ＭＳ Ｐゴシック" charset="0"/>
              </a:rPr>
              <a:t>Topic 1: Main memory basics, DRAM scaling</a:t>
            </a:r>
          </a:p>
          <a:p>
            <a:r>
              <a:rPr lang="en-US" sz="2300" dirty="0" smtClean="0">
                <a:latin typeface="Tahoma" charset="0"/>
                <a:ea typeface="ＭＳ Ｐゴシック" charset="0"/>
              </a:rPr>
              <a:t>Topic 2: Emerging memory technologies and hybrid memories</a:t>
            </a:r>
            <a:endParaRPr lang="en-US" dirty="0">
              <a:latin typeface="Tahoma" charset="0"/>
              <a:ea typeface="ＭＳ Ｐゴシック" charset="0"/>
            </a:endParaRPr>
          </a:p>
          <a:p>
            <a:r>
              <a:rPr lang="en-US" sz="2300" dirty="0" smtClean="0">
                <a:latin typeface="Tahoma" charset="0"/>
                <a:ea typeface="ＭＳ Ｐゴシック" charset="0"/>
              </a:rPr>
              <a:t>Topic 3: Main memory interference and QoS </a:t>
            </a:r>
          </a:p>
          <a:p>
            <a:r>
              <a:rPr lang="en-US" sz="2300" dirty="0" smtClean="0">
                <a:latin typeface="Tahoma" charset="0"/>
                <a:ea typeface="ＭＳ Ｐゴシック" charset="0"/>
              </a:rPr>
              <a:t>Topic 4 (unlikely): Cache management </a:t>
            </a:r>
          </a:p>
          <a:p>
            <a:r>
              <a:rPr lang="en-US" sz="2300" dirty="0" smtClean="0">
                <a:latin typeface="Tahoma" charset="0"/>
                <a:ea typeface="ＭＳ Ｐゴシック" charset="0"/>
              </a:rPr>
              <a:t>Topic 5 (unlikely): Interconnects</a:t>
            </a:r>
          </a:p>
          <a:p>
            <a:endParaRPr lang="en-US" dirty="0" smtClean="0">
              <a:latin typeface="Tahoma" charset="0"/>
              <a:ea typeface="ＭＳ Ｐゴシック" charset="0"/>
            </a:endParaRPr>
          </a:p>
          <a:p>
            <a:r>
              <a:rPr lang="en-US" dirty="0" smtClean="0">
                <a:latin typeface="Tahoma" charset="0"/>
                <a:ea typeface="ＭＳ Ｐゴシック" charset="0"/>
              </a:rPr>
              <a:t>Major Overview Reading:</a:t>
            </a:r>
          </a:p>
          <a:p>
            <a:pPr lvl="1"/>
            <a:r>
              <a:rPr lang="en-US" dirty="0" smtClean="0">
                <a:latin typeface="Tahoma" charset="0"/>
                <a:ea typeface="ＭＳ Ｐゴシック" charset="0"/>
              </a:rPr>
              <a:t>Mutlu, “</a:t>
            </a:r>
            <a:r>
              <a:rPr lang="en-US" dirty="0" smtClean="0">
                <a:solidFill>
                  <a:srgbClr val="0000FF"/>
                </a:solidFill>
                <a:latin typeface="Tahoma" charset="0"/>
                <a:ea typeface="ＭＳ Ｐゴシック" charset="0"/>
              </a:rPr>
              <a:t>Memory Scaling: A Systems Architecture Perspective</a:t>
            </a:r>
            <a:r>
              <a:rPr lang="en-US" dirty="0" smtClean="0">
                <a:latin typeface="Tahoma" charset="0"/>
                <a:ea typeface="ＭＳ Ｐゴシック" charset="0"/>
              </a:rPr>
              <a:t>,” IMW 2013.</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81F1D4-7954-BD41-94E6-A5D63847144D}" type="slidenum">
              <a:rPr lang="en-US" sz="1600">
                <a:solidFill>
                  <a:srgbClr val="000000"/>
                </a:solidFill>
                <a:latin typeface="Garamond" charset="0"/>
              </a:rPr>
              <a:pPr eaLnBrk="1" hangingPunct="1"/>
              <a:t>2</a:t>
            </a:fld>
            <a:endParaRPr lang="en-US" sz="1600">
              <a:solidFill>
                <a:srgbClr val="000000"/>
              </a:solidFill>
              <a:latin typeface="Garamond" charset="0"/>
            </a:endParaRPr>
          </a:p>
        </p:txBody>
      </p:sp>
    </p:spTree>
    <p:extLst>
      <p:ext uri="{BB962C8B-B14F-4D97-AF65-F5344CB8AC3E}">
        <p14:creationId xmlns:p14="http://schemas.microsoft.com/office/powerpoint/2010/main" val="3752786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35164338-01E4-4649-BCA7-558D4CF14F1F}" type="slidenum">
              <a:rPr lang="en-US" sz="1200">
                <a:solidFill>
                  <a:srgbClr val="000000"/>
                </a:solidFill>
                <a:latin typeface="Garamond" charset="0"/>
                <a:cs typeface="Arial" charset="0"/>
              </a:rPr>
              <a:pPr algn="ctr" eaLnBrk="1" hangingPunct="1"/>
              <a:t>20</a:t>
            </a:fld>
            <a:endParaRPr lang="en-US" sz="1200">
              <a:solidFill>
                <a:srgbClr val="000000"/>
              </a:solidFill>
              <a:latin typeface="Garamond" charset="0"/>
              <a:cs typeface="Arial" charset="0"/>
            </a:endParaRPr>
          </a:p>
        </p:txBody>
      </p:sp>
      <p:sp>
        <p:nvSpPr>
          <p:cNvPr id="77826" name="Rectangle 2"/>
          <p:cNvSpPr>
            <a:spLocks noGrp="1" noChangeArrowheads="1"/>
          </p:cNvSpPr>
          <p:nvPr>
            <p:ph type="title"/>
          </p:nvPr>
        </p:nvSpPr>
        <p:spPr/>
        <p:txBody>
          <a:bodyPr/>
          <a:lstStyle/>
          <a:p>
            <a:r>
              <a:rPr lang="en-US">
                <a:latin typeface="Garamond" charset="0"/>
              </a:rPr>
              <a:t>Memory Level Parallelism (MLP) </a:t>
            </a:r>
          </a:p>
        </p:txBody>
      </p:sp>
      <p:sp>
        <p:nvSpPr>
          <p:cNvPr id="91139" name="Rectangle 3"/>
          <p:cNvSpPr>
            <a:spLocks noGrp="1" noChangeArrowheads="1"/>
          </p:cNvSpPr>
          <p:nvPr>
            <p:ph type="body" idx="1"/>
          </p:nvPr>
        </p:nvSpPr>
        <p:spPr>
          <a:xfrm>
            <a:off x="457200" y="3492500"/>
            <a:ext cx="8382000" cy="2667000"/>
          </a:xfrm>
        </p:spPr>
        <p:txBody>
          <a:bodyPr/>
          <a:lstStyle/>
          <a:p>
            <a:pPr>
              <a:buFont typeface="Wingdings" charset="0"/>
              <a:buChar char="q"/>
            </a:pPr>
            <a:r>
              <a:rPr lang="en-US" dirty="0">
                <a:latin typeface="Tahoma" charset="0"/>
              </a:rPr>
              <a:t>Memory Level Parallelism (MLP) means generating and servicing multiple memory accesses in parallel </a:t>
            </a:r>
            <a:r>
              <a:rPr lang="en-US" sz="1800" dirty="0">
                <a:latin typeface="Tahoma" charset="0"/>
              </a:rPr>
              <a:t>[</a:t>
            </a:r>
            <a:r>
              <a:rPr lang="en-US" sz="1800" dirty="0" err="1">
                <a:latin typeface="Tahoma" charset="0"/>
              </a:rPr>
              <a:t>Glew</a:t>
            </a:r>
            <a:r>
              <a:rPr lang="ja-JP" altLang="en-US" sz="1800" dirty="0">
                <a:latin typeface="Tahoma" charset="0"/>
              </a:rPr>
              <a:t>’</a:t>
            </a:r>
            <a:r>
              <a:rPr lang="en-US" altLang="ja-JP" sz="1800" dirty="0">
                <a:latin typeface="Tahoma" charset="0"/>
              </a:rPr>
              <a:t>98]</a:t>
            </a:r>
            <a:endParaRPr lang="en-US" altLang="ja-JP" dirty="0">
              <a:latin typeface="Tahoma" charset="0"/>
            </a:endParaRPr>
          </a:p>
          <a:p>
            <a:pPr>
              <a:buFont typeface="Wingdings" charset="0"/>
              <a:buNone/>
            </a:pPr>
            <a:endParaRPr lang="en-US" sz="800" dirty="0">
              <a:latin typeface="Tahoma" charset="0"/>
            </a:endParaRPr>
          </a:p>
          <a:p>
            <a:pPr>
              <a:buFont typeface="Wingdings" charset="0"/>
              <a:buChar char="q"/>
            </a:pPr>
            <a:r>
              <a:rPr lang="en-US" dirty="0">
                <a:latin typeface="Tahoma" charset="0"/>
              </a:rPr>
              <a:t>Several techniques to improve MLP </a:t>
            </a:r>
            <a:r>
              <a:rPr lang="en-US" sz="1800" dirty="0">
                <a:latin typeface="Tahoma" charset="0"/>
              </a:rPr>
              <a:t>(e.g., out-of-order </a:t>
            </a:r>
            <a:r>
              <a:rPr lang="en-US" sz="1800" dirty="0" smtClean="0">
                <a:latin typeface="Tahoma" charset="0"/>
              </a:rPr>
              <a:t>execution, runahead execution)</a:t>
            </a:r>
            <a:endParaRPr lang="en-US" sz="1800" dirty="0">
              <a:latin typeface="Tahoma" charset="0"/>
            </a:endParaRPr>
          </a:p>
          <a:p>
            <a:pPr>
              <a:buFont typeface="Wingdings" charset="0"/>
              <a:buChar char="q"/>
            </a:pPr>
            <a:endParaRPr lang="en-US" sz="800" dirty="0">
              <a:latin typeface="Tahoma" charset="0"/>
            </a:endParaRPr>
          </a:p>
          <a:p>
            <a:pPr>
              <a:buFont typeface="Wingdings" charset="0"/>
              <a:buChar char="q"/>
            </a:pPr>
            <a:r>
              <a:rPr lang="en-US" dirty="0">
                <a:latin typeface="Tahoma" charset="0"/>
              </a:rPr>
              <a:t>MLP varies. Some misses are isolated and some parallel </a:t>
            </a:r>
          </a:p>
          <a:p>
            <a:pPr>
              <a:buFont typeface="Wingdings" charset="0"/>
              <a:buChar char="q"/>
            </a:pPr>
            <a:endParaRPr lang="en-US" sz="800" dirty="0">
              <a:latin typeface="Tahoma" charset="0"/>
            </a:endParaRPr>
          </a:p>
          <a:p>
            <a:pPr algn="ctr">
              <a:buFont typeface="Wingdings" charset="0"/>
              <a:buNone/>
            </a:pPr>
            <a:r>
              <a:rPr lang="en-US" dirty="0">
                <a:latin typeface="Tahoma" charset="0"/>
              </a:rPr>
              <a:t>	How does this affect cache replacement?</a:t>
            </a:r>
          </a:p>
        </p:txBody>
      </p:sp>
      <p:sp>
        <p:nvSpPr>
          <p:cNvPr id="77828" name="Rectangle 18"/>
          <p:cNvSpPr>
            <a:spLocks noChangeArrowheads="1"/>
          </p:cNvSpPr>
          <p:nvPr/>
        </p:nvSpPr>
        <p:spPr bwMode="auto">
          <a:xfrm>
            <a:off x="762000" y="1450975"/>
            <a:ext cx="7543800" cy="1676400"/>
          </a:xfrm>
          <a:prstGeom prst="rect">
            <a:avLst/>
          </a:prstGeom>
          <a:solidFill>
            <a:srgbClr val="EAEAEA"/>
          </a:solidFill>
          <a:ln w="9525">
            <a:solidFill>
              <a:schemeClr val="tx1"/>
            </a:solidFill>
            <a:miter lim="800000"/>
            <a:headEnd/>
            <a:tailEnd/>
          </a:ln>
        </p:spPr>
        <p:txBody>
          <a:bodyPr wrap="none" anchor="ctr"/>
          <a:lstStyle/>
          <a:p>
            <a:endParaRPr lang="en-US">
              <a:solidFill>
                <a:srgbClr val="000000"/>
              </a:solidFill>
            </a:endParaRPr>
          </a:p>
        </p:txBody>
      </p:sp>
      <p:sp>
        <p:nvSpPr>
          <p:cNvPr id="77829" name="Rectangle 4"/>
          <p:cNvSpPr>
            <a:spLocks noChangeArrowheads="1"/>
          </p:cNvSpPr>
          <p:nvPr/>
        </p:nvSpPr>
        <p:spPr bwMode="auto">
          <a:xfrm>
            <a:off x="1905000" y="2136775"/>
            <a:ext cx="2209800" cy="228600"/>
          </a:xfrm>
          <a:prstGeom prst="rect">
            <a:avLst/>
          </a:prstGeom>
          <a:solidFill>
            <a:srgbClr val="FF9933"/>
          </a:solidFill>
          <a:ln w="9525">
            <a:solidFill>
              <a:schemeClr val="tx1"/>
            </a:solidFill>
            <a:miter lim="800000"/>
            <a:headEnd/>
            <a:tailEnd/>
          </a:ln>
        </p:spPr>
        <p:txBody>
          <a:bodyPr wrap="none" anchor="ctr"/>
          <a:lstStyle/>
          <a:p>
            <a:endParaRPr lang="en-US">
              <a:solidFill>
                <a:srgbClr val="000000"/>
              </a:solidFill>
            </a:endParaRPr>
          </a:p>
        </p:txBody>
      </p:sp>
      <p:sp>
        <p:nvSpPr>
          <p:cNvPr id="77830" name="Rectangle 5"/>
          <p:cNvSpPr>
            <a:spLocks noChangeArrowheads="1"/>
          </p:cNvSpPr>
          <p:nvPr/>
        </p:nvSpPr>
        <p:spPr bwMode="auto">
          <a:xfrm>
            <a:off x="4876800" y="1984375"/>
            <a:ext cx="2209800" cy="228600"/>
          </a:xfrm>
          <a:prstGeom prst="rect">
            <a:avLst/>
          </a:prstGeom>
          <a:solidFill>
            <a:srgbClr val="FF9933"/>
          </a:solidFill>
          <a:ln w="9525">
            <a:solidFill>
              <a:schemeClr val="tx1"/>
            </a:solidFill>
            <a:miter lim="800000"/>
            <a:headEnd/>
            <a:tailEnd/>
          </a:ln>
        </p:spPr>
        <p:txBody>
          <a:bodyPr wrap="none" anchor="ctr"/>
          <a:lstStyle/>
          <a:p>
            <a:endParaRPr lang="en-US">
              <a:solidFill>
                <a:srgbClr val="000000"/>
              </a:solidFill>
            </a:endParaRPr>
          </a:p>
        </p:txBody>
      </p:sp>
      <p:sp>
        <p:nvSpPr>
          <p:cNvPr id="77831" name="Rectangle 7"/>
          <p:cNvSpPr>
            <a:spLocks noChangeArrowheads="1"/>
          </p:cNvSpPr>
          <p:nvPr/>
        </p:nvSpPr>
        <p:spPr bwMode="auto">
          <a:xfrm>
            <a:off x="4648200" y="2365375"/>
            <a:ext cx="2209800" cy="228600"/>
          </a:xfrm>
          <a:prstGeom prst="rect">
            <a:avLst/>
          </a:prstGeom>
          <a:solidFill>
            <a:srgbClr val="FF9933"/>
          </a:solidFill>
          <a:ln w="9525">
            <a:solidFill>
              <a:schemeClr val="tx1"/>
            </a:solidFill>
            <a:miter lim="800000"/>
            <a:headEnd/>
            <a:tailEnd/>
          </a:ln>
        </p:spPr>
        <p:txBody>
          <a:bodyPr wrap="none" anchor="ctr"/>
          <a:lstStyle/>
          <a:p>
            <a:endParaRPr lang="en-US">
              <a:solidFill>
                <a:srgbClr val="000000"/>
              </a:solidFill>
            </a:endParaRPr>
          </a:p>
        </p:txBody>
      </p:sp>
      <p:sp>
        <p:nvSpPr>
          <p:cNvPr id="77832" name="Line 8"/>
          <p:cNvSpPr>
            <a:spLocks noChangeShapeType="1"/>
          </p:cNvSpPr>
          <p:nvPr/>
        </p:nvSpPr>
        <p:spPr bwMode="auto">
          <a:xfrm>
            <a:off x="1870075" y="2898775"/>
            <a:ext cx="5410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7833" name="Text Box 9"/>
          <p:cNvSpPr txBox="1">
            <a:spLocks noChangeArrowheads="1"/>
          </p:cNvSpPr>
          <p:nvPr/>
        </p:nvSpPr>
        <p:spPr bwMode="auto">
          <a:xfrm>
            <a:off x="7261225" y="2625725"/>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time</a:t>
            </a:r>
          </a:p>
        </p:txBody>
      </p:sp>
      <p:sp>
        <p:nvSpPr>
          <p:cNvPr id="77834" name="Text Box 10"/>
          <p:cNvSpPr txBox="1">
            <a:spLocks noChangeArrowheads="1"/>
          </p:cNvSpPr>
          <p:nvPr/>
        </p:nvSpPr>
        <p:spPr bwMode="auto">
          <a:xfrm>
            <a:off x="1600200" y="20605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A</a:t>
            </a:r>
          </a:p>
        </p:txBody>
      </p:sp>
      <p:sp>
        <p:nvSpPr>
          <p:cNvPr id="77835" name="Text Box 11"/>
          <p:cNvSpPr txBox="1">
            <a:spLocks noChangeArrowheads="1"/>
          </p:cNvSpPr>
          <p:nvPr/>
        </p:nvSpPr>
        <p:spPr bwMode="auto">
          <a:xfrm>
            <a:off x="4575175" y="18954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B</a:t>
            </a:r>
          </a:p>
        </p:txBody>
      </p:sp>
      <p:sp>
        <p:nvSpPr>
          <p:cNvPr id="77836" name="Text Box 12"/>
          <p:cNvSpPr txBox="1">
            <a:spLocks noChangeArrowheads="1"/>
          </p:cNvSpPr>
          <p:nvPr/>
        </p:nvSpPr>
        <p:spPr bwMode="auto">
          <a:xfrm>
            <a:off x="4330700" y="2286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C</a:t>
            </a:r>
          </a:p>
        </p:txBody>
      </p:sp>
      <p:sp>
        <p:nvSpPr>
          <p:cNvPr id="77837" name="Line 13"/>
          <p:cNvSpPr>
            <a:spLocks noChangeShapeType="1"/>
          </p:cNvSpPr>
          <p:nvPr/>
        </p:nvSpPr>
        <p:spPr bwMode="auto">
          <a:xfrm>
            <a:off x="2362200" y="1908175"/>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7838" name="Text Box 14"/>
          <p:cNvSpPr txBox="1">
            <a:spLocks noChangeArrowheads="1"/>
          </p:cNvSpPr>
          <p:nvPr/>
        </p:nvSpPr>
        <p:spPr bwMode="auto">
          <a:xfrm>
            <a:off x="1447800" y="1524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isolated miss</a:t>
            </a:r>
          </a:p>
        </p:txBody>
      </p:sp>
      <p:sp>
        <p:nvSpPr>
          <p:cNvPr id="77839" name="Text Box 15"/>
          <p:cNvSpPr txBox="1">
            <a:spLocks noChangeArrowheads="1"/>
          </p:cNvSpPr>
          <p:nvPr/>
        </p:nvSpPr>
        <p:spPr bwMode="auto">
          <a:xfrm>
            <a:off x="6216650" y="14509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parallel miss</a:t>
            </a:r>
          </a:p>
        </p:txBody>
      </p:sp>
      <p:sp>
        <p:nvSpPr>
          <p:cNvPr id="77840" name="Line 16"/>
          <p:cNvSpPr>
            <a:spLocks noChangeShapeType="1"/>
          </p:cNvSpPr>
          <p:nvPr/>
        </p:nvSpPr>
        <p:spPr bwMode="auto">
          <a:xfrm flipH="1">
            <a:off x="5943600" y="1755775"/>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7841" name="Line 17"/>
          <p:cNvSpPr>
            <a:spLocks noChangeShapeType="1"/>
          </p:cNvSpPr>
          <p:nvPr/>
        </p:nvSpPr>
        <p:spPr bwMode="auto">
          <a:xfrm flipH="1">
            <a:off x="6096000" y="1755775"/>
            <a:ext cx="152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270954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atin typeface="Garamond" charset="0"/>
              </a:rPr>
              <a:t>Traditional Cache Replacement Policies</a:t>
            </a:r>
          </a:p>
        </p:txBody>
      </p:sp>
      <p:sp>
        <p:nvSpPr>
          <p:cNvPr id="93186" name="Content Placeholder 2"/>
          <p:cNvSpPr>
            <a:spLocks noGrp="1"/>
          </p:cNvSpPr>
          <p:nvPr>
            <p:ph idx="1"/>
          </p:nvPr>
        </p:nvSpPr>
        <p:spPr>
          <a:xfrm>
            <a:off x="228600" y="1219200"/>
            <a:ext cx="8610600" cy="4972050"/>
          </a:xfrm>
        </p:spPr>
        <p:txBody>
          <a:bodyPr/>
          <a:lstStyle/>
          <a:p>
            <a:pPr defTabSz="912813">
              <a:lnSpc>
                <a:spcPct val="87000"/>
              </a:lnSpc>
              <a:buFont typeface="Wingdings" charset="0"/>
              <a:buChar char="q"/>
            </a:pPr>
            <a:r>
              <a:rPr lang="en-US">
                <a:latin typeface="Tahoma" charset="0"/>
              </a:rPr>
              <a:t>Traditional cache replacement policies try to reduce miss count</a:t>
            </a:r>
          </a:p>
          <a:p>
            <a:pPr defTabSz="912813">
              <a:lnSpc>
                <a:spcPct val="87000"/>
              </a:lnSpc>
              <a:buFont typeface="Wingdings" charset="0"/>
              <a:buNone/>
            </a:pPr>
            <a:endParaRPr lang="en-US">
              <a:latin typeface="Tahoma" charset="0"/>
            </a:endParaRPr>
          </a:p>
          <a:p>
            <a:pPr defTabSz="912813">
              <a:buFont typeface="Wingdings" charset="0"/>
              <a:buChar char="q"/>
            </a:pPr>
            <a:r>
              <a:rPr lang="en-US">
                <a:solidFill>
                  <a:srgbClr val="FF0000"/>
                </a:solidFill>
                <a:latin typeface="Tahoma" charset="0"/>
              </a:rPr>
              <a:t>Implicit assumption</a:t>
            </a:r>
            <a:r>
              <a:rPr lang="en-US">
                <a:latin typeface="Tahoma" charset="0"/>
              </a:rPr>
              <a:t>: Reducing miss count reduces memory-related stall time </a:t>
            </a:r>
          </a:p>
          <a:p>
            <a:pPr defTabSz="912813">
              <a:buFont typeface="Wingdings" charset="0"/>
              <a:buChar char="q"/>
            </a:pPr>
            <a:endParaRPr lang="en-US">
              <a:latin typeface="Tahoma" charset="0"/>
            </a:endParaRPr>
          </a:p>
          <a:p>
            <a:pPr defTabSz="912813">
              <a:buFont typeface="Wingdings" charset="0"/>
              <a:buChar char="q"/>
            </a:pPr>
            <a:r>
              <a:rPr lang="en-US">
                <a:latin typeface="Tahoma" charset="0"/>
              </a:rPr>
              <a:t>Misses with varying cost/MLP </a:t>
            </a:r>
            <a:r>
              <a:rPr lang="en-US">
                <a:solidFill>
                  <a:srgbClr val="FF0000"/>
                </a:solidFill>
                <a:latin typeface="Tahoma" charset="0"/>
              </a:rPr>
              <a:t>breaks</a:t>
            </a:r>
            <a:r>
              <a:rPr lang="en-US">
                <a:latin typeface="Tahoma" charset="0"/>
              </a:rPr>
              <a:t> this assumption!</a:t>
            </a:r>
          </a:p>
          <a:p>
            <a:pPr defTabSz="912813">
              <a:buFont typeface="Wingdings" charset="0"/>
              <a:buNone/>
            </a:pPr>
            <a:endParaRPr lang="en-US">
              <a:latin typeface="Tahoma" charset="0"/>
            </a:endParaRPr>
          </a:p>
          <a:p>
            <a:pPr defTabSz="912813">
              <a:buFont typeface="Wingdings" charset="0"/>
              <a:buChar char="q"/>
            </a:pPr>
            <a:r>
              <a:rPr lang="en-US">
                <a:latin typeface="Tahoma" charset="0"/>
              </a:rPr>
              <a:t>Eliminating an isolated miss helps performance more than eliminating a parallel miss</a:t>
            </a:r>
          </a:p>
          <a:p>
            <a:pPr defTabSz="912813">
              <a:buFont typeface="Wingdings" charset="0"/>
              <a:buChar char="q"/>
            </a:pPr>
            <a:r>
              <a:rPr lang="en-US">
                <a:latin typeface="Tahoma" charset="0"/>
              </a:rPr>
              <a:t>Eliminating a higher-latency miss could help performance more than eliminating a lower-latency miss</a:t>
            </a:r>
          </a:p>
          <a:p>
            <a:pPr defTabSz="912813"/>
            <a:endParaRPr lang="en-US">
              <a:latin typeface="Tahoma" charset="0"/>
            </a:endParaRPr>
          </a:p>
        </p:txBody>
      </p:sp>
      <p:sp>
        <p:nvSpPr>
          <p:cNvPr id="79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C77278-AC98-F144-B2DA-9F877F531AC0}" type="slidenum">
              <a:rPr lang="en-US" sz="1600">
                <a:solidFill>
                  <a:srgbClr val="000000"/>
                </a:solidFill>
                <a:latin typeface="Garamond" charset="0"/>
                <a:cs typeface="Arial" charset="0"/>
              </a:rPr>
              <a:pPr eaLnBrk="1" hangingPunct="1"/>
              <a:t>21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6368475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186">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31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E61AA096-B7E5-F142-BA09-2513E309C322}" type="slidenum">
              <a:rPr lang="en-US" sz="1200">
                <a:solidFill>
                  <a:srgbClr val="000000"/>
                </a:solidFill>
                <a:latin typeface="Garamond" charset="0"/>
                <a:cs typeface="Arial" charset="0"/>
              </a:rPr>
              <a:pPr algn="ctr" eaLnBrk="1" hangingPunct="1"/>
              <a:t>22</a:t>
            </a:fld>
            <a:endParaRPr lang="en-US" sz="1200">
              <a:solidFill>
                <a:srgbClr val="000000"/>
              </a:solidFill>
              <a:latin typeface="Garamond" charset="0"/>
              <a:cs typeface="Arial" charset="0"/>
            </a:endParaRPr>
          </a:p>
        </p:txBody>
      </p:sp>
      <p:sp>
        <p:nvSpPr>
          <p:cNvPr id="80898" name="Text Box 26"/>
          <p:cNvSpPr txBox="1">
            <a:spLocks noChangeArrowheads="1"/>
          </p:cNvSpPr>
          <p:nvPr/>
        </p:nvSpPr>
        <p:spPr bwMode="auto">
          <a:xfrm>
            <a:off x="533400" y="3048000"/>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cs typeface="Arial" charset="0"/>
              </a:rPr>
              <a:t>Misses to blocks P1, P2, P3, P4 can be parallel</a:t>
            </a:r>
          </a:p>
          <a:p>
            <a:pPr eaLnBrk="1" hangingPunct="1"/>
            <a:r>
              <a:rPr lang="en-US" sz="1800">
                <a:solidFill>
                  <a:srgbClr val="000000"/>
                </a:solidFill>
                <a:latin typeface="Tahoma" charset="0"/>
                <a:cs typeface="Arial" charset="0"/>
              </a:rPr>
              <a:t>Misses to blocks S1, S2, and S3 are isolated</a:t>
            </a:r>
          </a:p>
        </p:txBody>
      </p:sp>
      <p:sp>
        <p:nvSpPr>
          <p:cNvPr id="2575387" name="Text Box 27"/>
          <p:cNvSpPr txBox="1">
            <a:spLocks noChangeArrowheads="1"/>
          </p:cNvSpPr>
          <p:nvPr/>
        </p:nvSpPr>
        <p:spPr bwMode="auto">
          <a:xfrm>
            <a:off x="533400" y="4114800"/>
            <a:ext cx="8229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latin typeface="Tahoma" charset="0"/>
                <a:cs typeface="Arial" charset="0"/>
              </a:rPr>
              <a:t>Two replacement algorithms:</a:t>
            </a:r>
          </a:p>
          <a:p>
            <a:pPr lvl="1" eaLnBrk="1" hangingPunct="1">
              <a:buFontTx/>
              <a:buAutoNum type="arabicPeriod"/>
            </a:pPr>
            <a:r>
              <a:rPr lang="en-US" sz="1800" dirty="0">
                <a:solidFill>
                  <a:srgbClr val="000000"/>
                </a:solidFill>
                <a:latin typeface="Tahoma" charset="0"/>
                <a:cs typeface="Arial" charset="0"/>
              </a:rPr>
              <a:t>Minimizes miss count (</a:t>
            </a:r>
            <a:r>
              <a:rPr lang="en-US" sz="1800" dirty="0" err="1">
                <a:solidFill>
                  <a:srgbClr val="000000"/>
                </a:solidFill>
                <a:latin typeface="Tahoma" charset="0"/>
                <a:cs typeface="Arial" charset="0"/>
              </a:rPr>
              <a:t>Belady</a:t>
            </a:r>
            <a:r>
              <a:rPr lang="ja-JP" altLang="en-US" sz="1800" dirty="0">
                <a:solidFill>
                  <a:srgbClr val="000000"/>
                </a:solidFill>
                <a:latin typeface="Tahoma" charset="0"/>
                <a:cs typeface="Arial" charset="0"/>
              </a:rPr>
              <a:t>’</a:t>
            </a:r>
            <a:r>
              <a:rPr lang="en-US" altLang="ja-JP" sz="1800" dirty="0">
                <a:solidFill>
                  <a:srgbClr val="000000"/>
                </a:solidFill>
                <a:latin typeface="Tahoma" charset="0"/>
                <a:cs typeface="Arial" charset="0"/>
              </a:rPr>
              <a:t>s OPT)</a:t>
            </a:r>
          </a:p>
          <a:p>
            <a:pPr lvl="1" eaLnBrk="1" hangingPunct="1">
              <a:buFontTx/>
              <a:buAutoNum type="arabicPeriod"/>
            </a:pPr>
            <a:r>
              <a:rPr lang="en-US" sz="1800" dirty="0">
                <a:solidFill>
                  <a:srgbClr val="000000"/>
                </a:solidFill>
                <a:latin typeface="Tahoma" charset="0"/>
                <a:cs typeface="Arial" charset="0"/>
              </a:rPr>
              <a:t>Reduces isolated </a:t>
            </a:r>
            <a:r>
              <a:rPr lang="en-US" sz="1800" dirty="0" smtClean="0">
                <a:solidFill>
                  <a:srgbClr val="000000"/>
                </a:solidFill>
                <a:latin typeface="Tahoma" charset="0"/>
                <a:cs typeface="Arial" charset="0"/>
              </a:rPr>
              <a:t>misses </a:t>
            </a:r>
            <a:r>
              <a:rPr lang="en-US" sz="1800" dirty="0">
                <a:solidFill>
                  <a:srgbClr val="000000"/>
                </a:solidFill>
                <a:latin typeface="Tahoma" charset="0"/>
                <a:cs typeface="Arial" charset="0"/>
              </a:rPr>
              <a:t>(MLP-Aware)</a:t>
            </a:r>
          </a:p>
          <a:p>
            <a:pPr eaLnBrk="1" hangingPunct="1">
              <a:buFontTx/>
              <a:buAutoNum type="arabicPeriod"/>
            </a:pPr>
            <a:endParaRPr lang="en-US" sz="1800" dirty="0">
              <a:solidFill>
                <a:srgbClr val="000000"/>
              </a:solidFill>
              <a:latin typeface="Tahoma" charset="0"/>
              <a:cs typeface="Arial" charset="0"/>
            </a:endParaRPr>
          </a:p>
          <a:p>
            <a:pPr eaLnBrk="1" hangingPunct="1"/>
            <a:r>
              <a:rPr lang="en-US" sz="1800" dirty="0">
                <a:solidFill>
                  <a:srgbClr val="000000"/>
                </a:solidFill>
                <a:cs typeface="Arial" charset="0"/>
              </a:rPr>
              <a:t>For a fully associative cache containing 4 blocks</a:t>
            </a:r>
            <a:endParaRPr lang="en-US" sz="1800" dirty="0">
              <a:solidFill>
                <a:srgbClr val="000000"/>
              </a:solidFill>
              <a:latin typeface="Tahoma" charset="0"/>
              <a:cs typeface="Arial" charset="0"/>
            </a:endParaRPr>
          </a:p>
        </p:txBody>
      </p:sp>
      <p:grpSp>
        <p:nvGrpSpPr>
          <p:cNvPr id="80900" name="Group 44"/>
          <p:cNvGrpSpPr>
            <a:grpSpLocks/>
          </p:cNvGrpSpPr>
          <p:nvPr/>
        </p:nvGrpSpPr>
        <p:grpSpPr bwMode="auto">
          <a:xfrm>
            <a:off x="457200" y="1600200"/>
            <a:ext cx="7772400" cy="1155700"/>
            <a:chOff x="288" y="1000"/>
            <a:chExt cx="4896" cy="728"/>
          </a:xfrm>
        </p:grpSpPr>
        <p:sp>
          <p:nvSpPr>
            <p:cNvPr id="80902" name="Oval 6"/>
            <p:cNvSpPr>
              <a:spLocks noChangeArrowheads="1"/>
            </p:cNvSpPr>
            <p:nvPr/>
          </p:nvSpPr>
          <p:spPr bwMode="auto">
            <a:xfrm>
              <a:off x="3312" y="1392"/>
              <a:ext cx="298" cy="308"/>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S1</a:t>
              </a:r>
            </a:p>
          </p:txBody>
        </p:sp>
        <p:sp>
          <p:nvSpPr>
            <p:cNvPr id="80903" name="AutoShape 29"/>
            <p:cNvSpPr>
              <a:spLocks noChangeArrowheads="1"/>
            </p:cNvSpPr>
            <p:nvPr/>
          </p:nvSpPr>
          <p:spPr bwMode="auto">
            <a:xfrm>
              <a:off x="720" y="1384"/>
              <a:ext cx="912" cy="336"/>
            </a:xfrm>
            <a:prstGeom prst="roundRect">
              <a:avLst>
                <a:gd name="adj" fmla="val 16667"/>
              </a:avLst>
            </a:prstGeom>
            <a:solidFill>
              <a:srgbClr val="CCFF99"/>
            </a:solidFill>
            <a:ln w="9525">
              <a:solidFill>
                <a:schemeClr val="tx1"/>
              </a:solidFill>
              <a:round/>
              <a:headEnd/>
              <a:tailEnd/>
            </a:ln>
          </p:spPr>
          <p:txBody>
            <a:bodyPr wrap="none" anchor="ctr"/>
            <a:lstStyle/>
            <a:p>
              <a:pPr algn="ctr"/>
              <a:r>
                <a:rPr lang="en-US" sz="1900" b="1">
                  <a:solidFill>
                    <a:srgbClr val="000000"/>
                  </a:solidFill>
                  <a:latin typeface="Lucida Sans Unicode" charset="0"/>
                </a:rPr>
                <a:t>P4 P3 P2 P1</a:t>
              </a:r>
            </a:p>
          </p:txBody>
        </p:sp>
        <p:sp>
          <p:nvSpPr>
            <p:cNvPr id="80904" name="AutoShape 30"/>
            <p:cNvSpPr>
              <a:spLocks noChangeArrowheads="1"/>
            </p:cNvSpPr>
            <p:nvPr/>
          </p:nvSpPr>
          <p:spPr bwMode="auto">
            <a:xfrm>
              <a:off x="2016" y="1392"/>
              <a:ext cx="912" cy="336"/>
            </a:xfrm>
            <a:prstGeom prst="roundRect">
              <a:avLst>
                <a:gd name="adj" fmla="val 16667"/>
              </a:avLst>
            </a:prstGeom>
            <a:solidFill>
              <a:srgbClr val="CCFF99"/>
            </a:solidFill>
            <a:ln w="9525">
              <a:solidFill>
                <a:schemeClr val="tx1"/>
              </a:solidFill>
              <a:round/>
              <a:headEnd/>
              <a:tailEnd/>
            </a:ln>
          </p:spPr>
          <p:txBody>
            <a:bodyPr wrap="none" anchor="ctr"/>
            <a:lstStyle/>
            <a:p>
              <a:pPr algn="ctr"/>
              <a:r>
                <a:rPr lang="en-US" sz="1900" b="1">
                  <a:solidFill>
                    <a:srgbClr val="000000"/>
                  </a:solidFill>
                  <a:latin typeface="Lucida Sans Unicode" charset="0"/>
                </a:rPr>
                <a:t>P1 P2 P3 P4</a:t>
              </a:r>
            </a:p>
          </p:txBody>
        </p:sp>
        <p:sp>
          <p:nvSpPr>
            <p:cNvPr id="80905" name="Line 31"/>
            <p:cNvSpPr>
              <a:spLocks noChangeShapeType="1"/>
            </p:cNvSpPr>
            <p:nvPr/>
          </p:nvSpPr>
          <p:spPr bwMode="auto">
            <a:xfrm>
              <a:off x="1632"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6" name="Line 32"/>
            <p:cNvSpPr>
              <a:spLocks noChangeShapeType="1"/>
            </p:cNvSpPr>
            <p:nvPr/>
          </p:nvSpPr>
          <p:spPr bwMode="auto">
            <a:xfrm>
              <a:off x="2936"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7" name="Line 33"/>
            <p:cNvSpPr>
              <a:spLocks noChangeShapeType="1"/>
            </p:cNvSpPr>
            <p:nvPr/>
          </p:nvSpPr>
          <p:spPr bwMode="auto">
            <a:xfrm>
              <a:off x="3600"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8" name="Line 34"/>
            <p:cNvSpPr>
              <a:spLocks noChangeShapeType="1"/>
            </p:cNvSpPr>
            <p:nvPr/>
          </p:nvSpPr>
          <p:spPr bwMode="auto">
            <a:xfrm>
              <a:off x="4272"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9" name="Line 36"/>
            <p:cNvSpPr>
              <a:spLocks noChangeShapeType="1"/>
            </p:cNvSpPr>
            <p:nvPr/>
          </p:nvSpPr>
          <p:spPr bwMode="auto">
            <a:xfrm rot="10800000" flipV="1">
              <a:off x="464" y="1016"/>
              <a:ext cx="47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0" name="Line 37"/>
            <p:cNvSpPr>
              <a:spLocks noChangeShapeType="1"/>
            </p:cNvSpPr>
            <p:nvPr/>
          </p:nvSpPr>
          <p:spPr bwMode="auto">
            <a:xfrm>
              <a:off x="4944" y="1536"/>
              <a:ext cx="2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1" name="Line 38"/>
            <p:cNvSpPr>
              <a:spLocks noChangeShapeType="1"/>
            </p:cNvSpPr>
            <p:nvPr/>
          </p:nvSpPr>
          <p:spPr bwMode="auto">
            <a:xfrm>
              <a:off x="288" y="1536"/>
              <a:ext cx="43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2" name="Line 39"/>
            <p:cNvSpPr>
              <a:spLocks noChangeShapeType="1"/>
            </p:cNvSpPr>
            <p:nvPr/>
          </p:nvSpPr>
          <p:spPr bwMode="auto">
            <a:xfrm flipH="1">
              <a:off x="472" y="1008"/>
              <a:ext cx="0" cy="5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3" name="Line 40"/>
            <p:cNvSpPr>
              <a:spLocks noChangeShapeType="1"/>
            </p:cNvSpPr>
            <p:nvPr/>
          </p:nvSpPr>
          <p:spPr bwMode="auto">
            <a:xfrm flipV="1">
              <a:off x="5168" y="1000"/>
              <a:ext cx="0" cy="5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4" name="Oval 42"/>
            <p:cNvSpPr>
              <a:spLocks noChangeArrowheads="1"/>
            </p:cNvSpPr>
            <p:nvPr/>
          </p:nvSpPr>
          <p:spPr bwMode="auto">
            <a:xfrm>
              <a:off x="3976" y="1384"/>
              <a:ext cx="298" cy="308"/>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S2</a:t>
              </a:r>
            </a:p>
          </p:txBody>
        </p:sp>
        <p:sp>
          <p:nvSpPr>
            <p:cNvPr id="80915" name="Oval 43"/>
            <p:cNvSpPr>
              <a:spLocks noChangeArrowheads="1"/>
            </p:cNvSpPr>
            <p:nvPr/>
          </p:nvSpPr>
          <p:spPr bwMode="auto">
            <a:xfrm>
              <a:off x="4648" y="1384"/>
              <a:ext cx="298" cy="308"/>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S3</a:t>
              </a:r>
            </a:p>
          </p:txBody>
        </p:sp>
      </p:grpSp>
      <p:sp>
        <p:nvSpPr>
          <p:cNvPr id="80901" name="Title 20"/>
          <p:cNvSpPr>
            <a:spLocks noGrp="1"/>
          </p:cNvSpPr>
          <p:nvPr>
            <p:ph type="title"/>
          </p:nvPr>
        </p:nvSpPr>
        <p:spPr/>
        <p:txBody>
          <a:bodyPr/>
          <a:lstStyle/>
          <a:p>
            <a:r>
              <a:rPr lang="en-US">
                <a:latin typeface="Garamond" charset="0"/>
              </a:rPr>
              <a:t>An Example</a:t>
            </a:r>
          </a:p>
        </p:txBody>
      </p:sp>
    </p:spTree>
    <p:extLst>
      <p:ext uri="{BB962C8B-B14F-4D97-AF65-F5344CB8AC3E}">
        <p14:creationId xmlns:p14="http://schemas.microsoft.com/office/powerpoint/2010/main" val="2144592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5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53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09"/>
          <p:cNvSpPr>
            <a:spLocks noGrp="1"/>
          </p:cNvSpPr>
          <p:nvPr>
            <p:ph type="title"/>
          </p:nvPr>
        </p:nvSpPr>
        <p:spPr/>
        <p:txBody>
          <a:bodyPr/>
          <a:lstStyle/>
          <a:p>
            <a:r>
              <a:rPr lang="en-US">
                <a:latin typeface="Garamond" charset="0"/>
              </a:rPr>
              <a:t>Fewest Misses = Best Performance</a:t>
            </a:r>
          </a:p>
        </p:txBody>
      </p:sp>
      <p:sp>
        <p:nvSpPr>
          <p:cNvPr id="82946"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0FE8AC9B-7D43-4143-B7A8-F024E3080EBB}" type="slidenum">
              <a:rPr lang="en-US" sz="1200">
                <a:solidFill>
                  <a:srgbClr val="000000"/>
                </a:solidFill>
                <a:latin typeface="Garamond" charset="0"/>
                <a:cs typeface="Arial" charset="0"/>
              </a:rPr>
              <a:pPr algn="ctr" eaLnBrk="1" hangingPunct="1"/>
              <a:t>23</a:t>
            </a:fld>
            <a:endParaRPr lang="en-US" sz="1200">
              <a:solidFill>
                <a:srgbClr val="000000"/>
              </a:solidFill>
              <a:latin typeface="Garamond" charset="0"/>
              <a:cs typeface="Arial" charset="0"/>
            </a:endParaRPr>
          </a:p>
        </p:txBody>
      </p:sp>
      <p:grpSp>
        <p:nvGrpSpPr>
          <p:cNvPr id="2" name="Group 31"/>
          <p:cNvGrpSpPr>
            <a:grpSpLocks/>
          </p:cNvGrpSpPr>
          <p:nvPr/>
        </p:nvGrpSpPr>
        <p:grpSpPr bwMode="auto">
          <a:xfrm>
            <a:off x="2133600" y="1524000"/>
            <a:ext cx="1828800" cy="457200"/>
            <a:chOff x="1248" y="2112"/>
            <a:chExt cx="1152" cy="288"/>
          </a:xfrm>
        </p:grpSpPr>
        <p:sp>
          <p:nvSpPr>
            <p:cNvPr id="83049" name="Rectangle 21"/>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50" name="Rectangle 22"/>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51" name="Rectangle 23"/>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P1 </a:t>
              </a:r>
            </a:p>
          </p:txBody>
        </p:sp>
        <p:sp>
          <p:nvSpPr>
            <p:cNvPr id="83052" name="Rectangle 24"/>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sp>
        <p:nvSpPr>
          <p:cNvPr id="82948" name="Text Box 27"/>
          <p:cNvSpPr txBox="1">
            <a:spLocks noChangeArrowheads="1"/>
          </p:cNvSpPr>
          <p:nvPr/>
        </p:nvSpPr>
        <p:spPr bwMode="auto">
          <a:xfrm>
            <a:off x="3352800" y="2895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6600"/>
                </a:solidFill>
                <a:latin typeface="Lucida Sans Unicode" charset="0"/>
                <a:cs typeface="Arial" charset="0"/>
              </a:rPr>
              <a:t>H  H  H  H</a:t>
            </a:r>
          </a:p>
        </p:txBody>
      </p:sp>
      <p:sp>
        <p:nvSpPr>
          <p:cNvPr id="2576412" name="Text Box 28"/>
          <p:cNvSpPr txBox="1">
            <a:spLocks noChangeArrowheads="1"/>
          </p:cNvSpPr>
          <p:nvPr/>
        </p:nvSpPr>
        <p:spPr bwMode="auto">
          <a:xfrm>
            <a:off x="5410200" y="2895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CC0000"/>
                </a:solidFill>
                <a:latin typeface="Lucida Sans Unicode" charset="0"/>
                <a:cs typeface="Arial" charset="0"/>
              </a:rPr>
              <a:t>M          </a:t>
            </a:r>
          </a:p>
        </p:txBody>
      </p:sp>
      <p:sp>
        <p:nvSpPr>
          <p:cNvPr id="2576422" name="Text Box 38"/>
          <p:cNvSpPr txBox="1">
            <a:spLocks noChangeArrowheads="1"/>
          </p:cNvSpPr>
          <p:nvPr/>
        </p:nvSpPr>
        <p:spPr bwMode="auto">
          <a:xfrm>
            <a:off x="1295400" y="2895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6600"/>
                </a:solidFill>
                <a:latin typeface="Lucida Sans Unicode" charset="0"/>
                <a:cs typeface="Arial" charset="0"/>
              </a:rPr>
              <a:t>H  H  H</a:t>
            </a:r>
            <a:r>
              <a:rPr lang="en-US" sz="2000" b="1">
                <a:solidFill>
                  <a:srgbClr val="000000"/>
                </a:solidFill>
                <a:latin typeface="Lucida Sans Unicode" charset="0"/>
                <a:cs typeface="Arial" charset="0"/>
              </a:rPr>
              <a:t>  </a:t>
            </a:r>
            <a:r>
              <a:rPr lang="en-US" sz="2000" b="1">
                <a:solidFill>
                  <a:srgbClr val="CC0000"/>
                </a:solidFill>
                <a:latin typeface="Lucida Sans Unicode" charset="0"/>
                <a:cs typeface="Arial" charset="0"/>
              </a:rPr>
              <a:t>M</a:t>
            </a:r>
          </a:p>
        </p:txBody>
      </p:sp>
      <p:sp>
        <p:nvSpPr>
          <p:cNvPr id="2576433" name="Text Box 49"/>
          <p:cNvSpPr txBox="1">
            <a:spLocks noChangeArrowheads="1"/>
          </p:cNvSpPr>
          <p:nvPr/>
        </p:nvSpPr>
        <p:spPr bwMode="auto">
          <a:xfrm>
            <a:off x="0" y="28956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6600"/>
                </a:solidFill>
                <a:latin typeface="Lucida Sans Unicode" charset="0"/>
                <a:cs typeface="Arial" charset="0"/>
              </a:rPr>
              <a:t>Hit</a:t>
            </a:r>
            <a:r>
              <a:rPr lang="en-US" sz="2000" b="1">
                <a:solidFill>
                  <a:srgbClr val="000000"/>
                </a:solidFill>
                <a:latin typeface="Lucida Sans Unicode" charset="0"/>
                <a:cs typeface="Arial" charset="0"/>
              </a:rPr>
              <a:t>/</a:t>
            </a:r>
            <a:r>
              <a:rPr lang="en-US" sz="2000" b="1">
                <a:solidFill>
                  <a:srgbClr val="CC0000"/>
                </a:solidFill>
                <a:latin typeface="Lucida Sans Unicode" charset="0"/>
                <a:cs typeface="Arial" charset="0"/>
              </a:rPr>
              <a:t>Miss</a:t>
            </a:r>
          </a:p>
        </p:txBody>
      </p:sp>
      <p:sp>
        <p:nvSpPr>
          <p:cNvPr id="2576442" name="Text Box 58"/>
          <p:cNvSpPr txBox="1">
            <a:spLocks noChangeArrowheads="1"/>
          </p:cNvSpPr>
          <p:nvPr/>
        </p:nvSpPr>
        <p:spPr bwMode="auto">
          <a:xfrm>
            <a:off x="7696200" y="3176588"/>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latin typeface="Tahoma" charset="0"/>
                <a:cs typeface="Arial" charset="0"/>
              </a:rPr>
              <a:t>Misses=4 Stalls=4</a:t>
            </a:r>
          </a:p>
        </p:txBody>
      </p:sp>
      <p:sp>
        <p:nvSpPr>
          <p:cNvPr id="82953" name="Oval 62"/>
          <p:cNvSpPr>
            <a:spLocks noChangeArrowheads="1"/>
          </p:cNvSpPr>
          <p:nvPr/>
        </p:nvSpPr>
        <p:spPr bwMode="auto">
          <a:xfrm>
            <a:off x="5410200" y="2070100"/>
            <a:ext cx="473075" cy="488950"/>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S1</a:t>
            </a:r>
          </a:p>
        </p:txBody>
      </p:sp>
      <p:sp>
        <p:nvSpPr>
          <p:cNvPr id="82954" name="AutoShape 63"/>
          <p:cNvSpPr>
            <a:spLocks noChangeArrowheads="1"/>
          </p:cNvSpPr>
          <p:nvPr/>
        </p:nvSpPr>
        <p:spPr bwMode="auto">
          <a:xfrm>
            <a:off x="1295400" y="2057400"/>
            <a:ext cx="1447800" cy="533400"/>
          </a:xfrm>
          <a:prstGeom prst="roundRect">
            <a:avLst>
              <a:gd name="adj" fmla="val 16667"/>
            </a:avLst>
          </a:prstGeom>
          <a:solidFill>
            <a:srgbClr val="CCFF99"/>
          </a:solidFill>
          <a:ln w="9525">
            <a:solidFill>
              <a:schemeClr val="tx1"/>
            </a:solidFill>
            <a:round/>
            <a:headEnd/>
            <a:tailEnd/>
          </a:ln>
        </p:spPr>
        <p:txBody>
          <a:bodyPr wrap="none" anchor="ctr"/>
          <a:lstStyle/>
          <a:p>
            <a:pPr algn="ctr"/>
            <a:r>
              <a:rPr lang="en-US" sz="1900" b="1">
                <a:solidFill>
                  <a:srgbClr val="000000"/>
                </a:solidFill>
                <a:latin typeface="Lucida Sans Unicode" charset="0"/>
              </a:rPr>
              <a:t>P4 P3 P2 P1</a:t>
            </a:r>
          </a:p>
        </p:txBody>
      </p:sp>
      <p:sp>
        <p:nvSpPr>
          <p:cNvPr id="82955" name="AutoShape 64"/>
          <p:cNvSpPr>
            <a:spLocks noChangeArrowheads="1"/>
          </p:cNvSpPr>
          <p:nvPr/>
        </p:nvSpPr>
        <p:spPr bwMode="auto">
          <a:xfrm>
            <a:off x="3352800" y="2070100"/>
            <a:ext cx="1447800" cy="533400"/>
          </a:xfrm>
          <a:prstGeom prst="roundRect">
            <a:avLst>
              <a:gd name="adj" fmla="val 16667"/>
            </a:avLst>
          </a:prstGeom>
          <a:solidFill>
            <a:srgbClr val="CCFF99"/>
          </a:solidFill>
          <a:ln w="9525">
            <a:solidFill>
              <a:schemeClr val="tx1"/>
            </a:solidFill>
            <a:round/>
            <a:headEnd/>
            <a:tailEnd/>
          </a:ln>
        </p:spPr>
        <p:txBody>
          <a:bodyPr wrap="none" anchor="ctr"/>
          <a:lstStyle/>
          <a:p>
            <a:pPr algn="ctr"/>
            <a:r>
              <a:rPr lang="en-US" sz="1900" b="1">
                <a:solidFill>
                  <a:srgbClr val="000000"/>
                </a:solidFill>
                <a:latin typeface="Lucida Sans Unicode" charset="0"/>
              </a:rPr>
              <a:t>P1 P2 P3 P4</a:t>
            </a:r>
          </a:p>
        </p:txBody>
      </p:sp>
      <p:sp>
        <p:nvSpPr>
          <p:cNvPr id="82956" name="Line 65"/>
          <p:cNvSpPr>
            <a:spLocks noChangeShapeType="1"/>
          </p:cNvSpPr>
          <p:nvPr/>
        </p:nvSpPr>
        <p:spPr bwMode="auto">
          <a:xfrm>
            <a:off x="27432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57" name="Line 66"/>
          <p:cNvSpPr>
            <a:spLocks noChangeShapeType="1"/>
          </p:cNvSpPr>
          <p:nvPr/>
        </p:nvSpPr>
        <p:spPr bwMode="auto">
          <a:xfrm>
            <a:off x="48133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58" name="Line 67"/>
          <p:cNvSpPr>
            <a:spLocks noChangeShapeType="1"/>
          </p:cNvSpPr>
          <p:nvPr/>
        </p:nvSpPr>
        <p:spPr bwMode="auto">
          <a:xfrm>
            <a:off x="58674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59" name="Line 68"/>
          <p:cNvSpPr>
            <a:spLocks noChangeShapeType="1"/>
          </p:cNvSpPr>
          <p:nvPr/>
        </p:nvSpPr>
        <p:spPr bwMode="auto">
          <a:xfrm>
            <a:off x="69342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60" name="Line 69"/>
          <p:cNvSpPr>
            <a:spLocks noChangeShapeType="1"/>
          </p:cNvSpPr>
          <p:nvPr/>
        </p:nvSpPr>
        <p:spPr bwMode="auto">
          <a:xfrm rot="10800000" flipV="1">
            <a:off x="838200" y="1371600"/>
            <a:ext cx="7467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61" name="Line 70"/>
          <p:cNvSpPr>
            <a:spLocks noChangeShapeType="1"/>
          </p:cNvSpPr>
          <p:nvPr/>
        </p:nvSpPr>
        <p:spPr bwMode="auto">
          <a:xfrm>
            <a:off x="8001000" y="22987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62" name="Line 71"/>
          <p:cNvSpPr>
            <a:spLocks noChangeShapeType="1"/>
          </p:cNvSpPr>
          <p:nvPr/>
        </p:nvSpPr>
        <p:spPr bwMode="auto">
          <a:xfrm>
            <a:off x="609600" y="2298700"/>
            <a:ext cx="685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63" name="Line 72"/>
          <p:cNvSpPr>
            <a:spLocks noChangeShapeType="1"/>
          </p:cNvSpPr>
          <p:nvPr/>
        </p:nvSpPr>
        <p:spPr bwMode="auto">
          <a:xfrm flipH="1">
            <a:off x="839788" y="1371600"/>
            <a:ext cx="12700" cy="9271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64" name="Oval 74"/>
          <p:cNvSpPr>
            <a:spLocks noChangeArrowheads="1"/>
          </p:cNvSpPr>
          <p:nvPr/>
        </p:nvSpPr>
        <p:spPr bwMode="auto">
          <a:xfrm>
            <a:off x="6464300" y="2057400"/>
            <a:ext cx="473075" cy="488950"/>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S2</a:t>
            </a:r>
          </a:p>
        </p:txBody>
      </p:sp>
      <p:sp>
        <p:nvSpPr>
          <p:cNvPr id="82965" name="Oval 75"/>
          <p:cNvSpPr>
            <a:spLocks noChangeArrowheads="1"/>
          </p:cNvSpPr>
          <p:nvPr/>
        </p:nvSpPr>
        <p:spPr bwMode="auto">
          <a:xfrm>
            <a:off x="7531100" y="2057400"/>
            <a:ext cx="473075" cy="488950"/>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S3</a:t>
            </a:r>
          </a:p>
        </p:txBody>
      </p:sp>
      <p:sp>
        <p:nvSpPr>
          <p:cNvPr id="82966" name="Line 76"/>
          <p:cNvSpPr>
            <a:spLocks noChangeShapeType="1"/>
          </p:cNvSpPr>
          <p:nvPr/>
        </p:nvSpPr>
        <p:spPr bwMode="auto">
          <a:xfrm flipH="1">
            <a:off x="8304213" y="1347788"/>
            <a:ext cx="12700" cy="9271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67" name="Text Box 39"/>
          <p:cNvSpPr txBox="1">
            <a:spLocks noChangeArrowheads="1"/>
          </p:cNvSpPr>
          <p:nvPr/>
        </p:nvSpPr>
        <p:spPr bwMode="auto">
          <a:xfrm>
            <a:off x="0" y="38862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0000"/>
                </a:solidFill>
                <a:latin typeface="Lucida Sans Unicode" charset="0"/>
                <a:cs typeface="Arial" charset="0"/>
              </a:rPr>
              <a:t> </a:t>
            </a:r>
          </a:p>
        </p:txBody>
      </p:sp>
      <p:grpSp>
        <p:nvGrpSpPr>
          <p:cNvPr id="3" name="Group 137"/>
          <p:cNvGrpSpPr>
            <a:grpSpLocks/>
          </p:cNvGrpSpPr>
          <p:nvPr/>
        </p:nvGrpSpPr>
        <p:grpSpPr bwMode="auto">
          <a:xfrm>
            <a:off x="228600" y="3352800"/>
            <a:ext cx="7467600" cy="396875"/>
            <a:chOff x="96" y="2400"/>
            <a:chExt cx="4704" cy="250"/>
          </a:xfrm>
        </p:grpSpPr>
        <p:sp>
          <p:nvSpPr>
            <p:cNvPr id="83038" name="Text Box 83"/>
            <p:cNvSpPr txBox="1">
              <a:spLocks noChangeArrowheads="1"/>
            </p:cNvSpPr>
            <p:nvPr/>
          </p:nvSpPr>
          <p:spPr bwMode="auto">
            <a:xfrm>
              <a:off x="96" y="2400"/>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latin typeface="Lucida Sans Unicode" charset="0"/>
                  <a:cs typeface="Arial" charset="0"/>
                </a:rPr>
                <a:t>Time</a:t>
              </a:r>
              <a:endParaRPr lang="en-US" sz="2000" b="1">
                <a:solidFill>
                  <a:srgbClr val="CC0000"/>
                </a:solidFill>
                <a:latin typeface="Lucida Sans Unicode" charset="0"/>
                <a:cs typeface="Arial" charset="0"/>
              </a:endParaRPr>
            </a:p>
          </p:txBody>
        </p:sp>
        <p:sp>
          <p:nvSpPr>
            <p:cNvPr id="83039" name="Rectangle 88"/>
            <p:cNvSpPr>
              <a:spLocks noChangeArrowheads="1"/>
            </p:cNvSpPr>
            <p:nvPr/>
          </p:nvSpPr>
          <p:spPr bwMode="auto">
            <a:xfrm>
              <a:off x="576" y="2448"/>
              <a:ext cx="192"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40" name="Rectangle 90"/>
            <p:cNvSpPr>
              <a:spLocks noChangeArrowheads="1"/>
            </p:cNvSpPr>
            <p:nvPr/>
          </p:nvSpPr>
          <p:spPr bwMode="auto">
            <a:xfrm>
              <a:off x="768" y="2448"/>
              <a:ext cx="480" cy="192"/>
            </a:xfrm>
            <a:prstGeom prst="rect">
              <a:avLst/>
            </a:prstGeom>
            <a:solidFill>
              <a:srgbClr val="FF0000"/>
            </a:solidFill>
            <a:ln w="9525">
              <a:solidFill>
                <a:schemeClr val="tx1"/>
              </a:solidFill>
              <a:miter lim="800000"/>
              <a:headEnd/>
              <a:tailEnd/>
            </a:ln>
          </p:spPr>
          <p:txBody>
            <a:bodyPr wrap="none" anchor="ctr"/>
            <a:lstStyle/>
            <a:p>
              <a:pPr algn="ctr"/>
              <a:r>
                <a:rPr lang="en-US" sz="2000">
                  <a:solidFill>
                    <a:srgbClr val="000000"/>
                  </a:solidFill>
                  <a:latin typeface="Lucida Sans Unicode" charset="0"/>
                </a:rPr>
                <a:t>stall</a:t>
              </a:r>
            </a:p>
          </p:txBody>
        </p:sp>
        <p:sp>
          <p:nvSpPr>
            <p:cNvPr id="83041" name="Rectangle 97"/>
            <p:cNvSpPr>
              <a:spLocks noChangeArrowheads="1"/>
            </p:cNvSpPr>
            <p:nvPr/>
          </p:nvSpPr>
          <p:spPr bwMode="auto">
            <a:xfrm>
              <a:off x="1248" y="2448"/>
              <a:ext cx="480" cy="192"/>
            </a:xfrm>
            <a:prstGeom prst="rect">
              <a:avLst/>
            </a:prstGeom>
            <a:solidFill>
              <a:srgbClr val="00FF00"/>
            </a:solidFill>
            <a:ln w="9525">
              <a:solidFill>
                <a:schemeClr val="tx1"/>
              </a:solidFill>
              <a:miter lim="800000"/>
              <a:headEnd/>
              <a:tailEnd/>
            </a:ln>
          </p:spPr>
          <p:txBody>
            <a:bodyPr wrap="none" anchor="ctr"/>
            <a:lstStyle/>
            <a:p>
              <a:pPr algn="ctr"/>
              <a:endParaRPr lang="en-US" sz="2000">
                <a:solidFill>
                  <a:srgbClr val="000000"/>
                </a:solidFill>
                <a:latin typeface="Lucida Sans Unicode" charset="0"/>
              </a:endParaRPr>
            </a:p>
          </p:txBody>
        </p:sp>
        <p:sp>
          <p:nvSpPr>
            <p:cNvPr id="83042" name="Rectangle 98"/>
            <p:cNvSpPr>
              <a:spLocks noChangeArrowheads="1"/>
            </p:cNvSpPr>
            <p:nvPr/>
          </p:nvSpPr>
          <p:spPr bwMode="auto">
            <a:xfrm>
              <a:off x="1728" y="2448"/>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43" name="Rectangle 99"/>
            <p:cNvSpPr>
              <a:spLocks noChangeArrowheads="1"/>
            </p:cNvSpPr>
            <p:nvPr/>
          </p:nvSpPr>
          <p:spPr bwMode="auto">
            <a:xfrm>
              <a:off x="2208" y="2448"/>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44" name="Rectangle 100"/>
            <p:cNvSpPr>
              <a:spLocks noChangeArrowheads="1"/>
            </p:cNvSpPr>
            <p:nvPr/>
          </p:nvSpPr>
          <p:spPr bwMode="auto">
            <a:xfrm>
              <a:off x="2688" y="2448"/>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45" name="Rectangle 101"/>
            <p:cNvSpPr>
              <a:spLocks noChangeArrowheads="1"/>
            </p:cNvSpPr>
            <p:nvPr/>
          </p:nvSpPr>
          <p:spPr bwMode="auto">
            <a:xfrm>
              <a:off x="3168" y="2448"/>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46" name="Rectangle 102"/>
            <p:cNvSpPr>
              <a:spLocks noChangeArrowheads="1"/>
            </p:cNvSpPr>
            <p:nvPr/>
          </p:nvSpPr>
          <p:spPr bwMode="auto">
            <a:xfrm>
              <a:off x="4128" y="2448"/>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47" name="Rectangle 103"/>
            <p:cNvSpPr>
              <a:spLocks noChangeArrowheads="1"/>
            </p:cNvSpPr>
            <p:nvPr/>
          </p:nvSpPr>
          <p:spPr bwMode="auto">
            <a:xfrm>
              <a:off x="3648" y="2448"/>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48" name="Rectangle 104"/>
            <p:cNvSpPr>
              <a:spLocks noChangeArrowheads="1"/>
            </p:cNvSpPr>
            <p:nvPr/>
          </p:nvSpPr>
          <p:spPr bwMode="auto">
            <a:xfrm>
              <a:off x="4608" y="2448"/>
              <a:ext cx="192"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grpSp>
      <p:sp>
        <p:nvSpPr>
          <p:cNvPr id="2576522" name="Text Box 138"/>
          <p:cNvSpPr txBox="1">
            <a:spLocks noChangeArrowheads="1"/>
          </p:cNvSpPr>
          <p:nvPr/>
        </p:nvSpPr>
        <p:spPr bwMode="auto">
          <a:xfrm>
            <a:off x="2819400" y="38100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latin typeface="Tahoma" charset="0"/>
                <a:cs typeface="Arial" charset="0"/>
              </a:rPr>
              <a:t>Belady</a:t>
            </a:r>
            <a:r>
              <a:rPr lang="ja-JP" altLang="en-US" sz="2000">
                <a:solidFill>
                  <a:srgbClr val="000000"/>
                </a:solidFill>
                <a:latin typeface="Tahoma" charset="0"/>
                <a:cs typeface="Arial" charset="0"/>
              </a:rPr>
              <a:t>’</a:t>
            </a:r>
            <a:r>
              <a:rPr lang="en-US" altLang="ja-JP" sz="2000">
                <a:solidFill>
                  <a:srgbClr val="000000"/>
                </a:solidFill>
                <a:latin typeface="Tahoma" charset="0"/>
                <a:cs typeface="Arial" charset="0"/>
              </a:rPr>
              <a:t>s OPT replacement</a:t>
            </a:r>
            <a:endParaRPr lang="en-US" sz="2000">
              <a:solidFill>
                <a:srgbClr val="000000"/>
              </a:solidFill>
              <a:latin typeface="Tahoma" charset="0"/>
              <a:cs typeface="Arial" charset="0"/>
            </a:endParaRPr>
          </a:p>
        </p:txBody>
      </p:sp>
      <p:sp>
        <p:nvSpPr>
          <p:cNvPr id="2576530" name="Text Box 146"/>
          <p:cNvSpPr txBox="1">
            <a:spLocks noChangeArrowheads="1"/>
          </p:cNvSpPr>
          <p:nvPr/>
        </p:nvSpPr>
        <p:spPr bwMode="auto">
          <a:xfrm>
            <a:off x="6400800" y="2895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CC0000"/>
                </a:solidFill>
                <a:latin typeface="Lucida Sans Unicode" charset="0"/>
                <a:cs typeface="Arial" charset="0"/>
              </a:rPr>
              <a:t>M          </a:t>
            </a:r>
          </a:p>
        </p:txBody>
      </p:sp>
      <p:sp>
        <p:nvSpPr>
          <p:cNvPr id="2576534" name="Text Box 150"/>
          <p:cNvSpPr txBox="1">
            <a:spLocks noChangeArrowheads="1"/>
          </p:cNvSpPr>
          <p:nvPr/>
        </p:nvSpPr>
        <p:spPr bwMode="auto">
          <a:xfrm>
            <a:off x="7391400" y="2895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CC0000"/>
                </a:solidFill>
                <a:latin typeface="Lucida Sans Unicode" charset="0"/>
                <a:cs typeface="Arial" charset="0"/>
              </a:rPr>
              <a:t>M          </a:t>
            </a:r>
          </a:p>
        </p:txBody>
      </p:sp>
      <p:sp>
        <p:nvSpPr>
          <p:cNvPr id="2576535" name="Text Box 151"/>
          <p:cNvSpPr txBox="1">
            <a:spLocks noChangeArrowheads="1"/>
          </p:cNvSpPr>
          <p:nvPr/>
        </p:nvSpPr>
        <p:spPr bwMode="auto">
          <a:xfrm>
            <a:off x="2895600" y="57912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latin typeface="Tahoma" charset="0"/>
                <a:cs typeface="Arial" charset="0"/>
              </a:rPr>
              <a:t>MLP-Aware replacement</a:t>
            </a:r>
          </a:p>
        </p:txBody>
      </p:sp>
      <p:sp>
        <p:nvSpPr>
          <p:cNvPr id="2576536" name="Text Box 152"/>
          <p:cNvSpPr txBox="1">
            <a:spLocks noChangeArrowheads="1"/>
          </p:cNvSpPr>
          <p:nvPr/>
        </p:nvSpPr>
        <p:spPr bwMode="auto">
          <a:xfrm>
            <a:off x="0" y="48006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6600"/>
                </a:solidFill>
                <a:latin typeface="Lucida Sans Unicode" charset="0"/>
                <a:cs typeface="Arial" charset="0"/>
              </a:rPr>
              <a:t>Hit</a:t>
            </a:r>
            <a:r>
              <a:rPr lang="en-US" sz="2000" b="1">
                <a:solidFill>
                  <a:srgbClr val="000000"/>
                </a:solidFill>
                <a:latin typeface="Lucida Sans Unicode" charset="0"/>
                <a:cs typeface="Arial" charset="0"/>
              </a:rPr>
              <a:t>/</a:t>
            </a:r>
            <a:r>
              <a:rPr lang="en-US" sz="2000" b="1">
                <a:solidFill>
                  <a:srgbClr val="CC0000"/>
                </a:solidFill>
                <a:latin typeface="Lucida Sans Unicode" charset="0"/>
                <a:cs typeface="Arial" charset="0"/>
              </a:rPr>
              <a:t>Miss</a:t>
            </a:r>
          </a:p>
        </p:txBody>
      </p:sp>
      <p:grpSp>
        <p:nvGrpSpPr>
          <p:cNvPr id="4" name="Group 158"/>
          <p:cNvGrpSpPr>
            <a:grpSpLocks/>
          </p:cNvGrpSpPr>
          <p:nvPr/>
        </p:nvGrpSpPr>
        <p:grpSpPr bwMode="auto">
          <a:xfrm>
            <a:off x="4800600" y="1524000"/>
            <a:ext cx="1828800" cy="457200"/>
            <a:chOff x="1248" y="2112"/>
            <a:chExt cx="1152" cy="288"/>
          </a:xfrm>
        </p:grpSpPr>
        <p:sp>
          <p:nvSpPr>
            <p:cNvPr id="83034" name="Rectangle 15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35" name="Rectangle 16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36" name="Rectangle 16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S1 </a:t>
              </a:r>
            </a:p>
          </p:txBody>
        </p:sp>
        <p:sp>
          <p:nvSpPr>
            <p:cNvPr id="83037" name="Rectangle 16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5" name="Group 163"/>
          <p:cNvGrpSpPr>
            <a:grpSpLocks/>
          </p:cNvGrpSpPr>
          <p:nvPr/>
        </p:nvGrpSpPr>
        <p:grpSpPr bwMode="auto">
          <a:xfrm>
            <a:off x="3886200" y="1524000"/>
            <a:ext cx="1828800" cy="457200"/>
            <a:chOff x="1248" y="2112"/>
            <a:chExt cx="1152" cy="288"/>
          </a:xfrm>
        </p:grpSpPr>
        <p:sp>
          <p:nvSpPr>
            <p:cNvPr id="83030" name="Rectangle 16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31" name="Rectangle 16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32" name="Rectangle 16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P1 </a:t>
              </a:r>
            </a:p>
          </p:txBody>
        </p:sp>
        <p:sp>
          <p:nvSpPr>
            <p:cNvPr id="83033" name="Rectangle 16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6" name="Group 178"/>
          <p:cNvGrpSpPr>
            <a:grpSpLocks/>
          </p:cNvGrpSpPr>
          <p:nvPr/>
        </p:nvGrpSpPr>
        <p:grpSpPr bwMode="auto">
          <a:xfrm>
            <a:off x="5715000" y="1524000"/>
            <a:ext cx="1828800" cy="457200"/>
            <a:chOff x="1248" y="2112"/>
            <a:chExt cx="1152" cy="288"/>
          </a:xfrm>
        </p:grpSpPr>
        <p:sp>
          <p:nvSpPr>
            <p:cNvPr id="83026" name="Rectangle 17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27" name="Rectangle 18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28" name="Rectangle 18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S2</a:t>
              </a:r>
            </a:p>
          </p:txBody>
        </p:sp>
        <p:sp>
          <p:nvSpPr>
            <p:cNvPr id="83029" name="Rectangle 18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7" name="Group 183"/>
          <p:cNvGrpSpPr>
            <a:grpSpLocks/>
          </p:cNvGrpSpPr>
          <p:nvPr/>
        </p:nvGrpSpPr>
        <p:grpSpPr bwMode="auto">
          <a:xfrm>
            <a:off x="6934200" y="1524000"/>
            <a:ext cx="1828800" cy="457200"/>
            <a:chOff x="1248" y="2112"/>
            <a:chExt cx="1152" cy="288"/>
          </a:xfrm>
        </p:grpSpPr>
        <p:sp>
          <p:nvSpPr>
            <p:cNvPr id="83022" name="Rectangle 18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23" name="Rectangle 18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24" name="Rectangle 18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S3</a:t>
              </a:r>
            </a:p>
          </p:txBody>
        </p:sp>
        <p:sp>
          <p:nvSpPr>
            <p:cNvPr id="83025" name="Rectangle 18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8" name="Group 188"/>
          <p:cNvGrpSpPr>
            <a:grpSpLocks/>
          </p:cNvGrpSpPr>
          <p:nvPr/>
        </p:nvGrpSpPr>
        <p:grpSpPr bwMode="auto">
          <a:xfrm>
            <a:off x="2133600" y="1524000"/>
            <a:ext cx="1828800" cy="457200"/>
            <a:chOff x="1248" y="2112"/>
            <a:chExt cx="1152" cy="288"/>
          </a:xfrm>
        </p:grpSpPr>
        <p:sp>
          <p:nvSpPr>
            <p:cNvPr id="83018" name="Rectangle 18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S1</a:t>
              </a:r>
              <a:r>
                <a:rPr lang="en-US" sz="2000" b="1">
                  <a:solidFill>
                    <a:srgbClr val="000000"/>
                  </a:solidFill>
                  <a:latin typeface="Lucida Sans Unicode" charset="0"/>
                </a:rPr>
                <a:t> </a:t>
              </a:r>
            </a:p>
          </p:txBody>
        </p:sp>
        <p:sp>
          <p:nvSpPr>
            <p:cNvPr id="83019" name="Rectangle 19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S2</a:t>
              </a:r>
              <a:r>
                <a:rPr lang="en-US" sz="2000" b="1">
                  <a:solidFill>
                    <a:srgbClr val="000000"/>
                  </a:solidFill>
                  <a:latin typeface="Lucida Sans Unicode" charset="0"/>
                </a:rPr>
                <a:t> </a:t>
              </a:r>
            </a:p>
          </p:txBody>
        </p:sp>
        <p:sp>
          <p:nvSpPr>
            <p:cNvPr id="83020" name="Rectangle 19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S3</a:t>
              </a:r>
            </a:p>
          </p:txBody>
        </p:sp>
        <p:sp>
          <p:nvSpPr>
            <p:cNvPr id="83021" name="Rectangle 19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P1 </a:t>
              </a:r>
            </a:p>
          </p:txBody>
        </p:sp>
      </p:grpSp>
      <p:grpSp>
        <p:nvGrpSpPr>
          <p:cNvPr id="9" name="Group 193"/>
          <p:cNvGrpSpPr>
            <a:grpSpLocks/>
          </p:cNvGrpSpPr>
          <p:nvPr/>
        </p:nvGrpSpPr>
        <p:grpSpPr bwMode="auto">
          <a:xfrm>
            <a:off x="381000" y="1524000"/>
            <a:ext cx="1828800" cy="457200"/>
            <a:chOff x="1248" y="2112"/>
            <a:chExt cx="1152" cy="288"/>
          </a:xfrm>
        </p:grpSpPr>
        <p:sp>
          <p:nvSpPr>
            <p:cNvPr id="83014" name="Rectangle 19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15" name="Rectangle 19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16" name="Rectangle 19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S3</a:t>
              </a:r>
            </a:p>
          </p:txBody>
        </p:sp>
        <p:sp>
          <p:nvSpPr>
            <p:cNvPr id="83017" name="Rectangle 19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10" name="Group 198"/>
          <p:cNvGrpSpPr>
            <a:grpSpLocks/>
          </p:cNvGrpSpPr>
          <p:nvPr/>
        </p:nvGrpSpPr>
        <p:grpSpPr bwMode="auto">
          <a:xfrm>
            <a:off x="4114800" y="1524000"/>
            <a:ext cx="1828800" cy="457200"/>
            <a:chOff x="1248" y="2112"/>
            <a:chExt cx="1152" cy="288"/>
          </a:xfrm>
        </p:grpSpPr>
        <p:sp>
          <p:nvSpPr>
            <p:cNvPr id="83010" name="Rectangle 19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S1</a:t>
              </a:r>
              <a:r>
                <a:rPr lang="en-US" sz="2000" b="1">
                  <a:solidFill>
                    <a:srgbClr val="000000"/>
                  </a:solidFill>
                  <a:latin typeface="Lucida Sans Unicode" charset="0"/>
                </a:rPr>
                <a:t> </a:t>
              </a:r>
            </a:p>
          </p:txBody>
        </p:sp>
        <p:sp>
          <p:nvSpPr>
            <p:cNvPr id="83011" name="Rectangle 20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S2</a:t>
              </a:r>
              <a:r>
                <a:rPr lang="en-US" sz="2000" b="1">
                  <a:solidFill>
                    <a:srgbClr val="000000"/>
                  </a:solidFill>
                  <a:latin typeface="Lucida Sans Unicode" charset="0"/>
                </a:rPr>
                <a:t> </a:t>
              </a:r>
            </a:p>
          </p:txBody>
        </p:sp>
        <p:sp>
          <p:nvSpPr>
            <p:cNvPr id="83012" name="Rectangle 20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S3</a:t>
              </a:r>
            </a:p>
          </p:txBody>
        </p:sp>
        <p:sp>
          <p:nvSpPr>
            <p:cNvPr id="83013" name="Rectangle 20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sp>
        <p:nvSpPr>
          <p:cNvPr id="2576587" name="Text Box 203"/>
          <p:cNvSpPr txBox="1">
            <a:spLocks noChangeArrowheads="1"/>
          </p:cNvSpPr>
          <p:nvPr/>
        </p:nvSpPr>
        <p:spPr bwMode="auto">
          <a:xfrm>
            <a:off x="5486400" y="4767263"/>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8000"/>
                </a:solidFill>
                <a:latin typeface="Lucida Sans Unicode" charset="0"/>
                <a:cs typeface="Arial" charset="0"/>
              </a:rPr>
              <a:t>H           H           H</a:t>
            </a:r>
            <a:r>
              <a:rPr lang="en-US" sz="2000" b="1">
                <a:solidFill>
                  <a:srgbClr val="CC0000"/>
                </a:solidFill>
                <a:latin typeface="Lucida Sans Unicode" charset="0"/>
                <a:cs typeface="Arial" charset="0"/>
              </a:rPr>
              <a:t>        </a:t>
            </a:r>
          </a:p>
        </p:txBody>
      </p:sp>
      <p:grpSp>
        <p:nvGrpSpPr>
          <p:cNvPr id="11" name="Group 204"/>
          <p:cNvGrpSpPr>
            <a:grpSpLocks/>
          </p:cNvGrpSpPr>
          <p:nvPr/>
        </p:nvGrpSpPr>
        <p:grpSpPr bwMode="auto">
          <a:xfrm>
            <a:off x="381000" y="1524000"/>
            <a:ext cx="1828800" cy="457200"/>
            <a:chOff x="1248" y="2112"/>
            <a:chExt cx="1152" cy="288"/>
          </a:xfrm>
        </p:grpSpPr>
        <p:sp>
          <p:nvSpPr>
            <p:cNvPr id="83006" name="Rectangle 205"/>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S1</a:t>
              </a:r>
              <a:r>
                <a:rPr lang="en-US" sz="2000" b="1">
                  <a:solidFill>
                    <a:srgbClr val="000000"/>
                  </a:solidFill>
                  <a:latin typeface="Lucida Sans Unicode" charset="0"/>
                </a:rPr>
                <a:t> </a:t>
              </a:r>
            </a:p>
          </p:txBody>
        </p:sp>
        <p:sp>
          <p:nvSpPr>
            <p:cNvPr id="83007" name="Rectangle 206"/>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S2</a:t>
              </a:r>
              <a:r>
                <a:rPr lang="en-US" sz="2000" b="1">
                  <a:solidFill>
                    <a:srgbClr val="000000"/>
                  </a:solidFill>
                  <a:latin typeface="Lucida Sans Unicode" charset="0"/>
                </a:rPr>
                <a:t> </a:t>
              </a:r>
            </a:p>
          </p:txBody>
        </p:sp>
        <p:sp>
          <p:nvSpPr>
            <p:cNvPr id="83008" name="Rectangle 207"/>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S3</a:t>
              </a:r>
            </a:p>
          </p:txBody>
        </p:sp>
        <p:sp>
          <p:nvSpPr>
            <p:cNvPr id="83009" name="Rectangle 208"/>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sp>
        <p:nvSpPr>
          <p:cNvPr id="2576593" name="Text Box 209"/>
          <p:cNvSpPr txBox="1">
            <a:spLocks noChangeArrowheads="1"/>
          </p:cNvSpPr>
          <p:nvPr/>
        </p:nvSpPr>
        <p:spPr bwMode="auto">
          <a:xfrm>
            <a:off x="1295400" y="4800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6600"/>
                </a:solidFill>
                <a:latin typeface="Lucida Sans Unicode" charset="0"/>
                <a:cs typeface="Arial" charset="0"/>
              </a:rPr>
              <a:t>H  </a:t>
            </a:r>
            <a:r>
              <a:rPr lang="en-US" sz="2000" b="1">
                <a:solidFill>
                  <a:srgbClr val="CC0000"/>
                </a:solidFill>
                <a:latin typeface="Lucida Sans Unicode" charset="0"/>
                <a:cs typeface="Arial" charset="0"/>
              </a:rPr>
              <a:t>M  M  M</a:t>
            </a:r>
          </a:p>
        </p:txBody>
      </p:sp>
      <p:sp>
        <p:nvSpPr>
          <p:cNvPr id="2576595" name="Text Box 211"/>
          <p:cNvSpPr txBox="1">
            <a:spLocks noChangeArrowheads="1"/>
          </p:cNvSpPr>
          <p:nvPr/>
        </p:nvSpPr>
        <p:spPr bwMode="auto">
          <a:xfrm>
            <a:off x="3352800" y="4800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6600"/>
                </a:solidFill>
                <a:latin typeface="Lucida Sans Unicode" charset="0"/>
                <a:cs typeface="Arial" charset="0"/>
              </a:rPr>
              <a:t>H  </a:t>
            </a:r>
            <a:r>
              <a:rPr lang="en-US" sz="2000" b="1">
                <a:solidFill>
                  <a:srgbClr val="CC0000"/>
                </a:solidFill>
                <a:latin typeface="Lucida Sans Unicode" charset="0"/>
                <a:cs typeface="Arial" charset="0"/>
              </a:rPr>
              <a:t>M  M  M</a:t>
            </a:r>
          </a:p>
        </p:txBody>
      </p:sp>
      <p:grpSp>
        <p:nvGrpSpPr>
          <p:cNvPr id="12" name="Group 228"/>
          <p:cNvGrpSpPr>
            <a:grpSpLocks/>
          </p:cNvGrpSpPr>
          <p:nvPr/>
        </p:nvGrpSpPr>
        <p:grpSpPr bwMode="auto">
          <a:xfrm>
            <a:off x="252413" y="5257800"/>
            <a:ext cx="5867400" cy="447675"/>
            <a:chOff x="240" y="3408"/>
            <a:chExt cx="3696" cy="282"/>
          </a:xfrm>
        </p:grpSpPr>
        <p:sp>
          <p:nvSpPr>
            <p:cNvPr id="82993" name="Text Box 213"/>
            <p:cNvSpPr txBox="1">
              <a:spLocks noChangeArrowheads="1"/>
            </p:cNvSpPr>
            <p:nvPr/>
          </p:nvSpPr>
          <p:spPr bwMode="auto">
            <a:xfrm>
              <a:off x="240" y="3408"/>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latin typeface="Lucida Sans Unicode" charset="0"/>
                  <a:cs typeface="Arial" charset="0"/>
                </a:rPr>
                <a:t>Time</a:t>
              </a:r>
              <a:endParaRPr lang="en-US" sz="2000" b="1">
                <a:solidFill>
                  <a:srgbClr val="CC0000"/>
                </a:solidFill>
                <a:latin typeface="Lucida Sans Unicode" charset="0"/>
                <a:cs typeface="Arial" charset="0"/>
              </a:endParaRPr>
            </a:p>
          </p:txBody>
        </p:sp>
        <p:sp>
          <p:nvSpPr>
            <p:cNvPr id="82994" name="Rectangle 214"/>
            <p:cNvSpPr>
              <a:spLocks noChangeArrowheads="1"/>
            </p:cNvSpPr>
            <p:nvPr/>
          </p:nvSpPr>
          <p:spPr bwMode="auto">
            <a:xfrm>
              <a:off x="720" y="3456"/>
              <a:ext cx="192"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2995" name="Rectangle 216"/>
            <p:cNvSpPr>
              <a:spLocks noChangeArrowheads="1"/>
            </p:cNvSpPr>
            <p:nvPr/>
          </p:nvSpPr>
          <p:spPr bwMode="auto">
            <a:xfrm>
              <a:off x="1392" y="3456"/>
              <a:ext cx="480" cy="192"/>
            </a:xfrm>
            <a:prstGeom prst="rect">
              <a:avLst/>
            </a:prstGeom>
            <a:solidFill>
              <a:srgbClr val="00FF00"/>
            </a:solidFill>
            <a:ln w="9525">
              <a:solidFill>
                <a:schemeClr val="tx1"/>
              </a:solidFill>
              <a:miter lim="800000"/>
              <a:headEnd/>
              <a:tailEnd/>
            </a:ln>
          </p:spPr>
          <p:txBody>
            <a:bodyPr wrap="none" anchor="ctr"/>
            <a:lstStyle/>
            <a:p>
              <a:pPr algn="ctr"/>
              <a:endParaRPr lang="en-US" sz="2000">
                <a:solidFill>
                  <a:srgbClr val="000000"/>
                </a:solidFill>
                <a:latin typeface="Lucida Sans Unicode" charset="0"/>
              </a:endParaRPr>
            </a:p>
          </p:txBody>
        </p:sp>
        <p:sp>
          <p:nvSpPr>
            <p:cNvPr id="82996" name="Rectangle 219"/>
            <p:cNvSpPr>
              <a:spLocks noChangeArrowheads="1"/>
            </p:cNvSpPr>
            <p:nvPr/>
          </p:nvSpPr>
          <p:spPr bwMode="auto">
            <a:xfrm>
              <a:off x="2352" y="3456"/>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2997" name="Rectangle 220"/>
            <p:cNvSpPr>
              <a:spLocks noChangeArrowheads="1"/>
            </p:cNvSpPr>
            <p:nvPr/>
          </p:nvSpPr>
          <p:spPr bwMode="auto">
            <a:xfrm>
              <a:off x="1872" y="3456"/>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2998" name="Rectangle 221"/>
            <p:cNvSpPr>
              <a:spLocks noChangeArrowheads="1"/>
            </p:cNvSpPr>
            <p:nvPr/>
          </p:nvSpPr>
          <p:spPr bwMode="auto">
            <a:xfrm>
              <a:off x="1890" y="3483"/>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2999" name="Rectangle 222"/>
            <p:cNvSpPr>
              <a:spLocks noChangeArrowheads="1"/>
            </p:cNvSpPr>
            <p:nvPr/>
          </p:nvSpPr>
          <p:spPr bwMode="auto">
            <a:xfrm>
              <a:off x="2832" y="3456"/>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00" name="Rectangle 223"/>
            <p:cNvSpPr>
              <a:spLocks noChangeArrowheads="1"/>
            </p:cNvSpPr>
            <p:nvPr/>
          </p:nvSpPr>
          <p:spPr bwMode="auto">
            <a:xfrm>
              <a:off x="3744" y="3456"/>
              <a:ext cx="192"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01" name="Rectangle 224"/>
            <p:cNvSpPr>
              <a:spLocks noChangeArrowheads="1"/>
            </p:cNvSpPr>
            <p:nvPr/>
          </p:nvSpPr>
          <p:spPr bwMode="auto">
            <a:xfrm>
              <a:off x="912" y="3456"/>
              <a:ext cx="480" cy="192"/>
            </a:xfrm>
            <a:prstGeom prst="rect">
              <a:avLst/>
            </a:prstGeom>
            <a:solidFill>
              <a:srgbClr val="CC0000"/>
            </a:solidFill>
            <a:ln w="9525">
              <a:solidFill>
                <a:schemeClr val="tx1"/>
              </a:solidFill>
              <a:miter lim="800000"/>
              <a:headEnd/>
              <a:tailEnd/>
            </a:ln>
          </p:spPr>
          <p:txBody>
            <a:bodyPr wrap="none" anchor="ctr"/>
            <a:lstStyle/>
            <a:p>
              <a:endParaRPr lang="en-US">
                <a:solidFill>
                  <a:srgbClr val="000000"/>
                </a:solidFill>
              </a:endParaRPr>
            </a:p>
          </p:txBody>
        </p:sp>
        <p:sp>
          <p:nvSpPr>
            <p:cNvPr id="83002" name="Rectangle 225"/>
            <p:cNvSpPr>
              <a:spLocks noChangeArrowheads="1"/>
            </p:cNvSpPr>
            <p:nvPr/>
          </p:nvSpPr>
          <p:spPr bwMode="auto">
            <a:xfrm>
              <a:off x="924" y="3477"/>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03" name="Rectangle 215"/>
            <p:cNvSpPr>
              <a:spLocks noChangeArrowheads="1"/>
            </p:cNvSpPr>
            <p:nvPr/>
          </p:nvSpPr>
          <p:spPr bwMode="auto">
            <a:xfrm>
              <a:off x="957" y="3498"/>
              <a:ext cx="480" cy="192"/>
            </a:xfrm>
            <a:prstGeom prst="rect">
              <a:avLst/>
            </a:prstGeom>
            <a:solidFill>
              <a:srgbClr val="FF0000"/>
            </a:solidFill>
            <a:ln w="9525">
              <a:solidFill>
                <a:schemeClr val="tx1"/>
              </a:solidFill>
              <a:miter lim="800000"/>
              <a:headEnd/>
              <a:tailEnd/>
            </a:ln>
          </p:spPr>
          <p:txBody>
            <a:bodyPr wrap="none" anchor="ctr"/>
            <a:lstStyle/>
            <a:p>
              <a:pPr algn="ctr"/>
              <a:r>
                <a:rPr lang="en-US" sz="2000">
                  <a:solidFill>
                    <a:srgbClr val="000000"/>
                  </a:solidFill>
                  <a:latin typeface="Lucida Sans Unicode" charset="0"/>
                </a:rPr>
                <a:t>stall</a:t>
              </a:r>
            </a:p>
          </p:txBody>
        </p:sp>
        <p:sp>
          <p:nvSpPr>
            <p:cNvPr id="83004" name="Rectangle 226"/>
            <p:cNvSpPr>
              <a:spLocks noChangeArrowheads="1"/>
            </p:cNvSpPr>
            <p:nvPr/>
          </p:nvSpPr>
          <p:spPr bwMode="auto">
            <a:xfrm>
              <a:off x="1914" y="3498"/>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05" name="Rectangle 227"/>
            <p:cNvSpPr>
              <a:spLocks noChangeArrowheads="1"/>
            </p:cNvSpPr>
            <p:nvPr/>
          </p:nvSpPr>
          <p:spPr bwMode="auto">
            <a:xfrm>
              <a:off x="3312" y="3456"/>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grpSp>
      <p:sp>
        <p:nvSpPr>
          <p:cNvPr id="2576613" name="Text Box 229"/>
          <p:cNvSpPr txBox="1">
            <a:spLocks noChangeArrowheads="1"/>
          </p:cNvSpPr>
          <p:nvPr/>
        </p:nvSpPr>
        <p:spPr bwMode="auto">
          <a:xfrm>
            <a:off x="7696200" y="5233988"/>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latin typeface="Tahoma" charset="0"/>
                <a:cs typeface="Arial" charset="0"/>
              </a:rPr>
              <a:t>Misses=6Stalls=2</a:t>
            </a:r>
          </a:p>
        </p:txBody>
      </p:sp>
      <p:sp>
        <p:nvSpPr>
          <p:cNvPr id="2576614" name="Line 230"/>
          <p:cNvSpPr>
            <a:spLocks noChangeShapeType="1"/>
          </p:cNvSpPr>
          <p:nvPr/>
        </p:nvSpPr>
        <p:spPr bwMode="auto">
          <a:xfrm>
            <a:off x="6096000" y="5486400"/>
            <a:ext cx="1676400" cy="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576615" name="Text Box 231"/>
          <p:cNvSpPr txBox="1">
            <a:spLocks noChangeArrowheads="1"/>
          </p:cNvSpPr>
          <p:nvPr/>
        </p:nvSpPr>
        <p:spPr bwMode="auto">
          <a:xfrm>
            <a:off x="6400800" y="5105400"/>
            <a:ext cx="91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latin typeface="Tahoma" charset="0"/>
                <a:cs typeface="Arial" charset="0"/>
              </a:rPr>
              <a:t>Saved cycles</a:t>
            </a:r>
          </a:p>
        </p:txBody>
      </p:sp>
      <p:sp>
        <p:nvSpPr>
          <p:cNvPr id="2576618" name="Line 234"/>
          <p:cNvSpPr>
            <a:spLocks noChangeShapeType="1"/>
          </p:cNvSpPr>
          <p:nvPr/>
        </p:nvSpPr>
        <p:spPr bwMode="auto">
          <a:xfrm>
            <a:off x="0" y="2743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576620" name="Line 236"/>
          <p:cNvSpPr>
            <a:spLocks noChangeShapeType="1"/>
          </p:cNvSpPr>
          <p:nvPr/>
        </p:nvSpPr>
        <p:spPr bwMode="auto">
          <a:xfrm>
            <a:off x="0" y="4267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91" name="Line 237"/>
          <p:cNvSpPr>
            <a:spLocks noChangeShapeType="1"/>
          </p:cNvSpPr>
          <p:nvPr/>
        </p:nvSpPr>
        <p:spPr bwMode="auto">
          <a:xfrm flipH="1">
            <a:off x="3343275" y="330200"/>
            <a:ext cx="152400" cy="30480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576622" name="Text Box 238"/>
          <p:cNvSpPr txBox="1">
            <a:spLocks noChangeArrowheads="1"/>
          </p:cNvSpPr>
          <p:nvPr/>
        </p:nvSpPr>
        <p:spPr bwMode="auto">
          <a:xfrm>
            <a:off x="1060450" y="1506538"/>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Cache</a:t>
            </a:r>
          </a:p>
        </p:txBody>
      </p:sp>
    </p:spTree>
    <p:extLst>
      <p:ext uri="{BB962C8B-B14F-4D97-AF65-F5344CB8AC3E}">
        <p14:creationId xmlns:p14="http://schemas.microsoft.com/office/powerpoint/2010/main" val="3187279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65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64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766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57662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764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7653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7653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6"/>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7642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xit" presetSubtype="0" fill="hold" nodeType="clickEffect">
                                  <p:stCondLst>
                                    <p:cond delay="0"/>
                                  </p:stCondLst>
                                  <p:childTnLst>
                                    <p:animEffect transition="out" filter="dissolv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76442"/>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nodeType="clickEffect">
                                  <p:stCondLst>
                                    <p:cond delay="0"/>
                                  </p:stCondLst>
                                  <p:childTnLst>
                                    <p:set>
                                      <p:cBhvr>
                                        <p:cTn id="75" dur="1" fill="hold">
                                          <p:stCondLst>
                                            <p:cond delay="0"/>
                                          </p:stCondLst>
                                        </p:cTn>
                                        <p:tgtEl>
                                          <p:spTgt spid="2"/>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257661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57662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57653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576536"/>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576587"/>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xit" presetSubtype="0" fill="hold" nodeType="clickEffect">
                                  <p:stCondLst>
                                    <p:cond delay="0"/>
                                  </p:stCondLst>
                                  <p:childTnLst>
                                    <p:set>
                                      <p:cBhvr>
                                        <p:cTn id="95" dur="1" fill="hold">
                                          <p:stCondLst>
                                            <p:cond delay="0"/>
                                          </p:stCondLst>
                                        </p:cTn>
                                        <p:tgtEl>
                                          <p:spTgt spid="10"/>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11"/>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nodeType="clickEffect">
                                  <p:stCondLst>
                                    <p:cond delay="0"/>
                                  </p:stCondLst>
                                  <p:childTnLst>
                                    <p:set>
                                      <p:cBhvr>
                                        <p:cTn id="101" dur="1" fill="hold">
                                          <p:stCondLst>
                                            <p:cond delay="0"/>
                                          </p:stCondLst>
                                        </p:cTn>
                                        <p:tgtEl>
                                          <p:spTgt spid="2576593"/>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xit" presetSubtype="0" fill="hold" nodeType="clickEffect">
                                  <p:stCondLst>
                                    <p:cond delay="0"/>
                                  </p:stCondLst>
                                  <p:childTnLst>
                                    <p:set>
                                      <p:cBhvr>
                                        <p:cTn id="105" dur="1" fill="hold">
                                          <p:stCondLst>
                                            <p:cond delay="0"/>
                                          </p:stCondLst>
                                        </p:cTn>
                                        <p:tgtEl>
                                          <p:spTgt spid="11"/>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8"/>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2576595"/>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xit" presetSubtype="0" fill="hold" nodeType="clickEffect">
                                  <p:stCondLst>
                                    <p:cond delay="0"/>
                                  </p:stCondLst>
                                  <p:childTnLst>
                                    <p:animEffect transition="out" filter="dissolve">
                                      <p:cBhvr>
                                        <p:cTn id="115" dur="500"/>
                                        <p:tgtEl>
                                          <p:spTgt spid="8"/>
                                        </p:tgtEl>
                                      </p:cBhvr>
                                    </p:animEffect>
                                    <p:set>
                                      <p:cBhvr>
                                        <p:cTn id="116" dur="1" fill="hold">
                                          <p:stCondLst>
                                            <p:cond delay="499"/>
                                          </p:stCondLst>
                                        </p:cTn>
                                        <p:tgtEl>
                                          <p:spTgt spid="8"/>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1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576613"/>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57661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576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6412" grpId="0"/>
      <p:bldP spid="2576422" grpId="0"/>
      <p:bldP spid="2576433" grpId="0"/>
      <p:bldP spid="2576442" grpId="0"/>
      <p:bldP spid="2576522" grpId="0"/>
      <p:bldP spid="2576530" grpId="0"/>
      <p:bldP spid="2576534" grpId="0"/>
      <p:bldP spid="2576535" grpId="0"/>
      <p:bldP spid="2576536" grpId="0"/>
      <p:bldP spid="2576587" grpId="0"/>
      <p:bldP spid="2576613" grpId="0"/>
      <p:bldP spid="2576614" grpId="0" animBg="1"/>
      <p:bldP spid="2576615" grpId="0"/>
      <p:bldP spid="2576618" grpId="0" animBg="1"/>
      <p:bldP spid="2576620" grpId="0" animBg="1"/>
      <p:bldP spid="2576622" grpId="0"/>
      <p:bldP spid="257662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6374248-F0B0-244F-A386-5642A15C5E59}" type="slidenum">
              <a:rPr lang="en-US">
                <a:solidFill>
                  <a:srgbClr val="000000"/>
                </a:solidFill>
              </a:rPr>
              <a:pPr/>
              <a:t>24</a:t>
            </a:fld>
            <a:endParaRPr lang="en-US">
              <a:solidFill>
                <a:srgbClr val="000000"/>
              </a:solidFill>
            </a:endParaRPr>
          </a:p>
        </p:txBody>
      </p:sp>
      <p:sp>
        <p:nvSpPr>
          <p:cNvPr id="2579458" name="Rectangle 2"/>
          <p:cNvSpPr>
            <a:spLocks noGrp="1" noChangeArrowheads="1"/>
          </p:cNvSpPr>
          <p:nvPr>
            <p:ph type="title"/>
          </p:nvPr>
        </p:nvSpPr>
        <p:spPr/>
        <p:txBody>
          <a:bodyPr/>
          <a:lstStyle/>
          <a:p>
            <a:r>
              <a:rPr lang="en-US" sz="3200">
                <a:latin typeface="Helvetica" charset="0"/>
              </a:rPr>
              <a:t>Motivation</a:t>
            </a:r>
          </a:p>
        </p:txBody>
      </p:sp>
      <p:sp>
        <p:nvSpPr>
          <p:cNvPr id="2579459" name="Rectangle 3"/>
          <p:cNvSpPr>
            <a:spLocks noGrp="1" noChangeArrowheads="1"/>
          </p:cNvSpPr>
          <p:nvPr>
            <p:ph type="body" idx="1"/>
          </p:nvPr>
        </p:nvSpPr>
        <p:spPr>
          <a:xfrm>
            <a:off x="-152400" y="2590800"/>
            <a:ext cx="8686800" cy="1828800"/>
          </a:xfrm>
        </p:spPr>
        <p:txBody>
          <a:bodyPr/>
          <a:lstStyle/>
          <a:p>
            <a:pPr lvl="1">
              <a:buFont typeface="Wingdings" charset="0"/>
              <a:buChar char="q"/>
            </a:pPr>
            <a:r>
              <a:rPr lang="en-US" sz="2400">
                <a:solidFill>
                  <a:schemeClr val="tx1"/>
                </a:solidFill>
                <a:latin typeface="Tahoma" charset="0"/>
              </a:rPr>
              <a:t> MLP varies. Some misses more costly than others</a:t>
            </a:r>
          </a:p>
          <a:p>
            <a:pPr lvl="1">
              <a:buFont typeface="Wingdings" charset="0"/>
              <a:buChar char="q"/>
            </a:pPr>
            <a:endParaRPr lang="en-US" sz="2400">
              <a:solidFill>
                <a:schemeClr val="tx1"/>
              </a:solidFill>
              <a:latin typeface="Tahoma" charset="0"/>
            </a:endParaRPr>
          </a:p>
          <a:p>
            <a:pPr lvl="1">
              <a:buFont typeface="Wingdings" charset="0"/>
              <a:buChar char="q"/>
            </a:pPr>
            <a:r>
              <a:rPr lang="en-US" sz="2400">
                <a:solidFill>
                  <a:schemeClr val="tx1"/>
                </a:solidFill>
                <a:latin typeface="Tahoma" charset="0"/>
              </a:rPr>
              <a:t> MLP-aware replacement can improve performance by reducing costly misses</a:t>
            </a:r>
            <a:r>
              <a:rPr lang="en-US" sz="2400">
                <a:latin typeface="Tahoma" charset="0"/>
              </a:rPr>
              <a:t> </a:t>
            </a:r>
          </a:p>
        </p:txBody>
      </p:sp>
    </p:spTree>
    <p:extLst>
      <p:ext uri="{BB962C8B-B14F-4D97-AF65-F5344CB8AC3E}">
        <p14:creationId xmlns:p14="http://schemas.microsoft.com/office/powerpoint/2010/main" val="27973771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12701E-6438-E04A-B252-FED0610DF219}" type="slidenum">
              <a:rPr lang="en-US">
                <a:solidFill>
                  <a:srgbClr val="000000"/>
                </a:solidFill>
              </a:rPr>
              <a:pPr/>
              <a:t>25</a:t>
            </a:fld>
            <a:endParaRPr lang="en-US">
              <a:solidFill>
                <a:srgbClr val="000000"/>
              </a:solidFill>
            </a:endParaRPr>
          </a:p>
        </p:txBody>
      </p:sp>
      <p:sp>
        <p:nvSpPr>
          <p:cNvPr id="2580482" name="Rectangle 2"/>
          <p:cNvSpPr>
            <a:spLocks noGrp="1" noChangeArrowheads="1"/>
          </p:cNvSpPr>
          <p:nvPr>
            <p:ph type="title"/>
          </p:nvPr>
        </p:nvSpPr>
        <p:spPr>
          <a:xfrm>
            <a:off x="381000" y="533400"/>
            <a:ext cx="7648575" cy="831850"/>
          </a:xfrm>
        </p:spPr>
        <p:txBody>
          <a:bodyPr/>
          <a:lstStyle/>
          <a:p>
            <a:r>
              <a:rPr lang="en-US" sz="3200">
                <a:latin typeface="Helvetica" charset="0"/>
              </a:rPr>
              <a:t>Outline</a:t>
            </a:r>
          </a:p>
        </p:txBody>
      </p:sp>
      <p:sp>
        <p:nvSpPr>
          <p:cNvPr id="2580483" name="Rectangle 3"/>
          <p:cNvSpPr>
            <a:spLocks noGrp="1" noChangeArrowheads="1"/>
          </p:cNvSpPr>
          <p:nvPr>
            <p:ph type="body" idx="1"/>
          </p:nvPr>
        </p:nvSpPr>
        <p:spPr>
          <a:xfrm>
            <a:off x="1066800" y="1371600"/>
            <a:ext cx="6907213" cy="4953000"/>
          </a:xfrm>
        </p:spPr>
        <p:txBody>
          <a:bodyPr/>
          <a:lstStyle/>
          <a:p>
            <a:pPr marL="457200" indent="-457200">
              <a:lnSpc>
                <a:spcPct val="90000"/>
              </a:lnSpc>
              <a:buFont typeface="Wingdings" charset="0"/>
              <a:buChar char="q"/>
            </a:pPr>
            <a:r>
              <a:rPr lang="en-US">
                <a:solidFill>
                  <a:srgbClr val="808080"/>
                </a:solidFill>
                <a:latin typeface="Tahoma" charset="0"/>
              </a:rPr>
              <a:t>Introduction</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 typeface="Wingdings" charset="0"/>
              <a:buChar char="q"/>
            </a:pPr>
            <a:r>
              <a:rPr lang="en-US">
                <a:latin typeface="Tahoma" charset="0"/>
              </a:rPr>
              <a:t>MLP-Aware Cache Replacement</a:t>
            </a:r>
          </a:p>
          <a:p>
            <a:pPr marL="800100" lvl="1" indent="-342900">
              <a:lnSpc>
                <a:spcPct val="90000"/>
              </a:lnSpc>
              <a:buFont typeface="Wingdings" charset="0"/>
              <a:buChar char="§"/>
            </a:pPr>
            <a:r>
              <a:rPr lang="en-US" sz="2000">
                <a:latin typeface="Tahoma" charset="0"/>
              </a:rPr>
              <a:t>Model for Computing Cost</a:t>
            </a:r>
          </a:p>
          <a:p>
            <a:pPr marL="800100" lvl="1" indent="-342900">
              <a:lnSpc>
                <a:spcPct val="90000"/>
              </a:lnSpc>
              <a:buFont typeface="Wingdings" charset="0"/>
              <a:buChar char="§"/>
            </a:pPr>
            <a:r>
              <a:rPr lang="en-US" sz="2000">
                <a:latin typeface="Tahoma" charset="0"/>
              </a:rPr>
              <a:t>Repeatability of Cost</a:t>
            </a:r>
          </a:p>
          <a:p>
            <a:pPr marL="800100" lvl="1" indent="-342900">
              <a:lnSpc>
                <a:spcPct val="90000"/>
              </a:lnSpc>
              <a:buFont typeface="Wingdings" charset="0"/>
              <a:buChar char="§"/>
            </a:pPr>
            <a:r>
              <a:rPr lang="en-US" sz="2000">
                <a:latin typeface="Tahoma" charset="0"/>
              </a:rPr>
              <a:t>A Cost-Sensitive Replacement Policy</a:t>
            </a:r>
          </a:p>
          <a:p>
            <a:pPr marL="800100" lvl="1" indent="-342900">
              <a:lnSpc>
                <a:spcPct val="90000"/>
              </a:lnSpc>
              <a:buFont typeface="Wingdings" charset="0"/>
              <a:buChar char="§"/>
            </a:pPr>
            <a:endParaRPr lang="en-US" sz="2000">
              <a:latin typeface="Tahoma" charset="0"/>
            </a:endParaRPr>
          </a:p>
          <a:p>
            <a:pPr marL="457200" indent="-457200">
              <a:lnSpc>
                <a:spcPct val="90000"/>
              </a:lnSpc>
              <a:buFont typeface="Wingdings" charset="0"/>
              <a:buChar char="q"/>
            </a:pPr>
            <a:r>
              <a:rPr lang="en-US">
                <a:solidFill>
                  <a:srgbClr val="808080"/>
                </a:solidFill>
                <a:latin typeface="Tahoma" charset="0"/>
              </a:rPr>
              <a:t>Practical Hybrid Replacement</a:t>
            </a:r>
          </a:p>
          <a:p>
            <a:pPr marL="800100" lvl="1" indent="-342900">
              <a:lnSpc>
                <a:spcPct val="90000"/>
              </a:lnSpc>
              <a:buFont typeface="Wingdings" charset="0"/>
              <a:buChar char="§"/>
            </a:pPr>
            <a:r>
              <a:rPr lang="en-US" sz="2000">
                <a:solidFill>
                  <a:srgbClr val="808080"/>
                </a:solidFill>
                <a:latin typeface="Tahoma" charset="0"/>
              </a:rPr>
              <a:t>Tournament Selection</a:t>
            </a:r>
          </a:p>
          <a:p>
            <a:pPr marL="800100" lvl="1" indent="-342900">
              <a:lnSpc>
                <a:spcPct val="90000"/>
              </a:lnSpc>
              <a:buFont typeface="Wingdings" charset="0"/>
              <a:buChar char="§"/>
            </a:pPr>
            <a:r>
              <a:rPr lang="en-US" sz="2000">
                <a:solidFill>
                  <a:srgbClr val="808080"/>
                </a:solidFill>
                <a:latin typeface="Tahoma" charset="0"/>
              </a:rPr>
              <a:t>Dynamic Set Sampling</a:t>
            </a:r>
          </a:p>
          <a:p>
            <a:pPr marL="800100" lvl="1" indent="-342900">
              <a:lnSpc>
                <a:spcPct val="90000"/>
              </a:lnSpc>
              <a:buFont typeface="Wingdings" charset="0"/>
              <a:buChar char="§"/>
            </a:pPr>
            <a:r>
              <a:rPr lang="en-US" sz="2000">
                <a:solidFill>
                  <a:srgbClr val="808080"/>
                </a:solidFill>
                <a:latin typeface="Tahoma" charset="0"/>
              </a:rPr>
              <a:t>Sampling Based Adaptive Replacement</a:t>
            </a:r>
          </a:p>
          <a:p>
            <a:pPr marL="800100" lvl="1" indent="-342900">
              <a:lnSpc>
                <a:spcPct val="90000"/>
              </a:lnSpc>
              <a:buFont typeface="Wingdings" charset="0"/>
              <a:buChar char="§"/>
            </a:pPr>
            <a:endParaRPr lang="en-US" sz="2000">
              <a:solidFill>
                <a:srgbClr val="808080"/>
              </a:solidFill>
              <a:latin typeface="Tahoma" charset="0"/>
            </a:endParaRPr>
          </a:p>
          <a:p>
            <a:pPr marL="457200" indent="-457200">
              <a:lnSpc>
                <a:spcPct val="90000"/>
              </a:lnSpc>
              <a:buFont typeface="Wingdings" charset="0"/>
              <a:buChar char="q"/>
            </a:pPr>
            <a:r>
              <a:rPr lang="en-US">
                <a:solidFill>
                  <a:srgbClr val="808080"/>
                </a:solidFill>
                <a:latin typeface="Tahoma" charset="0"/>
              </a:rPr>
              <a:t>Summary</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Tx/>
              <a:buNone/>
            </a:pPr>
            <a:endParaRPr lang="en-US">
              <a:latin typeface="Tahoma" charset="0"/>
            </a:endParaRPr>
          </a:p>
          <a:p>
            <a:pPr marL="457200" indent="-457200">
              <a:lnSpc>
                <a:spcPct val="90000"/>
              </a:lnSpc>
              <a:buFontTx/>
              <a:buNone/>
            </a:pPr>
            <a:endParaRPr lang="en-US"/>
          </a:p>
        </p:txBody>
      </p:sp>
    </p:spTree>
    <p:extLst>
      <p:ext uri="{BB962C8B-B14F-4D97-AF65-F5344CB8AC3E}">
        <p14:creationId xmlns:p14="http://schemas.microsoft.com/office/powerpoint/2010/main" val="26362894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fld id="{E73679E2-486D-FA41-A4EE-687C8ABC96E8}" type="slidenum">
              <a:rPr lang="en-US">
                <a:solidFill>
                  <a:srgbClr val="000000"/>
                </a:solidFill>
              </a:rPr>
              <a:pPr/>
              <a:t>26</a:t>
            </a:fld>
            <a:endParaRPr lang="en-US">
              <a:solidFill>
                <a:srgbClr val="000000"/>
              </a:solidFill>
            </a:endParaRPr>
          </a:p>
        </p:txBody>
      </p:sp>
      <p:sp>
        <p:nvSpPr>
          <p:cNvPr id="2581506" name="Rectangle 2"/>
          <p:cNvSpPr>
            <a:spLocks noGrp="1" noChangeArrowheads="1"/>
          </p:cNvSpPr>
          <p:nvPr>
            <p:ph type="title"/>
          </p:nvPr>
        </p:nvSpPr>
        <p:spPr>
          <a:xfrm>
            <a:off x="352425" y="341313"/>
            <a:ext cx="8258175" cy="831850"/>
          </a:xfrm>
        </p:spPr>
        <p:txBody>
          <a:bodyPr/>
          <a:lstStyle/>
          <a:p>
            <a:r>
              <a:rPr lang="en-US" sz="3200">
                <a:latin typeface="Helvetica" charset="0"/>
              </a:rPr>
              <a:t>Computing MLP-Based Cost</a:t>
            </a:r>
          </a:p>
        </p:txBody>
      </p:sp>
      <p:sp>
        <p:nvSpPr>
          <p:cNvPr id="2581507" name="Rectangle 3"/>
          <p:cNvSpPr>
            <a:spLocks noGrp="1" noChangeArrowheads="1"/>
          </p:cNvSpPr>
          <p:nvPr>
            <p:ph type="body" idx="1"/>
          </p:nvPr>
        </p:nvSpPr>
        <p:spPr>
          <a:xfrm>
            <a:off x="304800" y="1447800"/>
            <a:ext cx="8839200" cy="2209800"/>
          </a:xfrm>
        </p:spPr>
        <p:txBody>
          <a:bodyPr/>
          <a:lstStyle/>
          <a:p>
            <a:pPr>
              <a:buFont typeface="Wingdings" charset="0"/>
              <a:buChar char="q"/>
            </a:pPr>
            <a:r>
              <a:rPr lang="en-US">
                <a:latin typeface="Tahoma" charset="0"/>
              </a:rPr>
              <a:t>Cost of miss is number of cycles the miss stalls the processor </a:t>
            </a:r>
          </a:p>
          <a:p>
            <a:pPr>
              <a:buFont typeface="Wingdings" charset="0"/>
              <a:buNone/>
            </a:pPr>
            <a:r>
              <a:rPr lang="en-US">
                <a:latin typeface="Tahoma" charset="0"/>
              </a:rPr>
              <a:t> </a:t>
            </a:r>
          </a:p>
          <a:p>
            <a:pPr>
              <a:buFont typeface="Wingdings" charset="0"/>
              <a:buChar char="q"/>
            </a:pPr>
            <a:r>
              <a:rPr lang="en-US">
                <a:latin typeface="Tahoma" charset="0"/>
              </a:rPr>
              <a:t>Easy to compute for isolated miss</a:t>
            </a:r>
          </a:p>
          <a:p>
            <a:pPr>
              <a:buFont typeface="Wingdings" charset="0"/>
              <a:buChar char="q"/>
            </a:pPr>
            <a:endParaRPr lang="en-US">
              <a:latin typeface="Tahoma" charset="0"/>
            </a:endParaRPr>
          </a:p>
          <a:p>
            <a:pPr>
              <a:buFont typeface="Wingdings" charset="0"/>
              <a:buChar char="q"/>
            </a:pPr>
            <a:r>
              <a:rPr lang="en-US">
                <a:latin typeface="Tahoma" charset="0"/>
              </a:rPr>
              <a:t>Divide each stall cycle equally among all parallel misses</a:t>
            </a:r>
          </a:p>
        </p:txBody>
      </p:sp>
      <p:sp>
        <p:nvSpPr>
          <p:cNvPr id="2581541" name="Rectangle 37"/>
          <p:cNvSpPr>
            <a:spLocks noChangeArrowheads="1"/>
          </p:cNvSpPr>
          <p:nvPr/>
        </p:nvSpPr>
        <p:spPr bwMode="auto">
          <a:xfrm>
            <a:off x="4724400" y="5181600"/>
            <a:ext cx="3200400" cy="381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rgbClr val="000000"/>
                </a:solidFill>
                <a:latin typeface="Helvetica" charset="0"/>
                <a:cs typeface="+mn-cs"/>
              </a:rPr>
              <a:t>            </a:t>
            </a:r>
          </a:p>
        </p:txBody>
      </p:sp>
      <p:sp>
        <p:nvSpPr>
          <p:cNvPr id="2581544" name="Rectangle 40"/>
          <p:cNvSpPr>
            <a:spLocks noChangeArrowheads="1"/>
          </p:cNvSpPr>
          <p:nvPr/>
        </p:nvSpPr>
        <p:spPr bwMode="auto">
          <a:xfrm>
            <a:off x="4038600" y="4648200"/>
            <a:ext cx="3429000" cy="381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              </a:t>
            </a:r>
          </a:p>
        </p:txBody>
      </p:sp>
      <p:sp>
        <p:nvSpPr>
          <p:cNvPr id="2581545" name="Rectangle 41"/>
          <p:cNvSpPr>
            <a:spLocks noChangeArrowheads="1"/>
          </p:cNvSpPr>
          <p:nvPr/>
        </p:nvSpPr>
        <p:spPr bwMode="auto">
          <a:xfrm>
            <a:off x="1143000" y="4038600"/>
            <a:ext cx="3276600" cy="381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                     </a:t>
            </a:r>
            <a:r>
              <a:rPr lang="en-US" sz="2400">
                <a:solidFill>
                  <a:srgbClr val="000000"/>
                </a:solidFill>
                <a:latin typeface="Helvetica" charset="0"/>
                <a:cs typeface="+mn-cs"/>
              </a:rPr>
              <a:t> </a:t>
            </a:r>
            <a:endParaRPr lang="en-US">
              <a:solidFill>
                <a:srgbClr val="000000"/>
              </a:solidFill>
              <a:latin typeface="Helvetica" charset="0"/>
              <a:cs typeface="+mn-cs"/>
            </a:endParaRPr>
          </a:p>
        </p:txBody>
      </p:sp>
      <p:sp>
        <p:nvSpPr>
          <p:cNvPr id="2581546" name="Line 42"/>
          <p:cNvSpPr>
            <a:spLocks noChangeShapeType="1"/>
          </p:cNvSpPr>
          <p:nvPr/>
        </p:nvSpPr>
        <p:spPr bwMode="auto">
          <a:xfrm>
            <a:off x="1128713" y="5715000"/>
            <a:ext cx="7391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47" name="Text Box 43"/>
          <p:cNvSpPr txBox="1">
            <a:spLocks noChangeArrowheads="1"/>
          </p:cNvSpPr>
          <p:nvPr/>
        </p:nvSpPr>
        <p:spPr bwMode="auto">
          <a:xfrm>
            <a:off x="4429125" y="3962400"/>
            <a:ext cx="3048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A</a:t>
            </a:r>
          </a:p>
        </p:txBody>
      </p:sp>
      <p:sp>
        <p:nvSpPr>
          <p:cNvPr id="2581562" name="Text Box 58"/>
          <p:cNvSpPr txBox="1">
            <a:spLocks noChangeArrowheads="1"/>
          </p:cNvSpPr>
          <p:nvPr/>
        </p:nvSpPr>
        <p:spPr bwMode="auto">
          <a:xfrm>
            <a:off x="7472363" y="4572000"/>
            <a:ext cx="3810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B</a:t>
            </a:r>
          </a:p>
        </p:txBody>
      </p:sp>
      <p:sp>
        <p:nvSpPr>
          <p:cNvPr id="2581563" name="Text Box 59"/>
          <p:cNvSpPr txBox="1">
            <a:spLocks noChangeArrowheads="1"/>
          </p:cNvSpPr>
          <p:nvPr/>
        </p:nvSpPr>
        <p:spPr bwMode="auto">
          <a:xfrm>
            <a:off x="7924800" y="5105400"/>
            <a:ext cx="4572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C</a:t>
            </a:r>
          </a:p>
        </p:txBody>
      </p:sp>
      <p:sp>
        <p:nvSpPr>
          <p:cNvPr id="2581553" name="Line 49"/>
          <p:cNvSpPr>
            <a:spLocks noChangeShapeType="1"/>
          </p:cNvSpPr>
          <p:nvPr/>
        </p:nvSpPr>
        <p:spPr bwMode="auto">
          <a:xfrm>
            <a:off x="1143000" y="4052888"/>
            <a:ext cx="9525" cy="1657350"/>
          </a:xfrm>
          <a:prstGeom prst="line">
            <a:avLst/>
          </a:prstGeom>
          <a:noFill/>
          <a:ln w="2857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64" name="Text Box 60"/>
          <p:cNvSpPr txBox="1">
            <a:spLocks noChangeArrowheads="1"/>
          </p:cNvSpPr>
          <p:nvPr/>
        </p:nvSpPr>
        <p:spPr bwMode="auto">
          <a:xfrm>
            <a:off x="947738" y="5726113"/>
            <a:ext cx="409575"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t0</a:t>
            </a:r>
          </a:p>
        </p:txBody>
      </p:sp>
      <p:sp>
        <p:nvSpPr>
          <p:cNvPr id="2581565" name="Text Box 61"/>
          <p:cNvSpPr txBox="1">
            <a:spLocks noChangeArrowheads="1"/>
          </p:cNvSpPr>
          <p:nvPr/>
        </p:nvSpPr>
        <p:spPr bwMode="auto">
          <a:xfrm>
            <a:off x="3810000" y="5715000"/>
            <a:ext cx="442913"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b="1">
                <a:solidFill>
                  <a:srgbClr val="000000"/>
                </a:solidFill>
                <a:latin typeface="Helvetica" charset="0"/>
                <a:cs typeface="+mn-cs"/>
              </a:rPr>
              <a:t>t1</a:t>
            </a:r>
          </a:p>
        </p:txBody>
      </p:sp>
      <p:sp>
        <p:nvSpPr>
          <p:cNvPr id="2581566" name="Text Box 62"/>
          <p:cNvSpPr txBox="1">
            <a:spLocks noChangeArrowheads="1"/>
          </p:cNvSpPr>
          <p:nvPr/>
        </p:nvSpPr>
        <p:spPr bwMode="auto">
          <a:xfrm>
            <a:off x="7239000" y="5721350"/>
            <a:ext cx="409575"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t4</a:t>
            </a:r>
          </a:p>
        </p:txBody>
      </p:sp>
      <p:sp>
        <p:nvSpPr>
          <p:cNvPr id="2581567" name="Text Box 63"/>
          <p:cNvSpPr txBox="1">
            <a:spLocks noChangeArrowheads="1"/>
          </p:cNvSpPr>
          <p:nvPr/>
        </p:nvSpPr>
        <p:spPr bwMode="auto">
          <a:xfrm>
            <a:off x="7772400" y="5721350"/>
            <a:ext cx="409575"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t5</a:t>
            </a:r>
          </a:p>
        </p:txBody>
      </p:sp>
      <p:sp>
        <p:nvSpPr>
          <p:cNvPr id="2581569" name="Text Box 65"/>
          <p:cNvSpPr txBox="1">
            <a:spLocks noChangeArrowheads="1"/>
          </p:cNvSpPr>
          <p:nvPr/>
        </p:nvSpPr>
        <p:spPr bwMode="auto">
          <a:xfrm>
            <a:off x="8158163" y="5715000"/>
            <a:ext cx="704850"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time</a:t>
            </a:r>
          </a:p>
        </p:txBody>
      </p:sp>
      <p:sp>
        <p:nvSpPr>
          <p:cNvPr id="2581571" name="Line 67"/>
          <p:cNvSpPr>
            <a:spLocks noChangeShapeType="1"/>
          </p:cNvSpPr>
          <p:nvPr/>
        </p:nvSpPr>
        <p:spPr bwMode="auto">
          <a:xfrm>
            <a:off x="4048125" y="4038600"/>
            <a:ext cx="0" cy="1681163"/>
          </a:xfrm>
          <a:prstGeom prst="line">
            <a:avLst/>
          </a:prstGeom>
          <a:noFill/>
          <a:ln w="2857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2" name="Line 68"/>
          <p:cNvSpPr>
            <a:spLocks noChangeShapeType="1"/>
          </p:cNvSpPr>
          <p:nvPr/>
        </p:nvSpPr>
        <p:spPr bwMode="auto">
          <a:xfrm>
            <a:off x="4419600" y="4419600"/>
            <a:ext cx="0" cy="1300163"/>
          </a:xfrm>
          <a:prstGeom prst="line">
            <a:avLst/>
          </a:prstGeom>
          <a:noFill/>
          <a:ln w="2857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3" name="Line 69"/>
          <p:cNvSpPr>
            <a:spLocks noChangeShapeType="1"/>
          </p:cNvSpPr>
          <p:nvPr/>
        </p:nvSpPr>
        <p:spPr bwMode="auto">
          <a:xfrm>
            <a:off x="4724400" y="4648200"/>
            <a:ext cx="9525" cy="1071563"/>
          </a:xfrm>
          <a:prstGeom prst="line">
            <a:avLst/>
          </a:prstGeom>
          <a:noFill/>
          <a:ln w="2857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4" name="Line 70"/>
          <p:cNvSpPr>
            <a:spLocks noChangeShapeType="1"/>
          </p:cNvSpPr>
          <p:nvPr/>
        </p:nvSpPr>
        <p:spPr bwMode="auto">
          <a:xfrm>
            <a:off x="7467600" y="5029200"/>
            <a:ext cx="0" cy="690563"/>
          </a:xfrm>
          <a:prstGeom prst="line">
            <a:avLst/>
          </a:prstGeom>
          <a:noFill/>
          <a:ln w="2857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5" name="Line 71"/>
          <p:cNvSpPr>
            <a:spLocks noChangeShapeType="1"/>
          </p:cNvSpPr>
          <p:nvPr/>
        </p:nvSpPr>
        <p:spPr bwMode="auto">
          <a:xfrm>
            <a:off x="7924800" y="5562600"/>
            <a:ext cx="0" cy="157163"/>
          </a:xfrm>
          <a:prstGeom prst="line">
            <a:avLst/>
          </a:prstGeom>
          <a:noFill/>
          <a:ln w="2857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6" name="Text Box 72"/>
          <p:cNvSpPr txBox="1">
            <a:spLocks noChangeArrowheads="1"/>
          </p:cNvSpPr>
          <p:nvPr/>
        </p:nvSpPr>
        <p:spPr bwMode="auto">
          <a:xfrm>
            <a:off x="4419600" y="4648200"/>
            <a:ext cx="4572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1</a:t>
            </a:r>
          </a:p>
        </p:txBody>
      </p:sp>
      <p:sp>
        <p:nvSpPr>
          <p:cNvPr id="2581577" name="Text Box 73"/>
          <p:cNvSpPr txBox="1">
            <a:spLocks noChangeArrowheads="1"/>
          </p:cNvSpPr>
          <p:nvPr/>
        </p:nvSpPr>
        <p:spPr bwMode="auto">
          <a:xfrm>
            <a:off x="5791200" y="5181600"/>
            <a:ext cx="3810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½ </a:t>
            </a:r>
          </a:p>
        </p:txBody>
      </p:sp>
      <p:sp>
        <p:nvSpPr>
          <p:cNvPr id="2581578" name="Text Box 74"/>
          <p:cNvSpPr txBox="1">
            <a:spLocks noChangeArrowheads="1"/>
          </p:cNvSpPr>
          <p:nvPr/>
        </p:nvSpPr>
        <p:spPr bwMode="auto">
          <a:xfrm>
            <a:off x="2514600" y="4038600"/>
            <a:ext cx="4572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1</a:t>
            </a:r>
          </a:p>
        </p:txBody>
      </p:sp>
      <p:sp>
        <p:nvSpPr>
          <p:cNvPr id="2581579" name="Text Box 75"/>
          <p:cNvSpPr txBox="1">
            <a:spLocks noChangeArrowheads="1"/>
          </p:cNvSpPr>
          <p:nvPr/>
        </p:nvSpPr>
        <p:spPr bwMode="auto">
          <a:xfrm>
            <a:off x="4038600" y="4038600"/>
            <a:ext cx="3810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½ </a:t>
            </a:r>
          </a:p>
        </p:txBody>
      </p:sp>
      <p:sp>
        <p:nvSpPr>
          <p:cNvPr id="2581580" name="Text Box 76"/>
          <p:cNvSpPr txBox="1">
            <a:spLocks noChangeArrowheads="1"/>
          </p:cNvSpPr>
          <p:nvPr/>
        </p:nvSpPr>
        <p:spPr bwMode="auto">
          <a:xfrm>
            <a:off x="4038600" y="4648200"/>
            <a:ext cx="3810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½ </a:t>
            </a:r>
          </a:p>
        </p:txBody>
      </p:sp>
      <p:sp>
        <p:nvSpPr>
          <p:cNvPr id="2581581" name="Text Box 77"/>
          <p:cNvSpPr txBox="1">
            <a:spLocks noChangeArrowheads="1"/>
          </p:cNvSpPr>
          <p:nvPr/>
        </p:nvSpPr>
        <p:spPr bwMode="auto">
          <a:xfrm>
            <a:off x="4224338" y="5705475"/>
            <a:ext cx="442912"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b="1">
                <a:solidFill>
                  <a:srgbClr val="000000"/>
                </a:solidFill>
                <a:latin typeface="Helvetica" charset="0"/>
                <a:cs typeface="+mn-cs"/>
              </a:rPr>
              <a:t>t2</a:t>
            </a:r>
          </a:p>
        </p:txBody>
      </p:sp>
      <p:sp>
        <p:nvSpPr>
          <p:cNvPr id="2581583" name="Text Box 79"/>
          <p:cNvSpPr txBox="1">
            <a:spLocks noChangeArrowheads="1"/>
          </p:cNvSpPr>
          <p:nvPr/>
        </p:nvSpPr>
        <p:spPr bwMode="auto">
          <a:xfrm>
            <a:off x="4543425" y="5715000"/>
            <a:ext cx="442913"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b="1">
                <a:solidFill>
                  <a:srgbClr val="000000"/>
                </a:solidFill>
                <a:latin typeface="Helvetica" charset="0"/>
                <a:cs typeface="+mn-cs"/>
              </a:rPr>
              <a:t>t3</a:t>
            </a:r>
          </a:p>
        </p:txBody>
      </p:sp>
      <p:sp>
        <p:nvSpPr>
          <p:cNvPr id="2581584" name="Text Box 80"/>
          <p:cNvSpPr txBox="1">
            <a:spLocks noChangeArrowheads="1"/>
          </p:cNvSpPr>
          <p:nvPr/>
        </p:nvSpPr>
        <p:spPr bwMode="auto">
          <a:xfrm>
            <a:off x="5715000" y="4648200"/>
            <a:ext cx="3810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½ </a:t>
            </a:r>
          </a:p>
        </p:txBody>
      </p:sp>
      <p:sp>
        <p:nvSpPr>
          <p:cNvPr id="2581585" name="Text Box 81"/>
          <p:cNvSpPr txBox="1">
            <a:spLocks noChangeArrowheads="1"/>
          </p:cNvSpPr>
          <p:nvPr/>
        </p:nvSpPr>
        <p:spPr bwMode="auto">
          <a:xfrm>
            <a:off x="7467600" y="5181600"/>
            <a:ext cx="3810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1 </a:t>
            </a:r>
          </a:p>
        </p:txBody>
      </p:sp>
    </p:spTree>
    <p:extLst>
      <p:ext uri="{BB962C8B-B14F-4D97-AF65-F5344CB8AC3E}">
        <p14:creationId xmlns:p14="http://schemas.microsoft.com/office/powerpoint/2010/main" val="1231174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15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15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15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15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815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815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815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8156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815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815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815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815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815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815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81572"/>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5815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8158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8158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815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8158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8157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815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815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8157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8156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815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8157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81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541" grpId="0" animBg="1"/>
      <p:bldP spid="2581544" grpId="0" animBg="1"/>
      <p:bldP spid="2581545" grpId="0" animBg="1"/>
      <p:bldP spid="2581546" grpId="0" animBg="1"/>
      <p:bldP spid="2581547" grpId="0"/>
      <p:bldP spid="2581562" grpId="0"/>
      <p:bldP spid="2581563" grpId="0"/>
      <p:bldP spid="2581553" grpId="0" animBg="1"/>
      <p:bldP spid="2581564" grpId="0"/>
      <p:bldP spid="2581565" grpId="0"/>
      <p:bldP spid="2581566" grpId="0"/>
      <p:bldP spid="2581567" grpId="0"/>
      <p:bldP spid="2581569" grpId="0"/>
      <p:bldP spid="2581571" grpId="0" animBg="1"/>
      <p:bldP spid="2581572" grpId="0" animBg="1"/>
      <p:bldP spid="2581572" grpId="1" animBg="1"/>
      <p:bldP spid="2581573" grpId="0" animBg="1"/>
      <p:bldP spid="2581574" grpId="0" animBg="1"/>
      <p:bldP spid="2581575" grpId="0" animBg="1"/>
      <p:bldP spid="2581576" grpId="0"/>
      <p:bldP spid="2581577" grpId="0"/>
      <p:bldP spid="2581578" grpId="0"/>
      <p:bldP spid="2581579" grpId="0"/>
      <p:bldP spid="2581580" grpId="0"/>
      <p:bldP spid="2581581" grpId="0"/>
      <p:bldP spid="2581583" grpId="0"/>
      <p:bldP spid="2581584" grpId="0"/>
      <p:bldP spid="258158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939C1E5-B3EC-D14E-B29D-573CAB4D6054}" type="slidenum">
              <a:rPr lang="en-US">
                <a:solidFill>
                  <a:srgbClr val="000000"/>
                </a:solidFill>
              </a:rPr>
              <a:pPr/>
              <a:t>27</a:t>
            </a:fld>
            <a:endParaRPr lang="en-US">
              <a:solidFill>
                <a:srgbClr val="000000"/>
              </a:solidFill>
            </a:endParaRPr>
          </a:p>
        </p:txBody>
      </p:sp>
      <p:sp>
        <p:nvSpPr>
          <p:cNvPr id="2610181" name="Text Box 5"/>
          <p:cNvSpPr txBox="1">
            <a:spLocks noChangeArrowheads="1"/>
          </p:cNvSpPr>
          <p:nvPr/>
        </p:nvSpPr>
        <p:spPr bwMode="auto">
          <a:xfrm>
            <a:off x="533400" y="1600200"/>
            <a:ext cx="8077200" cy="44735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Char char="q"/>
            </a:pPr>
            <a:r>
              <a:rPr lang="en-US" sz="2400">
                <a:solidFill>
                  <a:srgbClr val="000000"/>
                </a:solidFill>
                <a:latin typeface="Helvetica" charset="0"/>
                <a:cs typeface="+mn-cs"/>
              </a:rPr>
              <a:t> Miss Status Holding Register (MSHR) tracks all in flight misses </a:t>
            </a:r>
          </a:p>
          <a:p>
            <a:pPr>
              <a:buFont typeface="Wingdings" charset="0"/>
              <a:buChar char="q"/>
            </a:pPr>
            <a:endParaRPr lang="en-US" sz="2400">
              <a:solidFill>
                <a:srgbClr val="000000"/>
              </a:solidFill>
              <a:latin typeface="Helvetica" charset="0"/>
              <a:cs typeface="+mn-cs"/>
            </a:endParaRPr>
          </a:p>
          <a:p>
            <a:pPr>
              <a:buFont typeface="Wingdings" charset="0"/>
              <a:buChar char="q"/>
            </a:pPr>
            <a:r>
              <a:rPr lang="en-US" sz="2400">
                <a:solidFill>
                  <a:srgbClr val="000000"/>
                </a:solidFill>
                <a:latin typeface="Helvetica" charset="0"/>
                <a:cs typeface="+mn-cs"/>
              </a:rPr>
              <a:t> Add a field </a:t>
            </a:r>
            <a:r>
              <a:rPr lang="en-US" sz="2400">
                <a:solidFill>
                  <a:srgbClr val="FF0000"/>
                </a:solidFill>
                <a:latin typeface="Helvetica" charset="0"/>
                <a:cs typeface="+mn-cs"/>
              </a:rPr>
              <a:t>mlp-cost </a:t>
            </a:r>
            <a:r>
              <a:rPr lang="en-US" sz="2400">
                <a:solidFill>
                  <a:srgbClr val="000000"/>
                </a:solidFill>
                <a:latin typeface="Helvetica" charset="0"/>
                <a:cs typeface="+mn-cs"/>
              </a:rPr>
              <a:t>to each MSHR entry</a:t>
            </a:r>
          </a:p>
          <a:p>
            <a:pPr>
              <a:buFont typeface="Wingdings" charset="0"/>
              <a:buNone/>
            </a:pPr>
            <a:endParaRPr lang="en-US" sz="2400">
              <a:solidFill>
                <a:srgbClr val="000000"/>
              </a:solidFill>
              <a:latin typeface="Helvetica" charset="0"/>
              <a:cs typeface="+mn-cs"/>
            </a:endParaRPr>
          </a:p>
          <a:p>
            <a:pPr>
              <a:buFont typeface="Wingdings" charset="0"/>
              <a:buChar char="q"/>
            </a:pPr>
            <a:r>
              <a:rPr lang="en-US" sz="2400">
                <a:solidFill>
                  <a:srgbClr val="000000"/>
                </a:solidFill>
                <a:latin typeface="Helvetica" charset="0"/>
                <a:cs typeface="+mn-cs"/>
              </a:rPr>
              <a:t> Every cycle for each demand entry in MSHR</a:t>
            </a:r>
          </a:p>
          <a:p>
            <a:pPr>
              <a:buFont typeface="Wingdings" charset="0"/>
              <a:buChar char="q"/>
            </a:pPr>
            <a:endParaRPr lang="en-US" sz="2400">
              <a:solidFill>
                <a:srgbClr val="000000"/>
              </a:solidFill>
              <a:latin typeface="Helvetica" charset="0"/>
              <a:cs typeface="+mn-cs"/>
            </a:endParaRPr>
          </a:p>
          <a:p>
            <a:r>
              <a:rPr lang="en-US" sz="2400" b="1">
                <a:solidFill>
                  <a:srgbClr val="000000"/>
                </a:solidFill>
                <a:latin typeface="Helvetica" charset="0"/>
                <a:cs typeface="+mn-cs"/>
              </a:rPr>
              <a:t>      			mlp-cost += (1/N)</a:t>
            </a:r>
            <a:r>
              <a:rPr lang="en-US" sz="2400">
                <a:solidFill>
                  <a:srgbClr val="000000"/>
                </a:solidFill>
                <a:latin typeface="Helvetica" charset="0"/>
                <a:cs typeface="+mn-cs"/>
              </a:rPr>
              <a:t>   </a:t>
            </a:r>
          </a:p>
          <a:p>
            <a:endParaRPr lang="en-US" sz="2400">
              <a:solidFill>
                <a:srgbClr val="000000"/>
              </a:solidFill>
              <a:latin typeface="Helvetica" charset="0"/>
              <a:cs typeface="+mn-cs"/>
            </a:endParaRPr>
          </a:p>
          <a:p>
            <a:r>
              <a:rPr lang="en-US" sz="2400">
                <a:solidFill>
                  <a:srgbClr val="000000"/>
                </a:solidFill>
                <a:latin typeface="Helvetica" charset="0"/>
                <a:cs typeface="+mn-cs"/>
              </a:rPr>
              <a:t>            N = Number of demand misses in MSHR</a:t>
            </a:r>
          </a:p>
          <a:p>
            <a:endParaRPr lang="en-US" sz="2400">
              <a:solidFill>
                <a:srgbClr val="000000"/>
              </a:solidFill>
              <a:latin typeface="Helvetica" charset="0"/>
              <a:cs typeface="+mn-cs"/>
            </a:endParaRPr>
          </a:p>
          <a:p>
            <a:r>
              <a:rPr lang="en-US" sz="2400">
                <a:solidFill>
                  <a:srgbClr val="000000"/>
                </a:solidFill>
                <a:latin typeface="Helvetica" charset="0"/>
                <a:cs typeface="+mn-cs"/>
              </a:rPr>
              <a:t>           </a:t>
            </a:r>
          </a:p>
        </p:txBody>
      </p:sp>
      <p:sp>
        <p:nvSpPr>
          <p:cNvPr id="2610178" name="Rectangle 2"/>
          <p:cNvSpPr>
            <a:spLocks noGrp="1" noChangeArrowheads="1"/>
          </p:cNvSpPr>
          <p:nvPr>
            <p:ph type="title"/>
          </p:nvPr>
        </p:nvSpPr>
        <p:spPr>
          <a:xfrm>
            <a:off x="352425" y="341313"/>
            <a:ext cx="8258175" cy="831850"/>
          </a:xfrm>
        </p:spPr>
        <p:txBody>
          <a:bodyPr/>
          <a:lstStyle/>
          <a:p>
            <a:r>
              <a:rPr lang="en-US" sz="3200">
                <a:latin typeface="Helvetica" charset="0"/>
              </a:rPr>
              <a:t>A First-Order Model</a:t>
            </a:r>
          </a:p>
        </p:txBody>
      </p:sp>
      <p:sp>
        <p:nvSpPr>
          <p:cNvPr id="2610180" name="Rectangle 4"/>
          <p:cNvSpPr>
            <a:spLocks noChangeArrowheads="1"/>
          </p:cNvSpPr>
          <p:nvPr/>
        </p:nvSpPr>
        <p:spPr bwMode="auto">
          <a:xfrm>
            <a:off x="3200400" y="4114800"/>
            <a:ext cx="2743200" cy="49053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val="90109787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B6BB8C-14C1-E24A-83C9-9B3F36BED40A}" type="slidenum">
              <a:rPr lang="en-US">
                <a:solidFill>
                  <a:srgbClr val="000000"/>
                </a:solidFill>
              </a:rPr>
              <a:pPr/>
              <a:t>28</a:t>
            </a:fld>
            <a:endParaRPr lang="en-US">
              <a:solidFill>
                <a:srgbClr val="000000"/>
              </a:solidFill>
            </a:endParaRPr>
          </a:p>
        </p:txBody>
      </p:sp>
      <p:sp>
        <p:nvSpPr>
          <p:cNvPr id="2582530" name="Rectangle 2"/>
          <p:cNvSpPr>
            <a:spLocks noGrp="1" noChangeArrowheads="1"/>
          </p:cNvSpPr>
          <p:nvPr>
            <p:ph type="title"/>
          </p:nvPr>
        </p:nvSpPr>
        <p:spPr>
          <a:xfrm>
            <a:off x="352425" y="341313"/>
            <a:ext cx="8258175" cy="831850"/>
          </a:xfrm>
        </p:spPr>
        <p:txBody>
          <a:bodyPr/>
          <a:lstStyle/>
          <a:p>
            <a:r>
              <a:rPr lang="en-US" sz="3200">
                <a:latin typeface="Helvetica" charset="0"/>
              </a:rPr>
              <a:t>Machine Configuration</a:t>
            </a:r>
          </a:p>
        </p:txBody>
      </p:sp>
      <p:sp>
        <p:nvSpPr>
          <p:cNvPr id="2582531" name="Rectangle 3"/>
          <p:cNvSpPr>
            <a:spLocks noGrp="1" noChangeArrowheads="1"/>
          </p:cNvSpPr>
          <p:nvPr>
            <p:ph type="body" idx="1"/>
          </p:nvPr>
        </p:nvSpPr>
        <p:spPr>
          <a:xfrm>
            <a:off x="381000" y="1295400"/>
            <a:ext cx="8153400" cy="4572000"/>
          </a:xfrm>
        </p:spPr>
        <p:txBody>
          <a:bodyPr/>
          <a:lstStyle/>
          <a:p>
            <a:pPr marL="800100" lvl="1" indent="-342900">
              <a:buFont typeface="Wingdings" charset="0"/>
              <a:buChar char="q"/>
            </a:pPr>
            <a:r>
              <a:rPr lang="en-US" sz="2400">
                <a:solidFill>
                  <a:schemeClr val="tx1"/>
                </a:solidFill>
                <a:latin typeface="Tahoma" charset="0"/>
              </a:rPr>
              <a:t>Processor </a:t>
            </a:r>
          </a:p>
          <a:p>
            <a:pPr marL="1257300" lvl="2" indent="-342900">
              <a:buFont typeface="Wingdings" charset="0"/>
              <a:buChar char="§"/>
            </a:pPr>
            <a:r>
              <a:rPr lang="en-US" sz="2000">
                <a:solidFill>
                  <a:schemeClr val="tx1"/>
                </a:solidFill>
                <a:latin typeface="Tahoma" charset="0"/>
              </a:rPr>
              <a:t>aggressive, out-of-order, 128-entry instruction window</a:t>
            </a:r>
          </a:p>
          <a:p>
            <a:pPr marL="800100" lvl="1" indent="-342900">
              <a:buFont typeface="Wingdings" charset="0"/>
              <a:buChar char="q"/>
            </a:pPr>
            <a:endParaRPr lang="en-US" sz="24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L2 Cache </a:t>
            </a:r>
          </a:p>
          <a:p>
            <a:pPr marL="1257300" lvl="2" indent="-342900">
              <a:buFont typeface="Wingdings" charset="0"/>
              <a:buChar char="§"/>
            </a:pPr>
            <a:r>
              <a:rPr lang="en-US" sz="2000">
                <a:solidFill>
                  <a:schemeClr val="tx1"/>
                </a:solidFill>
                <a:latin typeface="Tahoma" charset="0"/>
              </a:rPr>
              <a:t>1MB, 16-way, LRU replacement, 32 entry MSHR</a:t>
            </a:r>
          </a:p>
          <a:p>
            <a:pPr marL="800100" lvl="1" indent="-342900">
              <a:buFont typeface="Wingdings" charset="0"/>
              <a:buChar char="q"/>
            </a:pPr>
            <a:endParaRPr lang="en-US" sz="20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Memory </a:t>
            </a:r>
          </a:p>
          <a:p>
            <a:pPr marL="1257300" lvl="2" indent="-342900">
              <a:buFont typeface="Wingdings" charset="0"/>
              <a:buChar char="§"/>
            </a:pPr>
            <a:r>
              <a:rPr lang="en-US" sz="2000">
                <a:solidFill>
                  <a:schemeClr val="tx1"/>
                </a:solidFill>
                <a:latin typeface="Tahoma" charset="0"/>
              </a:rPr>
              <a:t>400 cycle bank access, 32 banks</a:t>
            </a:r>
            <a:r>
              <a:rPr lang="en-US" sz="2400">
                <a:solidFill>
                  <a:schemeClr val="tx1"/>
                </a:solidFill>
                <a:latin typeface="Tahoma" charset="0"/>
              </a:rPr>
              <a:t> </a:t>
            </a:r>
          </a:p>
          <a:p>
            <a:pPr marL="800100" lvl="1" indent="-342900">
              <a:buFont typeface="Wingdings" charset="0"/>
              <a:buChar char="§"/>
            </a:pPr>
            <a:endParaRPr lang="en-US" sz="24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Bus </a:t>
            </a:r>
          </a:p>
          <a:p>
            <a:pPr marL="1257300" lvl="2" indent="-342900">
              <a:buFont typeface="Wingdings" charset="0"/>
              <a:buChar char="§"/>
            </a:pPr>
            <a:r>
              <a:rPr lang="en-US" sz="2000">
                <a:solidFill>
                  <a:schemeClr val="tx1"/>
                </a:solidFill>
                <a:latin typeface="Tahoma" charset="0"/>
              </a:rPr>
              <a:t>Roundtrip delay of 11 bus cycles (44 processor cycles)</a:t>
            </a:r>
          </a:p>
          <a:p>
            <a:pPr marL="800100" lvl="1" indent="-342900">
              <a:buFontTx/>
              <a:buNone/>
            </a:pPr>
            <a:endParaRPr lang="en-US" sz="2000">
              <a:solidFill>
                <a:schemeClr val="tx1"/>
              </a:solidFill>
              <a:latin typeface="Tahoma" charset="0"/>
            </a:endParaRPr>
          </a:p>
          <a:p>
            <a:pPr marL="800100" lvl="1" indent="-342900">
              <a:buFontTx/>
              <a:buNone/>
            </a:pPr>
            <a:endParaRPr lang="en-US" sz="2400">
              <a:solidFill>
                <a:schemeClr val="tx1"/>
              </a:solidFill>
              <a:latin typeface="Tahoma" charset="0"/>
            </a:endParaRPr>
          </a:p>
        </p:txBody>
      </p:sp>
    </p:spTree>
    <p:extLst>
      <p:ext uri="{BB962C8B-B14F-4D97-AF65-F5344CB8AC3E}">
        <p14:creationId xmlns:p14="http://schemas.microsoft.com/office/powerpoint/2010/main" val="4310535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F0E04B30-B8A5-5D41-BABC-9340DA989E08}" type="slidenum">
              <a:rPr lang="en-US">
                <a:solidFill>
                  <a:srgbClr val="000000"/>
                </a:solidFill>
              </a:rPr>
              <a:pPr/>
              <a:t>29</a:t>
            </a:fld>
            <a:endParaRPr lang="en-US">
              <a:solidFill>
                <a:srgbClr val="000000"/>
              </a:solidFill>
            </a:endParaRPr>
          </a:p>
        </p:txBody>
      </p:sp>
      <p:sp>
        <p:nvSpPr>
          <p:cNvPr id="2583554" name="Rectangle 2"/>
          <p:cNvSpPr>
            <a:spLocks noGrp="1" noChangeArrowheads="1"/>
          </p:cNvSpPr>
          <p:nvPr>
            <p:ph type="title"/>
          </p:nvPr>
        </p:nvSpPr>
        <p:spPr>
          <a:xfrm>
            <a:off x="352425" y="341313"/>
            <a:ext cx="8258175" cy="831850"/>
          </a:xfrm>
        </p:spPr>
        <p:txBody>
          <a:bodyPr/>
          <a:lstStyle/>
          <a:p>
            <a:r>
              <a:rPr lang="en-US" sz="3200">
                <a:latin typeface="Helvetica" charset="0"/>
              </a:rPr>
              <a:t>Distribution of MLP-Based Cost</a:t>
            </a:r>
            <a:r>
              <a:rPr lang="en-US"/>
              <a:t> </a:t>
            </a:r>
          </a:p>
        </p:txBody>
      </p:sp>
      <p:grpSp>
        <p:nvGrpSpPr>
          <p:cNvPr id="2583564" name="Group 12"/>
          <p:cNvGrpSpPr>
            <a:grpSpLocks/>
          </p:cNvGrpSpPr>
          <p:nvPr/>
        </p:nvGrpSpPr>
        <p:grpSpPr bwMode="auto">
          <a:xfrm>
            <a:off x="228600" y="1524000"/>
            <a:ext cx="8491538" cy="3505200"/>
            <a:chOff x="144" y="960"/>
            <a:chExt cx="5349" cy="2208"/>
          </a:xfrm>
        </p:grpSpPr>
        <p:pic>
          <p:nvPicPr>
            <p:cNvPr id="2583561" name="Picture 9" descr="mcf_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960"/>
              <a:ext cx="1753" cy="2208"/>
            </a:xfrm>
            <a:prstGeom prst="rect">
              <a:avLst/>
            </a:prstGeom>
            <a:noFill/>
            <a:extLst>
              <a:ext uri="{909E8E84-426E-40dd-AFC4-6F175D3DCCD1}">
                <a14:hiddenFill xmlns:a14="http://schemas.microsoft.com/office/drawing/2010/main">
                  <a:solidFill>
                    <a:srgbClr val="FFFFFF"/>
                  </a:solidFill>
                </a14:hiddenFill>
              </a:ext>
            </a:extLst>
          </p:spPr>
        </p:pic>
        <p:pic>
          <p:nvPicPr>
            <p:cNvPr id="2583562" name="Picture 10" descr="ammp_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960"/>
              <a:ext cx="1753" cy="2208"/>
            </a:xfrm>
            <a:prstGeom prst="rect">
              <a:avLst/>
            </a:prstGeom>
            <a:noFill/>
            <a:extLst>
              <a:ext uri="{909E8E84-426E-40dd-AFC4-6F175D3DCCD1}">
                <a14:hiddenFill xmlns:a14="http://schemas.microsoft.com/office/drawing/2010/main">
                  <a:solidFill>
                    <a:srgbClr val="FFFFFF"/>
                  </a:solidFill>
                </a14:hiddenFill>
              </a:ext>
            </a:extLst>
          </p:spPr>
        </p:pic>
        <p:pic>
          <p:nvPicPr>
            <p:cNvPr id="2583563" name="Picture 11" descr="mgrid_b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962"/>
              <a:ext cx="1749" cy="2204"/>
            </a:xfrm>
            <a:prstGeom prst="rect">
              <a:avLst/>
            </a:prstGeom>
            <a:noFill/>
            <a:extLst>
              <a:ext uri="{909E8E84-426E-40dd-AFC4-6F175D3DCCD1}">
                <a14:hiddenFill xmlns:a14="http://schemas.microsoft.com/office/drawing/2010/main">
                  <a:solidFill>
                    <a:srgbClr val="FFFFFF"/>
                  </a:solidFill>
                </a14:hiddenFill>
              </a:ext>
            </a:extLst>
          </p:spPr>
        </p:pic>
      </p:grpSp>
      <p:sp>
        <p:nvSpPr>
          <p:cNvPr id="2583566" name="Text Box 14"/>
          <p:cNvSpPr txBox="1">
            <a:spLocks noChangeArrowheads="1"/>
          </p:cNvSpPr>
          <p:nvPr/>
        </p:nvSpPr>
        <p:spPr bwMode="auto">
          <a:xfrm>
            <a:off x="762000" y="5410200"/>
            <a:ext cx="71628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Tahoma" charset="0"/>
                <a:cs typeface="+mn-cs"/>
              </a:rPr>
              <a:t>Cost varies. Does it repeat for a given cache block?</a:t>
            </a:r>
          </a:p>
        </p:txBody>
      </p:sp>
      <p:grpSp>
        <p:nvGrpSpPr>
          <p:cNvPr id="2583570" name="Group 18"/>
          <p:cNvGrpSpPr>
            <a:grpSpLocks/>
          </p:cNvGrpSpPr>
          <p:nvPr/>
        </p:nvGrpSpPr>
        <p:grpSpPr bwMode="auto">
          <a:xfrm>
            <a:off x="2438400" y="1371600"/>
            <a:ext cx="3810000" cy="4572000"/>
            <a:chOff x="1536" y="864"/>
            <a:chExt cx="2400" cy="2880"/>
          </a:xfrm>
        </p:grpSpPr>
        <p:pic>
          <p:nvPicPr>
            <p:cNvPr id="2583567" name="Picture 15" descr="ammp_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 y="864"/>
              <a:ext cx="2054" cy="2588"/>
            </a:xfrm>
            <a:prstGeom prst="rect">
              <a:avLst/>
            </a:prstGeom>
            <a:noFill/>
            <a:extLst>
              <a:ext uri="{909E8E84-426E-40dd-AFC4-6F175D3DCCD1}">
                <a14:hiddenFill xmlns:a14="http://schemas.microsoft.com/office/drawing/2010/main">
                  <a:solidFill>
                    <a:srgbClr val="FFFFFF"/>
                  </a:solidFill>
                </a14:hiddenFill>
              </a:ext>
            </a:extLst>
          </p:spPr>
        </p:pic>
        <p:sp>
          <p:nvSpPr>
            <p:cNvPr id="2583568" name="Text Box 16"/>
            <p:cNvSpPr txBox="1">
              <a:spLocks noChangeArrowheads="1"/>
            </p:cNvSpPr>
            <p:nvPr/>
          </p:nvSpPr>
          <p:spPr bwMode="auto">
            <a:xfrm>
              <a:off x="2064" y="3456"/>
              <a:ext cx="1872"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MLP-Based Cost</a:t>
              </a:r>
            </a:p>
          </p:txBody>
        </p:sp>
        <p:sp>
          <p:nvSpPr>
            <p:cNvPr id="2583569" name="Text Box 17"/>
            <p:cNvSpPr txBox="1">
              <a:spLocks noChangeArrowheads="1"/>
            </p:cNvSpPr>
            <p:nvPr/>
          </p:nvSpPr>
          <p:spPr bwMode="auto">
            <a:xfrm rot="-5400000">
              <a:off x="744" y="1944"/>
              <a:ext cx="1872"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 of All L2 Misses</a:t>
              </a:r>
            </a:p>
          </p:txBody>
        </p:sp>
      </p:grpSp>
    </p:spTree>
    <p:extLst>
      <p:ext uri="{BB962C8B-B14F-4D97-AF65-F5344CB8AC3E}">
        <p14:creationId xmlns:p14="http://schemas.microsoft.com/office/powerpoint/2010/main" val="3105023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58357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58356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83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35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Readings and Videos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925758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CDA5089-B819-7248-ACEC-E3DFCD7D2F94}" type="slidenum">
              <a:rPr lang="en-US">
                <a:solidFill>
                  <a:srgbClr val="000000"/>
                </a:solidFill>
              </a:rPr>
              <a:pPr/>
              <a:t>30</a:t>
            </a:fld>
            <a:endParaRPr lang="en-US">
              <a:solidFill>
                <a:srgbClr val="000000"/>
              </a:solidFill>
            </a:endParaRPr>
          </a:p>
        </p:txBody>
      </p:sp>
      <p:sp>
        <p:nvSpPr>
          <p:cNvPr id="2584578" name="Rectangle 2"/>
          <p:cNvSpPr>
            <a:spLocks noGrp="1" noChangeArrowheads="1"/>
          </p:cNvSpPr>
          <p:nvPr>
            <p:ph type="title"/>
          </p:nvPr>
        </p:nvSpPr>
        <p:spPr>
          <a:xfrm>
            <a:off x="352425" y="341313"/>
            <a:ext cx="8258175" cy="831850"/>
          </a:xfrm>
        </p:spPr>
        <p:txBody>
          <a:bodyPr/>
          <a:lstStyle/>
          <a:p>
            <a:r>
              <a:rPr lang="en-US" sz="3200">
                <a:latin typeface="Helvetica" charset="0"/>
              </a:rPr>
              <a:t>Repeatability of Cost</a:t>
            </a:r>
          </a:p>
        </p:txBody>
      </p:sp>
      <p:sp>
        <p:nvSpPr>
          <p:cNvPr id="2584579" name="Rectangle 3"/>
          <p:cNvSpPr>
            <a:spLocks noGrp="1" noChangeArrowheads="1"/>
          </p:cNvSpPr>
          <p:nvPr>
            <p:ph type="body" idx="1"/>
          </p:nvPr>
        </p:nvSpPr>
        <p:spPr>
          <a:xfrm>
            <a:off x="0" y="1676400"/>
            <a:ext cx="9753600" cy="3886200"/>
          </a:xfrm>
        </p:spPr>
        <p:txBody>
          <a:bodyPr/>
          <a:lstStyle/>
          <a:p>
            <a:pPr marL="800100" lvl="1" indent="-342900">
              <a:buFont typeface="Wingdings" charset="0"/>
              <a:buChar char="q"/>
            </a:pPr>
            <a:r>
              <a:rPr lang="en-US" sz="2400">
                <a:solidFill>
                  <a:schemeClr val="tx1"/>
                </a:solidFill>
                <a:latin typeface="Tahoma" charset="0"/>
              </a:rPr>
              <a:t>An isolated miss can be parallel miss next time </a:t>
            </a:r>
          </a:p>
          <a:p>
            <a:pPr marL="800100" lvl="1" indent="-342900">
              <a:buFont typeface="Wingdings" charset="0"/>
              <a:buChar char="q"/>
            </a:pPr>
            <a:endParaRPr lang="en-US" sz="24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Can current cost be used to estimate future cost ?</a:t>
            </a:r>
          </a:p>
          <a:p>
            <a:pPr marL="800100" lvl="1" indent="-342900">
              <a:buFont typeface="Wingdings" charset="0"/>
              <a:buChar char="q"/>
            </a:pPr>
            <a:endParaRPr lang="en-US" sz="24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Let </a:t>
            </a:r>
            <a:r>
              <a:rPr lang="en-US" sz="2400">
                <a:solidFill>
                  <a:schemeClr val="tx1"/>
                </a:solidFill>
                <a:latin typeface="Symbol" charset="0"/>
              </a:rPr>
              <a:t>d</a:t>
            </a:r>
            <a:r>
              <a:rPr lang="en-US" sz="2400">
                <a:solidFill>
                  <a:schemeClr val="tx1"/>
                </a:solidFill>
                <a:latin typeface="Tahoma" charset="0"/>
              </a:rPr>
              <a:t> = difference in cost for successive miss to a block</a:t>
            </a:r>
          </a:p>
          <a:p>
            <a:pPr marL="1257300" lvl="2" indent="-342900">
              <a:buFont typeface="Wingdings" charset="0"/>
              <a:buChar char="§"/>
            </a:pPr>
            <a:r>
              <a:rPr lang="en-US" sz="2200">
                <a:solidFill>
                  <a:schemeClr val="tx1"/>
                </a:solidFill>
                <a:latin typeface="Tahoma" charset="0"/>
              </a:rPr>
              <a:t>Small </a:t>
            </a:r>
            <a:r>
              <a:rPr lang="en-US" sz="2200">
                <a:solidFill>
                  <a:schemeClr val="tx1"/>
                </a:solidFill>
                <a:latin typeface="Symbol" charset="0"/>
              </a:rPr>
              <a:t>d</a:t>
            </a:r>
            <a:r>
              <a:rPr lang="en-US" sz="2200">
                <a:solidFill>
                  <a:schemeClr val="tx1"/>
                </a:solidFill>
                <a:latin typeface="Tahoma" charset="0"/>
              </a:rPr>
              <a:t> </a:t>
            </a:r>
            <a:r>
              <a:rPr lang="en-US" sz="2200">
                <a:solidFill>
                  <a:schemeClr val="tx1"/>
                </a:solidFill>
                <a:latin typeface="Tahoma" charset="0"/>
                <a:sym typeface="Wingdings" charset="0"/>
              </a:rPr>
              <a:t></a:t>
            </a:r>
            <a:r>
              <a:rPr lang="en-US" sz="2200">
                <a:solidFill>
                  <a:schemeClr val="tx1"/>
                </a:solidFill>
                <a:latin typeface="Tahoma" charset="0"/>
              </a:rPr>
              <a:t> cost repeats</a:t>
            </a:r>
          </a:p>
          <a:p>
            <a:pPr marL="1257300" lvl="2" indent="-342900">
              <a:buFont typeface="Wingdings" charset="0"/>
              <a:buChar char="§"/>
            </a:pPr>
            <a:r>
              <a:rPr lang="en-US" sz="2200">
                <a:solidFill>
                  <a:schemeClr val="tx1"/>
                </a:solidFill>
                <a:latin typeface="Tahoma" charset="0"/>
              </a:rPr>
              <a:t>Large </a:t>
            </a:r>
            <a:r>
              <a:rPr lang="en-US" sz="2200">
                <a:solidFill>
                  <a:schemeClr val="tx1"/>
                </a:solidFill>
                <a:latin typeface="Symbol" charset="0"/>
              </a:rPr>
              <a:t>d</a:t>
            </a:r>
            <a:r>
              <a:rPr lang="en-US" sz="2200">
                <a:solidFill>
                  <a:schemeClr val="tx1"/>
                </a:solidFill>
                <a:latin typeface="Tahoma" charset="0"/>
              </a:rPr>
              <a:t> </a:t>
            </a:r>
            <a:r>
              <a:rPr lang="en-US" sz="2200">
                <a:solidFill>
                  <a:schemeClr val="tx1"/>
                </a:solidFill>
                <a:latin typeface="Tahoma" charset="0"/>
                <a:sym typeface="Wingdings" charset="0"/>
              </a:rPr>
              <a:t></a:t>
            </a:r>
            <a:r>
              <a:rPr lang="en-US" sz="2200">
                <a:solidFill>
                  <a:schemeClr val="tx1"/>
                </a:solidFill>
                <a:latin typeface="Tahoma" charset="0"/>
              </a:rPr>
              <a:t> cost varies significantly</a:t>
            </a:r>
          </a:p>
        </p:txBody>
      </p:sp>
    </p:spTree>
    <p:extLst>
      <p:ext uri="{BB962C8B-B14F-4D97-AF65-F5344CB8AC3E}">
        <p14:creationId xmlns:p14="http://schemas.microsoft.com/office/powerpoint/2010/main" val="587123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8629BDBE-0A1A-1346-892A-C714663A1694}" type="slidenum">
              <a:rPr lang="en-US">
                <a:solidFill>
                  <a:srgbClr val="000000"/>
                </a:solidFill>
              </a:rPr>
              <a:pPr/>
              <a:t>31</a:t>
            </a:fld>
            <a:endParaRPr lang="en-US">
              <a:solidFill>
                <a:srgbClr val="000000"/>
              </a:solidFill>
            </a:endParaRPr>
          </a:p>
        </p:txBody>
      </p:sp>
      <p:sp>
        <p:nvSpPr>
          <p:cNvPr id="2585603" name="Rectangle 3"/>
          <p:cNvSpPr>
            <a:spLocks noGrp="1" noChangeArrowheads="1"/>
          </p:cNvSpPr>
          <p:nvPr>
            <p:ph type="body" idx="1"/>
          </p:nvPr>
        </p:nvSpPr>
        <p:spPr>
          <a:xfrm>
            <a:off x="0" y="5334000"/>
            <a:ext cx="8839200" cy="1066800"/>
          </a:xfrm>
        </p:spPr>
        <p:txBody>
          <a:bodyPr/>
          <a:lstStyle/>
          <a:p>
            <a:pPr marL="800100" lvl="1" indent="-342900">
              <a:lnSpc>
                <a:spcPct val="80000"/>
              </a:lnSpc>
              <a:buFont typeface="Wingdings" charset="0"/>
              <a:buChar char="q"/>
            </a:pPr>
            <a:r>
              <a:rPr lang="en-US" sz="2400">
                <a:solidFill>
                  <a:schemeClr val="tx1"/>
                </a:solidFill>
                <a:latin typeface="Tahoma" charset="0"/>
              </a:rPr>
              <a:t>In general </a:t>
            </a:r>
            <a:r>
              <a:rPr lang="en-US" sz="2400">
                <a:solidFill>
                  <a:schemeClr val="tx1"/>
                </a:solidFill>
                <a:latin typeface="Symbol" charset="0"/>
              </a:rPr>
              <a:t>d</a:t>
            </a:r>
            <a:r>
              <a:rPr lang="en-US" sz="2400">
                <a:solidFill>
                  <a:schemeClr val="tx1"/>
                </a:solidFill>
                <a:latin typeface="Tahoma" charset="0"/>
              </a:rPr>
              <a:t> is small </a:t>
            </a:r>
            <a:r>
              <a:rPr lang="en-US" sz="2400">
                <a:solidFill>
                  <a:schemeClr val="tx1"/>
                </a:solidFill>
                <a:latin typeface="Tahoma" charset="0"/>
                <a:sym typeface="Wingdings" charset="0"/>
              </a:rPr>
              <a:t> repeatable cost</a:t>
            </a:r>
          </a:p>
          <a:p>
            <a:pPr marL="800100" lvl="1" indent="-342900">
              <a:lnSpc>
                <a:spcPct val="80000"/>
              </a:lnSpc>
              <a:buFont typeface="Wingdings" charset="0"/>
              <a:buChar char="q"/>
            </a:pPr>
            <a:r>
              <a:rPr lang="en-US" sz="2400">
                <a:solidFill>
                  <a:schemeClr val="tx1"/>
                </a:solidFill>
                <a:latin typeface="Tahoma" charset="0"/>
                <a:sym typeface="Wingdings" charset="0"/>
              </a:rPr>
              <a:t>When </a:t>
            </a:r>
            <a:r>
              <a:rPr lang="en-US" sz="2400">
                <a:solidFill>
                  <a:schemeClr val="tx1"/>
                </a:solidFill>
                <a:latin typeface="Symbol" charset="0"/>
                <a:sym typeface="Wingdings" charset="0"/>
              </a:rPr>
              <a:t>d </a:t>
            </a:r>
            <a:r>
              <a:rPr lang="en-US" sz="2400">
                <a:solidFill>
                  <a:schemeClr val="tx1"/>
                </a:solidFill>
                <a:latin typeface="Tahoma" charset="0"/>
                <a:sym typeface="Wingdings" charset="0"/>
              </a:rPr>
              <a:t>is large (e.g. parser, mgrid)  performance loss </a:t>
            </a:r>
            <a:endParaRPr lang="en-US" sz="2400">
              <a:solidFill>
                <a:schemeClr val="tx1"/>
              </a:solidFill>
              <a:latin typeface="Tahoma" charset="0"/>
            </a:endParaRPr>
          </a:p>
        </p:txBody>
      </p:sp>
      <p:sp>
        <p:nvSpPr>
          <p:cNvPr id="2585602" name="Rectangle 2"/>
          <p:cNvSpPr>
            <a:spLocks noGrp="1" noChangeArrowheads="1"/>
          </p:cNvSpPr>
          <p:nvPr>
            <p:ph type="title"/>
          </p:nvPr>
        </p:nvSpPr>
        <p:spPr>
          <a:xfrm>
            <a:off x="352425" y="341313"/>
            <a:ext cx="8258175" cy="831850"/>
          </a:xfrm>
        </p:spPr>
        <p:txBody>
          <a:bodyPr/>
          <a:lstStyle/>
          <a:p>
            <a:r>
              <a:rPr lang="en-US" sz="3200">
                <a:latin typeface="Helvetica" charset="0"/>
              </a:rPr>
              <a:t>Repeatability of Cost</a:t>
            </a:r>
            <a:r>
              <a:rPr lang="en-US"/>
              <a:t> </a:t>
            </a:r>
          </a:p>
        </p:txBody>
      </p:sp>
      <p:pic>
        <p:nvPicPr>
          <p:cNvPr id="2585605" name="Picture 5" descr="del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309688"/>
            <a:ext cx="8458200" cy="3990975"/>
          </a:xfrm>
          <a:prstGeom prst="rect">
            <a:avLst/>
          </a:prstGeom>
          <a:noFill/>
          <a:extLst>
            <a:ext uri="{909E8E84-426E-40dd-AFC4-6F175D3DCCD1}">
              <a14:hiddenFill xmlns:a14="http://schemas.microsoft.com/office/drawing/2010/main">
                <a:solidFill>
                  <a:srgbClr val="FFFFFF"/>
                </a:solidFill>
              </a14:hiddenFill>
            </a:ext>
          </a:extLst>
        </p:spPr>
      </p:pic>
      <p:sp>
        <p:nvSpPr>
          <p:cNvPr id="2585612" name="Oval 12"/>
          <p:cNvSpPr>
            <a:spLocks noChangeArrowheads="1"/>
          </p:cNvSpPr>
          <p:nvPr/>
        </p:nvSpPr>
        <p:spPr bwMode="auto">
          <a:xfrm>
            <a:off x="7970838" y="1165225"/>
            <a:ext cx="657225" cy="4257675"/>
          </a:xfrm>
          <a:prstGeom prst="ellipse">
            <a:avLst/>
          </a:prstGeom>
          <a:noFill/>
          <a:ln w="28575">
            <a:solidFill>
              <a:srgbClr val="D60093"/>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5616" name="Rectangle 16"/>
          <p:cNvSpPr>
            <a:spLocks noChangeArrowheads="1"/>
          </p:cNvSpPr>
          <p:nvPr/>
        </p:nvSpPr>
        <p:spPr bwMode="auto">
          <a:xfrm>
            <a:off x="5791200" y="304800"/>
            <a:ext cx="1066800" cy="381000"/>
          </a:xfrm>
          <a:prstGeom prst="rect">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rgbClr val="FFFFFF"/>
                </a:solidFill>
                <a:latin typeface="Symbol" charset="0"/>
                <a:cs typeface="+mn-cs"/>
              </a:rPr>
              <a:t>d</a:t>
            </a:r>
            <a:r>
              <a:rPr lang="en-US" sz="2400">
                <a:solidFill>
                  <a:srgbClr val="FFFFFF"/>
                </a:solidFill>
                <a:latin typeface="Helvetica" charset="0"/>
                <a:cs typeface="+mn-cs"/>
              </a:rPr>
              <a:t> &lt; 60</a:t>
            </a:r>
          </a:p>
        </p:txBody>
      </p:sp>
      <p:sp>
        <p:nvSpPr>
          <p:cNvPr id="2585618" name="Rectangle 18"/>
          <p:cNvSpPr>
            <a:spLocks noChangeArrowheads="1"/>
          </p:cNvSpPr>
          <p:nvPr/>
        </p:nvSpPr>
        <p:spPr bwMode="auto">
          <a:xfrm>
            <a:off x="5791200" y="766763"/>
            <a:ext cx="2209800" cy="381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rgbClr val="000000"/>
                </a:solidFill>
                <a:latin typeface="Symbol" charset="0"/>
                <a:cs typeface="+mn-cs"/>
              </a:rPr>
              <a:t>59 &lt; d</a:t>
            </a:r>
            <a:r>
              <a:rPr lang="en-US" sz="2400">
                <a:solidFill>
                  <a:srgbClr val="000000"/>
                </a:solidFill>
                <a:latin typeface="Helvetica" charset="0"/>
                <a:cs typeface="+mn-cs"/>
              </a:rPr>
              <a:t> &lt; 120</a:t>
            </a:r>
          </a:p>
        </p:txBody>
      </p:sp>
      <p:sp>
        <p:nvSpPr>
          <p:cNvPr id="2585620" name="Rectangle 20"/>
          <p:cNvSpPr>
            <a:spLocks noChangeArrowheads="1"/>
          </p:cNvSpPr>
          <p:nvPr/>
        </p:nvSpPr>
        <p:spPr bwMode="auto">
          <a:xfrm>
            <a:off x="6962775" y="304800"/>
            <a:ext cx="1066800" cy="381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rgbClr val="FFFFFF"/>
                </a:solidFill>
                <a:latin typeface="Symbol" charset="0"/>
                <a:cs typeface="+mn-cs"/>
              </a:rPr>
              <a:t>d</a:t>
            </a:r>
            <a:r>
              <a:rPr lang="en-US" sz="2400">
                <a:solidFill>
                  <a:srgbClr val="FFFFFF"/>
                </a:solidFill>
                <a:latin typeface="Helvetica" charset="0"/>
                <a:cs typeface="+mn-cs"/>
              </a:rPr>
              <a:t> </a:t>
            </a:r>
            <a:r>
              <a:rPr lang="en-US" sz="2400">
                <a:solidFill>
                  <a:srgbClr val="FFFFFF"/>
                </a:solidFill>
                <a:latin typeface="Symbol" charset="0"/>
                <a:cs typeface="+mn-cs"/>
              </a:rPr>
              <a:t>&gt;</a:t>
            </a:r>
            <a:r>
              <a:rPr lang="en-US" sz="2400">
                <a:solidFill>
                  <a:srgbClr val="FFFFFF"/>
                </a:solidFill>
                <a:latin typeface="Helvetica" charset="0"/>
                <a:cs typeface="+mn-cs"/>
              </a:rPr>
              <a:t> 120</a:t>
            </a:r>
          </a:p>
        </p:txBody>
      </p:sp>
      <p:sp>
        <p:nvSpPr>
          <p:cNvPr id="2585610" name="Oval 10"/>
          <p:cNvSpPr>
            <a:spLocks noChangeArrowheads="1"/>
          </p:cNvSpPr>
          <p:nvPr/>
        </p:nvSpPr>
        <p:spPr bwMode="auto">
          <a:xfrm>
            <a:off x="6143625" y="1171575"/>
            <a:ext cx="709613" cy="4267200"/>
          </a:xfrm>
          <a:prstGeom prst="ellipse">
            <a:avLst/>
          </a:prstGeom>
          <a:noFill/>
          <a:ln w="28575">
            <a:solidFill>
              <a:srgbClr val="D60093"/>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val="2625715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56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5603" grpId="0" build="p"/>
      <p:bldP spid="2585612" grpId="0" animBg="1"/>
      <p:bldP spid="25856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0"/>
          </p:nvPr>
        </p:nvSpPr>
        <p:spPr/>
        <p:txBody>
          <a:bodyPr/>
          <a:lstStyle/>
          <a:p>
            <a:fld id="{4C9C1B59-A8D4-E348-BC05-ADCCF603EAE0}" type="slidenum">
              <a:rPr lang="en-US">
                <a:solidFill>
                  <a:srgbClr val="000000"/>
                </a:solidFill>
              </a:rPr>
              <a:pPr/>
              <a:t>32</a:t>
            </a:fld>
            <a:endParaRPr lang="en-US">
              <a:solidFill>
                <a:srgbClr val="000000"/>
              </a:solidFill>
            </a:endParaRPr>
          </a:p>
        </p:txBody>
      </p:sp>
      <p:sp>
        <p:nvSpPr>
          <p:cNvPr id="2587650" name="Rectangle 2"/>
          <p:cNvSpPr>
            <a:spLocks noGrp="1" noChangeArrowheads="1"/>
          </p:cNvSpPr>
          <p:nvPr>
            <p:ph type="title"/>
          </p:nvPr>
        </p:nvSpPr>
        <p:spPr/>
        <p:txBody>
          <a:bodyPr/>
          <a:lstStyle/>
          <a:p>
            <a:r>
              <a:rPr lang="en-US" sz="3200">
                <a:latin typeface="Helvetica" charset="0"/>
              </a:rPr>
              <a:t>The Framework</a:t>
            </a:r>
          </a:p>
        </p:txBody>
      </p:sp>
      <p:sp>
        <p:nvSpPr>
          <p:cNvPr id="2587654" name="Line 6"/>
          <p:cNvSpPr>
            <a:spLocks noChangeShapeType="1"/>
          </p:cNvSpPr>
          <p:nvPr/>
        </p:nvSpPr>
        <p:spPr bwMode="auto">
          <a:xfrm>
            <a:off x="762000" y="2709863"/>
            <a:ext cx="41671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667" name="Rectangle 19"/>
          <p:cNvSpPr>
            <a:spLocks noChangeArrowheads="1"/>
          </p:cNvSpPr>
          <p:nvPr/>
        </p:nvSpPr>
        <p:spPr bwMode="auto">
          <a:xfrm>
            <a:off x="1543050" y="2990850"/>
            <a:ext cx="1136650" cy="449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MSHR</a:t>
            </a:r>
          </a:p>
        </p:txBody>
      </p:sp>
      <p:sp>
        <p:nvSpPr>
          <p:cNvPr id="2587668" name="Rectangle 20"/>
          <p:cNvSpPr>
            <a:spLocks noChangeArrowheads="1"/>
          </p:cNvSpPr>
          <p:nvPr/>
        </p:nvSpPr>
        <p:spPr bwMode="auto">
          <a:xfrm>
            <a:off x="3200400" y="3657600"/>
            <a:ext cx="1439863" cy="898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L2 CACHE</a:t>
            </a:r>
          </a:p>
        </p:txBody>
      </p:sp>
      <p:sp>
        <p:nvSpPr>
          <p:cNvPr id="2587670" name="Rectangle 22"/>
          <p:cNvSpPr>
            <a:spLocks noChangeArrowheads="1"/>
          </p:cNvSpPr>
          <p:nvPr/>
        </p:nvSpPr>
        <p:spPr bwMode="auto">
          <a:xfrm>
            <a:off x="3081338" y="1676400"/>
            <a:ext cx="1439862" cy="660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MEMORY</a:t>
            </a:r>
          </a:p>
        </p:txBody>
      </p:sp>
      <p:sp>
        <p:nvSpPr>
          <p:cNvPr id="2587768" name="Text Box 120"/>
          <p:cNvSpPr txBox="1">
            <a:spLocks noChangeArrowheads="1"/>
          </p:cNvSpPr>
          <p:nvPr/>
        </p:nvSpPr>
        <p:spPr bwMode="auto">
          <a:xfrm>
            <a:off x="5486400" y="3124200"/>
            <a:ext cx="3200400" cy="16160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b="1">
                <a:solidFill>
                  <a:srgbClr val="000000"/>
                </a:solidFill>
                <a:latin typeface="Tahoma" charset="0"/>
                <a:cs typeface="+mn-cs"/>
              </a:rPr>
              <a:t>Quantization of Cost</a:t>
            </a:r>
          </a:p>
          <a:p>
            <a:endParaRPr lang="en-US" sz="2000" b="1">
              <a:solidFill>
                <a:srgbClr val="000000"/>
              </a:solidFill>
              <a:latin typeface="Tahoma" charset="0"/>
              <a:cs typeface="+mn-cs"/>
            </a:endParaRPr>
          </a:p>
          <a:p>
            <a:r>
              <a:rPr lang="en-US" sz="2000" b="1">
                <a:solidFill>
                  <a:srgbClr val="000000"/>
                </a:solidFill>
                <a:latin typeface="Tahoma" charset="0"/>
                <a:cs typeface="+mn-cs"/>
              </a:rPr>
              <a:t>Computed mlp-based cost is quantized to a 3-bit value</a:t>
            </a:r>
          </a:p>
        </p:txBody>
      </p:sp>
      <p:sp>
        <p:nvSpPr>
          <p:cNvPr id="2587775" name="Line 127"/>
          <p:cNvSpPr>
            <a:spLocks noChangeShapeType="1"/>
          </p:cNvSpPr>
          <p:nvPr/>
        </p:nvSpPr>
        <p:spPr bwMode="auto">
          <a:xfrm>
            <a:off x="2057400" y="3886200"/>
            <a:ext cx="0" cy="304800"/>
          </a:xfrm>
          <a:prstGeom prst="line">
            <a:avLst/>
          </a:prstGeom>
          <a:noFill/>
          <a:ln w="28575">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nvGrpSpPr>
          <p:cNvPr id="2587808" name="Group 160"/>
          <p:cNvGrpSpPr>
            <a:grpSpLocks/>
          </p:cNvGrpSpPr>
          <p:nvPr/>
        </p:nvGrpSpPr>
        <p:grpSpPr bwMode="auto">
          <a:xfrm>
            <a:off x="279400" y="3289300"/>
            <a:ext cx="2917825" cy="1679575"/>
            <a:chOff x="176" y="2072"/>
            <a:chExt cx="1838" cy="1058"/>
          </a:xfrm>
        </p:grpSpPr>
        <p:sp>
          <p:nvSpPr>
            <p:cNvPr id="2587682" name="Rectangle 34"/>
            <p:cNvSpPr>
              <a:spLocks noChangeArrowheads="1"/>
            </p:cNvSpPr>
            <p:nvPr/>
          </p:nvSpPr>
          <p:spPr bwMode="auto">
            <a:xfrm>
              <a:off x="1152" y="2169"/>
              <a:ext cx="334" cy="283"/>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a:solidFill>
                    <a:srgbClr val="000000"/>
                  </a:solidFill>
                  <a:latin typeface="Helvetica" charset="0"/>
                  <a:cs typeface="+mn-cs"/>
                </a:rPr>
                <a:t>CCL</a:t>
              </a:r>
            </a:p>
          </p:txBody>
        </p:sp>
        <p:sp>
          <p:nvSpPr>
            <p:cNvPr id="2587686" name="Rectangle 38"/>
            <p:cNvSpPr>
              <a:spLocks noChangeArrowheads="1"/>
            </p:cNvSpPr>
            <p:nvPr/>
          </p:nvSpPr>
          <p:spPr bwMode="auto">
            <a:xfrm>
              <a:off x="1728" y="2304"/>
              <a:ext cx="286" cy="566"/>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400" b="1">
                  <a:solidFill>
                    <a:srgbClr val="000000"/>
                  </a:solidFill>
                  <a:latin typeface="Tahoma" charset="0"/>
                  <a:cs typeface="+mn-cs"/>
                </a:rPr>
                <a:t>C</a:t>
              </a:r>
            </a:p>
            <a:p>
              <a:pPr algn="ctr"/>
              <a:r>
                <a:rPr lang="en-US" sz="1400" b="1">
                  <a:solidFill>
                    <a:srgbClr val="000000"/>
                  </a:solidFill>
                  <a:latin typeface="Tahoma" charset="0"/>
                  <a:cs typeface="+mn-cs"/>
                </a:rPr>
                <a:t>A</a:t>
              </a:r>
            </a:p>
            <a:p>
              <a:pPr algn="ctr"/>
              <a:r>
                <a:rPr lang="en-US" sz="1400" b="1">
                  <a:solidFill>
                    <a:srgbClr val="000000"/>
                  </a:solidFill>
                  <a:latin typeface="Tahoma" charset="0"/>
                  <a:cs typeface="+mn-cs"/>
                </a:rPr>
                <a:t>R</a:t>
              </a:r>
            </a:p>
            <a:p>
              <a:pPr algn="ctr"/>
              <a:r>
                <a:rPr lang="en-US" sz="1400" b="1">
                  <a:solidFill>
                    <a:srgbClr val="000000"/>
                  </a:solidFill>
                  <a:latin typeface="Tahoma" charset="0"/>
                  <a:cs typeface="+mn-cs"/>
                </a:rPr>
                <a:t>E</a:t>
              </a:r>
            </a:p>
          </p:txBody>
        </p:sp>
        <p:sp>
          <p:nvSpPr>
            <p:cNvPr id="2587772" name="Text Box 124"/>
            <p:cNvSpPr txBox="1">
              <a:spLocks noChangeArrowheads="1"/>
            </p:cNvSpPr>
            <p:nvPr/>
          </p:nvSpPr>
          <p:spPr bwMode="auto">
            <a:xfrm>
              <a:off x="696" y="2688"/>
              <a:ext cx="1200" cy="44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solidFill>
                    <a:srgbClr val="000000"/>
                  </a:solidFill>
                  <a:latin typeface="Tahoma" charset="0"/>
                  <a:cs typeface="+mn-cs"/>
                </a:rPr>
                <a:t>Cost-Aware Repl Engine</a:t>
              </a:r>
            </a:p>
          </p:txBody>
        </p:sp>
        <p:sp>
          <p:nvSpPr>
            <p:cNvPr id="2587773" name="Text Box 125"/>
            <p:cNvSpPr txBox="1">
              <a:spLocks noChangeArrowheads="1"/>
            </p:cNvSpPr>
            <p:nvPr/>
          </p:nvSpPr>
          <p:spPr bwMode="auto">
            <a:xfrm>
              <a:off x="176" y="2072"/>
              <a:ext cx="1056" cy="92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solidFill>
                    <a:srgbClr val="000000"/>
                  </a:solidFill>
                  <a:latin typeface="Tahoma" charset="0"/>
                  <a:cs typeface="+mn-cs"/>
                </a:rPr>
                <a:t>Cost     Calculation Logic</a:t>
              </a:r>
            </a:p>
            <a:p>
              <a:pPr>
                <a:spcBef>
                  <a:spcPct val="50000"/>
                </a:spcBef>
              </a:pPr>
              <a:endParaRPr lang="en-US" sz="2000">
                <a:solidFill>
                  <a:srgbClr val="000000"/>
                </a:solidFill>
                <a:latin typeface="Tahoma" charset="0"/>
                <a:cs typeface="+mn-cs"/>
              </a:endParaRPr>
            </a:p>
          </p:txBody>
        </p:sp>
        <p:sp>
          <p:nvSpPr>
            <p:cNvPr id="2587776" name="Line 128"/>
            <p:cNvSpPr>
              <a:spLocks noChangeShapeType="1"/>
            </p:cNvSpPr>
            <p:nvPr/>
          </p:nvSpPr>
          <p:spPr bwMode="auto">
            <a:xfrm>
              <a:off x="1296" y="2640"/>
              <a:ext cx="432"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sp>
        <p:nvSpPr>
          <p:cNvPr id="2587800" name="Rectangle 152"/>
          <p:cNvSpPr>
            <a:spLocks noChangeArrowheads="1"/>
          </p:cNvSpPr>
          <p:nvPr/>
        </p:nvSpPr>
        <p:spPr bwMode="auto">
          <a:xfrm>
            <a:off x="2590800" y="5486400"/>
            <a:ext cx="2438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PROCESSOR</a:t>
            </a:r>
          </a:p>
        </p:txBody>
      </p:sp>
      <p:sp>
        <p:nvSpPr>
          <p:cNvPr id="2587801" name="Rectangle 153"/>
          <p:cNvSpPr>
            <a:spLocks noChangeArrowheads="1"/>
          </p:cNvSpPr>
          <p:nvPr/>
        </p:nvSpPr>
        <p:spPr bwMode="auto">
          <a:xfrm>
            <a:off x="2590800" y="5029200"/>
            <a:ext cx="1219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ICACHE</a:t>
            </a:r>
          </a:p>
        </p:txBody>
      </p:sp>
      <p:sp>
        <p:nvSpPr>
          <p:cNvPr id="2587803" name="Rectangle 155"/>
          <p:cNvSpPr>
            <a:spLocks noChangeArrowheads="1"/>
          </p:cNvSpPr>
          <p:nvPr/>
        </p:nvSpPr>
        <p:spPr bwMode="auto">
          <a:xfrm>
            <a:off x="3810000" y="5029200"/>
            <a:ext cx="1219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DCACHE</a:t>
            </a:r>
          </a:p>
        </p:txBody>
      </p:sp>
      <p:sp>
        <p:nvSpPr>
          <p:cNvPr id="2587804" name="Line 156"/>
          <p:cNvSpPr>
            <a:spLocks noChangeShapeType="1"/>
          </p:cNvSpPr>
          <p:nvPr/>
        </p:nvSpPr>
        <p:spPr bwMode="auto">
          <a:xfrm flipV="1">
            <a:off x="3810000" y="4572000"/>
            <a:ext cx="0" cy="4572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05" name="Line 157"/>
          <p:cNvSpPr>
            <a:spLocks noChangeShapeType="1"/>
          </p:cNvSpPr>
          <p:nvPr/>
        </p:nvSpPr>
        <p:spPr bwMode="auto">
          <a:xfrm flipV="1">
            <a:off x="3810000" y="2695575"/>
            <a:ext cx="0" cy="9906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06" name="Line 158"/>
          <p:cNvSpPr>
            <a:spLocks noChangeShapeType="1"/>
          </p:cNvSpPr>
          <p:nvPr/>
        </p:nvSpPr>
        <p:spPr bwMode="auto">
          <a:xfrm>
            <a:off x="2667000" y="3200400"/>
            <a:ext cx="1143000" cy="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07" name="Line 159"/>
          <p:cNvSpPr>
            <a:spLocks noChangeShapeType="1"/>
          </p:cNvSpPr>
          <p:nvPr/>
        </p:nvSpPr>
        <p:spPr bwMode="auto">
          <a:xfrm flipV="1">
            <a:off x="3810000" y="2314575"/>
            <a:ext cx="0" cy="3810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13" name="Rectangle 165"/>
          <p:cNvSpPr>
            <a:spLocks noChangeArrowheads="1"/>
          </p:cNvSpPr>
          <p:nvPr/>
        </p:nvSpPr>
        <p:spPr bwMode="auto">
          <a:xfrm>
            <a:off x="5410200" y="3048000"/>
            <a:ext cx="31242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14" name="Line 166"/>
          <p:cNvSpPr>
            <a:spLocks noChangeShapeType="1"/>
          </p:cNvSpPr>
          <p:nvPr/>
        </p:nvSpPr>
        <p:spPr bwMode="auto">
          <a:xfrm>
            <a:off x="5410200" y="3581400"/>
            <a:ext cx="312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val="4062136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878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77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77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78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87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7768" grpId="0"/>
      <p:bldP spid="2587775" grpId="0" animBg="1"/>
      <p:bldP spid="2587813" grpId="0" animBg="1"/>
      <p:bldP spid="25878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A4C72E4A-C76E-474C-906F-6AAAD353BA3E}" type="slidenum">
              <a:rPr lang="en-US">
                <a:solidFill>
                  <a:srgbClr val="000000"/>
                </a:solidFill>
              </a:rPr>
              <a:pPr/>
              <a:t>33</a:t>
            </a:fld>
            <a:endParaRPr lang="en-US">
              <a:solidFill>
                <a:srgbClr val="000000"/>
              </a:solidFill>
            </a:endParaRPr>
          </a:p>
        </p:txBody>
      </p:sp>
      <p:sp>
        <p:nvSpPr>
          <p:cNvPr id="2586635" name="Text Box 11"/>
          <p:cNvSpPr txBox="1">
            <a:spLocks noChangeArrowheads="1"/>
          </p:cNvSpPr>
          <p:nvPr/>
        </p:nvSpPr>
        <p:spPr bwMode="auto">
          <a:xfrm>
            <a:off x="0" y="3810000"/>
            <a:ext cx="8839200" cy="22828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buFont typeface="Wingdings" charset="0"/>
              <a:buChar char="q"/>
            </a:pPr>
            <a:r>
              <a:rPr lang="en-US" sz="2400">
                <a:solidFill>
                  <a:srgbClr val="000000"/>
                </a:solidFill>
                <a:latin typeface="Tahoma" charset="0"/>
                <a:cs typeface="+mn-cs"/>
              </a:rPr>
              <a:t> A Linear (LIN) function that considers recency and cost</a:t>
            </a:r>
          </a:p>
          <a:p>
            <a:pPr lvl="1">
              <a:buFont typeface="Wingdings" charset="0"/>
              <a:buChar char="q"/>
            </a:pPr>
            <a:endParaRPr lang="en-US" sz="2400">
              <a:solidFill>
                <a:srgbClr val="000000"/>
              </a:solidFill>
              <a:latin typeface="Tahoma" charset="0"/>
              <a:cs typeface="+mn-cs"/>
            </a:endParaRPr>
          </a:p>
          <a:p>
            <a:pPr lvl="1"/>
            <a:r>
              <a:rPr lang="en-US" sz="2400">
                <a:solidFill>
                  <a:srgbClr val="000000"/>
                </a:solidFill>
                <a:latin typeface="Tahoma" charset="0"/>
                <a:cs typeface="+mn-cs"/>
              </a:rPr>
              <a:t>	</a:t>
            </a:r>
            <a:r>
              <a:rPr lang="en-US" sz="2400" i="1">
                <a:solidFill>
                  <a:srgbClr val="000000"/>
                </a:solidFill>
                <a:latin typeface="Tahoma" charset="0"/>
                <a:cs typeface="+mn-cs"/>
              </a:rPr>
              <a:t>Victim-LIN = min { Recency (i) +   S*cost (i) }</a:t>
            </a:r>
          </a:p>
          <a:p>
            <a:pPr lvl="1"/>
            <a:endParaRPr lang="en-US" sz="2400" i="1">
              <a:solidFill>
                <a:srgbClr val="000000"/>
              </a:solidFill>
              <a:latin typeface="Tahoma" charset="0"/>
              <a:cs typeface="+mn-cs"/>
            </a:endParaRPr>
          </a:p>
          <a:p>
            <a:pPr lvl="1"/>
            <a:r>
              <a:rPr lang="en-US" sz="2400">
                <a:solidFill>
                  <a:srgbClr val="000000"/>
                </a:solidFill>
                <a:latin typeface="Tahoma" charset="0"/>
                <a:cs typeface="+mn-cs"/>
              </a:rPr>
              <a:t>S = significance of cost. Recency(i) = position in LRU stack cost(i) =  quantized cost</a:t>
            </a:r>
          </a:p>
        </p:txBody>
      </p:sp>
      <p:sp>
        <p:nvSpPr>
          <p:cNvPr id="2586630" name="Rectangle 6"/>
          <p:cNvSpPr>
            <a:spLocks noChangeArrowheads="1"/>
          </p:cNvSpPr>
          <p:nvPr/>
        </p:nvSpPr>
        <p:spPr bwMode="auto">
          <a:xfrm>
            <a:off x="962025" y="4495800"/>
            <a:ext cx="6489700" cy="60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6626" name="Rectangle 2"/>
          <p:cNvSpPr>
            <a:spLocks noGrp="1" noChangeArrowheads="1"/>
          </p:cNvSpPr>
          <p:nvPr>
            <p:ph type="title"/>
          </p:nvPr>
        </p:nvSpPr>
        <p:spPr>
          <a:xfrm>
            <a:off x="352425" y="539750"/>
            <a:ext cx="8791575" cy="831850"/>
          </a:xfrm>
        </p:spPr>
        <p:txBody>
          <a:bodyPr/>
          <a:lstStyle/>
          <a:p>
            <a:r>
              <a:rPr lang="en-US" sz="3200">
                <a:latin typeface="Helvetica" charset="0"/>
              </a:rPr>
              <a:t>Design of MLP-Aware Replacement policy</a:t>
            </a:r>
            <a:r>
              <a:rPr lang="en-US" sz="3200"/>
              <a:t> </a:t>
            </a:r>
          </a:p>
        </p:txBody>
      </p:sp>
      <p:sp>
        <p:nvSpPr>
          <p:cNvPr id="2586627" name="Rectangle 3"/>
          <p:cNvSpPr>
            <a:spLocks noGrp="1" noChangeArrowheads="1"/>
          </p:cNvSpPr>
          <p:nvPr>
            <p:ph type="body" idx="1"/>
          </p:nvPr>
        </p:nvSpPr>
        <p:spPr>
          <a:xfrm>
            <a:off x="0" y="1423988"/>
            <a:ext cx="8229600" cy="1166812"/>
          </a:xfrm>
        </p:spPr>
        <p:txBody>
          <a:bodyPr/>
          <a:lstStyle/>
          <a:p>
            <a:pPr marL="800100" lvl="1" indent="-342900">
              <a:buFont typeface="Wingdings" charset="0"/>
              <a:buChar char="q"/>
            </a:pPr>
            <a:r>
              <a:rPr lang="en-US" sz="2400">
                <a:solidFill>
                  <a:schemeClr val="tx1"/>
                </a:solidFill>
                <a:latin typeface="Tahoma" charset="0"/>
              </a:rPr>
              <a:t>LRU considers only recency and no cost</a:t>
            </a:r>
          </a:p>
          <a:p>
            <a:pPr marL="800100" lvl="1" indent="-342900">
              <a:buFont typeface="Wingdings" charset="0"/>
              <a:buNone/>
            </a:pPr>
            <a:r>
              <a:rPr lang="en-US" sz="2400" i="1">
                <a:solidFill>
                  <a:schemeClr val="tx1"/>
                </a:solidFill>
                <a:latin typeface="Tahoma" charset="0"/>
              </a:rPr>
              <a:t>			Victim-LRU = min { Recency (i)  }</a:t>
            </a:r>
            <a:endParaRPr lang="en-US" sz="2400">
              <a:solidFill>
                <a:schemeClr val="tx1"/>
              </a:solidFill>
              <a:latin typeface="Tahoma" charset="0"/>
            </a:endParaRPr>
          </a:p>
          <a:p>
            <a:pPr marL="800100" lvl="1" indent="-342900">
              <a:buFontTx/>
              <a:buNone/>
            </a:pPr>
            <a:endParaRPr lang="en-US" sz="2400">
              <a:solidFill>
                <a:schemeClr val="tx1"/>
              </a:solidFill>
              <a:latin typeface="Tahoma" charset="0"/>
            </a:endParaRPr>
          </a:p>
        </p:txBody>
      </p:sp>
      <p:sp>
        <p:nvSpPr>
          <p:cNvPr id="2586629" name="Rectangle 5"/>
          <p:cNvSpPr>
            <a:spLocks noChangeArrowheads="1"/>
          </p:cNvSpPr>
          <p:nvPr/>
        </p:nvSpPr>
        <p:spPr bwMode="auto">
          <a:xfrm>
            <a:off x="1809750" y="1862138"/>
            <a:ext cx="4876800" cy="533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6639" name="Rectangle 15"/>
          <p:cNvSpPr>
            <a:spLocks noChangeArrowheads="1"/>
          </p:cNvSpPr>
          <p:nvPr/>
        </p:nvSpPr>
        <p:spPr bwMode="auto">
          <a:xfrm>
            <a:off x="0" y="2286000"/>
            <a:ext cx="8077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800100" lvl="1" indent="-342900">
              <a:spcBef>
                <a:spcPct val="20000"/>
              </a:spcBef>
              <a:buFont typeface="Wingdings" charset="0"/>
              <a:buNone/>
            </a:pPr>
            <a:endParaRPr lang="en-US" sz="2400" i="1">
              <a:solidFill>
                <a:srgbClr val="000000"/>
              </a:solidFill>
              <a:latin typeface="Tahoma" charset="0"/>
              <a:cs typeface="+mn-cs"/>
            </a:endParaRPr>
          </a:p>
          <a:p>
            <a:pPr marL="800100" lvl="1" indent="-342900">
              <a:spcBef>
                <a:spcPct val="20000"/>
              </a:spcBef>
              <a:buFont typeface="Wingdings" charset="0"/>
              <a:buChar char="q"/>
            </a:pPr>
            <a:r>
              <a:rPr lang="en-US" sz="2400">
                <a:solidFill>
                  <a:srgbClr val="000000"/>
                </a:solidFill>
                <a:latin typeface="Tahoma" charset="0"/>
                <a:cs typeface="+mn-cs"/>
              </a:rPr>
              <a:t>Decisions based only on cost and no recency hurt performance.  Cache stores useless high cost blocks</a:t>
            </a:r>
          </a:p>
          <a:p>
            <a:pPr marL="800100" lvl="1" indent="-342900">
              <a:spcBef>
                <a:spcPct val="20000"/>
              </a:spcBef>
            </a:pPr>
            <a:endParaRPr lang="en-US" sz="2400">
              <a:solidFill>
                <a:srgbClr val="000000"/>
              </a:solidFill>
              <a:latin typeface="Tahoma" charset="0"/>
              <a:cs typeface="+mn-cs"/>
            </a:endParaRPr>
          </a:p>
          <a:p>
            <a:pPr marL="800100" lvl="1" indent="-342900">
              <a:spcBef>
                <a:spcPct val="20000"/>
              </a:spcBef>
            </a:pPr>
            <a:endParaRPr lang="en-US" sz="2400">
              <a:solidFill>
                <a:srgbClr val="000000"/>
              </a:solidFill>
              <a:latin typeface="Tahoma" charset="0"/>
              <a:cs typeface="+mn-cs"/>
            </a:endParaRPr>
          </a:p>
        </p:txBody>
      </p:sp>
    </p:spTree>
    <p:extLst>
      <p:ext uri="{BB962C8B-B14F-4D97-AF65-F5344CB8AC3E}">
        <p14:creationId xmlns:p14="http://schemas.microsoft.com/office/powerpoint/2010/main" val="2599566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66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66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6635" grpId="0"/>
      <p:bldP spid="2586630" grpId="0" animBg="1"/>
      <p:bldP spid="25866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5A226438-79AF-EE48-88C2-0AF4473A8AAA}" type="slidenum">
              <a:rPr lang="en-US">
                <a:solidFill>
                  <a:srgbClr val="000000"/>
                </a:solidFill>
              </a:rPr>
              <a:pPr/>
              <a:t>34</a:t>
            </a:fld>
            <a:endParaRPr lang="en-US">
              <a:solidFill>
                <a:srgbClr val="000000"/>
              </a:solidFill>
            </a:endParaRPr>
          </a:p>
        </p:txBody>
      </p:sp>
      <p:sp>
        <p:nvSpPr>
          <p:cNvPr id="2588674" name="Rectangle 2"/>
          <p:cNvSpPr>
            <a:spLocks noGrp="1" noChangeArrowheads="1"/>
          </p:cNvSpPr>
          <p:nvPr>
            <p:ph type="title"/>
          </p:nvPr>
        </p:nvSpPr>
        <p:spPr>
          <a:xfrm>
            <a:off x="352425" y="341313"/>
            <a:ext cx="8258175" cy="831850"/>
          </a:xfrm>
        </p:spPr>
        <p:txBody>
          <a:bodyPr/>
          <a:lstStyle/>
          <a:p>
            <a:r>
              <a:rPr lang="en-US" sz="3200">
                <a:latin typeface="Helvetica" charset="0"/>
              </a:rPr>
              <a:t>Results for the LIN policy</a:t>
            </a:r>
            <a:r>
              <a:rPr lang="en-US"/>
              <a:t> </a:t>
            </a:r>
          </a:p>
        </p:txBody>
      </p:sp>
      <p:sp>
        <p:nvSpPr>
          <p:cNvPr id="2588675" name="Rectangle 3"/>
          <p:cNvSpPr>
            <a:spLocks noGrp="1" noChangeArrowheads="1"/>
          </p:cNvSpPr>
          <p:nvPr>
            <p:ph type="body" idx="1"/>
          </p:nvPr>
        </p:nvSpPr>
        <p:spPr>
          <a:xfrm>
            <a:off x="228600" y="5562600"/>
            <a:ext cx="8534400" cy="914400"/>
          </a:xfrm>
        </p:spPr>
        <p:txBody>
          <a:bodyPr/>
          <a:lstStyle/>
          <a:p>
            <a:pPr marL="800100" lvl="1" indent="-342900">
              <a:lnSpc>
                <a:spcPct val="90000"/>
              </a:lnSpc>
              <a:buFontTx/>
              <a:buNone/>
            </a:pPr>
            <a:r>
              <a:rPr lang="en-US" sz="2400">
                <a:solidFill>
                  <a:schemeClr val="tx1"/>
                </a:solidFill>
                <a:latin typeface="Tahoma" charset="0"/>
              </a:rPr>
              <a:t>Performance loss for parser and mgrid due to large </a:t>
            </a:r>
            <a:r>
              <a:rPr lang="en-US" sz="2400">
                <a:solidFill>
                  <a:schemeClr val="tx1"/>
                </a:solidFill>
                <a:latin typeface="Symbol" charset="0"/>
              </a:rPr>
              <a:t>d</a:t>
            </a:r>
          </a:p>
          <a:p>
            <a:pPr marL="800100" lvl="1" indent="-342900">
              <a:lnSpc>
                <a:spcPct val="90000"/>
              </a:lnSpc>
              <a:buFontTx/>
              <a:buNone/>
            </a:pPr>
            <a:r>
              <a:rPr lang="en-US" sz="2000">
                <a:solidFill>
                  <a:schemeClr val="tx1"/>
                </a:solidFill>
                <a:latin typeface="Tahoma" charset="0"/>
              </a:rPr>
              <a:t>.</a:t>
            </a:r>
          </a:p>
          <a:p>
            <a:pPr marL="800100" lvl="1" indent="-342900">
              <a:lnSpc>
                <a:spcPct val="90000"/>
              </a:lnSpc>
              <a:buFontTx/>
              <a:buNone/>
            </a:pPr>
            <a:endParaRPr lang="en-US" sz="2000">
              <a:solidFill>
                <a:schemeClr val="tx1"/>
              </a:solidFill>
              <a:latin typeface="Tahoma" charset="0"/>
            </a:endParaRPr>
          </a:p>
        </p:txBody>
      </p:sp>
      <p:pic>
        <p:nvPicPr>
          <p:cNvPr id="2588678" name="Picture 6" descr="lin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371600"/>
            <a:ext cx="7848600" cy="4021138"/>
          </a:xfrm>
          <a:prstGeom prst="rect">
            <a:avLst/>
          </a:prstGeom>
          <a:noFill/>
          <a:extLst>
            <a:ext uri="{909E8E84-426E-40dd-AFC4-6F175D3DCCD1}">
              <a14:hiddenFill xmlns:a14="http://schemas.microsoft.com/office/drawing/2010/main">
                <a:solidFill>
                  <a:srgbClr val="FFFFFF"/>
                </a:solidFill>
              </a14:hiddenFill>
            </a:ext>
          </a:extLst>
        </p:spPr>
      </p:pic>
      <p:grpSp>
        <p:nvGrpSpPr>
          <p:cNvPr id="2588685" name="Group 13"/>
          <p:cNvGrpSpPr>
            <a:grpSpLocks/>
          </p:cNvGrpSpPr>
          <p:nvPr/>
        </p:nvGrpSpPr>
        <p:grpSpPr bwMode="auto">
          <a:xfrm>
            <a:off x="1095375" y="1270000"/>
            <a:ext cx="2133600" cy="2500313"/>
            <a:chOff x="720" y="690"/>
            <a:chExt cx="1344" cy="1575"/>
          </a:xfrm>
        </p:grpSpPr>
        <p:sp>
          <p:nvSpPr>
            <p:cNvPr id="2588682" name="Oval 10"/>
            <p:cNvSpPr>
              <a:spLocks noChangeArrowheads="1"/>
            </p:cNvSpPr>
            <p:nvPr/>
          </p:nvSpPr>
          <p:spPr bwMode="auto">
            <a:xfrm>
              <a:off x="720" y="873"/>
              <a:ext cx="384" cy="1392"/>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8683" name="Oval 11"/>
            <p:cNvSpPr>
              <a:spLocks noChangeArrowheads="1"/>
            </p:cNvSpPr>
            <p:nvPr/>
          </p:nvSpPr>
          <p:spPr bwMode="auto">
            <a:xfrm>
              <a:off x="1116" y="690"/>
              <a:ext cx="384" cy="1392"/>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8684" name="Oval 12"/>
            <p:cNvSpPr>
              <a:spLocks noChangeArrowheads="1"/>
            </p:cNvSpPr>
            <p:nvPr/>
          </p:nvSpPr>
          <p:spPr bwMode="auto">
            <a:xfrm>
              <a:off x="1680" y="864"/>
              <a:ext cx="384" cy="1392"/>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grpSp>
        <p:nvGrpSpPr>
          <p:cNvPr id="2588691" name="Group 19"/>
          <p:cNvGrpSpPr>
            <a:grpSpLocks/>
          </p:cNvGrpSpPr>
          <p:nvPr/>
        </p:nvGrpSpPr>
        <p:grpSpPr bwMode="auto">
          <a:xfrm>
            <a:off x="5797550" y="2249488"/>
            <a:ext cx="2728913" cy="3124200"/>
            <a:chOff x="3552" y="1377"/>
            <a:chExt cx="1719" cy="1968"/>
          </a:xfrm>
        </p:grpSpPr>
        <p:sp>
          <p:nvSpPr>
            <p:cNvPr id="2588689" name="Oval 17"/>
            <p:cNvSpPr>
              <a:spLocks noChangeArrowheads="1"/>
            </p:cNvSpPr>
            <p:nvPr/>
          </p:nvSpPr>
          <p:spPr bwMode="auto">
            <a:xfrm>
              <a:off x="3552" y="1377"/>
              <a:ext cx="384" cy="1392"/>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8690" name="Oval 18"/>
            <p:cNvSpPr>
              <a:spLocks noChangeArrowheads="1"/>
            </p:cNvSpPr>
            <p:nvPr/>
          </p:nvSpPr>
          <p:spPr bwMode="auto">
            <a:xfrm>
              <a:off x="4791" y="1521"/>
              <a:ext cx="480" cy="1824"/>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spTree>
    <p:extLst>
      <p:ext uri="{BB962C8B-B14F-4D97-AF65-F5344CB8AC3E}">
        <p14:creationId xmlns:p14="http://schemas.microsoft.com/office/powerpoint/2010/main" val="4138639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886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58868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5886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8867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8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86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4DBB9A09-F641-C04C-B3ED-9014717CCD80}" type="slidenum">
              <a:rPr lang="en-US">
                <a:solidFill>
                  <a:srgbClr val="000000"/>
                </a:solidFill>
              </a:rPr>
              <a:pPr/>
              <a:t>35</a:t>
            </a:fld>
            <a:endParaRPr lang="en-US">
              <a:solidFill>
                <a:srgbClr val="000000"/>
              </a:solidFill>
            </a:endParaRPr>
          </a:p>
        </p:txBody>
      </p:sp>
      <p:sp>
        <p:nvSpPr>
          <p:cNvPr id="2589698" name="Rectangle 2"/>
          <p:cNvSpPr>
            <a:spLocks noGrp="1" noChangeArrowheads="1"/>
          </p:cNvSpPr>
          <p:nvPr>
            <p:ph type="title"/>
          </p:nvPr>
        </p:nvSpPr>
        <p:spPr>
          <a:xfrm>
            <a:off x="352425" y="341313"/>
            <a:ext cx="8258175" cy="831850"/>
          </a:xfrm>
        </p:spPr>
        <p:txBody>
          <a:bodyPr/>
          <a:lstStyle/>
          <a:p>
            <a:r>
              <a:rPr lang="en-US" sz="3200">
                <a:latin typeface="Helvetica" charset="0"/>
              </a:rPr>
              <a:t>Effect of LIN policy on Cost</a:t>
            </a:r>
          </a:p>
        </p:txBody>
      </p:sp>
      <p:pic>
        <p:nvPicPr>
          <p:cNvPr id="2589708" name="Picture 12" descr="mcf_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328738"/>
            <a:ext cx="1931988" cy="2432050"/>
          </a:xfrm>
          <a:prstGeom prst="rect">
            <a:avLst/>
          </a:prstGeom>
          <a:noFill/>
          <a:extLst>
            <a:ext uri="{909E8E84-426E-40dd-AFC4-6F175D3DCCD1}">
              <a14:hiddenFill xmlns:a14="http://schemas.microsoft.com/office/drawing/2010/main">
                <a:solidFill>
                  <a:srgbClr val="FFFFFF"/>
                </a:solidFill>
              </a14:hiddenFill>
            </a:ext>
          </a:extLst>
        </p:spPr>
      </p:pic>
      <p:pic>
        <p:nvPicPr>
          <p:cNvPr id="2589709" name="Picture 13" descr="mcf_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175" y="3829050"/>
            <a:ext cx="1868488" cy="2355850"/>
          </a:xfrm>
          <a:prstGeom prst="rect">
            <a:avLst/>
          </a:prstGeom>
          <a:noFill/>
          <a:extLst>
            <a:ext uri="{909E8E84-426E-40dd-AFC4-6F175D3DCCD1}">
              <a14:hiddenFill xmlns:a14="http://schemas.microsoft.com/office/drawing/2010/main">
                <a:solidFill>
                  <a:srgbClr val="FFFFFF"/>
                </a:solidFill>
              </a14:hiddenFill>
            </a:ext>
          </a:extLst>
        </p:spPr>
      </p:pic>
      <p:pic>
        <p:nvPicPr>
          <p:cNvPr id="2589712" name="Picture 16" descr="ammp_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28738"/>
            <a:ext cx="18732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589713" name="Picture 17" descr="ammp_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38" y="3810000"/>
            <a:ext cx="1868487" cy="2355850"/>
          </a:xfrm>
          <a:prstGeom prst="rect">
            <a:avLst/>
          </a:prstGeom>
          <a:noFill/>
          <a:extLst>
            <a:ext uri="{909E8E84-426E-40dd-AFC4-6F175D3DCCD1}">
              <a14:hiddenFill xmlns:a14="http://schemas.microsoft.com/office/drawing/2010/main">
                <a:solidFill>
                  <a:srgbClr val="FFFFFF"/>
                </a:solidFill>
              </a14:hiddenFill>
            </a:ext>
          </a:extLst>
        </p:spPr>
      </p:pic>
      <p:sp>
        <p:nvSpPr>
          <p:cNvPr id="2589714" name="Rectangle 18"/>
          <p:cNvSpPr>
            <a:spLocks noChangeArrowheads="1"/>
          </p:cNvSpPr>
          <p:nvPr/>
        </p:nvSpPr>
        <p:spPr bwMode="auto">
          <a:xfrm>
            <a:off x="1524000" y="4114800"/>
            <a:ext cx="16002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Miss += 4% </a:t>
            </a:r>
          </a:p>
          <a:p>
            <a:pPr algn="ctr"/>
            <a:r>
              <a:rPr lang="en-US" sz="2000" b="1">
                <a:solidFill>
                  <a:srgbClr val="000000"/>
                </a:solidFill>
                <a:latin typeface="Helvetica" charset="0"/>
                <a:cs typeface="+mn-cs"/>
              </a:rPr>
              <a:t>IPC += 4%</a:t>
            </a:r>
          </a:p>
        </p:txBody>
      </p:sp>
      <p:pic>
        <p:nvPicPr>
          <p:cNvPr id="2589715" name="Picture 19" descr="mgrid_b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4125" y="1352550"/>
            <a:ext cx="187483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589716" name="Picture 20" descr="mgrid_l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805238"/>
            <a:ext cx="1873250" cy="2362200"/>
          </a:xfrm>
          <a:prstGeom prst="rect">
            <a:avLst/>
          </a:prstGeom>
          <a:noFill/>
          <a:extLst>
            <a:ext uri="{909E8E84-426E-40dd-AFC4-6F175D3DCCD1}">
              <a14:hiddenFill xmlns:a14="http://schemas.microsoft.com/office/drawing/2010/main">
                <a:solidFill>
                  <a:srgbClr val="FFFFFF"/>
                </a:solidFill>
              </a14:hiddenFill>
            </a:ext>
          </a:extLst>
        </p:spPr>
      </p:pic>
      <p:sp>
        <p:nvSpPr>
          <p:cNvPr id="2589717" name="Rectangle 21"/>
          <p:cNvSpPr>
            <a:spLocks noChangeArrowheads="1"/>
          </p:cNvSpPr>
          <p:nvPr/>
        </p:nvSpPr>
        <p:spPr bwMode="auto">
          <a:xfrm>
            <a:off x="6858000" y="4114800"/>
            <a:ext cx="16002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Miss += 30% </a:t>
            </a:r>
          </a:p>
          <a:p>
            <a:pPr algn="ctr"/>
            <a:r>
              <a:rPr lang="en-US" sz="2000" b="1">
                <a:solidFill>
                  <a:srgbClr val="000000"/>
                </a:solidFill>
                <a:latin typeface="Helvetica" charset="0"/>
                <a:cs typeface="+mn-cs"/>
              </a:rPr>
              <a:t>IPC -= 33%</a:t>
            </a:r>
          </a:p>
        </p:txBody>
      </p:sp>
      <p:sp>
        <p:nvSpPr>
          <p:cNvPr id="2589711" name="Rectangle 15"/>
          <p:cNvSpPr>
            <a:spLocks noChangeArrowheads="1"/>
          </p:cNvSpPr>
          <p:nvPr/>
        </p:nvSpPr>
        <p:spPr bwMode="auto">
          <a:xfrm>
            <a:off x="4267200" y="4114800"/>
            <a:ext cx="16002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Miss -= 11% </a:t>
            </a:r>
          </a:p>
          <a:p>
            <a:pPr algn="ctr"/>
            <a:r>
              <a:rPr lang="en-US" sz="2000" b="1">
                <a:solidFill>
                  <a:srgbClr val="000000"/>
                </a:solidFill>
                <a:latin typeface="Helvetica" charset="0"/>
                <a:cs typeface="+mn-cs"/>
              </a:rPr>
              <a:t>IPC += 22%</a:t>
            </a:r>
          </a:p>
        </p:txBody>
      </p:sp>
    </p:spTree>
    <p:extLst>
      <p:ext uri="{BB962C8B-B14F-4D97-AF65-F5344CB8AC3E}">
        <p14:creationId xmlns:p14="http://schemas.microsoft.com/office/powerpoint/2010/main" val="274995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97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897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8970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897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5897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897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89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9714" grpId="0" animBg="1"/>
      <p:bldP spid="2589717" grpId="0" animBg="1"/>
      <p:bldP spid="25897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42C39A1-A3A3-7A49-BAEE-8DE4B23784CB}" type="slidenum">
              <a:rPr lang="en-US">
                <a:solidFill>
                  <a:srgbClr val="000000"/>
                </a:solidFill>
              </a:rPr>
              <a:pPr/>
              <a:t>36</a:t>
            </a:fld>
            <a:endParaRPr lang="en-US">
              <a:solidFill>
                <a:srgbClr val="000000"/>
              </a:solidFill>
            </a:endParaRPr>
          </a:p>
        </p:txBody>
      </p:sp>
      <p:sp>
        <p:nvSpPr>
          <p:cNvPr id="2612226" name="Rectangle 2"/>
          <p:cNvSpPr>
            <a:spLocks noGrp="1" noChangeArrowheads="1"/>
          </p:cNvSpPr>
          <p:nvPr>
            <p:ph type="title"/>
          </p:nvPr>
        </p:nvSpPr>
        <p:spPr>
          <a:xfrm>
            <a:off x="381000" y="533400"/>
            <a:ext cx="7648575" cy="831850"/>
          </a:xfrm>
        </p:spPr>
        <p:txBody>
          <a:bodyPr/>
          <a:lstStyle/>
          <a:p>
            <a:r>
              <a:rPr lang="en-US" sz="3200">
                <a:latin typeface="Helvetica" charset="0"/>
              </a:rPr>
              <a:t>Outline</a:t>
            </a:r>
          </a:p>
        </p:txBody>
      </p:sp>
      <p:sp>
        <p:nvSpPr>
          <p:cNvPr id="2612227" name="Rectangle 3"/>
          <p:cNvSpPr>
            <a:spLocks noGrp="1" noChangeArrowheads="1"/>
          </p:cNvSpPr>
          <p:nvPr>
            <p:ph type="body" idx="1"/>
          </p:nvPr>
        </p:nvSpPr>
        <p:spPr>
          <a:xfrm>
            <a:off x="1066800" y="1371600"/>
            <a:ext cx="6907213" cy="4953000"/>
          </a:xfrm>
        </p:spPr>
        <p:txBody>
          <a:bodyPr/>
          <a:lstStyle/>
          <a:p>
            <a:pPr marL="457200" indent="-457200">
              <a:lnSpc>
                <a:spcPct val="90000"/>
              </a:lnSpc>
              <a:buFont typeface="Wingdings" charset="0"/>
              <a:buChar char="q"/>
            </a:pPr>
            <a:r>
              <a:rPr lang="en-US">
                <a:solidFill>
                  <a:srgbClr val="808080"/>
                </a:solidFill>
                <a:latin typeface="Tahoma" charset="0"/>
              </a:rPr>
              <a:t>Introduction</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 typeface="Wingdings" charset="0"/>
              <a:buChar char="q"/>
            </a:pPr>
            <a:r>
              <a:rPr lang="en-US">
                <a:solidFill>
                  <a:srgbClr val="808080"/>
                </a:solidFill>
                <a:latin typeface="Tahoma" charset="0"/>
              </a:rPr>
              <a:t>MLP-Aware Cache Replacement</a:t>
            </a:r>
          </a:p>
          <a:p>
            <a:pPr marL="800100" lvl="1" indent="-342900">
              <a:lnSpc>
                <a:spcPct val="90000"/>
              </a:lnSpc>
              <a:buFont typeface="Wingdings" charset="0"/>
              <a:buChar char="§"/>
            </a:pPr>
            <a:r>
              <a:rPr lang="en-US" sz="2000">
                <a:solidFill>
                  <a:srgbClr val="808080"/>
                </a:solidFill>
                <a:latin typeface="Tahoma" charset="0"/>
              </a:rPr>
              <a:t>Model for Computing Cost</a:t>
            </a:r>
          </a:p>
          <a:p>
            <a:pPr marL="800100" lvl="1" indent="-342900">
              <a:lnSpc>
                <a:spcPct val="90000"/>
              </a:lnSpc>
              <a:buFont typeface="Wingdings" charset="0"/>
              <a:buChar char="§"/>
            </a:pPr>
            <a:r>
              <a:rPr lang="en-US" sz="2000">
                <a:solidFill>
                  <a:srgbClr val="808080"/>
                </a:solidFill>
                <a:latin typeface="Tahoma" charset="0"/>
              </a:rPr>
              <a:t>Repeatability of Cost</a:t>
            </a:r>
          </a:p>
          <a:p>
            <a:pPr marL="800100" lvl="1" indent="-342900">
              <a:lnSpc>
                <a:spcPct val="90000"/>
              </a:lnSpc>
              <a:buFont typeface="Wingdings" charset="0"/>
              <a:buChar char="§"/>
            </a:pPr>
            <a:r>
              <a:rPr lang="en-US" sz="2000">
                <a:solidFill>
                  <a:srgbClr val="808080"/>
                </a:solidFill>
                <a:latin typeface="Tahoma" charset="0"/>
              </a:rPr>
              <a:t>A Cost-Sensitive Replacement Policy</a:t>
            </a:r>
          </a:p>
          <a:p>
            <a:pPr marL="800100" lvl="1" indent="-342900">
              <a:lnSpc>
                <a:spcPct val="90000"/>
              </a:lnSpc>
              <a:buFont typeface="Wingdings" charset="0"/>
              <a:buChar char="§"/>
            </a:pPr>
            <a:endParaRPr lang="en-US" sz="2000">
              <a:solidFill>
                <a:srgbClr val="808080"/>
              </a:solidFill>
              <a:latin typeface="Tahoma" charset="0"/>
            </a:endParaRPr>
          </a:p>
          <a:p>
            <a:pPr marL="457200" indent="-457200">
              <a:lnSpc>
                <a:spcPct val="90000"/>
              </a:lnSpc>
              <a:buFont typeface="Wingdings" charset="0"/>
              <a:buChar char="q"/>
            </a:pPr>
            <a:r>
              <a:rPr lang="en-US">
                <a:latin typeface="Tahoma" charset="0"/>
              </a:rPr>
              <a:t>Practical Hybrid Replacement</a:t>
            </a:r>
          </a:p>
          <a:p>
            <a:pPr marL="800100" lvl="1" indent="-342900">
              <a:lnSpc>
                <a:spcPct val="90000"/>
              </a:lnSpc>
              <a:buFont typeface="Wingdings" charset="0"/>
              <a:buChar char="§"/>
            </a:pPr>
            <a:r>
              <a:rPr lang="en-US" sz="2000">
                <a:latin typeface="Tahoma" charset="0"/>
              </a:rPr>
              <a:t>Tournament Selection</a:t>
            </a:r>
          </a:p>
          <a:p>
            <a:pPr marL="800100" lvl="1" indent="-342900">
              <a:lnSpc>
                <a:spcPct val="90000"/>
              </a:lnSpc>
              <a:buFont typeface="Wingdings" charset="0"/>
              <a:buChar char="§"/>
            </a:pPr>
            <a:r>
              <a:rPr lang="en-US" sz="2000">
                <a:latin typeface="Tahoma" charset="0"/>
              </a:rPr>
              <a:t>Dynamic Set Sampling</a:t>
            </a:r>
          </a:p>
          <a:p>
            <a:pPr marL="800100" lvl="1" indent="-342900">
              <a:lnSpc>
                <a:spcPct val="90000"/>
              </a:lnSpc>
              <a:buFont typeface="Wingdings" charset="0"/>
              <a:buChar char="§"/>
            </a:pPr>
            <a:r>
              <a:rPr lang="en-US" sz="2000">
                <a:latin typeface="Tahoma" charset="0"/>
              </a:rPr>
              <a:t>Sampling Based Adaptive Replacement</a:t>
            </a:r>
          </a:p>
          <a:p>
            <a:pPr marL="800100" lvl="1" indent="-342900">
              <a:lnSpc>
                <a:spcPct val="90000"/>
              </a:lnSpc>
              <a:buFont typeface="Wingdings" charset="0"/>
              <a:buChar char="§"/>
            </a:pPr>
            <a:endParaRPr lang="en-US" sz="2000">
              <a:latin typeface="Tahoma" charset="0"/>
            </a:endParaRPr>
          </a:p>
          <a:p>
            <a:pPr marL="457200" indent="-457200">
              <a:lnSpc>
                <a:spcPct val="90000"/>
              </a:lnSpc>
              <a:buFont typeface="Wingdings" charset="0"/>
              <a:buChar char="q"/>
            </a:pPr>
            <a:r>
              <a:rPr lang="en-US">
                <a:solidFill>
                  <a:srgbClr val="808080"/>
                </a:solidFill>
                <a:latin typeface="Tahoma" charset="0"/>
              </a:rPr>
              <a:t>Summary</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Tx/>
              <a:buNone/>
            </a:pPr>
            <a:endParaRPr lang="en-US">
              <a:latin typeface="Tahoma" charset="0"/>
            </a:endParaRPr>
          </a:p>
          <a:p>
            <a:pPr marL="457200" indent="-457200">
              <a:lnSpc>
                <a:spcPct val="90000"/>
              </a:lnSpc>
              <a:buFontTx/>
              <a:buNone/>
            </a:pPr>
            <a:endParaRPr lang="en-US"/>
          </a:p>
        </p:txBody>
      </p:sp>
    </p:spTree>
    <p:extLst>
      <p:ext uri="{BB962C8B-B14F-4D97-AF65-F5344CB8AC3E}">
        <p14:creationId xmlns:p14="http://schemas.microsoft.com/office/powerpoint/2010/main" val="37290655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3"/>
          <p:cNvSpPr>
            <a:spLocks noGrp="1"/>
          </p:cNvSpPr>
          <p:nvPr>
            <p:ph type="sldNum" sz="quarter" idx="10"/>
          </p:nvPr>
        </p:nvSpPr>
        <p:spPr/>
        <p:txBody>
          <a:bodyPr/>
          <a:lstStyle/>
          <a:p>
            <a:fld id="{55B4D4FB-D91C-124D-AF79-F3EB07448201}" type="slidenum">
              <a:rPr lang="en-US">
                <a:solidFill>
                  <a:srgbClr val="000000"/>
                </a:solidFill>
              </a:rPr>
              <a:pPr/>
              <a:t>37</a:t>
            </a:fld>
            <a:endParaRPr lang="en-US">
              <a:solidFill>
                <a:srgbClr val="000000"/>
              </a:solidFill>
            </a:endParaRPr>
          </a:p>
        </p:txBody>
      </p:sp>
      <p:sp>
        <p:nvSpPr>
          <p:cNvPr id="2591746" name="Rectangle 2"/>
          <p:cNvSpPr>
            <a:spLocks noGrp="1" noChangeArrowheads="1"/>
          </p:cNvSpPr>
          <p:nvPr>
            <p:ph type="title"/>
          </p:nvPr>
        </p:nvSpPr>
        <p:spPr>
          <a:xfrm>
            <a:off x="352425" y="341313"/>
            <a:ext cx="8105775" cy="831850"/>
          </a:xfrm>
        </p:spPr>
        <p:txBody>
          <a:bodyPr/>
          <a:lstStyle/>
          <a:p>
            <a:r>
              <a:rPr lang="en-US" sz="3200">
                <a:latin typeface="Helvetica" charset="0"/>
              </a:rPr>
              <a:t>Tournament Selection (TSEL) of Replacement Policies for a Single Set</a:t>
            </a:r>
          </a:p>
        </p:txBody>
      </p:sp>
      <p:graphicFrame>
        <p:nvGraphicFramePr>
          <p:cNvPr id="2591891" name="Group 147"/>
          <p:cNvGraphicFramePr>
            <a:graphicFrameLocks noGrp="1"/>
          </p:cNvGraphicFramePr>
          <p:nvPr>
            <p:ph idx="1"/>
          </p:nvPr>
        </p:nvGraphicFramePr>
        <p:xfrm>
          <a:off x="1219200" y="3962400"/>
          <a:ext cx="6629400" cy="1983105"/>
        </p:xfrm>
        <a:graphic>
          <a:graphicData uri="http://schemas.openxmlformats.org/drawingml/2006/table">
            <a:tbl>
              <a:tblPr/>
              <a:tblGrid>
                <a:gridCol w="1381125"/>
                <a:gridCol w="1514475"/>
                <a:gridCol w="3733800"/>
              </a:tblGrid>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charset="0"/>
                          <a:ea typeface="ＭＳ Ｐゴシック" charset="0"/>
                        </a:rPr>
                        <a:t>ATD-LIN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charset="0"/>
                          <a:ea typeface="ＭＳ Ｐゴシック" charset="0"/>
                        </a:rPr>
                        <a:t>ATD-LRU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a:t>
                      </a:r>
                      <a:r>
                        <a:rPr kumimoji="0" lang="en-US" sz="2000" b="1" i="0" u="none" strike="noStrike" cap="none" normalizeH="0" baseline="0">
                          <a:ln>
                            <a:noFill/>
                          </a:ln>
                          <a:solidFill>
                            <a:schemeClr val="tx1"/>
                          </a:solidFill>
                          <a:effectLst/>
                          <a:latin typeface="Tahoma" charset="0"/>
                          <a:ea typeface="ＭＳ Ｐゴシック" charset="0"/>
                        </a:rPr>
                        <a:t>Saturating Counter (SCTR)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HIT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Unchanged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MISS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MISS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Unchanged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HIT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MISS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Cost of Miss in ATD-LRU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MISS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Cost of Miss in ATD-LIN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91749" name="Rectangle 5"/>
          <p:cNvSpPr>
            <a:spLocks noChangeArrowheads="1"/>
          </p:cNvSpPr>
          <p:nvPr/>
        </p:nvSpPr>
        <p:spPr bwMode="auto">
          <a:xfrm>
            <a:off x="533400" y="1955800"/>
            <a:ext cx="15240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1751" name="Rectangle 7"/>
          <p:cNvSpPr>
            <a:spLocks noChangeArrowheads="1"/>
          </p:cNvSpPr>
          <p:nvPr/>
        </p:nvSpPr>
        <p:spPr bwMode="auto">
          <a:xfrm>
            <a:off x="3962400" y="1957388"/>
            <a:ext cx="15240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1752" name="Line 8"/>
          <p:cNvSpPr>
            <a:spLocks noChangeShapeType="1"/>
          </p:cNvSpPr>
          <p:nvPr/>
        </p:nvSpPr>
        <p:spPr bwMode="auto">
          <a:xfrm>
            <a:off x="2057400" y="2133600"/>
            <a:ext cx="6096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1753" name="Line 9"/>
          <p:cNvSpPr>
            <a:spLocks noChangeShapeType="1"/>
          </p:cNvSpPr>
          <p:nvPr/>
        </p:nvSpPr>
        <p:spPr bwMode="auto">
          <a:xfrm flipH="1">
            <a:off x="3276600" y="2133600"/>
            <a:ext cx="6858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1754" name="Oval 10"/>
          <p:cNvSpPr>
            <a:spLocks noChangeArrowheads="1"/>
          </p:cNvSpPr>
          <p:nvPr/>
        </p:nvSpPr>
        <p:spPr bwMode="auto">
          <a:xfrm>
            <a:off x="2667000" y="1828800"/>
            <a:ext cx="609600" cy="6096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3600" b="1">
                <a:solidFill>
                  <a:srgbClr val="000000"/>
                </a:solidFill>
                <a:latin typeface="Helvetica" charset="0"/>
                <a:cs typeface="+mn-cs"/>
              </a:rPr>
              <a:t>+</a:t>
            </a:r>
          </a:p>
        </p:txBody>
      </p:sp>
      <p:sp>
        <p:nvSpPr>
          <p:cNvPr id="2591757" name="Line 13"/>
          <p:cNvSpPr>
            <a:spLocks noChangeShapeType="1"/>
          </p:cNvSpPr>
          <p:nvPr/>
        </p:nvSpPr>
        <p:spPr bwMode="auto">
          <a:xfrm>
            <a:off x="2971800" y="2447925"/>
            <a:ext cx="0" cy="600075"/>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1779" name="Text Box 35"/>
          <p:cNvSpPr txBox="1">
            <a:spLocks noChangeArrowheads="1"/>
          </p:cNvSpPr>
          <p:nvPr/>
        </p:nvSpPr>
        <p:spPr bwMode="auto">
          <a:xfrm>
            <a:off x="2514600" y="1495425"/>
            <a:ext cx="877888"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SCTR</a:t>
            </a:r>
          </a:p>
        </p:txBody>
      </p:sp>
      <p:sp>
        <p:nvSpPr>
          <p:cNvPr id="2591892" name="Text Box 148"/>
          <p:cNvSpPr txBox="1">
            <a:spLocks noChangeArrowheads="1"/>
          </p:cNvSpPr>
          <p:nvPr/>
        </p:nvSpPr>
        <p:spPr bwMode="auto">
          <a:xfrm>
            <a:off x="3962400" y="2819400"/>
            <a:ext cx="4114800" cy="8223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solidFill>
                  <a:srgbClr val="000000"/>
                </a:solidFill>
                <a:latin typeface="Tahoma" charset="0"/>
                <a:cs typeface="+mn-cs"/>
              </a:rPr>
              <a:t>If MSB of SCTR is 1, MTD uses LIN else MTD use LRU</a:t>
            </a:r>
          </a:p>
        </p:txBody>
      </p:sp>
      <p:sp>
        <p:nvSpPr>
          <p:cNvPr id="2591894" name="Rectangle 150"/>
          <p:cNvSpPr>
            <a:spLocks noChangeArrowheads="1"/>
          </p:cNvSpPr>
          <p:nvPr/>
        </p:nvSpPr>
        <p:spPr bwMode="auto">
          <a:xfrm>
            <a:off x="685800" y="1600200"/>
            <a:ext cx="1201738"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ATD-LIN</a:t>
            </a:r>
          </a:p>
        </p:txBody>
      </p:sp>
      <p:sp>
        <p:nvSpPr>
          <p:cNvPr id="2591895" name="Rectangle 151"/>
          <p:cNvSpPr>
            <a:spLocks noChangeArrowheads="1"/>
          </p:cNvSpPr>
          <p:nvPr/>
        </p:nvSpPr>
        <p:spPr bwMode="auto">
          <a:xfrm>
            <a:off x="4052888" y="1609725"/>
            <a:ext cx="1316037"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ATD-LRU</a:t>
            </a:r>
          </a:p>
        </p:txBody>
      </p:sp>
      <p:grpSp>
        <p:nvGrpSpPr>
          <p:cNvPr id="2591898" name="Group 154"/>
          <p:cNvGrpSpPr>
            <a:grpSpLocks/>
          </p:cNvGrpSpPr>
          <p:nvPr/>
        </p:nvGrpSpPr>
        <p:grpSpPr bwMode="auto">
          <a:xfrm>
            <a:off x="2209800" y="3016250"/>
            <a:ext cx="1524000" cy="733425"/>
            <a:chOff x="1392" y="1900"/>
            <a:chExt cx="960" cy="462"/>
          </a:xfrm>
        </p:grpSpPr>
        <p:sp>
          <p:nvSpPr>
            <p:cNvPr id="2591756" name="Rectangle 12"/>
            <p:cNvSpPr>
              <a:spLocks noChangeArrowheads="1"/>
            </p:cNvSpPr>
            <p:nvPr/>
          </p:nvSpPr>
          <p:spPr bwMode="auto">
            <a:xfrm>
              <a:off x="1392" y="190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1896" name="Rectangle 152"/>
            <p:cNvSpPr>
              <a:spLocks noChangeArrowheads="1"/>
            </p:cNvSpPr>
            <p:nvPr/>
          </p:nvSpPr>
          <p:spPr bwMode="auto">
            <a:xfrm>
              <a:off x="1644" y="2112"/>
              <a:ext cx="463"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MTD</a:t>
              </a:r>
            </a:p>
          </p:txBody>
        </p:sp>
      </p:grpSp>
    </p:spTree>
    <p:extLst>
      <p:ext uri="{BB962C8B-B14F-4D97-AF65-F5344CB8AC3E}">
        <p14:creationId xmlns:p14="http://schemas.microsoft.com/office/powerpoint/2010/main" val="1375656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17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18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918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917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917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917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917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917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9175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9189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91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1749" grpId="0" animBg="1"/>
      <p:bldP spid="2591751" grpId="0" animBg="1"/>
      <p:bldP spid="2591752" grpId="0" animBg="1"/>
      <p:bldP spid="2591753" grpId="0" animBg="1"/>
      <p:bldP spid="2591754" grpId="0" animBg="1"/>
      <p:bldP spid="2591757" grpId="0" animBg="1"/>
      <p:bldP spid="2591779" grpId="0"/>
      <p:bldP spid="2591892" grpId="0"/>
      <p:bldP spid="2591894" grpId="0"/>
      <p:bldP spid="259189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3"/>
          <p:cNvSpPr>
            <a:spLocks noGrp="1"/>
          </p:cNvSpPr>
          <p:nvPr>
            <p:ph type="sldNum" sz="quarter" idx="10"/>
          </p:nvPr>
        </p:nvSpPr>
        <p:spPr/>
        <p:txBody>
          <a:bodyPr/>
          <a:lstStyle/>
          <a:p>
            <a:fld id="{F17DF18E-2A2B-5D48-80D7-579D71574457}" type="slidenum">
              <a:rPr lang="en-US">
                <a:solidFill>
                  <a:srgbClr val="000000"/>
                </a:solidFill>
              </a:rPr>
              <a:pPr/>
              <a:t>38</a:t>
            </a:fld>
            <a:endParaRPr lang="en-US">
              <a:solidFill>
                <a:srgbClr val="000000"/>
              </a:solidFill>
            </a:endParaRPr>
          </a:p>
        </p:txBody>
      </p:sp>
      <p:sp>
        <p:nvSpPr>
          <p:cNvPr id="2592770" name="Rectangle 2"/>
          <p:cNvSpPr>
            <a:spLocks noGrp="1" noChangeArrowheads="1"/>
          </p:cNvSpPr>
          <p:nvPr>
            <p:ph type="title"/>
          </p:nvPr>
        </p:nvSpPr>
        <p:spPr>
          <a:xfrm>
            <a:off x="352425" y="341313"/>
            <a:ext cx="8258175" cy="831850"/>
          </a:xfrm>
        </p:spPr>
        <p:txBody>
          <a:bodyPr/>
          <a:lstStyle/>
          <a:p>
            <a:r>
              <a:rPr lang="en-US" sz="3200">
                <a:latin typeface="Helvetica" charset="0"/>
              </a:rPr>
              <a:t>Extending TSEL to All Sets</a:t>
            </a:r>
          </a:p>
        </p:txBody>
      </p:sp>
      <p:sp>
        <p:nvSpPr>
          <p:cNvPr id="2592771" name="Rectangle 3"/>
          <p:cNvSpPr>
            <a:spLocks noGrp="1" noChangeArrowheads="1"/>
          </p:cNvSpPr>
          <p:nvPr>
            <p:ph type="body" idx="1"/>
          </p:nvPr>
        </p:nvSpPr>
        <p:spPr>
          <a:xfrm>
            <a:off x="-79375" y="1298575"/>
            <a:ext cx="8763000" cy="1066800"/>
          </a:xfrm>
        </p:spPr>
        <p:txBody>
          <a:bodyPr/>
          <a:lstStyle/>
          <a:p>
            <a:pPr marL="800100" lvl="1" indent="-342900" algn="ctr">
              <a:buFontTx/>
              <a:buNone/>
            </a:pPr>
            <a:r>
              <a:rPr lang="en-US" sz="2400">
                <a:solidFill>
                  <a:schemeClr val="tx1"/>
                </a:solidFill>
                <a:latin typeface="Tahoma" charset="0"/>
              </a:rPr>
              <a:t>Implementing TSEL on a per-set basis is expensive</a:t>
            </a:r>
          </a:p>
          <a:p>
            <a:pPr marL="800100" lvl="1" indent="-342900" algn="ctr">
              <a:buFontTx/>
              <a:buNone/>
            </a:pPr>
            <a:r>
              <a:rPr lang="en-US" sz="2400">
                <a:solidFill>
                  <a:schemeClr val="tx1"/>
                </a:solidFill>
                <a:latin typeface="Tahoma" charset="0"/>
              </a:rPr>
              <a:t>Counter overhead can be reduced by using a global counter</a:t>
            </a:r>
          </a:p>
        </p:txBody>
      </p:sp>
      <p:grpSp>
        <p:nvGrpSpPr>
          <p:cNvPr id="2592888" name="Group 120"/>
          <p:cNvGrpSpPr>
            <a:grpSpLocks/>
          </p:cNvGrpSpPr>
          <p:nvPr/>
        </p:nvGrpSpPr>
        <p:grpSpPr bwMode="auto">
          <a:xfrm>
            <a:off x="990600" y="2257425"/>
            <a:ext cx="6613525" cy="3883025"/>
            <a:chOff x="624" y="1422"/>
            <a:chExt cx="4166" cy="2446"/>
          </a:xfrm>
        </p:grpSpPr>
        <p:sp>
          <p:nvSpPr>
            <p:cNvPr id="2592777" name="Oval 9"/>
            <p:cNvSpPr>
              <a:spLocks noChangeArrowheads="1"/>
            </p:cNvSpPr>
            <p:nvPr/>
          </p:nvSpPr>
          <p:spPr bwMode="auto">
            <a:xfrm>
              <a:off x="2496" y="2400"/>
              <a:ext cx="432" cy="432"/>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3600" b="1">
                  <a:solidFill>
                    <a:srgbClr val="000000"/>
                  </a:solidFill>
                  <a:latin typeface="Helvetica" charset="0"/>
                  <a:cs typeface="+mn-cs"/>
                </a:rPr>
                <a:t>+</a:t>
              </a:r>
            </a:p>
          </p:txBody>
        </p:sp>
        <p:sp>
          <p:nvSpPr>
            <p:cNvPr id="2592780" name="Text Box 12"/>
            <p:cNvSpPr txBox="1">
              <a:spLocks noChangeArrowheads="1"/>
            </p:cNvSpPr>
            <p:nvPr/>
          </p:nvSpPr>
          <p:spPr bwMode="auto">
            <a:xfrm>
              <a:off x="2448" y="2094"/>
              <a:ext cx="553"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SCTR</a:t>
              </a:r>
            </a:p>
          </p:txBody>
        </p:sp>
        <p:sp>
          <p:nvSpPr>
            <p:cNvPr id="2592802" name="Line 34"/>
            <p:cNvSpPr>
              <a:spLocks noChangeShapeType="1"/>
            </p:cNvSpPr>
            <p:nvPr/>
          </p:nvSpPr>
          <p:spPr bwMode="auto">
            <a:xfrm>
              <a:off x="2688" y="2832"/>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03" name="Rectangle 35"/>
            <p:cNvSpPr>
              <a:spLocks noChangeArrowheads="1"/>
            </p:cNvSpPr>
            <p:nvPr/>
          </p:nvSpPr>
          <p:spPr bwMode="auto">
            <a:xfrm>
              <a:off x="2036" y="3388"/>
              <a:ext cx="1296"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Policy for All </a:t>
              </a:r>
            </a:p>
            <a:p>
              <a:pPr algn="ctr"/>
              <a:r>
                <a:rPr lang="en-US" sz="2000" b="1">
                  <a:solidFill>
                    <a:srgbClr val="000000"/>
                  </a:solidFill>
                  <a:latin typeface="Helvetica" charset="0"/>
                  <a:cs typeface="+mn-cs"/>
                </a:rPr>
                <a:t>Sets In MTD</a:t>
              </a:r>
            </a:p>
          </p:txBody>
        </p:sp>
        <p:grpSp>
          <p:nvGrpSpPr>
            <p:cNvPr id="2592862" name="Group 94"/>
            <p:cNvGrpSpPr>
              <a:grpSpLocks/>
            </p:cNvGrpSpPr>
            <p:nvPr/>
          </p:nvGrpSpPr>
          <p:grpSpPr bwMode="auto">
            <a:xfrm>
              <a:off x="624" y="1422"/>
              <a:ext cx="960" cy="2178"/>
              <a:chOff x="624" y="1422"/>
              <a:chExt cx="960" cy="2178"/>
            </a:xfrm>
          </p:grpSpPr>
          <p:sp>
            <p:nvSpPr>
              <p:cNvPr id="2592788" name="Rectangle 20"/>
              <p:cNvSpPr>
                <a:spLocks noChangeArrowheads="1"/>
              </p:cNvSpPr>
              <p:nvPr/>
            </p:nvSpPr>
            <p:spPr bwMode="auto">
              <a:xfrm>
                <a:off x="624" y="168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2789" name="Rectangle 21"/>
              <p:cNvSpPr>
                <a:spLocks noChangeArrowheads="1"/>
              </p:cNvSpPr>
              <p:nvPr/>
            </p:nvSpPr>
            <p:spPr bwMode="auto">
              <a:xfrm>
                <a:off x="672" y="1422"/>
                <a:ext cx="757"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ATD-LIN</a:t>
                </a:r>
              </a:p>
            </p:txBody>
          </p:sp>
          <p:sp>
            <p:nvSpPr>
              <p:cNvPr id="2592790" name="Rectangle 22"/>
              <p:cNvSpPr>
                <a:spLocks noChangeArrowheads="1"/>
              </p:cNvSpPr>
              <p:nvPr/>
            </p:nvSpPr>
            <p:spPr bwMode="auto">
              <a:xfrm>
                <a:off x="624" y="192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B</a:t>
                </a:r>
              </a:p>
            </p:txBody>
          </p:sp>
          <p:sp>
            <p:nvSpPr>
              <p:cNvPr id="2592791" name="Rectangle 23"/>
              <p:cNvSpPr>
                <a:spLocks noChangeArrowheads="1"/>
              </p:cNvSpPr>
              <p:nvPr/>
            </p:nvSpPr>
            <p:spPr bwMode="auto">
              <a:xfrm>
                <a:off x="624" y="216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C</a:t>
                </a:r>
              </a:p>
            </p:txBody>
          </p:sp>
          <p:sp>
            <p:nvSpPr>
              <p:cNvPr id="2592792" name="Rectangle 24"/>
              <p:cNvSpPr>
                <a:spLocks noChangeArrowheads="1"/>
              </p:cNvSpPr>
              <p:nvPr/>
            </p:nvSpPr>
            <p:spPr bwMode="auto">
              <a:xfrm>
                <a:off x="624" y="240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D</a:t>
                </a:r>
              </a:p>
            </p:txBody>
          </p:sp>
          <p:grpSp>
            <p:nvGrpSpPr>
              <p:cNvPr id="2592847" name="Group 79"/>
              <p:cNvGrpSpPr>
                <a:grpSpLocks/>
              </p:cNvGrpSpPr>
              <p:nvPr/>
            </p:nvGrpSpPr>
            <p:grpSpPr bwMode="auto">
              <a:xfrm>
                <a:off x="624" y="2640"/>
                <a:ext cx="960" cy="960"/>
                <a:chOff x="624" y="2640"/>
                <a:chExt cx="960" cy="960"/>
              </a:xfrm>
            </p:grpSpPr>
            <p:sp>
              <p:nvSpPr>
                <p:cNvPr id="2592842" name="Rectangle 74"/>
                <p:cNvSpPr>
                  <a:spLocks noChangeArrowheads="1"/>
                </p:cNvSpPr>
                <p:nvPr/>
              </p:nvSpPr>
              <p:spPr bwMode="auto">
                <a:xfrm>
                  <a:off x="624" y="264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E</a:t>
                  </a:r>
                </a:p>
              </p:txBody>
            </p:sp>
            <p:sp>
              <p:nvSpPr>
                <p:cNvPr id="2592843" name="Rectangle 75"/>
                <p:cNvSpPr>
                  <a:spLocks noChangeArrowheads="1"/>
                </p:cNvSpPr>
                <p:nvPr/>
              </p:nvSpPr>
              <p:spPr bwMode="auto">
                <a:xfrm>
                  <a:off x="624" y="288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F</a:t>
                  </a:r>
                </a:p>
              </p:txBody>
            </p:sp>
            <p:sp>
              <p:nvSpPr>
                <p:cNvPr id="2592844" name="Rectangle 76"/>
                <p:cNvSpPr>
                  <a:spLocks noChangeArrowheads="1"/>
                </p:cNvSpPr>
                <p:nvPr/>
              </p:nvSpPr>
              <p:spPr bwMode="auto">
                <a:xfrm>
                  <a:off x="624" y="312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G</a:t>
                  </a:r>
                </a:p>
              </p:txBody>
            </p:sp>
            <p:sp>
              <p:nvSpPr>
                <p:cNvPr id="2592845" name="Rectangle 77"/>
                <p:cNvSpPr>
                  <a:spLocks noChangeArrowheads="1"/>
                </p:cNvSpPr>
                <p:nvPr/>
              </p:nvSpPr>
              <p:spPr bwMode="auto">
                <a:xfrm>
                  <a:off x="624" y="336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H</a:t>
                  </a:r>
                </a:p>
              </p:txBody>
            </p:sp>
          </p:grpSp>
        </p:grpSp>
        <p:grpSp>
          <p:nvGrpSpPr>
            <p:cNvPr id="2592878" name="Group 110"/>
            <p:cNvGrpSpPr>
              <a:grpSpLocks/>
            </p:cNvGrpSpPr>
            <p:nvPr/>
          </p:nvGrpSpPr>
          <p:grpSpPr bwMode="auto">
            <a:xfrm>
              <a:off x="1584" y="1824"/>
              <a:ext cx="1008" cy="1632"/>
              <a:chOff x="1584" y="1824"/>
              <a:chExt cx="1008" cy="1632"/>
            </a:xfrm>
          </p:grpSpPr>
          <p:sp>
            <p:nvSpPr>
              <p:cNvPr id="2592854" name="Line 86"/>
              <p:cNvSpPr>
                <a:spLocks noChangeShapeType="1"/>
              </p:cNvSpPr>
              <p:nvPr/>
            </p:nvSpPr>
            <p:spPr bwMode="auto">
              <a:xfrm>
                <a:off x="1584" y="1824"/>
                <a:ext cx="96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5" name="Line 87"/>
              <p:cNvSpPr>
                <a:spLocks noChangeShapeType="1"/>
              </p:cNvSpPr>
              <p:nvPr/>
            </p:nvSpPr>
            <p:spPr bwMode="auto">
              <a:xfrm>
                <a:off x="1584" y="2064"/>
                <a:ext cx="91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6" name="Line 88"/>
              <p:cNvSpPr>
                <a:spLocks noChangeShapeType="1"/>
              </p:cNvSpPr>
              <p:nvPr/>
            </p:nvSpPr>
            <p:spPr bwMode="auto">
              <a:xfrm>
                <a:off x="1584" y="2256"/>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7" name="Line 89"/>
              <p:cNvSpPr>
                <a:spLocks noChangeShapeType="1"/>
              </p:cNvSpPr>
              <p:nvPr/>
            </p:nvSpPr>
            <p:spPr bwMode="auto">
              <a:xfrm>
                <a:off x="1584" y="2496"/>
                <a:ext cx="912"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8" name="Line 90"/>
              <p:cNvSpPr>
                <a:spLocks noChangeShapeType="1"/>
              </p:cNvSpPr>
              <p:nvPr/>
            </p:nvSpPr>
            <p:spPr bwMode="auto">
              <a:xfrm flipV="1">
                <a:off x="1584" y="2640"/>
                <a:ext cx="91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9" name="Line 91"/>
              <p:cNvSpPr>
                <a:spLocks noChangeShapeType="1"/>
              </p:cNvSpPr>
              <p:nvPr/>
            </p:nvSpPr>
            <p:spPr bwMode="auto">
              <a:xfrm flipV="1">
                <a:off x="1584" y="2736"/>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60" name="Line 92"/>
              <p:cNvSpPr>
                <a:spLocks noChangeShapeType="1"/>
              </p:cNvSpPr>
              <p:nvPr/>
            </p:nvSpPr>
            <p:spPr bwMode="auto">
              <a:xfrm flipV="1">
                <a:off x="1584" y="2784"/>
                <a:ext cx="96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61" name="Line 93"/>
              <p:cNvSpPr>
                <a:spLocks noChangeShapeType="1"/>
              </p:cNvSpPr>
              <p:nvPr/>
            </p:nvSpPr>
            <p:spPr bwMode="auto">
              <a:xfrm flipV="1">
                <a:off x="1584" y="2832"/>
                <a:ext cx="1008"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grpSp>
          <p:nvGrpSpPr>
            <p:cNvPr id="2592863" name="Group 95"/>
            <p:cNvGrpSpPr>
              <a:grpSpLocks/>
            </p:cNvGrpSpPr>
            <p:nvPr/>
          </p:nvGrpSpPr>
          <p:grpSpPr bwMode="auto">
            <a:xfrm>
              <a:off x="3830" y="1422"/>
              <a:ext cx="960" cy="2178"/>
              <a:chOff x="624" y="1422"/>
              <a:chExt cx="960" cy="2178"/>
            </a:xfrm>
          </p:grpSpPr>
          <p:sp>
            <p:nvSpPr>
              <p:cNvPr id="2592864" name="Rectangle 96"/>
              <p:cNvSpPr>
                <a:spLocks noChangeArrowheads="1"/>
              </p:cNvSpPr>
              <p:nvPr/>
            </p:nvSpPr>
            <p:spPr bwMode="auto">
              <a:xfrm>
                <a:off x="624" y="168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2865" name="Rectangle 97"/>
              <p:cNvSpPr>
                <a:spLocks noChangeArrowheads="1"/>
              </p:cNvSpPr>
              <p:nvPr/>
            </p:nvSpPr>
            <p:spPr bwMode="auto">
              <a:xfrm>
                <a:off x="672" y="1422"/>
                <a:ext cx="829"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ATD-LRU</a:t>
                </a:r>
              </a:p>
            </p:txBody>
          </p:sp>
          <p:sp>
            <p:nvSpPr>
              <p:cNvPr id="2592866" name="Rectangle 98"/>
              <p:cNvSpPr>
                <a:spLocks noChangeArrowheads="1"/>
              </p:cNvSpPr>
              <p:nvPr/>
            </p:nvSpPr>
            <p:spPr bwMode="auto">
              <a:xfrm>
                <a:off x="624" y="192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B</a:t>
                </a:r>
              </a:p>
            </p:txBody>
          </p:sp>
          <p:sp>
            <p:nvSpPr>
              <p:cNvPr id="2592867" name="Rectangle 99"/>
              <p:cNvSpPr>
                <a:spLocks noChangeArrowheads="1"/>
              </p:cNvSpPr>
              <p:nvPr/>
            </p:nvSpPr>
            <p:spPr bwMode="auto">
              <a:xfrm>
                <a:off x="624" y="216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C</a:t>
                </a:r>
              </a:p>
            </p:txBody>
          </p:sp>
          <p:sp>
            <p:nvSpPr>
              <p:cNvPr id="2592868" name="Rectangle 100"/>
              <p:cNvSpPr>
                <a:spLocks noChangeArrowheads="1"/>
              </p:cNvSpPr>
              <p:nvPr/>
            </p:nvSpPr>
            <p:spPr bwMode="auto">
              <a:xfrm>
                <a:off x="624" y="240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D</a:t>
                </a:r>
              </a:p>
            </p:txBody>
          </p:sp>
          <p:grpSp>
            <p:nvGrpSpPr>
              <p:cNvPr id="2592869" name="Group 101"/>
              <p:cNvGrpSpPr>
                <a:grpSpLocks/>
              </p:cNvGrpSpPr>
              <p:nvPr/>
            </p:nvGrpSpPr>
            <p:grpSpPr bwMode="auto">
              <a:xfrm>
                <a:off x="624" y="2640"/>
                <a:ext cx="960" cy="960"/>
                <a:chOff x="624" y="2640"/>
                <a:chExt cx="960" cy="960"/>
              </a:xfrm>
            </p:grpSpPr>
            <p:sp>
              <p:nvSpPr>
                <p:cNvPr id="2592870" name="Rectangle 102"/>
                <p:cNvSpPr>
                  <a:spLocks noChangeArrowheads="1"/>
                </p:cNvSpPr>
                <p:nvPr/>
              </p:nvSpPr>
              <p:spPr bwMode="auto">
                <a:xfrm>
                  <a:off x="624" y="264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E</a:t>
                  </a:r>
                </a:p>
              </p:txBody>
            </p:sp>
            <p:sp>
              <p:nvSpPr>
                <p:cNvPr id="2592871" name="Rectangle 103"/>
                <p:cNvSpPr>
                  <a:spLocks noChangeArrowheads="1"/>
                </p:cNvSpPr>
                <p:nvPr/>
              </p:nvSpPr>
              <p:spPr bwMode="auto">
                <a:xfrm>
                  <a:off x="624" y="288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F</a:t>
                  </a:r>
                </a:p>
              </p:txBody>
            </p:sp>
            <p:sp>
              <p:nvSpPr>
                <p:cNvPr id="2592872" name="Rectangle 104"/>
                <p:cNvSpPr>
                  <a:spLocks noChangeArrowheads="1"/>
                </p:cNvSpPr>
                <p:nvPr/>
              </p:nvSpPr>
              <p:spPr bwMode="auto">
                <a:xfrm>
                  <a:off x="624" y="312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G</a:t>
                  </a:r>
                </a:p>
              </p:txBody>
            </p:sp>
            <p:sp>
              <p:nvSpPr>
                <p:cNvPr id="2592873" name="Rectangle 105"/>
                <p:cNvSpPr>
                  <a:spLocks noChangeArrowheads="1"/>
                </p:cNvSpPr>
                <p:nvPr/>
              </p:nvSpPr>
              <p:spPr bwMode="auto">
                <a:xfrm>
                  <a:off x="624" y="336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H</a:t>
                  </a:r>
                </a:p>
              </p:txBody>
            </p:sp>
          </p:grpSp>
        </p:grpSp>
        <p:grpSp>
          <p:nvGrpSpPr>
            <p:cNvPr id="2592879" name="Group 111"/>
            <p:cNvGrpSpPr>
              <a:grpSpLocks/>
            </p:cNvGrpSpPr>
            <p:nvPr/>
          </p:nvGrpSpPr>
          <p:grpSpPr bwMode="auto">
            <a:xfrm flipH="1">
              <a:off x="2820" y="1814"/>
              <a:ext cx="1008" cy="1632"/>
              <a:chOff x="1584" y="1824"/>
              <a:chExt cx="1008" cy="1632"/>
            </a:xfrm>
          </p:grpSpPr>
          <p:sp>
            <p:nvSpPr>
              <p:cNvPr id="2592880" name="Line 112"/>
              <p:cNvSpPr>
                <a:spLocks noChangeShapeType="1"/>
              </p:cNvSpPr>
              <p:nvPr/>
            </p:nvSpPr>
            <p:spPr bwMode="auto">
              <a:xfrm>
                <a:off x="1584" y="1824"/>
                <a:ext cx="96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1" name="Line 113"/>
              <p:cNvSpPr>
                <a:spLocks noChangeShapeType="1"/>
              </p:cNvSpPr>
              <p:nvPr/>
            </p:nvSpPr>
            <p:spPr bwMode="auto">
              <a:xfrm>
                <a:off x="1584" y="2064"/>
                <a:ext cx="91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2" name="Line 114"/>
              <p:cNvSpPr>
                <a:spLocks noChangeShapeType="1"/>
              </p:cNvSpPr>
              <p:nvPr/>
            </p:nvSpPr>
            <p:spPr bwMode="auto">
              <a:xfrm>
                <a:off x="1584" y="2256"/>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3" name="Line 115"/>
              <p:cNvSpPr>
                <a:spLocks noChangeShapeType="1"/>
              </p:cNvSpPr>
              <p:nvPr/>
            </p:nvSpPr>
            <p:spPr bwMode="auto">
              <a:xfrm>
                <a:off x="1584" y="2496"/>
                <a:ext cx="912"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4" name="Line 116"/>
              <p:cNvSpPr>
                <a:spLocks noChangeShapeType="1"/>
              </p:cNvSpPr>
              <p:nvPr/>
            </p:nvSpPr>
            <p:spPr bwMode="auto">
              <a:xfrm flipV="1">
                <a:off x="1584" y="2640"/>
                <a:ext cx="91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5" name="Line 117"/>
              <p:cNvSpPr>
                <a:spLocks noChangeShapeType="1"/>
              </p:cNvSpPr>
              <p:nvPr/>
            </p:nvSpPr>
            <p:spPr bwMode="auto">
              <a:xfrm flipV="1">
                <a:off x="1584" y="2736"/>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6" name="Line 118"/>
              <p:cNvSpPr>
                <a:spLocks noChangeShapeType="1"/>
              </p:cNvSpPr>
              <p:nvPr/>
            </p:nvSpPr>
            <p:spPr bwMode="auto">
              <a:xfrm flipV="1">
                <a:off x="1584" y="2784"/>
                <a:ext cx="96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7" name="Line 119"/>
              <p:cNvSpPr>
                <a:spLocks noChangeShapeType="1"/>
              </p:cNvSpPr>
              <p:nvPr/>
            </p:nvSpPr>
            <p:spPr bwMode="auto">
              <a:xfrm flipV="1">
                <a:off x="1584" y="2832"/>
                <a:ext cx="1008"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grpSp>
    </p:spTree>
    <p:extLst>
      <p:ext uri="{BB962C8B-B14F-4D97-AF65-F5344CB8AC3E}">
        <p14:creationId xmlns:p14="http://schemas.microsoft.com/office/powerpoint/2010/main" val="390289317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p:cNvSpPr>
            <a:spLocks noGrp="1"/>
          </p:cNvSpPr>
          <p:nvPr>
            <p:ph type="sldNum" sz="quarter" idx="10"/>
          </p:nvPr>
        </p:nvSpPr>
        <p:spPr/>
        <p:txBody>
          <a:bodyPr/>
          <a:lstStyle/>
          <a:p>
            <a:fld id="{9CA179BA-AB3F-474A-8674-4559F9F1B793}" type="slidenum">
              <a:rPr lang="en-US">
                <a:solidFill>
                  <a:srgbClr val="000000"/>
                </a:solidFill>
              </a:rPr>
              <a:pPr/>
              <a:t>39</a:t>
            </a:fld>
            <a:endParaRPr lang="en-US">
              <a:solidFill>
                <a:srgbClr val="000000"/>
              </a:solidFill>
            </a:endParaRPr>
          </a:p>
        </p:txBody>
      </p:sp>
      <p:sp>
        <p:nvSpPr>
          <p:cNvPr id="2593794" name="Rectangle 2"/>
          <p:cNvSpPr>
            <a:spLocks noGrp="1" noChangeArrowheads="1"/>
          </p:cNvSpPr>
          <p:nvPr>
            <p:ph type="title"/>
          </p:nvPr>
        </p:nvSpPr>
        <p:spPr>
          <a:xfrm>
            <a:off x="352425" y="341313"/>
            <a:ext cx="8258175" cy="831850"/>
          </a:xfrm>
        </p:spPr>
        <p:txBody>
          <a:bodyPr/>
          <a:lstStyle/>
          <a:p>
            <a:r>
              <a:rPr lang="en-US" sz="3200">
                <a:latin typeface="Helvetica" charset="0"/>
              </a:rPr>
              <a:t>Dynamic Set Sampling</a:t>
            </a:r>
          </a:p>
        </p:txBody>
      </p:sp>
      <p:sp>
        <p:nvSpPr>
          <p:cNvPr id="2593825" name="Text Box 33"/>
          <p:cNvSpPr txBox="1">
            <a:spLocks noChangeArrowheads="1"/>
          </p:cNvSpPr>
          <p:nvPr/>
        </p:nvSpPr>
        <p:spPr bwMode="auto">
          <a:xfrm>
            <a:off x="914400" y="5105400"/>
            <a:ext cx="7543800"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rgbClr val="000000"/>
              </a:solidFill>
              <a:latin typeface="Lucida Sans Unicode" charset="0"/>
              <a:cs typeface="+mn-cs"/>
            </a:endParaRPr>
          </a:p>
        </p:txBody>
      </p:sp>
      <p:sp>
        <p:nvSpPr>
          <p:cNvPr id="2593827" name="Oval 35"/>
          <p:cNvSpPr>
            <a:spLocks noChangeArrowheads="1"/>
          </p:cNvSpPr>
          <p:nvPr/>
        </p:nvSpPr>
        <p:spPr bwMode="auto">
          <a:xfrm>
            <a:off x="4237038" y="3468688"/>
            <a:ext cx="608012" cy="608012"/>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3600" b="1">
                <a:solidFill>
                  <a:srgbClr val="000000"/>
                </a:solidFill>
                <a:latin typeface="Helvetica" charset="0"/>
                <a:cs typeface="+mn-cs"/>
              </a:rPr>
              <a:t>+</a:t>
            </a:r>
          </a:p>
        </p:txBody>
      </p:sp>
      <p:sp>
        <p:nvSpPr>
          <p:cNvPr id="2593828" name="Text Box 36"/>
          <p:cNvSpPr txBox="1">
            <a:spLocks noChangeArrowheads="1"/>
          </p:cNvSpPr>
          <p:nvPr/>
        </p:nvSpPr>
        <p:spPr bwMode="auto">
          <a:xfrm>
            <a:off x="4114800" y="3048000"/>
            <a:ext cx="877888"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SCTR</a:t>
            </a:r>
          </a:p>
        </p:txBody>
      </p:sp>
      <p:sp>
        <p:nvSpPr>
          <p:cNvPr id="2593829" name="Line 37"/>
          <p:cNvSpPr>
            <a:spLocks noChangeShapeType="1"/>
          </p:cNvSpPr>
          <p:nvPr/>
        </p:nvSpPr>
        <p:spPr bwMode="auto">
          <a:xfrm>
            <a:off x="4543425" y="4067175"/>
            <a:ext cx="0" cy="603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30" name="Rectangle 38"/>
          <p:cNvSpPr>
            <a:spLocks noChangeArrowheads="1"/>
          </p:cNvSpPr>
          <p:nvPr/>
        </p:nvSpPr>
        <p:spPr bwMode="auto">
          <a:xfrm>
            <a:off x="3589338" y="4672013"/>
            <a:ext cx="1824037" cy="566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Policy for All </a:t>
            </a:r>
          </a:p>
          <a:p>
            <a:pPr algn="ctr"/>
            <a:r>
              <a:rPr lang="en-US" sz="2000" b="1">
                <a:solidFill>
                  <a:srgbClr val="000000"/>
                </a:solidFill>
                <a:latin typeface="Helvetica" charset="0"/>
                <a:cs typeface="+mn-cs"/>
              </a:rPr>
              <a:t>Sets In MTD</a:t>
            </a:r>
          </a:p>
        </p:txBody>
      </p:sp>
      <p:sp>
        <p:nvSpPr>
          <p:cNvPr id="2593833" name="Rectangle 41"/>
          <p:cNvSpPr>
            <a:spLocks noChangeArrowheads="1"/>
          </p:cNvSpPr>
          <p:nvPr/>
        </p:nvSpPr>
        <p:spPr bwMode="auto">
          <a:xfrm>
            <a:off x="1668463" y="2346325"/>
            <a:ext cx="1201737"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ATD-LIN</a:t>
            </a:r>
          </a:p>
        </p:txBody>
      </p:sp>
      <p:sp>
        <p:nvSpPr>
          <p:cNvPr id="2593834" name="Rectangle 42"/>
          <p:cNvSpPr>
            <a:spLocks noChangeArrowheads="1"/>
          </p:cNvSpPr>
          <p:nvPr/>
        </p:nvSpPr>
        <p:spPr bwMode="auto">
          <a:xfrm>
            <a:off x="1600200" y="294163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B</a:t>
            </a:r>
          </a:p>
        </p:txBody>
      </p:sp>
      <p:sp>
        <p:nvSpPr>
          <p:cNvPr id="2593838" name="Rectangle 46"/>
          <p:cNvSpPr>
            <a:spLocks noChangeArrowheads="1"/>
          </p:cNvSpPr>
          <p:nvPr/>
        </p:nvSpPr>
        <p:spPr bwMode="auto">
          <a:xfrm>
            <a:off x="1600200" y="3790950"/>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E</a:t>
            </a:r>
          </a:p>
        </p:txBody>
      </p:sp>
      <p:sp>
        <p:nvSpPr>
          <p:cNvPr id="2593840" name="Rectangle 48"/>
          <p:cNvSpPr>
            <a:spLocks noChangeArrowheads="1"/>
          </p:cNvSpPr>
          <p:nvPr/>
        </p:nvSpPr>
        <p:spPr bwMode="auto">
          <a:xfrm>
            <a:off x="1600200" y="435768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G</a:t>
            </a:r>
          </a:p>
        </p:txBody>
      </p:sp>
      <p:sp>
        <p:nvSpPr>
          <p:cNvPr id="2593844" name="Line 52"/>
          <p:cNvSpPr>
            <a:spLocks noChangeShapeType="1"/>
          </p:cNvSpPr>
          <p:nvPr/>
        </p:nvSpPr>
        <p:spPr bwMode="auto">
          <a:xfrm>
            <a:off x="2952750" y="3109913"/>
            <a:ext cx="1284288" cy="50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7" name="Line 55"/>
          <p:cNvSpPr>
            <a:spLocks noChangeShapeType="1"/>
          </p:cNvSpPr>
          <p:nvPr/>
        </p:nvSpPr>
        <p:spPr bwMode="auto">
          <a:xfrm flipV="1">
            <a:off x="2952750" y="3790950"/>
            <a:ext cx="1284288" cy="16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9" name="Line 57"/>
          <p:cNvSpPr>
            <a:spLocks noChangeShapeType="1"/>
          </p:cNvSpPr>
          <p:nvPr/>
        </p:nvSpPr>
        <p:spPr bwMode="auto">
          <a:xfrm flipV="1">
            <a:off x="2952750" y="3960813"/>
            <a:ext cx="1350963" cy="50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54" name="Rectangle 62"/>
          <p:cNvSpPr>
            <a:spLocks noChangeArrowheads="1"/>
          </p:cNvSpPr>
          <p:nvPr/>
        </p:nvSpPr>
        <p:spPr bwMode="auto">
          <a:xfrm>
            <a:off x="6115050" y="294163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B</a:t>
            </a:r>
          </a:p>
        </p:txBody>
      </p:sp>
      <p:sp>
        <p:nvSpPr>
          <p:cNvPr id="2593858" name="Rectangle 66"/>
          <p:cNvSpPr>
            <a:spLocks noChangeArrowheads="1"/>
          </p:cNvSpPr>
          <p:nvPr/>
        </p:nvSpPr>
        <p:spPr bwMode="auto">
          <a:xfrm>
            <a:off x="6115050" y="3790950"/>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E</a:t>
            </a:r>
          </a:p>
        </p:txBody>
      </p:sp>
      <p:sp>
        <p:nvSpPr>
          <p:cNvPr id="2593860" name="Rectangle 68"/>
          <p:cNvSpPr>
            <a:spLocks noChangeArrowheads="1"/>
          </p:cNvSpPr>
          <p:nvPr/>
        </p:nvSpPr>
        <p:spPr bwMode="auto">
          <a:xfrm>
            <a:off x="6115050" y="435768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G</a:t>
            </a:r>
          </a:p>
        </p:txBody>
      </p:sp>
      <p:sp>
        <p:nvSpPr>
          <p:cNvPr id="2593864" name="Line 72"/>
          <p:cNvSpPr>
            <a:spLocks noChangeShapeType="1"/>
          </p:cNvSpPr>
          <p:nvPr/>
        </p:nvSpPr>
        <p:spPr bwMode="auto">
          <a:xfrm flipH="1">
            <a:off x="4827588" y="3098800"/>
            <a:ext cx="1284287" cy="509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7" name="Line 75"/>
          <p:cNvSpPr>
            <a:spLocks noChangeShapeType="1"/>
          </p:cNvSpPr>
          <p:nvPr/>
        </p:nvSpPr>
        <p:spPr bwMode="auto">
          <a:xfrm flipH="1" flipV="1">
            <a:off x="4827588" y="3778250"/>
            <a:ext cx="1284287" cy="16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9" name="Line 77"/>
          <p:cNvSpPr>
            <a:spLocks noChangeShapeType="1"/>
          </p:cNvSpPr>
          <p:nvPr/>
        </p:nvSpPr>
        <p:spPr bwMode="auto">
          <a:xfrm flipH="1" flipV="1">
            <a:off x="4760913" y="3948113"/>
            <a:ext cx="1350962" cy="50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53" name="Rectangle 61"/>
          <p:cNvSpPr>
            <a:spLocks noChangeArrowheads="1"/>
          </p:cNvSpPr>
          <p:nvPr/>
        </p:nvSpPr>
        <p:spPr bwMode="auto">
          <a:xfrm>
            <a:off x="6096000" y="2333625"/>
            <a:ext cx="1316038"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ATD-LRU</a:t>
            </a:r>
          </a:p>
        </p:txBody>
      </p:sp>
      <p:grpSp>
        <p:nvGrpSpPr>
          <p:cNvPr id="2593873" name="Group 81"/>
          <p:cNvGrpSpPr>
            <a:grpSpLocks/>
          </p:cNvGrpSpPr>
          <p:nvPr/>
        </p:nvGrpSpPr>
        <p:grpSpPr bwMode="auto">
          <a:xfrm>
            <a:off x="1600200" y="2657475"/>
            <a:ext cx="5867400" cy="2265363"/>
            <a:chOff x="960" y="1234"/>
            <a:chExt cx="3696" cy="1427"/>
          </a:xfrm>
        </p:grpSpPr>
        <p:sp>
          <p:nvSpPr>
            <p:cNvPr id="2593852" name="Rectangle 60"/>
            <p:cNvSpPr>
              <a:spLocks noChangeArrowheads="1"/>
            </p:cNvSpPr>
            <p:nvPr/>
          </p:nvSpPr>
          <p:spPr bwMode="auto">
            <a:xfrm>
              <a:off x="3804" y="1234"/>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3832" name="Rectangle 40"/>
            <p:cNvSpPr>
              <a:spLocks noChangeArrowheads="1"/>
            </p:cNvSpPr>
            <p:nvPr/>
          </p:nvSpPr>
          <p:spPr bwMode="auto">
            <a:xfrm>
              <a:off x="960" y="1234"/>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3835" name="Rectangle 43"/>
            <p:cNvSpPr>
              <a:spLocks noChangeArrowheads="1"/>
            </p:cNvSpPr>
            <p:nvPr/>
          </p:nvSpPr>
          <p:spPr bwMode="auto">
            <a:xfrm>
              <a:off x="960" y="1591"/>
              <a:ext cx="852" cy="17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C</a:t>
              </a:r>
            </a:p>
          </p:txBody>
        </p:sp>
        <p:sp>
          <p:nvSpPr>
            <p:cNvPr id="2593836" name="Rectangle 44"/>
            <p:cNvSpPr>
              <a:spLocks noChangeArrowheads="1"/>
            </p:cNvSpPr>
            <p:nvPr/>
          </p:nvSpPr>
          <p:spPr bwMode="auto">
            <a:xfrm>
              <a:off x="960" y="1769"/>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D</a:t>
              </a:r>
            </a:p>
          </p:txBody>
        </p:sp>
        <p:sp>
          <p:nvSpPr>
            <p:cNvPr id="2593839" name="Rectangle 47"/>
            <p:cNvSpPr>
              <a:spLocks noChangeArrowheads="1"/>
            </p:cNvSpPr>
            <p:nvPr/>
          </p:nvSpPr>
          <p:spPr bwMode="auto">
            <a:xfrm>
              <a:off x="960" y="2126"/>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F</a:t>
              </a:r>
            </a:p>
          </p:txBody>
        </p:sp>
        <p:sp>
          <p:nvSpPr>
            <p:cNvPr id="2593841" name="Rectangle 49"/>
            <p:cNvSpPr>
              <a:spLocks noChangeArrowheads="1"/>
            </p:cNvSpPr>
            <p:nvPr/>
          </p:nvSpPr>
          <p:spPr bwMode="auto">
            <a:xfrm>
              <a:off x="960" y="2483"/>
              <a:ext cx="852" cy="17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H</a:t>
              </a:r>
            </a:p>
          </p:txBody>
        </p:sp>
        <p:sp>
          <p:nvSpPr>
            <p:cNvPr id="2593843" name="Line 51"/>
            <p:cNvSpPr>
              <a:spLocks noChangeShapeType="1"/>
            </p:cNvSpPr>
            <p:nvPr/>
          </p:nvSpPr>
          <p:spPr bwMode="auto">
            <a:xfrm>
              <a:off x="1812" y="1341"/>
              <a:ext cx="851" cy="4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5" name="Line 53"/>
            <p:cNvSpPr>
              <a:spLocks noChangeShapeType="1"/>
            </p:cNvSpPr>
            <p:nvPr/>
          </p:nvSpPr>
          <p:spPr bwMode="auto">
            <a:xfrm>
              <a:off x="1812" y="1662"/>
              <a:ext cx="809" cy="2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6" name="Line 54"/>
            <p:cNvSpPr>
              <a:spLocks noChangeShapeType="1"/>
            </p:cNvSpPr>
            <p:nvPr/>
          </p:nvSpPr>
          <p:spPr bwMode="auto">
            <a:xfrm>
              <a:off x="1812" y="1840"/>
              <a:ext cx="809" cy="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8" name="Line 56"/>
            <p:cNvSpPr>
              <a:spLocks noChangeShapeType="1"/>
            </p:cNvSpPr>
            <p:nvPr/>
          </p:nvSpPr>
          <p:spPr bwMode="auto">
            <a:xfrm flipV="1">
              <a:off x="1812" y="2019"/>
              <a:ext cx="809" cy="2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50" name="Line 58"/>
            <p:cNvSpPr>
              <a:spLocks noChangeShapeType="1"/>
            </p:cNvSpPr>
            <p:nvPr/>
          </p:nvSpPr>
          <p:spPr bwMode="auto">
            <a:xfrm flipV="1">
              <a:off x="1812" y="2090"/>
              <a:ext cx="894" cy="4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55" name="Rectangle 63"/>
            <p:cNvSpPr>
              <a:spLocks noChangeArrowheads="1"/>
            </p:cNvSpPr>
            <p:nvPr/>
          </p:nvSpPr>
          <p:spPr bwMode="auto">
            <a:xfrm>
              <a:off x="3804" y="1591"/>
              <a:ext cx="852" cy="17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C</a:t>
              </a:r>
            </a:p>
          </p:txBody>
        </p:sp>
        <p:sp>
          <p:nvSpPr>
            <p:cNvPr id="2593856" name="Rectangle 64"/>
            <p:cNvSpPr>
              <a:spLocks noChangeArrowheads="1"/>
            </p:cNvSpPr>
            <p:nvPr/>
          </p:nvSpPr>
          <p:spPr bwMode="auto">
            <a:xfrm>
              <a:off x="3804" y="1769"/>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D</a:t>
              </a:r>
            </a:p>
          </p:txBody>
        </p:sp>
        <p:sp>
          <p:nvSpPr>
            <p:cNvPr id="2593859" name="Rectangle 67"/>
            <p:cNvSpPr>
              <a:spLocks noChangeArrowheads="1"/>
            </p:cNvSpPr>
            <p:nvPr/>
          </p:nvSpPr>
          <p:spPr bwMode="auto">
            <a:xfrm>
              <a:off x="3804" y="2126"/>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F</a:t>
              </a:r>
            </a:p>
          </p:txBody>
        </p:sp>
        <p:sp>
          <p:nvSpPr>
            <p:cNvPr id="2593861" name="Rectangle 69"/>
            <p:cNvSpPr>
              <a:spLocks noChangeArrowheads="1"/>
            </p:cNvSpPr>
            <p:nvPr/>
          </p:nvSpPr>
          <p:spPr bwMode="auto">
            <a:xfrm>
              <a:off x="3804" y="2483"/>
              <a:ext cx="852" cy="17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H</a:t>
              </a:r>
            </a:p>
          </p:txBody>
        </p:sp>
        <p:sp>
          <p:nvSpPr>
            <p:cNvPr id="2593863" name="Line 71"/>
            <p:cNvSpPr>
              <a:spLocks noChangeShapeType="1"/>
            </p:cNvSpPr>
            <p:nvPr/>
          </p:nvSpPr>
          <p:spPr bwMode="auto">
            <a:xfrm flipH="1">
              <a:off x="2951" y="1334"/>
              <a:ext cx="851" cy="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5" name="Line 73"/>
            <p:cNvSpPr>
              <a:spLocks noChangeShapeType="1"/>
            </p:cNvSpPr>
            <p:nvPr/>
          </p:nvSpPr>
          <p:spPr bwMode="auto">
            <a:xfrm flipH="1">
              <a:off x="2993" y="1655"/>
              <a:ext cx="809" cy="2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6" name="Line 74"/>
            <p:cNvSpPr>
              <a:spLocks noChangeShapeType="1"/>
            </p:cNvSpPr>
            <p:nvPr/>
          </p:nvSpPr>
          <p:spPr bwMode="auto">
            <a:xfrm flipH="1">
              <a:off x="2993" y="1833"/>
              <a:ext cx="809" cy="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8" name="Line 76"/>
            <p:cNvSpPr>
              <a:spLocks noChangeShapeType="1"/>
            </p:cNvSpPr>
            <p:nvPr/>
          </p:nvSpPr>
          <p:spPr bwMode="auto">
            <a:xfrm flipH="1" flipV="1">
              <a:off x="2993" y="2011"/>
              <a:ext cx="809" cy="2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70" name="Line 78"/>
            <p:cNvSpPr>
              <a:spLocks noChangeShapeType="1"/>
            </p:cNvSpPr>
            <p:nvPr/>
          </p:nvSpPr>
          <p:spPr bwMode="auto">
            <a:xfrm flipH="1" flipV="1">
              <a:off x="2908" y="2083"/>
              <a:ext cx="894" cy="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sp>
        <p:nvSpPr>
          <p:cNvPr id="2593875" name="Text Box 83"/>
          <p:cNvSpPr txBox="1">
            <a:spLocks noChangeArrowheads="1"/>
          </p:cNvSpPr>
          <p:nvPr/>
        </p:nvSpPr>
        <p:spPr bwMode="auto">
          <a:xfrm>
            <a:off x="652463" y="1346200"/>
            <a:ext cx="7620000" cy="8223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solidFill>
                  <a:srgbClr val="000000"/>
                </a:solidFill>
                <a:latin typeface="Tahoma" charset="0"/>
                <a:cs typeface="+mn-cs"/>
              </a:rPr>
              <a:t>Not all sets are required to decide the best policy  Have the ATD entries only for few sets.</a:t>
            </a:r>
          </a:p>
        </p:txBody>
      </p:sp>
      <p:sp>
        <p:nvSpPr>
          <p:cNvPr id="2593876" name="Text Box 84"/>
          <p:cNvSpPr txBox="1">
            <a:spLocks noChangeArrowheads="1"/>
          </p:cNvSpPr>
          <p:nvPr/>
        </p:nvSpPr>
        <p:spPr bwMode="auto">
          <a:xfrm>
            <a:off x="533400" y="5562600"/>
            <a:ext cx="83058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Tahoma" charset="0"/>
                <a:cs typeface="+mn-cs"/>
              </a:rPr>
              <a:t>Sets that have ATD entries (B, E, G) are called </a:t>
            </a:r>
            <a:r>
              <a:rPr lang="en-US" sz="2400">
                <a:solidFill>
                  <a:srgbClr val="FF0000"/>
                </a:solidFill>
                <a:latin typeface="Tahoma" charset="0"/>
                <a:cs typeface="+mn-cs"/>
              </a:rPr>
              <a:t>leader sets</a:t>
            </a:r>
          </a:p>
        </p:txBody>
      </p:sp>
    </p:spTree>
    <p:extLst>
      <p:ext uri="{BB962C8B-B14F-4D97-AF65-F5344CB8AC3E}">
        <p14:creationId xmlns:p14="http://schemas.microsoft.com/office/powerpoint/2010/main" val="1760752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593873"/>
                                        </p:tgtEl>
                                      </p:cBhvr>
                                    </p:animEffect>
                                    <p:set>
                                      <p:cBhvr>
                                        <p:cTn id="7" dur="1" fill="hold">
                                          <p:stCondLst>
                                            <p:cond delay="499"/>
                                          </p:stCondLst>
                                        </p:cTn>
                                        <p:tgtEl>
                                          <p:spTgt spid="259387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93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38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latin typeface="Garamond" charset="0"/>
                <a:ea typeface="ＭＳ Ｐゴシック" charset="0"/>
                <a:cs typeface="ＭＳ Ｐゴシック" charset="0"/>
              </a:rPr>
              <a:t>Readings for </a:t>
            </a:r>
            <a:r>
              <a:rPr lang="en-US" dirty="0" smtClean="0">
                <a:latin typeface="Garamond" charset="0"/>
                <a:ea typeface="ＭＳ Ｐゴシック" charset="0"/>
                <a:cs typeface="ＭＳ Ｐゴシック" charset="0"/>
              </a:rPr>
              <a:t>Topic 4</a:t>
            </a:r>
            <a:endParaRPr lang="en-US" dirty="0">
              <a:latin typeface="Garamond" charset="0"/>
              <a:ea typeface="ＭＳ Ｐゴシック" charset="0"/>
              <a:cs typeface="ＭＳ Ｐゴシック" charset="0"/>
            </a:endParaRPr>
          </a:p>
        </p:txBody>
      </p:sp>
      <p:sp>
        <p:nvSpPr>
          <p:cNvPr id="43010" name="Content Placeholder 2"/>
          <p:cNvSpPr>
            <a:spLocks noGrp="1"/>
          </p:cNvSpPr>
          <p:nvPr>
            <p:ph idx="1"/>
          </p:nvPr>
        </p:nvSpPr>
        <p:spPr>
          <a:xfrm>
            <a:off x="152400" y="901700"/>
            <a:ext cx="8915400" cy="5194300"/>
          </a:xfrm>
        </p:spPr>
        <p:txBody>
          <a:bodyPr/>
          <a:lstStyle/>
          <a:p>
            <a:r>
              <a:rPr lang="en-US" sz="2200" dirty="0" smtClean="0">
                <a:latin typeface="Tahoma" charset="0"/>
                <a:ea typeface="ＭＳ Ｐゴシック" charset="0"/>
                <a:cs typeface="ＭＳ Ｐゴシック" charset="0"/>
              </a:rPr>
              <a:t>Required – Caches in Multi-Core</a:t>
            </a:r>
          </a:p>
          <a:p>
            <a:pPr lvl="1"/>
            <a:r>
              <a:rPr lang="en-US" sz="1900" dirty="0" err="1" smtClean="0">
                <a:latin typeface="Tahoma" charset="0"/>
                <a:ea typeface="ＭＳ Ｐゴシック" charset="0"/>
                <a:cs typeface="ＭＳ Ｐゴシック" charset="0"/>
              </a:rPr>
              <a:t>Qureshi</a:t>
            </a:r>
            <a:r>
              <a:rPr lang="en-US" sz="1900" dirty="0" smtClean="0">
                <a:latin typeface="Tahoma" charset="0"/>
                <a:ea typeface="ＭＳ Ｐゴシック" charset="0"/>
                <a:cs typeface="ＭＳ Ｐゴシック" charset="0"/>
              </a:rPr>
              <a:t> et al., “</a:t>
            </a:r>
            <a:r>
              <a:rPr lang="en-US" sz="1900" dirty="0" smtClean="0">
                <a:solidFill>
                  <a:srgbClr val="0000FF"/>
                </a:solidFill>
                <a:latin typeface="Tahoma" charset="0"/>
                <a:ea typeface="ＭＳ Ｐゴシック" charset="0"/>
                <a:cs typeface="ＭＳ Ｐゴシック" charset="0"/>
              </a:rPr>
              <a:t>A Case for MLP-Aware Cache Replacement</a:t>
            </a:r>
            <a:r>
              <a:rPr lang="en-US" sz="1900" dirty="0" smtClean="0">
                <a:latin typeface="Tahoma" charset="0"/>
                <a:ea typeface="ＭＳ Ｐゴシック" charset="0"/>
                <a:cs typeface="ＭＳ Ｐゴシック" charset="0"/>
              </a:rPr>
              <a:t>,” ISCA 2005.</a:t>
            </a:r>
          </a:p>
          <a:p>
            <a:pPr lvl="1"/>
            <a:r>
              <a:rPr lang="en-US" sz="1900" dirty="0" smtClean="0">
                <a:latin typeface="Tahoma" charset="0"/>
                <a:ea typeface="ＭＳ Ｐゴシック" charset="0"/>
                <a:cs typeface="ＭＳ Ｐゴシック" charset="0"/>
              </a:rPr>
              <a:t>Seshadri et al., </a:t>
            </a:r>
            <a:r>
              <a:rPr lang="ja-JP" altLang="en-US" sz="1900" dirty="0" smtClean="0">
                <a:latin typeface="Tahoma" charset="0"/>
                <a:ea typeface="ＭＳ Ｐゴシック" charset="0"/>
                <a:cs typeface="ＭＳ Ｐゴシック" charset="0"/>
              </a:rPr>
              <a:t>“</a:t>
            </a:r>
            <a:r>
              <a:rPr lang="en-US" altLang="ja-JP" sz="1900" dirty="0" smtClean="0">
                <a:solidFill>
                  <a:srgbClr val="0000FF"/>
                </a:solidFill>
                <a:latin typeface="Tahoma" charset="0"/>
                <a:ea typeface="ＭＳ Ｐゴシック" charset="0"/>
                <a:cs typeface="ＭＳ Ｐゴシック" charset="0"/>
              </a:rPr>
              <a:t>The Evicted-Address Filter: A Unified Mechanism to Address both Cache Pollution and Thrashing</a:t>
            </a:r>
            <a:r>
              <a:rPr lang="en-US" altLang="ja-JP" sz="1900" dirty="0" smtClean="0">
                <a:latin typeface="Tahoma" charset="0"/>
                <a:ea typeface="ＭＳ Ｐゴシック" charset="0"/>
                <a:cs typeface="ＭＳ Ｐゴシック" charset="0"/>
              </a:rPr>
              <a:t>,</a:t>
            </a:r>
            <a:r>
              <a:rPr lang="ja-JP" altLang="en-US" sz="1900" dirty="0" smtClean="0">
                <a:latin typeface="Tahoma" charset="0"/>
                <a:ea typeface="ＭＳ Ｐゴシック" charset="0"/>
                <a:cs typeface="ＭＳ Ｐゴシック" charset="0"/>
              </a:rPr>
              <a:t>”</a:t>
            </a:r>
            <a:r>
              <a:rPr lang="en-US" altLang="ja-JP" sz="1900" dirty="0" smtClean="0">
                <a:latin typeface="Tahoma" charset="0"/>
                <a:ea typeface="ＭＳ Ｐゴシック" charset="0"/>
                <a:cs typeface="ＭＳ Ｐゴシック" charset="0"/>
              </a:rPr>
              <a:t> PACT 2012.</a:t>
            </a:r>
            <a:endParaRPr lang="en-US" sz="1900" dirty="0">
              <a:latin typeface="Tahoma" charset="0"/>
              <a:ea typeface="ＭＳ Ｐゴシック" charset="0"/>
              <a:cs typeface="ＭＳ Ｐゴシック" charset="0"/>
            </a:endParaRPr>
          </a:p>
          <a:p>
            <a:pPr lvl="1"/>
            <a:r>
              <a:rPr lang="en-US" sz="1900" dirty="0" err="1" smtClean="0">
                <a:latin typeface="Tahoma" charset="0"/>
                <a:ea typeface="ＭＳ Ｐゴシック" charset="0"/>
              </a:rPr>
              <a:t>Pekhimenko</a:t>
            </a:r>
            <a:r>
              <a:rPr lang="en-US" sz="1900" dirty="0" smtClean="0">
                <a:latin typeface="Tahoma" charset="0"/>
                <a:ea typeface="ＭＳ Ｐゴシック" charset="0"/>
              </a:rPr>
              <a:t> </a:t>
            </a:r>
            <a:r>
              <a:rPr lang="en-US" sz="1900" dirty="0">
                <a:latin typeface="Tahoma" charset="0"/>
                <a:ea typeface="ＭＳ Ｐゴシック" charset="0"/>
              </a:rPr>
              <a:t>et al., </a:t>
            </a:r>
            <a:r>
              <a:rPr lang="ja-JP" altLang="en-US" sz="1900" dirty="0" smtClean="0">
                <a:latin typeface="Tahoma" charset="0"/>
                <a:ea typeface="ＭＳ Ｐゴシック" charset="0"/>
              </a:rPr>
              <a:t>“</a:t>
            </a:r>
            <a:r>
              <a:rPr lang="en-US" altLang="ja-JP" sz="1900" dirty="0" smtClean="0">
                <a:solidFill>
                  <a:srgbClr val="0000FF"/>
                </a:solidFill>
                <a:latin typeface="Tahoma" charset="0"/>
                <a:ea typeface="ＭＳ Ｐゴシック" charset="0"/>
              </a:rPr>
              <a:t>Base-Delta-Immediate Compression: Practical Data Compression for On-Chip Caches</a:t>
            </a:r>
            <a:r>
              <a:rPr lang="en-US" altLang="ja-JP" sz="1900" dirty="0" smtClean="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a:t>
            </a:r>
            <a:r>
              <a:rPr lang="en-US" altLang="ja-JP" sz="1900" dirty="0" smtClean="0">
                <a:latin typeface="Tahoma" charset="0"/>
                <a:ea typeface="ＭＳ Ｐゴシック" charset="0"/>
              </a:rPr>
              <a:t>PACT 2012. </a:t>
            </a:r>
          </a:p>
          <a:p>
            <a:pPr lvl="1"/>
            <a:r>
              <a:rPr lang="en-US" altLang="ja-JP" sz="1900" dirty="0" err="1" smtClean="0">
                <a:latin typeface="Tahoma" charset="0"/>
                <a:ea typeface="ＭＳ Ｐゴシック" charset="0"/>
              </a:rPr>
              <a:t>Pekhimenko</a:t>
            </a:r>
            <a:r>
              <a:rPr lang="en-US" altLang="ja-JP" sz="1900" dirty="0" smtClean="0">
                <a:latin typeface="Tahoma" charset="0"/>
                <a:ea typeface="ＭＳ Ｐゴシック" charset="0"/>
              </a:rPr>
              <a:t> et al., “</a:t>
            </a:r>
            <a:r>
              <a:rPr lang="en-US" altLang="ja-JP" sz="1900" dirty="0" smtClean="0">
                <a:solidFill>
                  <a:srgbClr val="0000FF"/>
                </a:solidFill>
                <a:latin typeface="Tahoma" charset="0"/>
                <a:ea typeface="ＭＳ Ｐゴシック" charset="0"/>
              </a:rPr>
              <a:t>Linearly Compressed Pages: A Main Memory Compression Framework with Low Complexity and Low Latency</a:t>
            </a:r>
            <a:r>
              <a:rPr lang="en-US" altLang="ja-JP" sz="1900" dirty="0" smtClean="0">
                <a:latin typeface="Tahoma" charset="0"/>
                <a:ea typeface="ＭＳ Ｐゴシック" charset="0"/>
              </a:rPr>
              <a:t>,” SAFARI Technical Report 2013.</a:t>
            </a:r>
            <a:endParaRPr lang="en-US" altLang="ja-JP" sz="1900" dirty="0">
              <a:latin typeface="Tahoma" charset="0"/>
              <a:ea typeface="ＭＳ Ｐゴシック" charset="0"/>
            </a:endParaRPr>
          </a:p>
          <a:p>
            <a:pPr>
              <a:buFont typeface="Wingdings" charset="0"/>
              <a:buNone/>
            </a:pPr>
            <a:endParaRPr lang="en-US" sz="12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Recommended</a:t>
            </a:r>
          </a:p>
          <a:p>
            <a:pPr lvl="1"/>
            <a:r>
              <a:rPr lang="en-US" sz="1900" dirty="0" err="1" smtClean="0">
                <a:latin typeface="Tahoma" charset="0"/>
                <a:ea typeface="ＭＳ Ｐゴシック" charset="0"/>
              </a:rPr>
              <a:t>Qureshi</a:t>
            </a:r>
            <a:r>
              <a:rPr lang="en-US" sz="1900" dirty="0" smtClean="0">
                <a:latin typeface="Tahoma" charset="0"/>
                <a:ea typeface="ＭＳ Ｐゴシック" charset="0"/>
              </a:rPr>
              <a:t> et al., </a:t>
            </a:r>
            <a:r>
              <a:rPr lang="ja-JP" altLang="en-US" sz="1900" dirty="0" smtClean="0">
                <a:latin typeface="Tahoma" charset="0"/>
                <a:ea typeface="ＭＳ Ｐゴシック" charset="0"/>
              </a:rPr>
              <a:t>“</a:t>
            </a:r>
            <a:r>
              <a:rPr lang="en-US" sz="1900" dirty="0" smtClean="0">
                <a:solidFill>
                  <a:srgbClr val="0000FF"/>
                </a:solidFill>
              </a:rPr>
              <a:t>Utility-Based Cache Partitioning: A Low-Overhead, High-Performance, Runtime Mechanism to Partition Shared Caches</a:t>
            </a:r>
            <a:r>
              <a:rPr lang="en-US" altLang="ja-JP" sz="1900" dirty="0" smtClean="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a:t>
            </a:r>
            <a:r>
              <a:rPr lang="en-US" altLang="ja-JP" sz="1900" dirty="0" smtClean="0">
                <a:latin typeface="Tahoma" charset="0"/>
                <a:ea typeface="ＭＳ Ｐゴシック" charset="0"/>
              </a:rPr>
              <a:t>MICRO 2006. </a:t>
            </a:r>
            <a:endParaRPr lang="en-US" altLang="ja-JP" sz="1900" dirty="0">
              <a:latin typeface="Tahoma" charset="0"/>
              <a:ea typeface="ＭＳ Ｐゴシック" charset="0"/>
            </a:endParaRPr>
          </a:p>
          <a:p>
            <a:pPr marL="344487" lvl="1" indent="0">
              <a:buNone/>
            </a:pPr>
            <a:endParaRPr lang="en-US" sz="1900" dirty="0">
              <a:latin typeface="Tahoma" charset="0"/>
              <a:ea typeface="ＭＳ Ｐゴシック" charset="0"/>
            </a:endParaRPr>
          </a:p>
          <a:p>
            <a:pPr lvl="1"/>
            <a:endParaRPr lang="en-US" sz="2000" dirty="0">
              <a:latin typeface="Tahoma" charset="0"/>
              <a:ea typeface="ＭＳ Ｐゴシック" charset="0"/>
            </a:endParaRPr>
          </a:p>
          <a:p>
            <a:pPr lvl="1"/>
            <a:endParaRPr lang="en-US" dirty="0">
              <a:latin typeface="Tahoma" charset="0"/>
              <a:ea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BA235-1224-7245-BD2C-162D618C44A5}" type="slidenum">
              <a:rPr lang="en-US" sz="1600">
                <a:solidFill>
                  <a:srgbClr val="000000"/>
                </a:solidFill>
                <a:latin typeface="Garamond" charset="0"/>
              </a:rPr>
              <a:pPr eaLnBrk="1" hangingPunct="1"/>
              <a:t>4</a:t>
            </a:fld>
            <a:endParaRPr lang="en-US" sz="1600">
              <a:solidFill>
                <a:srgbClr val="000000"/>
              </a:solidFill>
              <a:latin typeface="Garamond" charset="0"/>
            </a:endParaRPr>
          </a:p>
        </p:txBody>
      </p:sp>
    </p:spTree>
    <p:extLst>
      <p:ext uri="{BB962C8B-B14F-4D97-AF65-F5344CB8AC3E}">
        <p14:creationId xmlns:p14="http://schemas.microsoft.com/office/powerpoint/2010/main" val="2861180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697D39F1-2B0F-3041-B2FA-8DE326625BEF}" type="slidenum">
              <a:rPr lang="en-US">
                <a:solidFill>
                  <a:srgbClr val="000000"/>
                </a:solidFill>
              </a:rPr>
              <a:pPr/>
              <a:t>40</a:t>
            </a:fld>
            <a:endParaRPr lang="en-US">
              <a:solidFill>
                <a:srgbClr val="000000"/>
              </a:solidFill>
            </a:endParaRPr>
          </a:p>
        </p:txBody>
      </p:sp>
      <p:sp>
        <p:nvSpPr>
          <p:cNvPr id="2609154" name="Rectangle 2"/>
          <p:cNvSpPr>
            <a:spLocks noGrp="1" noChangeArrowheads="1"/>
          </p:cNvSpPr>
          <p:nvPr>
            <p:ph type="title"/>
          </p:nvPr>
        </p:nvSpPr>
        <p:spPr>
          <a:xfrm>
            <a:off x="352425" y="341313"/>
            <a:ext cx="8258175" cy="831850"/>
          </a:xfrm>
        </p:spPr>
        <p:txBody>
          <a:bodyPr/>
          <a:lstStyle/>
          <a:p>
            <a:r>
              <a:rPr lang="en-US" sz="3200">
                <a:latin typeface="Helvetica" charset="0"/>
              </a:rPr>
              <a:t>Dynamic Set Sampling</a:t>
            </a:r>
          </a:p>
        </p:txBody>
      </p:sp>
      <p:sp>
        <p:nvSpPr>
          <p:cNvPr id="2609155" name="Text Box 3"/>
          <p:cNvSpPr txBox="1">
            <a:spLocks noChangeArrowheads="1"/>
          </p:cNvSpPr>
          <p:nvPr/>
        </p:nvSpPr>
        <p:spPr bwMode="auto">
          <a:xfrm>
            <a:off x="914400" y="5105400"/>
            <a:ext cx="7543800"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rgbClr val="000000"/>
              </a:solidFill>
              <a:latin typeface="Lucida Sans Unicode" charset="0"/>
              <a:cs typeface="+mn-cs"/>
            </a:endParaRPr>
          </a:p>
        </p:txBody>
      </p:sp>
      <p:sp>
        <p:nvSpPr>
          <p:cNvPr id="2609195" name="Text Box 43"/>
          <p:cNvSpPr txBox="1">
            <a:spLocks noChangeArrowheads="1"/>
          </p:cNvSpPr>
          <p:nvPr/>
        </p:nvSpPr>
        <p:spPr bwMode="auto">
          <a:xfrm>
            <a:off x="228600" y="2438400"/>
            <a:ext cx="8610600" cy="19177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Wingdings" charset="0"/>
              <a:buChar char="q"/>
            </a:pPr>
            <a:r>
              <a:rPr lang="en-US" sz="2400">
                <a:solidFill>
                  <a:srgbClr val="000000"/>
                </a:solidFill>
                <a:latin typeface="Tahoma" charset="0"/>
                <a:cs typeface="+mn-cs"/>
              </a:rPr>
              <a:t> Bounds using analytical model and simulation (in paper)</a:t>
            </a:r>
          </a:p>
          <a:p>
            <a:pPr>
              <a:spcBef>
                <a:spcPct val="50000"/>
              </a:spcBef>
              <a:buFont typeface="Wingdings" charset="0"/>
              <a:buChar char="q"/>
            </a:pPr>
            <a:r>
              <a:rPr lang="en-US" sz="2400">
                <a:solidFill>
                  <a:srgbClr val="000000"/>
                </a:solidFill>
                <a:latin typeface="Tahoma" charset="0"/>
                <a:cs typeface="+mn-cs"/>
              </a:rPr>
              <a:t> DSS with </a:t>
            </a:r>
            <a:r>
              <a:rPr lang="en-US" sz="2400">
                <a:solidFill>
                  <a:srgbClr val="CC0000"/>
                </a:solidFill>
                <a:latin typeface="Tahoma" charset="0"/>
                <a:cs typeface="+mn-cs"/>
              </a:rPr>
              <a:t>32 leader sets</a:t>
            </a:r>
            <a:r>
              <a:rPr lang="en-US" sz="2400">
                <a:solidFill>
                  <a:srgbClr val="000000"/>
                </a:solidFill>
                <a:latin typeface="Tahoma" charset="0"/>
                <a:cs typeface="+mn-cs"/>
              </a:rPr>
              <a:t> performs similar to having all sets</a:t>
            </a:r>
          </a:p>
          <a:p>
            <a:pPr>
              <a:spcBef>
                <a:spcPct val="50000"/>
              </a:spcBef>
              <a:buFont typeface="Wingdings" charset="0"/>
              <a:buChar char="q"/>
            </a:pPr>
            <a:r>
              <a:rPr lang="en-US" sz="2400">
                <a:solidFill>
                  <a:srgbClr val="000000"/>
                </a:solidFill>
                <a:latin typeface="Tahoma" charset="0"/>
                <a:cs typeface="+mn-cs"/>
              </a:rPr>
              <a:t> Last-level cache typically contains 1000s of sets, thus ATD entries are required for </a:t>
            </a:r>
            <a:r>
              <a:rPr lang="en-US" sz="2400">
                <a:solidFill>
                  <a:srgbClr val="CC0000"/>
                </a:solidFill>
                <a:latin typeface="Tahoma" charset="0"/>
                <a:cs typeface="+mn-cs"/>
              </a:rPr>
              <a:t>only 2%-3%</a:t>
            </a:r>
            <a:r>
              <a:rPr lang="en-US" sz="2400">
                <a:solidFill>
                  <a:srgbClr val="000000"/>
                </a:solidFill>
                <a:latin typeface="Tahoma" charset="0"/>
                <a:cs typeface="+mn-cs"/>
              </a:rPr>
              <a:t> of the sets</a:t>
            </a:r>
          </a:p>
        </p:txBody>
      </p:sp>
      <p:sp>
        <p:nvSpPr>
          <p:cNvPr id="2609196" name="Text Box 44"/>
          <p:cNvSpPr txBox="1">
            <a:spLocks noChangeArrowheads="1"/>
          </p:cNvSpPr>
          <p:nvPr/>
        </p:nvSpPr>
        <p:spPr bwMode="auto">
          <a:xfrm>
            <a:off x="238125" y="1600200"/>
            <a:ext cx="8763000" cy="10048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Tahoma" charset="0"/>
                <a:cs typeface="+mn-cs"/>
              </a:rPr>
              <a:t>How many sets are required to choose best performing policy?</a:t>
            </a:r>
          </a:p>
          <a:p>
            <a:pPr>
              <a:spcBef>
                <a:spcPct val="50000"/>
              </a:spcBef>
            </a:pPr>
            <a:endParaRPr lang="en-US" sz="2400">
              <a:solidFill>
                <a:srgbClr val="000000"/>
              </a:solidFill>
              <a:latin typeface="Tahoma" charset="0"/>
              <a:cs typeface="+mn-cs"/>
            </a:endParaRPr>
          </a:p>
        </p:txBody>
      </p:sp>
      <p:sp>
        <p:nvSpPr>
          <p:cNvPr id="2609197" name="Text Box 45"/>
          <p:cNvSpPr txBox="1">
            <a:spLocks noChangeArrowheads="1"/>
          </p:cNvSpPr>
          <p:nvPr/>
        </p:nvSpPr>
        <p:spPr bwMode="auto">
          <a:xfrm>
            <a:off x="381000" y="4800600"/>
            <a:ext cx="8077200" cy="13700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Tahoma" charset="0"/>
                <a:cs typeface="+mn-cs"/>
              </a:rPr>
              <a:t>ATD overhead can further be reduced by using MTD to always simulate one of the policies (say LIN)</a:t>
            </a:r>
          </a:p>
          <a:p>
            <a:pPr>
              <a:spcBef>
                <a:spcPct val="50000"/>
              </a:spcBef>
            </a:pPr>
            <a:endParaRPr lang="en-US" sz="2400">
              <a:solidFill>
                <a:srgbClr val="000000"/>
              </a:solidFill>
              <a:latin typeface="Tahoma" charset="0"/>
              <a:cs typeface="+mn-cs"/>
            </a:endParaRPr>
          </a:p>
        </p:txBody>
      </p:sp>
    </p:spTree>
    <p:extLst>
      <p:ext uri="{BB962C8B-B14F-4D97-AF65-F5344CB8AC3E}">
        <p14:creationId xmlns:p14="http://schemas.microsoft.com/office/powerpoint/2010/main" val="1127416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9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9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195" grpId="0"/>
      <p:bldP spid="260919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fld id="{17D2ABB1-FF9B-794B-A864-2FC75FF7DBDC}" type="slidenum">
              <a:rPr lang="en-US">
                <a:solidFill>
                  <a:srgbClr val="000000"/>
                </a:solidFill>
              </a:rPr>
              <a:pPr/>
              <a:t>41</a:t>
            </a:fld>
            <a:endParaRPr lang="en-US">
              <a:solidFill>
                <a:srgbClr val="000000"/>
              </a:solidFill>
            </a:endParaRPr>
          </a:p>
        </p:txBody>
      </p:sp>
      <p:sp>
        <p:nvSpPr>
          <p:cNvPr id="2594914" name="Text Box 98"/>
          <p:cNvSpPr txBox="1">
            <a:spLocks noChangeArrowheads="1"/>
          </p:cNvSpPr>
          <p:nvPr/>
        </p:nvSpPr>
        <p:spPr bwMode="auto">
          <a:xfrm>
            <a:off x="2895600" y="4038600"/>
            <a:ext cx="3081338" cy="701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000" b="1">
                <a:solidFill>
                  <a:srgbClr val="000000"/>
                </a:solidFill>
                <a:latin typeface="Tahoma" charset="0"/>
                <a:cs typeface="+mn-cs"/>
              </a:rPr>
              <a:t>Decide policy </a:t>
            </a:r>
            <a:r>
              <a:rPr lang="en-US" sz="2000" b="1">
                <a:solidFill>
                  <a:srgbClr val="FF0000"/>
                </a:solidFill>
                <a:latin typeface="Tahoma" charset="0"/>
                <a:cs typeface="+mn-cs"/>
              </a:rPr>
              <a:t>only</a:t>
            </a:r>
            <a:r>
              <a:rPr lang="en-US" sz="2000" b="1">
                <a:solidFill>
                  <a:srgbClr val="000000"/>
                </a:solidFill>
                <a:latin typeface="Tahoma" charset="0"/>
                <a:cs typeface="+mn-cs"/>
              </a:rPr>
              <a:t> for follower sets </a:t>
            </a:r>
          </a:p>
        </p:txBody>
      </p:sp>
      <p:sp>
        <p:nvSpPr>
          <p:cNvPr id="2594875" name="Oval 59"/>
          <p:cNvSpPr>
            <a:spLocks noChangeArrowheads="1"/>
          </p:cNvSpPr>
          <p:nvPr/>
        </p:nvSpPr>
        <p:spPr bwMode="auto">
          <a:xfrm>
            <a:off x="4083050" y="2787650"/>
            <a:ext cx="608013" cy="6096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3600" b="1">
                <a:solidFill>
                  <a:srgbClr val="000000"/>
                </a:solidFill>
                <a:latin typeface="Helvetica" charset="0"/>
                <a:cs typeface="+mn-cs"/>
              </a:rPr>
              <a:t>+</a:t>
            </a:r>
          </a:p>
        </p:txBody>
      </p:sp>
      <p:sp>
        <p:nvSpPr>
          <p:cNvPr id="2594818" name="Rectangle 2"/>
          <p:cNvSpPr>
            <a:spLocks noGrp="1" noChangeArrowheads="1"/>
          </p:cNvSpPr>
          <p:nvPr>
            <p:ph type="title"/>
          </p:nvPr>
        </p:nvSpPr>
        <p:spPr>
          <a:xfrm>
            <a:off x="214313" y="509588"/>
            <a:ext cx="8915400" cy="831850"/>
          </a:xfrm>
        </p:spPr>
        <p:txBody>
          <a:bodyPr/>
          <a:lstStyle/>
          <a:p>
            <a:r>
              <a:rPr lang="en-US" sz="3200">
                <a:latin typeface="Helvetica" charset="0"/>
              </a:rPr>
              <a:t>Sampling Based Adaptive Replacement (SBAR)</a:t>
            </a:r>
          </a:p>
        </p:txBody>
      </p:sp>
      <p:sp>
        <p:nvSpPr>
          <p:cNvPr id="2594819" name="Rectangle 3"/>
          <p:cNvSpPr>
            <a:spLocks noGrp="1" noChangeArrowheads="1"/>
          </p:cNvSpPr>
          <p:nvPr>
            <p:ph type="body" idx="1"/>
          </p:nvPr>
        </p:nvSpPr>
        <p:spPr>
          <a:xfrm>
            <a:off x="228600" y="5270500"/>
            <a:ext cx="8229600" cy="838200"/>
          </a:xfrm>
        </p:spPr>
        <p:txBody>
          <a:bodyPr/>
          <a:lstStyle/>
          <a:p>
            <a:pPr marL="800100" lvl="1" indent="-342900" algn="ctr">
              <a:lnSpc>
                <a:spcPct val="90000"/>
              </a:lnSpc>
              <a:buFontTx/>
              <a:buNone/>
            </a:pPr>
            <a:r>
              <a:rPr lang="en-US" sz="2400">
                <a:solidFill>
                  <a:schemeClr val="tx1"/>
                </a:solidFill>
                <a:latin typeface="Tahoma" charset="0"/>
              </a:rPr>
              <a:t>The storage overhead of SBAR is less than 2KB </a:t>
            </a:r>
          </a:p>
          <a:p>
            <a:pPr marL="800100" lvl="1" indent="-342900" algn="ctr">
              <a:lnSpc>
                <a:spcPct val="90000"/>
              </a:lnSpc>
              <a:buFontTx/>
              <a:buNone/>
            </a:pPr>
            <a:r>
              <a:rPr lang="en-US" sz="2400">
                <a:solidFill>
                  <a:schemeClr val="tx1"/>
                </a:solidFill>
                <a:latin typeface="Tahoma" charset="0"/>
              </a:rPr>
              <a:t>(0.2% of the baseline 1MB cache)</a:t>
            </a:r>
          </a:p>
        </p:txBody>
      </p:sp>
      <p:sp>
        <p:nvSpPr>
          <p:cNvPr id="2594876" name="Text Box 60"/>
          <p:cNvSpPr txBox="1">
            <a:spLocks noChangeArrowheads="1"/>
          </p:cNvSpPr>
          <p:nvPr/>
        </p:nvSpPr>
        <p:spPr bwMode="auto">
          <a:xfrm>
            <a:off x="3952875" y="2481263"/>
            <a:ext cx="817563"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Lucida Sans Unicode" charset="0"/>
                <a:cs typeface="+mn-cs"/>
              </a:rPr>
              <a:t>SCTR</a:t>
            </a:r>
          </a:p>
        </p:txBody>
      </p:sp>
      <p:sp>
        <p:nvSpPr>
          <p:cNvPr id="2594877" name="Line 61"/>
          <p:cNvSpPr>
            <a:spLocks noChangeShapeType="1"/>
          </p:cNvSpPr>
          <p:nvPr/>
        </p:nvSpPr>
        <p:spPr bwMode="auto">
          <a:xfrm>
            <a:off x="4370388" y="3409950"/>
            <a:ext cx="0" cy="679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79" name="Rectangle 63"/>
          <p:cNvSpPr>
            <a:spLocks noChangeArrowheads="1"/>
          </p:cNvSpPr>
          <p:nvPr/>
        </p:nvSpPr>
        <p:spPr bwMode="auto">
          <a:xfrm>
            <a:off x="1752600" y="1600200"/>
            <a:ext cx="754063"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Lucida Sans Unicode" charset="0"/>
                <a:cs typeface="+mn-cs"/>
              </a:rPr>
              <a:t>MTD</a:t>
            </a:r>
          </a:p>
        </p:txBody>
      </p:sp>
      <p:sp>
        <p:nvSpPr>
          <p:cNvPr id="2594880" name="Rectangle 64"/>
          <p:cNvSpPr>
            <a:spLocks noChangeArrowheads="1"/>
          </p:cNvSpPr>
          <p:nvPr/>
        </p:nvSpPr>
        <p:spPr bwMode="auto">
          <a:xfrm>
            <a:off x="1447800" y="225583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B</a:t>
            </a:r>
          </a:p>
        </p:txBody>
      </p:sp>
      <p:sp>
        <p:nvSpPr>
          <p:cNvPr id="2594881" name="Rectangle 65"/>
          <p:cNvSpPr>
            <a:spLocks noChangeArrowheads="1"/>
          </p:cNvSpPr>
          <p:nvPr/>
        </p:nvSpPr>
        <p:spPr bwMode="auto">
          <a:xfrm>
            <a:off x="1447800" y="3105150"/>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E</a:t>
            </a:r>
          </a:p>
        </p:txBody>
      </p:sp>
      <p:sp>
        <p:nvSpPr>
          <p:cNvPr id="2594882" name="Rectangle 66"/>
          <p:cNvSpPr>
            <a:spLocks noChangeArrowheads="1"/>
          </p:cNvSpPr>
          <p:nvPr/>
        </p:nvSpPr>
        <p:spPr bwMode="auto">
          <a:xfrm>
            <a:off x="1447800" y="367188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G</a:t>
            </a:r>
          </a:p>
        </p:txBody>
      </p:sp>
      <p:sp>
        <p:nvSpPr>
          <p:cNvPr id="2594883" name="Line 67"/>
          <p:cNvSpPr>
            <a:spLocks noChangeShapeType="1"/>
          </p:cNvSpPr>
          <p:nvPr/>
        </p:nvSpPr>
        <p:spPr bwMode="auto">
          <a:xfrm>
            <a:off x="2800350" y="2439988"/>
            <a:ext cx="1314450" cy="4714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84" name="Line 68"/>
          <p:cNvSpPr>
            <a:spLocks noChangeShapeType="1"/>
          </p:cNvSpPr>
          <p:nvPr/>
        </p:nvSpPr>
        <p:spPr bwMode="auto">
          <a:xfrm flipV="1">
            <a:off x="2800350" y="3105150"/>
            <a:ext cx="1284288" cy="16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85" name="Line 69"/>
          <p:cNvSpPr>
            <a:spLocks noChangeShapeType="1"/>
          </p:cNvSpPr>
          <p:nvPr/>
        </p:nvSpPr>
        <p:spPr bwMode="auto">
          <a:xfrm flipV="1">
            <a:off x="2800350" y="3275013"/>
            <a:ext cx="1350963" cy="50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87" name="Rectangle 71"/>
          <p:cNvSpPr>
            <a:spLocks noChangeArrowheads="1"/>
          </p:cNvSpPr>
          <p:nvPr/>
        </p:nvSpPr>
        <p:spPr bwMode="auto">
          <a:xfrm>
            <a:off x="5962650" y="3105150"/>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G</a:t>
            </a:r>
          </a:p>
        </p:txBody>
      </p:sp>
      <p:sp>
        <p:nvSpPr>
          <p:cNvPr id="2594890" name="Line 74"/>
          <p:cNvSpPr>
            <a:spLocks noChangeShapeType="1"/>
          </p:cNvSpPr>
          <p:nvPr/>
        </p:nvSpPr>
        <p:spPr bwMode="auto">
          <a:xfrm flipH="1" flipV="1">
            <a:off x="4675188" y="3092450"/>
            <a:ext cx="1284287" cy="16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92" name="Rectangle 76"/>
          <p:cNvSpPr>
            <a:spLocks noChangeArrowheads="1"/>
          </p:cNvSpPr>
          <p:nvPr/>
        </p:nvSpPr>
        <p:spPr bwMode="auto">
          <a:xfrm>
            <a:off x="6019800" y="2209800"/>
            <a:ext cx="1328738"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Lucida Sans Unicode" charset="0"/>
                <a:cs typeface="+mn-cs"/>
              </a:rPr>
              <a:t>ATD-LRU</a:t>
            </a:r>
          </a:p>
        </p:txBody>
      </p:sp>
      <p:sp>
        <p:nvSpPr>
          <p:cNvPr id="2594895" name="Rectangle 79"/>
          <p:cNvSpPr>
            <a:spLocks noChangeArrowheads="1"/>
          </p:cNvSpPr>
          <p:nvPr/>
        </p:nvSpPr>
        <p:spPr bwMode="auto">
          <a:xfrm>
            <a:off x="1447800" y="1971675"/>
            <a:ext cx="1352550" cy="2841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A</a:t>
            </a:r>
          </a:p>
        </p:txBody>
      </p:sp>
      <p:sp>
        <p:nvSpPr>
          <p:cNvPr id="2594896" name="Rectangle 80"/>
          <p:cNvSpPr>
            <a:spLocks noChangeArrowheads="1"/>
          </p:cNvSpPr>
          <p:nvPr/>
        </p:nvSpPr>
        <p:spPr bwMode="auto">
          <a:xfrm>
            <a:off x="1447800" y="2538413"/>
            <a:ext cx="1352550" cy="28257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C</a:t>
            </a:r>
          </a:p>
        </p:txBody>
      </p:sp>
      <p:sp>
        <p:nvSpPr>
          <p:cNvPr id="2594897" name="Rectangle 81"/>
          <p:cNvSpPr>
            <a:spLocks noChangeArrowheads="1"/>
          </p:cNvSpPr>
          <p:nvPr/>
        </p:nvSpPr>
        <p:spPr bwMode="auto">
          <a:xfrm>
            <a:off x="1447800" y="2820988"/>
            <a:ext cx="1352550" cy="2841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D</a:t>
            </a:r>
          </a:p>
        </p:txBody>
      </p:sp>
      <p:sp>
        <p:nvSpPr>
          <p:cNvPr id="2594898" name="Rectangle 82"/>
          <p:cNvSpPr>
            <a:spLocks noChangeArrowheads="1"/>
          </p:cNvSpPr>
          <p:nvPr/>
        </p:nvSpPr>
        <p:spPr bwMode="auto">
          <a:xfrm>
            <a:off x="1447800" y="3387725"/>
            <a:ext cx="1352550" cy="2841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F</a:t>
            </a:r>
          </a:p>
        </p:txBody>
      </p:sp>
      <p:sp>
        <p:nvSpPr>
          <p:cNvPr id="2594899" name="Rectangle 83"/>
          <p:cNvSpPr>
            <a:spLocks noChangeArrowheads="1"/>
          </p:cNvSpPr>
          <p:nvPr/>
        </p:nvSpPr>
        <p:spPr bwMode="auto">
          <a:xfrm>
            <a:off x="1447800" y="3954463"/>
            <a:ext cx="1352550" cy="28257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H</a:t>
            </a:r>
          </a:p>
        </p:txBody>
      </p:sp>
      <p:sp>
        <p:nvSpPr>
          <p:cNvPr id="2594905" name="Rectangle 89"/>
          <p:cNvSpPr>
            <a:spLocks noChangeArrowheads="1"/>
          </p:cNvSpPr>
          <p:nvPr/>
        </p:nvSpPr>
        <p:spPr bwMode="auto">
          <a:xfrm>
            <a:off x="5962650" y="2538413"/>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B</a:t>
            </a:r>
          </a:p>
        </p:txBody>
      </p:sp>
      <p:sp>
        <p:nvSpPr>
          <p:cNvPr id="2594906" name="Rectangle 90"/>
          <p:cNvSpPr>
            <a:spLocks noChangeArrowheads="1"/>
          </p:cNvSpPr>
          <p:nvPr/>
        </p:nvSpPr>
        <p:spPr bwMode="auto">
          <a:xfrm>
            <a:off x="5962650" y="2820988"/>
            <a:ext cx="1352550" cy="28416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E</a:t>
            </a:r>
          </a:p>
        </p:txBody>
      </p:sp>
      <p:sp>
        <p:nvSpPr>
          <p:cNvPr id="2594910" name="Line 94"/>
          <p:cNvSpPr>
            <a:spLocks noChangeShapeType="1"/>
          </p:cNvSpPr>
          <p:nvPr/>
        </p:nvSpPr>
        <p:spPr bwMode="auto">
          <a:xfrm flipH="1">
            <a:off x="4675188" y="2640013"/>
            <a:ext cx="1284287" cy="339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911" name="Line 95"/>
          <p:cNvSpPr>
            <a:spLocks noChangeShapeType="1"/>
          </p:cNvSpPr>
          <p:nvPr/>
        </p:nvSpPr>
        <p:spPr bwMode="auto">
          <a:xfrm flipH="1">
            <a:off x="4675188" y="2922588"/>
            <a:ext cx="1284287" cy="112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916" name="Rectangle 100"/>
          <p:cNvSpPr>
            <a:spLocks noChangeArrowheads="1"/>
          </p:cNvSpPr>
          <p:nvPr/>
        </p:nvSpPr>
        <p:spPr bwMode="auto">
          <a:xfrm>
            <a:off x="6400800" y="3962400"/>
            <a:ext cx="304800" cy="304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917" name="Rectangle 101"/>
          <p:cNvSpPr>
            <a:spLocks noChangeArrowheads="1"/>
          </p:cNvSpPr>
          <p:nvPr/>
        </p:nvSpPr>
        <p:spPr bwMode="auto">
          <a:xfrm>
            <a:off x="6403975" y="4405313"/>
            <a:ext cx="304800" cy="304800"/>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918" name="Text Box 102"/>
          <p:cNvSpPr txBox="1">
            <a:spLocks noChangeArrowheads="1"/>
          </p:cNvSpPr>
          <p:nvPr/>
        </p:nvSpPr>
        <p:spPr bwMode="auto">
          <a:xfrm>
            <a:off x="6670675" y="3898900"/>
            <a:ext cx="1752600" cy="4270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200">
                <a:solidFill>
                  <a:srgbClr val="000000"/>
                </a:solidFill>
                <a:latin typeface="Helvetica" charset="0"/>
                <a:cs typeface="+mn-cs"/>
              </a:rPr>
              <a:t>Leader sets</a:t>
            </a:r>
          </a:p>
        </p:txBody>
      </p:sp>
      <p:sp>
        <p:nvSpPr>
          <p:cNvPr id="2594919" name="Text Box 103"/>
          <p:cNvSpPr txBox="1">
            <a:spLocks noChangeArrowheads="1"/>
          </p:cNvSpPr>
          <p:nvPr/>
        </p:nvSpPr>
        <p:spPr bwMode="auto">
          <a:xfrm>
            <a:off x="6677025" y="4343400"/>
            <a:ext cx="1905000" cy="4270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200">
                <a:solidFill>
                  <a:srgbClr val="000000"/>
                </a:solidFill>
                <a:latin typeface="Helvetica" charset="0"/>
                <a:cs typeface="+mn-cs"/>
              </a:rPr>
              <a:t>Follower sets</a:t>
            </a:r>
          </a:p>
        </p:txBody>
      </p:sp>
      <p:sp>
        <p:nvSpPr>
          <p:cNvPr id="2594920" name="Rectangle 104"/>
          <p:cNvSpPr>
            <a:spLocks noChangeArrowheads="1"/>
          </p:cNvSpPr>
          <p:nvPr/>
        </p:nvSpPr>
        <p:spPr bwMode="auto">
          <a:xfrm>
            <a:off x="6251575" y="3810000"/>
            <a:ext cx="22860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val="2441478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48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89FEB83E-7FF7-6E48-9602-CF6040569C74}" type="slidenum">
              <a:rPr lang="en-US">
                <a:solidFill>
                  <a:srgbClr val="000000"/>
                </a:solidFill>
              </a:rPr>
              <a:pPr/>
              <a:t>42</a:t>
            </a:fld>
            <a:endParaRPr lang="en-US">
              <a:solidFill>
                <a:srgbClr val="000000"/>
              </a:solidFill>
            </a:endParaRPr>
          </a:p>
        </p:txBody>
      </p:sp>
      <p:sp>
        <p:nvSpPr>
          <p:cNvPr id="2595842" name="Rectangle 2"/>
          <p:cNvSpPr>
            <a:spLocks noGrp="1" noChangeArrowheads="1"/>
          </p:cNvSpPr>
          <p:nvPr>
            <p:ph type="title"/>
          </p:nvPr>
        </p:nvSpPr>
        <p:spPr>
          <a:xfrm>
            <a:off x="352425" y="341313"/>
            <a:ext cx="8258175" cy="831850"/>
          </a:xfrm>
        </p:spPr>
        <p:txBody>
          <a:bodyPr/>
          <a:lstStyle/>
          <a:p>
            <a:r>
              <a:rPr lang="en-US" sz="3200">
                <a:latin typeface="Helvetica" charset="0"/>
              </a:rPr>
              <a:t>Results for SBAR</a:t>
            </a:r>
          </a:p>
        </p:txBody>
      </p:sp>
      <p:pic>
        <p:nvPicPr>
          <p:cNvPr id="2595845" name="Picture 5" descr="lins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305800" cy="4451350"/>
          </a:xfrm>
          <a:prstGeom prst="rect">
            <a:avLst/>
          </a:prstGeom>
          <a:noFill/>
          <a:extLst>
            <a:ext uri="{909E8E84-426E-40dd-AFC4-6F175D3DCCD1}">
              <a14:hiddenFill xmlns:a14="http://schemas.microsoft.com/office/drawing/2010/main">
                <a:solidFill>
                  <a:srgbClr val="FFFFFF"/>
                </a:solidFill>
              </a14:hiddenFill>
            </a:ext>
          </a:extLst>
        </p:spPr>
      </p:pic>
      <p:sp>
        <p:nvSpPr>
          <p:cNvPr id="2595846" name="Oval 6"/>
          <p:cNvSpPr>
            <a:spLocks noChangeArrowheads="1"/>
          </p:cNvSpPr>
          <p:nvPr/>
        </p:nvSpPr>
        <p:spPr bwMode="auto">
          <a:xfrm>
            <a:off x="1295400" y="1143000"/>
            <a:ext cx="609600" cy="3200400"/>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5847" name="Oval 7"/>
          <p:cNvSpPr>
            <a:spLocks noChangeArrowheads="1"/>
          </p:cNvSpPr>
          <p:nvPr/>
        </p:nvSpPr>
        <p:spPr bwMode="auto">
          <a:xfrm>
            <a:off x="5743575" y="2819400"/>
            <a:ext cx="533400" cy="1981200"/>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5848" name="Oval 8"/>
          <p:cNvSpPr>
            <a:spLocks noChangeArrowheads="1"/>
          </p:cNvSpPr>
          <p:nvPr/>
        </p:nvSpPr>
        <p:spPr bwMode="auto">
          <a:xfrm>
            <a:off x="7891463" y="2990850"/>
            <a:ext cx="685800" cy="3048000"/>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5849" name="Oval 9"/>
          <p:cNvSpPr>
            <a:spLocks noChangeArrowheads="1"/>
          </p:cNvSpPr>
          <p:nvPr/>
        </p:nvSpPr>
        <p:spPr bwMode="auto">
          <a:xfrm>
            <a:off x="3538538" y="1752600"/>
            <a:ext cx="609600" cy="2286000"/>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5851" name="Oval 11"/>
          <p:cNvSpPr>
            <a:spLocks noChangeArrowheads="1"/>
          </p:cNvSpPr>
          <p:nvPr/>
        </p:nvSpPr>
        <p:spPr bwMode="auto">
          <a:xfrm>
            <a:off x="2362200" y="1724025"/>
            <a:ext cx="685800" cy="2362200"/>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val="1961843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58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585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59584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59585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5958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958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9584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59584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5958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5846" grpId="0" animBg="1"/>
      <p:bldP spid="2595846" grpId="1" animBg="1"/>
      <p:bldP spid="2595847" grpId="0" animBg="1"/>
      <p:bldP spid="2595847" grpId="1" animBg="1"/>
      <p:bldP spid="2595848" grpId="0" animBg="1"/>
      <p:bldP spid="2595848" grpId="1" animBg="1"/>
      <p:bldP spid="2595849" grpId="0" animBg="1"/>
      <p:bldP spid="2595851" grpId="0" animBg="1"/>
      <p:bldP spid="2595851"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34F25D42-CD63-DE4C-AA40-8EA8484C5E19}" type="slidenum">
              <a:rPr lang="en-US">
                <a:solidFill>
                  <a:srgbClr val="000000"/>
                </a:solidFill>
              </a:rPr>
              <a:pPr/>
              <a:t>43</a:t>
            </a:fld>
            <a:endParaRPr lang="en-US">
              <a:solidFill>
                <a:srgbClr val="000000"/>
              </a:solidFill>
            </a:endParaRPr>
          </a:p>
        </p:txBody>
      </p:sp>
      <p:sp>
        <p:nvSpPr>
          <p:cNvPr id="2596866" name="Rectangle 2"/>
          <p:cNvSpPr>
            <a:spLocks noGrp="1" noChangeArrowheads="1"/>
          </p:cNvSpPr>
          <p:nvPr>
            <p:ph type="title"/>
          </p:nvPr>
        </p:nvSpPr>
        <p:spPr>
          <a:xfrm>
            <a:off x="352425" y="341313"/>
            <a:ext cx="8258175" cy="831850"/>
          </a:xfrm>
        </p:spPr>
        <p:txBody>
          <a:bodyPr/>
          <a:lstStyle/>
          <a:p>
            <a:r>
              <a:rPr lang="en-US" sz="3200">
                <a:latin typeface="Helvetica" charset="0"/>
              </a:rPr>
              <a:t>SBAR adaptation to phases</a:t>
            </a:r>
          </a:p>
        </p:txBody>
      </p:sp>
      <p:sp>
        <p:nvSpPr>
          <p:cNvPr id="2596867" name="Rectangle 3"/>
          <p:cNvSpPr>
            <a:spLocks noGrp="1" noChangeArrowheads="1"/>
          </p:cNvSpPr>
          <p:nvPr>
            <p:ph type="body" idx="1"/>
          </p:nvPr>
        </p:nvSpPr>
        <p:spPr>
          <a:xfrm>
            <a:off x="457200" y="5638800"/>
            <a:ext cx="8534400" cy="381000"/>
          </a:xfrm>
        </p:spPr>
        <p:txBody>
          <a:bodyPr/>
          <a:lstStyle/>
          <a:p>
            <a:pPr marL="800100" lvl="1" indent="-342900">
              <a:buFontTx/>
              <a:buNone/>
            </a:pPr>
            <a:r>
              <a:rPr lang="en-US" sz="2400">
                <a:solidFill>
                  <a:schemeClr val="tx1"/>
                </a:solidFill>
                <a:latin typeface="Tahoma" charset="0"/>
              </a:rPr>
              <a:t>SBAR selects the best policy for each phase of ammp</a:t>
            </a:r>
          </a:p>
        </p:txBody>
      </p:sp>
      <p:pic>
        <p:nvPicPr>
          <p:cNvPr id="2596873" name="Picture 9" descr="am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4419600" cy="4065588"/>
          </a:xfrm>
          <a:prstGeom prst="rect">
            <a:avLst/>
          </a:prstGeom>
          <a:noFill/>
          <a:extLst>
            <a:ext uri="{909E8E84-426E-40dd-AFC4-6F175D3DCCD1}">
              <a14:hiddenFill xmlns:a14="http://schemas.microsoft.com/office/drawing/2010/main">
                <a:solidFill>
                  <a:srgbClr val="FFFFFF"/>
                </a:solidFill>
              </a14:hiddenFill>
            </a:ext>
          </a:extLst>
        </p:spPr>
      </p:pic>
      <p:grpSp>
        <p:nvGrpSpPr>
          <p:cNvPr id="2596884" name="Group 20"/>
          <p:cNvGrpSpPr>
            <a:grpSpLocks/>
          </p:cNvGrpSpPr>
          <p:nvPr/>
        </p:nvGrpSpPr>
        <p:grpSpPr bwMode="auto">
          <a:xfrm>
            <a:off x="2828925" y="1441450"/>
            <a:ext cx="1752600" cy="401638"/>
            <a:chOff x="1782" y="908"/>
            <a:chExt cx="1104" cy="253"/>
          </a:xfrm>
        </p:grpSpPr>
        <p:sp>
          <p:nvSpPr>
            <p:cNvPr id="2596874" name="Line 10"/>
            <p:cNvSpPr>
              <a:spLocks noChangeShapeType="1"/>
            </p:cNvSpPr>
            <p:nvPr/>
          </p:nvSpPr>
          <p:spPr bwMode="auto">
            <a:xfrm>
              <a:off x="1782" y="1161"/>
              <a:ext cx="1104" cy="0"/>
            </a:xfrm>
            <a:prstGeom prst="line">
              <a:avLst/>
            </a:prstGeom>
            <a:noFill/>
            <a:ln w="28575">
              <a:solidFill>
                <a:srgbClr val="000099"/>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6875" name="Text Box 11"/>
            <p:cNvSpPr txBox="1">
              <a:spLocks noChangeArrowheads="1"/>
            </p:cNvSpPr>
            <p:nvPr/>
          </p:nvSpPr>
          <p:spPr bwMode="auto">
            <a:xfrm>
              <a:off x="1814" y="908"/>
              <a:ext cx="977"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solidFill>
                    <a:srgbClr val="000099"/>
                  </a:solidFill>
                  <a:latin typeface="Helvetica" charset="0"/>
                  <a:cs typeface="+mn-cs"/>
                </a:rPr>
                <a:t>LIN is better</a:t>
              </a:r>
            </a:p>
          </p:txBody>
        </p:sp>
      </p:grpSp>
      <p:grpSp>
        <p:nvGrpSpPr>
          <p:cNvPr id="2596883" name="Group 19"/>
          <p:cNvGrpSpPr>
            <a:grpSpLocks/>
          </p:cNvGrpSpPr>
          <p:nvPr/>
        </p:nvGrpSpPr>
        <p:grpSpPr bwMode="auto">
          <a:xfrm>
            <a:off x="4648200" y="1446213"/>
            <a:ext cx="1665288" cy="396875"/>
            <a:chOff x="2928" y="911"/>
            <a:chExt cx="1049" cy="250"/>
          </a:xfrm>
        </p:grpSpPr>
        <p:sp>
          <p:nvSpPr>
            <p:cNvPr id="2596876" name="Text Box 12"/>
            <p:cNvSpPr txBox="1">
              <a:spLocks noChangeArrowheads="1"/>
            </p:cNvSpPr>
            <p:nvPr/>
          </p:nvSpPr>
          <p:spPr bwMode="auto">
            <a:xfrm>
              <a:off x="2928" y="911"/>
              <a:ext cx="1049"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FF0000"/>
                  </a:solidFill>
                  <a:latin typeface="Helvetica" charset="0"/>
                  <a:cs typeface="+mn-cs"/>
                </a:rPr>
                <a:t>LRU is better</a:t>
              </a:r>
            </a:p>
          </p:txBody>
        </p:sp>
        <p:sp>
          <p:nvSpPr>
            <p:cNvPr id="2596877" name="Line 13"/>
            <p:cNvSpPr>
              <a:spLocks noChangeShapeType="1"/>
            </p:cNvSpPr>
            <p:nvPr/>
          </p:nvSpPr>
          <p:spPr bwMode="auto">
            <a:xfrm>
              <a:off x="3120" y="1152"/>
              <a:ext cx="672" cy="0"/>
            </a:xfrm>
            <a:prstGeom prst="line">
              <a:avLst/>
            </a:prstGeom>
            <a:noFill/>
            <a:ln w="28575">
              <a:solidFill>
                <a:srgbClr val="CC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pic>
        <p:nvPicPr>
          <p:cNvPr id="2596885" name="Picture 21" descr="am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1363663"/>
            <a:ext cx="4429125" cy="407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189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968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968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59687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9688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59688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5968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96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686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C663C0D-7A55-E746-981A-F7098C5C2A81}" type="slidenum">
              <a:rPr lang="en-US">
                <a:solidFill>
                  <a:srgbClr val="000000"/>
                </a:solidFill>
              </a:rPr>
              <a:pPr/>
              <a:t>44</a:t>
            </a:fld>
            <a:endParaRPr lang="en-US">
              <a:solidFill>
                <a:srgbClr val="000000"/>
              </a:solidFill>
            </a:endParaRPr>
          </a:p>
        </p:txBody>
      </p:sp>
      <p:sp>
        <p:nvSpPr>
          <p:cNvPr id="2613250" name="Rectangle 2"/>
          <p:cNvSpPr>
            <a:spLocks noGrp="1" noChangeArrowheads="1"/>
          </p:cNvSpPr>
          <p:nvPr>
            <p:ph type="title"/>
          </p:nvPr>
        </p:nvSpPr>
        <p:spPr>
          <a:xfrm>
            <a:off x="381000" y="533400"/>
            <a:ext cx="7648575" cy="831850"/>
          </a:xfrm>
        </p:spPr>
        <p:txBody>
          <a:bodyPr/>
          <a:lstStyle/>
          <a:p>
            <a:r>
              <a:rPr lang="en-US" sz="3200">
                <a:latin typeface="Helvetica" charset="0"/>
              </a:rPr>
              <a:t>Outline</a:t>
            </a:r>
          </a:p>
        </p:txBody>
      </p:sp>
      <p:sp>
        <p:nvSpPr>
          <p:cNvPr id="2613251" name="Rectangle 3"/>
          <p:cNvSpPr>
            <a:spLocks noGrp="1" noChangeArrowheads="1"/>
          </p:cNvSpPr>
          <p:nvPr>
            <p:ph type="body" idx="1"/>
          </p:nvPr>
        </p:nvSpPr>
        <p:spPr>
          <a:xfrm>
            <a:off x="1066800" y="1371600"/>
            <a:ext cx="6907213" cy="4953000"/>
          </a:xfrm>
        </p:spPr>
        <p:txBody>
          <a:bodyPr/>
          <a:lstStyle/>
          <a:p>
            <a:pPr marL="457200" indent="-457200">
              <a:lnSpc>
                <a:spcPct val="90000"/>
              </a:lnSpc>
              <a:buFont typeface="Wingdings" charset="0"/>
              <a:buChar char="q"/>
            </a:pPr>
            <a:r>
              <a:rPr lang="en-US">
                <a:solidFill>
                  <a:srgbClr val="808080"/>
                </a:solidFill>
                <a:latin typeface="Tahoma" charset="0"/>
              </a:rPr>
              <a:t>Introduction</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 typeface="Wingdings" charset="0"/>
              <a:buChar char="q"/>
            </a:pPr>
            <a:r>
              <a:rPr lang="en-US">
                <a:solidFill>
                  <a:srgbClr val="808080"/>
                </a:solidFill>
                <a:latin typeface="Tahoma" charset="0"/>
              </a:rPr>
              <a:t>MLP-Aware Cache Replacement</a:t>
            </a:r>
          </a:p>
          <a:p>
            <a:pPr marL="800100" lvl="1" indent="-342900">
              <a:lnSpc>
                <a:spcPct val="90000"/>
              </a:lnSpc>
              <a:buFont typeface="Wingdings" charset="0"/>
              <a:buChar char="§"/>
            </a:pPr>
            <a:r>
              <a:rPr lang="en-US" sz="2000">
                <a:solidFill>
                  <a:srgbClr val="808080"/>
                </a:solidFill>
                <a:latin typeface="Tahoma" charset="0"/>
              </a:rPr>
              <a:t>Model for Computing Cost</a:t>
            </a:r>
          </a:p>
          <a:p>
            <a:pPr marL="800100" lvl="1" indent="-342900">
              <a:lnSpc>
                <a:spcPct val="90000"/>
              </a:lnSpc>
              <a:buFont typeface="Wingdings" charset="0"/>
              <a:buChar char="§"/>
            </a:pPr>
            <a:r>
              <a:rPr lang="en-US" sz="2000">
                <a:solidFill>
                  <a:srgbClr val="808080"/>
                </a:solidFill>
                <a:latin typeface="Tahoma" charset="0"/>
              </a:rPr>
              <a:t>Repeatability of Cost</a:t>
            </a:r>
          </a:p>
          <a:p>
            <a:pPr marL="800100" lvl="1" indent="-342900">
              <a:lnSpc>
                <a:spcPct val="90000"/>
              </a:lnSpc>
              <a:buFont typeface="Wingdings" charset="0"/>
              <a:buChar char="§"/>
            </a:pPr>
            <a:r>
              <a:rPr lang="en-US" sz="2000">
                <a:solidFill>
                  <a:srgbClr val="808080"/>
                </a:solidFill>
                <a:latin typeface="Tahoma" charset="0"/>
              </a:rPr>
              <a:t>A Cost-Sensitive Replacement Policy</a:t>
            </a:r>
          </a:p>
          <a:p>
            <a:pPr marL="800100" lvl="1" indent="-342900">
              <a:lnSpc>
                <a:spcPct val="90000"/>
              </a:lnSpc>
              <a:buFont typeface="Wingdings" charset="0"/>
              <a:buChar char="§"/>
            </a:pPr>
            <a:endParaRPr lang="en-US" sz="2000">
              <a:solidFill>
                <a:srgbClr val="808080"/>
              </a:solidFill>
              <a:latin typeface="Tahoma" charset="0"/>
            </a:endParaRPr>
          </a:p>
          <a:p>
            <a:pPr marL="457200" indent="-457200">
              <a:lnSpc>
                <a:spcPct val="90000"/>
              </a:lnSpc>
              <a:buFont typeface="Wingdings" charset="0"/>
              <a:buChar char="q"/>
            </a:pPr>
            <a:r>
              <a:rPr lang="en-US">
                <a:solidFill>
                  <a:srgbClr val="808080"/>
                </a:solidFill>
                <a:latin typeface="Tahoma" charset="0"/>
              </a:rPr>
              <a:t>Practical Hybrid Replacement</a:t>
            </a:r>
          </a:p>
          <a:p>
            <a:pPr marL="800100" lvl="1" indent="-342900">
              <a:lnSpc>
                <a:spcPct val="90000"/>
              </a:lnSpc>
              <a:buFont typeface="Wingdings" charset="0"/>
              <a:buChar char="§"/>
            </a:pPr>
            <a:r>
              <a:rPr lang="en-US" sz="2000">
                <a:solidFill>
                  <a:srgbClr val="808080"/>
                </a:solidFill>
                <a:latin typeface="Tahoma" charset="0"/>
              </a:rPr>
              <a:t>Tournament Selection</a:t>
            </a:r>
          </a:p>
          <a:p>
            <a:pPr marL="800100" lvl="1" indent="-342900">
              <a:lnSpc>
                <a:spcPct val="90000"/>
              </a:lnSpc>
              <a:buFont typeface="Wingdings" charset="0"/>
              <a:buChar char="§"/>
            </a:pPr>
            <a:r>
              <a:rPr lang="en-US" sz="2000">
                <a:solidFill>
                  <a:srgbClr val="808080"/>
                </a:solidFill>
                <a:latin typeface="Tahoma" charset="0"/>
              </a:rPr>
              <a:t>Dynamic Set Sampling</a:t>
            </a:r>
          </a:p>
          <a:p>
            <a:pPr marL="800100" lvl="1" indent="-342900">
              <a:lnSpc>
                <a:spcPct val="90000"/>
              </a:lnSpc>
              <a:buFont typeface="Wingdings" charset="0"/>
              <a:buChar char="§"/>
            </a:pPr>
            <a:r>
              <a:rPr lang="en-US" sz="2000">
                <a:solidFill>
                  <a:srgbClr val="808080"/>
                </a:solidFill>
                <a:latin typeface="Tahoma" charset="0"/>
              </a:rPr>
              <a:t>Sampling Based Adaptive Replacement</a:t>
            </a:r>
          </a:p>
          <a:p>
            <a:pPr marL="800100" lvl="1" indent="-342900">
              <a:lnSpc>
                <a:spcPct val="90000"/>
              </a:lnSpc>
              <a:buFont typeface="Wingdings" charset="0"/>
              <a:buChar char="§"/>
            </a:pPr>
            <a:endParaRPr lang="en-US" sz="2000">
              <a:solidFill>
                <a:srgbClr val="808080"/>
              </a:solidFill>
              <a:latin typeface="Tahoma" charset="0"/>
            </a:endParaRPr>
          </a:p>
          <a:p>
            <a:pPr marL="457200" indent="-457200">
              <a:lnSpc>
                <a:spcPct val="90000"/>
              </a:lnSpc>
              <a:buFont typeface="Wingdings" charset="0"/>
              <a:buChar char="q"/>
            </a:pPr>
            <a:r>
              <a:rPr lang="en-US">
                <a:latin typeface="Tahoma" charset="0"/>
              </a:rPr>
              <a:t>Summary</a:t>
            </a:r>
          </a:p>
          <a:p>
            <a:pPr marL="457200" indent="-457200">
              <a:lnSpc>
                <a:spcPct val="90000"/>
              </a:lnSpc>
              <a:buFont typeface="Wingdings" charset="0"/>
              <a:buChar char="q"/>
            </a:pPr>
            <a:endParaRPr lang="en-US">
              <a:latin typeface="Tahoma" charset="0"/>
            </a:endParaRPr>
          </a:p>
          <a:p>
            <a:pPr marL="457200" indent="-457200">
              <a:lnSpc>
                <a:spcPct val="90000"/>
              </a:lnSpc>
              <a:buFontTx/>
              <a:buNone/>
            </a:pPr>
            <a:endParaRPr lang="en-US">
              <a:latin typeface="Tahoma" charset="0"/>
            </a:endParaRPr>
          </a:p>
          <a:p>
            <a:pPr marL="457200" indent="-457200">
              <a:lnSpc>
                <a:spcPct val="90000"/>
              </a:lnSpc>
              <a:buFontTx/>
              <a:buNone/>
            </a:pPr>
            <a:endParaRPr lang="en-US"/>
          </a:p>
        </p:txBody>
      </p:sp>
    </p:spTree>
    <p:extLst>
      <p:ext uri="{BB962C8B-B14F-4D97-AF65-F5344CB8AC3E}">
        <p14:creationId xmlns:p14="http://schemas.microsoft.com/office/powerpoint/2010/main" val="322172828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82C73BB-84DB-7D4B-A567-5E78687D1774}" type="slidenum">
              <a:rPr lang="en-US">
                <a:solidFill>
                  <a:srgbClr val="000000"/>
                </a:solidFill>
              </a:rPr>
              <a:pPr/>
              <a:t>45</a:t>
            </a:fld>
            <a:endParaRPr lang="en-US">
              <a:solidFill>
                <a:srgbClr val="000000"/>
              </a:solidFill>
            </a:endParaRPr>
          </a:p>
        </p:txBody>
      </p:sp>
      <p:sp>
        <p:nvSpPr>
          <p:cNvPr id="2604034" name="Rectangle 2"/>
          <p:cNvSpPr>
            <a:spLocks noGrp="1" noChangeArrowheads="1"/>
          </p:cNvSpPr>
          <p:nvPr>
            <p:ph type="title"/>
          </p:nvPr>
        </p:nvSpPr>
        <p:spPr>
          <a:xfrm>
            <a:off x="309563" y="504825"/>
            <a:ext cx="8258175" cy="831850"/>
          </a:xfrm>
        </p:spPr>
        <p:txBody>
          <a:bodyPr/>
          <a:lstStyle/>
          <a:p>
            <a:r>
              <a:rPr lang="en-US" sz="3200"/>
              <a:t>Summary</a:t>
            </a:r>
          </a:p>
        </p:txBody>
      </p:sp>
      <p:sp>
        <p:nvSpPr>
          <p:cNvPr id="2604035" name="Rectangle 3"/>
          <p:cNvSpPr>
            <a:spLocks noGrp="1" noChangeArrowheads="1"/>
          </p:cNvSpPr>
          <p:nvPr>
            <p:ph type="body" idx="1"/>
          </p:nvPr>
        </p:nvSpPr>
        <p:spPr>
          <a:xfrm>
            <a:off x="57150" y="1485900"/>
            <a:ext cx="8534400" cy="4800600"/>
          </a:xfrm>
        </p:spPr>
        <p:txBody>
          <a:bodyPr/>
          <a:lstStyle/>
          <a:p>
            <a:pPr marL="800100" lvl="1" indent="-342900">
              <a:buFont typeface="Wingdings" charset="0"/>
              <a:buChar char="q"/>
            </a:pPr>
            <a:r>
              <a:rPr lang="en-US" sz="2300">
                <a:solidFill>
                  <a:schemeClr val="tx1"/>
                </a:solidFill>
                <a:latin typeface="Tahoma" charset="0"/>
              </a:rPr>
              <a:t>MLP varies. Some misses are more costly than others</a:t>
            </a:r>
          </a:p>
          <a:p>
            <a:pPr marL="800100" lvl="1" indent="-342900">
              <a:buFont typeface="Wingdings" charset="0"/>
              <a:buChar char="q"/>
            </a:pPr>
            <a:endParaRPr lang="en-US">
              <a:solidFill>
                <a:schemeClr val="tx1"/>
              </a:solidFill>
              <a:latin typeface="Tahoma" charset="0"/>
            </a:endParaRPr>
          </a:p>
          <a:p>
            <a:pPr marL="800100" lvl="1" indent="-342900">
              <a:buFont typeface="Wingdings" charset="0"/>
              <a:buChar char="q"/>
            </a:pPr>
            <a:r>
              <a:rPr lang="en-US" sz="2300">
                <a:solidFill>
                  <a:schemeClr val="tx1"/>
                </a:solidFill>
                <a:latin typeface="Tahoma" charset="0"/>
              </a:rPr>
              <a:t>MLP-aware cache replacement can reduce costly misses</a:t>
            </a:r>
          </a:p>
          <a:p>
            <a:pPr marL="800100" lvl="1" indent="-342900">
              <a:buFont typeface="Wingdings" charset="0"/>
              <a:buChar char="q"/>
            </a:pPr>
            <a:endParaRPr lang="en-US">
              <a:solidFill>
                <a:schemeClr val="tx1"/>
              </a:solidFill>
              <a:latin typeface="Tahoma" charset="0"/>
            </a:endParaRPr>
          </a:p>
          <a:p>
            <a:pPr marL="800100" lvl="1" indent="-342900">
              <a:buFont typeface="Wingdings" charset="0"/>
              <a:buChar char="q"/>
            </a:pPr>
            <a:r>
              <a:rPr lang="en-US" sz="2300">
                <a:solidFill>
                  <a:schemeClr val="tx1"/>
                </a:solidFill>
                <a:latin typeface="Tahoma" charset="0"/>
              </a:rPr>
              <a:t>Proposed a runtime mechanism to compute MLP-Based cost and the LIN policy for MLP-aware cache replacement </a:t>
            </a:r>
          </a:p>
          <a:p>
            <a:pPr marL="800100" lvl="1" indent="-342900">
              <a:buFont typeface="Wingdings" charset="0"/>
              <a:buChar char="q"/>
            </a:pPr>
            <a:endParaRPr lang="en-US">
              <a:solidFill>
                <a:schemeClr val="tx1"/>
              </a:solidFill>
              <a:latin typeface="Tahoma" charset="0"/>
            </a:endParaRPr>
          </a:p>
          <a:p>
            <a:pPr marL="800100" lvl="1" indent="-342900">
              <a:buFont typeface="Wingdings" charset="0"/>
              <a:buChar char="q"/>
            </a:pPr>
            <a:r>
              <a:rPr lang="en-US" sz="2300">
                <a:solidFill>
                  <a:schemeClr val="tx1"/>
                </a:solidFill>
                <a:latin typeface="Tahoma" charset="0"/>
              </a:rPr>
              <a:t>SBAR allows dynamic selection between LIN and LRU with low hardware overhead</a:t>
            </a:r>
          </a:p>
          <a:p>
            <a:pPr marL="800100" lvl="1" indent="-342900">
              <a:buFont typeface="Wingdings" charset="0"/>
              <a:buChar char="q"/>
            </a:pPr>
            <a:endParaRPr lang="en-US">
              <a:solidFill>
                <a:schemeClr val="tx1"/>
              </a:solidFill>
              <a:latin typeface="Tahoma" charset="0"/>
            </a:endParaRPr>
          </a:p>
          <a:p>
            <a:pPr marL="800100" lvl="1" indent="-342900">
              <a:buFont typeface="Wingdings" charset="0"/>
              <a:buChar char="q"/>
            </a:pPr>
            <a:r>
              <a:rPr lang="en-US" sz="2300">
                <a:solidFill>
                  <a:schemeClr val="tx1"/>
                </a:solidFill>
                <a:latin typeface="Tahoma" charset="0"/>
              </a:rPr>
              <a:t>Dynamic set sampling used in SBAR also enables other cache related optimizations</a:t>
            </a:r>
          </a:p>
          <a:p>
            <a:pPr marL="800100" lvl="1" indent="-342900">
              <a:buFontTx/>
              <a:buNone/>
            </a:pPr>
            <a:endParaRPr lang="en-US" sz="2300">
              <a:solidFill>
                <a:schemeClr val="tx1"/>
              </a:solidFill>
              <a:latin typeface="Tahoma" charset="0"/>
            </a:endParaRPr>
          </a:p>
        </p:txBody>
      </p:sp>
    </p:spTree>
    <p:extLst>
      <p:ext uri="{BB962C8B-B14F-4D97-AF65-F5344CB8AC3E}">
        <p14:creationId xmlns:p14="http://schemas.microsoft.com/office/powerpoint/2010/main" val="19511284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1143000" y="1752600"/>
            <a:ext cx="7924800" cy="1752600"/>
          </a:xfrm>
        </p:spPr>
        <p:txBody>
          <a:bodyPr/>
          <a:lstStyle/>
          <a:p>
            <a:r>
              <a:rPr lang="en-US" dirty="0" smtClean="0">
                <a:latin typeface="Garamond" charset="0"/>
              </a:rPr>
              <a:t>The Evicted-Address Filter</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a:t>Vivek Seshadri, </a:t>
            </a:r>
            <a:r>
              <a:rPr lang="en-US" sz="2000" u="sng" dirty="0"/>
              <a:t>Onur Mutlu</a:t>
            </a:r>
            <a:r>
              <a:rPr lang="en-US" sz="2000" dirty="0"/>
              <a:t>, Michael A. </a:t>
            </a:r>
            <a:r>
              <a:rPr lang="en-US" sz="2000" dirty="0" err="1"/>
              <a:t>Kozuch</a:t>
            </a:r>
            <a:r>
              <a:rPr lang="en-US" sz="2000" dirty="0"/>
              <a:t>, and Todd C. </a:t>
            </a:r>
            <a:r>
              <a:rPr lang="en-US" sz="2000" dirty="0" err="1"/>
              <a:t>Mowry</a:t>
            </a:r>
            <a:r>
              <a:rPr lang="en-US" sz="2000" dirty="0"/>
              <a:t>,</a:t>
            </a:r>
            <a:br>
              <a:rPr lang="en-US" sz="2000" dirty="0"/>
            </a:br>
            <a:r>
              <a:rPr lang="en-US" sz="2000" b="1" dirty="0">
                <a:hlinkClick r:id="rId2"/>
              </a:rPr>
              <a:t>"The Evicted-Address Filter: A Unified Mechanism to Address Both Cache Pollution and Thrashing"</a:t>
            </a:r>
            <a:r>
              <a:rPr lang="en-US" sz="2000" dirty="0"/>
              <a:t/>
            </a:r>
            <a:br>
              <a:rPr lang="en-US" sz="2000" dirty="0"/>
            </a:br>
            <a:r>
              <a:rPr lang="en-US" sz="2000" i="1" dirty="0"/>
              <a:t>Proceedings of the </a:t>
            </a:r>
            <a:r>
              <a:rPr lang="en-US" sz="2000" i="1" dirty="0">
                <a:hlinkClick r:id="rId3"/>
              </a:rPr>
              <a:t>21st ACM International Conference on Parallel Architectures and Compilation Techniques</a:t>
            </a:r>
            <a:r>
              <a:rPr lang="en-US" sz="2000" i="1" dirty="0"/>
              <a:t> (</a:t>
            </a:r>
            <a:r>
              <a:rPr lang="en-US" sz="2000" b="1" i="1" dirty="0"/>
              <a:t>PACT</a:t>
            </a:r>
            <a:r>
              <a:rPr lang="en-US" sz="2000" i="1" dirty="0"/>
              <a:t>)</a:t>
            </a:r>
            <a:r>
              <a:rPr lang="en-US" sz="2000" dirty="0"/>
              <a:t>, Minneapolis, MN, September 2012. </a:t>
            </a:r>
            <a:r>
              <a:rPr lang="en-US" sz="2000" dirty="0">
                <a:hlinkClick r:id="rId4"/>
              </a:rPr>
              <a:t>Slides (pptx)</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46</a:t>
            </a:fld>
            <a:endParaRPr lang="en-US" sz="1200">
              <a:solidFill>
                <a:srgbClr val="000000"/>
              </a:solidFill>
              <a:latin typeface="Garamond" charset="0"/>
            </a:endParaRPr>
          </a:p>
        </p:txBody>
      </p:sp>
    </p:spTree>
    <p:extLst>
      <p:ext uri="{BB962C8B-B14F-4D97-AF65-F5344CB8AC3E}">
        <p14:creationId xmlns:p14="http://schemas.microsoft.com/office/powerpoint/2010/main" val="2308936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4" name="Content Placeholder 2"/>
          <p:cNvSpPr>
            <a:spLocks noGrp="1"/>
          </p:cNvSpPr>
          <p:nvPr>
            <p:ph idx="1"/>
          </p:nvPr>
        </p:nvSpPr>
        <p:spPr>
          <a:xfrm>
            <a:off x="381000" y="1371600"/>
            <a:ext cx="8534400" cy="5486400"/>
          </a:xfrm>
        </p:spPr>
        <p:txBody>
          <a:bodyPr rtlCol="0">
            <a:normAutofit/>
          </a:bodyPr>
          <a:lstStyle/>
          <a:p>
            <a:pPr eaLnBrk="1" fontAlgn="auto" hangingPunct="1">
              <a:spcAft>
                <a:spcPts val="0"/>
              </a:spcAft>
              <a:defRPr/>
            </a:pPr>
            <a:r>
              <a:rPr lang="en-US" sz="2800" dirty="0" smtClean="0"/>
              <a:t>Two problems degrade cache performance</a:t>
            </a:r>
          </a:p>
          <a:p>
            <a:pPr lvl="1" eaLnBrk="1" fontAlgn="auto" hangingPunct="1">
              <a:spcAft>
                <a:spcPts val="0"/>
              </a:spcAft>
              <a:defRPr/>
            </a:pPr>
            <a:r>
              <a:rPr lang="en-US" sz="2600" dirty="0" smtClean="0"/>
              <a:t>Pollution and thrashing</a:t>
            </a:r>
          </a:p>
          <a:p>
            <a:pPr lvl="1" eaLnBrk="1" fontAlgn="auto" hangingPunct="1">
              <a:spcAft>
                <a:spcPts val="0"/>
              </a:spcAft>
              <a:defRPr/>
            </a:pPr>
            <a:r>
              <a:rPr lang="en-US" sz="2600" dirty="0" smtClean="0"/>
              <a:t>Prior works don’t address both problems concurrently</a:t>
            </a:r>
          </a:p>
          <a:p>
            <a:pPr>
              <a:defRPr/>
            </a:pPr>
            <a:r>
              <a:rPr lang="en-US" sz="2600" dirty="0" smtClean="0"/>
              <a:t>Goal: A mechanism to address both problems</a:t>
            </a:r>
            <a:endParaRPr lang="en-US" sz="2400" dirty="0" smtClean="0"/>
          </a:p>
          <a:p>
            <a:pPr eaLnBrk="1" fontAlgn="auto" hangingPunct="1">
              <a:spcAft>
                <a:spcPts val="0"/>
              </a:spcAft>
              <a:defRPr/>
            </a:pPr>
            <a:r>
              <a:rPr lang="en-US" sz="2800" dirty="0" smtClean="0"/>
              <a:t>EAF-Cache</a:t>
            </a:r>
          </a:p>
          <a:p>
            <a:pPr lvl="1" eaLnBrk="1" fontAlgn="auto" hangingPunct="1">
              <a:spcAft>
                <a:spcPts val="0"/>
              </a:spcAft>
              <a:defRPr/>
            </a:pPr>
            <a:r>
              <a:rPr lang="en-US" sz="2600" dirty="0" smtClean="0"/>
              <a:t>Keep track of </a:t>
            </a:r>
            <a:r>
              <a:rPr lang="en-US" sz="2600" dirty="0" smtClean="0">
                <a:solidFill>
                  <a:schemeClr val="tx2"/>
                </a:solidFill>
              </a:rPr>
              <a:t>recently evicted block addresses in EAF</a:t>
            </a:r>
          </a:p>
          <a:p>
            <a:pPr lvl="1" eaLnBrk="1" fontAlgn="auto" hangingPunct="1">
              <a:spcAft>
                <a:spcPts val="0"/>
              </a:spcAft>
              <a:defRPr/>
            </a:pPr>
            <a:r>
              <a:rPr lang="en-US" sz="2600" dirty="0" smtClean="0">
                <a:solidFill>
                  <a:schemeClr val="tx2"/>
                </a:solidFill>
              </a:rPr>
              <a:t>Insert low reuse with low priority </a:t>
            </a:r>
            <a:r>
              <a:rPr lang="en-US" sz="2600" dirty="0" smtClean="0">
                <a:solidFill>
                  <a:schemeClr val="tx1">
                    <a:lumMod val="90000"/>
                    <a:lumOff val="10000"/>
                  </a:schemeClr>
                </a:solidFill>
              </a:rPr>
              <a:t>to mitigate pollution</a:t>
            </a:r>
            <a:endParaRPr lang="en-US" sz="2600" dirty="0" smtClean="0">
              <a:solidFill>
                <a:schemeClr val="tx2"/>
              </a:solidFill>
            </a:endParaRPr>
          </a:p>
          <a:p>
            <a:pPr lvl="1" eaLnBrk="1" fontAlgn="auto" hangingPunct="1">
              <a:spcAft>
                <a:spcPts val="0"/>
              </a:spcAft>
              <a:defRPr/>
            </a:pPr>
            <a:r>
              <a:rPr lang="en-US" sz="2600" dirty="0" smtClean="0">
                <a:solidFill>
                  <a:schemeClr val="tx2"/>
                </a:solidFill>
              </a:rPr>
              <a:t>Clear EAF periodically  </a:t>
            </a:r>
            <a:r>
              <a:rPr lang="en-US" sz="2600" dirty="0" smtClean="0"/>
              <a:t>to mitigate thrashing</a:t>
            </a:r>
          </a:p>
          <a:p>
            <a:pPr lvl="1" eaLnBrk="1" fontAlgn="auto" hangingPunct="1">
              <a:spcAft>
                <a:spcPts val="0"/>
              </a:spcAft>
              <a:defRPr/>
            </a:pPr>
            <a:r>
              <a:rPr lang="en-US" sz="2600" dirty="0" smtClean="0">
                <a:solidFill>
                  <a:schemeClr val="tx2"/>
                </a:solidFill>
              </a:rPr>
              <a:t>Low complexity </a:t>
            </a:r>
            <a:r>
              <a:rPr lang="en-US" sz="2600" dirty="0" smtClean="0"/>
              <a:t>implementation using Bloom filter</a:t>
            </a:r>
            <a:endParaRPr lang="en-US" sz="2400" dirty="0" smtClean="0"/>
          </a:p>
          <a:p>
            <a:pPr eaLnBrk="1" fontAlgn="auto" hangingPunct="1">
              <a:spcAft>
                <a:spcPts val="0"/>
              </a:spcAft>
              <a:defRPr/>
            </a:pPr>
            <a:r>
              <a:rPr lang="en-US" sz="2800" dirty="0" smtClean="0"/>
              <a:t>EAF-Cache outperforms five prior approaches that address pollution or thrashing</a:t>
            </a:r>
            <a:endParaRPr lang="en-US" sz="2400" dirty="0" smtClean="0"/>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47</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414589994"/>
      </p:ext>
    </p:extLst>
  </p:cSld>
  <p:clrMapOvr>
    <a:masterClrMapping/>
  </p:clrMapOvr>
  <p:transition xmlns:p14="http://schemas.microsoft.com/office/powerpoint/2010/main" advTm="5207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fade">
                                      <p:cBhvr>
                                        <p:cTn id="4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1143000"/>
          </a:xfrm>
        </p:spPr>
        <p:txBody>
          <a:bodyPr>
            <a:normAutofit/>
          </a:bodyPr>
          <a:lstStyle/>
          <a:p>
            <a:pPr eaLnBrk="1" fontAlgn="auto" hangingPunct="1">
              <a:spcAft>
                <a:spcPts val="0"/>
              </a:spcAft>
              <a:defRPr/>
            </a:pPr>
            <a:r>
              <a:rPr lang="en-US" dirty="0" smtClean="0"/>
              <a:t>Cache Utilization is Important</a:t>
            </a:r>
            <a:endParaRPr lang="en-US" dirty="0"/>
          </a:p>
        </p:txBody>
      </p:sp>
      <p:sp>
        <p:nvSpPr>
          <p:cNvPr id="15" name="Rectangle 14"/>
          <p:cNvSpPr/>
          <p:nvPr/>
        </p:nvSpPr>
        <p:spPr>
          <a:xfrm>
            <a:off x="1066800" y="2713038"/>
            <a:ext cx="1828800" cy="1736725"/>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rPr>
              <a:t>Core</a:t>
            </a:r>
          </a:p>
        </p:txBody>
      </p:sp>
      <p:sp>
        <p:nvSpPr>
          <p:cNvPr id="16" name="Rectangle 15"/>
          <p:cNvSpPr/>
          <p:nvPr/>
        </p:nvSpPr>
        <p:spPr>
          <a:xfrm>
            <a:off x="3200400" y="2857500"/>
            <a:ext cx="1676400" cy="1447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a:solidFill>
                  <a:srgbClr val="080808"/>
                </a:solidFill>
                <a:latin typeface="Calibri"/>
              </a:rPr>
              <a:t>Last-Level Cache</a:t>
            </a:r>
          </a:p>
        </p:txBody>
      </p:sp>
      <p:sp>
        <p:nvSpPr>
          <p:cNvPr id="17" name="Rectangle 16"/>
          <p:cNvSpPr/>
          <p:nvPr/>
        </p:nvSpPr>
        <p:spPr>
          <a:xfrm>
            <a:off x="5791200" y="1905000"/>
            <a:ext cx="1295400" cy="33528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400" dirty="0">
                <a:solidFill>
                  <a:prstClr val="white"/>
                </a:solidFill>
                <a:latin typeface="Calibri"/>
              </a:rPr>
              <a:t>Memory</a:t>
            </a:r>
          </a:p>
        </p:txBody>
      </p:sp>
      <p:grpSp>
        <p:nvGrpSpPr>
          <p:cNvPr id="46" name="Group 45"/>
          <p:cNvGrpSpPr/>
          <p:nvPr/>
        </p:nvGrpSpPr>
        <p:grpSpPr>
          <a:xfrm>
            <a:off x="914400" y="2590800"/>
            <a:ext cx="2133600" cy="1981200"/>
            <a:chOff x="914400" y="2590800"/>
            <a:chExt cx="2133600" cy="1981200"/>
          </a:xfrm>
        </p:grpSpPr>
        <p:sp>
          <p:nvSpPr>
            <p:cNvPr id="18" name="Rectangle 17"/>
            <p:cNvSpPr/>
            <p:nvPr/>
          </p:nvSpPr>
          <p:spPr>
            <a:xfrm>
              <a:off x="914400" y="25908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Calibri"/>
                </a:rPr>
                <a:t>Core</a:t>
              </a:r>
            </a:p>
          </p:txBody>
        </p:sp>
        <p:sp>
          <p:nvSpPr>
            <p:cNvPr id="19" name="Rectangle 18"/>
            <p:cNvSpPr/>
            <p:nvPr/>
          </p:nvSpPr>
          <p:spPr>
            <a:xfrm>
              <a:off x="2057400" y="25908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Calibri"/>
                </a:rPr>
                <a:t>Core</a:t>
              </a:r>
            </a:p>
          </p:txBody>
        </p:sp>
        <p:sp>
          <p:nvSpPr>
            <p:cNvPr id="20" name="Rectangle 19"/>
            <p:cNvSpPr/>
            <p:nvPr/>
          </p:nvSpPr>
          <p:spPr>
            <a:xfrm>
              <a:off x="914400" y="36576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Calibri"/>
                </a:rPr>
                <a:t>Core</a:t>
              </a:r>
            </a:p>
          </p:txBody>
        </p:sp>
        <p:sp>
          <p:nvSpPr>
            <p:cNvPr id="21" name="Rectangle 20"/>
            <p:cNvSpPr/>
            <p:nvPr/>
          </p:nvSpPr>
          <p:spPr>
            <a:xfrm>
              <a:off x="2057400" y="36576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Calibri"/>
                </a:rPr>
                <a:t>Core</a:t>
              </a:r>
            </a:p>
          </p:txBody>
        </p:sp>
      </p:grpSp>
      <p:cxnSp>
        <p:nvCxnSpPr>
          <p:cNvPr id="35" name="Straight Arrow Connector 34"/>
          <p:cNvCxnSpPr/>
          <p:nvPr/>
        </p:nvCxnSpPr>
        <p:spPr>
          <a:xfrm>
            <a:off x="4876800" y="1751012"/>
            <a:ext cx="1905000" cy="1588"/>
          </a:xfrm>
          <a:prstGeom prst="straightConnector1">
            <a:avLst/>
          </a:prstGeom>
          <a:ln w="28575">
            <a:solidFill>
              <a:schemeClr val="tx1">
                <a:lumMod val="85000"/>
                <a:lumOff val="1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838200" y="4724400"/>
            <a:ext cx="3788281" cy="813375"/>
            <a:chOff x="838200" y="4724400"/>
            <a:chExt cx="3788281" cy="813375"/>
          </a:xfrm>
        </p:grpSpPr>
        <p:sp>
          <p:nvSpPr>
            <p:cNvPr id="39" name="TextBox 38"/>
            <p:cNvSpPr txBox="1"/>
            <p:nvPr/>
          </p:nvSpPr>
          <p:spPr>
            <a:xfrm>
              <a:off x="838200" y="4953000"/>
              <a:ext cx="3788281" cy="584775"/>
            </a:xfrm>
            <a:prstGeom prst="rect">
              <a:avLst/>
            </a:prstGeom>
            <a:noFill/>
          </p:spPr>
          <p:txBody>
            <a:bodyPr wrap="none" rtlCol="0">
              <a:spAutoFit/>
            </a:bodyPr>
            <a:lstStyle/>
            <a:p>
              <a:pPr fontAlgn="auto">
                <a:spcBef>
                  <a:spcPts val="0"/>
                </a:spcBef>
                <a:spcAft>
                  <a:spcPts val="0"/>
                </a:spcAft>
              </a:pPr>
              <a:r>
                <a:rPr lang="en-US" sz="3200" dirty="0">
                  <a:solidFill>
                    <a:srgbClr val="C00000"/>
                  </a:solidFill>
                  <a:latin typeface="Calibri"/>
                  <a:ea typeface="+mn-ea"/>
                  <a:cs typeface="+mn-cs"/>
                </a:rPr>
                <a:t>Increasing contention</a:t>
              </a:r>
            </a:p>
          </p:txBody>
        </p:sp>
        <p:cxnSp>
          <p:nvCxnSpPr>
            <p:cNvPr id="42" name="Straight Arrow Connector 41"/>
            <p:cNvCxnSpPr/>
            <p:nvPr/>
          </p:nvCxnSpPr>
          <p:spPr>
            <a:xfrm rot="16200000" flipH="1">
              <a:off x="1943100" y="4762500"/>
              <a:ext cx="304800" cy="228600"/>
            </a:xfrm>
            <a:prstGeom prst="straightConnector1">
              <a:avLst/>
            </a:prstGeom>
            <a:ln w="28575">
              <a:solidFill>
                <a:schemeClr val="tx1">
                  <a:lumMod val="85000"/>
                  <a:lumOff val="15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609600" y="5791200"/>
            <a:ext cx="7467600" cy="685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6688" fontAlgn="auto">
              <a:spcBef>
                <a:spcPts val="0"/>
              </a:spcBef>
              <a:spcAft>
                <a:spcPts val="0"/>
              </a:spcAft>
            </a:pPr>
            <a:r>
              <a:rPr lang="en-US" sz="2800" dirty="0">
                <a:solidFill>
                  <a:srgbClr val="080808">
                    <a:lumMod val="90000"/>
                    <a:lumOff val="10000"/>
                  </a:srgbClr>
                </a:solidFill>
                <a:latin typeface="Calibri" pitchFamily="34" charset="0"/>
              </a:rPr>
              <a:t>Effective cache utilization is important</a:t>
            </a:r>
          </a:p>
        </p:txBody>
      </p:sp>
      <p:sp>
        <p:nvSpPr>
          <p:cNvPr id="28" name="TextBox 27"/>
          <p:cNvSpPr txBox="1"/>
          <p:nvPr/>
        </p:nvSpPr>
        <p:spPr>
          <a:xfrm>
            <a:off x="4648200" y="1219200"/>
            <a:ext cx="2362200" cy="523220"/>
          </a:xfrm>
          <a:prstGeom prst="rect">
            <a:avLst/>
          </a:prstGeom>
          <a:noFill/>
          <a:ln w="28575">
            <a:noFill/>
          </a:ln>
        </p:spPr>
        <p:txBody>
          <a:bodyPr wrap="square" rtlCol="0">
            <a:spAutoFit/>
          </a:bodyPr>
          <a:lstStyle/>
          <a:p>
            <a:pPr algn="ctr" fontAlgn="auto">
              <a:spcBef>
                <a:spcPts val="0"/>
              </a:spcBef>
              <a:spcAft>
                <a:spcPts val="0"/>
              </a:spcAft>
            </a:pPr>
            <a:r>
              <a:rPr lang="en-US" sz="2800" dirty="0">
                <a:solidFill>
                  <a:srgbClr val="C00000"/>
                </a:solidFill>
                <a:latin typeface="Calibri"/>
                <a:ea typeface="+mn-ea"/>
                <a:cs typeface="+mn-cs"/>
              </a:rPr>
              <a:t>Large latency</a:t>
            </a:r>
          </a:p>
        </p:txBody>
      </p:sp>
      <p:sp>
        <p:nvSpPr>
          <p:cNvPr id="22" name="Slide Number Placeholder 21"/>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48</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187015494"/>
      </p:ext>
    </p:extLst>
  </p:cSld>
  <p:clrMapOvr>
    <a:masterClrMapping/>
  </p:clrMapOvr>
  <p:transition xmlns:p14="http://schemas.microsoft.com/office/powerpoint/2010/main" advTm="3157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Behavior of Cache Blocks</a:t>
            </a:r>
            <a:endParaRPr lang="en-US" dirty="0"/>
          </a:p>
        </p:txBody>
      </p:sp>
      <p:sp>
        <p:nvSpPr>
          <p:cNvPr id="5" name="Rectangle 4"/>
          <p:cNvSpPr/>
          <p:nvPr/>
        </p:nvSpPr>
        <p:spPr>
          <a:xfrm>
            <a:off x="9144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6" name="Rectangle 5"/>
          <p:cNvSpPr/>
          <p:nvPr/>
        </p:nvSpPr>
        <p:spPr>
          <a:xfrm>
            <a:off x="12954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7" name="Rectangle 6"/>
          <p:cNvSpPr/>
          <p:nvPr/>
        </p:nvSpPr>
        <p:spPr>
          <a:xfrm>
            <a:off x="16764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8" name="Rectangle 7"/>
          <p:cNvSpPr/>
          <p:nvPr/>
        </p:nvSpPr>
        <p:spPr>
          <a:xfrm>
            <a:off x="21336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9" name="Rectangle 8"/>
          <p:cNvSpPr/>
          <p:nvPr/>
        </p:nvSpPr>
        <p:spPr>
          <a:xfrm>
            <a:off x="25146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0" name="Rectangle 9"/>
          <p:cNvSpPr/>
          <p:nvPr/>
        </p:nvSpPr>
        <p:spPr>
          <a:xfrm>
            <a:off x="28956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2" name="Rectangle 11"/>
          <p:cNvSpPr/>
          <p:nvPr/>
        </p:nvSpPr>
        <p:spPr>
          <a:xfrm>
            <a:off x="3352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13" name="Rectangle 12"/>
          <p:cNvSpPr/>
          <p:nvPr/>
        </p:nvSpPr>
        <p:spPr>
          <a:xfrm>
            <a:off x="37338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14" name="Rectangle 13"/>
          <p:cNvSpPr/>
          <p:nvPr/>
        </p:nvSpPr>
        <p:spPr>
          <a:xfrm>
            <a:off x="4114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U</a:t>
            </a:r>
          </a:p>
        </p:txBody>
      </p:sp>
      <p:sp>
        <p:nvSpPr>
          <p:cNvPr id="15" name="Rectangle 14"/>
          <p:cNvSpPr/>
          <p:nvPr/>
        </p:nvSpPr>
        <p:spPr>
          <a:xfrm>
            <a:off x="4495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V</a:t>
            </a:r>
          </a:p>
        </p:txBody>
      </p:sp>
      <p:sp>
        <p:nvSpPr>
          <p:cNvPr id="16" name="Rectangle 15"/>
          <p:cNvSpPr/>
          <p:nvPr/>
        </p:nvSpPr>
        <p:spPr>
          <a:xfrm>
            <a:off x="4876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W</a:t>
            </a:r>
          </a:p>
        </p:txBody>
      </p:sp>
      <p:sp>
        <p:nvSpPr>
          <p:cNvPr id="17" name="Rectangle 16"/>
          <p:cNvSpPr/>
          <p:nvPr/>
        </p:nvSpPr>
        <p:spPr>
          <a:xfrm>
            <a:off x="52578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X</a:t>
            </a:r>
          </a:p>
        </p:txBody>
      </p:sp>
      <p:sp>
        <p:nvSpPr>
          <p:cNvPr id="18" name="Rectangle 17"/>
          <p:cNvSpPr/>
          <p:nvPr/>
        </p:nvSpPr>
        <p:spPr>
          <a:xfrm>
            <a:off x="5638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Y</a:t>
            </a:r>
          </a:p>
        </p:txBody>
      </p:sp>
      <p:sp>
        <p:nvSpPr>
          <p:cNvPr id="19" name="Rectangle 18"/>
          <p:cNvSpPr/>
          <p:nvPr/>
        </p:nvSpPr>
        <p:spPr>
          <a:xfrm>
            <a:off x="6553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20" name="Rectangle 19"/>
          <p:cNvSpPr/>
          <p:nvPr/>
        </p:nvSpPr>
        <p:spPr>
          <a:xfrm>
            <a:off x="6934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21" name="Rectangle 20"/>
          <p:cNvSpPr/>
          <p:nvPr/>
        </p:nvSpPr>
        <p:spPr>
          <a:xfrm>
            <a:off x="7315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23" name="TextBox 22"/>
          <p:cNvSpPr txBox="1"/>
          <p:nvPr/>
        </p:nvSpPr>
        <p:spPr>
          <a:xfrm>
            <a:off x="533400" y="1371600"/>
            <a:ext cx="7792646"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Different blocks have different reuse behavior</a:t>
            </a:r>
          </a:p>
        </p:txBody>
      </p:sp>
      <p:sp>
        <p:nvSpPr>
          <p:cNvPr id="24" name="TextBox 23"/>
          <p:cNvSpPr txBox="1"/>
          <p:nvPr/>
        </p:nvSpPr>
        <p:spPr>
          <a:xfrm>
            <a:off x="862726" y="2219980"/>
            <a:ext cx="2754280"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Access Sequence:</a:t>
            </a:r>
          </a:p>
        </p:txBody>
      </p:sp>
      <p:sp>
        <p:nvSpPr>
          <p:cNvPr id="27" name="Rectangle 26"/>
          <p:cNvSpPr/>
          <p:nvPr/>
        </p:nvSpPr>
        <p:spPr>
          <a:xfrm>
            <a:off x="914400" y="3810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28" name="TextBox 27"/>
          <p:cNvSpPr txBox="1"/>
          <p:nvPr/>
        </p:nvSpPr>
        <p:spPr>
          <a:xfrm>
            <a:off x="1251349" y="3857968"/>
            <a:ext cx="2971711"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High-reuse block</a:t>
            </a:r>
          </a:p>
        </p:txBody>
      </p:sp>
      <p:sp>
        <p:nvSpPr>
          <p:cNvPr id="29" name="TextBox 28"/>
          <p:cNvSpPr txBox="1"/>
          <p:nvPr/>
        </p:nvSpPr>
        <p:spPr>
          <a:xfrm>
            <a:off x="4804639" y="3863058"/>
            <a:ext cx="2891561"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Low-reuse block</a:t>
            </a:r>
          </a:p>
        </p:txBody>
      </p:sp>
      <p:sp>
        <p:nvSpPr>
          <p:cNvPr id="30" name="Rectangle 29"/>
          <p:cNvSpPr/>
          <p:nvPr/>
        </p:nvSpPr>
        <p:spPr>
          <a:xfrm>
            <a:off x="4463740" y="38150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31" name="Rectangle 30"/>
          <p:cNvSpPr/>
          <p:nvPr/>
        </p:nvSpPr>
        <p:spPr>
          <a:xfrm>
            <a:off x="6019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Z</a:t>
            </a:r>
          </a:p>
        </p:txBody>
      </p:sp>
      <p:sp>
        <p:nvSpPr>
          <p:cNvPr id="33" name="TextBox 32"/>
          <p:cNvSpPr txBox="1"/>
          <p:nvPr/>
        </p:nvSpPr>
        <p:spPr>
          <a:xfrm>
            <a:off x="838200" y="5181600"/>
            <a:ext cx="2103461"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Ideal Cache</a:t>
            </a:r>
          </a:p>
        </p:txBody>
      </p:sp>
      <p:grpSp>
        <p:nvGrpSpPr>
          <p:cNvPr id="42" name="Group 41"/>
          <p:cNvGrpSpPr/>
          <p:nvPr/>
        </p:nvGrpSpPr>
        <p:grpSpPr>
          <a:xfrm>
            <a:off x="3124200" y="5029200"/>
            <a:ext cx="3124200" cy="838200"/>
            <a:chOff x="3124200" y="5029200"/>
            <a:chExt cx="3124200" cy="838200"/>
          </a:xfrm>
        </p:grpSpPr>
        <p:sp>
          <p:nvSpPr>
            <p:cNvPr id="32" name="Rectangle 31"/>
            <p:cNvSpPr/>
            <p:nvPr/>
          </p:nvSpPr>
          <p:spPr>
            <a:xfrm>
              <a:off x="3124200" y="50292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34" name="Rectangle 33"/>
            <p:cNvSpPr/>
            <p:nvPr/>
          </p:nvSpPr>
          <p:spPr>
            <a:xfrm>
              <a:off x="3200400" y="51104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35" name="Rectangle 34"/>
            <p:cNvSpPr/>
            <p:nvPr/>
          </p:nvSpPr>
          <p:spPr>
            <a:xfrm>
              <a:off x="3581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36" name="Rectangle 35"/>
            <p:cNvSpPr/>
            <p:nvPr/>
          </p:nvSpPr>
          <p:spPr>
            <a:xfrm>
              <a:off x="3962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37" name="Rectangle 36"/>
            <p:cNvSpPr/>
            <p:nvPr/>
          </p:nvSpPr>
          <p:spPr>
            <a:xfrm>
              <a:off x="4343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sp>
          <p:nvSpPr>
            <p:cNvPr id="38" name="Rectangle 37"/>
            <p:cNvSpPr/>
            <p:nvPr/>
          </p:nvSpPr>
          <p:spPr>
            <a:xfrm>
              <a:off x="4724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sp>
          <p:nvSpPr>
            <p:cNvPr id="39" name="Rectangle 38"/>
            <p:cNvSpPr/>
            <p:nvPr/>
          </p:nvSpPr>
          <p:spPr>
            <a:xfrm>
              <a:off x="5105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sp>
          <p:nvSpPr>
            <p:cNvPr id="40" name="Rectangle 39"/>
            <p:cNvSpPr/>
            <p:nvPr/>
          </p:nvSpPr>
          <p:spPr>
            <a:xfrm>
              <a:off x="5486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sp>
          <p:nvSpPr>
            <p:cNvPr id="41" name="Rectangle 40"/>
            <p:cNvSpPr/>
            <p:nvPr/>
          </p:nvSpPr>
          <p:spPr>
            <a:xfrm>
              <a:off x="5867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grpSp>
      <p:sp>
        <p:nvSpPr>
          <p:cNvPr id="43" name="Slide Number Placeholder 4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49</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703331423"/>
      </p:ext>
    </p:extLst>
  </p:cSld>
  <p:clrMapOvr>
    <a:masterClrMapping/>
  </p:clrMapOvr>
  <p:transition xmlns:p14="http://schemas.microsoft.com/office/powerpoint/2010/main" advTm="2834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5"/>
                                        </p:tgtEl>
                                        <p:attrNameLst>
                                          <p:attrName>fillcolor</p:attrName>
                                        </p:attrNameLst>
                                      </p:cBhvr>
                                      <p:to>
                                        <a:srgbClr val="CC0000"/>
                                      </p:to>
                                    </p:animClr>
                                    <p:set>
                                      <p:cBhvr>
                                        <p:cTn id="63" dur="500" fill="hold"/>
                                        <p:tgtEl>
                                          <p:spTgt spid="5"/>
                                        </p:tgtEl>
                                        <p:attrNameLst>
                                          <p:attrName>fill.type</p:attrName>
                                        </p:attrNameLst>
                                      </p:cBhvr>
                                      <p:to>
                                        <p:strVal val="solid"/>
                                      </p:to>
                                    </p:set>
                                    <p:set>
                                      <p:cBhvr>
                                        <p:cTn id="64" dur="500" fill="hold"/>
                                        <p:tgtEl>
                                          <p:spTgt spid="5"/>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500" fill="hold"/>
                                        <p:tgtEl>
                                          <p:spTgt spid="6"/>
                                        </p:tgtEl>
                                        <p:attrNameLst>
                                          <p:attrName>fillcolor</p:attrName>
                                        </p:attrNameLst>
                                      </p:cBhvr>
                                      <p:to>
                                        <a:srgbClr val="CC0000"/>
                                      </p:to>
                                    </p:animClr>
                                    <p:set>
                                      <p:cBhvr>
                                        <p:cTn id="67" dur="500" fill="hold"/>
                                        <p:tgtEl>
                                          <p:spTgt spid="6"/>
                                        </p:tgtEl>
                                        <p:attrNameLst>
                                          <p:attrName>fill.type</p:attrName>
                                        </p:attrNameLst>
                                      </p:cBhvr>
                                      <p:to>
                                        <p:strVal val="solid"/>
                                      </p:to>
                                    </p:set>
                                    <p:set>
                                      <p:cBhvr>
                                        <p:cTn id="68" dur="500" fill="hold"/>
                                        <p:tgtEl>
                                          <p:spTgt spid="6"/>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500" fill="hold"/>
                                        <p:tgtEl>
                                          <p:spTgt spid="7"/>
                                        </p:tgtEl>
                                        <p:attrNameLst>
                                          <p:attrName>fillcolor</p:attrName>
                                        </p:attrNameLst>
                                      </p:cBhvr>
                                      <p:to>
                                        <a:srgbClr val="CC0000"/>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500" fill="hold"/>
                                        <p:tgtEl>
                                          <p:spTgt spid="8"/>
                                        </p:tgtEl>
                                        <p:attrNameLst>
                                          <p:attrName>fillcolor</p:attrName>
                                        </p:attrNameLst>
                                      </p:cBhvr>
                                      <p:to>
                                        <a:srgbClr val="CC0000"/>
                                      </p:to>
                                    </p:animClr>
                                    <p:set>
                                      <p:cBhvr>
                                        <p:cTn id="75" dur="500" fill="hold"/>
                                        <p:tgtEl>
                                          <p:spTgt spid="8"/>
                                        </p:tgtEl>
                                        <p:attrNameLst>
                                          <p:attrName>fill.type</p:attrName>
                                        </p:attrNameLst>
                                      </p:cBhvr>
                                      <p:to>
                                        <p:strVal val="solid"/>
                                      </p:to>
                                    </p:set>
                                    <p:set>
                                      <p:cBhvr>
                                        <p:cTn id="76" dur="500" fill="hold"/>
                                        <p:tgtEl>
                                          <p:spTgt spid="8"/>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500" fill="hold"/>
                                        <p:tgtEl>
                                          <p:spTgt spid="9"/>
                                        </p:tgtEl>
                                        <p:attrNameLst>
                                          <p:attrName>fillcolor</p:attrName>
                                        </p:attrNameLst>
                                      </p:cBhvr>
                                      <p:to>
                                        <a:srgbClr val="CC0000"/>
                                      </p:to>
                                    </p:animClr>
                                    <p:set>
                                      <p:cBhvr>
                                        <p:cTn id="79" dur="500" fill="hold"/>
                                        <p:tgtEl>
                                          <p:spTgt spid="9"/>
                                        </p:tgtEl>
                                        <p:attrNameLst>
                                          <p:attrName>fill.type</p:attrName>
                                        </p:attrNameLst>
                                      </p:cBhvr>
                                      <p:to>
                                        <p:strVal val="solid"/>
                                      </p:to>
                                    </p:set>
                                    <p:set>
                                      <p:cBhvr>
                                        <p:cTn id="80" dur="500" fill="hold"/>
                                        <p:tgtEl>
                                          <p:spTgt spid="9"/>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10"/>
                                        </p:tgtEl>
                                        <p:attrNameLst>
                                          <p:attrName>fillcolor</p:attrName>
                                        </p:attrNameLst>
                                      </p:cBhvr>
                                      <p:to>
                                        <a:srgbClr val="CC0000"/>
                                      </p:to>
                                    </p:animClr>
                                    <p:set>
                                      <p:cBhvr>
                                        <p:cTn id="83" dur="500" fill="hold"/>
                                        <p:tgtEl>
                                          <p:spTgt spid="10"/>
                                        </p:tgtEl>
                                        <p:attrNameLst>
                                          <p:attrName>fill.type</p:attrName>
                                        </p:attrNameLst>
                                      </p:cBhvr>
                                      <p:to>
                                        <p:strVal val="solid"/>
                                      </p:to>
                                    </p:set>
                                    <p:set>
                                      <p:cBhvr>
                                        <p:cTn id="84" dur="500" fill="hold"/>
                                        <p:tgtEl>
                                          <p:spTgt spid="10"/>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19"/>
                                        </p:tgtEl>
                                        <p:attrNameLst>
                                          <p:attrName>fillcolor</p:attrName>
                                        </p:attrNameLst>
                                      </p:cBhvr>
                                      <p:to>
                                        <a:srgbClr val="CC0000"/>
                                      </p:to>
                                    </p:animClr>
                                    <p:set>
                                      <p:cBhvr>
                                        <p:cTn id="87" dur="500" fill="hold"/>
                                        <p:tgtEl>
                                          <p:spTgt spid="19"/>
                                        </p:tgtEl>
                                        <p:attrNameLst>
                                          <p:attrName>fill.type</p:attrName>
                                        </p:attrNameLst>
                                      </p:cBhvr>
                                      <p:to>
                                        <p:strVal val="solid"/>
                                      </p:to>
                                    </p:set>
                                    <p:set>
                                      <p:cBhvr>
                                        <p:cTn id="88" dur="500" fill="hold"/>
                                        <p:tgtEl>
                                          <p:spTgt spid="19"/>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20"/>
                                        </p:tgtEl>
                                        <p:attrNameLst>
                                          <p:attrName>fillcolor</p:attrName>
                                        </p:attrNameLst>
                                      </p:cBhvr>
                                      <p:to>
                                        <a:srgbClr val="CC0000"/>
                                      </p:to>
                                    </p:animClr>
                                    <p:set>
                                      <p:cBhvr>
                                        <p:cTn id="91" dur="500" fill="hold"/>
                                        <p:tgtEl>
                                          <p:spTgt spid="20"/>
                                        </p:tgtEl>
                                        <p:attrNameLst>
                                          <p:attrName>fill.type</p:attrName>
                                        </p:attrNameLst>
                                      </p:cBhvr>
                                      <p:to>
                                        <p:strVal val="solid"/>
                                      </p:to>
                                    </p:set>
                                    <p:set>
                                      <p:cBhvr>
                                        <p:cTn id="92" dur="500" fill="hold"/>
                                        <p:tgtEl>
                                          <p:spTgt spid="20"/>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21"/>
                                        </p:tgtEl>
                                        <p:attrNameLst>
                                          <p:attrName>fillcolor</p:attrName>
                                        </p:attrNameLst>
                                      </p:cBhvr>
                                      <p:to>
                                        <a:srgbClr val="CC0000"/>
                                      </p:to>
                                    </p:animClr>
                                    <p:set>
                                      <p:cBhvr>
                                        <p:cTn id="95" dur="500" fill="hold"/>
                                        <p:tgtEl>
                                          <p:spTgt spid="21"/>
                                        </p:tgtEl>
                                        <p:attrNameLst>
                                          <p:attrName>fill.type</p:attrName>
                                        </p:attrNameLst>
                                      </p:cBhvr>
                                      <p:to>
                                        <p:strVal val="solid"/>
                                      </p:to>
                                    </p:set>
                                    <p:set>
                                      <p:cBhvr>
                                        <p:cTn id="96" dur="500" fill="hold"/>
                                        <p:tgtEl>
                                          <p:spTgt spid="21"/>
                                        </p:tgtEl>
                                        <p:attrNameLst>
                                          <p:attrName>fill.on</p:attrName>
                                        </p:attrNameLst>
                                      </p:cBhvr>
                                      <p:to>
                                        <p:strVal val="true"/>
                                      </p:to>
                                    </p:set>
                                  </p:childTnLst>
                                </p:cTn>
                              </p:par>
                              <p:par>
                                <p:cTn id="97" presetID="7" presetClass="emph" presetSubtype="2" fill="hold" nodeType="withEffect">
                                  <p:stCondLst>
                                    <p:cond delay="0"/>
                                  </p:stCondLst>
                                  <p:childTnLst>
                                    <p:animClr clrSpc="rgb" dir="cw">
                                      <p:cBhvr>
                                        <p:cTn id="98" dur="500" fill="hold"/>
                                        <p:tgtEl>
                                          <p:spTgt spid="19"/>
                                        </p:tgtEl>
                                        <p:attrNameLst>
                                          <p:attrName>stroke.color</p:attrName>
                                        </p:attrNameLst>
                                      </p:cBhvr>
                                      <p:to>
                                        <a:srgbClr val="CC0000"/>
                                      </p:to>
                                    </p:animClr>
                                    <p:set>
                                      <p:cBhvr>
                                        <p:cTn id="99" dur="500" fill="hold"/>
                                        <p:tgtEl>
                                          <p:spTgt spid="19"/>
                                        </p:tgtEl>
                                        <p:attrNameLst>
                                          <p:attrName>stroke.on</p:attrName>
                                        </p:attrNameLst>
                                      </p:cBhvr>
                                      <p:to>
                                        <p:strVal val="true"/>
                                      </p:to>
                                    </p:set>
                                  </p:childTnLst>
                                </p:cTn>
                              </p:par>
                              <p:par>
                                <p:cTn id="100" presetID="7" presetClass="emph" presetSubtype="2" fill="hold" nodeType="withEffect">
                                  <p:stCondLst>
                                    <p:cond delay="0"/>
                                  </p:stCondLst>
                                  <p:childTnLst>
                                    <p:animClr clrSpc="rgb" dir="cw">
                                      <p:cBhvr>
                                        <p:cTn id="101" dur="500" fill="hold"/>
                                        <p:tgtEl>
                                          <p:spTgt spid="20"/>
                                        </p:tgtEl>
                                        <p:attrNameLst>
                                          <p:attrName>stroke.color</p:attrName>
                                        </p:attrNameLst>
                                      </p:cBhvr>
                                      <p:to>
                                        <a:srgbClr val="CC0000"/>
                                      </p:to>
                                    </p:animClr>
                                    <p:set>
                                      <p:cBhvr>
                                        <p:cTn id="102" dur="500" fill="hold"/>
                                        <p:tgtEl>
                                          <p:spTgt spid="20"/>
                                        </p:tgtEl>
                                        <p:attrNameLst>
                                          <p:attrName>stroke.on</p:attrName>
                                        </p:attrNameLst>
                                      </p:cBhvr>
                                      <p:to>
                                        <p:strVal val="true"/>
                                      </p:to>
                                    </p:set>
                                  </p:childTnLst>
                                </p:cTn>
                              </p:par>
                              <p:par>
                                <p:cTn id="103" presetID="7" presetClass="emph" presetSubtype="2" fill="hold" nodeType="withEffect">
                                  <p:stCondLst>
                                    <p:cond delay="0"/>
                                  </p:stCondLst>
                                  <p:childTnLst>
                                    <p:animClr clrSpc="rgb" dir="cw">
                                      <p:cBhvr>
                                        <p:cTn id="104" dur="500" fill="hold"/>
                                        <p:tgtEl>
                                          <p:spTgt spid="21"/>
                                        </p:tgtEl>
                                        <p:attrNameLst>
                                          <p:attrName>stroke.color</p:attrName>
                                        </p:attrNameLst>
                                      </p:cBhvr>
                                      <p:to>
                                        <a:srgbClr val="CC0000"/>
                                      </p:to>
                                    </p:animClr>
                                    <p:set>
                                      <p:cBhvr>
                                        <p:cTn id="105" dur="500" fill="hold"/>
                                        <p:tgtEl>
                                          <p:spTgt spid="21"/>
                                        </p:tgtEl>
                                        <p:attrNameLst>
                                          <p:attrName>stroke.on</p:attrName>
                                        </p:attrNameLst>
                                      </p:cBhvr>
                                      <p:to>
                                        <p:strVal val="true"/>
                                      </p:to>
                                    </p:set>
                                  </p:childTnLst>
                                </p:cTn>
                              </p:par>
                              <p:par>
                                <p:cTn id="106" presetID="7" presetClass="emph" presetSubtype="2" fill="hold" nodeType="withEffect">
                                  <p:stCondLst>
                                    <p:cond delay="0"/>
                                  </p:stCondLst>
                                  <p:childTnLst>
                                    <p:animClr clrSpc="rgb" dir="cw">
                                      <p:cBhvr>
                                        <p:cTn id="107" dur="500" fill="hold"/>
                                        <p:tgtEl>
                                          <p:spTgt spid="5"/>
                                        </p:tgtEl>
                                        <p:attrNameLst>
                                          <p:attrName>stroke.color</p:attrName>
                                        </p:attrNameLst>
                                      </p:cBhvr>
                                      <p:to>
                                        <a:srgbClr val="CC0000"/>
                                      </p:to>
                                    </p:animClr>
                                    <p:set>
                                      <p:cBhvr>
                                        <p:cTn id="108" dur="500" fill="hold"/>
                                        <p:tgtEl>
                                          <p:spTgt spid="5"/>
                                        </p:tgtEl>
                                        <p:attrNameLst>
                                          <p:attrName>stroke.on</p:attrName>
                                        </p:attrNameLst>
                                      </p:cBhvr>
                                      <p:to>
                                        <p:strVal val="true"/>
                                      </p:to>
                                    </p:set>
                                  </p:childTnLst>
                                </p:cTn>
                              </p:par>
                              <p:par>
                                <p:cTn id="109" presetID="7" presetClass="emph" presetSubtype="2" fill="hold" nodeType="withEffect">
                                  <p:stCondLst>
                                    <p:cond delay="0"/>
                                  </p:stCondLst>
                                  <p:childTnLst>
                                    <p:animClr clrSpc="rgb" dir="cw">
                                      <p:cBhvr>
                                        <p:cTn id="110" dur="500" fill="hold"/>
                                        <p:tgtEl>
                                          <p:spTgt spid="6"/>
                                        </p:tgtEl>
                                        <p:attrNameLst>
                                          <p:attrName>stroke.color</p:attrName>
                                        </p:attrNameLst>
                                      </p:cBhvr>
                                      <p:to>
                                        <a:srgbClr val="CC0000"/>
                                      </p:to>
                                    </p:animClr>
                                    <p:set>
                                      <p:cBhvr>
                                        <p:cTn id="111" dur="500" fill="hold"/>
                                        <p:tgtEl>
                                          <p:spTgt spid="6"/>
                                        </p:tgtEl>
                                        <p:attrNameLst>
                                          <p:attrName>stroke.on</p:attrName>
                                        </p:attrNameLst>
                                      </p:cBhvr>
                                      <p:to>
                                        <p:strVal val="true"/>
                                      </p:to>
                                    </p:set>
                                  </p:childTnLst>
                                </p:cTn>
                              </p:par>
                              <p:par>
                                <p:cTn id="112" presetID="7" presetClass="emph" presetSubtype="2" fill="hold" nodeType="withEffect">
                                  <p:stCondLst>
                                    <p:cond delay="0"/>
                                  </p:stCondLst>
                                  <p:childTnLst>
                                    <p:animClr clrSpc="rgb" dir="cw">
                                      <p:cBhvr>
                                        <p:cTn id="113" dur="500" fill="hold"/>
                                        <p:tgtEl>
                                          <p:spTgt spid="7"/>
                                        </p:tgtEl>
                                        <p:attrNameLst>
                                          <p:attrName>stroke.color</p:attrName>
                                        </p:attrNameLst>
                                      </p:cBhvr>
                                      <p:to>
                                        <a:srgbClr val="CC0000"/>
                                      </p:to>
                                    </p:animClr>
                                    <p:set>
                                      <p:cBhvr>
                                        <p:cTn id="114" dur="500" fill="hold"/>
                                        <p:tgtEl>
                                          <p:spTgt spid="7"/>
                                        </p:tgtEl>
                                        <p:attrNameLst>
                                          <p:attrName>stroke.on</p:attrName>
                                        </p:attrNameLst>
                                      </p:cBhvr>
                                      <p:to>
                                        <p:strVal val="true"/>
                                      </p:to>
                                    </p:set>
                                  </p:childTnLst>
                                </p:cTn>
                              </p:par>
                              <p:par>
                                <p:cTn id="115" presetID="7" presetClass="emph" presetSubtype="2" fill="hold" nodeType="withEffect">
                                  <p:stCondLst>
                                    <p:cond delay="0"/>
                                  </p:stCondLst>
                                  <p:childTnLst>
                                    <p:animClr clrSpc="rgb" dir="cw">
                                      <p:cBhvr>
                                        <p:cTn id="116" dur="500" fill="hold"/>
                                        <p:tgtEl>
                                          <p:spTgt spid="8"/>
                                        </p:tgtEl>
                                        <p:attrNameLst>
                                          <p:attrName>stroke.color</p:attrName>
                                        </p:attrNameLst>
                                      </p:cBhvr>
                                      <p:to>
                                        <a:srgbClr val="CC0000"/>
                                      </p:to>
                                    </p:animClr>
                                    <p:set>
                                      <p:cBhvr>
                                        <p:cTn id="117" dur="500" fill="hold"/>
                                        <p:tgtEl>
                                          <p:spTgt spid="8"/>
                                        </p:tgtEl>
                                        <p:attrNameLst>
                                          <p:attrName>stroke.on</p:attrName>
                                        </p:attrNameLst>
                                      </p:cBhvr>
                                      <p:to>
                                        <p:strVal val="true"/>
                                      </p:to>
                                    </p:set>
                                  </p:childTnLst>
                                </p:cTn>
                              </p:par>
                              <p:par>
                                <p:cTn id="118" presetID="7" presetClass="emph" presetSubtype="2" fill="hold" nodeType="withEffect">
                                  <p:stCondLst>
                                    <p:cond delay="0"/>
                                  </p:stCondLst>
                                  <p:childTnLst>
                                    <p:animClr clrSpc="rgb" dir="cw">
                                      <p:cBhvr>
                                        <p:cTn id="119" dur="500" fill="hold"/>
                                        <p:tgtEl>
                                          <p:spTgt spid="9"/>
                                        </p:tgtEl>
                                        <p:attrNameLst>
                                          <p:attrName>stroke.color</p:attrName>
                                        </p:attrNameLst>
                                      </p:cBhvr>
                                      <p:to>
                                        <a:srgbClr val="CC0000"/>
                                      </p:to>
                                    </p:animClr>
                                    <p:set>
                                      <p:cBhvr>
                                        <p:cTn id="120" dur="500" fill="hold"/>
                                        <p:tgtEl>
                                          <p:spTgt spid="9"/>
                                        </p:tgtEl>
                                        <p:attrNameLst>
                                          <p:attrName>stroke.on</p:attrName>
                                        </p:attrNameLst>
                                      </p:cBhvr>
                                      <p:to>
                                        <p:strVal val="true"/>
                                      </p:to>
                                    </p:set>
                                  </p:childTnLst>
                                </p:cTn>
                              </p:par>
                              <p:par>
                                <p:cTn id="121" presetID="7" presetClass="emph" presetSubtype="2" fill="hold" nodeType="withEffect">
                                  <p:stCondLst>
                                    <p:cond delay="0"/>
                                  </p:stCondLst>
                                  <p:childTnLst>
                                    <p:animClr clrSpc="rgb" dir="cw">
                                      <p:cBhvr>
                                        <p:cTn id="122" dur="500" fill="hold"/>
                                        <p:tgtEl>
                                          <p:spTgt spid="10"/>
                                        </p:tgtEl>
                                        <p:attrNameLst>
                                          <p:attrName>stroke.color</p:attrName>
                                        </p:attrNameLst>
                                      </p:cBhvr>
                                      <p:to>
                                        <a:srgbClr val="CC0000"/>
                                      </p:to>
                                    </p:animClr>
                                    <p:set>
                                      <p:cBhvr>
                                        <p:cTn id="123" dur="500" fill="hold"/>
                                        <p:tgtEl>
                                          <p:spTgt spid="10"/>
                                        </p:tgtEl>
                                        <p:attrNameLst>
                                          <p:attrName>stroke.on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500"/>
                                        <p:tgtEl>
                                          <p:spTgt spid="2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mph" presetSubtype="2" fill="hold" nodeType="clickEffect">
                                  <p:stCondLst>
                                    <p:cond delay="0"/>
                                  </p:stCondLst>
                                  <p:childTnLst>
                                    <p:animClr clrSpc="rgb" dir="cw">
                                      <p:cBhvr>
                                        <p:cTn id="135" dur="500" fill="hold"/>
                                        <p:tgtEl>
                                          <p:spTgt spid="12"/>
                                        </p:tgtEl>
                                        <p:attrNameLst>
                                          <p:attrName>fillcolor</p:attrName>
                                        </p:attrNameLst>
                                      </p:cBhvr>
                                      <p:to>
                                        <a:schemeClr val="tx2"/>
                                      </p:to>
                                    </p:animClr>
                                    <p:set>
                                      <p:cBhvr>
                                        <p:cTn id="136" dur="500" fill="hold"/>
                                        <p:tgtEl>
                                          <p:spTgt spid="12"/>
                                        </p:tgtEl>
                                        <p:attrNameLst>
                                          <p:attrName>fill.type</p:attrName>
                                        </p:attrNameLst>
                                      </p:cBhvr>
                                      <p:to>
                                        <p:strVal val="solid"/>
                                      </p:to>
                                    </p:set>
                                    <p:set>
                                      <p:cBhvr>
                                        <p:cTn id="137" dur="500" fill="hold"/>
                                        <p:tgtEl>
                                          <p:spTgt spid="12"/>
                                        </p:tgtEl>
                                        <p:attrNameLst>
                                          <p:attrName>fill.on</p:attrName>
                                        </p:attrNameLst>
                                      </p:cBhvr>
                                      <p:to>
                                        <p:strVal val="true"/>
                                      </p:to>
                                    </p:set>
                                  </p:childTnLst>
                                </p:cTn>
                              </p:par>
                              <p:par>
                                <p:cTn id="138" presetID="1" presetClass="emph" presetSubtype="2" fill="hold" nodeType="withEffect">
                                  <p:stCondLst>
                                    <p:cond delay="0"/>
                                  </p:stCondLst>
                                  <p:childTnLst>
                                    <p:animClr clrSpc="rgb" dir="cw">
                                      <p:cBhvr>
                                        <p:cTn id="139" dur="500" fill="hold"/>
                                        <p:tgtEl>
                                          <p:spTgt spid="13"/>
                                        </p:tgtEl>
                                        <p:attrNameLst>
                                          <p:attrName>fillcolor</p:attrName>
                                        </p:attrNameLst>
                                      </p:cBhvr>
                                      <p:to>
                                        <a:schemeClr val="tx2"/>
                                      </p:to>
                                    </p:animClr>
                                    <p:set>
                                      <p:cBhvr>
                                        <p:cTn id="140" dur="500" fill="hold"/>
                                        <p:tgtEl>
                                          <p:spTgt spid="13"/>
                                        </p:tgtEl>
                                        <p:attrNameLst>
                                          <p:attrName>fill.type</p:attrName>
                                        </p:attrNameLst>
                                      </p:cBhvr>
                                      <p:to>
                                        <p:strVal val="solid"/>
                                      </p:to>
                                    </p:set>
                                    <p:set>
                                      <p:cBhvr>
                                        <p:cTn id="141" dur="500" fill="hold"/>
                                        <p:tgtEl>
                                          <p:spTgt spid="13"/>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500" fill="hold"/>
                                        <p:tgtEl>
                                          <p:spTgt spid="15"/>
                                        </p:tgtEl>
                                        <p:attrNameLst>
                                          <p:attrName>fillcolor</p:attrName>
                                        </p:attrNameLst>
                                      </p:cBhvr>
                                      <p:to>
                                        <a:schemeClr val="tx2"/>
                                      </p:to>
                                    </p:animClr>
                                    <p:set>
                                      <p:cBhvr>
                                        <p:cTn id="144" dur="500" fill="hold"/>
                                        <p:tgtEl>
                                          <p:spTgt spid="15"/>
                                        </p:tgtEl>
                                        <p:attrNameLst>
                                          <p:attrName>fill.type</p:attrName>
                                        </p:attrNameLst>
                                      </p:cBhvr>
                                      <p:to>
                                        <p:strVal val="solid"/>
                                      </p:to>
                                    </p:set>
                                    <p:set>
                                      <p:cBhvr>
                                        <p:cTn id="145" dur="500" fill="hold"/>
                                        <p:tgtEl>
                                          <p:spTgt spid="15"/>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500" fill="hold"/>
                                        <p:tgtEl>
                                          <p:spTgt spid="14"/>
                                        </p:tgtEl>
                                        <p:attrNameLst>
                                          <p:attrName>fillcolor</p:attrName>
                                        </p:attrNameLst>
                                      </p:cBhvr>
                                      <p:to>
                                        <a:schemeClr val="tx2"/>
                                      </p:to>
                                    </p:animClr>
                                    <p:set>
                                      <p:cBhvr>
                                        <p:cTn id="148" dur="500" fill="hold"/>
                                        <p:tgtEl>
                                          <p:spTgt spid="14"/>
                                        </p:tgtEl>
                                        <p:attrNameLst>
                                          <p:attrName>fill.type</p:attrName>
                                        </p:attrNameLst>
                                      </p:cBhvr>
                                      <p:to>
                                        <p:strVal val="solid"/>
                                      </p:to>
                                    </p:set>
                                    <p:set>
                                      <p:cBhvr>
                                        <p:cTn id="149" dur="500" fill="hold"/>
                                        <p:tgtEl>
                                          <p:spTgt spid="14"/>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500" fill="hold"/>
                                        <p:tgtEl>
                                          <p:spTgt spid="16"/>
                                        </p:tgtEl>
                                        <p:attrNameLst>
                                          <p:attrName>fillcolor</p:attrName>
                                        </p:attrNameLst>
                                      </p:cBhvr>
                                      <p:to>
                                        <a:schemeClr val="tx2"/>
                                      </p:to>
                                    </p:animClr>
                                    <p:set>
                                      <p:cBhvr>
                                        <p:cTn id="152" dur="500" fill="hold"/>
                                        <p:tgtEl>
                                          <p:spTgt spid="16"/>
                                        </p:tgtEl>
                                        <p:attrNameLst>
                                          <p:attrName>fill.type</p:attrName>
                                        </p:attrNameLst>
                                      </p:cBhvr>
                                      <p:to>
                                        <p:strVal val="solid"/>
                                      </p:to>
                                    </p:set>
                                    <p:set>
                                      <p:cBhvr>
                                        <p:cTn id="153" dur="500" fill="hold"/>
                                        <p:tgtEl>
                                          <p:spTgt spid="16"/>
                                        </p:tgtEl>
                                        <p:attrNameLst>
                                          <p:attrName>fill.on</p:attrName>
                                        </p:attrNameLst>
                                      </p:cBhvr>
                                      <p:to>
                                        <p:strVal val="true"/>
                                      </p:to>
                                    </p:set>
                                  </p:childTnLst>
                                </p:cTn>
                              </p:par>
                              <p:par>
                                <p:cTn id="154" presetID="1" presetClass="emph" presetSubtype="2" fill="hold" nodeType="withEffect">
                                  <p:stCondLst>
                                    <p:cond delay="0"/>
                                  </p:stCondLst>
                                  <p:childTnLst>
                                    <p:animClr clrSpc="rgb" dir="cw">
                                      <p:cBhvr>
                                        <p:cTn id="155" dur="500" fill="hold"/>
                                        <p:tgtEl>
                                          <p:spTgt spid="17"/>
                                        </p:tgtEl>
                                        <p:attrNameLst>
                                          <p:attrName>fillcolor</p:attrName>
                                        </p:attrNameLst>
                                      </p:cBhvr>
                                      <p:to>
                                        <a:schemeClr val="tx2"/>
                                      </p:to>
                                    </p:animClr>
                                    <p:set>
                                      <p:cBhvr>
                                        <p:cTn id="156" dur="500" fill="hold"/>
                                        <p:tgtEl>
                                          <p:spTgt spid="17"/>
                                        </p:tgtEl>
                                        <p:attrNameLst>
                                          <p:attrName>fill.type</p:attrName>
                                        </p:attrNameLst>
                                      </p:cBhvr>
                                      <p:to>
                                        <p:strVal val="solid"/>
                                      </p:to>
                                    </p:set>
                                    <p:set>
                                      <p:cBhvr>
                                        <p:cTn id="157" dur="500" fill="hold"/>
                                        <p:tgtEl>
                                          <p:spTgt spid="17"/>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18"/>
                                        </p:tgtEl>
                                        <p:attrNameLst>
                                          <p:attrName>fillcolor</p:attrName>
                                        </p:attrNameLst>
                                      </p:cBhvr>
                                      <p:to>
                                        <a:schemeClr val="tx2"/>
                                      </p:to>
                                    </p:animClr>
                                    <p:set>
                                      <p:cBhvr>
                                        <p:cTn id="160" dur="500" fill="hold"/>
                                        <p:tgtEl>
                                          <p:spTgt spid="18"/>
                                        </p:tgtEl>
                                        <p:attrNameLst>
                                          <p:attrName>fill.type</p:attrName>
                                        </p:attrNameLst>
                                      </p:cBhvr>
                                      <p:to>
                                        <p:strVal val="solid"/>
                                      </p:to>
                                    </p:set>
                                    <p:set>
                                      <p:cBhvr>
                                        <p:cTn id="161" dur="500" fill="hold"/>
                                        <p:tgtEl>
                                          <p:spTgt spid="18"/>
                                        </p:tgtEl>
                                        <p:attrNameLst>
                                          <p:attrName>fill.on</p:attrName>
                                        </p:attrNameLst>
                                      </p:cBhvr>
                                      <p:to>
                                        <p:strVal val="true"/>
                                      </p:to>
                                    </p:set>
                                  </p:childTnLst>
                                </p:cTn>
                              </p:par>
                              <p:par>
                                <p:cTn id="162" presetID="7" presetClass="emph" presetSubtype="2" fill="hold" nodeType="withEffect">
                                  <p:stCondLst>
                                    <p:cond delay="0"/>
                                  </p:stCondLst>
                                  <p:childTnLst>
                                    <p:animClr clrSpc="rgb" dir="cw">
                                      <p:cBhvr>
                                        <p:cTn id="163" dur="500" fill="hold"/>
                                        <p:tgtEl>
                                          <p:spTgt spid="12"/>
                                        </p:tgtEl>
                                        <p:attrNameLst>
                                          <p:attrName>stroke.color</p:attrName>
                                        </p:attrNameLst>
                                      </p:cBhvr>
                                      <p:to>
                                        <a:schemeClr val="tx2"/>
                                      </p:to>
                                    </p:animClr>
                                    <p:set>
                                      <p:cBhvr>
                                        <p:cTn id="164" dur="500" fill="hold"/>
                                        <p:tgtEl>
                                          <p:spTgt spid="12"/>
                                        </p:tgtEl>
                                        <p:attrNameLst>
                                          <p:attrName>stroke.on</p:attrName>
                                        </p:attrNameLst>
                                      </p:cBhvr>
                                      <p:to>
                                        <p:strVal val="true"/>
                                      </p:to>
                                    </p:set>
                                  </p:childTnLst>
                                </p:cTn>
                              </p:par>
                              <p:par>
                                <p:cTn id="165" presetID="7" presetClass="emph" presetSubtype="2" fill="hold" nodeType="withEffect">
                                  <p:stCondLst>
                                    <p:cond delay="0"/>
                                  </p:stCondLst>
                                  <p:childTnLst>
                                    <p:animClr clrSpc="rgb" dir="cw">
                                      <p:cBhvr>
                                        <p:cTn id="166" dur="500" fill="hold"/>
                                        <p:tgtEl>
                                          <p:spTgt spid="13"/>
                                        </p:tgtEl>
                                        <p:attrNameLst>
                                          <p:attrName>stroke.color</p:attrName>
                                        </p:attrNameLst>
                                      </p:cBhvr>
                                      <p:to>
                                        <a:schemeClr val="tx2"/>
                                      </p:to>
                                    </p:animClr>
                                    <p:set>
                                      <p:cBhvr>
                                        <p:cTn id="167" dur="500" fill="hold"/>
                                        <p:tgtEl>
                                          <p:spTgt spid="13"/>
                                        </p:tgtEl>
                                        <p:attrNameLst>
                                          <p:attrName>stroke.on</p:attrName>
                                        </p:attrNameLst>
                                      </p:cBhvr>
                                      <p:to>
                                        <p:strVal val="true"/>
                                      </p:to>
                                    </p:set>
                                  </p:childTnLst>
                                </p:cTn>
                              </p:par>
                              <p:par>
                                <p:cTn id="168" presetID="7" presetClass="emph" presetSubtype="2" fill="hold" nodeType="withEffect">
                                  <p:stCondLst>
                                    <p:cond delay="0"/>
                                  </p:stCondLst>
                                  <p:childTnLst>
                                    <p:animClr clrSpc="rgb" dir="cw">
                                      <p:cBhvr>
                                        <p:cTn id="169" dur="500" fill="hold"/>
                                        <p:tgtEl>
                                          <p:spTgt spid="15"/>
                                        </p:tgtEl>
                                        <p:attrNameLst>
                                          <p:attrName>stroke.color</p:attrName>
                                        </p:attrNameLst>
                                      </p:cBhvr>
                                      <p:to>
                                        <a:schemeClr val="tx2"/>
                                      </p:to>
                                    </p:animClr>
                                    <p:set>
                                      <p:cBhvr>
                                        <p:cTn id="170" dur="500" fill="hold"/>
                                        <p:tgtEl>
                                          <p:spTgt spid="15"/>
                                        </p:tgtEl>
                                        <p:attrNameLst>
                                          <p:attrName>stroke.on</p:attrName>
                                        </p:attrNameLst>
                                      </p:cBhvr>
                                      <p:to>
                                        <p:strVal val="true"/>
                                      </p:to>
                                    </p:set>
                                  </p:childTnLst>
                                </p:cTn>
                              </p:par>
                              <p:par>
                                <p:cTn id="171" presetID="7" presetClass="emph" presetSubtype="2" fill="hold" nodeType="withEffect">
                                  <p:stCondLst>
                                    <p:cond delay="0"/>
                                  </p:stCondLst>
                                  <p:childTnLst>
                                    <p:animClr clrSpc="rgb" dir="cw">
                                      <p:cBhvr>
                                        <p:cTn id="172" dur="500" fill="hold"/>
                                        <p:tgtEl>
                                          <p:spTgt spid="14"/>
                                        </p:tgtEl>
                                        <p:attrNameLst>
                                          <p:attrName>stroke.color</p:attrName>
                                        </p:attrNameLst>
                                      </p:cBhvr>
                                      <p:to>
                                        <a:schemeClr val="tx2"/>
                                      </p:to>
                                    </p:animClr>
                                    <p:set>
                                      <p:cBhvr>
                                        <p:cTn id="173" dur="500" fill="hold"/>
                                        <p:tgtEl>
                                          <p:spTgt spid="14"/>
                                        </p:tgtEl>
                                        <p:attrNameLst>
                                          <p:attrName>stroke.on</p:attrName>
                                        </p:attrNameLst>
                                      </p:cBhvr>
                                      <p:to>
                                        <p:strVal val="true"/>
                                      </p:to>
                                    </p:set>
                                  </p:childTnLst>
                                </p:cTn>
                              </p:par>
                              <p:par>
                                <p:cTn id="174" presetID="7" presetClass="emph" presetSubtype="2" fill="hold" nodeType="withEffect">
                                  <p:stCondLst>
                                    <p:cond delay="0"/>
                                  </p:stCondLst>
                                  <p:childTnLst>
                                    <p:animClr clrSpc="rgb" dir="cw">
                                      <p:cBhvr>
                                        <p:cTn id="175" dur="500" fill="hold"/>
                                        <p:tgtEl>
                                          <p:spTgt spid="16"/>
                                        </p:tgtEl>
                                        <p:attrNameLst>
                                          <p:attrName>stroke.color</p:attrName>
                                        </p:attrNameLst>
                                      </p:cBhvr>
                                      <p:to>
                                        <a:schemeClr val="tx2"/>
                                      </p:to>
                                    </p:animClr>
                                    <p:set>
                                      <p:cBhvr>
                                        <p:cTn id="176" dur="500" fill="hold"/>
                                        <p:tgtEl>
                                          <p:spTgt spid="16"/>
                                        </p:tgtEl>
                                        <p:attrNameLst>
                                          <p:attrName>stroke.on</p:attrName>
                                        </p:attrNameLst>
                                      </p:cBhvr>
                                      <p:to>
                                        <p:strVal val="true"/>
                                      </p:to>
                                    </p:set>
                                  </p:childTnLst>
                                </p:cTn>
                              </p:par>
                              <p:par>
                                <p:cTn id="177" presetID="7" presetClass="emph" presetSubtype="2" fill="hold" nodeType="withEffect">
                                  <p:stCondLst>
                                    <p:cond delay="0"/>
                                  </p:stCondLst>
                                  <p:childTnLst>
                                    <p:animClr clrSpc="rgb" dir="cw">
                                      <p:cBhvr>
                                        <p:cTn id="178" dur="500" fill="hold"/>
                                        <p:tgtEl>
                                          <p:spTgt spid="17"/>
                                        </p:tgtEl>
                                        <p:attrNameLst>
                                          <p:attrName>stroke.color</p:attrName>
                                        </p:attrNameLst>
                                      </p:cBhvr>
                                      <p:to>
                                        <a:schemeClr val="tx2"/>
                                      </p:to>
                                    </p:animClr>
                                    <p:set>
                                      <p:cBhvr>
                                        <p:cTn id="179" dur="500" fill="hold"/>
                                        <p:tgtEl>
                                          <p:spTgt spid="17"/>
                                        </p:tgtEl>
                                        <p:attrNameLst>
                                          <p:attrName>stroke.on</p:attrName>
                                        </p:attrNameLst>
                                      </p:cBhvr>
                                      <p:to>
                                        <p:strVal val="true"/>
                                      </p:to>
                                    </p:set>
                                  </p:childTnLst>
                                </p:cTn>
                              </p:par>
                              <p:par>
                                <p:cTn id="180" presetID="7" presetClass="emph" presetSubtype="2" fill="hold" nodeType="withEffect">
                                  <p:stCondLst>
                                    <p:cond delay="0"/>
                                  </p:stCondLst>
                                  <p:childTnLst>
                                    <p:animClr clrSpc="rgb" dir="cw">
                                      <p:cBhvr>
                                        <p:cTn id="181" dur="500" fill="hold"/>
                                        <p:tgtEl>
                                          <p:spTgt spid="18"/>
                                        </p:tgtEl>
                                        <p:attrNameLst>
                                          <p:attrName>stroke.color</p:attrName>
                                        </p:attrNameLst>
                                      </p:cBhvr>
                                      <p:to>
                                        <a:schemeClr val="tx2"/>
                                      </p:to>
                                    </p:animClr>
                                    <p:set>
                                      <p:cBhvr>
                                        <p:cTn id="182" dur="500" fill="hold"/>
                                        <p:tgtEl>
                                          <p:spTgt spid="18"/>
                                        </p:tgtEl>
                                        <p:attrNameLst>
                                          <p:attrName>stroke.on</p:attrName>
                                        </p:attrNameLst>
                                      </p:cBhvr>
                                      <p:to>
                                        <p:strVal val="true"/>
                                      </p:to>
                                    </p:set>
                                  </p:childTnLst>
                                </p:cTn>
                              </p:par>
                              <p:par>
                                <p:cTn id="183" presetID="1" presetClass="emph" presetSubtype="2" fill="hold" nodeType="withEffect">
                                  <p:stCondLst>
                                    <p:cond delay="0"/>
                                  </p:stCondLst>
                                  <p:childTnLst>
                                    <p:animClr clrSpc="rgb" dir="cw">
                                      <p:cBhvr>
                                        <p:cTn id="184" dur="500" fill="hold"/>
                                        <p:tgtEl>
                                          <p:spTgt spid="31"/>
                                        </p:tgtEl>
                                        <p:attrNameLst>
                                          <p:attrName>fillcolor</p:attrName>
                                        </p:attrNameLst>
                                      </p:cBhvr>
                                      <p:to>
                                        <a:schemeClr val="tx2"/>
                                      </p:to>
                                    </p:animClr>
                                    <p:set>
                                      <p:cBhvr>
                                        <p:cTn id="185" dur="500" fill="hold"/>
                                        <p:tgtEl>
                                          <p:spTgt spid="31"/>
                                        </p:tgtEl>
                                        <p:attrNameLst>
                                          <p:attrName>fill.type</p:attrName>
                                        </p:attrNameLst>
                                      </p:cBhvr>
                                      <p:to>
                                        <p:strVal val="solid"/>
                                      </p:to>
                                    </p:set>
                                    <p:set>
                                      <p:cBhvr>
                                        <p:cTn id="186" dur="500" fill="hold"/>
                                        <p:tgtEl>
                                          <p:spTgt spid="31"/>
                                        </p:tgtEl>
                                        <p:attrNameLst>
                                          <p:attrName>fill.on</p:attrName>
                                        </p:attrNameLst>
                                      </p:cBhvr>
                                      <p:to>
                                        <p:strVal val="true"/>
                                      </p:to>
                                    </p:set>
                                  </p:childTnLst>
                                </p:cTn>
                              </p:par>
                              <p:par>
                                <p:cTn id="187" presetID="7" presetClass="emph" presetSubtype="2" fill="hold" nodeType="withEffect">
                                  <p:stCondLst>
                                    <p:cond delay="0"/>
                                  </p:stCondLst>
                                  <p:childTnLst>
                                    <p:animClr clrSpc="rgb" dir="cw">
                                      <p:cBhvr>
                                        <p:cTn id="188" dur="500" fill="hold"/>
                                        <p:tgtEl>
                                          <p:spTgt spid="31"/>
                                        </p:tgtEl>
                                        <p:attrNameLst>
                                          <p:attrName>stroke.color</p:attrName>
                                        </p:attrNameLst>
                                      </p:cBhvr>
                                      <p:to>
                                        <a:schemeClr val="tx2"/>
                                      </p:to>
                                    </p:animClr>
                                    <p:set>
                                      <p:cBhvr>
                                        <p:cTn id="189" dur="500" fill="hold"/>
                                        <p:tgtEl>
                                          <p:spTgt spid="31"/>
                                        </p:tgtEl>
                                        <p:attrNameLst>
                                          <p:attrName>stroke.on</p:attrName>
                                        </p:attrNameLst>
                                      </p:cBhvr>
                                      <p:to>
                                        <p:strVal val="true"/>
                                      </p:to>
                                    </p:se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29"/>
                                        </p:tgtEl>
                                        <p:attrNameLst>
                                          <p:attrName>style.visibility</p:attrName>
                                        </p:attrNameLst>
                                      </p:cBhvr>
                                      <p:to>
                                        <p:strVal val="visible"/>
                                      </p:to>
                                    </p:set>
                                    <p:animEffect transition="in" filter="fade">
                                      <p:cBhvr>
                                        <p:cTn id="194" dur="500"/>
                                        <p:tgtEl>
                                          <p:spTgt spid="2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0"/>
                                        </p:tgtEl>
                                        <p:attrNameLst>
                                          <p:attrName>style.visibility</p:attrName>
                                        </p:attrNameLst>
                                      </p:cBhvr>
                                      <p:to>
                                        <p:strVal val="visible"/>
                                      </p:to>
                                    </p:set>
                                    <p:animEffect transition="in" filter="fade">
                                      <p:cBhvr>
                                        <p:cTn id="197" dur="500"/>
                                        <p:tgtEl>
                                          <p:spTgt spid="30"/>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42"/>
                                        </p:tgtEl>
                                        <p:attrNameLst>
                                          <p:attrName>style.visibility</p:attrName>
                                        </p:attrNameLst>
                                      </p:cBhvr>
                                      <p:to>
                                        <p:strVal val="visible"/>
                                      </p:to>
                                    </p:set>
                                    <p:animEffect transition="in" filter="fade">
                                      <p:cBhvr>
                                        <p:cTn id="202" dur="500"/>
                                        <p:tgtEl>
                                          <p:spTgt spid="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33"/>
                                        </p:tgtEl>
                                        <p:attrNameLst>
                                          <p:attrName>style.visibility</p:attrName>
                                        </p:attrNameLst>
                                      </p:cBhvr>
                                      <p:to>
                                        <p:strVal val="visible"/>
                                      </p:to>
                                    </p:set>
                                    <p:animEffect transition="in" filter="fade">
                                      <p:cBhvr>
                                        <p:cTn id="20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4" grpId="0"/>
      <p:bldP spid="27" grpId="0" animBg="1"/>
      <p:bldP spid="28" grpId="0"/>
      <p:bldP spid="29" grpId="0"/>
      <p:bldP spid="30" grpId="0" animBg="1"/>
      <p:bldP spid="31"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for Lecture Topic 4</a:t>
            </a:r>
            <a:endParaRPr lang="en-US" dirty="0"/>
          </a:p>
        </p:txBody>
      </p:sp>
      <p:sp>
        <p:nvSpPr>
          <p:cNvPr id="3" name="Content Placeholder 2"/>
          <p:cNvSpPr>
            <a:spLocks noGrp="1"/>
          </p:cNvSpPr>
          <p:nvPr>
            <p:ph idx="1"/>
          </p:nvPr>
        </p:nvSpPr>
        <p:spPr/>
        <p:txBody>
          <a:bodyPr/>
          <a:lstStyle/>
          <a:p>
            <a:r>
              <a:rPr lang="en-US" dirty="0" smtClean="0"/>
              <a:t>Cache basics:</a:t>
            </a:r>
          </a:p>
          <a:p>
            <a:pPr lvl="1"/>
            <a:r>
              <a:rPr lang="en-US" dirty="0" smtClean="0">
                <a:hlinkClick r:id="rId2"/>
              </a:rPr>
              <a:t>http://www.youtube.com/watch?v=TpMdBrM1hVc&amp;list=PL5PHm2jkkXmidJOd59REog9jDnPDTG6IJ&amp;index=23</a:t>
            </a:r>
            <a:r>
              <a:rPr lang="en-US" dirty="0" smtClean="0"/>
              <a:t> </a:t>
            </a:r>
          </a:p>
          <a:p>
            <a:pPr lvl="1"/>
            <a:endParaRPr lang="en-US" dirty="0"/>
          </a:p>
          <a:p>
            <a:r>
              <a:rPr lang="en-US" dirty="0" smtClean="0"/>
              <a:t>Advanced caches:</a:t>
            </a:r>
          </a:p>
          <a:p>
            <a:pPr lvl="1"/>
            <a:r>
              <a:rPr lang="en-US" dirty="0" smtClean="0">
                <a:hlinkClick r:id="rId3"/>
              </a:rPr>
              <a:t>http://www.youtube.com/watch?v=TboaFbjTd-E&amp;list=PL5PHm2jkkXmidJOd59REog9jDnPDTG6IJ&amp;index=24</a:t>
            </a:r>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5</a:t>
            </a:fld>
            <a:endParaRPr lang="en-US"/>
          </a:p>
        </p:txBody>
      </p:sp>
    </p:spTree>
    <p:extLst>
      <p:ext uri="{BB962C8B-B14F-4D97-AF65-F5344CB8AC3E}">
        <p14:creationId xmlns:p14="http://schemas.microsoft.com/office/powerpoint/2010/main" val="4387831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Pollution</a:t>
            </a:r>
            <a:endParaRPr lang="en-US" dirty="0"/>
          </a:p>
        </p:txBody>
      </p:sp>
      <p:sp>
        <p:nvSpPr>
          <p:cNvPr id="4" name="Rectangle 3"/>
          <p:cNvSpPr/>
          <p:nvPr/>
        </p:nvSpPr>
        <p:spPr>
          <a:xfrm>
            <a:off x="3200400" y="2444115"/>
            <a:ext cx="3124200" cy="680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grpSp>
        <p:nvGrpSpPr>
          <p:cNvPr id="5" name="Group 4"/>
          <p:cNvGrpSpPr/>
          <p:nvPr/>
        </p:nvGrpSpPr>
        <p:grpSpPr>
          <a:xfrm>
            <a:off x="3276600" y="2520315"/>
            <a:ext cx="2590800" cy="527685"/>
            <a:chOff x="685800" y="3048000"/>
            <a:chExt cx="2590800" cy="685800"/>
          </a:xfrm>
        </p:grpSpPr>
        <p:sp>
          <p:nvSpPr>
            <p:cNvPr id="6" name="Rectangle 5"/>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7" name="Rectangle 6"/>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8" name="Rectangle 7"/>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9" name="Rectangle 8"/>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0" name="Rectangle 9"/>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1" name="Rectangle 10"/>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2" name="Rectangle 11"/>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13" name="Rectangle 12"/>
          <p:cNvSpPr/>
          <p:nvPr/>
        </p:nvSpPr>
        <p:spPr>
          <a:xfrm>
            <a:off x="5943600" y="2520315"/>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14" name="Group 13"/>
          <p:cNvGrpSpPr/>
          <p:nvPr/>
        </p:nvGrpSpPr>
        <p:grpSpPr>
          <a:xfrm>
            <a:off x="3276600" y="2514600"/>
            <a:ext cx="2590800" cy="527685"/>
            <a:chOff x="685800" y="3962400"/>
            <a:chExt cx="2590800" cy="685800"/>
          </a:xfrm>
        </p:grpSpPr>
        <p:sp>
          <p:nvSpPr>
            <p:cNvPr id="15" name="Rectangle 14"/>
            <p:cNvSpPr/>
            <p:nvPr/>
          </p:nvSpPr>
          <p:spPr>
            <a:xfrm>
              <a:off x="685800" y="39674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16" name="Rectangle 15"/>
            <p:cNvSpPr/>
            <p:nvPr/>
          </p:nvSpPr>
          <p:spPr>
            <a:xfrm>
              <a:off x="1066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7" name="Rectangle 16"/>
            <p:cNvSpPr/>
            <p:nvPr/>
          </p:nvSpPr>
          <p:spPr>
            <a:xfrm>
              <a:off x="1447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8" name="Rectangle 17"/>
            <p:cNvSpPr/>
            <p:nvPr/>
          </p:nvSpPr>
          <p:spPr>
            <a:xfrm>
              <a:off x="1828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9" name="Rectangle 18"/>
            <p:cNvSpPr/>
            <p:nvPr/>
          </p:nvSpPr>
          <p:spPr>
            <a:xfrm>
              <a:off x="2209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20" name="Rectangle 19"/>
            <p:cNvSpPr/>
            <p:nvPr/>
          </p:nvSpPr>
          <p:spPr>
            <a:xfrm>
              <a:off x="2590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21" name="Rectangle 20"/>
            <p:cNvSpPr/>
            <p:nvPr/>
          </p:nvSpPr>
          <p:spPr>
            <a:xfrm>
              <a:off x="2971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sp>
        <p:nvSpPr>
          <p:cNvPr id="22" name="Rectangle 21"/>
          <p:cNvSpPr/>
          <p:nvPr/>
        </p:nvSpPr>
        <p:spPr>
          <a:xfrm>
            <a:off x="5943600" y="2514600"/>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nvGrpSpPr>
          <p:cNvPr id="23" name="Group 22"/>
          <p:cNvGrpSpPr/>
          <p:nvPr/>
        </p:nvGrpSpPr>
        <p:grpSpPr>
          <a:xfrm>
            <a:off x="3276600" y="2514600"/>
            <a:ext cx="2590800" cy="527685"/>
            <a:chOff x="685800" y="4800600"/>
            <a:chExt cx="2590800" cy="685800"/>
          </a:xfrm>
        </p:grpSpPr>
        <p:sp>
          <p:nvSpPr>
            <p:cNvPr id="24" name="Rectangle 23"/>
            <p:cNvSpPr/>
            <p:nvPr/>
          </p:nvSpPr>
          <p:spPr>
            <a:xfrm>
              <a:off x="685800" y="4805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25" name="Rectangle 24"/>
            <p:cNvSpPr/>
            <p:nvPr/>
          </p:nvSpPr>
          <p:spPr>
            <a:xfrm>
              <a:off x="1066800" y="48006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26" name="Rectangle 25"/>
            <p:cNvSpPr/>
            <p:nvPr/>
          </p:nvSpPr>
          <p:spPr>
            <a:xfrm>
              <a:off x="1447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27" name="Rectangle 26"/>
            <p:cNvSpPr/>
            <p:nvPr/>
          </p:nvSpPr>
          <p:spPr>
            <a:xfrm>
              <a:off x="1828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28" name="Rectangle 27"/>
            <p:cNvSpPr/>
            <p:nvPr/>
          </p:nvSpPr>
          <p:spPr>
            <a:xfrm>
              <a:off x="2209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29" name="Rectangle 28"/>
            <p:cNvSpPr/>
            <p:nvPr/>
          </p:nvSpPr>
          <p:spPr>
            <a:xfrm>
              <a:off x="2590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30" name="Rectangle 29"/>
            <p:cNvSpPr/>
            <p:nvPr/>
          </p:nvSpPr>
          <p:spPr>
            <a:xfrm>
              <a:off x="2971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31" name="Rectangle 30"/>
          <p:cNvSpPr/>
          <p:nvPr/>
        </p:nvSpPr>
        <p:spPr>
          <a:xfrm>
            <a:off x="5943600" y="2514600"/>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nvGrpSpPr>
          <p:cNvPr id="32" name="Group 31"/>
          <p:cNvGrpSpPr/>
          <p:nvPr/>
        </p:nvGrpSpPr>
        <p:grpSpPr>
          <a:xfrm>
            <a:off x="3276600" y="2514600"/>
            <a:ext cx="2971800" cy="527685"/>
            <a:chOff x="685800" y="7152620"/>
            <a:chExt cx="2971800" cy="685800"/>
          </a:xfrm>
        </p:grpSpPr>
        <p:sp>
          <p:nvSpPr>
            <p:cNvPr id="33" name="Rectangle 32"/>
            <p:cNvSpPr/>
            <p:nvPr/>
          </p:nvSpPr>
          <p:spPr>
            <a:xfrm>
              <a:off x="685800" y="715771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U</a:t>
              </a:r>
            </a:p>
          </p:txBody>
        </p:sp>
        <p:sp>
          <p:nvSpPr>
            <p:cNvPr id="34" name="Rectangle 33"/>
            <p:cNvSpPr/>
            <p:nvPr/>
          </p:nvSpPr>
          <p:spPr>
            <a:xfrm>
              <a:off x="1066800" y="715262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35" name="Rectangle 34"/>
            <p:cNvSpPr/>
            <p:nvPr/>
          </p:nvSpPr>
          <p:spPr>
            <a:xfrm>
              <a:off x="1447800" y="715262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36" name="Rectangle 35"/>
            <p:cNvSpPr/>
            <p:nvPr/>
          </p:nvSpPr>
          <p:spPr>
            <a:xfrm>
              <a:off x="1828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37" name="Rectangle 36"/>
            <p:cNvSpPr/>
            <p:nvPr/>
          </p:nvSpPr>
          <p:spPr>
            <a:xfrm>
              <a:off x="2209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38" name="Rectangle 37"/>
            <p:cNvSpPr/>
            <p:nvPr/>
          </p:nvSpPr>
          <p:spPr>
            <a:xfrm>
              <a:off x="2590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39" name="Rectangle 38"/>
            <p:cNvSpPr/>
            <p:nvPr/>
          </p:nvSpPr>
          <p:spPr>
            <a:xfrm>
              <a:off x="2971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40" name="Rectangle 39"/>
            <p:cNvSpPr/>
            <p:nvPr/>
          </p:nvSpPr>
          <p:spPr>
            <a:xfrm>
              <a:off x="3352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41" name="TextBox 40"/>
          <p:cNvSpPr txBox="1"/>
          <p:nvPr/>
        </p:nvSpPr>
        <p:spPr>
          <a:xfrm>
            <a:off x="3124200" y="3119735"/>
            <a:ext cx="990602"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MRU</a:t>
            </a:r>
          </a:p>
        </p:txBody>
      </p:sp>
      <p:sp>
        <p:nvSpPr>
          <p:cNvPr id="42" name="TextBox 41"/>
          <p:cNvSpPr txBox="1"/>
          <p:nvPr/>
        </p:nvSpPr>
        <p:spPr>
          <a:xfrm>
            <a:off x="5722409" y="3119735"/>
            <a:ext cx="678391" cy="461665"/>
          </a:xfrm>
          <a:prstGeom prst="rect">
            <a:avLst/>
          </a:prstGeom>
          <a:noFill/>
        </p:spPr>
        <p:txBody>
          <a:bodyPr wrap="none" rtlCol="0">
            <a:spAutoFit/>
          </a:bodyPr>
          <a:lstStyle/>
          <a:p>
            <a:pPr algn="r" fontAlgn="auto">
              <a:spcBef>
                <a:spcPts val="0"/>
              </a:spcBef>
              <a:spcAft>
                <a:spcPts val="0"/>
              </a:spcAft>
            </a:pPr>
            <a:r>
              <a:rPr lang="en-US" sz="2400" dirty="0">
                <a:solidFill>
                  <a:srgbClr val="080808">
                    <a:lumMod val="85000"/>
                    <a:lumOff val="15000"/>
                  </a:srgbClr>
                </a:solidFill>
                <a:latin typeface="Calibri"/>
                <a:ea typeface="+mn-ea"/>
                <a:cs typeface="+mn-cs"/>
              </a:rPr>
              <a:t>LRU</a:t>
            </a:r>
          </a:p>
        </p:txBody>
      </p:sp>
      <p:sp>
        <p:nvSpPr>
          <p:cNvPr id="43" name="TextBox 42"/>
          <p:cNvSpPr txBox="1"/>
          <p:nvPr/>
        </p:nvSpPr>
        <p:spPr>
          <a:xfrm>
            <a:off x="1295400" y="2576155"/>
            <a:ext cx="168911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LRU Policy</a:t>
            </a:r>
          </a:p>
        </p:txBody>
      </p:sp>
      <p:sp>
        <p:nvSpPr>
          <p:cNvPr id="44" name="Rectangle 43"/>
          <p:cNvSpPr/>
          <p:nvPr/>
        </p:nvSpPr>
        <p:spPr>
          <a:xfrm>
            <a:off x="533400" y="4114800"/>
            <a:ext cx="7924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b="1" dirty="0">
                <a:solidFill>
                  <a:srgbClr val="080808">
                    <a:lumMod val="90000"/>
                    <a:lumOff val="10000"/>
                  </a:srgbClr>
                </a:solidFill>
                <a:latin typeface="Calibri" pitchFamily="34" charset="0"/>
              </a:rPr>
              <a:t>Prior work: </a:t>
            </a:r>
            <a:r>
              <a:rPr lang="en-US" sz="2800" dirty="0">
                <a:solidFill>
                  <a:srgbClr val="080808"/>
                </a:solidFill>
                <a:latin typeface="Calibri"/>
              </a:rPr>
              <a:t>Predict reuse behavior of missed blocks. Insert low-reuse blocks at LRU position.</a:t>
            </a:r>
          </a:p>
        </p:txBody>
      </p:sp>
      <p:sp>
        <p:nvSpPr>
          <p:cNvPr id="46" name="Rectangle 45"/>
          <p:cNvSpPr/>
          <p:nvPr/>
        </p:nvSpPr>
        <p:spPr>
          <a:xfrm>
            <a:off x="3200402" y="5410199"/>
            <a:ext cx="3124200" cy="6858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grpSp>
        <p:nvGrpSpPr>
          <p:cNvPr id="47" name="Group 46"/>
          <p:cNvGrpSpPr/>
          <p:nvPr/>
        </p:nvGrpSpPr>
        <p:grpSpPr>
          <a:xfrm>
            <a:off x="3276602" y="5486399"/>
            <a:ext cx="2590800" cy="533401"/>
            <a:chOff x="685800" y="3048000"/>
            <a:chExt cx="2590800" cy="685800"/>
          </a:xfrm>
        </p:grpSpPr>
        <p:sp>
          <p:nvSpPr>
            <p:cNvPr id="48" name="Rectangle 47"/>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49" name="Rectangle 48"/>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50" name="Rectangle 49"/>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51" name="Rectangle 50"/>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52" name="Rectangle 51"/>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53" name="Rectangle 52"/>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54" name="Rectangle 53"/>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55" name="Rectangle 54"/>
          <p:cNvSpPr/>
          <p:nvPr/>
        </p:nvSpPr>
        <p:spPr>
          <a:xfrm>
            <a:off x="5943602" y="5486400"/>
            <a:ext cx="304800" cy="52944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6" name="Rectangle 55"/>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57" name="Rectangle 56"/>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58" name="Rectangle 57"/>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U</a:t>
            </a:r>
          </a:p>
        </p:txBody>
      </p:sp>
      <p:sp>
        <p:nvSpPr>
          <p:cNvPr id="59" name="TextBox 58"/>
          <p:cNvSpPr txBox="1"/>
          <p:nvPr/>
        </p:nvSpPr>
        <p:spPr>
          <a:xfrm>
            <a:off x="3124200" y="6096000"/>
            <a:ext cx="990602"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MRU</a:t>
            </a:r>
          </a:p>
        </p:txBody>
      </p:sp>
      <p:sp>
        <p:nvSpPr>
          <p:cNvPr id="60" name="TextBox 59"/>
          <p:cNvSpPr txBox="1"/>
          <p:nvPr/>
        </p:nvSpPr>
        <p:spPr>
          <a:xfrm>
            <a:off x="5639055" y="6106180"/>
            <a:ext cx="678391" cy="461665"/>
          </a:xfrm>
          <a:prstGeom prst="rect">
            <a:avLst/>
          </a:prstGeom>
          <a:noFill/>
        </p:spPr>
        <p:txBody>
          <a:bodyPr wrap="none" rtlCol="0">
            <a:spAutoFit/>
          </a:bodyPr>
          <a:lstStyle/>
          <a:p>
            <a:pPr fontAlgn="auto">
              <a:spcBef>
                <a:spcPts val="0"/>
              </a:spcBef>
              <a:spcAft>
                <a:spcPts val="0"/>
              </a:spcAft>
            </a:pPr>
            <a:r>
              <a:rPr lang="en-US" sz="2400" dirty="0">
                <a:solidFill>
                  <a:srgbClr val="080808">
                    <a:lumMod val="85000"/>
                    <a:lumOff val="15000"/>
                  </a:srgbClr>
                </a:solidFill>
                <a:latin typeface="Calibri"/>
                <a:ea typeface="+mn-ea"/>
                <a:cs typeface="+mn-cs"/>
              </a:rPr>
              <a:t>LRU</a:t>
            </a:r>
          </a:p>
        </p:txBody>
      </p:sp>
      <p:sp>
        <p:nvSpPr>
          <p:cNvPr id="61" name="Rectangle 60"/>
          <p:cNvSpPr/>
          <p:nvPr/>
        </p:nvSpPr>
        <p:spPr>
          <a:xfrm>
            <a:off x="6629400" y="2520315"/>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62" name="Group 61"/>
          <p:cNvGrpSpPr/>
          <p:nvPr/>
        </p:nvGrpSpPr>
        <p:grpSpPr>
          <a:xfrm>
            <a:off x="6629400" y="2520315"/>
            <a:ext cx="685800" cy="527685"/>
            <a:chOff x="6858000" y="2895600"/>
            <a:chExt cx="685800" cy="685800"/>
          </a:xfrm>
        </p:grpSpPr>
        <p:sp>
          <p:nvSpPr>
            <p:cNvPr id="63" name="Rectangle 62"/>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64" name="Rectangle 63"/>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65" name="Group 64"/>
          <p:cNvGrpSpPr/>
          <p:nvPr/>
        </p:nvGrpSpPr>
        <p:grpSpPr>
          <a:xfrm>
            <a:off x="6629400" y="2520315"/>
            <a:ext cx="1066800" cy="527685"/>
            <a:chOff x="6858000" y="3657600"/>
            <a:chExt cx="1066800" cy="685800"/>
          </a:xfrm>
        </p:grpSpPr>
        <p:sp>
          <p:nvSpPr>
            <p:cNvPr id="66" name="Rectangle 65"/>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67" name="Rectangle 66"/>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68" name="Rectangle 67"/>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69" name="Rectangle 68"/>
          <p:cNvSpPr/>
          <p:nvPr/>
        </p:nvSpPr>
        <p:spPr>
          <a:xfrm>
            <a:off x="6629400" y="5486401"/>
            <a:ext cx="304800" cy="52944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70" name="Group 69"/>
          <p:cNvGrpSpPr/>
          <p:nvPr/>
        </p:nvGrpSpPr>
        <p:grpSpPr>
          <a:xfrm>
            <a:off x="6629400" y="5486400"/>
            <a:ext cx="685800" cy="533401"/>
            <a:chOff x="6858000" y="2895600"/>
            <a:chExt cx="685800" cy="685800"/>
          </a:xfrm>
        </p:grpSpPr>
        <p:sp>
          <p:nvSpPr>
            <p:cNvPr id="71" name="Rectangle 70"/>
            <p:cNvSpPr/>
            <p:nvPr/>
          </p:nvSpPr>
          <p:spPr>
            <a:xfrm>
              <a:off x="6858000" y="2900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72" name="Rectangle 71"/>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73" name="Group 72"/>
          <p:cNvGrpSpPr/>
          <p:nvPr/>
        </p:nvGrpSpPr>
        <p:grpSpPr>
          <a:xfrm>
            <a:off x="6629400" y="5486400"/>
            <a:ext cx="1066800" cy="533401"/>
            <a:chOff x="6858000" y="3657600"/>
            <a:chExt cx="1066800" cy="685800"/>
          </a:xfrm>
        </p:grpSpPr>
        <p:sp>
          <p:nvSpPr>
            <p:cNvPr id="74" name="Rectangle 73"/>
            <p:cNvSpPr/>
            <p:nvPr/>
          </p:nvSpPr>
          <p:spPr>
            <a:xfrm>
              <a:off x="6858000" y="3662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75" name="Rectangle 74"/>
            <p:cNvSpPr/>
            <p:nvPr/>
          </p:nvSpPr>
          <p:spPr>
            <a:xfrm>
              <a:off x="7239000" y="36576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76" name="Rectangle 75"/>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78" name="TextBox 77"/>
          <p:cNvSpPr txBox="1"/>
          <p:nvPr/>
        </p:nvSpPr>
        <p:spPr>
          <a:xfrm>
            <a:off x="3148842" y="1905000"/>
            <a:ext cx="1066318"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a:t>
            </a:r>
          </a:p>
        </p:txBody>
      </p:sp>
      <p:sp>
        <p:nvSpPr>
          <p:cNvPr id="79" name="TextBox 78"/>
          <p:cNvSpPr txBox="1"/>
          <p:nvPr/>
        </p:nvSpPr>
        <p:spPr>
          <a:xfrm>
            <a:off x="533400" y="1305580"/>
            <a:ext cx="7611764" cy="52322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fontAlgn="auto">
              <a:spcBef>
                <a:spcPts val="0"/>
              </a:spcBef>
              <a:spcAft>
                <a:spcPts val="0"/>
              </a:spcAft>
            </a:pPr>
            <a:r>
              <a:rPr lang="en-US" sz="2800" b="1" dirty="0">
                <a:solidFill>
                  <a:srgbClr val="080808"/>
                </a:solidFill>
                <a:latin typeface="Calibri"/>
              </a:rPr>
              <a:t>Problem: </a:t>
            </a:r>
            <a:r>
              <a:rPr lang="en-US" sz="2800" dirty="0">
                <a:solidFill>
                  <a:srgbClr val="080808"/>
                </a:solidFill>
                <a:latin typeface="Calibri"/>
              </a:rPr>
              <a:t>Low-reuse blocks evict high-reuse blocks</a:t>
            </a:r>
            <a:endParaRPr lang="en-US" sz="2800" b="1" dirty="0">
              <a:solidFill>
                <a:srgbClr val="080808"/>
              </a:solidFill>
              <a:latin typeface="Calibri"/>
            </a:endParaRPr>
          </a:p>
        </p:txBody>
      </p:sp>
      <p:sp>
        <p:nvSpPr>
          <p:cNvPr id="77" name="Slide Number Placeholder 7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50</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863318887"/>
      </p:ext>
    </p:extLst>
  </p:cSld>
  <p:clrMapOvr>
    <a:masterClrMapping/>
  </p:clrMapOvr>
  <p:transition xmlns:p14="http://schemas.microsoft.com/office/powerpoint/2010/main" advTm="455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63" presetClass="path" presetSubtype="0" accel="50000" decel="50000" fill="hold" nodeType="withEffect">
                                  <p:stCondLst>
                                    <p:cond delay="0"/>
                                  </p:stCondLst>
                                  <p:childTnLst>
                                    <p:animMotion origin="layout" path="M 3.33333E-6 2.95097E-6 L 0.04166 2.95097E-6 " pathEditMode="relative" rAng="0" ptsTypes="AA">
                                      <p:cBhvr>
                                        <p:cTn id="32" dur="500" fill="hold"/>
                                        <p:tgtEl>
                                          <p:spTgt spid="5"/>
                                        </p:tgtEl>
                                        <p:attrNameLst>
                                          <p:attrName>ppt_x</p:attrName>
                                          <p:attrName>ppt_y</p:attrName>
                                        </p:attrNameLst>
                                      </p:cBhvr>
                                      <p:rCtr x="21" y="0"/>
                                    </p:animMotion>
                                  </p:childTnLst>
                                </p:cTn>
                              </p:par>
                              <p:par>
                                <p:cTn id="33" presetID="10"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par>
                          <p:cTn id="36" fill="hold">
                            <p:stCondLst>
                              <p:cond delay="500"/>
                            </p:stCondLst>
                            <p:childTnLst>
                              <p:par>
                                <p:cTn id="37" presetID="1" presetClass="exit" presetSubtype="0" fill="hold" nodeType="afterEffect">
                                  <p:stCondLst>
                                    <p:cond delay="0"/>
                                  </p:stCondLst>
                                  <p:childTnLst>
                                    <p:set>
                                      <p:cBhvr>
                                        <p:cTn id="38" dur="1" fill="hold">
                                          <p:stCondLst>
                                            <p:cond delay="0"/>
                                          </p:stCondLst>
                                        </p:cTn>
                                        <p:tgtEl>
                                          <p:spTgt spid="5"/>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par>
                                <p:cTn id="50" presetID="63" presetClass="path" presetSubtype="0" accel="50000" decel="50000" fill="hold" nodeType="withEffect">
                                  <p:stCondLst>
                                    <p:cond delay="0"/>
                                  </p:stCondLst>
                                  <p:childTnLst>
                                    <p:animMotion origin="layout" path="M 3.33333E-6 2.95097E-6 L 0.04166 2.95097E-6 " pathEditMode="relative" rAng="0" ptsTypes="AA">
                                      <p:cBhvr>
                                        <p:cTn id="51" dur="500" fill="hold"/>
                                        <p:tgtEl>
                                          <p:spTgt spid="14"/>
                                        </p:tgtEl>
                                        <p:attrNameLst>
                                          <p:attrName>ppt_x</p:attrName>
                                          <p:attrName>ppt_y</p:attrName>
                                        </p:attrNameLst>
                                      </p:cBhvr>
                                      <p:rCtr x="21" y="0"/>
                                    </p:animMotion>
                                  </p:childTnLst>
                                </p:cTn>
                              </p:par>
                              <p:par>
                                <p:cTn id="52" presetID="10" presetClass="entr" presetSubtype="0"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par>
                          <p:cTn id="55" fill="hold">
                            <p:stCondLst>
                              <p:cond delay="500"/>
                            </p:stCondLst>
                            <p:childTnLst>
                              <p:par>
                                <p:cTn id="56" presetID="1" presetClass="exit" presetSubtype="0" fill="hold" nodeType="after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par>
                          <p:cTn id="58" fill="hold">
                            <p:stCondLst>
                              <p:cond delay="500"/>
                            </p:stCondLst>
                            <p:childTnLst>
                              <p:par>
                                <p:cTn id="59" presetID="1"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par>
                                <p:cTn id="69" presetID="63" presetClass="path" presetSubtype="0" accel="50000" decel="50000" fill="hold" nodeType="withEffect">
                                  <p:stCondLst>
                                    <p:cond delay="0"/>
                                  </p:stCondLst>
                                  <p:childTnLst>
                                    <p:animMotion origin="layout" path="M 3.33333E-6 2.95097E-6 L 0.04166 2.95097E-6 " pathEditMode="relative" rAng="0" ptsTypes="AA">
                                      <p:cBhvr>
                                        <p:cTn id="70" dur="500" fill="hold"/>
                                        <p:tgtEl>
                                          <p:spTgt spid="23"/>
                                        </p:tgtEl>
                                        <p:attrNameLst>
                                          <p:attrName>ppt_x</p:attrName>
                                          <p:attrName>ppt_y</p:attrName>
                                        </p:attrNameLst>
                                      </p:cBhvr>
                                      <p:rCtr x="21" y="0"/>
                                    </p:animMotion>
                                  </p:childTnLst>
                                </p:cTn>
                              </p:par>
                              <p:par>
                                <p:cTn id="71" presetID="10"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childTnLst>
                          </p:cTn>
                        </p:par>
                        <p:par>
                          <p:cTn id="74" fill="hold">
                            <p:stCondLst>
                              <p:cond delay="500"/>
                            </p:stCondLst>
                            <p:childTnLst>
                              <p:par>
                                <p:cTn id="75" presetID="1" presetClass="exit" presetSubtype="0" fill="hold" nodeType="afterEffect">
                                  <p:stCondLst>
                                    <p:cond delay="0"/>
                                  </p:stCondLst>
                                  <p:childTnLst>
                                    <p:set>
                                      <p:cBhvr>
                                        <p:cTn id="76" dur="1" fill="hold">
                                          <p:stCondLst>
                                            <p:cond delay="0"/>
                                          </p:stCondLst>
                                        </p:cTn>
                                        <p:tgtEl>
                                          <p:spTgt spid="23"/>
                                        </p:tgtEl>
                                        <p:attrNameLst>
                                          <p:attrName>style.visibility</p:attrName>
                                        </p:attrNameLst>
                                      </p:cBhvr>
                                      <p:to>
                                        <p:strVal val="hidden"/>
                                      </p:to>
                                    </p:set>
                                  </p:childTnLst>
                                </p:cTn>
                              </p:par>
                            </p:childTnLst>
                          </p:cTn>
                        </p:par>
                        <p:par>
                          <p:cTn id="77" fill="hold">
                            <p:stCondLst>
                              <p:cond delay="500"/>
                            </p:stCondLst>
                            <p:childTnLst>
                              <p:par>
                                <p:cTn id="78" presetID="1" presetClass="entr" presetSubtype="0"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55"/>
                                        </p:tgtEl>
                                      </p:cBhvr>
                                    </p:animEffect>
                                    <p:set>
                                      <p:cBhvr>
                                        <p:cTn id="101" dur="1" fill="hold">
                                          <p:stCondLst>
                                            <p:cond delay="499"/>
                                          </p:stCondLst>
                                        </p:cTn>
                                        <p:tgtEl>
                                          <p:spTgt spid="55"/>
                                        </p:tgtEl>
                                        <p:attrNameLst>
                                          <p:attrName>style.visibility</p:attrName>
                                        </p:attrNameLst>
                                      </p:cBhvr>
                                      <p:to>
                                        <p:strVal val="hidden"/>
                                      </p:to>
                                    </p:set>
                                  </p:childTnLst>
                                </p:cTn>
                              </p:par>
                              <p:par>
                                <p:cTn id="102" presetID="10" presetClass="entr" presetSubtype="0" fill="hold" grpId="0"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500"/>
                                        <p:tgtEl>
                                          <p:spTgt spid="69"/>
                                        </p:tgtEl>
                                      </p:cBhvr>
                                    </p:animEffect>
                                  </p:childTnLst>
                                </p:cTn>
                              </p:par>
                            </p:childTnLst>
                          </p:cTn>
                        </p:par>
                        <p:par>
                          <p:cTn id="105" fill="hold">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5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56"/>
                                        </p:tgtEl>
                                      </p:cBhvr>
                                    </p:animEffect>
                                    <p:set>
                                      <p:cBhvr>
                                        <p:cTn id="112" dur="1" fill="hold">
                                          <p:stCondLst>
                                            <p:cond delay="499"/>
                                          </p:stCondLst>
                                        </p:cTn>
                                        <p:tgtEl>
                                          <p:spTgt spid="56"/>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500"/>
                                        <p:tgtEl>
                                          <p:spTgt spid="70"/>
                                        </p:tgtEl>
                                      </p:cBhvr>
                                    </p:animEffect>
                                  </p:childTnLst>
                                </p:cTn>
                              </p:par>
                            </p:childTnLst>
                          </p:cTn>
                        </p:par>
                        <p:par>
                          <p:cTn id="116" fill="hold">
                            <p:stCondLst>
                              <p:cond delay="500"/>
                            </p:stCondLst>
                            <p:childTnLst>
                              <p:par>
                                <p:cTn id="117" presetID="1" presetClass="entr" presetSubtype="0"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57"/>
                                        </p:tgtEl>
                                      </p:cBhvr>
                                    </p:animEffect>
                                    <p:set>
                                      <p:cBhvr>
                                        <p:cTn id="123" dur="1" fill="hold">
                                          <p:stCondLst>
                                            <p:cond delay="499"/>
                                          </p:stCondLst>
                                        </p:cTn>
                                        <p:tgtEl>
                                          <p:spTgt spid="57"/>
                                        </p:tgtEl>
                                        <p:attrNameLst>
                                          <p:attrName>style.visibility</p:attrName>
                                        </p:attrNameLst>
                                      </p:cBhvr>
                                      <p:to>
                                        <p:strVal val="hidden"/>
                                      </p:to>
                                    </p:set>
                                  </p:childTnLst>
                                </p:cTn>
                              </p:par>
                              <p:par>
                                <p:cTn id="124" presetID="10" presetClass="entr" presetSubtype="0" fill="hold"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fade">
                                      <p:cBhvr>
                                        <p:cTn id="126" dur="500"/>
                                        <p:tgtEl>
                                          <p:spTgt spid="73"/>
                                        </p:tgtEl>
                                      </p:cBhvr>
                                    </p:animEffect>
                                  </p:childTnLst>
                                </p:cTn>
                              </p:par>
                            </p:childTnLst>
                          </p:cTn>
                        </p:par>
                        <p:par>
                          <p:cTn id="127" fill="hold">
                            <p:stCondLst>
                              <p:cond delay="500"/>
                            </p:stCondLst>
                            <p:childTnLst>
                              <p:par>
                                <p:cTn id="128" presetID="1" presetClass="entr" presetSubtype="0" fill="hold" grpId="0" nodeType="afterEffect">
                                  <p:stCondLst>
                                    <p:cond delay="0"/>
                                  </p:stCondLst>
                                  <p:childTnLst>
                                    <p:set>
                                      <p:cBhvr>
                                        <p:cTn id="129"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3" grpId="1" animBg="1"/>
      <p:bldP spid="22" grpId="0" animBg="1"/>
      <p:bldP spid="22" grpId="1" animBg="1"/>
      <p:bldP spid="31" grpId="0" animBg="1"/>
      <p:bldP spid="31" grpId="1" animBg="1"/>
      <p:bldP spid="41" grpId="0"/>
      <p:bldP spid="42" grpId="0"/>
      <p:bldP spid="43" grpId="0"/>
      <p:bldP spid="44" grpId="0" animBg="1"/>
      <p:bldP spid="46" grpId="0" animBg="1"/>
      <p:bldP spid="55" grpId="0" animBg="1"/>
      <p:bldP spid="55" grpId="1" animBg="1"/>
      <p:bldP spid="56" grpId="0" animBg="1"/>
      <p:bldP spid="56" grpId="1" animBg="1"/>
      <p:bldP spid="57" grpId="0" animBg="1"/>
      <p:bldP spid="57" grpId="1" animBg="1"/>
      <p:bldP spid="58" grpId="0" animBg="1"/>
      <p:bldP spid="59" grpId="0"/>
      <p:bldP spid="60" grpId="0"/>
      <p:bldP spid="61" grpId="0" animBg="1"/>
      <p:bldP spid="69" grpId="0" animBg="1"/>
      <p:bldP spid="7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Thrashing</a:t>
            </a:r>
            <a:endParaRPr lang="en-US" dirty="0"/>
          </a:p>
        </p:txBody>
      </p:sp>
      <p:sp>
        <p:nvSpPr>
          <p:cNvPr id="44" name="Rectangle 43"/>
          <p:cNvSpPr/>
          <p:nvPr/>
        </p:nvSpPr>
        <p:spPr>
          <a:xfrm>
            <a:off x="3048000" y="2590800"/>
            <a:ext cx="31242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grpSp>
        <p:nvGrpSpPr>
          <p:cNvPr id="45" name="Group 44"/>
          <p:cNvGrpSpPr/>
          <p:nvPr/>
        </p:nvGrpSpPr>
        <p:grpSpPr>
          <a:xfrm>
            <a:off x="3124200" y="2687360"/>
            <a:ext cx="2590800" cy="533400"/>
            <a:chOff x="685800" y="3048000"/>
            <a:chExt cx="2590800" cy="685800"/>
          </a:xfrm>
        </p:grpSpPr>
        <p:sp>
          <p:nvSpPr>
            <p:cNvPr id="46" name="Rectangle 45"/>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47" name="Rectangle 46"/>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48" name="Rectangle 47"/>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49" name="Rectangle 48"/>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50" name="Rectangle 49"/>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51" name="Rectangle 50"/>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52" name="Rectangle 51"/>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53" name="Rectangle 52"/>
          <p:cNvSpPr/>
          <p:nvPr/>
        </p:nvSpPr>
        <p:spPr>
          <a:xfrm>
            <a:off x="5791200" y="268736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54" name="Group 53"/>
          <p:cNvGrpSpPr/>
          <p:nvPr/>
        </p:nvGrpSpPr>
        <p:grpSpPr>
          <a:xfrm>
            <a:off x="3124200" y="2667000"/>
            <a:ext cx="2590800" cy="533400"/>
            <a:chOff x="685800" y="3962400"/>
            <a:chExt cx="2590800" cy="685800"/>
          </a:xfrm>
        </p:grpSpPr>
        <p:sp>
          <p:nvSpPr>
            <p:cNvPr id="55" name="Rectangle 54"/>
            <p:cNvSpPr/>
            <p:nvPr/>
          </p:nvSpPr>
          <p:spPr>
            <a:xfrm>
              <a:off x="685800" y="39674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56" name="Rectangle 55"/>
            <p:cNvSpPr/>
            <p:nvPr/>
          </p:nvSpPr>
          <p:spPr>
            <a:xfrm>
              <a:off x="1066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57" name="Rectangle 56"/>
            <p:cNvSpPr/>
            <p:nvPr/>
          </p:nvSpPr>
          <p:spPr>
            <a:xfrm>
              <a:off x="1447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58" name="Rectangle 57"/>
            <p:cNvSpPr/>
            <p:nvPr/>
          </p:nvSpPr>
          <p:spPr>
            <a:xfrm>
              <a:off x="1828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59" name="Rectangle 58"/>
            <p:cNvSpPr/>
            <p:nvPr/>
          </p:nvSpPr>
          <p:spPr>
            <a:xfrm>
              <a:off x="2209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60" name="Rectangle 59"/>
            <p:cNvSpPr/>
            <p:nvPr/>
          </p:nvSpPr>
          <p:spPr>
            <a:xfrm>
              <a:off x="2590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61" name="Rectangle 60"/>
            <p:cNvSpPr/>
            <p:nvPr/>
          </p:nvSpPr>
          <p:spPr>
            <a:xfrm>
              <a:off x="2971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sp>
        <p:nvSpPr>
          <p:cNvPr id="62" name="Rectangle 61"/>
          <p:cNvSpPr/>
          <p:nvPr/>
        </p:nvSpPr>
        <p:spPr>
          <a:xfrm>
            <a:off x="5791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nvGrpSpPr>
          <p:cNvPr id="63" name="Group 62"/>
          <p:cNvGrpSpPr/>
          <p:nvPr/>
        </p:nvGrpSpPr>
        <p:grpSpPr>
          <a:xfrm>
            <a:off x="3124200" y="2667000"/>
            <a:ext cx="2590800" cy="533400"/>
            <a:chOff x="685800" y="4800600"/>
            <a:chExt cx="2590800" cy="685800"/>
          </a:xfrm>
        </p:grpSpPr>
        <p:sp>
          <p:nvSpPr>
            <p:cNvPr id="64" name="Rectangle 63"/>
            <p:cNvSpPr/>
            <p:nvPr/>
          </p:nvSpPr>
          <p:spPr>
            <a:xfrm>
              <a:off x="685800" y="4805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65" name="Rectangle 64"/>
            <p:cNvSpPr/>
            <p:nvPr/>
          </p:nvSpPr>
          <p:spPr>
            <a:xfrm>
              <a:off x="1066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66" name="Rectangle 65"/>
            <p:cNvSpPr/>
            <p:nvPr/>
          </p:nvSpPr>
          <p:spPr>
            <a:xfrm>
              <a:off x="1447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67" name="Rectangle 66"/>
            <p:cNvSpPr/>
            <p:nvPr/>
          </p:nvSpPr>
          <p:spPr>
            <a:xfrm>
              <a:off x="1828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68" name="Rectangle 67"/>
            <p:cNvSpPr/>
            <p:nvPr/>
          </p:nvSpPr>
          <p:spPr>
            <a:xfrm>
              <a:off x="2209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69" name="Rectangle 68"/>
            <p:cNvSpPr/>
            <p:nvPr/>
          </p:nvSpPr>
          <p:spPr>
            <a:xfrm>
              <a:off x="2590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70" name="Rectangle 69"/>
            <p:cNvSpPr/>
            <p:nvPr/>
          </p:nvSpPr>
          <p:spPr>
            <a:xfrm>
              <a:off x="2971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71" name="Rectangle 70"/>
          <p:cNvSpPr/>
          <p:nvPr/>
        </p:nvSpPr>
        <p:spPr>
          <a:xfrm>
            <a:off x="5791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nvGrpSpPr>
          <p:cNvPr id="72" name="Group 71"/>
          <p:cNvGrpSpPr/>
          <p:nvPr/>
        </p:nvGrpSpPr>
        <p:grpSpPr>
          <a:xfrm>
            <a:off x="3124200" y="2667000"/>
            <a:ext cx="2971800" cy="533400"/>
            <a:chOff x="685800" y="7152620"/>
            <a:chExt cx="2971800" cy="685800"/>
          </a:xfrm>
        </p:grpSpPr>
        <p:sp>
          <p:nvSpPr>
            <p:cNvPr id="73" name="Rectangle 72"/>
            <p:cNvSpPr/>
            <p:nvPr/>
          </p:nvSpPr>
          <p:spPr>
            <a:xfrm>
              <a:off x="685800" y="715771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74" name="Rectangle 73"/>
            <p:cNvSpPr/>
            <p:nvPr/>
          </p:nvSpPr>
          <p:spPr>
            <a:xfrm>
              <a:off x="1066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75" name="Rectangle 74"/>
            <p:cNvSpPr/>
            <p:nvPr/>
          </p:nvSpPr>
          <p:spPr>
            <a:xfrm>
              <a:off x="1447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76" name="Rectangle 75"/>
            <p:cNvSpPr/>
            <p:nvPr/>
          </p:nvSpPr>
          <p:spPr>
            <a:xfrm>
              <a:off x="1828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77" name="Rectangle 76"/>
            <p:cNvSpPr/>
            <p:nvPr/>
          </p:nvSpPr>
          <p:spPr>
            <a:xfrm>
              <a:off x="2209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78" name="Rectangle 77"/>
            <p:cNvSpPr/>
            <p:nvPr/>
          </p:nvSpPr>
          <p:spPr>
            <a:xfrm>
              <a:off x="2590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79" name="Rectangle 78"/>
            <p:cNvSpPr/>
            <p:nvPr/>
          </p:nvSpPr>
          <p:spPr>
            <a:xfrm>
              <a:off x="2971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80" name="Rectangle 79"/>
            <p:cNvSpPr/>
            <p:nvPr/>
          </p:nvSpPr>
          <p:spPr>
            <a:xfrm>
              <a:off x="3352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81" name="TextBox 80"/>
          <p:cNvSpPr txBox="1"/>
          <p:nvPr/>
        </p:nvSpPr>
        <p:spPr>
          <a:xfrm>
            <a:off x="2971800" y="3348335"/>
            <a:ext cx="990602"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MRU</a:t>
            </a:r>
          </a:p>
        </p:txBody>
      </p:sp>
      <p:sp>
        <p:nvSpPr>
          <p:cNvPr id="82" name="TextBox 81"/>
          <p:cNvSpPr txBox="1"/>
          <p:nvPr/>
        </p:nvSpPr>
        <p:spPr>
          <a:xfrm>
            <a:off x="5570009" y="3348335"/>
            <a:ext cx="678391" cy="461665"/>
          </a:xfrm>
          <a:prstGeom prst="rect">
            <a:avLst/>
          </a:prstGeom>
          <a:noFill/>
        </p:spPr>
        <p:txBody>
          <a:bodyPr wrap="none" rtlCol="0">
            <a:spAutoFit/>
          </a:bodyPr>
          <a:lstStyle/>
          <a:p>
            <a:pPr algn="r" fontAlgn="auto">
              <a:spcBef>
                <a:spcPts val="0"/>
              </a:spcBef>
              <a:spcAft>
                <a:spcPts val="0"/>
              </a:spcAft>
            </a:pPr>
            <a:r>
              <a:rPr lang="en-US" sz="2400" dirty="0">
                <a:solidFill>
                  <a:srgbClr val="080808">
                    <a:lumMod val="85000"/>
                    <a:lumOff val="15000"/>
                  </a:srgbClr>
                </a:solidFill>
                <a:latin typeface="Calibri"/>
                <a:ea typeface="+mn-ea"/>
                <a:cs typeface="+mn-cs"/>
              </a:rPr>
              <a:t>LRU</a:t>
            </a:r>
          </a:p>
        </p:txBody>
      </p:sp>
      <p:sp>
        <p:nvSpPr>
          <p:cNvPr id="83" name="TextBox 82"/>
          <p:cNvSpPr txBox="1"/>
          <p:nvPr/>
        </p:nvSpPr>
        <p:spPr>
          <a:xfrm>
            <a:off x="1206483" y="2667000"/>
            <a:ext cx="168911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LRU Policy</a:t>
            </a:r>
          </a:p>
        </p:txBody>
      </p:sp>
      <p:grpSp>
        <p:nvGrpSpPr>
          <p:cNvPr id="104" name="Group 103"/>
          <p:cNvGrpSpPr/>
          <p:nvPr/>
        </p:nvGrpSpPr>
        <p:grpSpPr>
          <a:xfrm>
            <a:off x="3124200" y="2667000"/>
            <a:ext cx="4114800" cy="533400"/>
            <a:chOff x="3733800" y="1371600"/>
            <a:chExt cx="4114800" cy="685800"/>
          </a:xfrm>
        </p:grpSpPr>
        <p:sp>
          <p:nvSpPr>
            <p:cNvPr id="85" name="Rectangle 84"/>
            <p:cNvSpPr/>
            <p:nvPr/>
          </p:nvSpPr>
          <p:spPr>
            <a:xfrm>
              <a:off x="3733800" y="1376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86" name="Rectangle 85"/>
            <p:cNvSpPr/>
            <p:nvPr/>
          </p:nvSpPr>
          <p:spPr>
            <a:xfrm>
              <a:off x="4114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87" name="Rectangle 86"/>
            <p:cNvSpPr/>
            <p:nvPr/>
          </p:nvSpPr>
          <p:spPr>
            <a:xfrm>
              <a:off x="4495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88" name="Rectangle 87"/>
            <p:cNvSpPr/>
            <p:nvPr/>
          </p:nvSpPr>
          <p:spPr>
            <a:xfrm>
              <a:off x="4876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89" name="Rectangle 88"/>
            <p:cNvSpPr/>
            <p:nvPr/>
          </p:nvSpPr>
          <p:spPr>
            <a:xfrm>
              <a:off x="5257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90" name="Rectangle 89"/>
            <p:cNvSpPr/>
            <p:nvPr/>
          </p:nvSpPr>
          <p:spPr>
            <a:xfrm>
              <a:off x="5638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91" name="Rectangle 90"/>
            <p:cNvSpPr/>
            <p:nvPr/>
          </p:nvSpPr>
          <p:spPr>
            <a:xfrm>
              <a:off x="6019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92" name="Rectangle 91"/>
            <p:cNvSpPr/>
            <p:nvPr/>
          </p:nvSpPr>
          <p:spPr>
            <a:xfrm>
              <a:off x="6400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93" name="Rectangle 92"/>
            <p:cNvSpPr/>
            <p:nvPr/>
          </p:nvSpPr>
          <p:spPr>
            <a:xfrm>
              <a:off x="6781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94" name="Rectangle 93"/>
            <p:cNvSpPr/>
            <p:nvPr/>
          </p:nvSpPr>
          <p:spPr>
            <a:xfrm>
              <a:off x="7162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95" name="Rectangle 94"/>
            <p:cNvSpPr/>
            <p:nvPr/>
          </p:nvSpPr>
          <p:spPr>
            <a:xfrm>
              <a:off x="7543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grpSp>
      <p:sp>
        <p:nvSpPr>
          <p:cNvPr id="96" name="Rectangle 95"/>
          <p:cNvSpPr/>
          <p:nvPr/>
        </p:nvSpPr>
        <p:spPr>
          <a:xfrm>
            <a:off x="6553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102" name="Group 101"/>
          <p:cNvGrpSpPr/>
          <p:nvPr/>
        </p:nvGrpSpPr>
        <p:grpSpPr>
          <a:xfrm>
            <a:off x="6553200" y="2667000"/>
            <a:ext cx="685800" cy="533400"/>
            <a:chOff x="6858000" y="2895600"/>
            <a:chExt cx="685800" cy="685800"/>
          </a:xfrm>
        </p:grpSpPr>
        <p:sp>
          <p:nvSpPr>
            <p:cNvPr id="97" name="Rectangle 96"/>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98" name="Rectangle 97"/>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103" name="Group 102"/>
          <p:cNvGrpSpPr/>
          <p:nvPr/>
        </p:nvGrpSpPr>
        <p:grpSpPr>
          <a:xfrm>
            <a:off x="6553200" y="2667000"/>
            <a:ext cx="1066800" cy="533400"/>
            <a:chOff x="6858000" y="3657600"/>
            <a:chExt cx="1066800" cy="685800"/>
          </a:xfrm>
        </p:grpSpPr>
        <p:sp>
          <p:nvSpPr>
            <p:cNvPr id="99" name="Rectangle 98"/>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00" name="Rectangle 99"/>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01" name="Rectangle 100"/>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105" name="Rectangle 104"/>
          <p:cNvSpPr/>
          <p:nvPr/>
        </p:nvSpPr>
        <p:spPr>
          <a:xfrm>
            <a:off x="457200" y="4114800"/>
            <a:ext cx="8305800" cy="1066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b="1" dirty="0">
                <a:solidFill>
                  <a:srgbClr val="080808">
                    <a:lumMod val="90000"/>
                    <a:lumOff val="10000"/>
                  </a:srgbClr>
                </a:solidFill>
                <a:latin typeface="Calibri" pitchFamily="34" charset="0"/>
              </a:rPr>
              <a:t>Prior work: </a:t>
            </a:r>
            <a:r>
              <a:rPr lang="en-US" sz="2800" dirty="0">
                <a:solidFill>
                  <a:srgbClr val="080808">
                    <a:lumMod val="90000"/>
                    <a:lumOff val="10000"/>
                  </a:srgbClr>
                </a:solidFill>
                <a:latin typeface="Calibri" pitchFamily="34" charset="0"/>
              </a:rPr>
              <a:t>Insert at MRU position with a very low probability</a:t>
            </a:r>
            <a:r>
              <a:rPr lang="en-US" sz="2800" b="1" dirty="0">
                <a:solidFill>
                  <a:srgbClr val="080808">
                    <a:lumMod val="90000"/>
                    <a:lumOff val="10000"/>
                  </a:srgbClr>
                </a:solidFill>
                <a:latin typeface="Calibri" pitchFamily="34" charset="0"/>
              </a:rPr>
              <a:t> </a:t>
            </a:r>
            <a:r>
              <a:rPr lang="en-US" sz="2800" dirty="0">
                <a:solidFill>
                  <a:srgbClr val="080808">
                    <a:lumMod val="90000"/>
                    <a:lumOff val="10000"/>
                  </a:srgbClr>
                </a:solidFill>
                <a:latin typeface="Calibri" pitchFamily="34" charset="0"/>
              </a:rPr>
              <a:t>(</a:t>
            </a:r>
            <a:r>
              <a:rPr lang="en-US" sz="2800" b="1" dirty="0">
                <a:solidFill>
                  <a:srgbClr val="080808">
                    <a:lumMod val="90000"/>
                    <a:lumOff val="10000"/>
                  </a:srgbClr>
                </a:solidFill>
                <a:latin typeface="Calibri" pitchFamily="34" charset="0"/>
              </a:rPr>
              <a:t>Bimodal insertion policy</a:t>
            </a:r>
            <a:r>
              <a:rPr lang="en-US" sz="2800" dirty="0">
                <a:solidFill>
                  <a:srgbClr val="080808">
                    <a:lumMod val="90000"/>
                    <a:lumOff val="10000"/>
                  </a:srgbClr>
                </a:solidFill>
                <a:latin typeface="Calibri" pitchFamily="34" charset="0"/>
              </a:rPr>
              <a:t>)</a:t>
            </a:r>
            <a:endParaRPr lang="en-US" sz="2400" b="1" dirty="0">
              <a:solidFill>
                <a:srgbClr val="080808">
                  <a:lumMod val="90000"/>
                  <a:lumOff val="10000"/>
                </a:srgbClr>
              </a:solidFill>
              <a:latin typeface="Calibri" pitchFamily="34" charset="0"/>
            </a:endParaRPr>
          </a:p>
        </p:txBody>
      </p:sp>
      <p:sp>
        <p:nvSpPr>
          <p:cNvPr id="107" name="Rectangle 106"/>
          <p:cNvSpPr/>
          <p:nvPr/>
        </p:nvSpPr>
        <p:spPr>
          <a:xfrm>
            <a:off x="3048000" y="3352800"/>
            <a:ext cx="3124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90000"/>
                    <a:lumOff val="10000"/>
                  </a:srgbClr>
                </a:solidFill>
                <a:latin typeface="Calibri"/>
              </a:rPr>
              <a:t>Cache</a:t>
            </a:r>
          </a:p>
        </p:txBody>
      </p:sp>
      <p:sp>
        <p:nvSpPr>
          <p:cNvPr id="108" name="Rectangle 107"/>
          <p:cNvSpPr/>
          <p:nvPr/>
        </p:nvSpPr>
        <p:spPr>
          <a:xfrm>
            <a:off x="3048002" y="5423594"/>
            <a:ext cx="3124200" cy="6447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grpSp>
        <p:nvGrpSpPr>
          <p:cNvPr id="109" name="Group 108"/>
          <p:cNvGrpSpPr/>
          <p:nvPr/>
        </p:nvGrpSpPr>
        <p:grpSpPr>
          <a:xfrm>
            <a:off x="3124202" y="5499794"/>
            <a:ext cx="2590800" cy="527538"/>
            <a:chOff x="685800" y="3048000"/>
            <a:chExt cx="2590800" cy="685800"/>
          </a:xfrm>
        </p:grpSpPr>
        <p:sp>
          <p:nvSpPr>
            <p:cNvPr id="110" name="Rectangle 109"/>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11" name="Rectangle 110"/>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12" name="Rectangle 111"/>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13" name="Rectangle 112"/>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14" name="Rectangle 113"/>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15" name="Rectangle 114"/>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16" name="Rectangle 115"/>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117" name="Rectangle 116"/>
          <p:cNvSpPr/>
          <p:nvPr/>
        </p:nvSpPr>
        <p:spPr>
          <a:xfrm>
            <a:off x="5791202" y="5499794"/>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18" name="Rectangle 117"/>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19" name="Rectangle 118"/>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20" name="Rectangle 119"/>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21" name="TextBox 120"/>
          <p:cNvSpPr txBox="1"/>
          <p:nvPr/>
        </p:nvSpPr>
        <p:spPr>
          <a:xfrm>
            <a:off x="2971800" y="6096000"/>
            <a:ext cx="990602"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MRU</a:t>
            </a:r>
          </a:p>
        </p:txBody>
      </p:sp>
      <p:sp>
        <p:nvSpPr>
          <p:cNvPr id="122" name="TextBox 121"/>
          <p:cNvSpPr txBox="1"/>
          <p:nvPr/>
        </p:nvSpPr>
        <p:spPr>
          <a:xfrm>
            <a:off x="5486655" y="6106180"/>
            <a:ext cx="678391" cy="461665"/>
          </a:xfrm>
          <a:prstGeom prst="rect">
            <a:avLst/>
          </a:prstGeom>
          <a:noFill/>
        </p:spPr>
        <p:txBody>
          <a:bodyPr wrap="none" rtlCol="0">
            <a:spAutoFit/>
          </a:bodyPr>
          <a:lstStyle/>
          <a:p>
            <a:pPr fontAlgn="auto">
              <a:spcBef>
                <a:spcPts val="0"/>
              </a:spcBef>
              <a:spcAft>
                <a:spcPts val="0"/>
              </a:spcAft>
            </a:pPr>
            <a:r>
              <a:rPr lang="en-US" sz="2400" dirty="0">
                <a:solidFill>
                  <a:srgbClr val="080808">
                    <a:lumMod val="85000"/>
                    <a:lumOff val="15000"/>
                  </a:srgbClr>
                </a:solidFill>
                <a:latin typeface="Calibri"/>
                <a:ea typeface="+mn-ea"/>
                <a:cs typeface="+mn-cs"/>
              </a:rPr>
              <a:t>LRU</a:t>
            </a:r>
          </a:p>
        </p:txBody>
      </p:sp>
      <p:sp>
        <p:nvSpPr>
          <p:cNvPr id="123" name="Rectangle 122"/>
          <p:cNvSpPr/>
          <p:nvPr/>
        </p:nvSpPr>
        <p:spPr>
          <a:xfrm>
            <a:off x="64770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124" name="Group 123"/>
          <p:cNvGrpSpPr/>
          <p:nvPr/>
        </p:nvGrpSpPr>
        <p:grpSpPr>
          <a:xfrm>
            <a:off x="6477000" y="5499795"/>
            <a:ext cx="685800" cy="527538"/>
            <a:chOff x="6858000" y="2895600"/>
            <a:chExt cx="685800" cy="685800"/>
          </a:xfrm>
        </p:grpSpPr>
        <p:sp>
          <p:nvSpPr>
            <p:cNvPr id="125" name="Rectangle 124"/>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26" name="Rectangle 125"/>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127" name="Group 126"/>
          <p:cNvGrpSpPr/>
          <p:nvPr/>
        </p:nvGrpSpPr>
        <p:grpSpPr>
          <a:xfrm>
            <a:off x="6477000" y="5499795"/>
            <a:ext cx="1066800" cy="527538"/>
            <a:chOff x="6858000" y="3657600"/>
            <a:chExt cx="1066800" cy="685800"/>
          </a:xfrm>
        </p:grpSpPr>
        <p:sp>
          <p:nvSpPr>
            <p:cNvPr id="128" name="Rectangle 127"/>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29" name="Rectangle 128"/>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30" name="Rectangle 129"/>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131" name="Rectangle 130"/>
          <p:cNvSpPr/>
          <p:nvPr/>
        </p:nvSpPr>
        <p:spPr>
          <a:xfrm>
            <a:off x="3048000" y="5347395"/>
            <a:ext cx="2743200" cy="762000"/>
          </a:xfrm>
          <a:prstGeom prst="rect">
            <a:avLst/>
          </a:prstGeom>
          <a:solidFill>
            <a:srgbClr val="5F5F5F">
              <a:alpha val="36863"/>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132" name="TextBox 131"/>
          <p:cNvSpPr txBox="1"/>
          <p:nvPr/>
        </p:nvSpPr>
        <p:spPr>
          <a:xfrm>
            <a:off x="381000" y="5257800"/>
            <a:ext cx="1981200" cy="1200329"/>
          </a:xfrm>
          <a:prstGeom prst="rect">
            <a:avLst/>
          </a:prstGeom>
          <a:noFill/>
        </p:spPr>
        <p:txBody>
          <a:bodyPr wrap="square" rtlCol="0">
            <a:spAutoFit/>
          </a:bodyPr>
          <a:lstStyle/>
          <a:p>
            <a:pPr fontAlgn="auto">
              <a:spcBef>
                <a:spcPts val="0"/>
              </a:spcBef>
              <a:spcAft>
                <a:spcPts val="0"/>
              </a:spcAft>
            </a:pPr>
            <a:r>
              <a:rPr lang="en-US" sz="2400" dirty="0">
                <a:solidFill>
                  <a:srgbClr val="080808"/>
                </a:solidFill>
                <a:latin typeface="Calibri"/>
                <a:ea typeface="+mn-ea"/>
                <a:cs typeface="+mn-cs"/>
              </a:rPr>
              <a:t>A fraction of working set stays in cache</a:t>
            </a:r>
          </a:p>
        </p:txBody>
      </p:sp>
      <p:cxnSp>
        <p:nvCxnSpPr>
          <p:cNvPr id="134" name="Straight Arrow Connector 133"/>
          <p:cNvCxnSpPr>
            <a:stCxn id="132" idx="3"/>
            <a:endCxn id="131" idx="1"/>
          </p:cNvCxnSpPr>
          <p:nvPr/>
        </p:nvCxnSpPr>
        <p:spPr>
          <a:xfrm flipV="1">
            <a:off x="2362200" y="5728395"/>
            <a:ext cx="685800" cy="129570"/>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3035283" y="2133600"/>
            <a:ext cx="1066318"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a:t>
            </a:r>
          </a:p>
        </p:txBody>
      </p:sp>
      <p:sp>
        <p:nvSpPr>
          <p:cNvPr id="136" name="TextBox 135"/>
          <p:cNvSpPr txBox="1"/>
          <p:nvPr/>
        </p:nvSpPr>
        <p:spPr>
          <a:xfrm>
            <a:off x="457200" y="1371600"/>
            <a:ext cx="82296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fontAlgn="auto">
              <a:spcBef>
                <a:spcPts val="0"/>
              </a:spcBef>
              <a:spcAft>
                <a:spcPts val="0"/>
              </a:spcAft>
            </a:pPr>
            <a:r>
              <a:rPr lang="en-US" sz="2800" b="1" dirty="0">
                <a:solidFill>
                  <a:srgbClr val="080808"/>
                </a:solidFill>
                <a:latin typeface="Calibri"/>
              </a:rPr>
              <a:t>Problem: </a:t>
            </a:r>
            <a:r>
              <a:rPr lang="en-US" sz="2800" dirty="0">
                <a:solidFill>
                  <a:srgbClr val="080808"/>
                </a:solidFill>
                <a:latin typeface="Calibri"/>
              </a:rPr>
              <a:t>High-reuse blocks evict each other</a:t>
            </a:r>
            <a:endParaRPr lang="en-US" sz="2800" b="1" dirty="0">
              <a:solidFill>
                <a:srgbClr val="080808"/>
              </a:solidFill>
              <a:latin typeface="Calibri"/>
            </a:endParaRPr>
          </a:p>
        </p:txBody>
      </p:sp>
      <p:sp>
        <p:nvSpPr>
          <p:cNvPr id="106" name="Slide Number Placeholder 10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605593716"/>
      </p:ext>
    </p:extLst>
  </p:cSld>
  <p:clrMapOvr>
    <a:masterClrMapping/>
  </p:clrMapOvr>
  <p:transition xmlns:p14="http://schemas.microsoft.com/office/powerpoint/2010/main" advTm="3731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7"/>
                                        </p:tgtEl>
                                      </p:cBhvr>
                                    </p:animEffect>
                                    <p:set>
                                      <p:cBhvr>
                                        <p:cTn id="10" dur="1" fill="hold">
                                          <p:stCondLst>
                                            <p:cond delay="499"/>
                                          </p:stCondLst>
                                        </p:cTn>
                                        <p:tgtEl>
                                          <p:spTgt spid="10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fade">
                                      <p:cBhvr>
                                        <p:cTn id="16" dur="500"/>
                                        <p:tgtEl>
                                          <p:spTgt spid="1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53"/>
                                        </p:tgtEl>
                                      </p:cBhvr>
                                    </p:animEffect>
                                    <p:set>
                                      <p:cBhvr>
                                        <p:cTn id="36" dur="1" fill="hold">
                                          <p:stCondLst>
                                            <p:cond delay="499"/>
                                          </p:stCondLst>
                                        </p:cTn>
                                        <p:tgtEl>
                                          <p:spTgt spid="53"/>
                                        </p:tgtEl>
                                        <p:attrNameLst>
                                          <p:attrName>style.visibility</p:attrName>
                                        </p:attrNameLst>
                                      </p:cBhvr>
                                      <p:to>
                                        <p:strVal val="hidden"/>
                                      </p:to>
                                    </p:set>
                                  </p:childTnLst>
                                </p:cTn>
                              </p:par>
                              <p:par>
                                <p:cTn id="37" presetID="63" presetClass="path" presetSubtype="0" accel="50000" decel="50000" fill="hold" nodeType="withEffect">
                                  <p:stCondLst>
                                    <p:cond delay="0"/>
                                  </p:stCondLst>
                                  <p:childTnLst>
                                    <p:animMotion origin="layout" path="M 3.33333E-6 2.95097E-6 L 0.04166 2.95097E-6 " pathEditMode="relative" rAng="0" ptsTypes="AA">
                                      <p:cBhvr>
                                        <p:cTn id="38" dur="500" fill="hold"/>
                                        <p:tgtEl>
                                          <p:spTgt spid="45"/>
                                        </p:tgtEl>
                                        <p:attrNameLst>
                                          <p:attrName>ppt_x</p:attrName>
                                          <p:attrName>ppt_y</p:attrName>
                                        </p:attrNameLst>
                                      </p:cBhvr>
                                      <p:rCtr x="21" y="0"/>
                                    </p:animMotion>
                                  </p:childTnLst>
                                </p:cTn>
                              </p:par>
                              <p:par>
                                <p:cTn id="39" presetID="10"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500"/>
                                        <p:tgtEl>
                                          <p:spTgt spid="96"/>
                                        </p:tgtEl>
                                      </p:cBhvr>
                                    </p:animEffect>
                                  </p:childTnLst>
                                </p:cTn>
                              </p:par>
                            </p:childTnLst>
                          </p:cTn>
                        </p:par>
                        <p:par>
                          <p:cTn id="42" fill="hold">
                            <p:stCondLst>
                              <p:cond delay="500"/>
                            </p:stCondLst>
                            <p:childTnLst>
                              <p:par>
                                <p:cTn id="43" presetID="1" presetClass="exit" presetSubtype="0" fill="hold" nodeType="afterEffect">
                                  <p:stCondLst>
                                    <p:cond delay="0"/>
                                  </p:stCondLst>
                                  <p:childTnLst>
                                    <p:set>
                                      <p:cBhvr>
                                        <p:cTn id="44" dur="1" fill="hold">
                                          <p:stCondLst>
                                            <p:cond delay="0"/>
                                          </p:stCondLst>
                                        </p:cTn>
                                        <p:tgtEl>
                                          <p:spTgt spid="45"/>
                                        </p:tgtEl>
                                        <p:attrNameLst>
                                          <p:attrName>style.visibility</p:attrName>
                                        </p:attrNameLst>
                                      </p:cBhvr>
                                      <p:to>
                                        <p:strVal val="hidden"/>
                                      </p:to>
                                    </p:se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62"/>
                                        </p:tgtEl>
                                      </p:cBhvr>
                                    </p:animEffect>
                                    <p:set>
                                      <p:cBhvr>
                                        <p:cTn id="55" dur="1" fill="hold">
                                          <p:stCondLst>
                                            <p:cond delay="499"/>
                                          </p:stCondLst>
                                        </p:cTn>
                                        <p:tgtEl>
                                          <p:spTgt spid="62"/>
                                        </p:tgtEl>
                                        <p:attrNameLst>
                                          <p:attrName>style.visibility</p:attrName>
                                        </p:attrNameLst>
                                      </p:cBhvr>
                                      <p:to>
                                        <p:strVal val="hidden"/>
                                      </p:to>
                                    </p:set>
                                  </p:childTnLst>
                                </p:cTn>
                              </p:par>
                              <p:par>
                                <p:cTn id="56" presetID="63" presetClass="path" presetSubtype="0" accel="50000" decel="50000" fill="hold" nodeType="withEffect">
                                  <p:stCondLst>
                                    <p:cond delay="0"/>
                                  </p:stCondLst>
                                  <p:childTnLst>
                                    <p:animMotion origin="layout" path="M 3.33333E-6 2.95097E-6 L 0.04166 2.95097E-6 " pathEditMode="relative" rAng="0" ptsTypes="AA">
                                      <p:cBhvr>
                                        <p:cTn id="57" dur="500" fill="hold"/>
                                        <p:tgtEl>
                                          <p:spTgt spid="54"/>
                                        </p:tgtEl>
                                        <p:attrNameLst>
                                          <p:attrName>ppt_x</p:attrName>
                                          <p:attrName>ppt_y</p:attrName>
                                        </p:attrNameLst>
                                      </p:cBhvr>
                                      <p:rCtr x="21" y="0"/>
                                    </p:animMotion>
                                  </p:childTnLst>
                                </p:cTn>
                              </p:par>
                              <p:par>
                                <p:cTn id="58" presetID="10" presetClass="entr" presetSubtype="0" fill="hold" nodeType="with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500"/>
                                        <p:tgtEl>
                                          <p:spTgt spid="102"/>
                                        </p:tgtEl>
                                      </p:cBhvr>
                                    </p:animEffect>
                                  </p:childTnLst>
                                </p:cTn>
                              </p:par>
                            </p:childTnLst>
                          </p:cTn>
                        </p:par>
                        <p:par>
                          <p:cTn id="61" fill="hold">
                            <p:stCondLst>
                              <p:cond delay="500"/>
                            </p:stCondLst>
                            <p:childTnLst>
                              <p:par>
                                <p:cTn id="62" presetID="1" presetClass="exit" presetSubtype="0" fill="hold" nodeType="afterEffect">
                                  <p:stCondLst>
                                    <p:cond delay="0"/>
                                  </p:stCondLst>
                                  <p:childTnLst>
                                    <p:set>
                                      <p:cBhvr>
                                        <p:cTn id="63" dur="1" fill="hold">
                                          <p:stCondLst>
                                            <p:cond delay="0"/>
                                          </p:stCondLst>
                                        </p:cTn>
                                        <p:tgtEl>
                                          <p:spTgt spid="54"/>
                                        </p:tgtEl>
                                        <p:attrNameLst>
                                          <p:attrName>style.visibility</p:attrName>
                                        </p:attrNameLst>
                                      </p:cBhvr>
                                      <p:to>
                                        <p:strVal val="hidden"/>
                                      </p:to>
                                    </p:set>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71"/>
                                        </p:tgtEl>
                                      </p:cBhvr>
                                    </p:animEffect>
                                    <p:set>
                                      <p:cBhvr>
                                        <p:cTn id="74" dur="1" fill="hold">
                                          <p:stCondLst>
                                            <p:cond delay="499"/>
                                          </p:stCondLst>
                                        </p:cTn>
                                        <p:tgtEl>
                                          <p:spTgt spid="71"/>
                                        </p:tgtEl>
                                        <p:attrNameLst>
                                          <p:attrName>style.visibility</p:attrName>
                                        </p:attrNameLst>
                                      </p:cBhvr>
                                      <p:to>
                                        <p:strVal val="hidden"/>
                                      </p:to>
                                    </p:set>
                                  </p:childTnLst>
                                </p:cTn>
                              </p:par>
                              <p:par>
                                <p:cTn id="75" presetID="63" presetClass="path" presetSubtype="0" accel="50000" decel="50000" fill="hold" nodeType="withEffect">
                                  <p:stCondLst>
                                    <p:cond delay="0"/>
                                  </p:stCondLst>
                                  <p:childTnLst>
                                    <p:animMotion origin="layout" path="M 3.33333E-6 2.95097E-6 L 0.04166 2.95097E-6 " pathEditMode="relative" rAng="0" ptsTypes="AA">
                                      <p:cBhvr>
                                        <p:cTn id="76" dur="500" fill="hold"/>
                                        <p:tgtEl>
                                          <p:spTgt spid="63"/>
                                        </p:tgtEl>
                                        <p:attrNameLst>
                                          <p:attrName>ppt_x</p:attrName>
                                          <p:attrName>ppt_y</p:attrName>
                                        </p:attrNameLst>
                                      </p:cBhvr>
                                      <p:rCtr x="21" y="0"/>
                                    </p:animMotion>
                                  </p:childTnLst>
                                </p:cTn>
                              </p:par>
                              <p:par>
                                <p:cTn id="77" presetID="10" presetClass="entr" presetSubtype="0" fill="hold" nodeType="with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500"/>
                                        <p:tgtEl>
                                          <p:spTgt spid="103"/>
                                        </p:tgtEl>
                                      </p:cBhvr>
                                    </p:animEffect>
                                  </p:childTnLst>
                                </p:cTn>
                              </p:par>
                            </p:childTnLst>
                          </p:cTn>
                        </p:par>
                        <p:par>
                          <p:cTn id="80" fill="hold">
                            <p:stCondLst>
                              <p:cond delay="500"/>
                            </p:stCondLst>
                            <p:childTnLst>
                              <p:par>
                                <p:cTn id="81" presetID="1" presetClass="exit" presetSubtype="0" fill="hold" nodeType="afterEffect">
                                  <p:stCondLst>
                                    <p:cond delay="0"/>
                                  </p:stCondLst>
                                  <p:childTnLst>
                                    <p:set>
                                      <p:cBhvr>
                                        <p:cTn id="82" dur="1" fill="hold">
                                          <p:stCondLst>
                                            <p:cond delay="0"/>
                                          </p:stCondLst>
                                        </p:cTn>
                                        <p:tgtEl>
                                          <p:spTgt spid="63"/>
                                        </p:tgtEl>
                                        <p:attrNameLst>
                                          <p:attrName>style.visibility</p:attrName>
                                        </p:attrNameLst>
                                      </p:cBhvr>
                                      <p:to>
                                        <p:strVal val="hidden"/>
                                      </p:to>
                                    </p:set>
                                  </p:childTnLst>
                                </p:cTn>
                              </p:par>
                            </p:childTnLst>
                          </p:cTn>
                        </p:par>
                        <p:par>
                          <p:cTn id="83" fill="hold">
                            <p:stCondLst>
                              <p:cond delay="500"/>
                            </p:stCondLst>
                            <p:childTnLst>
                              <p:par>
                                <p:cTn id="84" presetID="1" presetClass="entr" presetSubtype="0"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fade">
                                      <p:cBhvr>
                                        <p:cTn id="90" dur="500"/>
                                        <p:tgtEl>
                                          <p:spTgt spid="105"/>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117"/>
                                        </p:tgtEl>
                                      </p:cBhvr>
                                    </p:animEffect>
                                    <p:set>
                                      <p:cBhvr>
                                        <p:cTn id="107" dur="1" fill="hold">
                                          <p:stCondLst>
                                            <p:cond delay="499"/>
                                          </p:stCondLst>
                                        </p:cTn>
                                        <p:tgtEl>
                                          <p:spTgt spid="117"/>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childTnLst>
                                </p:cTn>
                              </p:par>
                            </p:childTnLst>
                          </p:cTn>
                        </p:par>
                        <p:par>
                          <p:cTn id="111" fill="hold">
                            <p:stCondLst>
                              <p:cond delay="500"/>
                            </p:stCondLst>
                            <p:childTnLst>
                              <p:par>
                                <p:cTn id="112" presetID="1" presetClass="entr" presetSubtype="0" fill="hold" grpId="0" nodeType="afterEffect">
                                  <p:stCondLst>
                                    <p:cond delay="0"/>
                                  </p:stCondLst>
                                  <p:childTnLst>
                                    <p:set>
                                      <p:cBhvr>
                                        <p:cTn id="113" dur="1" fill="hold">
                                          <p:stCondLst>
                                            <p:cond delay="0"/>
                                          </p:stCondLst>
                                        </p:cTn>
                                        <p:tgtEl>
                                          <p:spTgt spid="118"/>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18"/>
                                        </p:tgtEl>
                                      </p:cBhvr>
                                    </p:animEffect>
                                    <p:set>
                                      <p:cBhvr>
                                        <p:cTn id="118" dur="1" fill="hold">
                                          <p:stCondLst>
                                            <p:cond delay="499"/>
                                          </p:stCondLst>
                                        </p:cTn>
                                        <p:tgtEl>
                                          <p:spTgt spid="118"/>
                                        </p:tgtEl>
                                        <p:attrNameLst>
                                          <p:attrName>style.visibility</p:attrName>
                                        </p:attrNameLst>
                                      </p:cBhvr>
                                      <p:to>
                                        <p:strVal val="hidden"/>
                                      </p:to>
                                    </p:set>
                                  </p:childTnLst>
                                </p:cTn>
                              </p:par>
                              <p:par>
                                <p:cTn id="119" presetID="10" presetClass="entr" presetSubtype="0" fill="hold" nodeType="withEffect">
                                  <p:stCondLst>
                                    <p:cond delay="0"/>
                                  </p:stCondLst>
                                  <p:childTnLst>
                                    <p:set>
                                      <p:cBhvr>
                                        <p:cTn id="120" dur="1" fill="hold">
                                          <p:stCondLst>
                                            <p:cond delay="0"/>
                                          </p:stCondLst>
                                        </p:cTn>
                                        <p:tgtEl>
                                          <p:spTgt spid="124"/>
                                        </p:tgtEl>
                                        <p:attrNameLst>
                                          <p:attrName>style.visibility</p:attrName>
                                        </p:attrNameLst>
                                      </p:cBhvr>
                                      <p:to>
                                        <p:strVal val="visible"/>
                                      </p:to>
                                    </p:set>
                                    <p:animEffect transition="in" filter="fade">
                                      <p:cBhvr>
                                        <p:cTn id="121" dur="500"/>
                                        <p:tgtEl>
                                          <p:spTgt spid="124"/>
                                        </p:tgtEl>
                                      </p:cBhvr>
                                    </p:animEffect>
                                  </p:childTnLst>
                                </p:cTn>
                              </p:par>
                            </p:childTnLst>
                          </p:cTn>
                        </p:par>
                        <p:par>
                          <p:cTn id="122" fill="hold">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11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119"/>
                                        </p:tgtEl>
                                      </p:cBhvr>
                                    </p:animEffect>
                                    <p:set>
                                      <p:cBhvr>
                                        <p:cTn id="129" dur="1" fill="hold">
                                          <p:stCondLst>
                                            <p:cond delay="499"/>
                                          </p:stCondLst>
                                        </p:cTn>
                                        <p:tgtEl>
                                          <p:spTgt spid="119"/>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127"/>
                                        </p:tgtEl>
                                        <p:attrNameLst>
                                          <p:attrName>style.visibility</p:attrName>
                                        </p:attrNameLst>
                                      </p:cBhvr>
                                      <p:to>
                                        <p:strVal val="visible"/>
                                      </p:to>
                                    </p:set>
                                    <p:animEffect transition="in" filter="fade">
                                      <p:cBhvr>
                                        <p:cTn id="132" dur="500"/>
                                        <p:tgtEl>
                                          <p:spTgt spid="127"/>
                                        </p:tgtEl>
                                      </p:cBhvr>
                                    </p:animEffect>
                                  </p:childTnLst>
                                </p:cTn>
                              </p:par>
                            </p:childTnLst>
                          </p:cTn>
                        </p:par>
                        <p:par>
                          <p:cTn id="133" fill="hold">
                            <p:stCondLst>
                              <p:cond delay="500"/>
                            </p:stCondLst>
                            <p:childTnLst>
                              <p:par>
                                <p:cTn id="134" presetID="1" presetClass="entr" presetSubtype="0" fill="hold" grpId="0" nodeType="afterEffect">
                                  <p:stCondLst>
                                    <p:cond delay="0"/>
                                  </p:stCondLst>
                                  <p:childTnLst>
                                    <p:set>
                                      <p:cBhvr>
                                        <p:cTn id="135" dur="1" fill="hold">
                                          <p:stCondLst>
                                            <p:cond delay="0"/>
                                          </p:stCondLst>
                                        </p:cTn>
                                        <p:tgtEl>
                                          <p:spTgt spid="120"/>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500"/>
                                        <p:tgtEl>
                                          <p:spTgt spid="131"/>
                                        </p:tgtEl>
                                      </p:cBhvr>
                                    </p:animEffect>
                                  </p:childTnLst>
                                </p:cTn>
                              </p:par>
                              <p:par>
                                <p:cTn id="141" presetID="10" presetClass="entr" presetSubtype="0" fill="hold" nodeType="withEffect">
                                  <p:stCondLst>
                                    <p:cond delay="0"/>
                                  </p:stCondLst>
                                  <p:childTnLst>
                                    <p:set>
                                      <p:cBhvr>
                                        <p:cTn id="142" dur="1" fill="hold">
                                          <p:stCondLst>
                                            <p:cond delay="0"/>
                                          </p:stCondLst>
                                        </p:cTn>
                                        <p:tgtEl>
                                          <p:spTgt spid="134"/>
                                        </p:tgtEl>
                                        <p:attrNameLst>
                                          <p:attrName>style.visibility</p:attrName>
                                        </p:attrNameLst>
                                      </p:cBhvr>
                                      <p:to>
                                        <p:strVal val="visible"/>
                                      </p:to>
                                    </p:set>
                                    <p:animEffect transition="in" filter="fade">
                                      <p:cBhvr>
                                        <p:cTn id="143" dur="500"/>
                                        <p:tgtEl>
                                          <p:spTgt spid="13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32"/>
                                        </p:tgtEl>
                                        <p:attrNameLst>
                                          <p:attrName>style.visibility</p:attrName>
                                        </p:attrNameLst>
                                      </p:cBhvr>
                                      <p:to>
                                        <p:strVal val="visible"/>
                                      </p:to>
                                    </p:set>
                                    <p:animEffect transition="in" filter="fade">
                                      <p:cBhvr>
                                        <p:cTn id="14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animBg="1"/>
      <p:bldP spid="53" grpId="1" animBg="1"/>
      <p:bldP spid="62" grpId="0" animBg="1"/>
      <p:bldP spid="62" grpId="1" animBg="1"/>
      <p:bldP spid="71" grpId="0" animBg="1"/>
      <p:bldP spid="71" grpId="1" animBg="1"/>
      <p:bldP spid="81" grpId="0"/>
      <p:bldP spid="82" grpId="0"/>
      <p:bldP spid="83" grpId="0"/>
      <p:bldP spid="96" grpId="0" animBg="1"/>
      <p:bldP spid="105" grpId="0" animBg="1"/>
      <p:bldP spid="107" grpId="0" animBg="1"/>
      <p:bldP spid="108" grpId="0" animBg="1"/>
      <p:bldP spid="117" grpId="0" animBg="1"/>
      <p:bldP spid="117" grpId="1" animBg="1"/>
      <p:bldP spid="118" grpId="0" animBg="1"/>
      <p:bldP spid="118" grpId="1" animBg="1"/>
      <p:bldP spid="119" grpId="0" animBg="1"/>
      <p:bldP spid="119" grpId="1" animBg="1"/>
      <p:bldP spid="120" grpId="0" animBg="1"/>
      <p:bldP spid="121" grpId="0"/>
      <p:bldP spid="122" grpId="0"/>
      <p:bldP spid="123" grpId="0" animBg="1"/>
      <p:bldP spid="131" grpId="0" animBg="1"/>
      <p:bldP spid="132" grpId="0"/>
      <p:bldP spid="13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Shortcomings of Prior Works</a:t>
            </a:r>
            <a:endParaRPr lang="en-US" dirty="0"/>
          </a:p>
        </p:txBody>
      </p:sp>
      <p:sp>
        <p:nvSpPr>
          <p:cNvPr id="23" name="TextBox 22"/>
          <p:cNvSpPr txBox="1"/>
          <p:nvPr/>
        </p:nvSpPr>
        <p:spPr>
          <a:xfrm>
            <a:off x="533400" y="1371600"/>
            <a:ext cx="792480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34950" fontAlgn="auto">
              <a:spcBef>
                <a:spcPts val="0"/>
              </a:spcBef>
              <a:spcAft>
                <a:spcPts val="0"/>
              </a:spcAft>
            </a:pPr>
            <a:r>
              <a:rPr lang="en-US" sz="2800" dirty="0">
                <a:solidFill>
                  <a:srgbClr val="080808"/>
                </a:solidFill>
                <a:latin typeface="Calibri"/>
              </a:rPr>
              <a:t>Prior works do not address both pollution and thrashing concurrently</a:t>
            </a:r>
          </a:p>
        </p:txBody>
      </p:sp>
      <p:grpSp>
        <p:nvGrpSpPr>
          <p:cNvPr id="34" name="Group 33"/>
          <p:cNvGrpSpPr/>
          <p:nvPr/>
        </p:nvGrpSpPr>
        <p:grpSpPr>
          <a:xfrm>
            <a:off x="533400" y="2590800"/>
            <a:ext cx="8077200" cy="1411307"/>
            <a:chOff x="533400" y="2590800"/>
            <a:chExt cx="8077200" cy="1411307"/>
          </a:xfrm>
        </p:grpSpPr>
        <p:sp>
          <p:nvSpPr>
            <p:cNvPr id="24" name="TextBox 23"/>
            <p:cNvSpPr txBox="1"/>
            <p:nvPr/>
          </p:nvSpPr>
          <p:spPr>
            <a:xfrm>
              <a:off x="533400" y="2590800"/>
              <a:ext cx="4666086" cy="523220"/>
            </a:xfrm>
            <a:prstGeom prst="rect">
              <a:avLst/>
            </a:prstGeom>
            <a:noFill/>
          </p:spPr>
          <p:txBody>
            <a:bodyPr wrap="none" rtlCol="0">
              <a:spAutoFit/>
            </a:bodyPr>
            <a:lstStyle/>
            <a:p>
              <a:pPr fontAlgn="auto">
                <a:spcBef>
                  <a:spcPts val="0"/>
                </a:spcBef>
                <a:spcAft>
                  <a:spcPts val="0"/>
                </a:spcAft>
              </a:pPr>
              <a:r>
                <a:rPr lang="en-US" sz="2800" b="1" dirty="0">
                  <a:solidFill>
                    <a:srgbClr val="080808"/>
                  </a:solidFill>
                  <a:latin typeface="Calibri"/>
                  <a:ea typeface="+mn-ea"/>
                  <a:cs typeface="+mn-cs"/>
                </a:rPr>
                <a:t>Prior Work on Cache Pollution</a:t>
              </a:r>
            </a:p>
          </p:txBody>
        </p:sp>
        <p:sp>
          <p:nvSpPr>
            <p:cNvPr id="31" name="TextBox 30"/>
            <p:cNvSpPr txBox="1"/>
            <p:nvPr/>
          </p:nvSpPr>
          <p:spPr>
            <a:xfrm>
              <a:off x="533400" y="3048000"/>
              <a:ext cx="8077200" cy="954107"/>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No control on the number of blocks inserted with high priority into the cache</a:t>
              </a:r>
            </a:p>
          </p:txBody>
        </p:sp>
      </p:grpSp>
      <p:grpSp>
        <p:nvGrpSpPr>
          <p:cNvPr id="35" name="Group 34"/>
          <p:cNvGrpSpPr/>
          <p:nvPr/>
        </p:nvGrpSpPr>
        <p:grpSpPr>
          <a:xfrm>
            <a:off x="533400" y="4075093"/>
            <a:ext cx="7696200" cy="1411307"/>
            <a:chOff x="533400" y="3733800"/>
            <a:chExt cx="7696200" cy="1411307"/>
          </a:xfrm>
        </p:grpSpPr>
        <p:sp>
          <p:nvSpPr>
            <p:cNvPr id="28" name="TextBox 27"/>
            <p:cNvSpPr txBox="1"/>
            <p:nvPr/>
          </p:nvSpPr>
          <p:spPr>
            <a:xfrm>
              <a:off x="533400" y="3733800"/>
              <a:ext cx="4776179" cy="523220"/>
            </a:xfrm>
            <a:prstGeom prst="rect">
              <a:avLst/>
            </a:prstGeom>
            <a:noFill/>
          </p:spPr>
          <p:txBody>
            <a:bodyPr wrap="none" rtlCol="0">
              <a:spAutoFit/>
            </a:bodyPr>
            <a:lstStyle/>
            <a:p>
              <a:pPr fontAlgn="auto">
                <a:spcBef>
                  <a:spcPts val="0"/>
                </a:spcBef>
                <a:spcAft>
                  <a:spcPts val="0"/>
                </a:spcAft>
              </a:pPr>
              <a:r>
                <a:rPr lang="en-US" sz="2800" b="1" dirty="0">
                  <a:solidFill>
                    <a:srgbClr val="080808"/>
                  </a:solidFill>
                  <a:latin typeface="Calibri"/>
                  <a:ea typeface="+mn-ea"/>
                  <a:cs typeface="+mn-cs"/>
                </a:rPr>
                <a:t>Prior Work on Cache Thrashing</a:t>
              </a:r>
            </a:p>
          </p:txBody>
        </p:sp>
        <p:sp>
          <p:nvSpPr>
            <p:cNvPr id="32" name="TextBox 31"/>
            <p:cNvSpPr txBox="1"/>
            <p:nvPr/>
          </p:nvSpPr>
          <p:spPr>
            <a:xfrm>
              <a:off x="533400" y="4191000"/>
              <a:ext cx="7696200" cy="954107"/>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No mechanism to distinguish high-reuse blocks from low-reuse blocks</a:t>
              </a:r>
            </a:p>
          </p:txBody>
        </p:sp>
      </p:grpSp>
      <p:sp>
        <p:nvSpPr>
          <p:cNvPr id="33" name="Rectangle 32"/>
          <p:cNvSpPr/>
          <p:nvPr/>
        </p:nvSpPr>
        <p:spPr>
          <a:xfrm>
            <a:off x="533400" y="5638800"/>
            <a:ext cx="7924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b="1" dirty="0">
                <a:solidFill>
                  <a:srgbClr val="080808"/>
                </a:solidFill>
                <a:latin typeface="Calibri" pitchFamily="34" charset="0"/>
              </a:rPr>
              <a:t>Our goal: </a:t>
            </a:r>
            <a:r>
              <a:rPr lang="en-US" sz="2800" dirty="0">
                <a:solidFill>
                  <a:srgbClr val="080808"/>
                </a:solidFill>
                <a:latin typeface="Calibri" pitchFamily="34" charset="0"/>
              </a:rPr>
              <a:t>Design a mechanism to address both pollution and thrashing concurrently</a:t>
            </a:r>
            <a:endParaRPr lang="en-US" sz="2800" dirty="0">
              <a:solidFill>
                <a:srgbClr val="080808"/>
              </a:solidFill>
              <a:latin typeface="Calibri"/>
            </a:endParaRPr>
          </a:p>
        </p:txBody>
      </p:sp>
      <p:sp>
        <p:nvSpPr>
          <p:cNvPr id="11" name="Slide Number Placeholder 10"/>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52</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209711986"/>
      </p:ext>
    </p:extLst>
  </p:cSld>
  <p:clrMapOvr>
    <a:masterClrMapping/>
  </p:clrMapOvr>
  <p:transition xmlns:p14="http://schemas.microsoft.com/office/powerpoint/2010/main" advTm="4176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53</a:t>
            </a:fld>
            <a:endParaRPr lang="en-US">
              <a:solidFill>
                <a:srgbClr val="080808">
                  <a:tint val="75000"/>
                </a:srgbClr>
              </a:solidFill>
              <a:latin typeface="Calibri"/>
            </a:endParaRPr>
          </a:p>
        </p:txBody>
      </p:sp>
    </p:spTree>
    <p:extLst>
      <p:ext uri="{BB962C8B-B14F-4D97-AF65-F5344CB8AC3E}">
        <p14:creationId xmlns:p14="http://schemas.microsoft.com/office/powerpoint/2010/main" val="548600805"/>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Prediction</a:t>
            </a:r>
            <a:endParaRPr lang="en-US" dirty="0"/>
          </a:p>
        </p:txBody>
      </p:sp>
      <p:sp>
        <p:nvSpPr>
          <p:cNvPr id="4" name="Explosion 1 3"/>
          <p:cNvSpPr/>
          <p:nvPr/>
        </p:nvSpPr>
        <p:spPr>
          <a:xfrm>
            <a:off x="609600" y="1910090"/>
            <a:ext cx="1676400" cy="99060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Miss</a:t>
            </a:r>
          </a:p>
        </p:txBody>
      </p:sp>
      <p:sp>
        <p:nvSpPr>
          <p:cNvPr id="6" name="TextBox 5"/>
          <p:cNvSpPr txBox="1"/>
          <p:nvPr/>
        </p:nvSpPr>
        <p:spPr>
          <a:xfrm>
            <a:off x="2362200" y="2219980"/>
            <a:ext cx="2191626" cy="523220"/>
          </a:xfrm>
          <a:prstGeom prst="rect">
            <a:avLst/>
          </a:prstGeom>
          <a:noFill/>
        </p:spPr>
        <p:txBody>
          <a:bodyPr wrap="none" rtlCol="0">
            <a:spAutoFit/>
          </a:bodyPr>
          <a:lstStyle/>
          <a:p>
            <a:pPr algn="ctr" fontAlgn="auto">
              <a:spcBef>
                <a:spcPts val="0"/>
              </a:spcBef>
              <a:spcAft>
                <a:spcPts val="0"/>
              </a:spcAft>
            </a:pPr>
            <a:r>
              <a:rPr lang="en-US" sz="2800" dirty="0">
                <a:solidFill>
                  <a:srgbClr val="080808"/>
                </a:solidFill>
                <a:latin typeface="Calibri"/>
                <a:ea typeface="+mn-ea"/>
                <a:cs typeface="+mn-cs"/>
              </a:rPr>
              <a:t>Missed-block</a:t>
            </a:r>
          </a:p>
        </p:txBody>
      </p:sp>
      <p:sp>
        <p:nvSpPr>
          <p:cNvPr id="9" name="TextBox 8"/>
          <p:cNvSpPr txBox="1"/>
          <p:nvPr/>
        </p:nvSpPr>
        <p:spPr>
          <a:xfrm>
            <a:off x="6188363" y="1681490"/>
            <a:ext cx="1736437" cy="523220"/>
          </a:xfrm>
          <a:prstGeom prst="rect">
            <a:avLst/>
          </a:prstGeom>
          <a:noFill/>
        </p:spPr>
        <p:txBody>
          <a:bodyPr wrap="none" rtlCol="0">
            <a:spAutoFit/>
          </a:bodyPr>
          <a:lstStyle/>
          <a:p>
            <a:pPr algn="ctr" fontAlgn="auto">
              <a:spcBef>
                <a:spcPts val="0"/>
              </a:spcBef>
              <a:spcAft>
                <a:spcPts val="0"/>
              </a:spcAft>
            </a:pPr>
            <a:r>
              <a:rPr lang="en-US" sz="2800" dirty="0">
                <a:solidFill>
                  <a:srgbClr val="080808"/>
                </a:solidFill>
                <a:latin typeface="Calibri"/>
                <a:ea typeface="+mn-ea"/>
                <a:cs typeface="+mn-cs"/>
              </a:rPr>
              <a:t>High reuse</a:t>
            </a:r>
          </a:p>
        </p:txBody>
      </p:sp>
      <p:sp>
        <p:nvSpPr>
          <p:cNvPr id="10" name="TextBox 9"/>
          <p:cNvSpPr txBox="1"/>
          <p:nvPr/>
        </p:nvSpPr>
        <p:spPr>
          <a:xfrm>
            <a:off x="6257099" y="2824490"/>
            <a:ext cx="1667701" cy="523220"/>
          </a:xfrm>
          <a:prstGeom prst="rect">
            <a:avLst/>
          </a:prstGeom>
          <a:noFill/>
        </p:spPr>
        <p:txBody>
          <a:bodyPr wrap="none" rtlCol="0">
            <a:spAutoFit/>
          </a:bodyPr>
          <a:lstStyle/>
          <a:p>
            <a:pPr algn="ctr" fontAlgn="auto">
              <a:spcBef>
                <a:spcPts val="0"/>
              </a:spcBef>
              <a:spcAft>
                <a:spcPts val="0"/>
              </a:spcAft>
            </a:pPr>
            <a:r>
              <a:rPr lang="en-US" sz="2800" dirty="0">
                <a:solidFill>
                  <a:srgbClr val="080808"/>
                </a:solidFill>
                <a:latin typeface="Calibri"/>
                <a:ea typeface="+mn-ea"/>
                <a:cs typeface="+mn-cs"/>
              </a:rPr>
              <a:t>Low reuse</a:t>
            </a:r>
          </a:p>
        </p:txBody>
      </p:sp>
      <p:cxnSp>
        <p:nvCxnSpPr>
          <p:cNvPr id="12" name="Straight Arrow Connector 11"/>
          <p:cNvCxnSpPr/>
          <p:nvPr/>
        </p:nvCxnSpPr>
        <p:spPr>
          <a:xfrm flipV="1">
            <a:off x="5224441" y="1943100"/>
            <a:ext cx="1006763" cy="541035"/>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24441" y="2484135"/>
            <a:ext cx="1023959" cy="601965"/>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495800" y="2143780"/>
            <a:ext cx="304800" cy="68071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16" name="TextBox 15"/>
          <p:cNvSpPr txBox="1"/>
          <p:nvPr/>
        </p:nvSpPr>
        <p:spPr>
          <a:xfrm>
            <a:off x="4906422" y="2225070"/>
            <a:ext cx="351378" cy="523220"/>
          </a:xfrm>
          <a:prstGeom prst="rect">
            <a:avLst/>
          </a:prstGeom>
          <a:noFill/>
        </p:spPr>
        <p:txBody>
          <a:bodyPr wrap="none" rtlCol="0">
            <a:spAutoFit/>
          </a:bodyPr>
          <a:lstStyle/>
          <a:p>
            <a:pPr algn="ctr" fontAlgn="auto">
              <a:spcBef>
                <a:spcPts val="0"/>
              </a:spcBef>
              <a:spcAft>
                <a:spcPts val="0"/>
              </a:spcAft>
            </a:pPr>
            <a:r>
              <a:rPr lang="en-US" sz="2800" dirty="0">
                <a:solidFill>
                  <a:srgbClr val="080808"/>
                </a:solidFill>
                <a:latin typeface="Calibri"/>
                <a:ea typeface="+mn-ea"/>
                <a:cs typeface="+mn-cs"/>
              </a:rPr>
              <a:t>?</a:t>
            </a:r>
          </a:p>
        </p:txBody>
      </p:sp>
      <p:sp>
        <p:nvSpPr>
          <p:cNvPr id="17" name="Rectangle 16"/>
          <p:cNvSpPr/>
          <p:nvPr/>
        </p:nvSpPr>
        <p:spPr>
          <a:xfrm>
            <a:off x="8001000" y="161038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18" name="Rectangle 17"/>
          <p:cNvSpPr/>
          <p:nvPr/>
        </p:nvSpPr>
        <p:spPr>
          <a:xfrm>
            <a:off x="8001000" y="27482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23" name="Rectangle 22"/>
          <p:cNvSpPr/>
          <p:nvPr/>
        </p:nvSpPr>
        <p:spPr>
          <a:xfrm>
            <a:off x="533400" y="3733800"/>
            <a:ext cx="7924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dirty="0">
                <a:solidFill>
                  <a:srgbClr val="080808"/>
                </a:solidFill>
                <a:latin typeface="Calibri"/>
              </a:rPr>
              <a:t>Keep track of the reuse behavior of every cache block in the system</a:t>
            </a:r>
          </a:p>
        </p:txBody>
      </p:sp>
      <p:sp>
        <p:nvSpPr>
          <p:cNvPr id="25" name="TextBox 24"/>
          <p:cNvSpPr txBox="1"/>
          <p:nvPr/>
        </p:nvSpPr>
        <p:spPr>
          <a:xfrm>
            <a:off x="533400" y="4939605"/>
            <a:ext cx="7924800"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34950" fontAlgn="auto">
              <a:spcBef>
                <a:spcPts val="0"/>
              </a:spcBef>
              <a:spcAft>
                <a:spcPts val="0"/>
              </a:spcAft>
            </a:pPr>
            <a:r>
              <a:rPr lang="en-US" sz="2800" b="1" dirty="0">
                <a:solidFill>
                  <a:srgbClr val="080808"/>
                </a:solidFill>
                <a:latin typeface="Calibri"/>
              </a:rPr>
              <a:t>Impractical</a:t>
            </a:r>
          </a:p>
          <a:p>
            <a:pPr marL="749300" indent="-514350" fontAlgn="auto">
              <a:spcBef>
                <a:spcPts val="0"/>
              </a:spcBef>
              <a:spcAft>
                <a:spcPts val="0"/>
              </a:spcAft>
              <a:buFont typeface="+mj-lt"/>
              <a:buAutoNum type="arabicPeriod"/>
            </a:pPr>
            <a:r>
              <a:rPr lang="en-US" sz="2800" dirty="0">
                <a:solidFill>
                  <a:srgbClr val="080808"/>
                </a:solidFill>
                <a:latin typeface="Calibri"/>
              </a:rPr>
              <a:t>High storage overhead</a:t>
            </a:r>
          </a:p>
          <a:p>
            <a:pPr marL="749300" indent="-514350" fontAlgn="auto">
              <a:spcBef>
                <a:spcPts val="0"/>
              </a:spcBef>
              <a:spcAft>
                <a:spcPts val="0"/>
              </a:spcAft>
              <a:buFont typeface="+mj-lt"/>
              <a:buAutoNum type="arabicPeriod"/>
            </a:pPr>
            <a:r>
              <a:rPr lang="en-US" sz="2800" dirty="0">
                <a:solidFill>
                  <a:srgbClr val="080808"/>
                </a:solidFill>
                <a:latin typeface="Calibri"/>
              </a:rPr>
              <a:t>Look-up latency</a:t>
            </a:r>
          </a:p>
        </p:txBody>
      </p:sp>
      <p:sp>
        <p:nvSpPr>
          <p:cNvPr id="15" name="Slide Number Placeholder 1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54</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376387245"/>
      </p:ext>
    </p:extLst>
  </p:cSld>
  <p:clrMapOvr>
    <a:masterClrMapping/>
  </p:clrMapOvr>
  <p:transition xmlns:p14="http://schemas.microsoft.com/office/powerpoint/2010/main" advTm="2685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 on Reuse Prediction</a:t>
            </a:r>
            <a:endParaRPr lang="en-US" dirty="0"/>
          </a:p>
        </p:txBody>
      </p:sp>
      <p:sp>
        <p:nvSpPr>
          <p:cNvPr id="19" name="Rectangle 18"/>
          <p:cNvSpPr/>
          <p:nvPr/>
        </p:nvSpPr>
        <p:spPr>
          <a:xfrm>
            <a:off x="533400" y="1371600"/>
            <a:ext cx="8001000" cy="685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dirty="0">
                <a:solidFill>
                  <a:srgbClr val="080808"/>
                </a:solidFill>
                <a:latin typeface="Calibri" pitchFamily="34" charset="0"/>
              </a:rPr>
              <a:t>Use program counter or memory region information.</a:t>
            </a:r>
          </a:p>
        </p:txBody>
      </p:sp>
      <p:grpSp>
        <p:nvGrpSpPr>
          <p:cNvPr id="61" name="Group 60"/>
          <p:cNvGrpSpPr/>
          <p:nvPr/>
        </p:nvGrpSpPr>
        <p:grpSpPr>
          <a:xfrm>
            <a:off x="838200" y="3276600"/>
            <a:ext cx="1646035" cy="1371600"/>
            <a:chOff x="838200" y="2819400"/>
            <a:chExt cx="1646035" cy="1371600"/>
          </a:xfrm>
        </p:grpSpPr>
        <p:grpSp>
          <p:nvGrpSpPr>
            <p:cNvPr id="31" name="Group 30"/>
            <p:cNvGrpSpPr/>
            <p:nvPr/>
          </p:nvGrpSpPr>
          <p:grpSpPr>
            <a:xfrm>
              <a:off x="838200" y="3276600"/>
              <a:ext cx="792480" cy="914400"/>
              <a:chOff x="762000" y="3048000"/>
              <a:chExt cx="990600" cy="1143000"/>
            </a:xfrm>
          </p:grpSpPr>
          <p:sp>
            <p:nvSpPr>
              <p:cNvPr id="23" name="Rectangle 22"/>
              <p:cNvSpPr/>
              <p:nvPr/>
            </p:nvSpPr>
            <p:spPr>
              <a:xfrm>
                <a:off x="1295400" y="32054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B</a:t>
                </a:r>
              </a:p>
            </p:txBody>
          </p:sp>
          <p:sp>
            <p:nvSpPr>
              <p:cNvPr id="26" name="Rectangle 25"/>
              <p:cNvSpPr/>
              <p:nvPr/>
            </p:nvSpPr>
            <p:spPr>
              <a:xfrm>
                <a:off x="914400" y="33578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A</a:t>
                </a:r>
              </a:p>
            </p:txBody>
          </p:sp>
          <p:sp>
            <p:nvSpPr>
              <p:cNvPr id="27" name="Rectangle 26"/>
              <p:cNvSpPr/>
              <p:nvPr/>
            </p:nvSpPr>
            <p:spPr>
              <a:xfrm>
                <a:off x="762000" y="3048000"/>
                <a:ext cx="990600" cy="11430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grpSp>
        <p:grpSp>
          <p:nvGrpSpPr>
            <p:cNvPr id="33" name="Group 32"/>
            <p:cNvGrpSpPr/>
            <p:nvPr/>
          </p:nvGrpSpPr>
          <p:grpSpPr>
            <a:xfrm>
              <a:off x="1691755" y="3276600"/>
              <a:ext cx="792480" cy="914400"/>
              <a:chOff x="762000" y="3048000"/>
              <a:chExt cx="990600" cy="1143000"/>
            </a:xfrm>
          </p:grpSpPr>
          <p:sp>
            <p:nvSpPr>
              <p:cNvPr id="34" name="Rectangle 33"/>
              <p:cNvSpPr/>
              <p:nvPr/>
            </p:nvSpPr>
            <p:spPr>
              <a:xfrm>
                <a:off x="1295400" y="32054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T</a:t>
                </a:r>
              </a:p>
            </p:txBody>
          </p:sp>
          <p:sp>
            <p:nvSpPr>
              <p:cNvPr id="35" name="Rectangle 34"/>
              <p:cNvSpPr/>
              <p:nvPr/>
            </p:nvSpPr>
            <p:spPr>
              <a:xfrm>
                <a:off x="914400" y="33578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S</a:t>
                </a:r>
              </a:p>
            </p:txBody>
          </p:sp>
          <p:sp>
            <p:nvSpPr>
              <p:cNvPr id="36" name="Rectangle 35"/>
              <p:cNvSpPr/>
              <p:nvPr/>
            </p:nvSpPr>
            <p:spPr>
              <a:xfrm>
                <a:off x="762000" y="3048000"/>
                <a:ext cx="990600" cy="11430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grpSp>
        <p:sp>
          <p:nvSpPr>
            <p:cNvPr id="37" name="TextBox 36"/>
            <p:cNvSpPr txBox="1"/>
            <p:nvPr/>
          </p:nvSpPr>
          <p:spPr>
            <a:xfrm>
              <a:off x="868795" y="2819400"/>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PC 1</a:t>
              </a:r>
            </a:p>
          </p:txBody>
        </p:sp>
        <p:sp>
          <p:nvSpPr>
            <p:cNvPr id="38" name="TextBox 37"/>
            <p:cNvSpPr txBox="1"/>
            <p:nvPr/>
          </p:nvSpPr>
          <p:spPr>
            <a:xfrm>
              <a:off x="1722350" y="2819400"/>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PC 2</a:t>
              </a:r>
            </a:p>
          </p:txBody>
        </p:sp>
      </p:grpSp>
      <p:grpSp>
        <p:nvGrpSpPr>
          <p:cNvPr id="60" name="Group 59"/>
          <p:cNvGrpSpPr/>
          <p:nvPr/>
        </p:nvGrpSpPr>
        <p:grpSpPr>
          <a:xfrm>
            <a:off x="3687965" y="3276600"/>
            <a:ext cx="1646035" cy="1371600"/>
            <a:chOff x="3687965" y="2895600"/>
            <a:chExt cx="1646035" cy="1371600"/>
          </a:xfrm>
        </p:grpSpPr>
        <p:grpSp>
          <p:nvGrpSpPr>
            <p:cNvPr id="39" name="Group 38"/>
            <p:cNvGrpSpPr/>
            <p:nvPr/>
          </p:nvGrpSpPr>
          <p:grpSpPr>
            <a:xfrm>
              <a:off x="3687965" y="3352800"/>
              <a:ext cx="792480" cy="914400"/>
              <a:chOff x="762000" y="3048000"/>
              <a:chExt cx="990600" cy="1143000"/>
            </a:xfrm>
          </p:grpSpPr>
          <p:sp>
            <p:nvSpPr>
              <p:cNvPr id="40" name="Rectangle 39"/>
              <p:cNvSpPr/>
              <p:nvPr/>
            </p:nvSpPr>
            <p:spPr>
              <a:xfrm>
                <a:off x="1295400" y="3205490"/>
                <a:ext cx="304800" cy="680710"/>
              </a:xfrm>
              <a:prstGeom prst="rect">
                <a:avLst/>
              </a:prstGeom>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B</a:t>
                </a:r>
              </a:p>
            </p:txBody>
          </p:sp>
          <p:sp>
            <p:nvSpPr>
              <p:cNvPr id="41" name="Rectangle 40"/>
              <p:cNvSpPr/>
              <p:nvPr/>
            </p:nvSpPr>
            <p:spPr>
              <a:xfrm>
                <a:off x="914400" y="3357890"/>
                <a:ext cx="304800" cy="680710"/>
              </a:xfrm>
              <a:prstGeom prst="rect">
                <a:avLst/>
              </a:prstGeom>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A</a:t>
                </a:r>
              </a:p>
            </p:txBody>
          </p:sp>
          <p:sp>
            <p:nvSpPr>
              <p:cNvPr id="42" name="Rectangle 41"/>
              <p:cNvSpPr/>
              <p:nvPr/>
            </p:nvSpPr>
            <p:spPr>
              <a:xfrm>
                <a:off x="762000" y="3048000"/>
                <a:ext cx="990600" cy="1143000"/>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grpSp>
        <p:grpSp>
          <p:nvGrpSpPr>
            <p:cNvPr id="43" name="Group 42"/>
            <p:cNvGrpSpPr/>
            <p:nvPr/>
          </p:nvGrpSpPr>
          <p:grpSpPr>
            <a:xfrm>
              <a:off x="4541520" y="3352800"/>
              <a:ext cx="792480" cy="914400"/>
              <a:chOff x="762000" y="3048000"/>
              <a:chExt cx="990600" cy="1143000"/>
            </a:xfrm>
          </p:grpSpPr>
          <p:sp>
            <p:nvSpPr>
              <p:cNvPr id="44" name="Rectangle 43"/>
              <p:cNvSpPr/>
              <p:nvPr/>
            </p:nvSpPr>
            <p:spPr>
              <a:xfrm>
                <a:off x="1295400" y="3205490"/>
                <a:ext cx="304800" cy="68071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T</a:t>
                </a:r>
              </a:p>
            </p:txBody>
          </p:sp>
          <p:sp>
            <p:nvSpPr>
              <p:cNvPr id="45" name="Rectangle 44"/>
              <p:cNvSpPr/>
              <p:nvPr/>
            </p:nvSpPr>
            <p:spPr>
              <a:xfrm>
                <a:off x="914400" y="3357890"/>
                <a:ext cx="304800" cy="68071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S</a:t>
                </a:r>
              </a:p>
            </p:txBody>
          </p:sp>
          <p:sp>
            <p:nvSpPr>
              <p:cNvPr id="46" name="Rectangle 45"/>
              <p:cNvSpPr/>
              <p:nvPr/>
            </p:nvSpPr>
            <p:spPr>
              <a:xfrm>
                <a:off x="762000" y="3048000"/>
                <a:ext cx="990600" cy="1143000"/>
              </a:xfrm>
              <a:prstGeom prst="rect">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grpSp>
        <p:sp>
          <p:nvSpPr>
            <p:cNvPr id="47" name="TextBox 46"/>
            <p:cNvSpPr txBox="1"/>
            <p:nvPr/>
          </p:nvSpPr>
          <p:spPr>
            <a:xfrm>
              <a:off x="3718560" y="2895600"/>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C00000"/>
                  </a:solidFill>
                  <a:latin typeface="Calibri"/>
                  <a:ea typeface="+mn-ea"/>
                  <a:cs typeface="+mn-cs"/>
                </a:rPr>
                <a:t>PC 1</a:t>
              </a:r>
            </a:p>
          </p:txBody>
        </p:sp>
        <p:sp>
          <p:nvSpPr>
            <p:cNvPr id="48" name="TextBox 47"/>
            <p:cNvSpPr txBox="1"/>
            <p:nvPr/>
          </p:nvSpPr>
          <p:spPr>
            <a:xfrm>
              <a:off x="4572115" y="2895600"/>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1F497D"/>
                  </a:solidFill>
                  <a:latin typeface="Calibri"/>
                  <a:ea typeface="+mn-ea"/>
                  <a:cs typeface="+mn-cs"/>
                </a:rPr>
                <a:t>PC 2</a:t>
              </a:r>
            </a:p>
          </p:txBody>
        </p:sp>
      </p:grpSp>
      <p:grpSp>
        <p:nvGrpSpPr>
          <p:cNvPr id="62" name="Group 61"/>
          <p:cNvGrpSpPr/>
          <p:nvPr/>
        </p:nvGrpSpPr>
        <p:grpSpPr>
          <a:xfrm>
            <a:off x="6324600" y="3276600"/>
            <a:ext cx="1737130" cy="1230368"/>
            <a:chOff x="6324600" y="3036832"/>
            <a:chExt cx="1737130" cy="1230368"/>
          </a:xfrm>
        </p:grpSpPr>
        <p:sp>
          <p:nvSpPr>
            <p:cNvPr id="49" name="TextBox 48"/>
            <p:cNvSpPr txBox="1"/>
            <p:nvPr/>
          </p:nvSpPr>
          <p:spPr>
            <a:xfrm>
              <a:off x="6324600" y="3119735"/>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PC 1</a:t>
              </a:r>
            </a:p>
          </p:txBody>
        </p:sp>
        <p:sp>
          <p:nvSpPr>
            <p:cNvPr id="50" name="TextBox 49"/>
            <p:cNvSpPr txBox="1"/>
            <p:nvPr/>
          </p:nvSpPr>
          <p:spPr>
            <a:xfrm>
              <a:off x="6324600" y="3729335"/>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PC 2</a:t>
              </a:r>
            </a:p>
          </p:txBody>
        </p:sp>
        <p:sp>
          <p:nvSpPr>
            <p:cNvPr id="51" name="Rectangle 50"/>
            <p:cNvSpPr/>
            <p:nvPr/>
          </p:nvSpPr>
          <p:spPr>
            <a:xfrm>
              <a:off x="7193050" y="3036832"/>
              <a:ext cx="243840" cy="5445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C</a:t>
              </a:r>
            </a:p>
          </p:txBody>
        </p:sp>
        <p:sp>
          <p:nvSpPr>
            <p:cNvPr id="52" name="Rectangle 51"/>
            <p:cNvSpPr/>
            <p:nvPr/>
          </p:nvSpPr>
          <p:spPr>
            <a:xfrm>
              <a:off x="7817890" y="3036832"/>
              <a:ext cx="243840" cy="5445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C</a:t>
              </a:r>
            </a:p>
          </p:txBody>
        </p:sp>
        <p:sp>
          <p:nvSpPr>
            <p:cNvPr id="53" name="Rectangle 52"/>
            <p:cNvSpPr/>
            <p:nvPr/>
          </p:nvSpPr>
          <p:spPr>
            <a:xfrm>
              <a:off x="7193050" y="3722632"/>
              <a:ext cx="243840" cy="5445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U</a:t>
              </a:r>
            </a:p>
          </p:txBody>
        </p:sp>
        <p:sp>
          <p:nvSpPr>
            <p:cNvPr id="54" name="Rectangle 53"/>
            <p:cNvSpPr/>
            <p:nvPr/>
          </p:nvSpPr>
          <p:spPr>
            <a:xfrm>
              <a:off x="7817890" y="3722632"/>
              <a:ext cx="243840" cy="5445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U</a:t>
              </a:r>
            </a:p>
          </p:txBody>
        </p:sp>
        <p:cxnSp>
          <p:nvCxnSpPr>
            <p:cNvPr id="56" name="Straight Arrow Connector 55"/>
            <p:cNvCxnSpPr>
              <a:stCxn id="51" idx="3"/>
              <a:endCxn id="52" idx="1"/>
            </p:cNvCxnSpPr>
            <p:nvPr/>
          </p:nvCxnSpPr>
          <p:spPr>
            <a:xfrm>
              <a:off x="7436890" y="3309116"/>
              <a:ext cx="381000" cy="1588"/>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3"/>
              <a:endCxn id="54" idx="1"/>
            </p:cNvCxnSpPr>
            <p:nvPr/>
          </p:nvCxnSpPr>
          <p:spPr>
            <a:xfrm>
              <a:off x="7436890" y="3994916"/>
              <a:ext cx="381000" cy="1588"/>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381000" y="2514600"/>
            <a:ext cx="2455031"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1. Group Blocks</a:t>
            </a:r>
          </a:p>
        </p:txBody>
      </p:sp>
      <p:sp>
        <p:nvSpPr>
          <p:cNvPr id="64" name="TextBox 63"/>
          <p:cNvSpPr txBox="1"/>
          <p:nvPr/>
        </p:nvSpPr>
        <p:spPr>
          <a:xfrm>
            <a:off x="3259969" y="2322493"/>
            <a:ext cx="2531231" cy="954107"/>
          </a:xfrm>
          <a:prstGeom prst="rect">
            <a:avLst/>
          </a:prstGeom>
          <a:noFill/>
        </p:spPr>
        <p:txBody>
          <a:bodyPr wrap="square" rtlCol="0">
            <a:spAutoFit/>
          </a:bodyPr>
          <a:lstStyle/>
          <a:p>
            <a:pPr marL="339725" indent="-339725" fontAlgn="auto">
              <a:spcBef>
                <a:spcPts val="0"/>
              </a:spcBef>
              <a:spcAft>
                <a:spcPts val="0"/>
              </a:spcAft>
            </a:pPr>
            <a:r>
              <a:rPr lang="en-US" sz="2800" dirty="0">
                <a:solidFill>
                  <a:srgbClr val="080808"/>
                </a:solidFill>
                <a:latin typeface="Calibri"/>
                <a:ea typeface="+mn-ea"/>
                <a:cs typeface="+mn-cs"/>
              </a:rPr>
              <a:t>2. Learn group behavior</a:t>
            </a:r>
          </a:p>
        </p:txBody>
      </p:sp>
      <p:sp>
        <p:nvSpPr>
          <p:cNvPr id="65" name="TextBox 64"/>
          <p:cNvSpPr txBox="1"/>
          <p:nvPr/>
        </p:nvSpPr>
        <p:spPr>
          <a:xfrm>
            <a:off x="6003169" y="2524780"/>
            <a:ext cx="2531231" cy="523220"/>
          </a:xfrm>
          <a:prstGeom prst="rect">
            <a:avLst/>
          </a:prstGeom>
          <a:noFill/>
        </p:spPr>
        <p:txBody>
          <a:bodyPr wrap="square" rtlCol="0">
            <a:spAutoFit/>
          </a:bodyPr>
          <a:lstStyle/>
          <a:p>
            <a:pPr marL="339725" indent="-339725" fontAlgn="auto">
              <a:spcBef>
                <a:spcPts val="0"/>
              </a:spcBef>
              <a:spcAft>
                <a:spcPts val="0"/>
              </a:spcAft>
            </a:pPr>
            <a:r>
              <a:rPr lang="en-US" sz="2800" dirty="0">
                <a:solidFill>
                  <a:srgbClr val="080808"/>
                </a:solidFill>
                <a:latin typeface="Calibri"/>
                <a:ea typeface="+mn-ea"/>
                <a:cs typeface="+mn-cs"/>
              </a:rPr>
              <a:t>3. Predict reuse</a:t>
            </a:r>
          </a:p>
        </p:txBody>
      </p:sp>
      <p:grpSp>
        <p:nvGrpSpPr>
          <p:cNvPr id="71" name="Group 70"/>
          <p:cNvGrpSpPr/>
          <p:nvPr/>
        </p:nvGrpSpPr>
        <p:grpSpPr>
          <a:xfrm>
            <a:off x="533400" y="5065693"/>
            <a:ext cx="7924800" cy="954107"/>
            <a:chOff x="533400" y="4939605"/>
            <a:chExt cx="7924800" cy="954107"/>
          </a:xfrm>
        </p:grpSpPr>
        <p:sp>
          <p:nvSpPr>
            <p:cNvPr id="66" name="TextBox 65"/>
            <p:cNvSpPr txBox="1"/>
            <p:nvPr/>
          </p:nvSpPr>
          <p:spPr>
            <a:xfrm>
              <a:off x="533400" y="4939605"/>
              <a:ext cx="792480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749300" indent="-514350" fontAlgn="auto">
                <a:spcBef>
                  <a:spcPts val="0"/>
                </a:spcBef>
                <a:spcAft>
                  <a:spcPts val="0"/>
                </a:spcAft>
                <a:buFont typeface="+mj-lt"/>
                <a:buAutoNum type="arabicPeriod"/>
              </a:pPr>
              <a:r>
                <a:rPr lang="en-US" sz="2800" dirty="0">
                  <a:solidFill>
                    <a:srgbClr val="080808"/>
                  </a:solidFill>
                  <a:latin typeface="Calibri"/>
                </a:rPr>
                <a:t>Same group </a:t>
              </a:r>
              <a:r>
                <a:rPr lang="en-US" sz="2800" dirty="0">
                  <a:solidFill>
                    <a:srgbClr val="080808"/>
                  </a:solidFill>
                  <a:latin typeface="Arial"/>
                  <a:cs typeface="Arial"/>
                </a:rPr>
                <a:t>→ </a:t>
              </a:r>
              <a:r>
                <a:rPr lang="en-US" sz="2800" dirty="0">
                  <a:solidFill>
                    <a:srgbClr val="080808"/>
                  </a:solidFill>
                  <a:latin typeface="Calibri"/>
                  <a:cs typeface="Arial"/>
                </a:rPr>
                <a:t>same reuse behavior</a:t>
              </a:r>
              <a:endParaRPr lang="en-US" sz="2800" dirty="0">
                <a:solidFill>
                  <a:srgbClr val="080808"/>
                </a:solidFill>
                <a:latin typeface="Calibri"/>
              </a:endParaRPr>
            </a:p>
            <a:p>
              <a:pPr marL="749300" indent="-514350" fontAlgn="auto">
                <a:spcBef>
                  <a:spcPts val="0"/>
                </a:spcBef>
                <a:spcAft>
                  <a:spcPts val="0"/>
                </a:spcAft>
                <a:buFont typeface="+mj-lt"/>
                <a:buAutoNum type="arabicPeriod"/>
              </a:pPr>
              <a:r>
                <a:rPr lang="en-US" sz="2800" dirty="0">
                  <a:solidFill>
                    <a:srgbClr val="080808"/>
                  </a:solidFill>
                  <a:latin typeface="Calibri"/>
                </a:rPr>
                <a:t>No control over number of high-reuse blocks</a:t>
              </a:r>
            </a:p>
          </p:txBody>
        </p:sp>
        <p:cxnSp>
          <p:nvCxnSpPr>
            <p:cNvPr id="68" name="Straight Connector 67"/>
            <p:cNvCxnSpPr/>
            <p:nvPr/>
          </p:nvCxnSpPr>
          <p:spPr>
            <a:xfrm rot="5400000">
              <a:off x="3201489" y="5169626"/>
              <a:ext cx="228600" cy="15240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grpSp>
      <p:sp>
        <p:nvSpPr>
          <p:cNvPr id="55" name="Slide Number Placeholder 5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55</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697100159"/>
      </p:ext>
    </p:extLst>
  </p:cSld>
  <p:clrMapOvr>
    <a:masterClrMapping/>
  </p:clrMapOvr>
  <p:transition xmlns:p14="http://schemas.microsoft.com/office/powerpoint/2010/main" advTm="4720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Per-block Prediction</a:t>
            </a:r>
            <a:endParaRPr lang="en-US" dirty="0"/>
          </a:p>
        </p:txBody>
      </p:sp>
      <p:grpSp>
        <p:nvGrpSpPr>
          <p:cNvPr id="40" name="Group 39"/>
          <p:cNvGrpSpPr/>
          <p:nvPr/>
        </p:nvGrpSpPr>
        <p:grpSpPr>
          <a:xfrm>
            <a:off x="609600" y="1371600"/>
            <a:ext cx="7696200" cy="685800"/>
            <a:chOff x="0" y="1219200"/>
            <a:chExt cx="7696200" cy="685800"/>
          </a:xfrm>
        </p:grpSpPr>
        <p:sp>
          <p:nvSpPr>
            <p:cNvPr id="61" name="Flowchart: Process 60"/>
            <p:cNvSpPr/>
            <p:nvPr/>
          </p:nvSpPr>
          <p:spPr>
            <a:xfrm>
              <a:off x="0" y="1219200"/>
              <a:ext cx="7696200" cy="685800"/>
            </a:xfrm>
            <a:prstGeom prst="flowChartProcess">
              <a:avLst/>
            </a:prstGeom>
            <a:ln/>
          </p:spPr>
          <p:style>
            <a:lnRef idx="2">
              <a:schemeClr val="accent4"/>
            </a:lnRef>
            <a:fillRef idx="1">
              <a:schemeClr val="lt1"/>
            </a:fillRef>
            <a:effectRef idx="0">
              <a:schemeClr val="accent4"/>
            </a:effectRef>
            <a:fontRef idx="minor">
              <a:schemeClr val="dk1"/>
            </a:fontRef>
          </p:style>
          <p:txBody>
            <a:bodyPr rtlCol="0" anchor="ctr"/>
            <a:lstStyle/>
            <a:p>
              <a:pPr marL="814388" fontAlgn="auto">
                <a:spcBef>
                  <a:spcPts val="0"/>
                </a:spcBef>
                <a:spcAft>
                  <a:spcPts val="0"/>
                </a:spcAft>
              </a:pPr>
              <a:r>
                <a:rPr lang="en-US" sz="2800" dirty="0">
                  <a:solidFill>
                    <a:srgbClr val="080808">
                      <a:lumMod val="90000"/>
                      <a:lumOff val="10000"/>
                    </a:srgbClr>
                  </a:solidFill>
                  <a:latin typeface="Calibri"/>
                </a:rPr>
                <a:t>Use recency of eviction to predict reuse</a:t>
              </a:r>
            </a:p>
          </p:txBody>
        </p:sp>
        <p:pic>
          <p:nvPicPr>
            <p:cNvPr id="39" name="Picture 3" descr="C:\Users\yoonguk\AppData\Local\Microsoft\Windows\Temporary Internet Files\Content.IE5\IYRAVN1D\MC900432617[1].png"/>
            <p:cNvPicPr>
              <a:picLocks noChangeAspect="1" noChangeArrowheads="1"/>
            </p:cNvPicPr>
            <p:nvPr/>
          </p:nvPicPr>
          <p:blipFill>
            <a:blip r:embed="rId4" cstate="print"/>
            <a:srcRect/>
            <a:stretch>
              <a:fillRect/>
            </a:stretch>
          </p:blipFill>
          <p:spPr bwMode="auto">
            <a:xfrm>
              <a:off x="228600" y="1371600"/>
              <a:ext cx="381000" cy="381000"/>
            </a:xfrm>
            <a:prstGeom prst="rect">
              <a:avLst/>
            </a:prstGeom>
            <a:noFill/>
          </p:spPr>
        </p:pic>
      </p:grpSp>
      <p:cxnSp>
        <p:nvCxnSpPr>
          <p:cNvPr id="42" name="Straight Arrow Connector 41"/>
          <p:cNvCxnSpPr/>
          <p:nvPr/>
        </p:nvCxnSpPr>
        <p:spPr>
          <a:xfrm>
            <a:off x="1219200" y="3352800"/>
            <a:ext cx="6477000" cy="1588"/>
          </a:xfrm>
          <a:prstGeom prst="straightConnector1">
            <a:avLst/>
          </a:prstGeom>
          <a:ln w="3810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219200" y="251969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46" name="TextBox 45"/>
          <p:cNvSpPr txBox="1"/>
          <p:nvPr/>
        </p:nvSpPr>
        <p:spPr>
          <a:xfrm>
            <a:off x="7620000" y="3048000"/>
            <a:ext cx="906017" cy="523220"/>
          </a:xfrm>
          <a:prstGeom prst="rect">
            <a:avLst/>
          </a:prstGeom>
          <a:noFill/>
        </p:spPr>
        <p:txBody>
          <a:bodyPr wrap="none" rtlCol="0">
            <a:spAutoFit/>
          </a:bodyPr>
          <a:lstStyle/>
          <a:p>
            <a:pPr algn="r" fontAlgn="auto">
              <a:spcBef>
                <a:spcPts val="0"/>
              </a:spcBef>
              <a:spcAft>
                <a:spcPts val="0"/>
              </a:spcAft>
            </a:pPr>
            <a:r>
              <a:rPr lang="en-US" sz="2800" dirty="0">
                <a:solidFill>
                  <a:srgbClr val="080808">
                    <a:lumMod val="75000"/>
                    <a:lumOff val="25000"/>
                  </a:srgbClr>
                </a:solidFill>
                <a:latin typeface="Calibri"/>
                <a:ea typeface="+mn-ea"/>
                <a:cs typeface="+mn-cs"/>
              </a:rPr>
              <a:t>Time</a:t>
            </a:r>
          </a:p>
        </p:txBody>
      </p:sp>
      <p:sp>
        <p:nvSpPr>
          <p:cNvPr id="50" name="TextBox 49"/>
          <p:cNvSpPr txBox="1"/>
          <p:nvPr/>
        </p:nvSpPr>
        <p:spPr>
          <a:xfrm>
            <a:off x="304800" y="4048780"/>
            <a:ext cx="2520113" cy="523220"/>
          </a:xfrm>
          <a:prstGeom prst="rect">
            <a:avLst/>
          </a:prstGeom>
          <a:noFill/>
        </p:spPr>
        <p:txBody>
          <a:bodyPr wrap="none" rtlCol="0">
            <a:spAutoFit/>
          </a:bodyPr>
          <a:lstStyle/>
          <a:p>
            <a:pPr fontAlgn="auto">
              <a:spcBef>
                <a:spcPts val="0"/>
              </a:spcBef>
              <a:spcAft>
                <a:spcPts val="0"/>
              </a:spcAft>
            </a:pPr>
            <a:r>
              <a:rPr lang="en-US" sz="2800" dirty="0">
                <a:solidFill>
                  <a:srgbClr val="080808">
                    <a:lumMod val="90000"/>
                    <a:lumOff val="10000"/>
                  </a:srgbClr>
                </a:solidFill>
                <a:latin typeface="Calibri"/>
                <a:ea typeface="+mn-ea"/>
                <a:cs typeface="+mn-cs"/>
              </a:rPr>
              <a:t>Time of eviction</a:t>
            </a:r>
          </a:p>
        </p:txBody>
      </p:sp>
      <p:cxnSp>
        <p:nvCxnSpPr>
          <p:cNvPr id="52" name="Straight Arrow Connector 51"/>
          <p:cNvCxnSpPr/>
          <p:nvPr/>
        </p:nvCxnSpPr>
        <p:spPr>
          <a:xfrm rot="5400000">
            <a:off x="1029891" y="3696097"/>
            <a:ext cx="685006"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819400" y="251460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4" name="TextBox 53"/>
          <p:cNvSpPr txBox="1"/>
          <p:nvPr/>
        </p:nvSpPr>
        <p:spPr>
          <a:xfrm>
            <a:off x="3429000" y="3733800"/>
            <a:ext cx="2667000" cy="867930"/>
          </a:xfrm>
          <a:prstGeom prst="rect">
            <a:avLst/>
          </a:prstGeom>
          <a:noFill/>
        </p:spPr>
        <p:txBody>
          <a:bodyPr wrap="square" rtlCol="0">
            <a:spAutoFit/>
          </a:bodyPr>
          <a:lstStyle/>
          <a:p>
            <a:pPr fontAlgn="auto">
              <a:lnSpc>
                <a:spcPct val="90000"/>
              </a:lnSpc>
              <a:spcBef>
                <a:spcPts val="0"/>
              </a:spcBef>
              <a:spcAft>
                <a:spcPts val="0"/>
              </a:spcAft>
            </a:pPr>
            <a:r>
              <a:rPr lang="en-US" sz="2800" dirty="0">
                <a:solidFill>
                  <a:srgbClr val="080808">
                    <a:lumMod val="90000"/>
                    <a:lumOff val="10000"/>
                  </a:srgbClr>
                </a:solidFill>
                <a:latin typeface="Calibri"/>
                <a:ea typeface="+mn-ea"/>
                <a:cs typeface="+mn-cs"/>
              </a:rPr>
              <a:t>Accessed soon after eviction</a:t>
            </a:r>
          </a:p>
        </p:txBody>
      </p:sp>
      <p:cxnSp>
        <p:nvCxnSpPr>
          <p:cNvPr id="57" name="Straight Arrow Connector 56"/>
          <p:cNvCxnSpPr>
            <a:endCxn id="54" idx="1"/>
          </p:cNvCxnSpPr>
          <p:nvPr/>
        </p:nvCxnSpPr>
        <p:spPr>
          <a:xfrm rot="16200000" flipH="1">
            <a:off x="2792918" y="3531682"/>
            <a:ext cx="814965" cy="457200"/>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219200" y="5257800"/>
            <a:ext cx="6477000" cy="1588"/>
          </a:xfrm>
          <a:prstGeom prst="straightConnector1">
            <a:avLst/>
          </a:prstGeom>
          <a:ln w="3810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219200" y="541529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65" name="TextBox 64"/>
          <p:cNvSpPr txBox="1"/>
          <p:nvPr/>
        </p:nvSpPr>
        <p:spPr>
          <a:xfrm>
            <a:off x="7620000" y="4963180"/>
            <a:ext cx="906017" cy="523220"/>
          </a:xfrm>
          <a:prstGeom prst="rect">
            <a:avLst/>
          </a:prstGeom>
          <a:noFill/>
        </p:spPr>
        <p:txBody>
          <a:bodyPr wrap="none" rtlCol="0">
            <a:spAutoFit/>
          </a:bodyPr>
          <a:lstStyle/>
          <a:p>
            <a:pPr algn="r" fontAlgn="auto">
              <a:spcBef>
                <a:spcPts val="0"/>
              </a:spcBef>
              <a:spcAft>
                <a:spcPts val="0"/>
              </a:spcAft>
            </a:pPr>
            <a:r>
              <a:rPr lang="en-US" sz="2800" dirty="0">
                <a:solidFill>
                  <a:srgbClr val="080808">
                    <a:lumMod val="75000"/>
                    <a:lumOff val="25000"/>
                  </a:srgbClr>
                </a:solidFill>
                <a:latin typeface="Calibri"/>
                <a:ea typeface="+mn-ea"/>
                <a:cs typeface="+mn-cs"/>
              </a:rPr>
              <a:t>Time</a:t>
            </a:r>
          </a:p>
        </p:txBody>
      </p:sp>
      <p:cxnSp>
        <p:nvCxnSpPr>
          <p:cNvPr id="68" name="Straight Arrow Connector 67"/>
          <p:cNvCxnSpPr/>
          <p:nvPr/>
        </p:nvCxnSpPr>
        <p:spPr>
          <a:xfrm rot="5400000" flipH="1" flipV="1">
            <a:off x="1066800" y="4953000"/>
            <a:ext cx="6096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86600" y="541020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71" name="TextBox 70"/>
          <p:cNvSpPr txBox="1"/>
          <p:nvPr/>
        </p:nvSpPr>
        <p:spPr>
          <a:xfrm>
            <a:off x="5867400" y="4085070"/>
            <a:ext cx="2971800" cy="867930"/>
          </a:xfrm>
          <a:prstGeom prst="rect">
            <a:avLst/>
          </a:prstGeom>
          <a:noFill/>
        </p:spPr>
        <p:txBody>
          <a:bodyPr wrap="square" rtlCol="0">
            <a:spAutoFit/>
          </a:bodyPr>
          <a:lstStyle/>
          <a:p>
            <a:pPr fontAlgn="auto">
              <a:lnSpc>
                <a:spcPct val="90000"/>
              </a:lnSpc>
              <a:spcBef>
                <a:spcPts val="0"/>
              </a:spcBef>
              <a:spcAft>
                <a:spcPts val="0"/>
              </a:spcAft>
            </a:pPr>
            <a:r>
              <a:rPr lang="en-US" sz="2800" dirty="0">
                <a:solidFill>
                  <a:srgbClr val="080808">
                    <a:lumMod val="90000"/>
                    <a:lumOff val="10000"/>
                  </a:srgbClr>
                </a:solidFill>
                <a:latin typeface="Calibri"/>
                <a:ea typeface="+mn-ea"/>
                <a:cs typeface="+mn-cs"/>
              </a:rPr>
              <a:t>Accessed long time after eviction</a:t>
            </a:r>
          </a:p>
        </p:txBody>
      </p:sp>
      <p:cxnSp>
        <p:nvCxnSpPr>
          <p:cNvPr id="72" name="Straight Arrow Connector 71"/>
          <p:cNvCxnSpPr/>
          <p:nvPr/>
        </p:nvCxnSpPr>
        <p:spPr>
          <a:xfrm rot="16200000" flipV="1">
            <a:off x="7010399" y="5029201"/>
            <a:ext cx="381004" cy="76202"/>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1371600" y="3810000"/>
            <a:ext cx="3124200" cy="1588"/>
          </a:xfrm>
          <a:prstGeom prst="straightConnector1">
            <a:avLst/>
          </a:prstGeom>
          <a:ln w="28575">
            <a:solidFill>
              <a:schemeClr val="tx1">
                <a:lumMod val="75000"/>
                <a:lumOff val="2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3619500" y="4305300"/>
            <a:ext cx="1752600" cy="0"/>
          </a:xfrm>
          <a:prstGeom prst="line">
            <a:avLst/>
          </a:prstGeom>
          <a:ln w="28575">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56</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613193728"/>
      </p:ext>
    </p:extLst>
  </p:cSld>
  <p:clrMapOvr>
    <a:masterClrMapping/>
  </p:clrMapOvr>
  <p:transition xmlns:p14="http://schemas.microsoft.com/office/powerpoint/2010/main" advTm="4464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3"/>
                                        </p:tgtEl>
                                        <p:attrNameLst>
                                          <p:attrName>fillcolor</p:attrName>
                                        </p:attrNameLst>
                                      </p:cBhvr>
                                      <p:to>
                                        <a:srgbClr val="CC0000"/>
                                      </p:to>
                                    </p:animClr>
                                    <p:set>
                                      <p:cBhvr>
                                        <p:cTn id="40" dur="500" fill="hold"/>
                                        <p:tgtEl>
                                          <p:spTgt spid="53"/>
                                        </p:tgtEl>
                                        <p:attrNameLst>
                                          <p:attrName>fill.type</p:attrName>
                                        </p:attrNameLst>
                                      </p:cBhvr>
                                      <p:to>
                                        <p:strVal val="solid"/>
                                      </p:to>
                                    </p:set>
                                    <p:set>
                                      <p:cBhvr>
                                        <p:cTn id="41" dur="500" fill="hold"/>
                                        <p:tgtEl>
                                          <p:spTgt spid="53"/>
                                        </p:tgtEl>
                                        <p:attrNameLst>
                                          <p:attrName>fill.on</p:attrName>
                                        </p:attrNameLst>
                                      </p:cBhvr>
                                      <p:to>
                                        <p:strVal val="true"/>
                                      </p:to>
                                    </p:set>
                                  </p:childTnLst>
                                </p:cTn>
                              </p:par>
                              <p:par>
                                <p:cTn id="42" presetID="7" presetClass="emph" presetSubtype="2" fill="hold" nodeType="withEffect">
                                  <p:stCondLst>
                                    <p:cond delay="0"/>
                                  </p:stCondLst>
                                  <p:childTnLst>
                                    <p:animClr clrSpc="rgb" dir="cw">
                                      <p:cBhvr>
                                        <p:cTn id="43" dur="500" fill="hold"/>
                                        <p:tgtEl>
                                          <p:spTgt spid="53"/>
                                        </p:tgtEl>
                                        <p:attrNameLst>
                                          <p:attrName>stroke.color</p:attrName>
                                        </p:attrNameLst>
                                      </p:cBhvr>
                                      <p:to>
                                        <a:srgbClr val="CC0000"/>
                                      </p:to>
                                    </p:animClr>
                                    <p:set>
                                      <p:cBhvr>
                                        <p:cTn id="44" dur="500" fill="hold"/>
                                        <p:tgtEl>
                                          <p:spTgt spid="53"/>
                                        </p:tgtEl>
                                        <p:attrNameLst>
                                          <p:attrName>stroke.on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par>
                                <p:cTn id="64" presetID="10" presetClass="entr" presetSubtype="0"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70"/>
                                        </p:tgtEl>
                                        <p:attrNameLst>
                                          <p:attrName>fillcolor</p:attrName>
                                        </p:attrNameLst>
                                      </p:cBhvr>
                                      <p:to>
                                        <a:schemeClr val="tx2"/>
                                      </p:to>
                                    </p:animClr>
                                    <p:set>
                                      <p:cBhvr>
                                        <p:cTn id="74" dur="500" fill="hold"/>
                                        <p:tgtEl>
                                          <p:spTgt spid="70"/>
                                        </p:tgtEl>
                                        <p:attrNameLst>
                                          <p:attrName>fill.type</p:attrName>
                                        </p:attrNameLst>
                                      </p:cBhvr>
                                      <p:to>
                                        <p:strVal val="solid"/>
                                      </p:to>
                                    </p:set>
                                    <p:set>
                                      <p:cBhvr>
                                        <p:cTn id="75" dur="500" fill="hold"/>
                                        <p:tgtEl>
                                          <p:spTgt spid="70"/>
                                        </p:tgtEl>
                                        <p:attrNameLst>
                                          <p:attrName>fill.on</p:attrName>
                                        </p:attrNameLst>
                                      </p:cBhvr>
                                      <p:to>
                                        <p:strVal val="true"/>
                                      </p:to>
                                    </p:set>
                                  </p:childTnLst>
                                </p:cTn>
                              </p:par>
                              <p:par>
                                <p:cTn id="76" presetID="7" presetClass="emph" presetSubtype="2" fill="hold" nodeType="withEffect">
                                  <p:stCondLst>
                                    <p:cond delay="0"/>
                                  </p:stCondLst>
                                  <p:childTnLst>
                                    <p:animClr clrSpc="rgb" dir="cw">
                                      <p:cBhvr>
                                        <p:cTn id="77" dur="500" fill="hold"/>
                                        <p:tgtEl>
                                          <p:spTgt spid="70"/>
                                        </p:tgtEl>
                                        <p:attrNameLst>
                                          <p:attrName>stroke.color</p:attrName>
                                        </p:attrNameLst>
                                      </p:cBhvr>
                                      <p:to>
                                        <a:schemeClr val="tx2"/>
                                      </p:to>
                                    </p:animClr>
                                    <p:set>
                                      <p:cBhvr>
                                        <p:cTn id="78" dur="500" fill="hold"/>
                                        <p:tgtEl>
                                          <p:spTgt spid="70"/>
                                        </p:tgtEl>
                                        <p:attrNameLst>
                                          <p:attrName>stroke.on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72"/>
                                        </p:tgtEl>
                                      </p:cBhvr>
                                    </p:animEffect>
                                    <p:set>
                                      <p:cBhvr>
                                        <p:cTn id="83" dur="1" fill="hold">
                                          <p:stCondLst>
                                            <p:cond delay="499"/>
                                          </p:stCondLst>
                                        </p:cTn>
                                        <p:tgtEl>
                                          <p:spTgt spid="7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71"/>
                                        </p:tgtEl>
                                      </p:cBhvr>
                                    </p:animEffect>
                                    <p:set>
                                      <p:cBhvr>
                                        <p:cTn id="86" dur="1" fill="hold">
                                          <p:stCondLst>
                                            <p:cond delay="499"/>
                                          </p:stCondLst>
                                        </p:cTn>
                                        <p:tgtEl>
                                          <p:spTgt spid="71"/>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54"/>
                                        </p:tgtEl>
                                      </p:cBhvr>
                                    </p:animEffect>
                                    <p:set>
                                      <p:cBhvr>
                                        <p:cTn id="89" dur="1" fill="hold">
                                          <p:stCondLst>
                                            <p:cond delay="499"/>
                                          </p:stCondLst>
                                        </p:cTn>
                                        <p:tgtEl>
                                          <p:spTgt spid="5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7"/>
                                        </p:tgtEl>
                                      </p:cBhvr>
                                    </p:animEffect>
                                    <p:set>
                                      <p:cBhvr>
                                        <p:cTn id="92" dur="1" fill="hold">
                                          <p:stCondLst>
                                            <p:cond delay="499"/>
                                          </p:stCondLst>
                                        </p:cTn>
                                        <p:tgtEl>
                                          <p:spTgt spid="57"/>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fade">
                                      <p:cBhvr>
                                        <p:cTn id="95" dur="500"/>
                                        <p:tgtEl>
                                          <p:spTgt spid="78"/>
                                        </p:tgtEl>
                                      </p:cBhvr>
                                    </p:animEffect>
                                  </p:childTnLst>
                                </p:cTn>
                              </p:par>
                              <p:par>
                                <p:cTn id="96" presetID="10" presetClass="entr" presetSubtype="0" fill="hold" nodeType="with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0" grpId="0"/>
      <p:bldP spid="53" grpId="0" animBg="1"/>
      <p:bldP spid="54" grpId="0"/>
      <p:bldP spid="54" grpId="1"/>
      <p:bldP spid="59" grpId="0" animBg="1"/>
      <p:bldP spid="65" grpId="0"/>
      <p:bldP spid="70" grpId="0" animBg="1"/>
      <p:bldP spid="71" grpId="0"/>
      <p:bldP spid="71"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Evicted-Address Filter (EAF)</a:t>
            </a:r>
            <a:endParaRPr lang="en-US" dirty="0"/>
          </a:p>
        </p:txBody>
      </p:sp>
      <p:sp>
        <p:nvSpPr>
          <p:cNvPr id="4" name="Rectangle 3"/>
          <p:cNvSpPr/>
          <p:nvPr/>
        </p:nvSpPr>
        <p:spPr>
          <a:xfrm>
            <a:off x="533400" y="25908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5" name="Rectangle 4"/>
          <p:cNvSpPr/>
          <p:nvPr/>
        </p:nvSpPr>
        <p:spPr>
          <a:xfrm>
            <a:off x="4850674" y="2590800"/>
            <a:ext cx="3124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3200" dirty="0">
              <a:solidFill>
                <a:srgbClr val="080808">
                  <a:lumMod val="95000"/>
                  <a:lumOff val="5000"/>
                </a:srgbClr>
              </a:solidFill>
              <a:latin typeface="Calibri"/>
            </a:endParaRPr>
          </a:p>
        </p:txBody>
      </p:sp>
      <p:sp>
        <p:nvSpPr>
          <p:cNvPr id="17" name="Rectangle 16"/>
          <p:cNvSpPr/>
          <p:nvPr/>
        </p:nvSpPr>
        <p:spPr>
          <a:xfrm>
            <a:off x="64008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8" name="Rectangle 17"/>
          <p:cNvSpPr/>
          <p:nvPr/>
        </p:nvSpPr>
        <p:spPr>
          <a:xfrm>
            <a:off x="67056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9" name="Rectangle 18"/>
          <p:cNvSpPr/>
          <p:nvPr/>
        </p:nvSpPr>
        <p:spPr>
          <a:xfrm>
            <a:off x="70104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0" name="Rectangle 19"/>
          <p:cNvSpPr/>
          <p:nvPr/>
        </p:nvSpPr>
        <p:spPr>
          <a:xfrm>
            <a:off x="73152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1" name="Rectangle 20"/>
          <p:cNvSpPr/>
          <p:nvPr/>
        </p:nvSpPr>
        <p:spPr>
          <a:xfrm>
            <a:off x="7620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3" name="TextBox 22"/>
          <p:cNvSpPr txBox="1"/>
          <p:nvPr/>
        </p:nvSpPr>
        <p:spPr>
          <a:xfrm>
            <a:off x="4000294" y="1784425"/>
            <a:ext cx="4877233" cy="806375"/>
          </a:xfrm>
          <a:prstGeom prst="rect">
            <a:avLst/>
          </a:prstGeom>
          <a:noFill/>
        </p:spPr>
        <p:txBody>
          <a:bodyPr wrap="none" rtlCol="0">
            <a:spAutoFit/>
          </a:bodyPr>
          <a:lstStyle/>
          <a:p>
            <a:pPr algn="ctr" fontAlgn="auto">
              <a:lnSpc>
                <a:spcPct val="70000"/>
              </a:lnSpc>
              <a:spcBef>
                <a:spcPts val="0"/>
              </a:spcBef>
              <a:spcAft>
                <a:spcPts val="0"/>
              </a:spcAft>
            </a:pPr>
            <a:r>
              <a:rPr lang="en-US" sz="3200" dirty="0">
                <a:solidFill>
                  <a:srgbClr val="080808"/>
                </a:solidFill>
                <a:latin typeface="Calibri"/>
                <a:ea typeface="+mn-ea"/>
                <a:cs typeface="+mn-cs"/>
              </a:rPr>
              <a:t>EAF</a:t>
            </a:r>
          </a:p>
          <a:p>
            <a:pPr algn="ctr" fontAlgn="auto">
              <a:spcBef>
                <a:spcPts val="0"/>
              </a:spcBef>
              <a:spcAft>
                <a:spcPts val="0"/>
              </a:spcAft>
            </a:pPr>
            <a:r>
              <a:rPr lang="en-US" sz="2400" dirty="0">
                <a:solidFill>
                  <a:srgbClr val="080808"/>
                </a:solidFill>
                <a:latin typeface="Calibri"/>
                <a:ea typeface="+mn-ea"/>
                <a:cs typeface="+mn-cs"/>
              </a:rPr>
              <a:t>(Addresses of recently evicted blocks)</a:t>
            </a:r>
          </a:p>
        </p:txBody>
      </p:sp>
      <p:sp>
        <p:nvSpPr>
          <p:cNvPr id="22" name="Rectangle 21"/>
          <p:cNvSpPr/>
          <p:nvPr/>
        </p:nvSpPr>
        <p:spPr>
          <a:xfrm>
            <a:off x="3810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5" name="Rectangle 24"/>
          <p:cNvSpPr/>
          <p:nvPr/>
        </p:nvSpPr>
        <p:spPr>
          <a:xfrm>
            <a:off x="6096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6" name="TextBox 25"/>
          <p:cNvSpPr txBox="1"/>
          <p:nvPr/>
        </p:nvSpPr>
        <p:spPr>
          <a:xfrm>
            <a:off x="1905000" y="1524000"/>
            <a:ext cx="33528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Evicted-block address</a:t>
            </a:r>
          </a:p>
        </p:txBody>
      </p:sp>
      <p:cxnSp>
        <p:nvCxnSpPr>
          <p:cNvPr id="27" name="Straight Arrow Connector 26"/>
          <p:cNvCxnSpPr>
            <a:stCxn id="26" idx="2"/>
            <a:endCxn id="22" idx="0"/>
          </p:cNvCxnSpPr>
          <p:nvPr/>
        </p:nvCxnSpPr>
        <p:spPr>
          <a:xfrm rot="16200000" flipH="1">
            <a:off x="3462010" y="2166610"/>
            <a:ext cx="619780" cy="381000"/>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Explosion 1 29"/>
          <p:cNvSpPr/>
          <p:nvPr/>
        </p:nvSpPr>
        <p:spPr>
          <a:xfrm>
            <a:off x="1447800" y="5257800"/>
            <a:ext cx="1676400" cy="99060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Miss</a:t>
            </a:r>
          </a:p>
        </p:txBody>
      </p:sp>
      <p:sp>
        <p:nvSpPr>
          <p:cNvPr id="31" name="Rectangle 30"/>
          <p:cNvSpPr/>
          <p:nvPr/>
        </p:nvSpPr>
        <p:spPr>
          <a:xfrm>
            <a:off x="4743450" y="5181600"/>
            <a:ext cx="342900" cy="228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32" name="TextBox 31"/>
          <p:cNvSpPr txBox="1"/>
          <p:nvPr/>
        </p:nvSpPr>
        <p:spPr>
          <a:xfrm>
            <a:off x="3352800" y="5562600"/>
            <a:ext cx="332180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Missed-block address</a:t>
            </a:r>
          </a:p>
        </p:txBody>
      </p:sp>
      <p:sp>
        <p:nvSpPr>
          <p:cNvPr id="33" name="Rounded Rectangle 32"/>
          <p:cNvSpPr/>
          <p:nvPr/>
        </p:nvSpPr>
        <p:spPr>
          <a:xfrm>
            <a:off x="3924300" y="4074155"/>
            <a:ext cx="1981200" cy="457200"/>
          </a:xfrm>
          <a:prstGeom prst="roundRect">
            <a:avLst/>
          </a:prstGeom>
          <a:solidFill>
            <a:schemeClr val="bg1"/>
          </a:solid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srgbClr val="080808">
                    <a:lumMod val="85000"/>
                    <a:lumOff val="15000"/>
                  </a:srgbClr>
                </a:solidFill>
                <a:latin typeface="Calibri"/>
              </a:rPr>
              <a:t>In EAF?</a:t>
            </a:r>
          </a:p>
        </p:txBody>
      </p:sp>
      <p:cxnSp>
        <p:nvCxnSpPr>
          <p:cNvPr id="34" name="Straight Arrow Connector 33"/>
          <p:cNvCxnSpPr>
            <a:stCxn id="31" idx="0"/>
            <a:endCxn id="33" idx="2"/>
          </p:cNvCxnSpPr>
          <p:nvPr/>
        </p:nvCxnSpPr>
        <p:spPr>
          <a:xfrm rot="5400000" flipH="1" flipV="1">
            <a:off x="4589778" y="4856478"/>
            <a:ext cx="650245"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0"/>
            <a:endCxn id="5" idx="2"/>
          </p:cNvCxnSpPr>
          <p:nvPr/>
        </p:nvCxnSpPr>
        <p:spPr>
          <a:xfrm rot="5400000" flipH="1" flipV="1">
            <a:off x="5112660" y="2774041"/>
            <a:ext cx="1102355" cy="1497874"/>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7526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42" name="Rectangle 41"/>
          <p:cNvSpPr/>
          <p:nvPr/>
        </p:nvSpPr>
        <p:spPr>
          <a:xfrm>
            <a:off x="7696200" y="39624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cxnSp>
        <p:nvCxnSpPr>
          <p:cNvPr id="43" name="Straight Arrow Connector 42"/>
          <p:cNvCxnSpPr>
            <a:stCxn id="33" idx="1"/>
            <a:endCxn id="41" idx="3"/>
          </p:cNvCxnSpPr>
          <p:nvPr/>
        </p:nvCxnSpPr>
        <p:spPr>
          <a:xfrm rot="10800000">
            <a:off x="2057400" y="4302755"/>
            <a:ext cx="18669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3"/>
            <a:endCxn id="42" idx="1"/>
          </p:cNvCxnSpPr>
          <p:nvPr/>
        </p:nvCxnSpPr>
        <p:spPr>
          <a:xfrm>
            <a:off x="5905500" y="4302755"/>
            <a:ext cx="17907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0400" y="3886200"/>
            <a:ext cx="58734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Yes</a:t>
            </a:r>
          </a:p>
        </p:txBody>
      </p:sp>
      <p:sp>
        <p:nvSpPr>
          <p:cNvPr id="50" name="TextBox 49"/>
          <p:cNvSpPr txBox="1"/>
          <p:nvPr/>
        </p:nvSpPr>
        <p:spPr>
          <a:xfrm>
            <a:off x="6019800" y="3886200"/>
            <a:ext cx="545342"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No</a:t>
            </a:r>
          </a:p>
        </p:txBody>
      </p:sp>
      <p:sp>
        <p:nvSpPr>
          <p:cNvPr id="53" name="Rectangle 52"/>
          <p:cNvSpPr/>
          <p:nvPr/>
        </p:nvSpPr>
        <p:spPr>
          <a:xfrm>
            <a:off x="6705600" y="2667000"/>
            <a:ext cx="304800" cy="2475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35" name="TextBox 34"/>
          <p:cNvSpPr txBox="1"/>
          <p:nvPr/>
        </p:nvSpPr>
        <p:spPr>
          <a:xfrm>
            <a:off x="381000" y="3429000"/>
            <a:ext cx="811441"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MRU</a:t>
            </a:r>
          </a:p>
        </p:txBody>
      </p:sp>
      <p:sp>
        <p:nvSpPr>
          <p:cNvPr id="36" name="TextBox 35"/>
          <p:cNvSpPr txBox="1"/>
          <p:nvPr/>
        </p:nvSpPr>
        <p:spPr>
          <a:xfrm>
            <a:off x="3131609" y="3424535"/>
            <a:ext cx="678391"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LRU</a:t>
            </a:r>
          </a:p>
        </p:txBody>
      </p:sp>
      <p:sp>
        <p:nvSpPr>
          <p:cNvPr id="39" name="TextBox 38"/>
          <p:cNvSpPr txBox="1"/>
          <p:nvPr/>
        </p:nvSpPr>
        <p:spPr>
          <a:xfrm>
            <a:off x="990600" y="4648200"/>
            <a:ext cx="1887183"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High Reuse </a:t>
            </a:r>
          </a:p>
        </p:txBody>
      </p:sp>
      <p:sp>
        <p:nvSpPr>
          <p:cNvPr id="40" name="TextBox 39"/>
          <p:cNvSpPr txBox="1"/>
          <p:nvPr/>
        </p:nvSpPr>
        <p:spPr>
          <a:xfrm>
            <a:off x="7162800" y="4648200"/>
            <a:ext cx="181844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Low Reuse </a:t>
            </a:r>
          </a:p>
        </p:txBody>
      </p:sp>
      <p:sp>
        <p:nvSpPr>
          <p:cNvPr id="38" name="Slide Number Placeholder 37"/>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57</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420829259"/>
      </p:ext>
    </p:extLst>
  </p:cSld>
  <p:clrMapOvr>
    <a:masterClrMapping/>
  </p:clrMapOvr>
  <p:transition xmlns:p14="http://schemas.microsoft.com/office/powerpoint/2010/main" advTm="5479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3.33333E-6 -4.44444E-6 L 0.20834 -4.44444E-6 " pathEditMode="relative" rAng="0" ptsTypes="AA">
                                      <p:cBhvr>
                                        <p:cTn id="37" dur="500" fill="hold"/>
                                        <p:tgtEl>
                                          <p:spTgt spid="22"/>
                                        </p:tgtEl>
                                        <p:attrNameLst>
                                          <p:attrName>ppt_x</p:attrName>
                                          <p:attrName>ppt_y</p:attrName>
                                        </p:attrNameLst>
                                      </p:cBhvr>
                                      <p:rCtr x="104" y="0"/>
                                    </p:animMotion>
                                  </p:childTnLst>
                                </p:cTn>
                              </p:par>
                              <p:par>
                                <p:cTn id="38" presetID="10" presetClass="exit" presetSubtype="0" fill="hold" grpId="1"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childTnLst>
                          </p:cTn>
                        </p:par>
                        <p:par>
                          <p:cTn id="44" fill="hold">
                            <p:stCondLst>
                              <p:cond delay="500"/>
                            </p:stCondLst>
                            <p:childTnLst>
                              <p:par>
                                <p:cTn id="45" presetID="1" presetClass="exit" presetSubtype="0" fill="hold" grpId="2" nodeType="afterEffect">
                                  <p:stCondLst>
                                    <p:cond delay="0"/>
                                  </p:stCondLst>
                                  <p:childTnLst>
                                    <p:set>
                                      <p:cBhvr>
                                        <p:cTn id="46" dur="1" fill="hold">
                                          <p:stCondLst>
                                            <p:cond delay="0"/>
                                          </p:stCondLst>
                                        </p:cTn>
                                        <p:tgtEl>
                                          <p:spTgt spid="2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path" presetSubtype="0" accel="50000" decel="50000" fill="hold" grpId="1" nodeType="clickEffect">
                                  <p:stCondLst>
                                    <p:cond delay="0"/>
                                  </p:stCondLst>
                                  <p:childTnLst>
                                    <p:animMotion origin="layout" path="M -3.33333E-6 -4.50509E-6 L -0.125 -0.1827 " pathEditMode="relative" rAng="0" ptsTypes="AA">
                                      <p:cBhvr>
                                        <p:cTn id="90" dur="500" fill="hold"/>
                                        <p:tgtEl>
                                          <p:spTgt spid="41"/>
                                        </p:tgtEl>
                                        <p:attrNameLst>
                                          <p:attrName>ppt_x</p:attrName>
                                          <p:attrName>ppt_y</p:attrName>
                                        </p:attrNameLst>
                                      </p:cBhvr>
                                      <p:rCtr x="-63" y="-91"/>
                                    </p:animMotion>
                                  </p:childTnLst>
                                </p:cTn>
                              </p:par>
                              <p:par>
                                <p:cTn id="91" presetID="10" presetClass="exit" presetSubtype="0" fill="hold" nodeType="withEffect">
                                  <p:stCondLst>
                                    <p:cond delay="0"/>
                                  </p:stCondLst>
                                  <p:childTnLst>
                                    <p:animEffect transition="out" filter="fade">
                                      <p:cBhvr>
                                        <p:cTn id="92" dur="500"/>
                                        <p:tgtEl>
                                          <p:spTgt spid="43"/>
                                        </p:tgtEl>
                                      </p:cBhvr>
                                    </p:animEffect>
                                    <p:set>
                                      <p:cBhvr>
                                        <p:cTn id="93" dur="1" fill="hold">
                                          <p:stCondLst>
                                            <p:cond delay="499"/>
                                          </p:stCondLst>
                                        </p:cTn>
                                        <p:tgtEl>
                                          <p:spTgt spid="4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49"/>
                                        </p:tgtEl>
                                      </p:cBhvr>
                                    </p:animEffect>
                                    <p:set>
                                      <p:cBhvr>
                                        <p:cTn id="96" dur="1" fill="hold">
                                          <p:stCondLst>
                                            <p:cond delay="499"/>
                                          </p:stCondLst>
                                        </p:cTn>
                                        <p:tgtEl>
                                          <p:spTgt spid="49"/>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39"/>
                                        </p:tgtEl>
                                      </p:cBhvr>
                                    </p:animEffect>
                                    <p:set>
                                      <p:cBhvr>
                                        <p:cTn id="99" dur="1" fill="hold">
                                          <p:stCondLst>
                                            <p:cond delay="499"/>
                                          </p:stCondLst>
                                        </p:cTn>
                                        <p:tgtEl>
                                          <p:spTgt spid="3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53"/>
                                        </p:tgtEl>
                                        <p:attrNameLst>
                                          <p:attrName>fillcolor</p:attrName>
                                        </p:attrNameLst>
                                      </p:cBhvr>
                                      <p:to>
                                        <a:schemeClr val="accent2"/>
                                      </p:to>
                                    </p:animClr>
                                    <p:set>
                                      <p:cBhvr>
                                        <p:cTn id="104" dur="500" fill="hold"/>
                                        <p:tgtEl>
                                          <p:spTgt spid="53"/>
                                        </p:tgtEl>
                                        <p:attrNameLst>
                                          <p:attrName>fill.type</p:attrName>
                                        </p:attrNameLst>
                                      </p:cBhvr>
                                      <p:to>
                                        <p:strVal val="solid"/>
                                      </p:to>
                                    </p:set>
                                    <p:set>
                                      <p:cBhvr>
                                        <p:cTn id="105" dur="500" fill="hold"/>
                                        <p:tgtEl>
                                          <p:spTgt spid="53"/>
                                        </p:tgtEl>
                                        <p:attrNameLst>
                                          <p:attrName>fill.on</p:attrName>
                                        </p:attrNameLst>
                                      </p:cBhvr>
                                      <p:to>
                                        <p:strVal val="true"/>
                                      </p:to>
                                    </p:set>
                                  </p:childTnLst>
                                </p:cTn>
                              </p:par>
                              <p:par>
                                <p:cTn id="106" presetID="7" presetClass="emph" presetSubtype="2" fill="hold" nodeType="withEffect">
                                  <p:stCondLst>
                                    <p:cond delay="0"/>
                                  </p:stCondLst>
                                  <p:childTnLst>
                                    <p:animClr clrSpc="rgb" dir="cw">
                                      <p:cBhvr>
                                        <p:cTn id="107" dur="500" fill="hold"/>
                                        <p:tgtEl>
                                          <p:spTgt spid="53"/>
                                        </p:tgtEl>
                                        <p:attrNameLst>
                                          <p:attrName>stroke.color</p:attrName>
                                        </p:attrNameLst>
                                      </p:cBhvr>
                                      <p:to>
                                        <a:schemeClr val="accent2"/>
                                      </p:to>
                                    </p:animClr>
                                    <p:set>
                                      <p:cBhvr>
                                        <p:cTn id="108" dur="500" fill="hold"/>
                                        <p:tgtEl>
                                          <p:spTgt spid="53"/>
                                        </p:tgtEl>
                                        <p:attrNameLst>
                                          <p:attrName>stroke.on</p:attrName>
                                        </p:attrNameLst>
                                      </p:cBhvr>
                                      <p:to>
                                        <p:strVal val="tru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2" nodeType="clickEffect">
                                  <p:stCondLst>
                                    <p:cond delay="0"/>
                                  </p:stCondLst>
                                  <p:childTnLst>
                                    <p:set>
                                      <p:cBhvr>
                                        <p:cTn id="112" dur="1" fill="hold">
                                          <p:stCondLst>
                                            <p:cond delay="0"/>
                                          </p:stCondLst>
                                        </p:cTn>
                                        <p:tgtEl>
                                          <p:spTgt spid="41"/>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53"/>
                                        </p:tgtEl>
                                        <p:attrNameLst>
                                          <p:attrName>style.visibility</p:attrName>
                                        </p:attrNameLst>
                                      </p:cBhvr>
                                      <p:to>
                                        <p:strVal val="hidden"/>
                                      </p:to>
                                    </p:set>
                                  </p:childTnLst>
                                </p:cTn>
                              </p:par>
                              <p:par>
                                <p:cTn id="115" presetID="10" presetClass="entr" presetSubtype="0"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par>
                                <p:cTn id="118" presetID="10" presetClass="entr" presetSubtype="0" fill="hold"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500"/>
                                        <p:tgtEl>
                                          <p:spTgt spid="4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500"/>
                                        <p:tgtEl>
                                          <p:spTgt spid="4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5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49" presetClass="path" presetSubtype="0" accel="50000" decel="50000" fill="hold" grpId="1" nodeType="clickEffect">
                                  <p:stCondLst>
                                    <p:cond delay="0"/>
                                  </p:stCondLst>
                                  <p:childTnLst>
                                    <p:animMotion origin="layout" path="M -3.33333E-6 -4.50509E-6 L -0.48333 -0.1827 " pathEditMode="relative" rAng="0" ptsTypes="AA">
                                      <p:cBhvr>
                                        <p:cTn id="132" dur="500" fill="hold"/>
                                        <p:tgtEl>
                                          <p:spTgt spid="42"/>
                                        </p:tgtEl>
                                        <p:attrNameLst>
                                          <p:attrName>ppt_x</p:attrName>
                                          <p:attrName>ppt_y</p:attrName>
                                        </p:attrNameLst>
                                      </p:cBhvr>
                                      <p:rCtr x="-242" y="-91"/>
                                    </p:animMotion>
                                  </p:childTnLst>
                                </p:cTn>
                              </p:par>
                              <p:par>
                                <p:cTn id="133" presetID="10" presetClass="exit" presetSubtype="0" fill="hold" grpId="1" nodeType="withEffect">
                                  <p:stCondLst>
                                    <p:cond delay="0"/>
                                  </p:stCondLst>
                                  <p:childTnLst>
                                    <p:animEffect transition="out" filter="fade">
                                      <p:cBhvr>
                                        <p:cTn id="134" dur="500"/>
                                        <p:tgtEl>
                                          <p:spTgt spid="50"/>
                                        </p:tgtEl>
                                      </p:cBhvr>
                                    </p:animEffect>
                                    <p:set>
                                      <p:cBhvr>
                                        <p:cTn id="135" dur="1" fill="hold">
                                          <p:stCondLst>
                                            <p:cond delay="499"/>
                                          </p:stCondLst>
                                        </p:cTn>
                                        <p:tgtEl>
                                          <p:spTgt spid="50"/>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46"/>
                                        </p:tgtEl>
                                      </p:cBhvr>
                                    </p:animEffect>
                                    <p:set>
                                      <p:cBhvr>
                                        <p:cTn id="138" dur="1" fill="hold">
                                          <p:stCondLst>
                                            <p:cond delay="499"/>
                                          </p:stCondLst>
                                        </p:cTn>
                                        <p:tgtEl>
                                          <p:spTgt spid="4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40"/>
                                        </p:tgtEl>
                                      </p:cBhvr>
                                    </p:animEffect>
                                    <p:set>
                                      <p:cBhvr>
                                        <p:cTn id="141"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9" grpId="0" animBg="1"/>
      <p:bldP spid="20" grpId="0" animBg="1"/>
      <p:bldP spid="21" grpId="0" animBg="1"/>
      <p:bldP spid="23" grpId="0"/>
      <p:bldP spid="22" grpId="0" animBg="1"/>
      <p:bldP spid="22" grpId="1" animBg="1"/>
      <p:bldP spid="22" grpId="2" animBg="1"/>
      <p:bldP spid="25" grpId="0" animBg="1"/>
      <p:bldP spid="26" grpId="0"/>
      <p:bldP spid="26" grpId="1"/>
      <p:bldP spid="30" grpId="0" animBg="1"/>
      <p:bldP spid="31" grpId="0" animBg="1"/>
      <p:bldP spid="32" grpId="0"/>
      <p:bldP spid="33" grpId="0" animBg="1"/>
      <p:bldP spid="41" grpId="0" animBg="1"/>
      <p:bldP spid="41" grpId="1" animBg="1"/>
      <p:bldP spid="41" grpId="2" animBg="1"/>
      <p:bldP spid="42" grpId="0" animBg="1"/>
      <p:bldP spid="42" grpId="1" animBg="1"/>
      <p:bldP spid="49" grpId="0"/>
      <p:bldP spid="49" grpId="1"/>
      <p:bldP spid="50" grpId="0"/>
      <p:bldP spid="50" grpId="1"/>
      <p:bldP spid="53" grpId="0" animBg="1"/>
      <p:bldP spid="53" grpId="1" animBg="1"/>
      <p:bldP spid="39" grpId="0"/>
      <p:bldP spid="39" grpId="1"/>
      <p:bldP spid="40" grpId="0"/>
      <p:bldP spid="40"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noAutofit/>
          </a:bodyPr>
          <a:lstStyle/>
          <a:p>
            <a:r>
              <a:rPr lang="en-US" sz="4000" dirty="0" smtClean="0"/>
              <a:t>Naïve Implementation: Full Address Tags</a:t>
            </a:r>
            <a:endParaRPr lang="en-US" sz="4000" dirty="0"/>
          </a:p>
        </p:txBody>
      </p:sp>
      <p:sp>
        <p:nvSpPr>
          <p:cNvPr id="23" name="TextBox 22"/>
          <p:cNvSpPr txBox="1"/>
          <p:nvPr/>
        </p:nvSpPr>
        <p:spPr>
          <a:xfrm>
            <a:off x="3657600" y="1676400"/>
            <a:ext cx="807016" cy="584775"/>
          </a:xfrm>
          <a:prstGeom prst="rect">
            <a:avLst/>
          </a:prstGeom>
          <a:noFill/>
        </p:spPr>
        <p:txBody>
          <a:bodyPr wrap="none" rtlCol="0">
            <a:spAutoFit/>
          </a:bodyPr>
          <a:lstStyle/>
          <a:p>
            <a:pPr algn="ctr" fontAlgn="auto">
              <a:spcBef>
                <a:spcPts val="0"/>
              </a:spcBef>
              <a:spcAft>
                <a:spcPts val="0"/>
              </a:spcAft>
            </a:pPr>
            <a:r>
              <a:rPr lang="en-US" sz="3200" dirty="0">
                <a:solidFill>
                  <a:srgbClr val="080808"/>
                </a:solidFill>
                <a:latin typeface="Calibri"/>
                <a:ea typeface="+mn-ea"/>
                <a:cs typeface="+mn-cs"/>
              </a:rPr>
              <a:t>EAF</a:t>
            </a:r>
          </a:p>
        </p:txBody>
      </p:sp>
      <p:sp>
        <p:nvSpPr>
          <p:cNvPr id="42" name="TextBox 41"/>
          <p:cNvSpPr txBox="1"/>
          <p:nvPr/>
        </p:nvSpPr>
        <p:spPr>
          <a:xfrm>
            <a:off x="457200" y="3886200"/>
            <a:ext cx="4665316" cy="584775"/>
          </a:xfrm>
          <a:prstGeom prst="rect">
            <a:avLst/>
          </a:prstGeom>
          <a:noFill/>
        </p:spPr>
        <p:txBody>
          <a:bodyPr wrap="none" rtlCol="0">
            <a:spAutoFit/>
          </a:bodyPr>
          <a:lstStyle/>
          <a:p>
            <a:pPr fontAlgn="auto">
              <a:spcBef>
                <a:spcPts val="0"/>
              </a:spcBef>
              <a:spcAft>
                <a:spcPts val="0"/>
              </a:spcAft>
              <a:tabLst>
                <a:tab pos="579438" algn="l"/>
              </a:tabLst>
            </a:pPr>
            <a:r>
              <a:rPr lang="en-US" sz="3200" dirty="0">
                <a:solidFill>
                  <a:srgbClr val="080808">
                    <a:lumMod val="85000"/>
                    <a:lumOff val="15000"/>
                  </a:srgbClr>
                </a:solidFill>
                <a:latin typeface="Calibri"/>
                <a:ea typeface="+mn-ea"/>
                <a:cs typeface="+mn-cs"/>
              </a:rPr>
              <a:t>1.	Large storage overhead</a:t>
            </a:r>
          </a:p>
        </p:txBody>
      </p:sp>
      <p:sp>
        <p:nvSpPr>
          <p:cNvPr id="43" name="TextBox 42"/>
          <p:cNvSpPr txBox="1"/>
          <p:nvPr/>
        </p:nvSpPr>
        <p:spPr>
          <a:xfrm>
            <a:off x="457200" y="4470975"/>
            <a:ext cx="6494598" cy="584775"/>
          </a:xfrm>
          <a:prstGeom prst="rect">
            <a:avLst/>
          </a:prstGeom>
          <a:noFill/>
        </p:spPr>
        <p:txBody>
          <a:bodyPr wrap="none" rtlCol="0">
            <a:spAutoFit/>
          </a:bodyPr>
          <a:lstStyle/>
          <a:p>
            <a:pPr fontAlgn="auto">
              <a:spcBef>
                <a:spcPts val="0"/>
              </a:spcBef>
              <a:spcAft>
                <a:spcPts val="0"/>
              </a:spcAft>
              <a:tabLst>
                <a:tab pos="579438" algn="l"/>
              </a:tabLst>
            </a:pPr>
            <a:r>
              <a:rPr lang="en-US" sz="3200" dirty="0">
                <a:solidFill>
                  <a:srgbClr val="080808">
                    <a:lumMod val="85000"/>
                    <a:lumOff val="15000"/>
                  </a:srgbClr>
                </a:solidFill>
                <a:latin typeface="Calibri"/>
                <a:ea typeface="+mn-ea"/>
                <a:cs typeface="+mn-cs"/>
              </a:rPr>
              <a:t>2.	Associative lookups – High energy </a:t>
            </a:r>
          </a:p>
        </p:txBody>
      </p:sp>
      <p:sp>
        <p:nvSpPr>
          <p:cNvPr id="33" name="TextBox 32"/>
          <p:cNvSpPr txBox="1"/>
          <p:nvPr/>
        </p:nvSpPr>
        <p:spPr>
          <a:xfrm>
            <a:off x="6324600" y="1302603"/>
            <a:ext cx="2133600" cy="830997"/>
          </a:xfrm>
          <a:prstGeom prst="rect">
            <a:avLst/>
          </a:prstGeom>
          <a:noFill/>
        </p:spPr>
        <p:txBody>
          <a:bodyPr wrap="square" rtlCol="0">
            <a:spAutoFit/>
          </a:bodyPr>
          <a:lstStyle/>
          <a:p>
            <a:pPr fontAlgn="auto">
              <a:spcBef>
                <a:spcPts val="0"/>
              </a:spcBef>
              <a:spcAft>
                <a:spcPts val="0"/>
              </a:spcAft>
            </a:pPr>
            <a:r>
              <a:rPr lang="en-US" sz="2400" dirty="0">
                <a:solidFill>
                  <a:srgbClr val="080808"/>
                </a:solidFill>
                <a:latin typeface="Calibri"/>
                <a:ea typeface="+mn-ea"/>
                <a:cs typeface="+mn-cs"/>
              </a:rPr>
              <a:t>Recently evicted address</a:t>
            </a:r>
          </a:p>
        </p:txBody>
      </p:sp>
      <p:grpSp>
        <p:nvGrpSpPr>
          <p:cNvPr id="69" name="Group 68"/>
          <p:cNvGrpSpPr/>
          <p:nvPr/>
        </p:nvGrpSpPr>
        <p:grpSpPr>
          <a:xfrm>
            <a:off x="990600" y="2362200"/>
            <a:ext cx="6172200" cy="381000"/>
            <a:chOff x="990600" y="2362200"/>
            <a:chExt cx="6172200" cy="381000"/>
          </a:xfrm>
        </p:grpSpPr>
        <p:sp>
          <p:nvSpPr>
            <p:cNvPr id="34" name="Rectangle 33"/>
            <p:cNvSpPr/>
            <p:nvPr/>
          </p:nvSpPr>
          <p:spPr>
            <a:xfrm>
              <a:off x="990600" y="2362200"/>
              <a:ext cx="6172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3200" dirty="0">
                <a:solidFill>
                  <a:srgbClr val="080808">
                    <a:lumMod val="95000"/>
                    <a:lumOff val="5000"/>
                  </a:srgbClr>
                </a:solidFill>
                <a:latin typeface="Calibri"/>
              </a:endParaRPr>
            </a:p>
          </p:txBody>
        </p:sp>
        <p:sp>
          <p:nvSpPr>
            <p:cNvPr id="36" name="Rectangle 35"/>
            <p:cNvSpPr/>
            <p:nvPr/>
          </p:nvSpPr>
          <p:spPr>
            <a:xfrm>
              <a:off x="1447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7" name="Rectangle 36"/>
            <p:cNvSpPr/>
            <p:nvPr/>
          </p:nvSpPr>
          <p:spPr>
            <a:xfrm>
              <a:off x="1828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8" name="Rectangle 37"/>
            <p:cNvSpPr/>
            <p:nvPr/>
          </p:nvSpPr>
          <p:spPr>
            <a:xfrm>
              <a:off x="2209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9" name="Rectangle 38"/>
            <p:cNvSpPr/>
            <p:nvPr/>
          </p:nvSpPr>
          <p:spPr>
            <a:xfrm>
              <a:off x="2590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40" name="Rectangle 39"/>
            <p:cNvSpPr/>
            <p:nvPr/>
          </p:nvSpPr>
          <p:spPr>
            <a:xfrm>
              <a:off x="2971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41" name="Rectangle 40"/>
            <p:cNvSpPr/>
            <p:nvPr/>
          </p:nvSpPr>
          <p:spPr>
            <a:xfrm>
              <a:off x="3352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47" name="Rectangle 46"/>
            <p:cNvSpPr/>
            <p:nvPr/>
          </p:nvSpPr>
          <p:spPr>
            <a:xfrm>
              <a:off x="3733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48" name="Rectangle 47"/>
            <p:cNvSpPr/>
            <p:nvPr/>
          </p:nvSpPr>
          <p:spPr>
            <a:xfrm>
              <a:off x="1066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1" name="Rectangle 60"/>
            <p:cNvSpPr/>
            <p:nvPr/>
          </p:nvSpPr>
          <p:spPr>
            <a:xfrm>
              <a:off x="4495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2" name="Rectangle 61"/>
            <p:cNvSpPr/>
            <p:nvPr/>
          </p:nvSpPr>
          <p:spPr>
            <a:xfrm>
              <a:off x="4876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3" name="Rectangle 62"/>
            <p:cNvSpPr/>
            <p:nvPr/>
          </p:nvSpPr>
          <p:spPr>
            <a:xfrm>
              <a:off x="5257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4" name="Rectangle 63"/>
            <p:cNvSpPr/>
            <p:nvPr/>
          </p:nvSpPr>
          <p:spPr>
            <a:xfrm>
              <a:off x="5638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5" name="Rectangle 64"/>
            <p:cNvSpPr/>
            <p:nvPr/>
          </p:nvSpPr>
          <p:spPr>
            <a:xfrm>
              <a:off x="6019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6" name="Rectangle 65"/>
            <p:cNvSpPr/>
            <p:nvPr/>
          </p:nvSpPr>
          <p:spPr>
            <a:xfrm>
              <a:off x="6400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7" name="Rectangle 66"/>
            <p:cNvSpPr/>
            <p:nvPr/>
          </p:nvSpPr>
          <p:spPr>
            <a:xfrm>
              <a:off x="6781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8" name="Rectangle 67"/>
            <p:cNvSpPr/>
            <p:nvPr/>
          </p:nvSpPr>
          <p:spPr>
            <a:xfrm>
              <a:off x="4114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grpSp>
      <p:cxnSp>
        <p:nvCxnSpPr>
          <p:cNvPr id="35" name="Straight Arrow Connector 34"/>
          <p:cNvCxnSpPr/>
          <p:nvPr/>
        </p:nvCxnSpPr>
        <p:spPr>
          <a:xfrm rot="5400000" flipH="1" flipV="1">
            <a:off x="6654657" y="1968356"/>
            <a:ext cx="444787" cy="647700"/>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943601" y="3055203"/>
            <a:ext cx="2057399"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fontAlgn="auto">
              <a:spcBef>
                <a:spcPts val="0"/>
              </a:spcBef>
              <a:spcAft>
                <a:spcPts val="0"/>
              </a:spcAft>
            </a:pPr>
            <a:r>
              <a:rPr lang="en-US" sz="2400" dirty="0">
                <a:solidFill>
                  <a:srgbClr val="080808"/>
                </a:solidFill>
                <a:latin typeface="Calibri"/>
              </a:rPr>
              <a:t>Need not be 100% accurate</a:t>
            </a:r>
          </a:p>
        </p:txBody>
      </p:sp>
      <p:cxnSp>
        <p:nvCxnSpPr>
          <p:cNvPr id="82" name="Straight Arrow Connector 81"/>
          <p:cNvCxnSpPr>
            <a:stCxn id="34" idx="2"/>
            <a:endCxn id="80" idx="1"/>
          </p:cNvCxnSpPr>
          <p:nvPr/>
        </p:nvCxnSpPr>
        <p:spPr>
          <a:xfrm rot="16200000" flipH="1">
            <a:off x="4646399" y="2173500"/>
            <a:ext cx="727502" cy="1866901"/>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Cloud 48"/>
          <p:cNvSpPr/>
          <p:nvPr/>
        </p:nvSpPr>
        <p:spPr>
          <a:xfrm>
            <a:off x="3200400" y="2209800"/>
            <a:ext cx="1600200" cy="8382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a:t>
            </a:r>
          </a:p>
        </p:txBody>
      </p:sp>
      <p:sp>
        <p:nvSpPr>
          <p:cNvPr id="29" name="Slide Number Placeholder 2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58</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132754349"/>
      </p:ext>
    </p:extLst>
  </p:cSld>
  <p:clrMapOvr>
    <a:masterClrMapping/>
  </p:clrMapOvr>
  <p:transition xmlns:p14="http://schemas.microsoft.com/office/powerpoint/2010/main" advTm="425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9"/>
                                        </p:tgtEl>
                                      </p:cBhvr>
                                    </p:animEffect>
                                    <p:set>
                                      <p:cBhvr>
                                        <p:cTn id="25" dur="1" fill="hold">
                                          <p:stCondLst>
                                            <p:cond delay="499"/>
                                          </p:stCondLst>
                                        </p:cTn>
                                        <p:tgtEl>
                                          <p:spTgt spid="6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5"/>
                                        </p:tgtEl>
                                      </p:cBhvr>
                                    </p:animEffect>
                                    <p:set>
                                      <p:cBhvr>
                                        <p:cTn id="28" dur="1" fill="hold">
                                          <p:stCondLst>
                                            <p:cond delay="499"/>
                                          </p:stCondLst>
                                        </p:cTn>
                                        <p:tgtEl>
                                          <p:spTgt spid="3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33" grpId="0"/>
      <p:bldP spid="80" grpId="0" animBg="1"/>
      <p:bldP spid="4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noAutofit/>
          </a:bodyPr>
          <a:lstStyle/>
          <a:p>
            <a:r>
              <a:rPr lang="en-US" sz="4000" dirty="0" smtClean="0"/>
              <a:t>Low-Cost Implementation: Bloom Filter</a:t>
            </a:r>
            <a:endParaRPr lang="en-US" sz="4000" dirty="0"/>
          </a:p>
        </p:txBody>
      </p:sp>
      <p:sp>
        <p:nvSpPr>
          <p:cNvPr id="23" name="TextBox 22"/>
          <p:cNvSpPr txBox="1"/>
          <p:nvPr/>
        </p:nvSpPr>
        <p:spPr>
          <a:xfrm>
            <a:off x="3657600" y="1676400"/>
            <a:ext cx="807016" cy="584775"/>
          </a:xfrm>
          <a:prstGeom prst="rect">
            <a:avLst/>
          </a:prstGeom>
          <a:noFill/>
        </p:spPr>
        <p:txBody>
          <a:bodyPr wrap="none" rtlCol="0">
            <a:spAutoFit/>
          </a:bodyPr>
          <a:lstStyle/>
          <a:p>
            <a:pPr algn="ctr" fontAlgn="auto">
              <a:spcBef>
                <a:spcPts val="0"/>
              </a:spcBef>
              <a:spcAft>
                <a:spcPts val="0"/>
              </a:spcAft>
            </a:pPr>
            <a:r>
              <a:rPr lang="en-US" sz="3200" dirty="0">
                <a:solidFill>
                  <a:srgbClr val="080808"/>
                </a:solidFill>
                <a:latin typeface="Calibri"/>
                <a:ea typeface="+mn-ea"/>
                <a:cs typeface="+mn-cs"/>
              </a:rPr>
              <a:t>EAF</a:t>
            </a:r>
          </a:p>
        </p:txBody>
      </p:sp>
      <p:grpSp>
        <p:nvGrpSpPr>
          <p:cNvPr id="3" name="Group 43"/>
          <p:cNvGrpSpPr/>
          <p:nvPr/>
        </p:nvGrpSpPr>
        <p:grpSpPr>
          <a:xfrm>
            <a:off x="381000" y="4495800"/>
            <a:ext cx="8016066" cy="1066800"/>
            <a:chOff x="585989" y="3053474"/>
            <a:chExt cx="8016066" cy="1066800"/>
          </a:xfrm>
        </p:grpSpPr>
        <p:sp>
          <p:nvSpPr>
            <p:cNvPr id="45" name="Flowchart: Process 44"/>
            <p:cNvSpPr/>
            <p:nvPr/>
          </p:nvSpPr>
          <p:spPr>
            <a:xfrm>
              <a:off x="585989" y="3053474"/>
              <a:ext cx="8016066" cy="1066800"/>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marL="1027113" fontAlgn="auto">
                <a:spcBef>
                  <a:spcPts val="0"/>
                </a:spcBef>
                <a:spcAft>
                  <a:spcPts val="0"/>
                </a:spcAft>
              </a:pPr>
              <a:r>
                <a:rPr lang="en-US" sz="2800" dirty="0">
                  <a:solidFill>
                    <a:srgbClr val="080808">
                      <a:lumMod val="90000"/>
                      <a:lumOff val="10000"/>
                    </a:srgbClr>
                  </a:solidFill>
                  <a:latin typeface="Calibri"/>
                </a:rPr>
                <a:t>Implement EAF using a </a:t>
              </a:r>
              <a:r>
                <a:rPr lang="en-US" sz="2800" b="1" dirty="0">
                  <a:solidFill>
                    <a:srgbClr val="080808">
                      <a:lumMod val="90000"/>
                      <a:lumOff val="10000"/>
                    </a:srgbClr>
                  </a:solidFill>
                  <a:latin typeface="Calibri"/>
                </a:rPr>
                <a:t>Bloom Filter</a:t>
              </a:r>
            </a:p>
            <a:p>
              <a:pPr marL="1027113" fontAlgn="auto">
                <a:spcBef>
                  <a:spcPts val="0"/>
                </a:spcBef>
                <a:spcAft>
                  <a:spcPts val="0"/>
                </a:spcAft>
              </a:pPr>
              <a:r>
                <a:rPr lang="en-US" sz="2800" dirty="0">
                  <a:solidFill>
                    <a:srgbClr val="080808">
                      <a:lumMod val="90000"/>
                      <a:lumOff val="10000"/>
                    </a:srgbClr>
                  </a:solidFill>
                  <a:latin typeface="Calibri"/>
                </a:rPr>
                <a:t>Low storage overhead + energy</a:t>
              </a:r>
            </a:p>
          </p:txBody>
        </p:sp>
        <p:pic>
          <p:nvPicPr>
            <p:cNvPr id="46" name="Picture 3" descr="C:\Users\yoonguk\AppData\Local\Microsoft\Windows\Temporary Internet Files\Content.IE5\IYRAVN1D\MC900432617[1].png"/>
            <p:cNvPicPr>
              <a:picLocks noChangeAspect="1" noChangeArrowheads="1"/>
            </p:cNvPicPr>
            <p:nvPr/>
          </p:nvPicPr>
          <p:blipFill>
            <a:blip r:embed="rId3" cstate="print"/>
            <a:srcRect/>
            <a:stretch>
              <a:fillRect/>
            </a:stretch>
          </p:blipFill>
          <p:spPr bwMode="auto">
            <a:xfrm>
              <a:off x="890789" y="3282074"/>
              <a:ext cx="609600" cy="609600"/>
            </a:xfrm>
            <a:prstGeom prst="rect">
              <a:avLst/>
            </a:prstGeom>
            <a:noFill/>
          </p:spPr>
        </p:pic>
      </p:grpSp>
      <p:sp>
        <p:nvSpPr>
          <p:cNvPr id="80" name="TextBox 79"/>
          <p:cNvSpPr txBox="1"/>
          <p:nvPr/>
        </p:nvSpPr>
        <p:spPr>
          <a:xfrm>
            <a:off x="5943601" y="3055203"/>
            <a:ext cx="2057399"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fontAlgn="auto">
              <a:spcBef>
                <a:spcPts val="0"/>
              </a:spcBef>
              <a:spcAft>
                <a:spcPts val="0"/>
              </a:spcAft>
            </a:pPr>
            <a:r>
              <a:rPr lang="en-US" sz="2400" dirty="0">
                <a:solidFill>
                  <a:srgbClr val="080808"/>
                </a:solidFill>
                <a:latin typeface="Calibri"/>
              </a:rPr>
              <a:t>Need not be 100% accurate</a:t>
            </a:r>
          </a:p>
        </p:txBody>
      </p:sp>
      <p:cxnSp>
        <p:nvCxnSpPr>
          <p:cNvPr id="82" name="Straight Arrow Connector 81"/>
          <p:cNvCxnSpPr>
            <a:endCxn id="80" idx="1"/>
          </p:cNvCxnSpPr>
          <p:nvPr/>
        </p:nvCxnSpPr>
        <p:spPr>
          <a:xfrm rot="16200000" flipH="1">
            <a:off x="4646399" y="2173500"/>
            <a:ext cx="727502" cy="1866901"/>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Cloud 48"/>
          <p:cNvSpPr/>
          <p:nvPr/>
        </p:nvSpPr>
        <p:spPr>
          <a:xfrm>
            <a:off x="3200400" y="2209800"/>
            <a:ext cx="1600200" cy="8382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59</a:t>
            </a:fld>
            <a:endParaRPr lang="en-US">
              <a:solidFill>
                <a:srgbClr val="080808">
                  <a:tint val="75000"/>
                </a:srgbClr>
              </a:solidFill>
              <a:latin typeface="Calibri"/>
            </a:endParaRPr>
          </a:p>
        </p:txBody>
      </p:sp>
    </p:spTree>
    <p:extLst>
      <p:ext uri="{BB962C8B-B14F-4D97-AF65-F5344CB8AC3E}">
        <p14:creationId xmlns:p14="http://schemas.microsoft.com/office/powerpoint/2010/main" val="2658778715"/>
      </p:ext>
    </p:extLst>
  </p:cSld>
  <p:clrMapOvr>
    <a:masterClrMapping/>
  </p:clrMapOvr>
  <p:transition xmlns:p14="http://schemas.microsoft.com/office/powerpoint/2010/main" advTm="9844"/>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Lectures and More Information</a:t>
            </a:r>
            <a:endParaRPr lang="en-US" dirty="0"/>
          </a:p>
        </p:txBody>
      </p:sp>
      <p:sp>
        <p:nvSpPr>
          <p:cNvPr id="3" name="Content Placeholder 2"/>
          <p:cNvSpPr>
            <a:spLocks noGrp="1"/>
          </p:cNvSpPr>
          <p:nvPr>
            <p:ph idx="1"/>
          </p:nvPr>
        </p:nvSpPr>
        <p:spPr>
          <a:xfrm>
            <a:off x="228600" y="997527"/>
            <a:ext cx="8839200" cy="5193723"/>
          </a:xfrm>
        </p:spPr>
        <p:txBody>
          <a:bodyPr/>
          <a:lstStyle/>
          <a:p>
            <a:r>
              <a:rPr lang="en-US" dirty="0" smtClean="0"/>
              <a:t>Online Computer Architecture Lectures</a:t>
            </a:r>
          </a:p>
          <a:p>
            <a:pPr lvl="1"/>
            <a:r>
              <a:rPr lang="en-US" dirty="0" smtClean="0">
                <a:hlinkClick r:id="rId2"/>
              </a:rPr>
              <a:t>http://www.youtube.com/playlist?list=PL5PHm2jkkXmidJOd59REog9jDnPDTG6IJ</a:t>
            </a:r>
            <a:r>
              <a:rPr lang="en-US" dirty="0" smtClean="0"/>
              <a:t> </a:t>
            </a:r>
          </a:p>
          <a:p>
            <a:endParaRPr lang="en-US" dirty="0"/>
          </a:p>
          <a:p>
            <a:r>
              <a:rPr lang="en-US" dirty="0" smtClean="0"/>
              <a:t>Online Computer Architecture Courses</a:t>
            </a:r>
          </a:p>
          <a:p>
            <a:pPr lvl="1"/>
            <a:r>
              <a:rPr lang="en-US" dirty="0" smtClean="0"/>
              <a:t>Intro:</a:t>
            </a:r>
            <a:r>
              <a:rPr lang="en-US" dirty="0"/>
              <a:t> </a:t>
            </a:r>
            <a:r>
              <a:rPr lang="en-US" dirty="0" smtClean="0">
                <a:hlinkClick r:id="rId3"/>
              </a:rPr>
              <a:t>http://www.ece.cmu.edu/~ece447/s13/doku.php</a:t>
            </a:r>
            <a:endParaRPr lang="en-US" dirty="0" smtClean="0"/>
          </a:p>
          <a:p>
            <a:pPr lvl="1"/>
            <a:r>
              <a:rPr lang="en-US" dirty="0" smtClean="0"/>
              <a:t>Advanced: </a:t>
            </a:r>
            <a:r>
              <a:rPr lang="en-US" dirty="0" smtClean="0">
                <a:hlinkClick r:id="rId4"/>
              </a:rPr>
              <a:t>http://www.ece.cmu.edu/~ece740/f11/doku.php</a:t>
            </a:r>
            <a:r>
              <a:rPr lang="en-US" dirty="0" smtClean="0"/>
              <a:t> </a:t>
            </a:r>
          </a:p>
          <a:p>
            <a:pPr lvl="1"/>
            <a:r>
              <a:rPr lang="en-US" dirty="0" smtClean="0"/>
              <a:t>Advanced: </a:t>
            </a:r>
            <a:r>
              <a:rPr lang="en-US" dirty="0" smtClean="0">
                <a:hlinkClick r:id="rId5"/>
              </a:rPr>
              <a:t>http://www.ece.cmu.edu/~ece742/doku.php</a:t>
            </a:r>
            <a:r>
              <a:rPr lang="en-US" dirty="0" smtClean="0"/>
              <a:t> </a:t>
            </a:r>
          </a:p>
          <a:p>
            <a:pPr marL="0" indent="0">
              <a:buNone/>
            </a:pPr>
            <a:endParaRPr lang="en-US" dirty="0"/>
          </a:p>
          <a:p>
            <a:r>
              <a:rPr lang="en-US" dirty="0" smtClean="0"/>
              <a:t>Recent Research Papers</a:t>
            </a:r>
          </a:p>
          <a:p>
            <a:pPr lvl="1"/>
            <a:r>
              <a:rPr lang="en-US" dirty="0" smtClean="0">
                <a:hlinkClick r:id="rId6"/>
              </a:rPr>
              <a:t>http://users.ece.cmu.edu/~omutlu/projects.htm</a:t>
            </a:r>
            <a:endParaRPr lang="en-US" dirty="0" smtClean="0"/>
          </a:p>
          <a:p>
            <a:pPr lvl="1"/>
            <a:r>
              <a:rPr lang="en-US" dirty="0" smtClean="0">
                <a:hlinkClick r:id="rId7"/>
              </a:rPr>
              <a:t>http://scholar.google.com/citations?user=7XyGUGkAAAAJ&amp;hl=en</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6</a:t>
            </a:fld>
            <a:endParaRPr lang="en-US"/>
          </a:p>
        </p:txBody>
      </p:sp>
    </p:spTree>
    <p:extLst>
      <p:ext uri="{BB962C8B-B14F-4D97-AF65-F5344CB8AC3E}">
        <p14:creationId xmlns:p14="http://schemas.microsoft.com/office/powerpoint/2010/main" val="1801413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hape 33"/>
          <p:cNvCxnSpPr>
            <a:stCxn id="30" idx="2"/>
            <a:endCxn id="31" idx="0"/>
          </p:cNvCxnSpPr>
          <p:nvPr/>
        </p:nvCxnSpPr>
        <p:spPr>
          <a:xfrm rot="10800000" flipV="1">
            <a:off x="3238500" y="2667000"/>
            <a:ext cx="1028700" cy="457200"/>
          </a:xfrm>
          <a:prstGeom prst="bentConnector2">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hape 35"/>
          <p:cNvCxnSpPr>
            <a:stCxn id="30" idx="6"/>
            <a:endCxn id="32" idx="0"/>
          </p:cNvCxnSpPr>
          <p:nvPr/>
        </p:nvCxnSpPr>
        <p:spPr>
          <a:xfrm>
            <a:off x="4800600" y="2667000"/>
            <a:ext cx="1181100" cy="457200"/>
          </a:xfrm>
          <a:prstGeom prst="bentConnector2">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Y</a:t>
            </a:r>
          </a:p>
        </p:txBody>
      </p:sp>
      <p:sp>
        <p:nvSpPr>
          <p:cNvPr id="2" name="Title 1"/>
          <p:cNvSpPr>
            <a:spLocks noGrp="1"/>
          </p:cNvSpPr>
          <p:nvPr>
            <p:ph type="title"/>
          </p:nvPr>
        </p:nvSpPr>
        <p:spPr>
          <a:xfrm>
            <a:off x="457200" y="274638"/>
            <a:ext cx="8229600" cy="1143000"/>
          </a:xfrm>
        </p:spPr>
        <p:txBody>
          <a:bodyPr/>
          <a:lstStyle/>
          <a:p>
            <a:r>
              <a:rPr lang="en-US" dirty="0" smtClean="0"/>
              <a:t>Bloom Filter</a:t>
            </a:r>
            <a:endParaRPr lang="en-US" dirty="0"/>
          </a:p>
        </p:txBody>
      </p:sp>
      <p:sp>
        <p:nvSpPr>
          <p:cNvPr id="4" name="TextBox 3"/>
          <p:cNvSpPr txBox="1"/>
          <p:nvPr/>
        </p:nvSpPr>
        <p:spPr>
          <a:xfrm>
            <a:off x="457200" y="1396425"/>
            <a:ext cx="5550045"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Compact representation of a set</a:t>
            </a:r>
          </a:p>
        </p:txBody>
      </p:sp>
      <p:sp>
        <p:nvSpPr>
          <p:cNvPr id="5" name="Rectangle 4"/>
          <p:cNvSpPr/>
          <p:nvPr/>
        </p:nvSpPr>
        <p:spPr>
          <a:xfrm>
            <a:off x="838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7" name="Rectangle 6"/>
          <p:cNvSpPr/>
          <p:nvPr/>
        </p:nvSpPr>
        <p:spPr>
          <a:xfrm>
            <a:off x="1295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8" name="Rectangle 7"/>
          <p:cNvSpPr/>
          <p:nvPr/>
        </p:nvSpPr>
        <p:spPr>
          <a:xfrm>
            <a:off x="1752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9" name="Rectangle 8"/>
          <p:cNvSpPr/>
          <p:nvPr/>
        </p:nvSpPr>
        <p:spPr>
          <a:xfrm>
            <a:off x="2209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0" name="Rectangle 9"/>
          <p:cNvSpPr/>
          <p:nvPr/>
        </p:nvSpPr>
        <p:spPr>
          <a:xfrm>
            <a:off x="2667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1" name="Rectangle 10"/>
          <p:cNvSpPr/>
          <p:nvPr/>
        </p:nvSpPr>
        <p:spPr>
          <a:xfrm>
            <a:off x="3124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2" name="Rectangle 11"/>
          <p:cNvSpPr/>
          <p:nvPr/>
        </p:nvSpPr>
        <p:spPr>
          <a:xfrm>
            <a:off x="3581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3" name="Rectangle 12"/>
          <p:cNvSpPr/>
          <p:nvPr/>
        </p:nvSpPr>
        <p:spPr>
          <a:xfrm>
            <a:off x="4038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4" name="Rectangle 13"/>
          <p:cNvSpPr/>
          <p:nvPr/>
        </p:nvSpPr>
        <p:spPr>
          <a:xfrm>
            <a:off x="4495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5" name="Rectangle 14"/>
          <p:cNvSpPr/>
          <p:nvPr/>
        </p:nvSpPr>
        <p:spPr>
          <a:xfrm>
            <a:off x="4953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6" name="Rectangle 15"/>
          <p:cNvSpPr/>
          <p:nvPr/>
        </p:nvSpPr>
        <p:spPr>
          <a:xfrm>
            <a:off x="5410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7" name="Rectangle 16"/>
          <p:cNvSpPr/>
          <p:nvPr/>
        </p:nvSpPr>
        <p:spPr>
          <a:xfrm>
            <a:off x="5867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8" name="Rectangle 17"/>
          <p:cNvSpPr/>
          <p:nvPr/>
        </p:nvSpPr>
        <p:spPr>
          <a:xfrm>
            <a:off x="6324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9" name="Rectangle 18"/>
          <p:cNvSpPr/>
          <p:nvPr/>
        </p:nvSpPr>
        <p:spPr>
          <a:xfrm>
            <a:off x="6781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20" name="Rectangle 19"/>
          <p:cNvSpPr/>
          <p:nvPr/>
        </p:nvSpPr>
        <p:spPr>
          <a:xfrm>
            <a:off x="7239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21" name="Rectangle 20"/>
          <p:cNvSpPr/>
          <p:nvPr/>
        </p:nvSpPr>
        <p:spPr>
          <a:xfrm>
            <a:off x="7696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22" name="Rectangle 21"/>
          <p:cNvSpPr/>
          <p:nvPr/>
        </p:nvSpPr>
        <p:spPr>
          <a:xfrm>
            <a:off x="2209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1</a:t>
            </a:r>
          </a:p>
        </p:txBody>
      </p:sp>
      <p:sp>
        <p:nvSpPr>
          <p:cNvPr id="23" name="TextBox 22"/>
          <p:cNvSpPr txBox="1"/>
          <p:nvPr/>
        </p:nvSpPr>
        <p:spPr>
          <a:xfrm>
            <a:off x="457200" y="2057400"/>
            <a:ext cx="1989327" cy="523220"/>
          </a:xfrm>
          <a:prstGeom prst="rect">
            <a:avLst/>
          </a:prstGeom>
          <a:noFill/>
        </p:spPr>
        <p:txBody>
          <a:bodyPr wrap="none" rtlCol="0">
            <a:spAutoFit/>
          </a:bodyPr>
          <a:lstStyle/>
          <a:p>
            <a:pPr defTabSz="401638" fontAlgn="auto">
              <a:spcBef>
                <a:spcPts val="0"/>
              </a:spcBef>
              <a:spcAft>
                <a:spcPts val="0"/>
              </a:spcAft>
            </a:pPr>
            <a:r>
              <a:rPr lang="en-US" sz="2800" dirty="0">
                <a:solidFill>
                  <a:srgbClr val="080808"/>
                </a:solidFill>
                <a:latin typeface="Calibri"/>
                <a:ea typeface="+mn-ea"/>
                <a:cs typeface="+mn-cs"/>
              </a:rPr>
              <a:t>1.	Bit vector</a:t>
            </a:r>
          </a:p>
        </p:txBody>
      </p:sp>
      <p:sp>
        <p:nvSpPr>
          <p:cNvPr id="24" name="TextBox 23"/>
          <p:cNvSpPr txBox="1"/>
          <p:nvPr/>
        </p:nvSpPr>
        <p:spPr>
          <a:xfrm>
            <a:off x="457200" y="2590800"/>
            <a:ext cx="3647152" cy="523220"/>
          </a:xfrm>
          <a:prstGeom prst="rect">
            <a:avLst/>
          </a:prstGeom>
          <a:noFill/>
        </p:spPr>
        <p:txBody>
          <a:bodyPr wrap="none" rtlCol="0">
            <a:spAutoFit/>
          </a:bodyPr>
          <a:lstStyle/>
          <a:p>
            <a:pPr defTabSz="401638" fontAlgn="auto">
              <a:spcBef>
                <a:spcPts val="0"/>
              </a:spcBef>
              <a:spcAft>
                <a:spcPts val="0"/>
              </a:spcAft>
            </a:pPr>
            <a:r>
              <a:rPr lang="en-US" sz="2800" dirty="0">
                <a:solidFill>
                  <a:srgbClr val="080808"/>
                </a:solidFill>
                <a:latin typeface="Calibri"/>
                <a:ea typeface="+mn-ea"/>
                <a:cs typeface="+mn-cs"/>
              </a:rPr>
              <a:t>2.	Set of hash functions</a:t>
            </a:r>
          </a:p>
        </p:txBody>
      </p:sp>
      <p:sp>
        <p:nvSpPr>
          <p:cNvPr id="27" name="Rectangle 26"/>
          <p:cNvSpPr/>
          <p:nvPr/>
        </p:nvSpPr>
        <p:spPr>
          <a:xfrm>
            <a:off x="838200" y="48768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dirty="0">
                <a:solidFill>
                  <a:srgbClr val="080808">
                    <a:lumMod val="75000"/>
                    <a:lumOff val="25000"/>
                  </a:srgbClr>
                </a:solidFill>
                <a:latin typeface="Calibri"/>
              </a:rPr>
              <a:t>H1</a:t>
            </a:r>
          </a:p>
        </p:txBody>
      </p:sp>
      <p:sp>
        <p:nvSpPr>
          <p:cNvPr id="29" name="Rectangle 28"/>
          <p:cNvSpPr/>
          <p:nvPr/>
        </p:nvSpPr>
        <p:spPr>
          <a:xfrm>
            <a:off x="1676400" y="48768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dirty="0">
                <a:solidFill>
                  <a:srgbClr val="080808">
                    <a:lumMod val="75000"/>
                    <a:lumOff val="25000"/>
                  </a:srgbClr>
                </a:solidFill>
                <a:latin typeface="Calibri"/>
              </a:rPr>
              <a:t>H2</a:t>
            </a:r>
          </a:p>
        </p:txBody>
      </p:sp>
      <p:sp>
        <p:nvSpPr>
          <p:cNvPr id="31" name="Rectangle 30"/>
          <p:cNvSpPr/>
          <p:nvPr/>
        </p:nvSpPr>
        <p:spPr>
          <a:xfrm>
            <a:off x="2895600" y="31242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dirty="0">
                <a:solidFill>
                  <a:srgbClr val="080808">
                    <a:lumMod val="75000"/>
                    <a:lumOff val="25000"/>
                  </a:srgbClr>
                </a:solidFill>
                <a:latin typeface="Calibri"/>
              </a:rPr>
              <a:t>H1</a:t>
            </a:r>
          </a:p>
        </p:txBody>
      </p:sp>
      <p:sp>
        <p:nvSpPr>
          <p:cNvPr id="32" name="Rectangle 31"/>
          <p:cNvSpPr/>
          <p:nvPr/>
        </p:nvSpPr>
        <p:spPr>
          <a:xfrm>
            <a:off x="5638800" y="31242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dirty="0">
                <a:solidFill>
                  <a:srgbClr val="080808">
                    <a:lumMod val="75000"/>
                    <a:lumOff val="25000"/>
                  </a:srgbClr>
                </a:solidFill>
                <a:latin typeface="Calibri"/>
              </a:rPr>
              <a:t>H2</a:t>
            </a:r>
          </a:p>
        </p:txBody>
      </p:sp>
      <p:sp>
        <p:nvSpPr>
          <p:cNvPr id="30" name="Oval 29"/>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X</a:t>
            </a:r>
          </a:p>
        </p:txBody>
      </p:sp>
      <p:cxnSp>
        <p:nvCxnSpPr>
          <p:cNvPr id="39" name="Shape 38"/>
          <p:cNvCxnSpPr>
            <a:stCxn id="31" idx="2"/>
            <a:endCxn id="9" idx="0"/>
          </p:cNvCxnSpPr>
          <p:nvPr/>
        </p:nvCxnSpPr>
        <p:spPr>
          <a:xfrm rot="5400000">
            <a:off x="2552700" y="3429000"/>
            <a:ext cx="533400" cy="8382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Shape 38"/>
          <p:cNvCxnSpPr>
            <a:stCxn id="32" idx="2"/>
            <a:endCxn id="14" idx="0"/>
          </p:cNvCxnSpPr>
          <p:nvPr/>
        </p:nvCxnSpPr>
        <p:spPr>
          <a:xfrm rot="5400000">
            <a:off x="5067300" y="3200400"/>
            <a:ext cx="533400" cy="12954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hape 38"/>
          <p:cNvCxnSpPr>
            <a:stCxn id="31" idx="2"/>
            <a:endCxn id="19" idx="0"/>
          </p:cNvCxnSpPr>
          <p:nvPr/>
        </p:nvCxnSpPr>
        <p:spPr>
          <a:xfrm rot="16200000" flipH="1">
            <a:off x="4838700" y="1981200"/>
            <a:ext cx="533400" cy="3733800"/>
          </a:xfrm>
          <a:prstGeom prst="bentConnector3">
            <a:avLst>
              <a:gd name="adj1" fmla="val 34176"/>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495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1</a:t>
            </a:r>
          </a:p>
        </p:txBody>
      </p:sp>
      <p:cxnSp>
        <p:nvCxnSpPr>
          <p:cNvPr id="50" name="Shape 38"/>
          <p:cNvCxnSpPr>
            <a:stCxn id="32" idx="2"/>
            <a:endCxn id="7" idx="0"/>
          </p:cNvCxnSpPr>
          <p:nvPr/>
        </p:nvCxnSpPr>
        <p:spPr>
          <a:xfrm rot="5400000">
            <a:off x="3467100" y="1600200"/>
            <a:ext cx="533400" cy="44958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781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1</a:t>
            </a:r>
          </a:p>
        </p:txBody>
      </p:sp>
      <p:sp>
        <p:nvSpPr>
          <p:cNvPr id="59" name="Rectangle 58"/>
          <p:cNvSpPr/>
          <p:nvPr/>
        </p:nvSpPr>
        <p:spPr>
          <a:xfrm>
            <a:off x="12954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1</a:t>
            </a:r>
          </a:p>
        </p:txBody>
      </p:sp>
      <p:sp>
        <p:nvSpPr>
          <p:cNvPr id="38" name="TextBox 37"/>
          <p:cNvSpPr txBox="1"/>
          <p:nvPr/>
        </p:nvSpPr>
        <p:spPr>
          <a:xfrm>
            <a:off x="4038600" y="1905000"/>
            <a:ext cx="1027845"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Insert</a:t>
            </a:r>
          </a:p>
        </p:txBody>
      </p:sp>
      <p:sp>
        <p:nvSpPr>
          <p:cNvPr id="40" name="TextBox 39"/>
          <p:cNvSpPr txBox="1"/>
          <p:nvPr/>
        </p:nvSpPr>
        <p:spPr>
          <a:xfrm>
            <a:off x="4136572" y="1915180"/>
            <a:ext cx="762645"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Test</a:t>
            </a:r>
          </a:p>
        </p:txBody>
      </p:sp>
      <p:sp>
        <p:nvSpPr>
          <p:cNvPr id="41" name="Oval 40"/>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Z</a:t>
            </a:r>
          </a:p>
        </p:txBody>
      </p:sp>
      <p:sp>
        <p:nvSpPr>
          <p:cNvPr id="43" name="Oval 42"/>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W</a:t>
            </a:r>
          </a:p>
        </p:txBody>
      </p:sp>
      <p:cxnSp>
        <p:nvCxnSpPr>
          <p:cNvPr id="45" name="Elbow Connector 44"/>
          <p:cNvCxnSpPr>
            <a:stCxn id="32" idx="2"/>
            <a:endCxn id="21" idx="0"/>
          </p:cNvCxnSpPr>
          <p:nvPr/>
        </p:nvCxnSpPr>
        <p:spPr>
          <a:xfrm rot="16200000" flipH="1">
            <a:off x="6667500" y="2895600"/>
            <a:ext cx="533400" cy="19050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895119" y="1915180"/>
            <a:ext cx="1362681"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Remove</a:t>
            </a:r>
          </a:p>
        </p:txBody>
      </p:sp>
      <p:sp>
        <p:nvSpPr>
          <p:cNvPr id="51" name="TextBox 50"/>
          <p:cNvSpPr txBox="1"/>
          <p:nvPr/>
        </p:nvSpPr>
        <p:spPr>
          <a:xfrm>
            <a:off x="4531834" y="4572000"/>
            <a:ext cx="344966"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X</a:t>
            </a:r>
          </a:p>
        </p:txBody>
      </p:sp>
      <p:grpSp>
        <p:nvGrpSpPr>
          <p:cNvPr id="53" name="Group 52"/>
          <p:cNvGrpSpPr/>
          <p:nvPr/>
        </p:nvGrpSpPr>
        <p:grpSpPr>
          <a:xfrm>
            <a:off x="4114798" y="2057397"/>
            <a:ext cx="914402" cy="914403"/>
            <a:chOff x="4572000" y="3581399"/>
            <a:chExt cx="914402" cy="914403"/>
          </a:xfrm>
        </p:grpSpPr>
        <p:cxnSp>
          <p:nvCxnSpPr>
            <p:cNvPr id="54" name="Straight Connector 53"/>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6817834" y="4567535"/>
            <a:ext cx="344966"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Y</a:t>
            </a:r>
          </a:p>
        </p:txBody>
      </p:sp>
      <p:sp>
        <p:nvSpPr>
          <p:cNvPr id="56" name="TextBox 55"/>
          <p:cNvSpPr txBox="1"/>
          <p:nvPr/>
        </p:nvSpPr>
        <p:spPr>
          <a:xfrm>
            <a:off x="5715000" y="1752600"/>
            <a:ext cx="2667000" cy="830997"/>
          </a:xfrm>
          <a:prstGeom prst="rect">
            <a:avLst/>
          </a:prstGeom>
          <a:noFill/>
        </p:spPr>
        <p:txBody>
          <a:bodyPr wrap="square" rtlCol="0">
            <a:spAutoFit/>
          </a:bodyPr>
          <a:lstStyle/>
          <a:p>
            <a:pPr fontAlgn="auto">
              <a:spcBef>
                <a:spcPts val="0"/>
              </a:spcBef>
              <a:spcAft>
                <a:spcPts val="0"/>
              </a:spcAft>
            </a:pPr>
            <a:r>
              <a:rPr lang="en-US" sz="2400" dirty="0">
                <a:solidFill>
                  <a:srgbClr val="080808"/>
                </a:solidFill>
                <a:latin typeface="Calibri"/>
                <a:ea typeface="+mn-ea"/>
                <a:cs typeface="+mn-cs"/>
              </a:rPr>
              <a:t>May remove multiple addresses</a:t>
            </a:r>
          </a:p>
        </p:txBody>
      </p:sp>
      <p:sp>
        <p:nvSpPr>
          <p:cNvPr id="57" name="TextBox 56"/>
          <p:cNvSpPr txBox="1"/>
          <p:nvPr/>
        </p:nvSpPr>
        <p:spPr>
          <a:xfrm>
            <a:off x="4038600" y="1915180"/>
            <a:ext cx="1148071" cy="646331"/>
          </a:xfrm>
          <a:prstGeom prst="rect">
            <a:avLst/>
          </a:prstGeom>
          <a:noFill/>
        </p:spPr>
        <p:txBody>
          <a:bodyPr wrap="none" rtlCol="0">
            <a:spAutoFit/>
          </a:bodyPr>
          <a:lstStyle/>
          <a:p>
            <a:pPr fontAlgn="auto">
              <a:spcBef>
                <a:spcPts val="0"/>
              </a:spcBef>
              <a:spcAft>
                <a:spcPts val="0"/>
              </a:spcAft>
            </a:pPr>
            <a:r>
              <a:rPr lang="en-US" sz="3600" dirty="0">
                <a:solidFill>
                  <a:srgbClr val="080808"/>
                </a:solidFill>
                <a:latin typeface="Calibri"/>
                <a:ea typeface="+mn-ea"/>
                <a:cs typeface="+mn-cs"/>
              </a:rPr>
              <a:t>Clear</a:t>
            </a:r>
          </a:p>
        </p:txBody>
      </p:sp>
      <p:sp>
        <p:nvSpPr>
          <p:cNvPr id="60" name="TextBox 59"/>
          <p:cNvSpPr txBox="1"/>
          <p:nvPr/>
        </p:nvSpPr>
        <p:spPr>
          <a:xfrm>
            <a:off x="4953000" y="1905000"/>
            <a:ext cx="587020" cy="707886"/>
          </a:xfrm>
          <a:prstGeom prst="rect">
            <a:avLst/>
          </a:prstGeom>
          <a:noFill/>
        </p:spPr>
        <p:txBody>
          <a:bodyPr wrap="none" rtlCol="0">
            <a:spAutoFit/>
          </a:bodyPr>
          <a:lstStyle/>
          <a:p>
            <a:pPr fontAlgn="auto">
              <a:spcBef>
                <a:spcPts val="0"/>
              </a:spcBef>
              <a:spcAft>
                <a:spcPts val="0"/>
              </a:spcAft>
            </a:pPr>
            <a:r>
              <a:rPr lang="en-US" sz="4000" dirty="0">
                <a:solidFill>
                  <a:srgbClr val="92D050"/>
                </a:solidFill>
                <a:latin typeface="Calibri"/>
                <a:ea typeface="+mn-ea"/>
                <a:cs typeface="+mn-cs"/>
                <a:sym typeface="Wingdings"/>
              </a:rPr>
              <a:t></a:t>
            </a:r>
            <a:endParaRPr lang="en-US" sz="4000" dirty="0">
              <a:solidFill>
                <a:srgbClr val="92D050"/>
              </a:solidFill>
              <a:latin typeface="Calibri"/>
              <a:ea typeface="+mn-ea"/>
              <a:cs typeface="+mn-cs"/>
            </a:endParaRPr>
          </a:p>
        </p:txBody>
      </p:sp>
      <p:sp>
        <p:nvSpPr>
          <p:cNvPr id="61" name="TextBox 60"/>
          <p:cNvSpPr txBox="1"/>
          <p:nvPr/>
        </p:nvSpPr>
        <p:spPr>
          <a:xfrm>
            <a:off x="4953000" y="18288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62" name="TextBox 61"/>
          <p:cNvSpPr txBox="1"/>
          <p:nvPr/>
        </p:nvSpPr>
        <p:spPr>
          <a:xfrm>
            <a:off x="5458666" y="1981200"/>
            <a:ext cx="1856534"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False positive</a:t>
            </a:r>
          </a:p>
        </p:txBody>
      </p:sp>
      <p:sp>
        <p:nvSpPr>
          <p:cNvPr id="63" name="Slide Number Placeholder 6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60</a:t>
            </a:fld>
            <a:endParaRPr lang="en-US">
              <a:solidFill>
                <a:srgbClr val="080808">
                  <a:tint val="75000"/>
                </a:srgbClr>
              </a:solidFill>
              <a:latin typeface="Calibri"/>
            </a:endParaRPr>
          </a:p>
        </p:txBody>
      </p:sp>
      <p:sp>
        <p:nvSpPr>
          <p:cNvPr id="64" name="TextBox 63"/>
          <p:cNvSpPr txBox="1"/>
          <p:nvPr/>
        </p:nvSpPr>
        <p:spPr>
          <a:xfrm>
            <a:off x="589787" y="5867400"/>
            <a:ext cx="2915413"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Inserted Elements:</a:t>
            </a:r>
          </a:p>
        </p:txBody>
      </p:sp>
      <p:sp>
        <p:nvSpPr>
          <p:cNvPr id="65" name="Oval 64"/>
          <p:cNvSpPr/>
          <p:nvPr/>
        </p:nvSpPr>
        <p:spPr>
          <a:xfrm>
            <a:off x="3581400" y="59436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X</a:t>
            </a:r>
          </a:p>
        </p:txBody>
      </p:sp>
      <p:sp>
        <p:nvSpPr>
          <p:cNvPr id="66" name="Oval 65"/>
          <p:cNvSpPr/>
          <p:nvPr/>
        </p:nvSpPr>
        <p:spPr>
          <a:xfrm>
            <a:off x="4343400" y="59436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Y</a:t>
            </a:r>
          </a:p>
        </p:txBody>
      </p:sp>
    </p:spTree>
    <p:custDataLst>
      <p:tags r:id="rId1"/>
    </p:custDataLst>
    <p:extLst>
      <p:ext uri="{BB962C8B-B14F-4D97-AF65-F5344CB8AC3E}">
        <p14:creationId xmlns:p14="http://schemas.microsoft.com/office/powerpoint/2010/main" val="3183712726"/>
      </p:ext>
    </p:extLst>
  </p:cSld>
  <p:clrMapOvr>
    <a:masterClrMapping/>
  </p:clrMapOvr>
  <p:transition xmlns:p14="http://schemas.microsoft.com/office/powerpoint/2010/main" advTm="9754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27"/>
                                        </p:tgtEl>
                                      </p:cBhvr>
                                    </p:animEffect>
                                    <p:set>
                                      <p:cBhvr>
                                        <p:cTn id="76" dur="1" fill="hold">
                                          <p:stCondLst>
                                            <p:cond delay="499"/>
                                          </p:stCondLst>
                                        </p:cTn>
                                        <p:tgtEl>
                                          <p:spTgt spid="2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10"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500"/>
                                        <p:tgtEl>
                                          <p:spTgt spid="64"/>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500"/>
                                        <p:tgtEl>
                                          <p:spTgt spid="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14"/>
                                        </p:tgtEl>
                                      </p:cBhvr>
                                    </p:animEffect>
                                    <p:set>
                                      <p:cBhvr>
                                        <p:cTn id="124" dur="1" fill="hold">
                                          <p:stCondLst>
                                            <p:cond delay="499"/>
                                          </p:stCondLst>
                                        </p:cTn>
                                        <p:tgtEl>
                                          <p:spTgt spid="14"/>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9"/>
                                        </p:tgtEl>
                                      </p:cBhvr>
                                    </p:animEffect>
                                    <p:set>
                                      <p:cBhvr>
                                        <p:cTn id="127" dur="1" fill="hold">
                                          <p:stCondLst>
                                            <p:cond delay="499"/>
                                          </p:stCondLst>
                                        </p:cTn>
                                        <p:tgtEl>
                                          <p:spTgt spid="9"/>
                                        </p:tgtEl>
                                        <p:attrNameLst>
                                          <p:attrName>style.visibility</p:attrName>
                                        </p:attrNameLst>
                                      </p:cBhvr>
                                      <p:to>
                                        <p:strVal val="hidden"/>
                                      </p:to>
                                    </p:set>
                                  </p:childTnLst>
                                </p:cTn>
                              </p:par>
                              <p:par>
                                <p:cTn id="128" presetID="10" presetClass="entr" presetSubtype="0"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fade">
                                      <p:cBhvr>
                                        <p:cTn id="130" dur="500"/>
                                        <p:tgtEl>
                                          <p:spTgt spid="2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500"/>
                                        <p:tgtEl>
                                          <p:spTgt spid="4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fade">
                                      <p:cBhvr>
                                        <p:cTn id="136" dur="500"/>
                                        <p:tgtEl>
                                          <p:spTgt spid="65"/>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30"/>
                                        </p:tgtEl>
                                      </p:cBhvr>
                                    </p:animEffect>
                                    <p:set>
                                      <p:cBhvr>
                                        <p:cTn id="141" dur="1" fill="hold">
                                          <p:stCondLst>
                                            <p:cond delay="499"/>
                                          </p:stCondLst>
                                        </p:cTn>
                                        <p:tgtEl>
                                          <p:spTgt spid="30"/>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39"/>
                                        </p:tgtEl>
                                      </p:cBhvr>
                                    </p:animEffect>
                                    <p:set>
                                      <p:cBhvr>
                                        <p:cTn id="144" dur="1" fill="hold">
                                          <p:stCondLst>
                                            <p:cond delay="499"/>
                                          </p:stCondLst>
                                        </p:cTn>
                                        <p:tgtEl>
                                          <p:spTgt spid="39"/>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2"/>
                                        </p:tgtEl>
                                      </p:cBhvr>
                                    </p:animEffect>
                                    <p:set>
                                      <p:cBhvr>
                                        <p:cTn id="147" dur="1" fill="hold">
                                          <p:stCondLst>
                                            <p:cond delay="499"/>
                                          </p:stCondLst>
                                        </p:cTn>
                                        <p:tgtEl>
                                          <p:spTgt spid="42"/>
                                        </p:tgtEl>
                                        <p:attrNameLst>
                                          <p:attrName>style.visibility</p:attrName>
                                        </p:attrNameLst>
                                      </p:cBhvr>
                                      <p:to>
                                        <p:strVal val="hidden"/>
                                      </p:to>
                                    </p:set>
                                  </p:childTnLst>
                                </p:cTn>
                              </p:par>
                              <p:par>
                                <p:cTn id="148" presetID="10" presetClass="entr" presetSubtype="0" fill="hold" nodeType="with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fade">
                                      <p:cBhvr>
                                        <p:cTn id="150" dur="500"/>
                                        <p:tgtEl>
                                          <p:spTgt spid="49"/>
                                        </p:tgtEl>
                                      </p:cBhvr>
                                    </p:animEffect>
                                  </p:childTnLst>
                                </p:cTn>
                              </p:par>
                              <p:par>
                                <p:cTn id="151" presetID="10" presetClass="entr" presetSubtype="0" fill="hold" nodeType="withEffect">
                                  <p:stCondLst>
                                    <p:cond delay="0"/>
                                  </p:stCondLst>
                                  <p:childTnLst>
                                    <p:set>
                                      <p:cBhvr>
                                        <p:cTn id="152" dur="1" fill="hold">
                                          <p:stCondLst>
                                            <p:cond delay="0"/>
                                          </p:stCondLst>
                                        </p:cTn>
                                        <p:tgtEl>
                                          <p:spTgt spid="47"/>
                                        </p:tgtEl>
                                        <p:attrNameLst>
                                          <p:attrName>style.visibility</p:attrName>
                                        </p:attrNameLst>
                                      </p:cBhvr>
                                      <p:to>
                                        <p:strVal val="visible"/>
                                      </p:to>
                                    </p:set>
                                    <p:animEffect transition="in" filter="fade">
                                      <p:cBhvr>
                                        <p:cTn id="153" dur="500"/>
                                        <p:tgtEl>
                                          <p:spTgt spid="47"/>
                                        </p:tgtEl>
                                      </p:cBhvr>
                                    </p:animEffect>
                                  </p:childTnLst>
                                </p:cTn>
                              </p:par>
                              <p:par>
                                <p:cTn id="154" presetID="10" presetClass="entr" presetSubtype="0" fill="hold" nodeType="withEffect">
                                  <p:stCondLst>
                                    <p:cond delay="0"/>
                                  </p:stCondLst>
                                  <p:childTnLst>
                                    <p:set>
                                      <p:cBhvr>
                                        <p:cTn id="155" dur="1" fill="hold">
                                          <p:stCondLst>
                                            <p:cond delay="0"/>
                                          </p:stCondLst>
                                        </p:cTn>
                                        <p:tgtEl>
                                          <p:spTgt spid="50"/>
                                        </p:tgtEl>
                                        <p:attrNameLst>
                                          <p:attrName>style.visibility</p:attrName>
                                        </p:attrNameLst>
                                      </p:cBhvr>
                                      <p:to>
                                        <p:strVal val="visible"/>
                                      </p:to>
                                    </p:set>
                                    <p:animEffect transition="in" filter="fade">
                                      <p:cBhvr>
                                        <p:cTn id="156" dur="500"/>
                                        <p:tgtEl>
                                          <p:spTgt spid="5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grpId="1" nodeType="clickEffect">
                                  <p:stCondLst>
                                    <p:cond delay="0"/>
                                  </p:stCondLst>
                                  <p:childTnLst>
                                    <p:animEffect transition="out" filter="fade">
                                      <p:cBhvr>
                                        <p:cTn id="160" dur="500"/>
                                        <p:tgtEl>
                                          <p:spTgt spid="19"/>
                                        </p:tgtEl>
                                      </p:cBhvr>
                                    </p:animEffect>
                                    <p:set>
                                      <p:cBhvr>
                                        <p:cTn id="161" dur="1" fill="hold">
                                          <p:stCondLst>
                                            <p:cond delay="499"/>
                                          </p:stCondLst>
                                        </p:cTn>
                                        <p:tgtEl>
                                          <p:spTgt spid="19"/>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7"/>
                                        </p:tgtEl>
                                      </p:cBhvr>
                                    </p:animEffect>
                                    <p:set>
                                      <p:cBhvr>
                                        <p:cTn id="164" dur="1" fill="hold">
                                          <p:stCondLst>
                                            <p:cond delay="499"/>
                                          </p:stCondLst>
                                        </p:cTn>
                                        <p:tgtEl>
                                          <p:spTgt spid="7"/>
                                        </p:tgtEl>
                                        <p:attrNameLst>
                                          <p:attrName>style.visibility</p:attrName>
                                        </p:attrNameLst>
                                      </p:cBhvr>
                                      <p:to>
                                        <p:strVal val="hidden"/>
                                      </p:to>
                                    </p:set>
                                  </p:childTnLst>
                                </p:cTn>
                              </p:par>
                              <p:par>
                                <p:cTn id="165" presetID="10" presetClass="entr" presetSubtype="0"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Effect transition="in" filter="fade">
                                      <p:cBhvr>
                                        <p:cTn id="167" dur="500"/>
                                        <p:tgtEl>
                                          <p:spTgt spid="58"/>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Effect transition="in" filter="fade">
                                      <p:cBhvr>
                                        <p:cTn id="170" dur="500"/>
                                        <p:tgtEl>
                                          <p:spTgt spid="59"/>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fade">
                                      <p:cBhvr>
                                        <p:cTn id="173" dur="500"/>
                                        <p:tgtEl>
                                          <p:spTgt spid="66"/>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nodeType="clickEffect">
                                  <p:stCondLst>
                                    <p:cond delay="0"/>
                                  </p:stCondLst>
                                  <p:childTnLst>
                                    <p:animEffect transition="out" filter="fade">
                                      <p:cBhvr>
                                        <p:cTn id="177" dur="500"/>
                                        <p:tgtEl>
                                          <p:spTgt spid="47"/>
                                        </p:tgtEl>
                                      </p:cBhvr>
                                    </p:animEffect>
                                    <p:set>
                                      <p:cBhvr>
                                        <p:cTn id="178" dur="1" fill="hold">
                                          <p:stCondLst>
                                            <p:cond delay="499"/>
                                          </p:stCondLst>
                                        </p:cTn>
                                        <p:tgtEl>
                                          <p:spTgt spid="47"/>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50"/>
                                        </p:tgtEl>
                                      </p:cBhvr>
                                    </p:animEffect>
                                    <p:set>
                                      <p:cBhvr>
                                        <p:cTn id="181" dur="1" fill="hold">
                                          <p:stCondLst>
                                            <p:cond delay="499"/>
                                          </p:stCondLst>
                                        </p:cTn>
                                        <p:tgtEl>
                                          <p:spTgt spid="50"/>
                                        </p:tgtEl>
                                        <p:attrNameLst>
                                          <p:attrName>style.visibility</p:attrName>
                                        </p:attrNameLst>
                                      </p:cBhvr>
                                      <p:to>
                                        <p:strVal val="hidden"/>
                                      </p:to>
                                    </p:set>
                                  </p:childTnLst>
                                </p:cTn>
                              </p:par>
                              <p:par>
                                <p:cTn id="182" presetID="10" presetClass="exit" presetSubtype="0" fill="hold" grpId="0" nodeType="withEffect">
                                  <p:stCondLst>
                                    <p:cond delay="0"/>
                                  </p:stCondLst>
                                  <p:childTnLst>
                                    <p:animEffect transition="out" filter="fade">
                                      <p:cBhvr>
                                        <p:cTn id="183" dur="500"/>
                                        <p:tgtEl>
                                          <p:spTgt spid="49"/>
                                        </p:tgtEl>
                                      </p:cBhvr>
                                    </p:animEffect>
                                    <p:set>
                                      <p:cBhvr>
                                        <p:cTn id="184" dur="1" fill="hold">
                                          <p:stCondLst>
                                            <p:cond delay="499"/>
                                          </p:stCondLst>
                                        </p:cTn>
                                        <p:tgtEl>
                                          <p:spTgt spid="49"/>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8"/>
                                        </p:tgtEl>
                                      </p:cBhvr>
                                    </p:animEffect>
                                    <p:set>
                                      <p:cBhvr>
                                        <p:cTn id="187" dur="1" fill="hold">
                                          <p:stCondLst>
                                            <p:cond delay="499"/>
                                          </p:stCondLst>
                                        </p:cTn>
                                        <p:tgtEl>
                                          <p:spTgt spid="38"/>
                                        </p:tgtEl>
                                        <p:attrNameLst>
                                          <p:attrName>style.visibility</p:attrName>
                                        </p:attrNameLst>
                                      </p:cBhvr>
                                      <p:to>
                                        <p:strVal val="hidden"/>
                                      </p:to>
                                    </p:set>
                                  </p:childTnLst>
                                </p:cTn>
                              </p:par>
                              <p:par>
                                <p:cTn id="188" presetID="10" presetClass="entr" presetSubtype="0" fill="hold" grpId="0" nodeType="withEffect">
                                  <p:stCondLst>
                                    <p:cond delay="0"/>
                                  </p:stCondLst>
                                  <p:childTnLst>
                                    <p:set>
                                      <p:cBhvr>
                                        <p:cTn id="189" dur="1" fill="hold">
                                          <p:stCondLst>
                                            <p:cond delay="0"/>
                                          </p:stCondLst>
                                        </p:cTn>
                                        <p:tgtEl>
                                          <p:spTgt spid="40"/>
                                        </p:tgtEl>
                                        <p:attrNameLst>
                                          <p:attrName>style.visibility</p:attrName>
                                        </p:attrNameLst>
                                      </p:cBhvr>
                                      <p:to>
                                        <p:strVal val="visible"/>
                                      </p:to>
                                    </p:set>
                                    <p:animEffect transition="in" filter="fade">
                                      <p:cBhvr>
                                        <p:cTn id="190" dur="500"/>
                                        <p:tgtEl>
                                          <p:spTgt spid="40"/>
                                        </p:tgtEl>
                                      </p:cBhvr>
                                    </p:animEffect>
                                  </p:childTnLst>
                                </p:cTn>
                              </p:par>
                              <p:par>
                                <p:cTn id="191" presetID="10" presetClass="entr" presetSubtype="0" fill="hold" grpId="2" nodeType="withEffect">
                                  <p:stCondLst>
                                    <p:cond delay="0"/>
                                  </p:stCondLst>
                                  <p:childTnLst>
                                    <p:set>
                                      <p:cBhvr>
                                        <p:cTn id="192" dur="1" fill="hold">
                                          <p:stCondLst>
                                            <p:cond delay="0"/>
                                          </p:stCondLst>
                                        </p:cTn>
                                        <p:tgtEl>
                                          <p:spTgt spid="30"/>
                                        </p:tgtEl>
                                        <p:attrNameLst>
                                          <p:attrName>style.visibility</p:attrName>
                                        </p:attrNameLst>
                                      </p:cBhvr>
                                      <p:to>
                                        <p:strVal val="visible"/>
                                      </p:to>
                                    </p:set>
                                    <p:animEffect transition="in" filter="fade">
                                      <p:cBhvr>
                                        <p:cTn id="193" dur="500"/>
                                        <p:tgtEl>
                                          <p:spTgt spid="30"/>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9"/>
                                        </p:tgtEl>
                                        <p:attrNameLst>
                                          <p:attrName>style.visibility</p:attrName>
                                        </p:attrNameLst>
                                      </p:cBhvr>
                                      <p:to>
                                        <p:strVal val="visible"/>
                                      </p:to>
                                    </p:set>
                                    <p:animEffect transition="in" filter="fade">
                                      <p:cBhvr>
                                        <p:cTn id="198" dur="500"/>
                                        <p:tgtEl>
                                          <p:spTgt spid="39"/>
                                        </p:tgtEl>
                                      </p:cBhvr>
                                    </p:animEffect>
                                  </p:childTnLst>
                                </p:cTn>
                              </p:par>
                              <p:par>
                                <p:cTn id="199" presetID="10" presetClass="entr" presetSubtype="0" fill="hold" nodeType="withEffect">
                                  <p:stCondLst>
                                    <p:cond delay="0"/>
                                  </p:stCondLst>
                                  <p:childTnLst>
                                    <p:set>
                                      <p:cBhvr>
                                        <p:cTn id="200" dur="1" fill="hold">
                                          <p:stCondLst>
                                            <p:cond delay="0"/>
                                          </p:stCondLst>
                                        </p:cTn>
                                        <p:tgtEl>
                                          <p:spTgt spid="42"/>
                                        </p:tgtEl>
                                        <p:attrNameLst>
                                          <p:attrName>style.visibility</p:attrName>
                                        </p:attrNameLst>
                                      </p:cBhvr>
                                      <p:to>
                                        <p:strVal val="visible"/>
                                      </p:to>
                                    </p:set>
                                    <p:animEffect transition="in" filter="fade">
                                      <p:cBhvr>
                                        <p:cTn id="201" dur="500"/>
                                        <p:tgtEl>
                                          <p:spTgt spid="42"/>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60"/>
                                        </p:tgtEl>
                                        <p:attrNameLst>
                                          <p:attrName>style.visibility</p:attrName>
                                        </p:attrNameLst>
                                      </p:cBhvr>
                                      <p:to>
                                        <p:strVal val="visible"/>
                                      </p:to>
                                    </p:set>
                                    <p:animEffect transition="in" filter="fade">
                                      <p:cBhvr>
                                        <p:cTn id="206" dur="500"/>
                                        <p:tgtEl>
                                          <p:spTgt spid="60"/>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xit" presetSubtype="0" fill="hold" nodeType="clickEffect">
                                  <p:stCondLst>
                                    <p:cond delay="0"/>
                                  </p:stCondLst>
                                  <p:childTnLst>
                                    <p:animEffect transition="out" filter="fade">
                                      <p:cBhvr>
                                        <p:cTn id="210" dur="500"/>
                                        <p:tgtEl>
                                          <p:spTgt spid="42"/>
                                        </p:tgtEl>
                                      </p:cBhvr>
                                    </p:animEffect>
                                    <p:set>
                                      <p:cBhvr>
                                        <p:cTn id="211" dur="1" fill="hold">
                                          <p:stCondLst>
                                            <p:cond delay="499"/>
                                          </p:stCondLst>
                                        </p:cTn>
                                        <p:tgtEl>
                                          <p:spTgt spid="42"/>
                                        </p:tgtEl>
                                        <p:attrNameLst>
                                          <p:attrName>style.visibility</p:attrName>
                                        </p:attrNameLst>
                                      </p:cBhvr>
                                      <p:to>
                                        <p:strVal val="hidden"/>
                                      </p:to>
                                    </p:set>
                                  </p:childTnLst>
                                </p:cTn>
                              </p:par>
                              <p:par>
                                <p:cTn id="212" presetID="10" presetClass="exit" presetSubtype="0" fill="hold" grpId="3" nodeType="withEffect">
                                  <p:stCondLst>
                                    <p:cond delay="0"/>
                                  </p:stCondLst>
                                  <p:childTnLst>
                                    <p:animEffect transition="out" filter="fade">
                                      <p:cBhvr>
                                        <p:cTn id="213" dur="2000"/>
                                        <p:tgtEl>
                                          <p:spTgt spid="30"/>
                                        </p:tgtEl>
                                      </p:cBhvr>
                                    </p:animEffect>
                                    <p:set>
                                      <p:cBhvr>
                                        <p:cTn id="214" dur="1" fill="hold">
                                          <p:stCondLst>
                                            <p:cond delay="1999"/>
                                          </p:stCondLst>
                                        </p:cTn>
                                        <p:tgtEl>
                                          <p:spTgt spid="30"/>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60"/>
                                        </p:tgtEl>
                                      </p:cBhvr>
                                    </p:animEffect>
                                    <p:set>
                                      <p:cBhvr>
                                        <p:cTn id="217" dur="1" fill="hold">
                                          <p:stCondLst>
                                            <p:cond delay="499"/>
                                          </p:stCondLst>
                                        </p:cTn>
                                        <p:tgtEl>
                                          <p:spTgt spid="60"/>
                                        </p:tgtEl>
                                        <p:attrNameLst>
                                          <p:attrName>style.visibility</p:attrName>
                                        </p:attrNameLst>
                                      </p:cBhvr>
                                      <p:to>
                                        <p:strVal val="hidden"/>
                                      </p:to>
                                    </p:set>
                                  </p:childTnLst>
                                </p:cTn>
                              </p:par>
                              <p:par>
                                <p:cTn id="218" presetID="10" presetClass="entr" presetSubtype="0" fill="hold" nodeType="withEffect">
                                  <p:stCondLst>
                                    <p:cond delay="0"/>
                                  </p:stCondLst>
                                  <p:childTnLst>
                                    <p:set>
                                      <p:cBhvr>
                                        <p:cTn id="219" dur="1" fill="hold">
                                          <p:stCondLst>
                                            <p:cond delay="0"/>
                                          </p:stCondLst>
                                        </p:cTn>
                                        <p:tgtEl>
                                          <p:spTgt spid="39"/>
                                        </p:tgtEl>
                                        <p:attrNameLst>
                                          <p:attrName>style.visibility</p:attrName>
                                        </p:attrNameLst>
                                      </p:cBhvr>
                                      <p:to>
                                        <p:strVal val="visible"/>
                                      </p:to>
                                    </p:set>
                                    <p:animEffect transition="in" filter="fade">
                                      <p:cBhvr>
                                        <p:cTn id="220" dur="500"/>
                                        <p:tgtEl>
                                          <p:spTgt spid="39"/>
                                        </p:tgtEl>
                                      </p:cBhvr>
                                    </p:animEffect>
                                  </p:childTnLst>
                                </p:cTn>
                              </p:par>
                              <p:par>
                                <p:cTn id="221" presetID="10" presetClass="entr" presetSubtype="0" fill="hold" nodeType="withEffect">
                                  <p:stCondLst>
                                    <p:cond delay="0"/>
                                  </p:stCondLst>
                                  <p:childTnLst>
                                    <p:set>
                                      <p:cBhvr>
                                        <p:cTn id="222" dur="1" fill="hold">
                                          <p:stCondLst>
                                            <p:cond delay="0"/>
                                          </p:stCondLst>
                                        </p:cTn>
                                        <p:tgtEl>
                                          <p:spTgt spid="45"/>
                                        </p:tgtEl>
                                        <p:attrNameLst>
                                          <p:attrName>style.visibility</p:attrName>
                                        </p:attrNameLst>
                                      </p:cBhvr>
                                      <p:to>
                                        <p:strVal val="visible"/>
                                      </p:to>
                                    </p:set>
                                    <p:animEffect transition="in" filter="fade">
                                      <p:cBhvr>
                                        <p:cTn id="223" dur="500"/>
                                        <p:tgtEl>
                                          <p:spTgt spid="45"/>
                                        </p:tgtEl>
                                      </p:cBhvr>
                                    </p:animEffect>
                                  </p:childTnLst>
                                </p:cTn>
                              </p:par>
                              <p:par>
                                <p:cTn id="224" presetID="10" presetClass="entr" presetSubtype="0" fill="hold" nodeType="withEffect">
                                  <p:stCondLst>
                                    <p:cond delay="0"/>
                                  </p:stCondLst>
                                  <p:childTnLst>
                                    <p:set>
                                      <p:cBhvr>
                                        <p:cTn id="225" dur="1" fill="hold">
                                          <p:stCondLst>
                                            <p:cond delay="0"/>
                                          </p:stCondLst>
                                        </p:cTn>
                                        <p:tgtEl>
                                          <p:spTgt spid="41"/>
                                        </p:tgtEl>
                                        <p:attrNameLst>
                                          <p:attrName>style.visibility</p:attrName>
                                        </p:attrNameLst>
                                      </p:cBhvr>
                                      <p:to>
                                        <p:strVal val="visible"/>
                                      </p:to>
                                    </p:set>
                                    <p:animEffect transition="in" filter="fade">
                                      <p:cBhvr>
                                        <p:cTn id="226" dur="500"/>
                                        <p:tgtEl>
                                          <p:spTgt spid="41"/>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500"/>
                                        <p:tgtEl>
                                          <p:spTgt spid="61"/>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xit" presetSubtype="0" fill="hold" nodeType="clickEffect">
                                  <p:stCondLst>
                                    <p:cond delay="0"/>
                                  </p:stCondLst>
                                  <p:childTnLst>
                                    <p:animEffect transition="out" filter="fade">
                                      <p:cBhvr>
                                        <p:cTn id="235" dur="500"/>
                                        <p:tgtEl>
                                          <p:spTgt spid="39"/>
                                        </p:tgtEl>
                                      </p:cBhvr>
                                    </p:animEffect>
                                    <p:set>
                                      <p:cBhvr>
                                        <p:cTn id="236" dur="1" fill="hold">
                                          <p:stCondLst>
                                            <p:cond delay="499"/>
                                          </p:stCondLst>
                                        </p:cTn>
                                        <p:tgtEl>
                                          <p:spTgt spid="39"/>
                                        </p:tgtEl>
                                        <p:attrNameLst>
                                          <p:attrName>style.visibility</p:attrName>
                                        </p:attrNameLst>
                                      </p:cBhvr>
                                      <p:to>
                                        <p:strVal val="hidden"/>
                                      </p:to>
                                    </p:set>
                                  </p:childTnLst>
                                </p:cTn>
                              </p:par>
                              <p:par>
                                <p:cTn id="237" presetID="10" presetClass="exit" presetSubtype="0" fill="hold" nodeType="withEffect">
                                  <p:stCondLst>
                                    <p:cond delay="0"/>
                                  </p:stCondLst>
                                  <p:childTnLst>
                                    <p:animEffect transition="out" filter="fade">
                                      <p:cBhvr>
                                        <p:cTn id="238" dur="500"/>
                                        <p:tgtEl>
                                          <p:spTgt spid="45"/>
                                        </p:tgtEl>
                                      </p:cBhvr>
                                    </p:animEffect>
                                    <p:set>
                                      <p:cBhvr>
                                        <p:cTn id="239" dur="1" fill="hold">
                                          <p:stCondLst>
                                            <p:cond delay="499"/>
                                          </p:stCondLst>
                                        </p:cTn>
                                        <p:tgtEl>
                                          <p:spTgt spid="45"/>
                                        </p:tgtEl>
                                        <p:attrNameLst>
                                          <p:attrName>style.visibility</p:attrName>
                                        </p:attrNameLst>
                                      </p:cBhvr>
                                      <p:to>
                                        <p:strVal val="hidden"/>
                                      </p:to>
                                    </p:set>
                                  </p:childTnLst>
                                </p:cTn>
                              </p:par>
                              <p:par>
                                <p:cTn id="240" presetID="10" presetClass="exit" presetSubtype="0" fill="hold" grpId="1" nodeType="withEffect">
                                  <p:stCondLst>
                                    <p:cond delay="0"/>
                                  </p:stCondLst>
                                  <p:childTnLst>
                                    <p:animEffect transition="out" filter="fade">
                                      <p:cBhvr>
                                        <p:cTn id="241" dur="500"/>
                                        <p:tgtEl>
                                          <p:spTgt spid="61"/>
                                        </p:tgtEl>
                                      </p:cBhvr>
                                    </p:animEffect>
                                    <p:set>
                                      <p:cBhvr>
                                        <p:cTn id="242" dur="1" fill="hold">
                                          <p:stCondLst>
                                            <p:cond delay="499"/>
                                          </p:stCondLst>
                                        </p:cTn>
                                        <p:tgtEl>
                                          <p:spTgt spid="61"/>
                                        </p:tgtEl>
                                        <p:attrNameLst>
                                          <p:attrName>style.visibility</p:attrName>
                                        </p:attrNameLst>
                                      </p:cBhvr>
                                      <p:to>
                                        <p:strVal val="hidden"/>
                                      </p:to>
                                    </p:set>
                                  </p:childTnLst>
                                </p:cTn>
                              </p:par>
                              <p:par>
                                <p:cTn id="243" presetID="10" presetClass="exit" presetSubtype="0" fill="hold" grpId="0" nodeType="withEffect">
                                  <p:stCondLst>
                                    <p:cond delay="0"/>
                                  </p:stCondLst>
                                  <p:childTnLst>
                                    <p:animEffect transition="out" filter="fade">
                                      <p:cBhvr>
                                        <p:cTn id="244" dur="500"/>
                                        <p:tgtEl>
                                          <p:spTgt spid="41"/>
                                        </p:tgtEl>
                                      </p:cBhvr>
                                    </p:animEffect>
                                    <p:set>
                                      <p:cBhvr>
                                        <p:cTn id="245" dur="1" fill="hold">
                                          <p:stCondLst>
                                            <p:cond delay="499"/>
                                          </p:stCondLst>
                                        </p:cTn>
                                        <p:tgtEl>
                                          <p:spTgt spid="41"/>
                                        </p:tgtEl>
                                        <p:attrNameLst>
                                          <p:attrName>style.visibility</p:attrName>
                                        </p:attrNameLst>
                                      </p:cBhvr>
                                      <p:to>
                                        <p:strVal val="hidden"/>
                                      </p:to>
                                    </p:set>
                                  </p:childTnLst>
                                </p:cTn>
                              </p:par>
                              <p:par>
                                <p:cTn id="246" presetID="10" presetClass="entr" presetSubtype="0" fill="hold" grpId="0" nodeType="withEffect">
                                  <p:stCondLst>
                                    <p:cond delay="0"/>
                                  </p:stCondLst>
                                  <p:childTnLst>
                                    <p:set>
                                      <p:cBhvr>
                                        <p:cTn id="247" dur="1" fill="hold">
                                          <p:stCondLst>
                                            <p:cond delay="0"/>
                                          </p:stCondLst>
                                        </p:cTn>
                                        <p:tgtEl>
                                          <p:spTgt spid="43"/>
                                        </p:tgtEl>
                                        <p:attrNameLst>
                                          <p:attrName>style.visibility</p:attrName>
                                        </p:attrNameLst>
                                      </p:cBhvr>
                                      <p:to>
                                        <p:strVal val="visible"/>
                                      </p:to>
                                    </p:set>
                                    <p:animEffect transition="in" filter="fade">
                                      <p:cBhvr>
                                        <p:cTn id="248" dur="500"/>
                                        <p:tgtEl>
                                          <p:spTgt spid="43"/>
                                        </p:tgtEl>
                                      </p:cBhvr>
                                    </p:animEffect>
                                  </p:childTnLst>
                                </p:cTn>
                              </p:par>
                              <p:par>
                                <p:cTn id="249" presetID="10" presetClass="entr" presetSubtype="0" fill="hold" nodeType="withEffect">
                                  <p:stCondLst>
                                    <p:cond delay="0"/>
                                  </p:stCondLst>
                                  <p:childTnLst>
                                    <p:set>
                                      <p:cBhvr>
                                        <p:cTn id="250" dur="1" fill="hold">
                                          <p:stCondLst>
                                            <p:cond delay="0"/>
                                          </p:stCondLst>
                                        </p:cTn>
                                        <p:tgtEl>
                                          <p:spTgt spid="42"/>
                                        </p:tgtEl>
                                        <p:attrNameLst>
                                          <p:attrName>style.visibility</p:attrName>
                                        </p:attrNameLst>
                                      </p:cBhvr>
                                      <p:to>
                                        <p:strVal val="visible"/>
                                      </p:to>
                                    </p:set>
                                    <p:animEffect transition="in" filter="fade">
                                      <p:cBhvr>
                                        <p:cTn id="251" dur="500"/>
                                        <p:tgtEl>
                                          <p:spTgt spid="42"/>
                                        </p:tgtEl>
                                      </p:cBhvr>
                                    </p:animEffect>
                                  </p:childTnLst>
                                </p:cTn>
                              </p:par>
                              <p:par>
                                <p:cTn id="252" presetID="10" presetClass="entr" presetSubtype="0" fill="hold" nodeType="withEffect">
                                  <p:stCondLst>
                                    <p:cond delay="0"/>
                                  </p:stCondLst>
                                  <p:childTnLst>
                                    <p:set>
                                      <p:cBhvr>
                                        <p:cTn id="253" dur="1" fill="hold">
                                          <p:stCondLst>
                                            <p:cond delay="0"/>
                                          </p:stCondLst>
                                        </p:cTn>
                                        <p:tgtEl>
                                          <p:spTgt spid="47"/>
                                        </p:tgtEl>
                                        <p:attrNameLst>
                                          <p:attrName>style.visibility</p:attrName>
                                        </p:attrNameLst>
                                      </p:cBhvr>
                                      <p:to>
                                        <p:strVal val="visible"/>
                                      </p:to>
                                    </p:set>
                                    <p:animEffect transition="in" filter="fade">
                                      <p:cBhvr>
                                        <p:cTn id="254" dur="500"/>
                                        <p:tgtEl>
                                          <p:spTgt spid="47"/>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2" nodeType="clickEffect">
                                  <p:stCondLst>
                                    <p:cond delay="0"/>
                                  </p:stCondLst>
                                  <p:childTnLst>
                                    <p:set>
                                      <p:cBhvr>
                                        <p:cTn id="258" dur="1" fill="hold">
                                          <p:stCondLst>
                                            <p:cond delay="0"/>
                                          </p:stCondLst>
                                        </p:cTn>
                                        <p:tgtEl>
                                          <p:spTgt spid="60"/>
                                        </p:tgtEl>
                                        <p:attrNameLst>
                                          <p:attrName>style.visibility</p:attrName>
                                        </p:attrNameLst>
                                      </p:cBhvr>
                                      <p:to>
                                        <p:strVal val="visible"/>
                                      </p:to>
                                    </p:set>
                                    <p:animEffect transition="in" filter="fade">
                                      <p:cBhvr>
                                        <p:cTn id="259" dur="500"/>
                                        <p:tgtEl>
                                          <p:spTgt spid="60"/>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grpId="0" nodeType="clickEffect">
                                  <p:stCondLst>
                                    <p:cond delay="0"/>
                                  </p:stCondLst>
                                  <p:childTnLst>
                                    <p:set>
                                      <p:cBhvr>
                                        <p:cTn id="263" dur="1" fill="hold">
                                          <p:stCondLst>
                                            <p:cond delay="0"/>
                                          </p:stCondLst>
                                        </p:cTn>
                                        <p:tgtEl>
                                          <p:spTgt spid="51"/>
                                        </p:tgtEl>
                                        <p:attrNameLst>
                                          <p:attrName>style.visibility</p:attrName>
                                        </p:attrNameLst>
                                      </p:cBhvr>
                                      <p:to>
                                        <p:strVal val="visible"/>
                                      </p:to>
                                    </p:set>
                                    <p:animEffect transition="in" filter="fade">
                                      <p:cBhvr>
                                        <p:cTn id="264" dur="500"/>
                                        <p:tgtEl>
                                          <p:spTgt spid="51"/>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52"/>
                                        </p:tgtEl>
                                        <p:attrNameLst>
                                          <p:attrName>style.visibility</p:attrName>
                                        </p:attrNameLst>
                                      </p:cBhvr>
                                      <p:to>
                                        <p:strVal val="visible"/>
                                      </p:to>
                                    </p:set>
                                    <p:animEffect transition="in" filter="fade">
                                      <p:cBhvr>
                                        <p:cTn id="267" dur="500"/>
                                        <p:tgtEl>
                                          <p:spTgt spid="52"/>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2"/>
                                        </p:tgtEl>
                                        <p:attrNameLst>
                                          <p:attrName>style.visibility</p:attrName>
                                        </p:attrNameLst>
                                      </p:cBhvr>
                                      <p:to>
                                        <p:strVal val="visible"/>
                                      </p:to>
                                    </p:set>
                                    <p:animEffect transition="in" filter="fade">
                                      <p:cBhvr>
                                        <p:cTn id="272" dur="500"/>
                                        <p:tgtEl>
                                          <p:spTgt spid="62"/>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xit" presetSubtype="0" fill="hold" grpId="1" nodeType="clickEffect">
                                  <p:stCondLst>
                                    <p:cond delay="0"/>
                                  </p:stCondLst>
                                  <p:childTnLst>
                                    <p:animEffect transition="out" filter="fade">
                                      <p:cBhvr>
                                        <p:cTn id="276" dur="500"/>
                                        <p:tgtEl>
                                          <p:spTgt spid="43"/>
                                        </p:tgtEl>
                                      </p:cBhvr>
                                    </p:animEffect>
                                    <p:set>
                                      <p:cBhvr>
                                        <p:cTn id="277" dur="1" fill="hold">
                                          <p:stCondLst>
                                            <p:cond delay="499"/>
                                          </p:stCondLst>
                                        </p:cTn>
                                        <p:tgtEl>
                                          <p:spTgt spid="43"/>
                                        </p:tgtEl>
                                        <p:attrNameLst>
                                          <p:attrName>style.visibility</p:attrName>
                                        </p:attrNameLst>
                                      </p:cBhvr>
                                      <p:to>
                                        <p:strVal val="hidden"/>
                                      </p:to>
                                    </p:set>
                                  </p:childTnLst>
                                </p:cTn>
                              </p:par>
                              <p:par>
                                <p:cTn id="278" presetID="10" presetClass="exit" presetSubtype="0" fill="hold" grpId="1" nodeType="withEffect">
                                  <p:stCondLst>
                                    <p:cond delay="0"/>
                                  </p:stCondLst>
                                  <p:childTnLst>
                                    <p:animEffect transition="out" filter="fade">
                                      <p:cBhvr>
                                        <p:cTn id="279" dur="500"/>
                                        <p:tgtEl>
                                          <p:spTgt spid="62"/>
                                        </p:tgtEl>
                                      </p:cBhvr>
                                    </p:animEffect>
                                    <p:set>
                                      <p:cBhvr>
                                        <p:cTn id="280" dur="1" fill="hold">
                                          <p:stCondLst>
                                            <p:cond delay="499"/>
                                          </p:stCondLst>
                                        </p:cTn>
                                        <p:tgtEl>
                                          <p:spTgt spid="62"/>
                                        </p:tgtEl>
                                        <p:attrNameLst>
                                          <p:attrName>style.visibility</p:attrName>
                                        </p:attrNameLst>
                                      </p:cBhvr>
                                      <p:to>
                                        <p:strVal val="hidden"/>
                                      </p:to>
                                    </p:set>
                                  </p:childTnLst>
                                </p:cTn>
                              </p:par>
                              <p:par>
                                <p:cTn id="281" presetID="10" presetClass="exit" presetSubtype="0" fill="hold" grpId="3" nodeType="withEffect">
                                  <p:stCondLst>
                                    <p:cond delay="0"/>
                                  </p:stCondLst>
                                  <p:childTnLst>
                                    <p:animEffect transition="out" filter="fade">
                                      <p:cBhvr>
                                        <p:cTn id="282" dur="500"/>
                                        <p:tgtEl>
                                          <p:spTgt spid="60"/>
                                        </p:tgtEl>
                                      </p:cBhvr>
                                    </p:animEffect>
                                    <p:set>
                                      <p:cBhvr>
                                        <p:cTn id="283" dur="1" fill="hold">
                                          <p:stCondLst>
                                            <p:cond delay="499"/>
                                          </p:stCondLst>
                                        </p:cTn>
                                        <p:tgtEl>
                                          <p:spTgt spid="60"/>
                                        </p:tgtEl>
                                        <p:attrNameLst>
                                          <p:attrName>style.visibility</p:attrName>
                                        </p:attrNameLst>
                                      </p:cBhvr>
                                      <p:to>
                                        <p:strVal val="hidden"/>
                                      </p:to>
                                    </p:set>
                                  </p:childTnLst>
                                </p:cTn>
                              </p:par>
                              <p:par>
                                <p:cTn id="284" presetID="10" presetClass="exit" presetSubtype="0" fill="hold" nodeType="withEffect">
                                  <p:stCondLst>
                                    <p:cond delay="0"/>
                                  </p:stCondLst>
                                  <p:childTnLst>
                                    <p:animEffect transition="out" filter="fade">
                                      <p:cBhvr>
                                        <p:cTn id="285" dur="500"/>
                                        <p:tgtEl>
                                          <p:spTgt spid="42"/>
                                        </p:tgtEl>
                                      </p:cBhvr>
                                    </p:animEffect>
                                    <p:set>
                                      <p:cBhvr>
                                        <p:cTn id="286" dur="1" fill="hold">
                                          <p:stCondLst>
                                            <p:cond delay="499"/>
                                          </p:stCondLst>
                                        </p:cTn>
                                        <p:tgtEl>
                                          <p:spTgt spid="42"/>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500"/>
                                        <p:tgtEl>
                                          <p:spTgt spid="47"/>
                                        </p:tgtEl>
                                      </p:cBhvr>
                                    </p:animEffect>
                                    <p:set>
                                      <p:cBhvr>
                                        <p:cTn id="289" dur="1" fill="hold">
                                          <p:stCondLst>
                                            <p:cond delay="499"/>
                                          </p:stCondLst>
                                        </p:cTn>
                                        <p:tgtEl>
                                          <p:spTgt spid="47"/>
                                        </p:tgtEl>
                                        <p:attrNameLst>
                                          <p:attrName>style.visibility</p:attrName>
                                        </p:attrNameLst>
                                      </p:cBhvr>
                                      <p:to>
                                        <p:strVal val="hidden"/>
                                      </p:to>
                                    </p:set>
                                  </p:childTnLst>
                                </p:cTn>
                              </p:par>
                              <p:par>
                                <p:cTn id="290" presetID="10" presetClass="exit" presetSubtype="0" fill="hold" nodeType="withEffect">
                                  <p:stCondLst>
                                    <p:cond delay="0"/>
                                  </p:stCondLst>
                                  <p:childTnLst>
                                    <p:animEffect transition="out" filter="fade">
                                      <p:cBhvr>
                                        <p:cTn id="291" dur="500"/>
                                        <p:tgtEl>
                                          <p:spTgt spid="40"/>
                                        </p:tgtEl>
                                      </p:cBhvr>
                                    </p:animEffect>
                                    <p:set>
                                      <p:cBhvr>
                                        <p:cTn id="292" dur="1" fill="hold">
                                          <p:stCondLst>
                                            <p:cond delay="499"/>
                                          </p:stCondLst>
                                        </p:cTn>
                                        <p:tgtEl>
                                          <p:spTgt spid="40"/>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51"/>
                                        </p:tgtEl>
                                      </p:cBhvr>
                                    </p:animEffect>
                                    <p:set>
                                      <p:cBhvr>
                                        <p:cTn id="295" dur="1" fill="hold">
                                          <p:stCondLst>
                                            <p:cond delay="499"/>
                                          </p:stCondLst>
                                        </p:cTn>
                                        <p:tgtEl>
                                          <p:spTgt spid="51"/>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52"/>
                                        </p:tgtEl>
                                      </p:cBhvr>
                                    </p:animEffect>
                                    <p:set>
                                      <p:cBhvr>
                                        <p:cTn id="298" dur="1" fill="hold">
                                          <p:stCondLst>
                                            <p:cond delay="499"/>
                                          </p:stCondLst>
                                        </p:cTn>
                                        <p:tgtEl>
                                          <p:spTgt spid="52"/>
                                        </p:tgtEl>
                                        <p:attrNameLst>
                                          <p:attrName>style.visibility</p:attrName>
                                        </p:attrNameLst>
                                      </p:cBhvr>
                                      <p:to>
                                        <p:strVal val="hidden"/>
                                      </p:to>
                                    </p:set>
                                  </p:childTnLst>
                                </p:cTn>
                              </p:par>
                              <p:par>
                                <p:cTn id="299" presetID="10" presetClass="entr" presetSubtype="0" fill="hold" nodeType="withEffect">
                                  <p:stCondLst>
                                    <p:cond delay="0"/>
                                  </p:stCondLst>
                                  <p:childTnLst>
                                    <p:set>
                                      <p:cBhvr>
                                        <p:cTn id="300" dur="1" fill="hold">
                                          <p:stCondLst>
                                            <p:cond delay="0"/>
                                          </p:stCondLst>
                                        </p:cTn>
                                        <p:tgtEl>
                                          <p:spTgt spid="46"/>
                                        </p:tgtEl>
                                        <p:attrNameLst>
                                          <p:attrName>style.visibility</p:attrName>
                                        </p:attrNameLst>
                                      </p:cBhvr>
                                      <p:to>
                                        <p:strVal val="visible"/>
                                      </p:to>
                                    </p:set>
                                    <p:animEffect transition="in" filter="fade">
                                      <p:cBhvr>
                                        <p:cTn id="301" dur="500"/>
                                        <p:tgtEl>
                                          <p:spTgt spid="46"/>
                                        </p:tgtEl>
                                      </p:cBhvr>
                                    </p:animEffect>
                                  </p:childTnLst>
                                </p:cTn>
                              </p:par>
                              <p:par>
                                <p:cTn id="302" presetID="10" presetClass="entr" presetSubtype="0" fill="hold" nodeType="withEffect">
                                  <p:stCondLst>
                                    <p:cond delay="0"/>
                                  </p:stCondLst>
                                  <p:childTnLst>
                                    <p:set>
                                      <p:cBhvr>
                                        <p:cTn id="303" dur="1" fill="hold">
                                          <p:stCondLst>
                                            <p:cond delay="0"/>
                                          </p:stCondLst>
                                        </p:cTn>
                                        <p:tgtEl>
                                          <p:spTgt spid="30"/>
                                        </p:tgtEl>
                                        <p:attrNameLst>
                                          <p:attrName>style.visibility</p:attrName>
                                        </p:attrNameLst>
                                      </p:cBhvr>
                                      <p:to>
                                        <p:strVal val="visible"/>
                                      </p:to>
                                    </p:set>
                                    <p:animEffect transition="in" filter="fade">
                                      <p:cBhvr>
                                        <p:cTn id="304" dur="500"/>
                                        <p:tgtEl>
                                          <p:spTgt spid="30"/>
                                        </p:tgtEl>
                                      </p:cBhvr>
                                    </p:animEffect>
                                  </p:childTnLst>
                                </p:cTn>
                              </p:par>
                              <p:par>
                                <p:cTn id="305" presetID="10" presetClass="entr" presetSubtype="0" fill="hold" nodeType="withEffect">
                                  <p:stCondLst>
                                    <p:cond delay="0"/>
                                  </p:stCondLst>
                                  <p:childTnLst>
                                    <p:set>
                                      <p:cBhvr>
                                        <p:cTn id="306" dur="1" fill="hold">
                                          <p:stCondLst>
                                            <p:cond delay="0"/>
                                          </p:stCondLst>
                                        </p:cTn>
                                        <p:tgtEl>
                                          <p:spTgt spid="56"/>
                                        </p:tgtEl>
                                        <p:attrNameLst>
                                          <p:attrName>style.visibility</p:attrName>
                                        </p:attrNameLst>
                                      </p:cBhvr>
                                      <p:to>
                                        <p:strVal val="visible"/>
                                      </p:to>
                                    </p:set>
                                    <p:animEffect transition="in" filter="fade">
                                      <p:cBhvr>
                                        <p:cTn id="307" dur="500"/>
                                        <p:tgtEl>
                                          <p:spTgt spid="56"/>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nodeType="clickEffect">
                                  <p:stCondLst>
                                    <p:cond delay="0"/>
                                  </p:stCondLst>
                                  <p:childTnLst>
                                    <p:set>
                                      <p:cBhvr>
                                        <p:cTn id="311" dur="1" fill="hold">
                                          <p:stCondLst>
                                            <p:cond delay="0"/>
                                          </p:stCondLst>
                                        </p:cTn>
                                        <p:tgtEl>
                                          <p:spTgt spid="53"/>
                                        </p:tgtEl>
                                        <p:attrNameLst>
                                          <p:attrName>style.visibility</p:attrName>
                                        </p:attrNameLst>
                                      </p:cBhvr>
                                      <p:to>
                                        <p:strVal val="visible"/>
                                      </p:to>
                                    </p:set>
                                    <p:animEffect transition="in" filter="fade">
                                      <p:cBhvr>
                                        <p:cTn id="312" dur="500"/>
                                        <p:tgtEl>
                                          <p:spTgt spid="53"/>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xit" presetSubtype="0" fill="hold" grpId="4" nodeType="clickEffect">
                                  <p:stCondLst>
                                    <p:cond delay="0"/>
                                  </p:stCondLst>
                                  <p:childTnLst>
                                    <p:animEffect transition="out" filter="fade">
                                      <p:cBhvr>
                                        <p:cTn id="316" dur="500"/>
                                        <p:tgtEl>
                                          <p:spTgt spid="30"/>
                                        </p:tgtEl>
                                      </p:cBhvr>
                                    </p:animEffect>
                                    <p:set>
                                      <p:cBhvr>
                                        <p:cTn id="317" dur="1" fill="hold">
                                          <p:stCondLst>
                                            <p:cond delay="499"/>
                                          </p:stCondLst>
                                        </p:cTn>
                                        <p:tgtEl>
                                          <p:spTgt spid="30"/>
                                        </p:tgtEl>
                                        <p:attrNameLst>
                                          <p:attrName>style.visibility</p:attrName>
                                        </p:attrNameLst>
                                      </p:cBhvr>
                                      <p:to>
                                        <p:strVal val="hidden"/>
                                      </p:to>
                                    </p:set>
                                  </p:childTnLst>
                                </p:cTn>
                              </p:par>
                              <p:par>
                                <p:cTn id="318" presetID="10" presetClass="exit" presetSubtype="0" fill="hold" grpId="0" nodeType="withEffect">
                                  <p:stCondLst>
                                    <p:cond delay="0"/>
                                  </p:stCondLst>
                                  <p:childTnLst>
                                    <p:animEffect transition="out" filter="fade">
                                      <p:cBhvr>
                                        <p:cTn id="319" dur="500"/>
                                        <p:tgtEl>
                                          <p:spTgt spid="46"/>
                                        </p:tgtEl>
                                      </p:cBhvr>
                                    </p:animEffect>
                                    <p:set>
                                      <p:cBhvr>
                                        <p:cTn id="320" dur="1" fill="hold">
                                          <p:stCondLst>
                                            <p:cond delay="499"/>
                                          </p:stCondLst>
                                        </p:cTn>
                                        <p:tgtEl>
                                          <p:spTgt spid="46"/>
                                        </p:tgtEl>
                                        <p:attrNameLst>
                                          <p:attrName>style.visibility</p:attrName>
                                        </p:attrNameLst>
                                      </p:cBhvr>
                                      <p:to>
                                        <p:strVal val="hidden"/>
                                      </p:to>
                                    </p:set>
                                  </p:childTnLst>
                                </p:cTn>
                              </p:par>
                              <p:par>
                                <p:cTn id="321" presetID="10" presetClass="exit" presetSubtype="0" fill="hold" nodeType="withEffect">
                                  <p:stCondLst>
                                    <p:cond delay="0"/>
                                  </p:stCondLst>
                                  <p:childTnLst>
                                    <p:animEffect transition="out" filter="fade">
                                      <p:cBhvr>
                                        <p:cTn id="322" dur="500"/>
                                        <p:tgtEl>
                                          <p:spTgt spid="53"/>
                                        </p:tgtEl>
                                      </p:cBhvr>
                                    </p:animEffect>
                                    <p:set>
                                      <p:cBhvr>
                                        <p:cTn id="323" dur="1" fill="hold">
                                          <p:stCondLst>
                                            <p:cond delay="499"/>
                                          </p:stCondLst>
                                        </p:cTn>
                                        <p:tgtEl>
                                          <p:spTgt spid="53"/>
                                        </p:tgtEl>
                                        <p:attrNameLst>
                                          <p:attrName>style.visibility</p:attrName>
                                        </p:attrNameLst>
                                      </p:cBhvr>
                                      <p:to>
                                        <p:strVal val="hidden"/>
                                      </p:to>
                                    </p:set>
                                  </p:childTnLst>
                                </p:cTn>
                              </p:par>
                              <p:par>
                                <p:cTn id="324" presetID="10" presetClass="exit" presetSubtype="0" fill="hold" grpId="0" nodeType="withEffect">
                                  <p:stCondLst>
                                    <p:cond delay="0"/>
                                  </p:stCondLst>
                                  <p:childTnLst>
                                    <p:animEffect transition="out" filter="fade">
                                      <p:cBhvr>
                                        <p:cTn id="325" dur="500"/>
                                        <p:tgtEl>
                                          <p:spTgt spid="56"/>
                                        </p:tgtEl>
                                      </p:cBhvr>
                                    </p:animEffect>
                                    <p:set>
                                      <p:cBhvr>
                                        <p:cTn id="326" dur="1" fill="hold">
                                          <p:stCondLst>
                                            <p:cond delay="499"/>
                                          </p:stCondLst>
                                        </p:cTn>
                                        <p:tgtEl>
                                          <p:spTgt spid="56"/>
                                        </p:tgtEl>
                                        <p:attrNameLst>
                                          <p:attrName>style.visibility</p:attrName>
                                        </p:attrNameLst>
                                      </p:cBhvr>
                                      <p:to>
                                        <p:strVal val="hidden"/>
                                      </p:to>
                                    </p:set>
                                  </p:childTnLst>
                                </p:cTn>
                              </p:par>
                              <p:par>
                                <p:cTn id="327" presetID="10" presetClass="entr" presetSubtype="0" fill="hold" grpId="0" nodeType="withEffect">
                                  <p:stCondLst>
                                    <p:cond delay="0"/>
                                  </p:stCondLst>
                                  <p:childTnLst>
                                    <p:set>
                                      <p:cBhvr>
                                        <p:cTn id="328" dur="1" fill="hold">
                                          <p:stCondLst>
                                            <p:cond delay="0"/>
                                          </p:stCondLst>
                                        </p:cTn>
                                        <p:tgtEl>
                                          <p:spTgt spid="57"/>
                                        </p:tgtEl>
                                        <p:attrNameLst>
                                          <p:attrName>style.visibility</p:attrName>
                                        </p:attrNameLst>
                                      </p:cBhvr>
                                      <p:to>
                                        <p:strVal val="visible"/>
                                      </p:to>
                                    </p:set>
                                    <p:animEffect transition="in" filter="fade">
                                      <p:cBhvr>
                                        <p:cTn id="329" dur="500"/>
                                        <p:tgtEl>
                                          <p:spTgt spid="57"/>
                                        </p:tgtEl>
                                      </p:cBhvr>
                                    </p:animEffect>
                                  </p:childTnLst>
                                </p:cTn>
                              </p:par>
                            </p:childTnLst>
                          </p:cTn>
                        </p:par>
                      </p:childTnLst>
                    </p:cTn>
                  </p:par>
                  <p:par>
                    <p:cTn id="330" fill="hold">
                      <p:stCondLst>
                        <p:cond delay="indefinite"/>
                      </p:stCondLst>
                      <p:childTnLst>
                        <p:par>
                          <p:cTn id="331" fill="hold">
                            <p:stCondLst>
                              <p:cond delay="0"/>
                            </p:stCondLst>
                            <p:childTnLst>
                              <p:par>
                                <p:cTn id="332" presetID="10" presetClass="exit" presetSubtype="0" fill="hold" grpId="1" nodeType="clickEffect">
                                  <p:stCondLst>
                                    <p:cond delay="0"/>
                                  </p:stCondLst>
                                  <p:childTnLst>
                                    <p:animEffect transition="out" filter="fade">
                                      <p:cBhvr>
                                        <p:cTn id="333" dur="500"/>
                                        <p:tgtEl>
                                          <p:spTgt spid="59"/>
                                        </p:tgtEl>
                                      </p:cBhvr>
                                    </p:animEffect>
                                    <p:set>
                                      <p:cBhvr>
                                        <p:cTn id="334" dur="1" fill="hold">
                                          <p:stCondLst>
                                            <p:cond delay="499"/>
                                          </p:stCondLst>
                                        </p:cTn>
                                        <p:tgtEl>
                                          <p:spTgt spid="59"/>
                                        </p:tgtEl>
                                        <p:attrNameLst>
                                          <p:attrName>style.visibility</p:attrName>
                                        </p:attrNameLst>
                                      </p:cBhvr>
                                      <p:to>
                                        <p:strVal val="hidden"/>
                                      </p:to>
                                    </p:set>
                                  </p:childTnLst>
                                </p:cTn>
                              </p:par>
                              <p:par>
                                <p:cTn id="335" presetID="10" presetClass="exit" presetSubtype="0" fill="hold" grpId="1" nodeType="withEffect">
                                  <p:stCondLst>
                                    <p:cond delay="0"/>
                                  </p:stCondLst>
                                  <p:childTnLst>
                                    <p:animEffect transition="out" filter="fade">
                                      <p:cBhvr>
                                        <p:cTn id="336" dur="500"/>
                                        <p:tgtEl>
                                          <p:spTgt spid="22"/>
                                        </p:tgtEl>
                                      </p:cBhvr>
                                    </p:animEffect>
                                    <p:set>
                                      <p:cBhvr>
                                        <p:cTn id="337" dur="1" fill="hold">
                                          <p:stCondLst>
                                            <p:cond delay="499"/>
                                          </p:stCondLst>
                                        </p:cTn>
                                        <p:tgtEl>
                                          <p:spTgt spid="22"/>
                                        </p:tgtEl>
                                        <p:attrNameLst>
                                          <p:attrName>style.visibility</p:attrName>
                                        </p:attrNameLst>
                                      </p:cBhvr>
                                      <p:to>
                                        <p:strVal val="hidden"/>
                                      </p:to>
                                    </p:set>
                                  </p:childTnLst>
                                </p:cTn>
                              </p:par>
                              <p:par>
                                <p:cTn id="338" presetID="10" presetClass="exit" presetSubtype="0" fill="hold" grpId="1" nodeType="withEffect">
                                  <p:stCondLst>
                                    <p:cond delay="0"/>
                                  </p:stCondLst>
                                  <p:childTnLst>
                                    <p:animEffect transition="out" filter="fade">
                                      <p:cBhvr>
                                        <p:cTn id="339" dur="500"/>
                                        <p:tgtEl>
                                          <p:spTgt spid="48"/>
                                        </p:tgtEl>
                                      </p:cBhvr>
                                    </p:animEffect>
                                    <p:set>
                                      <p:cBhvr>
                                        <p:cTn id="340" dur="1" fill="hold">
                                          <p:stCondLst>
                                            <p:cond delay="499"/>
                                          </p:stCondLst>
                                        </p:cTn>
                                        <p:tgtEl>
                                          <p:spTgt spid="48"/>
                                        </p:tgtEl>
                                        <p:attrNameLst>
                                          <p:attrName>style.visibility</p:attrName>
                                        </p:attrNameLst>
                                      </p:cBhvr>
                                      <p:to>
                                        <p:strVal val="hidden"/>
                                      </p:to>
                                    </p:set>
                                  </p:childTnLst>
                                </p:cTn>
                              </p:par>
                              <p:par>
                                <p:cTn id="341" presetID="10" presetClass="exit" presetSubtype="0" fill="hold" grpId="1" nodeType="withEffect">
                                  <p:stCondLst>
                                    <p:cond delay="0"/>
                                  </p:stCondLst>
                                  <p:childTnLst>
                                    <p:animEffect transition="out" filter="fade">
                                      <p:cBhvr>
                                        <p:cTn id="342" dur="500"/>
                                        <p:tgtEl>
                                          <p:spTgt spid="58"/>
                                        </p:tgtEl>
                                      </p:cBhvr>
                                    </p:animEffect>
                                    <p:set>
                                      <p:cBhvr>
                                        <p:cTn id="343" dur="1" fill="hold">
                                          <p:stCondLst>
                                            <p:cond delay="499"/>
                                          </p:stCondLst>
                                        </p:cTn>
                                        <p:tgtEl>
                                          <p:spTgt spid="58"/>
                                        </p:tgtEl>
                                        <p:attrNameLst>
                                          <p:attrName>style.visibility</p:attrName>
                                        </p:attrNameLst>
                                      </p:cBhvr>
                                      <p:to>
                                        <p:strVal val="hidden"/>
                                      </p:to>
                                    </p:set>
                                  </p:childTnLst>
                                </p:cTn>
                              </p:par>
                              <p:par>
                                <p:cTn id="344" presetID="10" presetClass="entr" presetSubtype="0" fill="hold" grpId="2" nodeType="withEffect">
                                  <p:stCondLst>
                                    <p:cond delay="0"/>
                                  </p:stCondLst>
                                  <p:childTnLst>
                                    <p:set>
                                      <p:cBhvr>
                                        <p:cTn id="345" dur="1" fill="hold">
                                          <p:stCondLst>
                                            <p:cond delay="0"/>
                                          </p:stCondLst>
                                        </p:cTn>
                                        <p:tgtEl>
                                          <p:spTgt spid="7"/>
                                        </p:tgtEl>
                                        <p:attrNameLst>
                                          <p:attrName>style.visibility</p:attrName>
                                        </p:attrNameLst>
                                      </p:cBhvr>
                                      <p:to>
                                        <p:strVal val="visible"/>
                                      </p:to>
                                    </p:set>
                                    <p:animEffect transition="in" filter="fade">
                                      <p:cBhvr>
                                        <p:cTn id="346" dur="500"/>
                                        <p:tgtEl>
                                          <p:spTgt spid="7"/>
                                        </p:tgtEl>
                                      </p:cBhvr>
                                    </p:animEffect>
                                  </p:childTnLst>
                                </p:cTn>
                              </p:par>
                              <p:par>
                                <p:cTn id="347" presetID="10" presetClass="entr" presetSubtype="0" fill="hold" grpId="2" nodeType="withEffect">
                                  <p:stCondLst>
                                    <p:cond delay="0"/>
                                  </p:stCondLst>
                                  <p:childTnLst>
                                    <p:set>
                                      <p:cBhvr>
                                        <p:cTn id="348" dur="1" fill="hold">
                                          <p:stCondLst>
                                            <p:cond delay="0"/>
                                          </p:stCondLst>
                                        </p:cTn>
                                        <p:tgtEl>
                                          <p:spTgt spid="9"/>
                                        </p:tgtEl>
                                        <p:attrNameLst>
                                          <p:attrName>style.visibility</p:attrName>
                                        </p:attrNameLst>
                                      </p:cBhvr>
                                      <p:to>
                                        <p:strVal val="visible"/>
                                      </p:to>
                                    </p:set>
                                    <p:animEffect transition="in" filter="fade">
                                      <p:cBhvr>
                                        <p:cTn id="349" dur="500"/>
                                        <p:tgtEl>
                                          <p:spTgt spid="9"/>
                                        </p:tgtEl>
                                      </p:cBhvr>
                                    </p:animEffect>
                                  </p:childTnLst>
                                </p:cTn>
                              </p:par>
                              <p:par>
                                <p:cTn id="350" presetID="10" presetClass="entr" presetSubtype="0" fill="hold" grpId="2" nodeType="withEffect">
                                  <p:stCondLst>
                                    <p:cond delay="0"/>
                                  </p:stCondLst>
                                  <p:childTnLst>
                                    <p:set>
                                      <p:cBhvr>
                                        <p:cTn id="351" dur="1" fill="hold">
                                          <p:stCondLst>
                                            <p:cond delay="0"/>
                                          </p:stCondLst>
                                        </p:cTn>
                                        <p:tgtEl>
                                          <p:spTgt spid="14"/>
                                        </p:tgtEl>
                                        <p:attrNameLst>
                                          <p:attrName>style.visibility</p:attrName>
                                        </p:attrNameLst>
                                      </p:cBhvr>
                                      <p:to>
                                        <p:strVal val="visible"/>
                                      </p:to>
                                    </p:set>
                                    <p:animEffect transition="in" filter="fade">
                                      <p:cBhvr>
                                        <p:cTn id="352" dur="500"/>
                                        <p:tgtEl>
                                          <p:spTgt spid="14"/>
                                        </p:tgtEl>
                                      </p:cBhvr>
                                    </p:animEffect>
                                  </p:childTnLst>
                                </p:cTn>
                              </p:par>
                              <p:par>
                                <p:cTn id="353" presetID="10" presetClass="entr" presetSubtype="0" fill="hold" grpId="2" nodeType="withEffect">
                                  <p:stCondLst>
                                    <p:cond delay="0"/>
                                  </p:stCondLst>
                                  <p:childTnLst>
                                    <p:set>
                                      <p:cBhvr>
                                        <p:cTn id="354" dur="1" fill="hold">
                                          <p:stCondLst>
                                            <p:cond delay="0"/>
                                          </p:stCondLst>
                                        </p:cTn>
                                        <p:tgtEl>
                                          <p:spTgt spid="19"/>
                                        </p:tgtEl>
                                        <p:attrNameLst>
                                          <p:attrName>style.visibility</p:attrName>
                                        </p:attrNameLst>
                                      </p:cBhvr>
                                      <p:to>
                                        <p:strVal val="visible"/>
                                      </p:to>
                                    </p:set>
                                    <p:animEffect transition="in" filter="fade">
                                      <p:cBhvr>
                                        <p:cTn id="355" dur="500"/>
                                        <p:tgtEl>
                                          <p:spTgt spid="19"/>
                                        </p:tgtEl>
                                      </p:cBhvr>
                                    </p:animEffect>
                                  </p:childTnLst>
                                </p:cTn>
                              </p:par>
                              <p:par>
                                <p:cTn id="356" presetID="10" presetClass="exit" presetSubtype="0" fill="hold" grpId="1" nodeType="withEffect">
                                  <p:stCondLst>
                                    <p:cond delay="0"/>
                                  </p:stCondLst>
                                  <p:childTnLst>
                                    <p:animEffect transition="out" filter="fade">
                                      <p:cBhvr>
                                        <p:cTn id="357" dur="500"/>
                                        <p:tgtEl>
                                          <p:spTgt spid="66"/>
                                        </p:tgtEl>
                                      </p:cBhvr>
                                    </p:animEffect>
                                    <p:set>
                                      <p:cBhvr>
                                        <p:cTn id="358" dur="1" fill="hold">
                                          <p:stCondLst>
                                            <p:cond delay="499"/>
                                          </p:stCondLst>
                                        </p:cTn>
                                        <p:tgtEl>
                                          <p:spTgt spid="66"/>
                                        </p:tgtEl>
                                        <p:attrNameLst>
                                          <p:attrName>style.visibility</p:attrName>
                                        </p:attrNameLst>
                                      </p:cBhvr>
                                      <p:to>
                                        <p:strVal val="hidden"/>
                                      </p:to>
                                    </p:set>
                                  </p:childTnLst>
                                </p:cTn>
                              </p:par>
                              <p:par>
                                <p:cTn id="359" presetID="10" presetClass="exit" presetSubtype="0" fill="hold" grpId="1" nodeType="withEffect">
                                  <p:stCondLst>
                                    <p:cond delay="0"/>
                                  </p:stCondLst>
                                  <p:childTnLst>
                                    <p:animEffect transition="out" filter="fade">
                                      <p:cBhvr>
                                        <p:cTn id="360" dur="500"/>
                                        <p:tgtEl>
                                          <p:spTgt spid="65"/>
                                        </p:tgtEl>
                                      </p:cBhvr>
                                    </p:animEffect>
                                    <p:set>
                                      <p:cBhvr>
                                        <p:cTn id="361"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 grpId="0"/>
      <p:bldP spid="4" grpId="1"/>
      <p:bldP spid="5" grpId="0" animBg="1"/>
      <p:bldP spid="7" grpId="0" animBg="1"/>
      <p:bldP spid="7" grpId="1" animBg="1"/>
      <p:bldP spid="7" grpId="2" animBg="1"/>
      <p:bldP spid="8" grpId="0" animBg="1"/>
      <p:bldP spid="9" grpId="0" animBg="1"/>
      <p:bldP spid="9" grpId="1" animBg="1"/>
      <p:bldP spid="9" grpId="2" animBg="1"/>
      <p:bldP spid="10" grpId="0" animBg="1"/>
      <p:bldP spid="11" grpId="0" animBg="1"/>
      <p:bldP spid="12" grpId="0" animBg="1"/>
      <p:bldP spid="13" grpId="0" animBg="1"/>
      <p:bldP spid="14" grpId="0" animBg="1"/>
      <p:bldP spid="14" grpId="1" animBg="1"/>
      <p:bldP spid="14" grpId="2" animBg="1"/>
      <p:bldP spid="15" grpId="0" animBg="1"/>
      <p:bldP spid="16" grpId="0" animBg="1"/>
      <p:bldP spid="17" grpId="0" animBg="1"/>
      <p:bldP spid="18" grpId="0" animBg="1"/>
      <p:bldP spid="19" grpId="0" animBg="1"/>
      <p:bldP spid="19" grpId="1" animBg="1"/>
      <p:bldP spid="19" grpId="2" animBg="1"/>
      <p:bldP spid="20" grpId="0" animBg="1"/>
      <p:bldP spid="21" grpId="0" animBg="1"/>
      <p:bldP spid="22" grpId="0" animBg="1"/>
      <p:bldP spid="22" grpId="1" animBg="1"/>
      <p:bldP spid="23" grpId="0"/>
      <p:bldP spid="23" grpId="1"/>
      <p:bldP spid="24" grpId="0"/>
      <p:bldP spid="24" grpId="1"/>
      <p:bldP spid="27" grpId="0" animBg="1"/>
      <p:bldP spid="27" grpId="1" animBg="1"/>
      <p:bldP spid="29" grpId="0" animBg="1"/>
      <p:bldP spid="29" grpId="1" animBg="1"/>
      <p:bldP spid="31" grpId="0" animBg="1"/>
      <p:bldP spid="32" grpId="0" animBg="1"/>
      <p:bldP spid="30" grpId="0" animBg="1"/>
      <p:bldP spid="30" grpId="1" animBg="1"/>
      <p:bldP spid="30" grpId="2" animBg="1"/>
      <p:bldP spid="30" grpId="3" animBg="1"/>
      <p:bldP spid="30" grpId="4" animBg="1"/>
      <p:bldP spid="48" grpId="0" animBg="1"/>
      <p:bldP spid="48" grpId="1" animBg="1"/>
      <p:bldP spid="58" grpId="0" animBg="1"/>
      <p:bldP spid="58" grpId="1" animBg="1"/>
      <p:bldP spid="59" grpId="0" animBg="1"/>
      <p:bldP spid="59" grpId="1" animBg="1"/>
      <p:bldP spid="38" grpId="0"/>
      <p:bldP spid="38" grpId="1"/>
      <p:bldP spid="40" grpId="0"/>
      <p:bldP spid="41" grpId="0" animBg="1"/>
      <p:bldP spid="43" grpId="0" animBg="1"/>
      <p:bldP spid="43" grpId="1" animBg="1"/>
      <p:bldP spid="46" grpId="0"/>
      <p:bldP spid="51" grpId="0"/>
      <p:bldP spid="52" grpId="0"/>
      <p:bldP spid="56" grpId="0"/>
      <p:bldP spid="57" grpId="0"/>
      <p:bldP spid="60" grpId="0"/>
      <p:bldP spid="60" grpId="1"/>
      <p:bldP spid="60" grpId="2"/>
      <p:bldP spid="60" grpId="3"/>
      <p:bldP spid="61" grpId="0"/>
      <p:bldP spid="61" grpId="1"/>
      <p:bldP spid="62" grpId="0"/>
      <p:bldP spid="62" grpId="1"/>
      <p:bldP spid="64" grpId="0"/>
      <p:bldP spid="65" grpId="0" animBg="1"/>
      <p:bldP spid="65" grpId="1" animBg="1"/>
      <p:bldP spid="66" grpId="0" animBg="1"/>
      <p:bldP spid="66"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using a Bloom Filter</a:t>
            </a:r>
            <a:endParaRPr lang="en-US" dirty="0"/>
          </a:p>
        </p:txBody>
      </p:sp>
      <p:sp>
        <p:nvSpPr>
          <p:cNvPr id="4" name="TextBox 3"/>
          <p:cNvSpPr txBox="1"/>
          <p:nvPr/>
        </p:nvSpPr>
        <p:spPr>
          <a:xfrm>
            <a:off x="4006949" y="1295400"/>
            <a:ext cx="1040991" cy="769441"/>
          </a:xfrm>
          <a:prstGeom prst="rect">
            <a:avLst/>
          </a:prstGeom>
          <a:noFill/>
        </p:spPr>
        <p:txBody>
          <a:bodyPr wrap="none" rtlCol="0">
            <a:spAutoFit/>
          </a:bodyPr>
          <a:lstStyle/>
          <a:p>
            <a:pPr fontAlgn="auto">
              <a:spcBef>
                <a:spcPts val="0"/>
              </a:spcBef>
              <a:spcAft>
                <a:spcPts val="0"/>
              </a:spcAft>
            </a:pPr>
            <a:r>
              <a:rPr lang="en-US" sz="4400" dirty="0">
                <a:solidFill>
                  <a:srgbClr val="080808">
                    <a:lumMod val="85000"/>
                    <a:lumOff val="15000"/>
                  </a:srgbClr>
                </a:solidFill>
                <a:latin typeface="Calibri"/>
                <a:ea typeface="+mn-ea"/>
                <a:cs typeface="+mn-cs"/>
              </a:rPr>
              <a:t>EAF</a:t>
            </a:r>
          </a:p>
        </p:txBody>
      </p:sp>
      <p:grpSp>
        <p:nvGrpSpPr>
          <p:cNvPr id="55" name="Group 54"/>
          <p:cNvGrpSpPr/>
          <p:nvPr/>
        </p:nvGrpSpPr>
        <p:grpSpPr>
          <a:xfrm>
            <a:off x="2965344" y="2522041"/>
            <a:ext cx="3124200" cy="373559"/>
            <a:chOff x="2965344" y="2750641"/>
            <a:chExt cx="3124200" cy="373559"/>
          </a:xfrm>
        </p:grpSpPr>
        <p:sp>
          <p:nvSpPr>
            <p:cNvPr id="6" name="Rectangle 5"/>
            <p:cNvSpPr/>
            <p:nvPr/>
          </p:nvSpPr>
          <p:spPr>
            <a:xfrm>
              <a:off x="2965344" y="2750641"/>
              <a:ext cx="3124200" cy="37355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3200" dirty="0">
                <a:solidFill>
                  <a:srgbClr val="080808">
                    <a:lumMod val="95000"/>
                    <a:lumOff val="5000"/>
                  </a:srgbClr>
                </a:solidFill>
                <a:latin typeface="Calibri"/>
              </a:endParaRPr>
            </a:p>
          </p:txBody>
        </p:sp>
        <p:sp>
          <p:nvSpPr>
            <p:cNvPr id="7" name="Rectangle 6"/>
            <p:cNvSpPr/>
            <p:nvPr/>
          </p:nvSpPr>
          <p:spPr>
            <a:xfrm>
              <a:off x="3422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8" name="Rectangle 7"/>
            <p:cNvSpPr/>
            <p:nvPr/>
          </p:nvSpPr>
          <p:spPr>
            <a:xfrm>
              <a:off x="3803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9" name="Rectangle 8"/>
            <p:cNvSpPr/>
            <p:nvPr/>
          </p:nvSpPr>
          <p:spPr>
            <a:xfrm>
              <a:off x="4184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0" name="Rectangle 9"/>
            <p:cNvSpPr/>
            <p:nvPr/>
          </p:nvSpPr>
          <p:spPr>
            <a:xfrm>
              <a:off x="4565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1" name="Rectangle 10"/>
            <p:cNvSpPr/>
            <p:nvPr/>
          </p:nvSpPr>
          <p:spPr>
            <a:xfrm>
              <a:off x="4946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2" name="Rectangle 11"/>
            <p:cNvSpPr/>
            <p:nvPr/>
          </p:nvSpPr>
          <p:spPr>
            <a:xfrm>
              <a:off x="5327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3" name="Rectangle 12"/>
            <p:cNvSpPr/>
            <p:nvPr/>
          </p:nvSpPr>
          <p:spPr>
            <a:xfrm>
              <a:off x="5708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4" name="Rectangle 13"/>
            <p:cNvSpPr/>
            <p:nvPr/>
          </p:nvSpPr>
          <p:spPr>
            <a:xfrm>
              <a:off x="3041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grpSp>
      <p:sp>
        <p:nvSpPr>
          <p:cNvPr id="16" name="TextBox 15"/>
          <p:cNvSpPr txBox="1"/>
          <p:nvPr/>
        </p:nvSpPr>
        <p:spPr>
          <a:xfrm>
            <a:off x="762000" y="2420154"/>
            <a:ext cx="1172116" cy="584775"/>
          </a:xfrm>
          <a:prstGeom prst="rect">
            <a:avLst/>
          </a:prstGeom>
          <a:noFill/>
        </p:spPr>
        <p:txBody>
          <a:bodyPr wrap="none" rtlCol="0">
            <a:spAutoFit/>
          </a:bodyPr>
          <a:lstStyle/>
          <a:p>
            <a:pPr fontAlgn="auto">
              <a:spcBef>
                <a:spcPts val="0"/>
              </a:spcBef>
              <a:spcAft>
                <a:spcPts val="0"/>
              </a:spcAft>
            </a:pPr>
            <a:r>
              <a:rPr lang="en-US" sz="3200" b="1" dirty="0">
                <a:solidFill>
                  <a:srgbClr val="1F497D"/>
                </a:solidFill>
                <a:latin typeface="Calibri"/>
                <a:ea typeface="+mn-ea"/>
                <a:cs typeface="+mn-cs"/>
              </a:rPr>
              <a:t>Insert</a:t>
            </a:r>
          </a:p>
        </p:txBody>
      </p:sp>
      <p:cxnSp>
        <p:nvCxnSpPr>
          <p:cNvPr id="18" name="Straight Arrow Connector 17"/>
          <p:cNvCxnSpPr>
            <a:stCxn id="16" idx="3"/>
          </p:cNvCxnSpPr>
          <p:nvPr/>
        </p:nvCxnSpPr>
        <p:spPr>
          <a:xfrm flipV="1">
            <a:off x="1934116" y="2712541"/>
            <a:ext cx="1031228" cy="1"/>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7" idx="1"/>
          </p:cNvCxnSpPr>
          <p:nvPr/>
        </p:nvCxnSpPr>
        <p:spPr>
          <a:xfrm>
            <a:off x="6089544" y="2708821"/>
            <a:ext cx="844656" cy="3721"/>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96879" y="3817441"/>
            <a:ext cx="861133" cy="584775"/>
          </a:xfrm>
          <a:prstGeom prst="rect">
            <a:avLst/>
          </a:prstGeom>
          <a:noFill/>
        </p:spPr>
        <p:txBody>
          <a:bodyPr wrap="none" rtlCol="0">
            <a:spAutoFit/>
          </a:bodyPr>
          <a:lstStyle/>
          <a:p>
            <a:pPr algn="ctr" fontAlgn="auto">
              <a:spcBef>
                <a:spcPts val="0"/>
              </a:spcBef>
              <a:spcAft>
                <a:spcPts val="0"/>
              </a:spcAft>
            </a:pPr>
            <a:r>
              <a:rPr lang="en-US" sz="3200" b="1" dirty="0">
                <a:solidFill>
                  <a:srgbClr val="1F497D"/>
                </a:solidFill>
                <a:latin typeface="Calibri"/>
                <a:ea typeface="+mn-ea"/>
                <a:cs typeface="+mn-cs"/>
              </a:rPr>
              <a:t>Test</a:t>
            </a:r>
          </a:p>
        </p:txBody>
      </p:sp>
      <p:cxnSp>
        <p:nvCxnSpPr>
          <p:cNvPr id="21" name="Straight Arrow Connector 20"/>
          <p:cNvCxnSpPr>
            <a:stCxn id="20" idx="0"/>
          </p:cNvCxnSpPr>
          <p:nvPr/>
        </p:nvCxnSpPr>
        <p:spPr>
          <a:xfrm rot="16200000" flipV="1">
            <a:off x="4066525" y="3356520"/>
            <a:ext cx="921841" cy="2"/>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 y="2910244"/>
            <a:ext cx="1828800" cy="830997"/>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Evicted-block address</a:t>
            </a:r>
          </a:p>
        </p:txBody>
      </p:sp>
      <p:sp>
        <p:nvSpPr>
          <p:cNvPr id="17" name="TextBox 16"/>
          <p:cNvSpPr txBox="1"/>
          <p:nvPr/>
        </p:nvSpPr>
        <p:spPr>
          <a:xfrm>
            <a:off x="6934200" y="2466320"/>
            <a:ext cx="1566647" cy="492443"/>
          </a:xfrm>
          <a:prstGeom prst="rect">
            <a:avLst/>
          </a:prstGeom>
          <a:noFill/>
        </p:spPr>
        <p:txBody>
          <a:bodyPr wrap="none" tIns="0" bIns="0" rtlCol="0">
            <a:spAutoFit/>
          </a:bodyPr>
          <a:lstStyle/>
          <a:p>
            <a:pPr fontAlgn="auto">
              <a:spcBef>
                <a:spcPts val="0"/>
              </a:spcBef>
              <a:spcAft>
                <a:spcPts val="0"/>
              </a:spcAft>
            </a:pPr>
            <a:r>
              <a:rPr lang="en-US" sz="3200" b="1" dirty="0">
                <a:solidFill>
                  <a:srgbClr val="1F497D"/>
                </a:solidFill>
                <a:latin typeface="Calibri"/>
                <a:ea typeface="+mn-ea"/>
                <a:cs typeface="+mn-cs"/>
              </a:rPr>
              <a:t>Remove</a:t>
            </a:r>
          </a:p>
        </p:txBody>
      </p:sp>
      <p:sp>
        <p:nvSpPr>
          <p:cNvPr id="23" name="TextBox 22"/>
          <p:cNvSpPr txBox="1"/>
          <p:nvPr/>
        </p:nvSpPr>
        <p:spPr>
          <a:xfrm>
            <a:off x="6781800" y="2895600"/>
            <a:ext cx="1828800" cy="369332"/>
          </a:xfrm>
          <a:prstGeom prst="rect">
            <a:avLst/>
          </a:prstGeom>
          <a:noFill/>
        </p:spPr>
        <p:txBody>
          <a:bodyPr wrap="square" tIns="0" bIns="0"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FIFO address </a:t>
            </a:r>
          </a:p>
        </p:txBody>
      </p:sp>
      <p:sp>
        <p:nvSpPr>
          <p:cNvPr id="24" name="TextBox 23"/>
          <p:cNvSpPr txBox="1"/>
          <p:nvPr/>
        </p:nvSpPr>
        <p:spPr>
          <a:xfrm>
            <a:off x="2812944" y="4274641"/>
            <a:ext cx="3429000"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Missed-block address</a:t>
            </a:r>
          </a:p>
        </p:txBody>
      </p:sp>
      <p:sp>
        <p:nvSpPr>
          <p:cNvPr id="25" name="Cloud 24"/>
          <p:cNvSpPr/>
          <p:nvPr/>
        </p:nvSpPr>
        <p:spPr>
          <a:xfrm>
            <a:off x="2895600" y="2377440"/>
            <a:ext cx="3276600" cy="5334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Bloom Filter</a:t>
            </a:r>
          </a:p>
        </p:txBody>
      </p:sp>
      <p:sp>
        <p:nvSpPr>
          <p:cNvPr id="26" name="TextBox 25"/>
          <p:cNvSpPr txBox="1"/>
          <p:nvPr/>
        </p:nvSpPr>
        <p:spPr>
          <a:xfrm>
            <a:off x="3762044" y="4668560"/>
            <a:ext cx="1566647" cy="584775"/>
          </a:xfrm>
          <a:prstGeom prst="rect">
            <a:avLst/>
          </a:prstGeom>
          <a:noFill/>
        </p:spPr>
        <p:txBody>
          <a:bodyPr wrap="none" rtlCol="0">
            <a:spAutoFit/>
          </a:bodyPr>
          <a:lstStyle/>
          <a:p>
            <a:pPr algn="ctr" fontAlgn="auto">
              <a:spcBef>
                <a:spcPts val="0"/>
              </a:spcBef>
              <a:spcAft>
                <a:spcPts val="0"/>
              </a:spcAft>
            </a:pPr>
            <a:r>
              <a:rPr lang="en-US" sz="3200" b="1" dirty="0">
                <a:solidFill>
                  <a:srgbClr val="1F497D"/>
                </a:solidFill>
                <a:latin typeface="Calibri"/>
                <a:ea typeface="+mn-ea"/>
                <a:cs typeface="+mn-cs"/>
              </a:rPr>
              <a:t>Remove</a:t>
            </a:r>
          </a:p>
        </p:txBody>
      </p:sp>
      <p:sp>
        <p:nvSpPr>
          <p:cNvPr id="27" name="TextBox 26"/>
          <p:cNvSpPr txBox="1"/>
          <p:nvPr/>
        </p:nvSpPr>
        <p:spPr>
          <a:xfrm>
            <a:off x="3733800" y="5100935"/>
            <a:ext cx="1600200"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If present</a:t>
            </a:r>
          </a:p>
        </p:txBody>
      </p:sp>
      <p:sp>
        <p:nvSpPr>
          <p:cNvPr id="28" name="TextBox 27"/>
          <p:cNvSpPr txBox="1"/>
          <p:nvPr/>
        </p:nvSpPr>
        <p:spPr>
          <a:xfrm>
            <a:off x="6705600" y="3200400"/>
            <a:ext cx="1828800"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 when full</a:t>
            </a:r>
          </a:p>
        </p:txBody>
      </p:sp>
      <p:grpSp>
        <p:nvGrpSpPr>
          <p:cNvPr id="34" name="Group 33"/>
          <p:cNvGrpSpPr/>
          <p:nvPr/>
        </p:nvGrpSpPr>
        <p:grpSpPr>
          <a:xfrm>
            <a:off x="4038600" y="4724397"/>
            <a:ext cx="914402" cy="914403"/>
            <a:chOff x="4572000" y="3581399"/>
            <a:chExt cx="914402" cy="914403"/>
          </a:xfrm>
        </p:grpSpPr>
        <p:cxnSp>
          <p:nvCxnSpPr>
            <p:cNvPr id="35" name="Straight Connector 34"/>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010400" y="2590800"/>
            <a:ext cx="1143000" cy="990600"/>
            <a:chOff x="4572000" y="3581399"/>
            <a:chExt cx="914402" cy="914403"/>
          </a:xfrm>
        </p:grpSpPr>
        <p:cxnSp>
          <p:nvCxnSpPr>
            <p:cNvPr id="38" name="Straight Connector 37"/>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7057484" y="1524000"/>
            <a:ext cx="1058303" cy="584775"/>
          </a:xfrm>
          <a:prstGeom prst="rect">
            <a:avLst/>
          </a:prstGeom>
          <a:noFill/>
        </p:spPr>
        <p:txBody>
          <a:bodyPr wrap="none" rtlCol="0">
            <a:spAutoFit/>
          </a:bodyPr>
          <a:lstStyle/>
          <a:p>
            <a:pPr fontAlgn="auto">
              <a:spcBef>
                <a:spcPts val="0"/>
              </a:spcBef>
              <a:spcAft>
                <a:spcPts val="0"/>
              </a:spcAft>
            </a:pPr>
            <a:r>
              <a:rPr lang="en-US" sz="3200" b="1" dirty="0">
                <a:solidFill>
                  <a:srgbClr val="1F497D"/>
                </a:solidFill>
                <a:latin typeface="Calibri"/>
                <a:ea typeface="+mn-ea"/>
                <a:cs typeface="+mn-cs"/>
              </a:rPr>
              <a:t>Clear</a:t>
            </a:r>
          </a:p>
        </p:txBody>
      </p:sp>
      <p:sp>
        <p:nvSpPr>
          <p:cNvPr id="41" name="TextBox 40"/>
          <p:cNvSpPr txBox="1"/>
          <p:nvPr/>
        </p:nvSpPr>
        <p:spPr>
          <a:xfrm>
            <a:off x="251180" y="2416314"/>
            <a:ext cx="587020" cy="707886"/>
          </a:xfrm>
          <a:prstGeom prst="rect">
            <a:avLst/>
          </a:prstGeom>
          <a:noFill/>
        </p:spPr>
        <p:txBody>
          <a:bodyPr wrap="none" rtlCol="0">
            <a:spAutoFit/>
          </a:bodyPr>
          <a:lstStyle/>
          <a:p>
            <a:pPr fontAlgn="auto">
              <a:spcBef>
                <a:spcPts val="0"/>
              </a:spcBef>
              <a:spcAft>
                <a:spcPts val="0"/>
              </a:spcAft>
            </a:pPr>
            <a:r>
              <a:rPr lang="en-US" sz="4000" dirty="0">
                <a:solidFill>
                  <a:srgbClr val="92D050"/>
                </a:solidFill>
                <a:latin typeface="Calibri"/>
                <a:ea typeface="+mn-ea"/>
                <a:cs typeface="+mn-cs"/>
                <a:sym typeface="Wingdings"/>
              </a:rPr>
              <a:t></a:t>
            </a:r>
            <a:endParaRPr lang="en-US" sz="4000" dirty="0">
              <a:solidFill>
                <a:srgbClr val="92D050"/>
              </a:solidFill>
              <a:latin typeface="Calibri"/>
              <a:ea typeface="+mn-ea"/>
              <a:cs typeface="+mn-cs"/>
            </a:endParaRPr>
          </a:p>
        </p:txBody>
      </p:sp>
      <p:sp>
        <p:nvSpPr>
          <p:cNvPr id="42" name="TextBox 41"/>
          <p:cNvSpPr txBox="1"/>
          <p:nvPr/>
        </p:nvSpPr>
        <p:spPr>
          <a:xfrm>
            <a:off x="8405324" y="23622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43" name="TextBox 42"/>
          <p:cNvSpPr txBox="1"/>
          <p:nvPr/>
        </p:nvSpPr>
        <p:spPr>
          <a:xfrm>
            <a:off x="3657600" y="3733800"/>
            <a:ext cx="587020" cy="707886"/>
          </a:xfrm>
          <a:prstGeom prst="rect">
            <a:avLst/>
          </a:prstGeom>
          <a:noFill/>
        </p:spPr>
        <p:txBody>
          <a:bodyPr wrap="none" rtlCol="0">
            <a:spAutoFit/>
          </a:bodyPr>
          <a:lstStyle/>
          <a:p>
            <a:pPr fontAlgn="auto">
              <a:spcBef>
                <a:spcPts val="0"/>
              </a:spcBef>
              <a:spcAft>
                <a:spcPts val="0"/>
              </a:spcAft>
            </a:pPr>
            <a:r>
              <a:rPr lang="en-US" sz="4000" dirty="0">
                <a:solidFill>
                  <a:srgbClr val="92D050"/>
                </a:solidFill>
                <a:latin typeface="Calibri"/>
                <a:ea typeface="+mn-ea"/>
                <a:cs typeface="+mn-cs"/>
                <a:sym typeface="Wingdings"/>
              </a:rPr>
              <a:t></a:t>
            </a:r>
            <a:endParaRPr lang="en-US" sz="4000" dirty="0">
              <a:solidFill>
                <a:srgbClr val="92D050"/>
              </a:solidFill>
              <a:latin typeface="Calibri"/>
              <a:ea typeface="+mn-ea"/>
              <a:cs typeface="+mn-cs"/>
            </a:endParaRPr>
          </a:p>
        </p:txBody>
      </p:sp>
      <p:sp>
        <p:nvSpPr>
          <p:cNvPr id="44" name="TextBox 43"/>
          <p:cNvSpPr txBox="1"/>
          <p:nvPr/>
        </p:nvSpPr>
        <p:spPr>
          <a:xfrm>
            <a:off x="5257800" y="4626114"/>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56" name="Oval 55"/>
          <p:cNvSpPr/>
          <p:nvPr/>
        </p:nvSpPr>
        <p:spPr>
          <a:xfrm>
            <a:off x="3200400" y="49530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1</a:t>
            </a:r>
          </a:p>
        </p:txBody>
      </p:sp>
      <p:sp>
        <p:nvSpPr>
          <p:cNvPr id="57" name="Oval 56"/>
          <p:cNvSpPr/>
          <p:nvPr/>
        </p:nvSpPr>
        <p:spPr>
          <a:xfrm>
            <a:off x="6553200" y="16002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2</a:t>
            </a:r>
          </a:p>
        </p:txBody>
      </p:sp>
      <p:sp>
        <p:nvSpPr>
          <p:cNvPr id="52" name="TextBox 51"/>
          <p:cNvSpPr txBox="1"/>
          <p:nvPr/>
        </p:nvSpPr>
        <p:spPr>
          <a:xfrm>
            <a:off x="6629400" y="1976735"/>
            <a:ext cx="1828800"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 when full</a:t>
            </a:r>
          </a:p>
        </p:txBody>
      </p:sp>
      <p:sp>
        <p:nvSpPr>
          <p:cNvPr id="53" name="Rectangle 52"/>
          <p:cNvSpPr/>
          <p:nvPr/>
        </p:nvSpPr>
        <p:spPr>
          <a:xfrm>
            <a:off x="304800" y="5715000"/>
            <a:ext cx="8305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fontAlgn="auto">
              <a:spcBef>
                <a:spcPts val="0"/>
              </a:spcBef>
              <a:spcAft>
                <a:spcPts val="0"/>
              </a:spcAft>
            </a:pPr>
            <a:r>
              <a:rPr lang="en-US" sz="2800" dirty="0">
                <a:solidFill>
                  <a:srgbClr val="080808">
                    <a:lumMod val="90000"/>
                    <a:lumOff val="10000"/>
                  </a:srgbClr>
                </a:solidFill>
                <a:latin typeface="Calibri" pitchFamily="34" charset="0"/>
              </a:rPr>
              <a:t>Bloom-filter EAF: 4x reduction in storage overhead, 1.47% compared to cache size</a:t>
            </a:r>
          </a:p>
        </p:txBody>
      </p:sp>
      <p:sp>
        <p:nvSpPr>
          <p:cNvPr id="45" name="Slide Number Placeholder 4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4136169824"/>
      </p:ext>
    </p:extLst>
  </p:cSld>
  <p:clrMapOvr>
    <a:masterClrMapping/>
  </p:clrMapOvr>
  <p:transition xmlns:p14="http://schemas.microsoft.com/office/powerpoint/2010/main" advTm="8468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55"/>
                                        </p:tgtEl>
                                      </p:cBhvr>
                                    </p:animEffect>
                                    <p:set>
                                      <p:cBhvr>
                                        <p:cTn id="49" dur="1" fill="hold">
                                          <p:stCondLst>
                                            <p:cond delay="499"/>
                                          </p:stCondLst>
                                        </p:cTn>
                                        <p:tgtEl>
                                          <p:spTgt spid="55"/>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par>
                                <p:cTn id="77" presetID="10" presetClass="exit" presetSubtype="0" fill="hold" grpId="1" nodeType="withEffect">
                                  <p:stCondLst>
                                    <p:cond delay="0"/>
                                  </p:stCondLst>
                                  <p:childTnLst>
                                    <p:animEffect transition="out" filter="fade">
                                      <p:cBhvr>
                                        <p:cTn id="78" dur="500"/>
                                        <p:tgtEl>
                                          <p:spTgt spid="41"/>
                                        </p:tgtEl>
                                      </p:cBhvr>
                                    </p:animEffect>
                                    <p:set>
                                      <p:cBhvr>
                                        <p:cTn id="79" dur="1" fill="hold">
                                          <p:stCondLst>
                                            <p:cond delay="499"/>
                                          </p:stCondLst>
                                        </p:cTn>
                                        <p:tgtEl>
                                          <p:spTgt spid="4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3"/>
                                        </p:tgtEl>
                                      </p:cBhvr>
                                    </p:animEffect>
                                    <p:set>
                                      <p:cBhvr>
                                        <p:cTn id="82" dur="1" fill="hold">
                                          <p:stCondLst>
                                            <p:cond delay="499"/>
                                          </p:stCondLst>
                                        </p:cTn>
                                        <p:tgtEl>
                                          <p:spTgt spid="4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2"/>
                                        </p:tgtEl>
                                      </p:cBhvr>
                                    </p:animEffect>
                                    <p:set>
                                      <p:cBhvr>
                                        <p:cTn id="88" dur="1" fill="hold">
                                          <p:stCondLst>
                                            <p:cond delay="499"/>
                                          </p:stCondLst>
                                        </p:cTn>
                                        <p:tgtEl>
                                          <p:spTgt spid="4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500"/>
                                        <p:tgtEl>
                                          <p:spTgt spid="5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P spid="17" grpId="0"/>
      <p:bldP spid="23" grpId="0"/>
      <p:bldP spid="24" grpId="0"/>
      <p:bldP spid="25" grpId="0" animBg="1"/>
      <p:bldP spid="26" grpId="0"/>
      <p:bldP spid="27" grpId="0"/>
      <p:bldP spid="28" grpId="0"/>
      <p:bldP spid="40" grpId="0"/>
      <p:bldP spid="41" grpId="0"/>
      <p:bldP spid="41" grpId="1"/>
      <p:bldP spid="42" grpId="0"/>
      <p:bldP spid="42" grpId="1"/>
      <p:bldP spid="43" grpId="0"/>
      <p:bldP spid="43" grpId="1"/>
      <p:bldP spid="44" grpId="0"/>
      <p:bldP spid="44" grpId="1"/>
      <p:bldP spid="56" grpId="0" animBg="1"/>
      <p:bldP spid="57" grpId="0" animBg="1"/>
      <p:bldP spid="52" grpId="0"/>
      <p:bldP spid="5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62</a:t>
            </a:fld>
            <a:endParaRPr lang="en-US">
              <a:solidFill>
                <a:srgbClr val="080808">
                  <a:tint val="75000"/>
                </a:srgbClr>
              </a:solidFill>
              <a:latin typeface="Calibri"/>
            </a:endParaRPr>
          </a:p>
        </p:txBody>
      </p:sp>
    </p:spTree>
    <p:extLst>
      <p:ext uri="{BB962C8B-B14F-4D97-AF65-F5344CB8AC3E}">
        <p14:creationId xmlns:p14="http://schemas.microsoft.com/office/powerpoint/2010/main" val="3033787668"/>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Working Set: 2 Cases</a:t>
            </a:r>
            <a:endParaRPr lang="en-US" dirty="0"/>
          </a:p>
        </p:txBody>
      </p:sp>
      <p:grpSp>
        <p:nvGrpSpPr>
          <p:cNvPr id="4" name="Group 3"/>
          <p:cNvGrpSpPr/>
          <p:nvPr/>
        </p:nvGrpSpPr>
        <p:grpSpPr>
          <a:xfrm>
            <a:off x="533400" y="2284303"/>
            <a:ext cx="6324600" cy="838200"/>
            <a:chOff x="533400" y="4724400"/>
            <a:chExt cx="6324600" cy="838200"/>
          </a:xfrm>
        </p:grpSpPr>
        <p:sp>
          <p:nvSpPr>
            <p:cNvPr id="5" name="Rectangle 4"/>
            <p:cNvSpPr/>
            <p:nvPr/>
          </p:nvSpPr>
          <p:spPr>
            <a:xfrm>
              <a:off x="533400" y="4724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 name="Rectangle 5"/>
            <p:cNvSpPr/>
            <p:nvPr/>
          </p:nvSpPr>
          <p:spPr>
            <a:xfrm>
              <a:off x="3733800" y="51054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sp>
        <p:nvSpPr>
          <p:cNvPr id="7" name="Rectangle 6"/>
          <p:cNvSpPr/>
          <p:nvPr/>
        </p:nvSpPr>
        <p:spPr>
          <a:xfrm>
            <a:off x="4953000" y="3274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8" name="Rectangle 7"/>
          <p:cNvSpPr/>
          <p:nvPr/>
        </p:nvSpPr>
        <p:spPr>
          <a:xfrm>
            <a:off x="3276600" y="3279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grpSp>
        <p:nvGrpSpPr>
          <p:cNvPr id="9" name="Group 8"/>
          <p:cNvGrpSpPr/>
          <p:nvPr/>
        </p:nvGrpSpPr>
        <p:grpSpPr>
          <a:xfrm>
            <a:off x="609600" y="3274903"/>
            <a:ext cx="4267200" cy="457200"/>
            <a:chOff x="609600" y="2743200"/>
            <a:chExt cx="4267200" cy="685800"/>
          </a:xfrm>
        </p:grpSpPr>
        <p:sp>
          <p:nvSpPr>
            <p:cNvPr id="10" name="Rectangle 9"/>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1" name="Rectangle 10"/>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2" name="Rectangle 11"/>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3" name="Rectangle 12"/>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4" name="Rectangle 13"/>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5" name="Rectangle 14"/>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6" name="Rectangle 15"/>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7" name="Rectangle 16"/>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8" name="Rectangle 17"/>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9" name="Rectangle 18"/>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grpSp>
        <p:nvGrpSpPr>
          <p:cNvPr id="59" name="Group 58"/>
          <p:cNvGrpSpPr/>
          <p:nvPr/>
        </p:nvGrpSpPr>
        <p:grpSpPr>
          <a:xfrm>
            <a:off x="533400" y="5027503"/>
            <a:ext cx="6324600" cy="838200"/>
            <a:chOff x="533400" y="2133600"/>
            <a:chExt cx="6324600" cy="838200"/>
          </a:xfrm>
        </p:grpSpPr>
        <p:sp>
          <p:nvSpPr>
            <p:cNvPr id="60" name="Rectangle 59"/>
            <p:cNvSpPr/>
            <p:nvPr/>
          </p:nvSpPr>
          <p:spPr>
            <a:xfrm>
              <a:off x="533400" y="21336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1" name="Rectangle 60"/>
            <p:cNvSpPr/>
            <p:nvPr/>
          </p:nvSpPr>
          <p:spPr>
            <a:xfrm>
              <a:off x="3733800" y="25146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grpSp>
        <p:nvGrpSpPr>
          <p:cNvPr id="62" name="Group 61"/>
          <p:cNvGrpSpPr/>
          <p:nvPr/>
        </p:nvGrpSpPr>
        <p:grpSpPr>
          <a:xfrm>
            <a:off x="609600" y="6018103"/>
            <a:ext cx="7467600" cy="457200"/>
            <a:chOff x="609600" y="3124200"/>
            <a:chExt cx="7467600" cy="685800"/>
          </a:xfrm>
        </p:grpSpPr>
        <p:sp>
          <p:nvSpPr>
            <p:cNvPr id="63" name="Rectangle 62"/>
            <p:cNvSpPr/>
            <p:nvPr/>
          </p:nvSpPr>
          <p:spPr>
            <a:xfrm>
              <a:off x="990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4" name="Rectangle 63"/>
            <p:cNvSpPr/>
            <p:nvPr/>
          </p:nvSpPr>
          <p:spPr>
            <a:xfrm>
              <a:off x="1371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5" name="Rectangle 64"/>
            <p:cNvSpPr/>
            <p:nvPr/>
          </p:nvSpPr>
          <p:spPr>
            <a:xfrm>
              <a:off x="1752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6" name="Rectangle 65"/>
            <p:cNvSpPr/>
            <p:nvPr/>
          </p:nvSpPr>
          <p:spPr>
            <a:xfrm>
              <a:off x="2133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7" name="Rectangle 66"/>
            <p:cNvSpPr/>
            <p:nvPr/>
          </p:nvSpPr>
          <p:spPr>
            <a:xfrm>
              <a:off x="2514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8" name="Rectangle 67"/>
            <p:cNvSpPr/>
            <p:nvPr/>
          </p:nvSpPr>
          <p:spPr>
            <a:xfrm>
              <a:off x="2895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9" name="Rectangle 68"/>
            <p:cNvSpPr/>
            <p:nvPr/>
          </p:nvSpPr>
          <p:spPr>
            <a:xfrm>
              <a:off x="3276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0" name="Rectangle 69"/>
            <p:cNvSpPr/>
            <p:nvPr/>
          </p:nvSpPr>
          <p:spPr>
            <a:xfrm>
              <a:off x="609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1" name="Rectangle 70"/>
            <p:cNvSpPr/>
            <p:nvPr/>
          </p:nvSpPr>
          <p:spPr>
            <a:xfrm>
              <a:off x="4191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2" name="Rectangle 71"/>
            <p:cNvSpPr/>
            <p:nvPr/>
          </p:nvSpPr>
          <p:spPr>
            <a:xfrm>
              <a:off x="4572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3" name="Rectangle 72"/>
            <p:cNvSpPr/>
            <p:nvPr/>
          </p:nvSpPr>
          <p:spPr>
            <a:xfrm>
              <a:off x="4953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4" name="Rectangle 73"/>
            <p:cNvSpPr/>
            <p:nvPr/>
          </p:nvSpPr>
          <p:spPr>
            <a:xfrm>
              <a:off x="5334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5" name="Rectangle 74"/>
            <p:cNvSpPr/>
            <p:nvPr/>
          </p:nvSpPr>
          <p:spPr>
            <a:xfrm>
              <a:off x="5715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6" name="Rectangle 75"/>
            <p:cNvSpPr/>
            <p:nvPr/>
          </p:nvSpPr>
          <p:spPr>
            <a:xfrm>
              <a:off x="6096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7" name="Rectangle 76"/>
            <p:cNvSpPr/>
            <p:nvPr/>
          </p:nvSpPr>
          <p:spPr>
            <a:xfrm>
              <a:off x="6477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8" name="Rectangle 77"/>
            <p:cNvSpPr/>
            <p:nvPr/>
          </p:nvSpPr>
          <p:spPr>
            <a:xfrm>
              <a:off x="3810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9" name="Rectangle 78"/>
            <p:cNvSpPr/>
            <p:nvPr/>
          </p:nvSpPr>
          <p:spPr>
            <a:xfrm>
              <a:off x="70104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80" name="Rectangle 79"/>
            <p:cNvSpPr/>
            <p:nvPr/>
          </p:nvSpPr>
          <p:spPr>
            <a:xfrm>
              <a:off x="73914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81" name="Rectangle 80"/>
            <p:cNvSpPr/>
            <p:nvPr/>
          </p:nvSpPr>
          <p:spPr>
            <a:xfrm>
              <a:off x="77724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grpSp>
      <p:sp>
        <p:nvSpPr>
          <p:cNvPr id="82" name="Rectangle 81"/>
          <p:cNvSpPr/>
          <p:nvPr/>
        </p:nvSpPr>
        <p:spPr>
          <a:xfrm>
            <a:off x="990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R</a:t>
            </a:r>
          </a:p>
        </p:txBody>
      </p:sp>
      <p:sp>
        <p:nvSpPr>
          <p:cNvPr id="83" name="Rectangle 82"/>
          <p:cNvSpPr/>
          <p:nvPr/>
        </p:nvSpPr>
        <p:spPr>
          <a:xfrm>
            <a:off x="1371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Q</a:t>
            </a:r>
          </a:p>
        </p:txBody>
      </p:sp>
      <p:sp>
        <p:nvSpPr>
          <p:cNvPr id="84" name="Rectangle 83"/>
          <p:cNvSpPr/>
          <p:nvPr/>
        </p:nvSpPr>
        <p:spPr>
          <a:xfrm>
            <a:off x="1752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P</a:t>
            </a:r>
          </a:p>
        </p:txBody>
      </p:sp>
      <p:sp>
        <p:nvSpPr>
          <p:cNvPr id="85" name="Rectangle 84"/>
          <p:cNvSpPr/>
          <p:nvPr/>
        </p:nvSpPr>
        <p:spPr>
          <a:xfrm>
            <a:off x="2133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O</a:t>
            </a:r>
          </a:p>
        </p:txBody>
      </p:sp>
      <p:sp>
        <p:nvSpPr>
          <p:cNvPr id="86" name="Rectangle 85"/>
          <p:cNvSpPr/>
          <p:nvPr/>
        </p:nvSpPr>
        <p:spPr>
          <a:xfrm>
            <a:off x="2514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N</a:t>
            </a:r>
          </a:p>
        </p:txBody>
      </p:sp>
      <p:sp>
        <p:nvSpPr>
          <p:cNvPr id="87" name="Rectangle 86"/>
          <p:cNvSpPr/>
          <p:nvPr/>
        </p:nvSpPr>
        <p:spPr>
          <a:xfrm>
            <a:off x="2895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a:t>
            </a:r>
          </a:p>
        </p:txBody>
      </p:sp>
      <p:sp>
        <p:nvSpPr>
          <p:cNvPr id="88" name="Rectangle 87"/>
          <p:cNvSpPr/>
          <p:nvPr/>
        </p:nvSpPr>
        <p:spPr>
          <a:xfrm>
            <a:off x="3276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89" name="Rectangle 88"/>
          <p:cNvSpPr/>
          <p:nvPr/>
        </p:nvSpPr>
        <p:spPr>
          <a:xfrm>
            <a:off x="609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90" name="Rectangle 89"/>
          <p:cNvSpPr/>
          <p:nvPr/>
        </p:nvSpPr>
        <p:spPr>
          <a:xfrm>
            <a:off x="4191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91" name="Rectangle 90"/>
          <p:cNvSpPr/>
          <p:nvPr/>
        </p:nvSpPr>
        <p:spPr>
          <a:xfrm>
            <a:off x="4572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92" name="Rectangle 91"/>
          <p:cNvSpPr/>
          <p:nvPr/>
        </p:nvSpPr>
        <p:spPr>
          <a:xfrm>
            <a:off x="4953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93" name="Rectangle 92"/>
          <p:cNvSpPr/>
          <p:nvPr/>
        </p:nvSpPr>
        <p:spPr>
          <a:xfrm>
            <a:off x="5334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94" name="Rectangle 93"/>
          <p:cNvSpPr/>
          <p:nvPr/>
        </p:nvSpPr>
        <p:spPr>
          <a:xfrm>
            <a:off x="5715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95" name="Rectangle 94"/>
          <p:cNvSpPr/>
          <p:nvPr/>
        </p:nvSpPr>
        <p:spPr>
          <a:xfrm>
            <a:off x="6096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96" name="Rectangle 95"/>
          <p:cNvSpPr/>
          <p:nvPr/>
        </p:nvSpPr>
        <p:spPr>
          <a:xfrm>
            <a:off x="6477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97" name="Rectangle 96"/>
          <p:cNvSpPr/>
          <p:nvPr/>
        </p:nvSpPr>
        <p:spPr>
          <a:xfrm>
            <a:off x="3810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98" name="Rectangle 97"/>
          <p:cNvSpPr/>
          <p:nvPr/>
        </p:nvSpPr>
        <p:spPr>
          <a:xfrm>
            <a:off x="70104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99" name="Rectangle 98"/>
          <p:cNvSpPr/>
          <p:nvPr/>
        </p:nvSpPr>
        <p:spPr>
          <a:xfrm>
            <a:off x="73914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00" name="Rectangle 99"/>
          <p:cNvSpPr/>
          <p:nvPr/>
        </p:nvSpPr>
        <p:spPr>
          <a:xfrm>
            <a:off x="77724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01" name="Oval 100"/>
          <p:cNvSpPr/>
          <p:nvPr/>
        </p:nvSpPr>
        <p:spPr>
          <a:xfrm>
            <a:off x="457200" y="15240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1</a:t>
            </a:r>
          </a:p>
        </p:txBody>
      </p:sp>
      <p:sp>
        <p:nvSpPr>
          <p:cNvPr id="102" name="Oval 101"/>
          <p:cNvSpPr/>
          <p:nvPr/>
        </p:nvSpPr>
        <p:spPr>
          <a:xfrm>
            <a:off x="457200" y="43434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2</a:t>
            </a:r>
          </a:p>
        </p:txBody>
      </p:sp>
      <p:sp>
        <p:nvSpPr>
          <p:cNvPr id="103" name="TextBox 102"/>
          <p:cNvSpPr txBox="1"/>
          <p:nvPr/>
        </p:nvSpPr>
        <p:spPr>
          <a:xfrm>
            <a:off x="990600" y="1524000"/>
            <a:ext cx="526137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&lt; Working set &lt; Cache + EAF</a:t>
            </a:r>
          </a:p>
        </p:txBody>
      </p:sp>
      <p:sp>
        <p:nvSpPr>
          <p:cNvPr id="104" name="TextBox 103"/>
          <p:cNvSpPr txBox="1"/>
          <p:nvPr/>
        </p:nvSpPr>
        <p:spPr>
          <a:xfrm>
            <a:off x="990600" y="4353580"/>
            <a:ext cx="406072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 EAF &lt; Working Set</a:t>
            </a:r>
          </a:p>
        </p:txBody>
      </p:sp>
      <p:sp>
        <p:nvSpPr>
          <p:cNvPr id="105" name="Slide Number Placeholder 10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63</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459291834"/>
      </p:ext>
    </p:extLst>
  </p:cSld>
  <p:clrMapOvr>
    <a:masterClrMapping/>
  </p:clrMapOvr>
  <p:transition xmlns:p14="http://schemas.microsoft.com/office/powerpoint/2010/main" advTm="2123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500"/>
                                        <p:tgtEl>
                                          <p:spTgt spid="8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500"/>
                                        <p:tgtEl>
                                          <p:spTgt spid="8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fade">
                                      <p:cBhvr>
                                        <p:cTn id="54" dur="500"/>
                                        <p:tgtEl>
                                          <p:spTgt spid="8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fade">
                                      <p:cBhvr>
                                        <p:cTn id="60" dur="500"/>
                                        <p:tgtEl>
                                          <p:spTgt spid="9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fade">
                                      <p:cBhvr>
                                        <p:cTn id="66" dur="500"/>
                                        <p:tgtEl>
                                          <p:spTgt spid="9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fade">
                                      <p:cBhvr>
                                        <p:cTn id="72" dur="500"/>
                                        <p:tgtEl>
                                          <p:spTgt spid="9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fade">
                                      <p:cBhvr>
                                        <p:cTn id="75" dur="500"/>
                                        <p:tgtEl>
                                          <p:spTgt spid="9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500"/>
                                        <p:tgtEl>
                                          <p:spTgt spid="9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fade">
                                      <p:cBhvr>
                                        <p:cTn id="81" dur="500"/>
                                        <p:tgtEl>
                                          <p:spTgt spid="9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fade">
                                      <p:cBhvr>
                                        <p:cTn id="84" dur="500"/>
                                        <p:tgtEl>
                                          <p:spTgt spid="9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500"/>
                                        <p:tgtEl>
                                          <p:spTgt spid="10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2"/>
                                        </p:tgtEl>
                                        <p:attrNameLst>
                                          <p:attrName>style.visibility</p:attrName>
                                        </p:attrNameLst>
                                      </p:cBhvr>
                                      <p:to>
                                        <p:strVal val="visible"/>
                                      </p:to>
                                    </p:set>
                                    <p:animEffect transition="in" filter="fade">
                                      <p:cBhvr>
                                        <p:cTn id="90" dur="500"/>
                                        <p:tgtEl>
                                          <p:spTgt spid="10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p:bldP spid="10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Working Set: Case 1</a:t>
            </a:r>
            <a:endParaRPr lang="en-US" dirty="0"/>
          </a:p>
        </p:txBody>
      </p:sp>
      <p:grpSp>
        <p:nvGrpSpPr>
          <p:cNvPr id="4" name="Group 3"/>
          <p:cNvGrpSpPr/>
          <p:nvPr/>
        </p:nvGrpSpPr>
        <p:grpSpPr>
          <a:xfrm>
            <a:off x="533400" y="1903303"/>
            <a:ext cx="6324600" cy="838200"/>
            <a:chOff x="533400" y="4724400"/>
            <a:chExt cx="6324600" cy="838200"/>
          </a:xfrm>
        </p:grpSpPr>
        <p:sp>
          <p:nvSpPr>
            <p:cNvPr id="5" name="Rectangle 4"/>
            <p:cNvSpPr/>
            <p:nvPr/>
          </p:nvSpPr>
          <p:spPr>
            <a:xfrm>
              <a:off x="533400" y="4724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 name="Rectangle 5"/>
            <p:cNvSpPr/>
            <p:nvPr/>
          </p:nvSpPr>
          <p:spPr>
            <a:xfrm>
              <a:off x="3733800" y="5107096"/>
              <a:ext cx="3124200" cy="45550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sp>
        <p:nvSpPr>
          <p:cNvPr id="18" name="Rectangle 17"/>
          <p:cNvSpPr/>
          <p:nvPr/>
        </p:nvSpPr>
        <p:spPr>
          <a:xfrm>
            <a:off x="4953000" y="2893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4" name="Rectangle 13"/>
          <p:cNvSpPr/>
          <p:nvPr/>
        </p:nvSpPr>
        <p:spPr>
          <a:xfrm>
            <a:off x="3276600" y="2898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grpSp>
        <p:nvGrpSpPr>
          <p:cNvPr id="86" name="Group 85"/>
          <p:cNvGrpSpPr/>
          <p:nvPr/>
        </p:nvGrpSpPr>
        <p:grpSpPr>
          <a:xfrm>
            <a:off x="609600" y="2893903"/>
            <a:ext cx="4267200" cy="457200"/>
            <a:chOff x="609600" y="2743200"/>
            <a:chExt cx="4267200" cy="685800"/>
          </a:xfrm>
        </p:grpSpPr>
        <p:sp>
          <p:nvSpPr>
            <p:cNvPr id="8" name="Rectangle 7"/>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9" name="Rectangle 8"/>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0" name="Rectangle 9"/>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1" name="Rectangle 10"/>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2" name="Rectangle 11"/>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3" name="Rectangle 12"/>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5" name="Rectangle 14"/>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6" name="Rectangle 15"/>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7" name="Rectangle 16"/>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9" name="Rectangle 18"/>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101" name="TextBox 100"/>
          <p:cNvSpPr txBox="1"/>
          <p:nvPr/>
        </p:nvSpPr>
        <p:spPr>
          <a:xfrm>
            <a:off x="2105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02" name="TextBox 101"/>
          <p:cNvSpPr txBox="1"/>
          <p:nvPr/>
        </p:nvSpPr>
        <p:spPr>
          <a:xfrm>
            <a:off x="2475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03" name="Rectangle 102"/>
          <p:cNvSpPr/>
          <p:nvPr/>
        </p:nvSpPr>
        <p:spPr>
          <a:xfrm>
            <a:off x="4953000" y="2893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04" name="Rectangle 103"/>
          <p:cNvSpPr/>
          <p:nvPr/>
        </p:nvSpPr>
        <p:spPr>
          <a:xfrm>
            <a:off x="3276600" y="2898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grpSp>
        <p:nvGrpSpPr>
          <p:cNvPr id="105" name="Group 104"/>
          <p:cNvGrpSpPr/>
          <p:nvPr/>
        </p:nvGrpSpPr>
        <p:grpSpPr>
          <a:xfrm>
            <a:off x="609600" y="2893903"/>
            <a:ext cx="4267200" cy="457200"/>
            <a:chOff x="609600" y="2743200"/>
            <a:chExt cx="4267200" cy="685800"/>
          </a:xfrm>
        </p:grpSpPr>
        <p:sp>
          <p:nvSpPr>
            <p:cNvPr id="106" name="Rectangle 105"/>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07" name="Rectangle 106"/>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08" name="Rectangle 107"/>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09" name="Rectangle 108"/>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10" name="Rectangle 109"/>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11" name="Rectangle 110"/>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12" name="Rectangle 111"/>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13" name="Rectangle 112"/>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14" name="Rectangle 113"/>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15" name="Rectangle 114"/>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grpSp>
      <p:sp>
        <p:nvSpPr>
          <p:cNvPr id="116" name="Rectangle 115"/>
          <p:cNvSpPr/>
          <p:nvPr/>
        </p:nvSpPr>
        <p:spPr>
          <a:xfrm>
            <a:off x="4953000" y="2893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17" name="Rectangle 116"/>
          <p:cNvSpPr/>
          <p:nvPr/>
        </p:nvSpPr>
        <p:spPr>
          <a:xfrm>
            <a:off x="3276600" y="2898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grpSp>
        <p:nvGrpSpPr>
          <p:cNvPr id="118" name="Group 117"/>
          <p:cNvGrpSpPr/>
          <p:nvPr/>
        </p:nvGrpSpPr>
        <p:grpSpPr>
          <a:xfrm>
            <a:off x="609600" y="2893903"/>
            <a:ext cx="4267200" cy="457200"/>
            <a:chOff x="609600" y="2743200"/>
            <a:chExt cx="4267200" cy="685800"/>
          </a:xfrm>
        </p:grpSpPr>
        <p:sp>
          <p:nvSpPr>
            <p:cNvPr id="119" name="Rectangle 118"/>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20" name="Rectangle 119"/>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21" name="Rectangle 120"/>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22" name="Rectangle 121"/>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23" name="Rectangle 122"/>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24" name="Rectangle 123"/>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25" name="Rectangle 124"/>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26" name="Rectangle 125"/>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27" name="Rectangle 126"/>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28" name="Rectangle 127"/>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grpSp>
      <p:sp>
        <p:nvSpPr>
          <p:cNvPr id="129" name="TextBox 128"/>
          <p:cNvSpPr txBox="1"/>
          <p:nvPr/>
        </p:nvSpPr>
        <p:spPr>
          <a:xfrm>
            <a:off x="2856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grpSp>
        <p:nvGrpSpPr>
          <p:cNvPr id="142" name="Group 141"/>
          <p:cNvGrpSpPr/>
          <p:nvPr/>
        </p:nvGrpSpPr>
        <p:grpSpPr>
          <a:xfrm>
            <a:off x="609600" y="2893903"/>
            <a:ext cx="4648200" cy="457200"/>
            <a:chOff x="609600" y="2743200"/>
            <a:chExt cx="4648200" cy="685800"/>
          </a:xfrm>
        </p:grpSpPr>
        <p:sp>
          <p:nvSpPr>
            <p:cNvPr id="130" name="Rectangle 129"/>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31" name="Rectangle 130"/>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32" name="Rectangle 131"/>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33" name="Rectangle 132"/>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34" name="Rectangle 133"/>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35" name="Rectangle 134"/>
            <p:cNvSpPr/>
            <p:nvPr/>
          </p:nvSpPr>
          <p:spPr>
            <a:xfrm>
              <a:off x="3276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36" name="Rectangle 135"/>
            <p:cNvSpPr/>
            <p:nvPr/>
          </p:nvSpPr>
          <p:spPr>
            <a:xfrm>
              <a:off x="38100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37" name="Rectangle 136"/>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38" name="Rectangle 137"/>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39" name="Rectangle 138"/>
            <p:cNvSpPr/>
            <p:nvPr/>
          </p:nvSpPr>
          <p:spPr>
            <a:xfrm>
              <a:off x="4953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40" name="Rectangle 139"/>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41" name="Rectangle 140"/>
            <p:cNvSpPr/>
            <p:nvPr/>
          </p:nvSpPr>
          <p:spPr>
            <a:xfrm>
              <a:off x="6096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sp>
        <p:nvSpPr>
          <p:cNvPr id="143" name="TextBox 142"/>
          <p:cNvSpPr txBox="1"/>
          <p:nvPr/>
        </p:nvSpPr>
        <p:spPr>
          <a:xfrm>
            <a:off x="3237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4" name="TextBox 143"/>
          <p:cNvSpPr txBox="1"/>
          <p:nvPr/>
        </p:nvSpPr>
        <p:spPr>
          <a:xfrm>
            <a:off x="3618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5" name="TextBox 144"/>
          <p:cNvSpPr txBox="1"/>
          <p:nvPr/>
        </p:nvSpPr>
        <p:spPr>
          <a:xfrm>
            <a:off x="3999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6" name="TextBox 145"/>
          <p:cNvSpPr txBox="1"/>
          <p:nvPr/>
        </p:nvSpPr>
        <p:spPr>
          <a:xfrm>
            <a:off x="4380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7" name="TextBox 146"/>
          <p:cNvSpPr txBox="1"/>
          <p:nvPr/>
        </p:nvSpPr>
        <p:spPr>
          <a:xfrm>
            <a:off x="4772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8" name="TextBox 147"/>
          <p:cNvSpPr txBox="1"/>
          <p:nvPr/>
        </p:nvSpPr>
        <p:spPr>
          <a:xfrm>
            <a:off x="5153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9" name="TextBox 148"/>
          <p:cNvSpPr txBox="1"/>
          <p:nvPr/>
        </p:nvSpPr>
        <p:spPr>
          <a:xfrm>
            <a:off x="5534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0" name="TextBox 149"/>
          <p:cNvSpPr txBox="1"/>
          <p:nvPr/>
        </p:nvSpPr>
        <p:spPr>
          <a:xfrm>
            <a:off x="5915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1" name="TextBox 150"/>
          <p:cNvSpPr txBox="1"/>
          <p:nvPr/>
        </p:nvSpPr>
        <p:spPr>
          <a:xfrm>
            <a:off x="6310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2" name="TextBox 151"/>
          <p:cNvSpPr txBox="1"/>
          <p:nvPr/>
        </p:nvSpPr>
        <p:spPr>
          <a:xfrm>
            <a:off x="6691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3" name="TextBox 152"/>
          <p:cNvSpPr txBox="1"/>
          <p:nvPr/>
        </p:nvSpPr>
        <p:spPr>
          <a:xfrm>
            <a:off x="7072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4" name="TextBox 153"/>
          <p:cNvSpPr txBox="1"/>
          <p:nvPr/>
        </p:nvSpPr>
        <p:spPr>
          <a:xfrm>
            <a:off x="7453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43" name="Rectangle 42"/>
          <p:cNvSpPr/>
          <p:nvPr/>
        </p:nvSpPr>
        <p:spPr>
          <a:xfrm>
            <a:off x="2209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45" name="TextBox 44"/>
          <p:cNvSpPr txBox="1"/>
          <p:nvPr/>
        </p:nvSpPr>
        <p:spPr>
          <a:xfrm>
            <a:off x="466100" y="3886200"/>
            <a:ext cx="1699504"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Sequence:</a:t>
            </a:r>
          </a:p>
        </p:txBody>
      </p:sp>
      <p:sp>
        <p:nvSpPr>
          <p:cNvPr id="46" name="Rectangle 45"/>
          <p:cNvSpPr/>
          <p:nvPr/>
        </p:nvSpPr>
        <p:spPr>
          <a:xfrm>
            <a:off x="2590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47" name="Rectangle 46"/>
          <p:cNvSpPr/>
          <p:nvPr/>
        </p:nvSpPr>
        <p:spPr>
          <a:xfrm>
            <a:off x="2971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48" name="Rectangle 47"/>
          <p:cNvSpPr/>
          <p:nvPr/>
        </p:nvSpPr>
        <p:spPr>
          <a:xfrm>
            <a:off x="3352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49" name="Rectangle 48"/>
          <p:cNvSpPr/>
          <p:nvPr/>
        </p:nvSpPr>
        <p:spPr>
          <a:xfrm>
            <a:off x="3733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50" name="Rectangle 49"/>
          <p:cNvSpPr/>
          <p:nvPr/>
        </p:nvSpPr>
        <p:spPr>
          <a:xfrm>
            <a:off x="4114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51" name="Rectangle 50"/>
          <p:cNvSpPr/>
          <p:nvPr/>
        </p:nvSpPr>
        <p:spPr>
          <a:xfrm>
            <a:off x="4495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52" name="Rectangle 51"/>
          <p:cNvSpPr/>
          <p:nvPr/>
        </p:nvSpPr>
        <p:spPr>
          <a:xfrm>
            <a:off x="4876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53" name="Rectangle 52"/>
          <p:cNvSpPr/>
          <p:nvPr/>
        </p:nvSpPr>
        <p:spPr>
          <a:xfrm>
            <a:off x="5257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54" name="Rectangle 53"/>
          <p:cNvSpPr/>
          <p:nvPr/>
        </p:nvSpPr>
        <p:spPr>
          <a:xfrm>
            <a:off x="5638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55" name="Rectangle 54"/>
          <p:cNvSpPr/>
          <p:nvPr/>
        </p:nvSpPr>
        <p:spPr>
          <a:xfrm>
            <a:off x="6019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56" name="Rectangle 55"/>
          <p:cNvSpPr/>
          <p:nvPr/>
        </p:nvSpPr>
        <p:spPr>
          <a:xfrm>
            <a:off x="6400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57" name="Rectangle 56"/>
          <p:cNvSpPr/>
          <p:nvPr/>
        </p:nvSpPr>
        <p:spPr>
          <a:xfrm>
            <a:off x="6781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8" name="Rectangle 57"/>
          <p:cNvSpPr/>
          <p:nvPr/>
        </p:nvSpPr>
        <p:spPr>
          <a:xfrm>
            <a:off x="7162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59" name="Rectangle 58"/>
          <p:cNvSpPr/>
          <p:nvPr/>
        </p:nvSpPr>
        <p:spPr>
          <a:xfrm>
            <a:off x="7543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82" name="TextBox 81"/>
          <p:cNvSpPr txBox="1"/>
          <p:nvPr/>
        </p:nvSpPr>
        <p:spPr>
          <a:xfrm>
            <a:off x="436605" y="4441686"/>
            <a:ext cx="1728999"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EAF Naive:</a:t>
            </a:r>
          </a:p>
        </p:txBody>
      </p:sp>
      <p:sp>
        <p:nvSpPr>
          <p:cNvPr id="157" name="Rectangle 156"/>
          <p:cNvSpPr/>
          <p:nvPr/>
        </p:nvSpPr>
        <p:spPr>
          <a:xfrm>
            <a:off x="7924800" y="395731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58" name="TextBox 157"/>
          <p:cNvSpPr txBox="1"/>
          <p:nvPr/>
        </p:nvSpPr>
        <p:spPr>
          <a:xfrm>
            <a:off x="779572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64" name="Rectangle 63"/>
          <p:cNvSpPr/>
          <p:nvPr/>
        </p:nvSpPr>
        <p:spPr>
          <a:xfrm>
            <a:off x="2209800" y="395731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65" name="Rectangle 64"/>
          <p:cNvSpPr/>
          <p:nvPr/>
        </p:nvSpPr>
        <p:spPr>
          <a:xfrm>
            <a:off x="2590800" y="395731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66" name="Rectangle 65"/>
          <p:cNvSpPr/>
          <p:nvPr/>
        </p:nvSpPr>
        <p:spPr>
          <a:xfrm>
            <a:off x="2971800" y="395731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96" name="TextBox 95"/>
          <p:cNvSpPr txBox="1"/>
          <p:nvPr/>
        </p:nvSpPr>
        <p:spPr>
          <a:xfrm>
            <a:off x="529823" y="1229380"/>
            <a:ext cx="526137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&lt; Working set &lt; Cache + EAF</a:t>
            </a:r>
          </a:p>
        </p:txBody>
      </p:sp>
      <p:sp>
        <p:nvSpPr>
          <p:cNvPr id="97" name="Slide Number Placeholder 9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64</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607800176"/>
      </p:ext>
    </p:extLst>
  </p:cSld>
  <p:clrMapOvr>
    <a:masterClrMapping/>
  </p:clrMapOvr>
  <p:transition xmlns:p14="http://schemas.microsoft.com/office/powerpoint/2010/main" advTm="4326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7"/>
                                        </p:tgtEl>
                                        <p:attrNameLst>
                                          <p:attrName>style.visibility</p:attrName>
                                        </p:attrNameLst>
                                      </p:cBhvr>
                                      <p:to>
                                        <p:strVal val="visible"/>
                                      </p:to>
                                    </p:set>
                                    <p:animEffect transition="in" filter="fade">
                                      <p:cBhvr>
                                        <p:cTn id="52" dur="500"/>
                                        <p:tgtEl>
                                          <p:spTgt spid="15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500"/>
                                        <p:tgtEl>
                                          <p:spTgt spid="8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fade">
                                      <p:cBhvr>
                                        <p:cTn id="67" dur="500"/>
                                        <p:tgtEl>
                                          <p:spTgt spid="101"/>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18"/>
                                        </p:tgtEl>
                                        <p:attrNameLst>
                                          <p:attrName>fillcolor</p:attrName>
                                        </p:attrNameLst>
                                      </p:cBhvr>
                                      <p:to>
                                        <a:srgbClr val="CC0000"/>
                                      </p:to>
                                    </p:animClr>
                                    <p:set>
                                      <p:cBhvr>
                                        <p:cTn id="72" dur="500" fill="hold"/>
                                        <p:tgtEl>
                                          <p:spTgt spid="18"/>
                                        </p:tgtEl>
                                        <p:attrNameLst>
                                          <p:attrName>fill.type</p:attrName>
                                        </p:attrNameLst>
                                      </p:cBhvr>
                                      <p:to>
                                        <p:strVal val="solid"/>
                                      </p:to>
                                    </p:set>
                                    <p:set>
                                      <p:cBhvr>
                                        <p:cTn id="73" dur="500" fill="hold"/>
                                        <p:tgtEl>
                                          <p:spTgt spid="18"/>
                                        </p:tgtEl>
                                        <p:attrNameLst>
                                          <p:attrName>fill.on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18"/>
                                        </p:tgtEl>
                                        <p:attrNameLst>
                                          <p:attrName>stroke.color</p:attrName>
                                        </p:attrNameLst>
                                      </p:cBhvr>
                                      <p:to>
                                        <a:srgbClr val="CC0000"/>
                                      </p:to>
                                    </p:animClr>
                                    <p:set>
                                      <p:cBhvr>
                                        <p:cTn id="76" dur="500" fill="hold"/>
                                        <p:tgtEl>
                                          <p:spTgt spid="18"/>
                                        </p:tgtEl>
                                        <p:attrNameLst>
                                          <p:attrName>stroke.on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80" dur="500" fill="hold"/>
                                        <p:tgtEl>
                                          <p:spTgt spid="18"/>
                                        </p:tgtEl>
                                        <p:attrNameLst>
                                          <p:attrName>ppt_x</p:attrName>
                                          <p:attrName>ppt_y</p:attrName>
                                        </p:attrNameLst>
                                      </p:cBhvr>
                                    </p:animMotion>
                                  </p:childTnLst>
                                </p:cTn>
                              </p:par>
                              <p:par>
                                <p:cTn id="81" presetID="63" presetClass="path" presetSubtype="0" accel="50000" decel="50000" fill="hold" nodeType="withEffect">
                                  <p:stCondLst>
                                    <p:cond delay="0"/>
                                  </p:stCondLst>
                                  <p:childTnLst>
                                    <p:animMotion origin="layout" path="M 5.55112E-17 -3.71878E-6 L 0.04167 -3.71878E-6 " pathEditMode="relative" rAng="0" ptsTypes="AA">
                                      <p:cBhvr>
                                        <p:cTn id="82" dur="500" fill="hold"/>
                                        <p:tgtEl>
                                          <p:spTgt spid="86"/>
                                        </p:tgtEl>
                                        <p:attrNameLst>
                                          <p:attrName>ppt_x</p:attrName>
                                          <p:attrName>ppt_y</p:attrName>
                                        </p:attrNameLst>
                                      </p:cBhvr>
                                      <p:rCtr x="21" y="0"/>
                                    </p:animMotion>
                                  </p:childTnLst>
                                </p:cTn>
                              </p:par>
                              <p:par>
                                <p:cTn id="83" presetID="63" presetClass="path" presetSubtype="0" accel="50000" decel="50000" fill="hold" grpId="0" nodeType="withEffect">
                                  <p:stCondLst>
                                    <p:cond delay="0"/>
                                  </p:stCondLst>
                                  <p:childTnLst>
                                    <p:animMotion origin="layout" path="M 5.55112E-17 -0.00023 L 0.05833 -0.00023 " pathEditMode="relative" rAng="0" ptsTypes="AA">
                                      <p:cBhvr>
                                        <p:cTn id="84" dur="500" fill="hold"/>
                                        <p:tgtEl>
                                          <p:spTgt spid="14"/>
                                        </p:tgtEl>
                                        <p:attrNameLst>
                                          <p:attrName>ppt_x</p:attrName>
                                          <p:attrName>ppt_y</p:attrName>
                                        </p:attrNameLst>
                                      </p:cBhvr>
                                      <p:rCtr x="29" y="0"/>
                                    </p:animMotion>
                                  </p:childTnLst>
                                </p:cTn>
                              </p:par>
                            </p:childTnLst>
                          </p:cTn>
                        </p:par>
                        <p:par>
                          <p:cTn id="85" fill="hold">
                            <p:stCondLst>
                              <p:cond delay="500"/>
                            </p:stCondLst>
                            <p:childTnLst>
                              <p:par>
                                <p:cTn id="86" presetID="1" presetClass="exit" presetSubtype="0" fill="hold" nodeType="afterEffect">
                                  <p:stCondLst>
                                    <p:cond delay="0"/>
                                  </p:stCondLst>
                                  <p:childTnLst>
                                    <p:set>
                                      <p:cBhvr>
                                        <p:cTn id="87" dur="1" fill="hold">
                                          <p:stCondLst>
                                            <p:cond delay="0"/>
                                          </p:stCondLst>
                                        </p:cTn>
                                        <p:tgtEl>
                                          <p:spTgt spid="8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4"/>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8"/>
                                        </p:tgtEl>
                                        <p:attrNameLst>
                                          <p:attrName>style.visibility</p:attrName>
                                        </p:attrNameLst>
                                      </p:cBhvr>
                                      <p:to>
                                        <p:strVal val="hidden"/>
                                      </p:to>
                                    </p:set>
                                  </p:childTnLst>
                                </p:cTn>
                              </p:par>
                              <p:par>
                                <p:cTn id="92" presetID="1" presetClass="entr" presetSubtype="0" fill="hold" grpId="2" nodeType="withEffect">
                                  <p:stCondLst>
                                    <p:cond delay="0"/>
                                  </p:stCondLst>
                                  <p:childTnLst>
                                    <p:set>
                                      <p:cBhvr>
                                        <p:cTn id="93" dur="1" fill="hold">
                                          <p:stCondLst>
                                            <p:cond delay="0"/>
                                          </p:stCondLst>
                                        </p:cTn>
                                        <p:tgtEl>
                                          <p:spTgt spid="10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05"/>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10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64"/>
                                        </p:tgtEl>
                                        <p:attrNameLst>
                                          <p:attrName>style.visibility</p:attrName>
                                        </p:attrNameLst>
                                      </p:cBhvr>
                                      <p:to>
                                        <p:strVal val="hidden"/>
                                      </p:to>
                                    </p:set>
                                  </p:childTnLst>
                                </p:cTn>
                              </p:par>
                              <p:par>
                                <p:cTn id="102" presetID="1" presetClass="entr" presetSubtype="0"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02"/>
                                        </p:tgtEl>
                                        <p:attrNameLst>
                                          <p:attrName>style.visibility</p:attrName>
                                        </p:attrNameLst>
                                      </p:cBhvr>
                                      <p:to>
                                        <p:strVal val="visible"/>
                                      </p:to>
                                    </p:set>
                                    <p:animEffect transition="in" filter="fade">
                                      <p:cBhvr>
                                        <p:cTn id="108" dur="500"/>
                                        <p:tgtEl>
                                          <p:spTgt spid="102"/>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mph" presetSubtype="2" fill="hold" nodeType="clickEffect">
                                  <p:stCondLst>
                                    <p:cond delay="0"/>
                                  </p:stCondLst>
                                  <p:childTnLst>
                                    <p:animClr clrSpc="rgb" dir="cw">
                                      <p:cBhvr>
                                        <p:cTn id="112" dur="500" fill="hold"/>
                                        <p:tgtEl>
                                          <p:spTgt spid="103"/>
                                        </p:tgtEl>
                                        <p:attrNameLst>
                                          <p:attrName>fillcolor</p:attrName>
                                        </p:attrNameLst>
                                      </p:cBhvr>
                                      <p:to>
                                        <a:srgbClr val="CC0000"/>
                                      </p:to>
                                    </p:animClr>
                                    <p:set>
                                      <p:cBhvr>
                                        <p:cTn id="113" dur="500" fill="hold"/>
                                        <p:tgtEl>
                                          <p:spTgt spid="103"/>
                                        </p:tgtEl>
                                        <p:attrNameLst>
                                          <p:attrName>fill.type</p:attrName>
                                        </p:attrNameLst>
                                      </p:cBhvr>
                                      <p:to>
                                        <p:strVal val="solid"/>
                                      </p:to>
                                    </p:set>
                                    <p:set>
                                      <p:cBhvr>
                                        <p:cTn id="114" dur="500" fill="hold"/>
                                        <p:tgtEl>
                                          <p:spTgt spid="103"/>
                                        </p:tgtEl>
                                        <p:attrNameLst>
                                          <p:attrName>fill.on</p:attrName>
                                        </p:attrNameLst>
                                      </p:cBhvr>
                                      <p:to>
                                        <p:strVal val="true"/>
                                      </p:to>
                                    </p:set>
                                  </p:childTnLst>
                                </p:cTn>
                              </p:par>
                              <p:par>
                                <p:cTn id="115" presetID="7" presetClass="emph" presetSubtype="2" fill="hold" nodeType="withEffect">
                                  <p:stCondLst>
                                    <p:cond delay="0"/>
                                  </p:stCondLst>
                                  <p:childTnLst>
                                    <p:animClr clrSpc="rgb" dir="cw">
                                      <p:cBhvr>
                                        <p:cTn id="116" dur="500" fill="hold"/>
                                        <p:tgtEl>
                                          <p:spTgt spid="103"/>
                                        </p:tgtEl>
                                        <p:attrNameLst>
                                          <p:attrName>stroke.color</p:attrName>
                                        </p:attrNameLst>
                                      </p:cBhvr>
                                      <p:to>
                                        <a:srgbClr val="CC0000"/>
                                      </p:to>
                                    </p:animClr>
                                    <p:set>
                                      <p:cBhvr>
                                        <p:cTn id="117" dur="500" fill="hold"/>
                                        <p:tgtEl>
                                          <p:spTgt spid="103"/>
                                        </p:tgtEl>
                                        <p:attrNameLst>
                                          <p:attrName>stroke.on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121" dur="500" fill="hold"/>
                                        <p:tgtEl>
                                          <p:spTgt spid="103"/>
                                        </p:tgtEl>
                                        <p:attrNameLst>
                                          <p:attrName>ppt_x</p:attrName>
                                          <p:attrName>ppt_y</p:attrName>
                                        </p:attrNameLst>
                                      </p:cBhvr>
                                    </p:animMotion>
                                  </p:childTnLst>
                                </p:cTn>
                              </p:par>
                              <p:par>
                                <p:cTn id="122" presetID="63" presetClass="path" presetSubtype="0" accel="50000" decel="50000" fill="hold" nodeType="withEffect">
                                  <p:stCondLst>
                                    <p:cond delay="0"/>
                                  </p:stCondLst>
                                  <p:childTnLst>
                                    <p:animMotion origin="layout" path="M 5.55112E-17 -3.71878E-6 L 0.04167 -3.71878E-6 " pathEditMode="relative" rAng="0" ptsTypes="AA">
                                      <p:cBhvr>
                                        <p:cTn id="123" dur="500" fill="hold"/>
                                        <p:tgtEl>
                                          <p:spTgt spid="105"/>
                                        </p:tgtEl>
                                        <p:attrNameLst>
                                          <p:attrName>ppt_x</p:attrName>
                                          <p:attrName>ppt_y</p:attrName>
                                        </p:attrNameLst>
                                      </p:cBhvr>
                                      <p:rCtr x="21" y="0"/>
                                    </p:animMotion>
                                  </p:childTnLst>
                                </p:cTn>
                              </p:par>
                              <p:par>
                                <p:cTn id="124" presetID="63" presetClass="path" presetSubtype="0" accel="50000" decel="50000" fill="hold" grpId="0" nodeType="withEffect">
                                  <p:stCondLst>
                                    <p:cond delay="0"/>
                                  </p:stCondLst>
                                  <p:childTnLst>
                                    <p:animMotion origin="layout" path="M 5.55112E-17 -0.00023 L 0.05833 -0.00023 " pathEditMode="relative" rAng="0" ptsTypes="AA">
                                      <p:cBhvr>
                                        <p:cTn id="125" dur="500" fill="hold"/>
                                        <p:tgtEl>
                                          <p:spTgt spid="104"/>
                                        </p:tgtEl>
                                        <p:attrNameLst>
                                          <p:attrName>ppt_x</p:attrName>
                                          <p:attrName>ppt_y</p:attrName>
                                        </p:attrNameLst>
                                      </p:cBhvr>
                                      <p:rCtr x="29" y="0"/>
                                    </p:animMotion>
                                  </p:childTnLst>
                                </p:cTn>
                              </p:par>
                            </p:childTnLst>
                          </p:cTn>
                        </p:par>
                        <p:par>
                          <p:cTn id="126" fill="hold">
                            <p:stCondLst>
                              <p:cond delay="500"/>
                            </p:stCondLst>
                            <p:childTnLst>
                              <p:par>
                                <p:cTn id="127" presetID="1" presetClass="exit" presetSubtype="0" fill="hold" nodeType="afterEffect">
                                  <p:stCondLst>
                                    <p:cond delay="0"/>
                                  </p:stCondLst>
                                  <p:childTnLst>
                                    <p:set>
                                      <p:cBhvr>
                                        <p:cTn id="128" dur="1" fill="hold">
                                          <p:stCondLst>
                                            <p:cond delay="0"/>
                                          </p:stCondLst>
                                        </p:cTn>
                                        <p:tgtEl>
                                          <p:spTgt spid="105"/>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104"/>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103"/>
                                        </p:tgtEl>
                                        <p:attrNameLst>
                                          <p:attrName>style.visibility</p:attrName>
                                        </p:attrNameLst>
                                      </p:cBhvr>
                                      <p:to>
                                        <p:strVal val="hidden"/>
                                      </p:to>
                                    </p:set>
                                  </p:childTnLst>
                                </p:cTn>
                              </p:par>
                              <p:par>
                                <p:cTn id="133" presetID="1" presetClass="entr" presetSubtype="0" fill="hold" grpId="2" nodeType="withEffect">
                                  <p:stCondLst>
                                    <p:cond delay="0"/>
                                  </p:stCondLst>
                                  <p:childTnLst>
                                    <p:set>
                                      <p:cBhvr>
                                        <p:cTn id="134" dur="1" fill="hold">
                                          <p:stCondLst>
                                            <p:cond delay="0"/>
                                          </p:stCondLst>
                                        </p:cTn>
                                        <p:tgtEl>
                                          <p:spTgt spid="116"/>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18"/>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11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65"/>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6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29"/>
                                        </p:tgtEl>
                                        <p:attrNameLst>
                                          <p:attrName>style.visibility</p:attrName>
                                        </p:attrNameLst>
                                      </p:cBhvr>
                                      <p:to>
                                        <p:strVal val="visible"/>
                                      </p:to>
                                    </p:set>
                                    <p:animEffect transition="in" filter="fade">
                                      <p:cBhvr>
                                        <p:cTn id="149" dur="500"/>
                                        <p:tgtEl>
                                          <p:spTgt spid="129"/>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mph" presetSubtype="2" fill="hold" nodeType="clickEffect">
                                  <p:stCondLst>
                                    <p:cond delay="0"/>
                                  </p:stCondLst>
                                  <p:childTnLst>
                                    <p:animClr clrSpc="rgb" dir="cw">
                                      <p:cBhvr>
                                        <p:cTn id="153" dur="500" fill="hold"/>
                                        <p:tgtEl>
                                          <p:spTgt spid="116"/>
                                        </p:tgtEl>
                                        <p:attrNameLst>
                                          <p:attrName>fillcolor</p:attrName>
                                        </p:attrNameLst>
                                      </p:cBhvr>
                                      <p:to>
                                        <a:srgbClr val="CC0000"/>
                                      </p:to>
                                    </p:animClr>
                                    <p:set>
                                      <p:cBhvr>
                                        <p:cTn id="154" dur="500" fill="hold"/>
                                        <p:tgtEl>
                                          <p:spTgt spid="116"/>
                                        </p:tgtEl>
                                        <p:attrNameLst>
                                          <p:attrName>fill.type</p:attrName>
                                        </p:attrNameLst>
                                      </p:cBhvr>
                                      <p:to>
                                        <p:strVal val="solid"/>
                                      </p:to>
                                    </p:set>
                                    <p:set>
                                      <p:cBhvr>
                                        <p:cTn id="155" dur="500" fill="hold"/>
                                        <p:tgtEl>
                                          <p:spTgt spid="116"/>
                                        </p:tgtEl>
                                        <p:attrNameLst>
                                          <p:attrName>fill.on</p:attrName>
                                        </p:attrNameLst>
                                      </p:cBhvr>
                                      <p:to>
                                        <p:strVal val="true"/>
                                      </p:to>
                                    </p:set>
                                  </p:childTnLst>
                                </p:cTn>
                              </p:par>
                              <p:par>
                                <p:cTn id="156" presetID="7" presetClass="emph" presetSubtype="2" fill="hold" nodeType="withEffect">
                                  <p:stCondLst>
                                    <p:cond delay="0"/>
                                  </p:stCondLst>
                                  <p:childTnLst>
                                    <p:animClr clrSpc="rgb" dir="cw">
                                      <p:cBhvr>
                                        <p:cTn id="157" dur="500" fill="hold"/>
                                        <p:tgtEl>
                                          <p:spTgt spid="116"/>
                                        </p:tgtEl>
                                        <p:attrNameLst>
                                          <p:attrName>stroke.color</p:attrName>
                                        </p:attrNameLst>
                                      </p:cBhvr>
                                      <p:to>
                                        <a:srgbClr val="CC0000"/>
                                      </p:to>
                                    </p:animClr>
                                    <p:set>
                                      <p:cBhvr>
                                        <p:cTn id="158" dur="500" fill="hold"/>
                                        <p:tgtEl>
                                          <p:spTgt spid="116"/>
                                        </p:tgtEl>
                                        <p:attrNameLst>
                                          <p:attrName>stroke.on</p:attrName>
                                        </p:attrNameLst>
                                      </p:cBhvr>
                                      <p:to>
                                        <p:strVal val="true"/>
                                      </p:to>
                                    </p:set>
                                  </p:childTnLst>
                                </p:cTn>
                              </p:par>
                            </p:childTnLst>
                          </p:cTn>
                        </p:par>
                      </p:childTnLst>
                    </p:cTn>
                  </p:par>
                  <p:par>
                    <p:cTn id="159" fill="hold">
                      <p:stCondLst>
                        <p:cond delay="indefinite"/>
                      </p:stCondLst>
                      <p:childTnLst>
                        <p:par>
                          <p:cTn id="160" fill="hold">
                            <p:stCondLst>
                              <p:cond delay="0"/>
                            </p:stCondLst>
                            <p:childTnLst>
                              <p:par>
                                <p:cTn id="161"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162" dur="500" fill="hold"/>
                                        <p:tgtEl>
                                          <p:spTgt spid="116"/>
                                        </p:tgtEl>
                                        <p:attrNameLst>
                                          <p:attrName>ppt_x</p:attrName>
                                          <p:attrName>ppt_y</p:attrName>
                                        </p:attrNameLst>
                                      </p:cBhvr>
                                    </p:animMotion>
                                  </p:childTnLst>
                                </p:cTn>
                              </p:par>
                              <p:par>
                                <p:cTn id="163" presetID="63" presetClass="path" presetSubtype="0" accel="50000" decel="50000" fill="hold" nodeType="withEffect">
                                  <p:stCondLst>
                                    <p:cond delay="0"/>
                                  </p:stCondLst>
                                  <p:childTnLst>
                                    <p:animMotion origin="layout" path="M 5.55112E-17 -3.71878E-6 L 0.04167 -3.71878E-6 " pathEditMode="relative" rAng="0" ptsTypes="AA">
                                      <p:cBhvr>
                                        <p:cTn id="164" dur="500" fill="hold"/>
                                        <p:tgtEl>
                                          <p:spTgt spid="118"/>
                                        </p:tgtEl>
                                        <p:attrNameLst>
                                          <p:attrName>ppt_x</p:attrName>
                                          <p:attrName>ppt_y</p:attrName>
                                        </p:attrNameLst>
                                      </p:cBhvr>
                                      <p:rCtr x="21" y="0"/>
                                    </p:animMotion>
                                  </p:childTnLst>
                                </p:cTn>
                              </p:par>
                              <p:par>
                                <p:cTn id="165" presetID="63" presetClass="path" presetSubtype="0" accel="50000" decel="50000" fill="hold" grpId="0" nodeType="withEffect">
                                  <p:stCondLst>
                                    <p:cond delay="0"/>
                                  </p:stCondLst>
                                  <p:childTnLst>
                                    <p:animMotion origin="layout" path="M 5.55112E-17 -0.00023 L 0.05833 -0.00023 " pathEditMode="relative" rAng="0" ptsTypes="AA">
                                      <p:cBhvr>
                                        <p:cTn id="166" dur="500" fill="hold"/>
                                        <p:tgtEl>
                                          <p:spTgt spid="117"/>
                                        </p:tgtEl>
                                        <p:attrNameLst>
                                          <p:attrName>ppt_x</p:attrName>
                                          <p:attrName>ppt_y</p:attrName>
                                        </p:attrNameLst>
                                      </p:cBhvr>
                                      <p:rCtr x="29" y="0"/>
                                    </p:animMotion>
                                  </p:childTnLst>
                                </p:cTn>
                              </p:par>
                            </p:childTnLst>
                          </p:cTn>
                        </p:par>
                        <p:par>
                          <p:cTn id="167" fill="hold">
                            <p:stCondLst>
                              <p:cond delay="500"/>
                            </p:stCondLst>
                            <p:childTnLst>
                              <p:par>
                                <p:cTn id="168" presetID="1" presetClass="exit" presetSubtype="0" fill="hold" nodeType="afterEffect">
                                  <p:stCondLst>
                                    <p:cond delay="0"/>
                                  </p:stCondLst>
                                  <p:childTnLst>
                                    <p:set>
                                      <p:cBhvr>
                                        <p:cTn id="169" dur="1" fill="hold">
                                          <p:stCondLst>
                                            <p:cond delay="0"/>
                                          </p:stCondLst>
                                        </p:cTn>
                                        <p:tgtEl>
                                          <p:spTgt spid="118"/>
                                        </p:tgtEl>
                                        <p:attrNameLst>
                                          <p:attrName>style.visibility</p:attrName>
                                        </p:attrNameLst>
                                      </p:cBhvr>
                                      <p:to>
                                        <p:strVal val="hidden"/>
                                      </p:to>
                                    </p:set>
                                  </p:childTnLst>
                                </p:cTn>
                              </p:par>
                              <p:par>
                                <p:cTn id="170" presetID="1" presetClass="exit" presetSubtype="0" fill="hold" grpId="1" nodeType="withEffect">
                                  <p:stCondLst>
                                    <p:cond delay="0"/>
                                  </p:stCondLst>
                                  <p:childTnLst>
                                    <p:set>
                                      <p:cBhvr>
                                        <p:cTn id="171" dur="1" fill="hold">
                                          <p:stCondLst>
                                            <p:cond delay="0"/>
                                          </p:stCondLst>
                                        </p:cTn>
                                        <p:tgtEl>
                                          <p:spTgt spid="117"/>
                                        </p:tgtEl>
                                        <p:attrNameLst>
                                          <p:attrName>style.visibility</p:attrName>
                                        </p:attrNameLst>
                                      </p:cBhvr>
                                      <p:to>
                                        <p:strVal val="hidden"/>
                                      </p:to>
                                    </p:set>
                                  </p:childTnLst>
                                </p:cTn>
                              </p:par>
                              <p:par>
                                <p:cTn id="172" presetID="1" presetClass="exit" presetSubtype="0" fill="hold" grpId="1" nodeType="withEffect">
                                  <p:stCondLst>
                                    <p:cond delay="0"/>
                                  </p:stCondLst>
                                  <p:childTnLst>
                                    <p:set>
                                      <p:cBhvr>
                                        <p:cTn id="173" dur="1" fill="hold">
                                          <p:stCondLst>
                                            <p:cond delay="0"/>
                                          </p:stCondLst>
                                        </p:cTn>
                                        <p:tgtEl>
                                          <p:spTgt spid="116"/>
                                        </p:tgtEl>
                                        <p:attrNameLst>
                                          <p:attrName>style.visibility</p:attrName>
                                        </p:attrNameLst>
                                      </p:cBhvr>
                                      <p:to>
                                        <p:strVal val="hidden"/>
                                      </p:to>
                                    </p:set>
                                  </p:childTnLst>
                                </p:cTn>
                              </p:par>
                              <p:par>
                                <p:cTn id="174" presetID="1" presetClass="entr" presetSubtype="0" fill="hold" nodeType="withEffect">
                                  <p:stCondLst>
                                    <p:cond delay="0"/>
                                  </p:stCondLst>
                                  <p:childTnLst>
                                    <p:set>
                                      <p:cBhvr>
                                        <p:cTn id="175" dur="1" fill="hold">
                                          <p:stCondLst>
                                            <p:cond delay="0"/>
                                          </p:stCondLst>
                                        </p:cTn>
                                        <p:tgtEl>
                                          <p:spTgt spid="142"/>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143"/>
                                        </p:tgtEl>
                                        <p:attrNameLst>
                                          <p:attrName>style.visibility</p:attrName>
                                        </p:attrNameLst>
                                      </p:cBhvr>
                                      <p:to>
                                        <p:strVal val="visible"/>
                                      </p:to>
                                    </p:set>
                                    <p:animEffect transition="in" filter="fade">
                                      <p:cBhvr>
                                        <p:cTn id="180" dur="500"/>
                                        <p:tgtEl>
                                          <p:spTgt spid="14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44"/>
                                        </p:tgtEl>
                                        <p:attrNameLst>
                                          <p:attrName>style.visibility</p:attrName>
                                        </p:attrNameLst>
                                      </p:cBhvr>
                                      <p:to>
                                        <p:strVal val="visible"/>
                                      </p:to>
                                    </p:set>
                                    <p:animEffect transition="in" filter="fade">
                                      <p:cBhvr>
                                        <p:cTn id="183" dur="500"/>
                                        <p:tgtEl>
                                          <p:spTgt spid="144"/>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45"/>
                                        </p:tgtEl>
                                        <p:attrNameLst>
                                          <p:attrName>style.visibility</p:attrName>
                                        </p:attrNameLst>
                                      </p:cBhvr>
                                      <p:to>
                                        <p:strVal val="visible"/>
                                      </p:to>
                                    </p:set>
                                    <p:animEffect transition="in" filter="fade">
                                      <p:cBhvr>
                                        <p:cTn id="186" dur="500"/>
                                        <p:tgtEl>
                                          <p:spTgt spid="145"/>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46"/>
                                        </p:tgtEl>
                                        <p:attrNameLst>
                                          <p:attrName>style.visibility</p:attrName>
                                        </p:attrNameLst>
                                      </p:cBhvr>
                                      <p:to>
                                        <p:strVal val="visible"/>
                                      </p:to>
                                    </p:set>
                                    <p:animEffect transition="in" filter="fade">
                                      <p:cBhvr>
                                        <p:cTn id="189" dur="500"/>
                                        <p:tgtEl>
                                          <p:spTgt spid="146"/>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47"/>
                                        </p:tgtEl>
                                        <p:attrNameLst>
                                          <p:attrName>style.visibility</p:attrName>
                                        </p:attrNameLst>
                                      </p:cBhvr>
                                      <p:to>
                                        <p:strVal val="visible"/>
                                      </p:to>
                                    </p:set>
                                    <p:animEffect transition="in" filter="fade">
                                      <p:cBhvr>
                                        <p:cTn id="192" dur="500"/>
                                        <p:tgtEl>
                                          <p:spTgt spid="147"/>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48"/>
                                        </p:tgtEl>
                                        <p:attrNameLst>
                                          <p:attrName>style.visibility</p:attrName>
                                        </p:attrNameLst>
                                      </p:cBhvr>
                                      <p:to>
                                        <p:strVal val="visible"/>
                                      </p:to>
                                    </p:set>
                                    <p:animEffect transition="in" filter="fade">
                                      <p:cBhvr>
                                        <p:cTn id="195" dur="500"/>
                                        <p:tgtEl>
                                          <p:spTgt spid="148"/>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49"/>
                                        </p:tgtEl>
                                        <p:attrNameLst>
                                          <p:attrName>style.visibility</p:attrName>
                                        </p:attrNameLst>
                                      </p:cBhvr>
                                      <p:to>
                                        <p:strVal val="visible"/>
                                      </p:to>
                                    </p:set>
                                    <p:animEffect transition="in" filter="fade">
                                      <p:cBhvr>
                                        <p:cTn id="198" dur="500"/>
                                        <p:tgtEl>
                                          <p:spTgt spid="14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50"/>
                                        </p:tgtEl>
                                        <p:attrNameLst>
                                          <p:attrName>style.visibility</p:attrName>
                                        </p:attrNameLst>
                                      </p:cBhvr>
                                      <p:to>
                                        <p:strVal val="visible"/>
                                      </p:to>
                                    </p:set>
                                    <p:animEffect transition="in" filter="fade">
                                      <p:cBhvr>
                                        <p:cTn id="201" dur="500"/>
                                        <p:tgtEl>
                                          <p:spTgt spid="15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51"/>
                                        </p:tgtEl>
                                        <p:attrNameLst>
                                          <p:attrName>style.visibility</p:attrName>
                                        </p:attrNameLst>
                                      </p:cBhvr>
                                      <p:to>
                                        <p:strVal val="visible"/>
                                      </p:to>
                                    </p:set>
                                    <p:animEffect transition="in" filter="fade">
                                      <p:cBhvr>
                                        <p:cTn id="204" dur="500"/>
                                        <p:tgtEl>
                                          <p:spTgt spid="151"/>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52"/>
                                        </p:tgtEl>
                                        <p:attrNameLst>
                                          <p:attrName>style.visibility</p:attrName>
                                        </p:attrNameLst>
                                      </p:cBhvr>
                                      <p:to>
                                        <p:strVal val="visible"/>
                                      </p:to>
                                    </p:set>
                                    <p:animEffect transition="in" filter="fade">
                                      <p:cBhvr>
                                        <p:cTn id="207" dur="500"/>
                                        <p:tgtEl>
                                          <p:spTgt spid="15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53"/>
                                        </p:tgtEl>
                                        <p:attrNameLst>
                                          <p:attrName>style.visibility</p:attrName>
                                        </p:attrNameLst>
                                      </p:cBhvr>
                                      <p:to>
                                        <p:strVal val="visible"/>
                                      </p:to>
                                    </p:set>
                                    <p:animEffect transition="in" filter="fade">
                                      <p:cBhvr>
                                        <p:cTn id="210" dur="500"/>
                                        <p:tgtEl>
                                          <p:spTgt spid="15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54"/>
                                        </p:tgtEl>
                                        <p:attrNameLst>
                                          <p:attrName>style.visibility</p:attrName>
                                        </p:attrNameLst>
                                      </p:cBhvr>
                                      <p:to>
                                        <p:strVal val="visible"/>
                                      </p:to>
                                    </p:set>
                                    <p:animEffect transition="in" filter="fade">
                                      <p:cBhvr>
                                        <p:cTn id="213" dur="500"/>
                                        <p:tgtEl>
                                          <p:spTgt spid="15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58"/>
                                        </p:tgtEl>
                                        <p:attrNameLst>
                                          <p:attrName>style.visibility</p:attrName>
                                        </p:attrNameLst>
                                      </p:cBhvr>
                                      <p:to>
                                        <p:strVal val="visible"/>
                                      </p:to>
                                    </p:set>
                                    <p:animEffect transition="in" filter="fade">
                                      <p:cBhvr>
                                        <p:cTn id="216"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4" grpId="0" animBg="1"/>
      <p:bldP spid="14" grpId="1" animBg="1"/>
      <p:bldP spid="101" grpId="0"/>
      <p:bldP spid="102" grpId="0"/>
      <p:bldP spid="103" grpId="0" animBg="1"/>
      <p:bldP spid="103" grpId="1" animBg="1"/>
      <p:bldP spid="103" grpId="2" animBg="1"/>
      <p:bldP spid="104" grpId="0" animBg="1"/>
      <p:bldP spid="104" grpId="1" animBg="1"/>
      <p:bldP spid="104" grpId="2" animBg="1"/>
      <p:bldP spid="116" grpId="0" animBg="1"/>
      <p:bldP spid="116" grpId="1" animBg="1"/>
      <p:bldP spid="116" grpId="2" animBg="1"/>
      <p:bldP spid="117" grpId="0" animBg="1"/>
      <p:bldP spid="117" grpId="1" animBg="1"/>
      <p:bldP spid="117" grpId="2" animBg="1"/>
      <p:bldP spid="129" grpId="0"/>
      <p:bldP spid="143" grpId="0"/>
      <p:bldP spid="144" grpId="0"/>
      <p:bldP spid="145" grpId="0"/>
      <p:bldP spid="146" grpId="0"/>
      <p:bldP spid="147" grpId="0"/>
      <p:bldP spid="148" grpId="0"/>
      <p:bldP spid="149" grpId="0"/>
      <p:bldP spid="150" grpId="0"/>
      <p:bldP spid="151" grpId="0"/>
      <p:bldP spid="152" grpId="0"/>
      <p:bldP spid="153" grpId="0"/>
      <p:bldP spid="154" grpId="0"/>
      <p:bldP spid="43" grpId="0" animBg="1"/>
      <p:bldP spid="45" grpId="0"/>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82" grpId="0"/>
      <p:bldP spid="157" grpId="0" animBg="1"/>
      <p:bldP spid="158" grpId="0"/>
      <p:bldP spid="64" grpId="0" animBg="1"/>
      <p:bldP spid="64" grpId="1" animBg="1"/>
      <p:bldP spid="65" grpId="0" animBg="1"/>
      <p:bldP spid="65" grpId="1" animBg="1"/>
      <p:bldP spid="6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Working Set: Case 1</a:t>
            </a:r>
            <a:endParaRPr lang="en-US" dirty="0"/>
          </a:p>
        </p:txBody>
      </p:sp>
      <p:grpSp>
        <p:nvGrpSpPr>
          <p:cNvPr id="3" name="Group 3"/>
          <p:cNvGrpSpPr/>
          <p:nvPr/>
        </p:nvGrpSpPr>
        <p:grpSpPr>
          <a:xfrm>
            <a:off x="533400" y="1900535"/>
            <a:ext cx="6324600" cy="838200"/>
            <a:chOff x="533400" y="4724400"/>
            <a:chExt cx="6324600" cy="838200"/>
          </a:xfrm>
        </p:grpSpPr>
        <p:sp>
          <p:nvSpPr>
            <p:cNvPr id="5" name="Rectangle 4"/>
            <p:cNvSpPr/>
            <p:nvPr/>
          </p:nvSpPr>
          <p:spPr>
            <a:xfrm>
              <a:off x="533400" y="4724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 name="Rectangle 5"/>
            <p:cNvSpPr/>
            <p:nvPr/>
          </p:nvSpPr>
          <p:spPr>
            <a:xfrm>
              <a:off x="3733800" y="51054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sp>
        <p:nvSpPr>
          <p:cNvPr id="14" name="Rectangle 13"/>
          <p:cNvSpPr/>
          <p:nvPr/>
        </p:nvSpPr>
        <p:spPr>
          <a:xfrm>
            <a:off x="3276600" y="2896225"/>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grpSp>
        <p:nvGrpSpPr>
          <p:cNvPr id="194" name="Group 193"/>
          <p:cNvGrpSpPr/>
          <p:nvPr/>
        </p:nvGrpSpPr>
        <p:grpSpPr>
          <a:xfrm>
            <a:off x="609600" y="2891135"/>
            <a:ext cx="4648200" cy="457200"/>
            <a:chOff x="609600" y="2743200"/>
            <a:chExt cx="4648200" cy="685800"/>
          </a:xfrm>
        </p:grpSpPr>
        <p:sp>
          <p:nvSpPr>
            <p:cNvPr id="18" name="Rectangle 17"/>
            <p:cNvSpPr/>
            <p:nvPr/>
          </p:nvSpPr>
          <p:spPr>
            <a:xfrm>
              <a:off x="4953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8" name="Rectangle 7"/>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9" name="Rectangle 8"/>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0" name="Rectangle 9"/>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1" name="Rectangle 10"/>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2" name="Rectangle 11"/>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3" name="Rectangle 12"/>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5" name="Rectangle 14"/>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6" name="Rectangle 15"/>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7" name="Rectangle 16"/>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9" name="Rectangle 18"/>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43" name="Rectangle 42"/>
          <p:cNvSpPr/>
          <p:nvPr/>
        </p:nvSpPr>
        <p:spPr>
          <a:xfrm>
            <a:off x="2209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45" name="TextBox 44"/>
          <p:cNvSpPr txBox="1"/>
          <p:nvPr/>
        </p:nvSpPr>
        <p:spPr>
          <a:xfrm>
            <a:off x="466100" y="3891290"/>
            <a:ext cx="1699504"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Sequence:</a:t>
            </a:r>
          </a:p>
        </p:txBody>
      </p:sp>
      <p:sp>
        <p:nvSpPr>
          <p:cNvPr id="46" name="Rectangle 45"/>
          <p:cNvSpPr/>
          <p:nvPr/>
        </p:nvSpPr>
        <p:spPr>
          <a:xfrm>
            <a:off x="2590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47" name="Rectangle 46"/>
          <p:cNvSpPr/>
          <p:nvPr/>
        </p:nvSpPr>
        <p:spPr>
          <a:xfrm>
            <a:off x="2971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48" name="Rectangle 47"/>
          <p:cNvSpPr/>
          <p:nvPr/>
        </p:nvSpPr>
        <p:spPr>
          <a:xfrm>
            <a:off x="3352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49" name="Rectangle 48"/>
          <p:cNvSpPr/>
          <p:nvPr/>
        </p:nvSpPr>
        <p:spPr>
          <a:xfrm>
            <a:off x="3733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50" name="Rectangle 49"/>
          <p:cNvSpPr/>
          <p:nvPr/>
        </p:nvSpPr>
        <p:spPr>
          <a:xfrm>
            <a:off x="4114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51" name="Rectangle 50"/>
          <p:cNvSpPr/>
          <p:nvPr/>
        </p:nvSpPr>
        <p:spPr>
          <a:xfrm>
            <a:off x="4495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52" name="Rectangle 51"/>
          <p:cNvSpPr/>
          <p:nvPr/>
        </p:nvSpPr>
        <p:spPr>
          <a:xfrm>
            <a:off x="4876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53" name="Rectangle 52"/>
          <p:cNvSpPr/>
          <p:nvPr/>
        </p:nvSpPr>
        <p:spPr>
          <a:xfrm>
            <a:off x="5257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54" name="Rectangle 53"/>
          <p:cNvSpPr/>
          <p:nvPr/>
        </p:nvSpPr>
        <p:spPr>
          <a:xfrm>
            <a:off x="5638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55" name="Rectangle 54"/>
          <p:cNvSpPr/>
          <p:nvPr/>
        </p:nvSpPr>
        <p:spPr>
          <a:xfrm>
            <a:off x="6019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56" name="Rectangle 55"/>
          <p:cNvSpPr/>
          <p:nvPr/>
        </p:nvSpPr>
        <p:spPr>
          <a:xfrm>
            <a:off x="6400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57" name="Rectangle 56"/>
          <p:cNvSpPr/>
          <p:nvPr/>
        </p:nvSpPr>
        <p:spPr>
          <a:xfrm>
            <a:off x="6781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8" name="Rectangle 57"/>
          <p:cNvSpPr/>
          <p:nvPr/>
        </p:nvSpPr>
        <p:spPr>
          <a:xfrm>
            <a:off x="7162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59" name="Rectangle 58"/>
          <p:cNvSpPr/>
          <p:nvPr/>
        </p:nvSpPr>
        <p:spPr>
          <a:xfrm>
            <a:off x="7543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64" name="Rectangle 63"/>
          <p:cNvSpPr/>
          <p:nvPr/>
        </p:nvSpPr>
        <p:spPr>
          <a:xfrm>
            <a:off x="2209800" y="396240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65" name="Rectangle 64"/>
          <p:cNvSpPr/>
          <p:nvPr/>
        </p:nvSpPr>
        <p:spPr>
          <a:xfrm>
            <a:off x="2590800" y="396240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82" name="TextBox 81"/>
          <p:cNvSpPr txBox="1"/>
          <p:nvPr/>
        </p:nvSpPr>
        <p:spPr>
          <a:xfrm>
            <a:off x="436605" y="4989154"/>
            <a:ext cx="1267655"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EAF BF:</a:t>
            </a:r>
          </a:p>
        </p:txBody>
      </p:sp>
      <p:sp>
        <p:nvSpPr>
          <p:cNvPr id="101" name="TextBox 100"/>
          <p:cNvSpPr txBox="1"/>
          <p:nvPr/>
        </p:nvSpPr>
        <p:spPr>
          <a:xfrm>
            <a:off x="2105464"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02" name="TextBox 101"/>
          <p:cNvSpPr txBox="1"/>
          <p:nvPr/>
        </p:nvSpPr>
        <p:spPr>
          <a:xfrm>
            <a:off x="2475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29" name="TextBox 128"/>
          <p:cNvSpPr txBox="1"/>
          <p:nvPr/>
        </p:nvSpPr>
        <p:spPr>
          <a:xfrm>
            <a:off x="2856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3" name="TextBox 142"/>
          <p:cNvSpPr txBox="1"/>
          <p:nvPr/>
        </p:nvSpPr>
        <p:spPr>
          <a:xfrm>
            <a:off x="3237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4" name="TextBox 143"/>
          <p:cNvSpPr txBox="1"/>
          <p:nvPr/>
        </p:nvSpPr>
        <p:spPr>
          <a:xfrm>
            <a:off x="3618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5" name="TextBox 144"/>
          <p:cNvSpPr txBox="1"/>
          <p:nvPr/>
        </p:nvSpPr>
        <p:spPr>
          <a:xfrm>
            <a:off x="3999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6" name="TextBox 145"/>
          <p:cNvSpPr txBox="1"/>
          <p:nvPr/>
        </p:nvSpPr>
        <p:spPr>
          <a:xfrm>
            <a:off x="4380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7" name="TextBox 146"/>
          <p:cNvSpPr txBox="1"/>
          <p:nvPr/>
        </p:nvSpPr>
        <p:spPr>
          <a:xfrm>
            <a:off x="4772464"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18" name="Rectangle 117"/>
          <p:cNvSpPr/>
          <p:nvPr/>
        </p:nvSpPr>
        <p:spPr>
          <a:xfrm>
            <a:off x="4953000" y="2891135"/>
            <a:ext cx="304800" cy="45380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42" name="TextBox 141"/>
          <p:cNvSpPr txBox="1"/>
          <p:nvPr/>
        </p:nvSpPr>
        <p:spPr>
          <a:xfrm>
            <a:off x="5500468"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56" name="TextBox 155"/>
          <p:cNvSpPr txBox="1"/>
          <p:nvPr/>
        </p:nvSpPr>
        <p:spPr>
          <a:xfrm>
            <a:off x="5910127"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57" name="TextBox 156"/>
          <p:cNvSpPr txBox="1"/>
          <p:nvPr/>
        </p:nvSpPr>
        <p:spPr>
          <a:xfrm>
            <a:off x="6296987"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58" name="TextBox 157"/>
          <p:cNvSpPr txBox="1"/>
          <p:nvPr/>
        </p:nvSpPr>
        <p:spPr>
          <a:xfrm>
            <a:off x="6663919"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59" name="TextBox 158"/>
          <p:cNvSpPr txBox="1"/>
          <p:nvPr/>
        </p:nvSpPr>
        <p:spPr>
          <a:xfrm>
            <a:off x="7038536"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60" name="TextBox 159"/>
          <p:cNvSpPr txBox="1"/>
          <p:nvPr/>
        </p:nvSpPr>
        <p:spPr>
          <a:xfrm>
            <a:off x="7425919"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63" name="TextBox 162"/>
          <p:cNvSpPr txBox="1"/>
          <p:nvPr/>
        </p:nvSpPr>
        <p:spPr>
          <a:xfrm>
            <a:off x="436605" y="4455754"/>
            <a:ext cx="1728999"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EAF Naive:</a:t>
            </a:r>
          </a:p>
        </p:txBody>
      </p:sp>
      <p:sp>
        <p:nvSpPr>
          <p:cNvPr id="164" name="TextBox 163"/>
          <p:cNvSpPr txBox="1"/>
          <p:nvPr/>
        </p:nvSpPr>
        <p:spPr>
          <a:xfrm>
            <a:off x="2105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5" name="TextBox 164"/>
          <p:cNvSpPr txBox="1"/>
          <p:nvPr/>
        </p:nvSpPr>
        <p:spPr>
          <a:xfrm>
            <a:off x="2475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6" name="TextBox 165"/>
          <p:cNvSpPr txBox="1"/>
          <p:nvPr/>
        </p:nvSpPr>
        <p:spPr>
          <a:xfrm>
            <a:off x="2856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7" name="TextBox 166"/>
          <p:cNvSpPr txBox="1"/>
          <p:nvPr/>
        </p:nvSpPr>
        <p:spPr>
          <a:xfrm>
            <a:off x="3237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8" name="TextBox 167"/>
          <p:cNvSpPr txBox="1"/>
          <p:nvPr/>
        </p:nvSpPr>
        <p:spPr>
          <a:xfrm>
            <a:off x="3618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9" name="TextBox 168"/>
          <p:cNvSpPr txBox="1"/>
          <p:nvPr/>
        </p:nvSpPr>
        <p:spPr>
          <a:xfrm>
            <a:off x="3999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0" name="TextBox 169"/>
          <p:cNvSpPr txBox="1"/>
          <p:nvPr/>
        </p:nvSpPr>
        <p:spPr>
          <a:xfrm>
            <a:off x="4380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1" name="TextBox 170"/>
          <p:cNvSpPr txBox="1"/>
          <p:nvPr/>
        </p:nvSpPr>
        <p:spPr>
          <a:xfrm>
            <a:off x="4772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2" name="TextBox 171"/>
          <p:cNvSpPr txBox="1"/>
          <p:nvPr/>
        </p:nvSpPr>
        <p:spPr>
          <a:xfrm>
            <a:off x="5153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3" name="TextBox 172"/>
          <p:cNvSpPr txBox="1"/>
          <p:nvPr/>
        </p:nvSpPr>
        <p:spPr>
          <a:xfrm>
            <a:off x="5534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4" name="TextBox 173"/>
          <p:cNvSpPr txBox="1"/>
          <p:nvPr/>
        </p:nvSpPr>
        <p:spPr>
          <a:xfrm>
            <a:off x="5915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5" name="TextBox 174"/>
          <p:cNvSpPr txBox="1"/>
          <p:nvPr/>
        </p:nvSpPr>
        <p:spPr>
          <a:xfrm>
            <a:off x="6310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6" name="TextBox 175"/>
          <p:cNvSpPr txBox="1"/>
          <p:nvPr/>
        </p:nvSpPr>
        <p:spPr>
          <a:xfrm>
            <a:off x="6691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7" name="TextBox 176"/>
          <p:cNvSpPr txBox="1"/>
          <p:nvPr/>
        </p:nvSpPr>
        <p:spPr>
          <a:xfrm>
            <a:off x="7072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8" name="TextBox 177"/>
          <p:cNvSpPr txBox="1"/>
          <p:nvPr/>
        </p:nvSpPr>
        <p:spPr>
          <a:xfrm>
            <a:off x="7453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grpSp>
        <p:nvGrpSpPr>
          <p:cNvPr id="193" name="Group 192"/>
          <p:cNvGrpSpPr/>
          <p:nvPr/>
        </p:nvGrpSpPr>
        <p:grpSpPr>
          <a:xfrm>
            <a:off x="609600" y="2891135"/>
            <a:ext cx="5029200" cy="457200"/>
            <a:chOff x="1295400" y="5867400"/>
            <a:chExt cx="5029200" cy="685800"/>
          </a:xfrm>
        </p:grpSpPr>
        <p:sp>
          <p:nvSpPr>
            <p:cNvPr id="180" name="Rectangle 179"/>
            <p:cNvSpPr/>
            <p:nvPr/>
          </p:nvSpPr>
          <p:spPr>
            <a:xfrm>
              <a:off x="1295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81" name="Rectangle 180"/>
            <p:cNvSpPr/>
            <p:nvPr/>
          </p:nvSpPr>
          <p:spPr>
            <a:xfrm>
              <a:off x="1676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82" name="Rectangle 181"/>
            <p:cNvSpPr/>
            <p:nvPr/>
          </p:nvSpPr>
          <p:spPr>
            <a:xfrm>
              <a:off x="2057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83" name="Rectangle 182"/>
            <p:cNvSpPr/>
            <p:nvPr/>
          </p:nvSpPr>
          <p:spPr>
            <a:xfrm>
              <a:off x="2438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84" name="Rectangle 183"/>
            <p:cNvSpPr/>
            <p:nvPr/>
          </p:nvSpPr>
          <p:spPr>
            <a:xfrm>
              <a:off x="2819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85" name="Rectangle 184"/>
            <p:cNvSpPr/>
            <p:nvPr/>
          </p:nvSpPr>
          <p:spPr>
            <a:xfrm>
              <a:off x="3200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86" name="Rectangle 185"/>
            <p:cNvSpPr/>
            <p:nvPr/>
          </p:nvSpPr>
          <p:spPr>
            <a:xfrm>
              <a:off x="3581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87" name="Rectangle 186"/>
            <p:cNvSpPr/>
            <p:nvPr/>
          </p:nvSpPr>
          <p:spPr>
            <a:xfrm>
              <a:off x="56388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88" name="Rectangle 187"/>
            <p:cNvSpPr/>
            <p:nvPr/>
          </p:nvSpPr>
          <p:spPr>
            <a:xfrm>
              <a:off x="4495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89" name="Rectangle 188"/>
            <p:cNvSpPr/>
            <p:nvPr/>
          </p:nvSpPr>
          <p:spPr>
            <a:xfrm>
              <a:off x="4876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91" name="Rectangle 190"/>
            <p:cNvSpPr/>
            <p:nvPr/>
          </p:nvSpPr>
          <p:spPr>
            <a:xfrm>
              <a:off x="5257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92" name="Rectangle 191"/>
            <p:cNvSpPr/>
            <p:nvPr/>
          </p:nvSpPr>
          <p:spPr>
            <a:xfrm>
              <a:off x="6019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195" name="Rectangle 194"/>
          <p:cNvSpPr/>
          <p:nvPr/>
        </p:nvSpPr>
        <p:spPr>
          <a:xfrm>
            <a:off x="4953000" y="2891135"/>
            <a:ext cx="304800" cy="45380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96" name="Rectangle 195"/>
          <p:cNvSpPr/>
          <p:nvPr/>
        </p:nvSpPr>
        <p:spPr>
          <a:xfrm>
            <a:off x="3276600" y="2891135"/>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grpSp>
        <p:nvGrpSpPr>
          <p:cNvPr id="199" name="Group 198"/>
          <p:cNvGrpSpPr/>
          <p:nvPr/>
        </p:nvGrpSpPr>
        <p:grpSpPr>
          <a:xfrm>
            <a:off x="609600" y="2891135"/>
            <a:ext cx="5410200" cy="457200"/>
            <a:chOff x="762000" y="6400800"/>
            <a:chExt cx="5410200" cy="685800"/>
          </a:xfrm>
        </p:grpSpPr>
        <p:sp>
          <p:nvSpPr>
            <p:cNvPr id="200" name="Rectangle 199"/>
            <p:cNvSpPr/>
            <p:nvPr/>
          </p:nvSpPr>
          <p:spPr>
            <a:xfrm>
              <a:off x="1143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201" name="Rectangle 200"/>
            <p:cNvSpPr/>
            <p:nvPr/>
          </p:nvSpPr>
          <p:spPr>
            <a:xfrm>
              <a:off x="1524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202" name="Rectangle 201"/>
            <p:cNvSpPr/>
            <p:nvPr/>
          </p:nvSpPr>
          <p:spPr>
            <a:xfrm>
              <a:off x="1905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203" name="Rectangle 202"/>
            <p:cNvSpPr/>
            <p:nvPr/>
          </p:nvSpPr>
          <p:spPr>
            <a:xfrm>
              <a:off x="2286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204" name="Rectangle 203"/>
            <p:cNvSpPr/>
            <p:nvPr/>
          </p:nvSpPr>
          <p:spPr>
            <a:xfrm>
              <a:off x="2667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205" name="Rectangle 204"/>
            <p:cNvSpPr/>
            <p:nvPr/>
          </p:nvSpPr>
          <p:spPr>
            <a:xfrm>
              <a:off x="3048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206" name="Rectangle 205"/>
            <p:cNvSpPr/>
            <p:nvPr/>
          </p:nvSpPr>
          <p:spPr>
            <a:xfrm>
              <a:off x="3429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207" name="Rectangle 206"/>
            <p:cNvSpPr/>
            <p:nvPr/>
          </p:nvSpPr>
          <p:spPr>
            <a:xfrm>
              <a:off x="54864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208" name="Rectangle 207"/>
            <p:cNvSpPr/>
            <p:nvPr/>
          </p:nvSpPr>
          <p:spPr>
            <a:xfrm>
              <a:off x="4343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209" name="Rectangle 208"/>
            <p:cNvSpPr/>
            <p:nvPr/>
          </p:nvSpPr>
          <p:spPr>
            <a:xfrm>
              <a:off x="4724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210" name="Rectangle 209"/>
            <p:cNvSpPr/>
            <p:nvPr/>
          </p:nvSpPr>
          <p:spPr>
            <a:xfrm>
              <a:off x="3962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211" name="Rectangle 210"/>
            <p:cNvSpPr/>
            <p:nvPr/>
          </p:nvSpPr>
          <p:spPr>
            <a:xfrm>
              <a:off x="5105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212" name="Rectangle 211"/>
            <p:cNvSpPr/>
            <p:nvPr/>
          </p:nvSpPr>
          <p:spPr>
            <a:xfrm>
              <a:off x="5867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213" name="Rectangle 212"/>
            <p:cNvSpPr/>
            <p:nvPr/>
          </p:nvSpPr>
          <p:spPr>
            <a:xfrm>
              <a:off x="7620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214" name="Rectangle 213"/>
          <p:cNvSpPr/>
          <p:nvPr/>
        </p:nvSpPr>
        <p:spPr>
          <a:xfrm>
            <a:off x="3352800" y="396240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nvGrpSpPr>
          <p:cNvPr id="236" name="Group 235"/>
          <p:cNvGrpSpPr/>
          <p:nvPr/>
        </p:nvGrpSpPr>
        <p:grpSpPr>
          <a:xfrm>
            <a:off x="3810000" y="2891135"/>
            <a:ext cx="2971800" cy="457200"/>
            <a:chOff x="3810000" y="3124200"/>
            <a:chExt cx="2971800" cy="685800"/>
          </a:xfrm>
        </p:grpSpPr>
        <p:sp>
          <p:nvSpPr>
            <p:cNvPr id="224" name="Rectangle 223"/>
            <p:cNvSpPr/>
            <p:nvPr/>
          </p:nvSpPr>
          <p:spPr>
            <a:xfrm>
              <a:off x="38100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225" name="Rectangle 224"/>
            <p:cNvSpPr/>
            <p:nvPr/>
          </p:nvSpPr>
          <p:spPr>
            <a:xfrm>
              <a:off x="41910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226" name="Rectangle 225"/>
            <p:cNvSpPr/>
            <p:nvPr/>
          </p:nvSpPr>
          <p:spPr>
            <a:xfrm>
              <a:off x="60960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227" name="Rectangle 226"/>
            <p:cNvSpPr/>
            <p:nvPr/>
          </p:nvSpPr>
          <p:spPr>
            <a:xfrm>
              <a:off x="4953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228" name="Rectangle 227"/>
            <p:cNvSpPr/>
            <p:nvPr/>
          </p:nvSpPr>
          <p:spPr>
            <a:xfrm>
              <a:off x="5334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229" name="Rectangle 228"/>
            <p:cNvSpPr/>
            <p:nvPr/>
          </p:nvSpPr>
          <p:spPr>
            <a:xfrm>
              <a:off x="4572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230" name="Rectangle 229"/>
            <p:cNvSpPr/>
            <p:nvPr/>
          </p:nvSpPr>
          <p:spPr>
            <a:xfrm>
              <a:off x="5715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231" name="Rectangle 230"/>
            <p:cNvSpPr/>
            <p:nvPr/>
          </p:nvSpPr>
          <p:spPr>
            <a:xfrm>
              <a:off x="6477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237" name="Group 236"/>
          <p:cNvGrpSpPr/>
          <p:nvPr/>
        </p:nvGrpSpPr>
        <p:grpSpPr>
          <a:xfrm>
            <a:off x="609600" y="2891135"/>
            <a:ext cx="2971800" cy="457200"/>
            <a:chOff x="609600" y="3124200"/>
            <a:chExt cx="2971800" cy="685800"/>
          </a:xfrm>
        </p:grpSpPr>
        <p:sp>
          <p:nvSpPr>
            <p:cNvPr id="219" name="Rectangle 218"/>
            <p:cNvSpPr/>
            <p:nvPr/>
          </p:nvSpPr>
          <p:spPr>
            <a:xfrm>
              <a:off x="1752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220" name="Rectangle 219"/>
            <p:cNvSpPr/>
            <p:nvPr/>
          </p:nvSpPr>
          <p:spPr>
            <a:xfrm>
              <a:off x="2133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221" name="Rectangle 220"/>
            <p:cNvSpPr/>
            <p:nvPr/>
          </p:nvSpPr>
          <p:spPr>
            <a:xfrm>
              <a:off x="2514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222" name="Rectangle 221"/>
            <p:cNvSpPr/>
            <p:nvPr/>
          </p:nvSpPr>
          <p:spPr>
            <a:xfrm>
              <a:off x="2895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223" name="Rectangle 222"/>
            <p:cNvSpPr/>
            <p:nvPr/>
          </p:nvSpPr>
          <p:spPr>
            <a:xfrm>
              <a:off x="3276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232" name="Rectangle 231"/>
            <p:cNvSpPr/>
            <p:nvPr/>
          </p:nvSpPr>
          <p:spPr>
            <a:xfrm>
              <a:off x="13716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233" name="Rectangle 232"/>
            <p:cNvSpPr/>
            <p:nvPr/>
          </p:nvSpPr>
          <p:spPr>
            <a:xfrm>
              <a:off x="9906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234" name="Rectangle 233"/>
            <p:cNvSpPr/>
            <p:nvPr/>
          </p:nvSpPr>
          <p:spPr>
            <a:xfrm>
              <a:off x="6096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238" name="Rectangle 237"/>
          <p:cNvSpPr/>
          <p:nvPr/>
        </p:nvSpPr>
        <p:spPr>
          <a:xfrm>
            <a:off x="7924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239" name="TextBox 238"/>
          <p:cNvSpPr txBox="1"/>
          <p:nvPr/>
        </p:nvSpPr>
        <p:spPr>
          <a:xfrm>
            <a:off x="7795724" y="4433668"/>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240" name="TextBox 239"/>
          <p:cNvSpPr txBox="1"/>
          <p:nvPr/>
        </p:nvSpPr>
        <p:spPr>
          <a:xfrm>
            <a:off x="7772923"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243" name="TextBox 242"/>
          <p:cNvSpPr txBox="1"/>
          <p:nvPr/>
        </p:nvSpPr>
        <p:spPr>
          <a:xfrm>
            <a:off x="7010400" y="2967335"/>
            <a:ext cx="1832168"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Not removed</a:t>
            </a:r>
          </a:p>
        </p:txBody>
      </p:sp>
      <p:cxnSp>
        <p:nvCxnSpPr>
          <p:cNvPr id="245" name="Straight Arrow Connector 244"/>
          <p:cNvCxnSpPr>
            <a:endCxn id="243" idx="1"/>
          </p:cNvCxnSpPr>
          <p:nvPr/>
        </p:nvCxnSpPr>
        <p:spPr>
          <a:xfrm flipV="1">
            <a:off x="5638800" y="3198168"/>
            <a:ext cx="1371600" cy="33322"/>
          </a:xfrm>
          <a:prstGeom prst="straightConnector1">
            <a:avLst/>
          </a:prstGeom>
          <a:ln w="28575">
            <a:solidFill>
              <a:schemeClr val="tx1">
                <a:lumMod val="75000"/>
                <a:lumOff val="2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5774578" y="3424535"/>
            <a:ext cx="3064622"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Not  present in the EAF</a:t>
            </a:r>
          </a:p>
        </p:txBody>
      </p:sp>
      <p:cxnSp>
        <p:nvCxnSpPr>
          <p:cNvPr id="248" name="Straight Connector 247"/>
          <p:cNvCxnSpPr>
            <a:stCxn id="246" idx="1"/>
            <a:endCxn id="139" idx="0"/>
          </p:cNvCxnSpPr>
          <p:nvPr/>
        </p:nvCxnSpPr>
        <p:spPr>
          <a:xfrm rot="10800000" flipV="1">
            <a:off x="4457700" y="3655368"/>
            <a:ext cx="1316878" cy="230832"/>
          </a:xfrm>
          <a:prstGeom prst="line">
            <a:avLst/>
          </a:prstGeom>
          <a:ln w="2857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Flowchart: Process 127"/>
          <p:cNvSpPr/>
          <p:nvPr/>
        </p:nvSpPr>
        <p:spPr>
          <a:xfrm>
            <a:off x="381000" y="5715000"/>
            <a:ext cx="7596790" cy="838200"/>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Bloom-filter based EAF mitigates thrashing</a:t>
            </a:r>
          </a:p>
        </p:txBody>
      </p:sp>
      <p:sp>
        <p:nvSpPr>
          <p:cNvPr id="130" name="Rectangle 129"/>
          <p:cNvSpPr/>
          <p:nvPr/>
        </p:nvSpPr>
        <p:spPr>
          <a:xfrm>
            <a:off x="3276600" y="2891135"/>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31" name="TextBox 130"/>
          <p:cNvSpPr txBox="1"/>
          <p:nvPr/>
        </p:nvSpPr>
        <p:spPr>
          <a:xfrm>
            <a:off x="5128724"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grpSp>
        <p:nvGrpSpPr>
          <p:cNvPr id="136" name="Group 135"/>
          <p:cNvGrpSpPr/>
          <p:nvPr/>
        </p:nvGrpSpPr>
        <p:grpSpPr>
          <a:xfrm>
            <a:off x="3810000" y="2891135"/>
            <a:ext cx="1447800" cy="457200"/>
            <a:chOff x="6858000" y="6477000"/>
            <a:chExt cx="1447800" cy="685800"/>
          </a:xfrm>
        </p:grpSpPr>
        <p:sp>
          <p:nvSpPr>
            <p:cNvPr id="132" name="Rectangle 131"/>
            <p:cNvSpPr/>
            <p:nvPr/>
          </p:nvSpPr>
          <p:spPr>
            <a:xfrm>
              <a:off x="6858000" y="64820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33" name="Rectangle 132"/>
            <p:cNvSpPr/>
            <p:nvPr/>
          </p:nvSpPr>
          <p:spPr>
            <a:xfrm>
              <a:off x="7239000" y="64820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34" name="Rectangle 133"/>
            <p:cNvSpPr/>
            <p:nvPr/>
          </p:nvSpPr>
          <p:spPr>
            <a:xfrm>
              <a:off x="7620000" y="64820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35" name="Rectangle 134"/>
            <p:cNvSpPr/>
            <p:nvPr/>
          </p:nvSpPr>
          <p:spPr>
            <a:xfrm>
              <a:off x="8001000" y="64770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grpSp>
      <p:sp>
        <p:nvSpPr>
          <p:cNvPr id="139" name="Rectangle 138"/>
          <p:cNvSpPr/>
          <p:nvPr/>
        </p:nvSpPr>
        <p:spPr>
          <a:xfrm>
            <a:off x="3657600" y="3886200"/>
            <a:ext cx="1600200" cy="533400"/>
          </a:xfrm>
          <a:prstGeom prst="rect">
            <a:avLst/>
          </a:prstGeom>
          <a:solidFill>
            <a:srgbClr val="7F7F7F">
              <a:alpha val="18824"/>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41" name="TextBox 140"/>
          <p:cNvSpPr txBox="1"/>
          <p:nvPr/>
        </p:nvSpPr>
        <p:spPr>
          <a:xfrm>
            <a:off x="529823" y="1229380"/>
            <a:ext cx="526137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&lt; Working set &lt; Cache + EAF</a:t>
            </a:r>
          </a:p>
        </p:txBody>
      </p:sp>
      <p:sp>
        <p:nvSpPr>
          <p:cNvPr id="137" name="Slide Number Placeholder 13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65</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220587799"/>
      </p:ext>
    </p:extLst>
  </p:cSld>
  <p:clrMapOvr>
    <a:masterClrMapping/>
  </p:clrMapOvr>
  <p:transition xmlns:p14="http://schemas.microsoft.com/office/powerpoint/2010/main" advTm="6743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500"/>
                                        <p:tgtEl>
                                          <p:spTgt spid="1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20" dur="500" fill="hold"/>
                                        <p:tgtEl>
                                          <p:spTgt spid="118"/>
                                        </p:tgtEl>
                                        <p:attrNameLst>
                                          <p:attrName>ppt_x</p:attrName>
                                          <p:attrName>ppt_y</p:attrName>
                                        </p:attrNameLst>
                                      </p:cBhvr>
                                    </p:animMotion>
                                  </p:childTnLst>
                                </p:cTn>
                              </p:par>
                              <p:par>
                                <p:cTn id="21" presetID="63" presetClass="path" presetSubtype="0" accel="50000" decel="50000" fill="hold" nodeType="withEffect">
                                  <p:stCondLst>
                                    <p:cond delay="0"/>
                                  </p:stCondLst>
                                  <p:childTnLst>
                                    <p:animMotion origin="layout" path="M 0.00938 -3.71878E-6 L 0.04271 -3.71878E-6 " pathEditMode="relative" rAng="0" ptsTypes="AA">
                                      <p:cBhvr>
                                        <p:cTn id="22" dur="500" fill="hold"/>
                                        <p:tgtEl>
                                          <p:spTgt spid="194"/>
                                        </p:tgtEl>
                                        <p:attrNameLst>
                                          <p:attrName>ppt_x</p:attrName>
                                          <p:attrName>ppt_y</p:attrName>
                                        </p:attrNameLst>
                                      </p:cBhvr>
                                      <p:rCtr x="17" y="0"/>
                                    </p:animMotion>
                                  </p:childTnLst>
                                </p:cTn>
                              </p:par>
                              <p:par>
                                <p:cTn id="23" presetID="63" presetClass="path" presetSubtype="0" accel="50000" decel="50000" fill="hold" grpId="0" nodeType="withEffect">
                                  <p:stCondLst>
                                    <p:cond delay="0"/>
                                  </p:stCondLst>
                                  <p:childTnLst>
                                    <p:animMotion origin="layout" path="M 5.55112E-17 -0.00023 L 0.05833 -0.00023 " pathEditMode="relative" rAng="0" ptsTypes="AA">
                                      <p:cBhvr>
                                        <p:cTn id="24" dur="500" fill="hold"/>
                                        <p:tgtEl>
                                          <p:spTgt spid="14"/>
                                        </p:tgtEl>
                                        <p:attrNameLst>
                                          <p:attrName>ppt_x</p:attrName>
                                          <p:attrName>ppt_y</p:attrName>
                                        </p:attrNameLst>
                                      </p:cBhvr>
                                      <p:rCtr x="29" y="0"/>
                                    </p:animMotion>
                                  </p:childTnLst>
                                </p:cTn>
                              </p:par>
                            </p:childTnLst>
                          </p:cTn>
                        </p:par>
                        <p:par>
                          <p:cTn id="25" fill="hold">
                            <p:stCondLst>
                              <p:cond delay="500"/>
                            </p:stCondLst>
                            <p:childTnLst>
                              <p:par>
                                <p:cTn id="26" presetID="1" presetClass="exit" presetSubtype="0" fill="hold" nodeType="afterEffect">
                                  <p:stCondLst>
                                    <p:cond delay="0"/>
                                  </p:stCondLst>
                                  <p:childTnLst>
                                    <p:set>
                                      <p:cBhvr>
                                        <p:cTn id="27" dur="1" fill="hold">
                                          <p:stCondLst>
                                            <p:cond delay="0"/>
                                          </p:stCondLst>
                                        </p:cTn>
                                        <p:tgtEl>
                                          <p:spTgt spid="194"/>
                                        </p:tgtEl>
                                        <p:attrNameLst>
                                          <p:attrName>style.visibility</p:attrName>
                                        </p:attrNameLst>
                                      </p:cBhvr>
                                      <p:to>
                                        <p:strVal val="hidden"/>
                                      </p:to>
                                    </p:set>
                                  </p:childTnLst>
                                </p:cTn>
                              </p:par>
                            </p:childTnLst>
                          </p:cTn>
                        </p:par>
                        <p:par>
                          <p:cTn id="28" fill="hold">
                            <p:stCondLst>
                              <p:cond delay="500"/>
                            </p:stCondLst>
                            <p:childTnLst>
                              <p:par>
                                <p:cTn id="29" presetID="1" presetClass="exit" presetSubtype="0" fill="hold" grpId="1" nodeType="after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par>
                          <p:cTn id="31" fill="hold">
                            <p:stCondLst>
                              <p:cond delay="500"/>
                            </p:stCondLst>
                            <p:childTnLst>
                              <p:par>
                                <p:cTn id="32" presetID="1" presetClass="exit" presetSubtype="0" fill="hold" grpId="2" nodeType="afterEffect">
                                  <p:stCondLst>
                                    <p:cond delay="0"/>
                                  </p:stCondLst>
                                  <p:childTnLst>
                                    <p:set>
                                      <p:cBhvr>
                                        <p:cTn id="33" dur="1" fill="hold">
                                          <p:stCondLst>
                                            <p:cond delay="0"/>
                                          </p:stCondLst>
                                        </p:cTn>
                                        <p:tgtEl>
                                          <p:spTgt spid="118"/>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93"/>
                                        </p:tgtEl>
                                        <p:attrNameLst>
                                          <p:attrName>style.visibility</p:attrName>
                                        </p:attrNameLst>
                                      </p:cBhvr>
                                      <p:to>
                                        <p:strVal val="visible"/>
                                      </p:to>
                                    </p:set>
                                  </p:childTnLst>
                                </p:cTn>
                              </p:par>
                              <p:par>
                                <p:cTn id="36" presetID="1" presetClass="entr" presetSubtype="0" fill="hold" grpId="2" nodeType="withEffect">
                                  <p:stCondLst>
                                    <p:cond delay="0"/>
                                  </p:stCondLst>
                                  <p:childTnLst>
                                    <p:set>
                                      <p:cBhvr>
                                        <p:cTn id="37" dur="1" fill="hold">
                                          <p:stCondLst>
                                            <p:cond delay="0"/>
                                          </p:stCondLst>
                                        </p:cTn>
                                        <p:tgtEl>
                                          <p:spTgt spid="19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5"/>
                                        </p:tgtEl>
                                        <p:attrNameLst>
                                          <p:attrName>style.visibility</p:attrName>
                                        </p:attrNameLst>
                                      </p:cBhvr>
                                      <p:to>
                                        <p:strVal val="visible"/>
                                      </p:to>
                                    </p:set>
                                    <p:animEffect transition="in" filter="fade">
                                      <p:cBhvr>
                                        <p:cTn id="42" dur="500"/>
                                        <p:tgtEl>
                                          <p:spTgt spid="2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3"/>
                                        </p:tgtEl>
                                        <p:attrNameLst>
                                          <p:attrName>style.visibility</p:attrName>
                                        </p:attrNameLst>
                                      </p:cBhvr>
                                      <p:to>
                                        <p:strVal val="visible"/>
                                      </p:to>
                                    </p:set>
                                    <p:animEffect transition="in" filter="fade">
                                      <p:cBhvr>
                                        <p:cTn id="45" dur="500"/>
                                        <p:tgtEl>
                                          <p:spTgt spid="2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45"/>
                                        </p:tgtEl>
                                      </p:cBhvr>
                                    </p:animEffect>
                                    <p:set>
                                      <p:cBhvr>
                                        <p:cTn id="50" dur="1" fill="hold">
                                          <p:stCondLst>
                                            <p:cond delay="499"/>
                                          </p:stCondLst>
                                        </p:cTn>
                                        <p:tgtEl>
                                          <p:spTgt spid="24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43"/>
                                        </p:tgtEl>
                                      </p:cBhvr>
                                    </p:animEffect>
                                    <p:set>
                                      <p:cBhvr>
                                        <p:cTn id="53" dur="1" fill="hold">
                                          <p:stCondLst>
                                            <p:cond delay="499"/>
                                          </p:stCondLst>
                                        </p:cTn>
                                        <p:tgtEl>
                                          <p:spTgt spid="24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64"/>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1" nodeType="clickEffect">
                                  <p:stCondLst>
                                    <p:cond delay="0"/>
                                  </p:stCondLst>
                                  <p:childTnLst>
                                    <p:set>
                                      <p:cBhvr>
                                        <p:cTn id="67" dur="1" fill="hold">
                                          <p:stCondLst>
                                            <p:cond delay="0"/>
                                          </p:stCondLst>
                                        </p:cTn>
                                        <p:tgtEl>
                                          <p:spTgt spid="195"/>
                                        </p:tgtEl>
                                        <p:attrNameLst>
                                          <p:attrName>style.visibility</p:attrName>
                                        </p:attrNameLst>
                                      </p:cBhvr>
                                      <p:to>
                                        <p:strVal val="visible"/>
                                      </p:to>
                                    </p:set>
                                    <p:animEffect transition="in" filter="fade">
                                      <p:cBhvr>
                                        <p:cTn id="68" dur="500"/>
                                        <p:tgtEl>
                                          <p:spTgt spid="195"/>
                                        </p:tgtEl>
                                      </p:cBhvr>
                                    </p:animEffec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72" dur="500" fill="hold"/>
                                        <p:tgtEl>
                                          <p:spTgt spid="195"/>
                                        </p:tgtEl>
                                        <p:attrNameLst>
                                          <p:attrName>ppt_x</p:attrName>
                                          <p:attrName>ppt_y</p:attrName>
                                        </p:attrNameLst>
                                      </p:cBhvr>
                                    </p:animMotion>
                                  </p:childTnLst>
                                </p:cTn>
                              </p:par>
                              <p:par>
                                <p:cTn id="73" presetID="63" presetClass="path" presetSubtype="0" accel="50000" decel="50000" fill="hold" grpId="0" nodeType="withEffect">
                                  <p:stCondLst>
                                    <p:cond delay="0"/>
                                  </p:stCondLst>
                                  <p:childTnLst>
                                    <p:animMotion origin="layout" path="M 5.55112E-17 -0.00023 L 0.05833 -0.00023 " pathEditMode="relative" rAng="0" ptsTypes="AA">
                                      <p:cBhvr>
                                        <p:cTn id="74" dur="500" fill="hold"/>
                                        <p:tgtEl>
                                          <p:spTgt spid="196"/>
                                        </p:tgtEl>
                                        <p:attrNameLst>
                                          <p:attrName>ppt_x</p:attrName>
                                          <p:attrName>ppt_y</p:attrName>
                                        </p:attrNameLst>
                                      </p:cBhvr>
                                      <p:rCtr x="29" y="0"/>
                                    </p:animMotion>
                                  </p:childTnLst>
                                </p:cTn>
                              </p:par>
                              <p:par>
                                <p:cTn id="75" presetID="63" presetClass="path" presetSubtype="0" accel="50000" decel="50000" fill="hold" nodeType="withEffect">
                                  <p:stCondLst>
                                    <p:cond delay="0"/>
                                  </p:stCondLst>
                                  <p:childTnLst>
                                    <p:animMotion origin="layout" path="M 0.00833 -3.71878E-6 L 0.04166 -3.71878E-6 " pathEditMode="relative" rAng="0" ptsTypes="AA">
                                      <p:cBhvr>
                                        <p:cTn id="76" dur="500" fill="hold"/>
                                        <p:tgtEl>
                                          <p:spTgt spid="193"/>
                                        </p:tgtEl>
                                        <p:attrNameLst>
                                          <p:attrName>ppt_x</p:attrName>
                                          <p:attrName>ppt_y</p:attrName>
                                        </p:attrNameLst>
                                      </p:cBhvr>
                                      <p:rCtr x="17" y="0"/>
                                    </p:animMotion>
                                  </p:childTnLst>
                                </p:cTn>
                              </p:par>
                            </p:childTnLst>
                          </p:cTn>
                        </p:par>
                        <p:par>
                          <p:cTn id="77" fill="hold">
                            <p:stCondLst>
                              <p:cond delay="500"/>
                            </p:stCondLst>
                            <p:childTnLst>
                              <p:par>
                                <p:cTn id="78" presetID="1" presetClass="exit" presetSubtype="0" fill="hold" grpId="1" nodeType="afterEffect">
                                  <p:stCondLst>
                                    <p:cond delay="0"/>
                                  </p:stCondLst>
                                  <p:childTnLst>
                                    <p:set>
                                      <p:cBhvr>
                                        <p:cTn id="79" dur="1" fill="hold">
                                          <p:stCondLst>
                                            <p:cond delay="0"/>
                                          </p:stCondLst>
                                        </p:cTn>
                                        <p:tgtEl>
                                          <p:spTgt spid="196"/>
                                        </p:tgtEl>
                                        <p:attrNameLst>
                                          <p:attrName>style.visibility</p:attrName>
                                        </p:attrNameLst>
                                      </p:cBhvr>
                                      <p:to>
                                        <p:strVal val="hidden"/>
                                      </p:to>
                                    </p:set>
                                  </p:childTnLst>
                                </p:cTn>
                              </p:par>
                              <p:par>
                                <p:cTn id="80" presetID="1" presetClass="exit" presetSubtype="0" fill="hold" grpId="2" nodeType="withEffect">
                                  <p:stCondLst>
                                    <p:cond delay="0"/>
                                  </p:stCondLst>
                                  <p:childTnLst>
                                    <p:set>
                                      <p:cBhvr>
                                        <p:cTn id="81" dur="1" fill="hold">
                                          <p:stCondLst>
                                            <p:cond delay="0"/>
                                          </p:stCondLst>
                                        </p:cTn>
                                        <p:tgtEl>
                                          <p:spTgt spid="195"/>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93"/>
                                        </p:tgtEl>
                                        <p:attrNameLst>
                                          <p:attrName>style.visibility</p:attrName>
                                        </p:attrNameLst>
                                      </p:cBhvr>
                                      <p:to>
                                        <p:strVal val="hidden"/>
                                      </p:to>
                                    </p:set>
                                  </p:childTnLst>
                                </p:cTn>
                              </p:par>
                              <p:par>
                                <p:cTn id="84" presetID="1" presetClass="entr" presetSubtype="0" fill="hold" nodeType="withEffect">
                                  <p:stCondLst>
                                    <p:cond delay="0"/>
                                  </p:stCondLst>
                                  <p:childTnLst>
                                    <p:set>
                                      <p:cBhvr>
                                        <p:cTn id="85" dur="1" fill="hold">
                                          <p:stCondLst>
                                            <p:cond delay="0"/>
                                          </p:stCondLst>
                                        </p:cTn>
                                        <p:tgtEl>
                                          <p:spTgt spid="19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65"/>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21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2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4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99"/>
                                        </p:tgtEl>
                                      </p:cBhvr>
                                    </p:animEffect>
                                    <p:set>
                                      <p:cBhvr>
                                        <p:cTn id="100" dur="1" fill="hold">
                                          <p:stCondLst>
                                            <p:cond delay="499"/>
                                          </p:stCondLst>
                                        </p:cTn>
                                        <p:tgtEl>
                                          <p:spTgt spid="199"/>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23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36"/>
                                        </p:tgtEl>
                                      </p:cBhvr>
                                    </p:animEffect>
                                    <p:set>
                                      <p:cBhvr>
                                        <p:cTn id="109" dur="1" fill="hold">
                                          <p:stCondLst>
                                            <p:cond delay="499"/>
                                          </p:stCondLst>
                                        </p:cTn>
                                        <p:tgtEl>
                                          <p:spTgt spid="236"/>
                                        </p:tgtEl>
                                        <p:attrNameLst>
                                          <p:attrName>style.visibility</p:attrName>
                                        </p:attrNameLst>
                                      </p:cBhvr>
                                      <p:to>
                                        <p:strVal val="hidden"/>
                                      </p:to>
                                    </p:set>
                                  </p:childTnLst>
                                </p:cTn>
                              </p:par>
                              <p:par>
                                <p:cTn id="110" presetID="10" presetClass="entr" presetSubtype="0" fill="hold" nodeType="withEffect">
                                  <p:stCondLst>
                                    <p:cond delay="0"/>
                                  </p:stCondLst>
                                  <p:childTnLst>
                                    <p:set>
                                      <p:cBhvr>
                                        <p:cTn id="111" dur="1" fill="hold">
                                          <p:stCondLst>
                                            <p:cond delay="0"/>
                                          </p:stCondLst>
                                        </p:cTn>
                                        <p:tgtEl>
                                          <p:spTgt spid="248"/>
                                        </p:tgtEl>
                                        <p:attrNameLst>
                                          <p:attrName>style.visibility</p:attrName>
                                        </p:attrNameLst>
                                      </p:cBhvr>
                                      <p:to>
                                        <p:strVal val="visible"/>
                                      </p:to>
                                    </p:set>
                                    <p:animEffect transition="in" filter="fade">
                                      <p:cBhvr>
                                        <p:cTn id="112" dur="500"/>
                                        <p:tgtEl>
                                          <p:spTgt spid="24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9"/>
                                        </p:tgtEl>
                                        <p:attrNameLst>
                                          <p:attrName>style.visibility</p:attrName>
                                        </p:attrNameLst>
                                      </p:cBhvr>
                                      <p:to>
                                        <p:strVal val="visible"/>
                                      </p:to>
                                    </p:set>
                                    <p:animEffect transition="in" filter="fade">
                                      <p:cBhvr>
                                        <p:cTn id="115" dur="500"/>
                                        <p:tgtEl>
                                          <p:spTgt spid="13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46"/>
                                        </p:tgtEl>
                                        <p:attrNameLst>
                                          <p:attrName>style.visibility</p:attrName>
                                        </p:attrNameLst>
                                      </p:cBhvr>
                                      <p:to>
                                        <p:strVal val="visible"/>
                                      </p:to>
                                    </p:set>
                                    <p:animEffect transition="in" filter="fade">
                                      <p:cBhvr>
                                        <p:cTn id="118" dur="500"/>
                                        <p:tgtEl>
                                          <p:spTgt spid="24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4"/>
                                        </p:tgtEl>
                                        <p:attrNameLst>
                                          <p:attrName>style.visibility</p:attrName>
                                        </p:attrNameLst>
                                      </p:cBhvr>
                                      <p:to>
                                        <p:strVal val="visible"/>
                                      </p:to>
                                    </p:set>
                                    <p:animEffect transition="in" filter="fade">
                                      <p:cBhvr>
                                        <p:cTn id="121" dur="2000"/>
                                        <p:tgtEl>
                                          <p:spTgt spid="14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46"/>
                                        </p:tgtEl>
                                        <p:attrNameLst>
                                          <p:attrName>style.visibility</p:attrName>
                                        </p:attrNameLst>
                                      </p:cBhvr>
                                      <p:to>
                                        <p:strVal val="visible"/>
                                      </p:to>
                                    </p:set>
                                    <p:animEffect transition="in" filter="fade">
                                      <p:cBhvr>
                                        <p:cTn id="124" dur="2000"/>
                                        <p:tgtEl>
                                          <p:spTgt spid="14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fade">
                                      <p:cBhvr>
                                        <p:cTn id="127" dur="2000"/>
                                        <p:tgtEl>
                                          <p:spTgt spid="14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47"/>
                                        </p:tgtEl>
                                        <p:attrNameLst>
                                          <p:attrName>style.visibility</p:attrName>
                                        </p:attrNameLst>
                                      </p:cBhvr>
                                      <p:to>
                                        <p:strVal val="visible"/>
                                      </p:to>
                                    </p:set>
                                    <p:animEffect transition="in" filter="fade">
                                      <p:cBhvr>
                                        <p:cTn id="130" dur="2000"/>
                                        <p:tgtEl>
                                          <p:spTgt spid="14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30"/>
                                        </p:tgtEl>
                                        <p:attrNameLst>
                                          <p:attrName>style.visibility</p:attrName>
                                        </p:attrNameLst>
                                      </p:cBhvr>
                                      <p:to>
                                        <p:strVal val="visible"/>
                                      </p:to>
                                    </p:set>
                                    <p:animEffect transition="in" filter="fade">
                                      <p:cBhvr>
                                        <p:cTn id="135" dur="500"/>
                                        <p:tgtEl>
                                          <p:spTgt spid="130"/>
                                        </p:tgtEl>
                                      </p:cBhvr>
                                    </p:animEffect>
                                  </p:childTnLst>
                                </p:cTn>
                              </p:par>
                              <p:par>
                                <p:cTn id="136" presetID="10" presetClass="entr" presetSubtype="0" fill="hold" nodeType="withEffect">
                                  <p:stCondLst>
                                    <p:cond delay="0"/>
                                  </p:stCondLst>
                                  <p:childTnLst>
                                    <p:set>
                                      <p:cBhvr>
                                        <p:cTn id="137" dur="1" fill="hold">
                                          <p:stCondLst>
                                            <p:cond delay="0"/>
                                          </p:stCondLst>
                                        </p:cTn>
                                        <p:tgtEl>
                                          <p:spTgt spid="136"/>
                                        </p:tgtEl>
                                        <p:attrNameLst>
                                          <p:attrName>style.visibility</p:attrName>
                                        </p:attrNameLst>
                                      </p:cBhvr>
                                      <p:to>
                                        <p:strVal val="visible"/>
                                      </p:to>
                                    </p:set>
                                    <p:animEffect transition="in" filter="fade">
                                      <p:cBhvr>
                                        <p:cTn id="138" dur="500"/>
                                        <p:tgtEl>
                                          <p:spTgt spid="136"/>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31"/>
                                        </p:tgtEl>
                                        <p:attrNameLst>
                                          <p:attrName>style.visibility</p:attrName>
                                        </p:attrNameLst>
                                      </p:cBhvr>
                                      <p:to>
                                        <p:strVal val="visible"/>
                                      </p:to>
                                    </p:set>
                                    <p:animEffect transition="in" filter="fade">
                                      <p:cBhvr>
                                        <p:cTn id="143" dur="500"/>
                                        <p:tgtEl>
                                          <p:spTgt spid="13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42"/>
                                        </p:tgtEl>
                                        <p:attrNameLst>
                                          <p:attrName>style.visibility</p:attrName>
                                        </p:attrNameLst>
                                      </p:cBhvr>
                                      <p:to>
                                        <p:strVal val="visible"/>
                                      </p:to>
                                    </p:set>
                                    <p:animEffect transition="in" filter="fade">
                                      <p:cBhvr>
                                        <p:cTn id="146" dur="500"/>
                                        <p:tgtEl>
                                          <p:spTgt spid="14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56"/>
                                        </p:tgtEl>
                                        <p:attrNameLst>
                                          <p:attrName>style.visibility</p:attrName>
                                        </p:attrNameLst>
                                      </p:cBhvr>
                                      <p:to>
                                        <p:strVal val="visible"/>
                                      </p:to>
                                    </p:set>
                                    <p:animEffect transition="in" filter="fade">
                                      <p:cBhvr>
                                        <p:cTn id="149" dur="500"/>
                                        <p:tgtEl>
                                          <p:spTgt spid="15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57"/>
                                        </p:tgtEl>
                                        <p:attrNameLst>
                                          <p:attrName>style.visibility</p:attrName>
                                        </p:attrNameLst>
                                      </p:cBhvr>
                                      <p:to>
                                        <p:strVal val="visible"/>
                                      </p:to>
                                    </p:set>
                                    <p:animEffect transition="in" filter="fade">
                                      <p:cBhvr>
                                        <p:cTn id="152" dur="500"/>
                                        <p:tgtEl>
                                          <p:spTgt spid="15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8"/>
                                        </p:tgtEl>
                                        <p:attrNameLst>
                                          <p:attrName>style.visibility</p:attrName>
                                        </p:attrNameLst>
                                      </p:cBhvr>
                                      <p:to>
                                        <p:strVal val="visible"/>
                                      </p:to>
                                    </p:set>
                                    <p:animEffect transition="in" filter="fade">
                                      <p:cBhvr>
                                        <p:cTn id="155" dur="500"/>
                                        <p:tgtEl>
                                          <p:spTgt spid="15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59"/>
                                        </p:tgtEl>
                                        <p:attrNameLst>
                                          <p:attrName>style.visibility</p:attrName>
                                        </p:attrNameLst>
                                      </p:cBhvr>
                                      <p:to>
                                        <p:strVal val="visible"/>
                                      </p:to>
                                    </p:set>
                                    <p:animEffect transition="in" filter="fade">
                                      <p:cBhvr>
                                        <p:cTn id="158" dur="500"/>
                                        <p:tgtEl>
                                          <p:spTgt spid="15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60"/>
                                        </p:tgtEl>
                                        <p:attrNameLst>
                                          <p:attrName>style.visibility</p:attrName>
                                        </p:attrNameLst>
                                      </p:cBhvr>
                                      <p:to>
                                        <p:strVal val="visible"/>
                                      </p:to>
                                    </p:set>
                                    <p:animEffect transition="in" filter="fade">
                                      <p:cBhvr>
                                        <p:cTn id="161" dur="500"/>
                                        <p:tgtEl>
                                          <p:spTgt spid="16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40"/>
                                        </p:tgtEl>
                                        <p:attrNameLst>
                                          <p:attrName>style.visibility</p:attrName>
                                        </p:attrNameLst>
                                      </p:cBhvr>
                                      <p:to>
                                        <p:strVal val="visible"/>
                                      </p:to>
                                    </p:set>
                                    <p:animEffect transition="in" filter="fade">
                                      <p:cBhvr>
                                        <p:cTn id="164" dur="500"/>
                                        <p:tgtEl>
                                          <p:spTgt spid="240"/>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28"/>
                                        </p:tgtEl>
                                        <p:attrNameLst>
                                          <p:attrName>style.visibility</p:attrName>
                                        </p:attrNameLst>
                                      </p:cBhvr>
                                      <p:to>
                                        <p:strVal val="visible"/>
                                      </p:to>
                                    </p:set>
                                    <p:animEffect transition="in" filter="fade">
                                      <p:cBhvr>
                                        <p:cTn id="16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64" grpId="0" animBg="1"/>
      <p:bldP spid="64" grpId="1" animBg="1"/>
      <p:bldP spid="65" grpId="0" animBg="1"/>
      <p:bldP spid="65" grpId="1" animBg="1"/>
      <p:bldP spid="101" grpId="0"/>
      <p:bldP spid="102" grpId="0"/>
      <p:bldP spid="129" grpId="0"/>
      <p:bldP spid="143" grpId="0"/>
      <p:bldP spid="144" grpId="0"/>
      <p:bldP spid="145" grpId="0"/>
      <p:bldP spid="146" grpId="0"/>
      <p:bldP spid="147" grpId="0"/>
      <p:bldP spid="118" grpId="0" animBg="1"/>
      <p:bldP spid="118" grpId="1" animBg="1"/>
      <p:bldP spid="118" grpId="2" animBg="1"/>
      <p:bldP spid="142" grpId="0"/>
      <p:bldP spid="156" grpId="0"/>
      <p:bldP spid="157" grpId="0"/>
      <p:bldP spid="158" grpId="0"/>
      <p:bldP spid="159" grpId="0"/>
      <p:bldP spid="160" grpId="0"/>
      <p:bldP spid="195" grpId="0" animBg="1"/>
      <p:bldP spid="195" grpId="1" animBg="1"/>
      <p:bldP spid="195" grpId="2" animBg="1"/>
      <p:bldP spid="196" grpId="0" animBg="1"/>
      <p:bldP spid="196" grpId="1" animBg="1"/>
      <p:bldP spid="196" grpId="2" animBg="1"/>
      <p:bldP spid="214" grpId="0" animBg="1"/>
      <p:bldP spid="240" grpId="0"/>
      <p:bldP spid="243" grpId="0"/>
      <p:bldP spid="243" grpId="1"/>
      <p:bldP spid="246" grpId="0"/>
      <p:bldP spid="128" grpId="0" animBg="1"/>
      <p:bldP spid="130" grpId="0" animBg="1"/>
      <p:bldP spid="131" grpId="0"/>
      <p:bldP spid="13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Large Working Set: Case 2</a:t>
            </a:r>
            <a:endParaRPr lang="en-US" dirty="0"/>
          </a:p>
        </p:txBody>
      </p:sp>
      <p:grpSp>
        <p:nvGrpSpPr>
          <p:cNvPr id="4" name="Group 3"/>
          <p:cNvGrpSpPr/>
          <p:nvPr/>
        </p:nvGrpSpPr>
        <p:grpSpPr>
          <a:xfrm>
            <a:off x="533400" y="1899910"/>
            <a:ext cx="6324600" cy="838200"/>
            <a:chOff x="533400" y="2133600"/>
            <a:chExt cx="6324600" cy="838200"/>
          </a:xfrm>
        </p:grpSpPr>
        <p:sp>
          <p:nvSpPr>
            <p:cNvPr id="5" name="Rectangle 4"/>
            <p:cNvSpPr/>
            <p:nvPr/>
          </p:nvSpPr>
          <p:spPr>
            <a:xfrm>
              <a:off x="533400" y="21336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 name="Rectangle 5"/>
            <p:cNvSpPr/>
            <p:nvPr/>
          </p:nvSpPr>
          <p:spPr>
            <a:xfrm>
              <a:off x="3733800" y="25146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sp>
        <p:nvSpPr>
          <p:cNvPr id="28" name="Rectangle 27"/>
          <p:cNvSpPr/>
          <p:nvPr/>
        </p:nvSpPr>
        <p:spPr>
          <a:xfrm>
            <a:off x="990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R</a:t>
            </a:r>
          </a:p>
        </p:txBody>
      </p:sp>
      <p:sp>
        <p:nvSpPr>
          <p:cNvPr id="29" name="Rectangle 28"/>
          <p:cNvSpPr/>
          <p:nvPr/>
        </p:nvSpPr>
        <p:spPr>
          <a:xfrm>
            <a:off x="1371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Q</a:t>
            </a:r>
          </a:p>
        </p:txBody>
      </p:sp>
      <p:sp>
        <p:nvSpPr>
          <p:cNvPr id="30" name="Rectangle 29"/>
          <p:cNvSpPr/>
          <p:nvPr/>
        </p:nvSpPr>
        <p:spPr>
          <a:xfrm>
            <a:off x="1752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P</a:t>
            </a:r>
          </a:p>
        </p:txBody>
      </p:sp>
      <p:sp>
        <p:nvSpPr>
          <p:cNvPr id="31" name="Rectangle 30"/>
          <p:cNvSpPr/>
          <p:nvPr/>
        </p:nvSpPr>
        <p:spPr>
          <a:xfrm>
            <a:off x="2133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O</a:t>
            </a:r>
          </a:p>
        </p:txBody>
      </p:sp>
      <p:sp>
        <p:nvSpPr>
          <p:cNvPr id="32" name="Rectangle 31"/>
          <p:cNvSpPr/>
          <p:nvPr/>
        </p:nvSpPr>
        <p:spPr>
          <a:xfrm>
            <a:off x="2514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N</a:t>
            </a:r>
          </a:p>
        </p:txBody>
      </p:sp>
      <p:sp>
        <p:nvSpPr>
          <p:cNvPr id="33" name="Rectangle 32"/>
          <p:cNvSpPr/>
          <p:nvPr/>
        </p:nvSpPr>
        <p:spPr>
          <a:xfrm>
            <a:off x="2895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a:t>
            </a:r>
          </a:p>
        </p:txBody>
      </p:sp>
      <p:sp>
        <p:nvSpPr>
          <p:cNvPr id="34" name="Rectangle 33"/>
          <p:cNvSpPr/>
          <p:nvPr/>
        </p:nvSpPr>
        <p:spPr>
          <a:xfrm>
            <a:off x="3276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35" name="Rectangle 34"/>
          <p:cNvSpPr/>
          <p:nvPr/>
        </p:nvSpPr>
        <p:spPr>
          <a:xfrm>
            <a:off x="609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36" name="Rectangle 35"/>
          <p:cNvSpPr/>
          <p:nvPr/>
        </p:nvSpPr>
        <p:spPr>
          <a:xfrm>
            <a:off x="4191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37" name="Rectangle 36"/>
          <p:cNvSpPr/>
          <p:nvPr/>
        </p:nvSpPr>
        <p:spPr>
          <a:xfrm>
            <a:off x="4572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38" name="Rectangle 37"/>
          <p:cNvSpPr/>
          <p:nvPr/>
        </p:nvSpPr>
        <p:spPr>
          <a:xfrm>
            <a:off x="4953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39" name="Rectangle 38"/>
          <p:cNvSpPr/>
          <p:nvPr/>
        </p:nvSpPr>
        <p:spPr>
          <a:xfrm>
            <a:off x="5334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40" name="Rectangle 39"/>
          <p:cNvSpPr/>
          <p:nvPr/>
        </p:nvSpPr>
        <p:spPr>
          <a:xfrm>
            <a:off x="5715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41" name="Rectangle 40"/>
          <p:cNvSpPr/>
          <p:nvPr/>
        </p:nvSpPr>
        <p:spPr>
          <a:xfrm>
            <a:off x="6096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42" name="Rectangle 41"/>
          <p:cNvSpPr/>
          <p:nvPr/>
        </p:nvSpPr>
        <p:spPr>
          <a:xfrm>
            <a:off x="6477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43" name="Rectangle 42"/>
          <p:cNvSpPr/>
          <p:nvPr/>
        </p:nvSpPr>
        <p:spPr>
          <a:xfrm>
            <a:off x="3810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44" name="Rectangle 43"/>
          <p:cNvSpPr/>
          <p:nvPr/>
        </p:nvSpPr>
        <p:spPr>
          <a:xfrm>
            <a:off x="70104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45" name="Rectangle 44"/>
          <p:cNvSpPr/>
          <p:nvPr/>
        </p:nvSpPr>
        <p:spPr>
          <a:xfrm>
            <a:off x="73914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46" name="Rectangle 45"/>
          <p:cNvSpPr/>
          <p:nvPr/>
        </p:nvSpPr>
        <p:spPr>
          <a:xfrm>
            <a:off x="77724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48" name="TextBox 47"/>
          <p:cNvSpPr txBox="1"/>
          <p:nvPr/>
        </p:nvSpPr>
        <p:spPr>
          <a:xfrm>
            <a:off x="533400" y="3733800"/>
            <a:ext cx="8060092" cy="52322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fontAlgn="auto">
              <a:spcBef>
                <a:spcPts val="0"/>
              </a:spcBef>
              <a:spcAft>
                <a:spcPts val="0"/>
              </a:spcAft>
            </a:pPr>
            <a:r>
              <a:rPr lang="en-US" sz="2800" b="1" dirty="0">
                <a:solidFill>
                  <a:srgbClr val="080808"/>
                </a:solidFill>
                <a:latin typeface="Calibri"/>
              </a:rPr>
              <a:t>Problem:  </a:t>
            </a:r>
            <a:r>
              <a:rPr lang="en-US" sz="2800" dirty="0">
                <a:solidFill>
                  <a:srgbClr val="080808"/>
                </a:solidFill>
                <a:latin typeface="Calibri"/>
              </a:rPr>
              <a:t>All blocks are predicted to have low reuse</a:t>
            </a:r>
          </a:p>
        </p:txBody>
      </p:sp>
      <p:grpSp>
        <p:nvGrpSpPr>
          <p:cNvPr id="49" name="Group 48"/>
          <p:cNvGrpSpPr/>
          <p:nvPr/>
        </p:nvGrpSpPr>
        <p:grpSpPr>
          <a:xfrm>
            <a:off x="533400" y="5425846"/>
            <a:ext cx="8077200" cy="1127354"/>
            <a:chOff x="814589" y="2992920"/>
            <a:chExt cx="8077200" cy="1127354"/>
          </a:xfrm>
        </p:grpSpPr>
        <p:sp>
          <p:nvSpPr>
            <p:cNvPr id="50" name="Flowchart: Process 49"/>
            <p:cNvSpPr/>
            <p:nvPr/>
          </p:nvSpPr>
          <p:spPr>
            <a:xfrm>
              <a:off x="814589" y="2992920"/>
              <a:ext cx="8077200" cy="1127354"/>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marL="858838" fontAlgn="auto">
                <a:spcBef>
                  <a:spcPts val="0"/>
                </a:spcBef>
                <a:spcAft>
                  <a:spcPts val="0"/>
                </a:spcAft>
              </a:pPr>
              <a:r>
                <a:rPr lang="en-US" sz="2800" dirty="0">
                  <a:solidFill>
                    <a:srgbClr val="080808">
                      <a:lumMod val="90000"/>
                      <a:lumOff val="10000"/>
                    </a:srgbClr>
                  </a:solidFill>
                  <a:latin typeface="Calibri"/>
                </a:rPr>
                <a:t>Use </a:t>
              </a:r>
              <a:r>
                <a:rPr lang="en-US" sz="2800" b="1" dirty="0">
                  <a:solidFill>
                    <a:srgbClr val="080808">
                      <a:lumMod val="90000"/>
                      <a:lumOff val="10000"/>
                    </a:srgbClr>
                  </a:solidFill>
                  <a:latin typeface="Calibri"/>
                </a:rPr>
                <a:t>Bimodal Insertion Policy </a:t>
              </a:r>
              <a:r>
                <a:rPr lang="en-US" sz="2800" dirty="0">
                  <a:solidFill>
                    <a:srgbClr val="080808">
                      <a:lumMod val="90000"/>
                      <a:lumOff val="10000"/>
                    </a:srgbClr>
                  </a:solidFill>
                  <a:latin typeface="Calibri"/>
                </a:rPr>
                <a:t>for low reuse blocks. Insert few of them at the MRU position</a:t>
              </a:r>
            </a:p>
          </p:txBody>
        </p:sp>
        <p:pic>
          <p:nvPicPr>
            <p:cNvPr id="51" name="Picture 3" descr="C:\Users\yoonguk\AppData\Local\Microsoft\Windows\Temporary Internet Files\Content.IE5\IYRAVN1D\MC900432617[1].png"/>
            <p:cNvPicPr>
              <a:picLocks noChangeAspect="1" noChangeArrowheads="1"/>
            </p:cNvPicPr>
            <p:nvPr/>
          </p:nvPicPr>
          <p:blipFill>
            <a:blip r:embed="rId4" cstate="print"/>
            <a:srcRect/>
            <a:stretch>
              <a:fillRect/>
            </a:stretch>
          </p:blipFill>
          <p:spPr bwMode="auto">
            <a:xfrm>
              <a:off x="966989" y="3297720"/>
              <a:ext cx="609600" cy="609600"/>
            </a:xfrm>
            <a:prstGeom prst="rect">
              <a:avLst/>
            </a:prstGeom>
            <a:noFill/>
          </p:spPr>
        </p:pic>
      </p:grpSp>
      <p:sp>
        <p:nvSpPr>
          <p:cNvPr id="52" name="TextBox 51"/>
          <p:cNvSpPr txBox="1"/>
          <p:nvPr/>
        </p:nvSpPr>
        <p:spPr>
          <a:xfrm>
            <a:off x="457200" y="4419600"/>
            <a:ext cx="8077199" cy="95410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fontAlgn="auto">
              <a:spcBef>
                <a:spcPts val="0"/>
              </a:spcBef>
              <a:spcAft>
                <a:spcPts val="0"/>
              </a:spcAft>
            </a:pPr>
            <a:r>
              <a:rPr lang="en-US" sz="2800" b="1" dirty="0">
                <a:solidFill>
                  <a:srgbClr val="080808"/>
                </a:solidFill>
                <a:latin typeface="Calibri"/>
              </a:rPr>
              <a:t> </a:t>
            </a:r>
            <a:r>
              <a:rPr lang="en-US" sz="2800" dirty="0">
                <a:solidFill>
                  <a:srgbClr val="080808"/>
                </a:solidFill>
                <a:latin typeface="Calibri"/>
              </a:rPr>
              <a:t>Allow a fraction of the working set to stay in the cache</a:t>
            </a:r>
          </a:p>
        </p:txBody>
      </p:sp>
      <p:sp>
        <p:nvSpPr>
          <p:cNvPr id="54" name="TextBox 53"/>
          <p:cNvSpPr txBox="1"/>
          <p:nvPr/>
        </p:nvSpPr>
        <p:spPr>
          <a:xfrm>
            <a:off x="457200" y="1219200"/>
            <a:ext cx="406072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 EAF &lt; Working Set</a:t>
            </a:r>
          </a:p>
        </p:txBody>
      </p:sp>
      <p:sp>
        <p:nvSpPr>
          <p:cNvPr id="47" name="Slide Number Placeholder 4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66</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69619077"/>
      </p:ext>
    </p:extLst>
  </p:cSld>
  <p:clrMapOvr>
    <a:masterClrMapping/>
  </p:clrMapOvr>
  <p:transition xmlns:p14="http://schemas.microsoft.com/office/powerpoint/2010/main" advTm="3965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 presetClass="emph" presetSubtype="2" fill="hold" nodeType="withEffect">
                                  <p:stCondLst>
                                    <p:cond delay="0"/>
                                  </p:stCondLst>
                                  <p:childTnLst>
                                    <p:animClr clrSpc="rgb" dir="cw">
                                      <p:cBhvr>
                                        <p:cTn id="9" dur="500" fill="hold"/>
                                        <p:tgtEl>
                                          <p:spTgt spid="28"/>
                                        </p:tgtEl>
                                        <p:attrNameLst>
                                          <p:attrName>fillcolor</p:attrName>
                                        </p:attrNameLst>
                                      </p:cBhvr>
                                      <p:to>
                                        <a:schemeClr val="tx2"/>
                                      </p:to>
                                    </p:animClr>
                                    <p:set>
                                      <p:cBhvr>
                                        <p:cTn id="10" dur="500" fill="hold"/>
                                        <p:tgtEl>
                                          <p:spTgt spid="28"/>
                                        </p:tgtEl>
                                        <p:attrNameLst>
                                          <p:attrName>fill.type</p:attrName>
                                        </p:attrNameLst>
                                      </p:cBhvr>
                                      <p:to>
                                        <p:strVal val="solid"/>
                                      </p:to>
                                    </p:set>
                                    <p:set>
                                      <p:cBhvr>
                                        <p:cTn id="11" dur="500" fill="hold"/>
                                        <p:tgtEl>
                                          <p:spTgt spid="28"/>
                                        </p:tgtEl>
                                        <p:attrNameLst>
                                          <p:attrName>fill.on</p:attrName>
                                        </p:attrNameLst>
                                      </p:cBhvr>
                                      <p:to>
                                        <p:strVal val="true"/>
                                      </p:to>
                                    </p:set>
                                  </p:childTnLst>
                                </p:cTn>
                              </p:par>
                              <p:par>
                                <p:cTn id="12" presetID="1" presetClass="emph" presetSubtype="2" fill="hold" nodeType="withEffect">
                                  <p:stCondLst>
                                    <p:cond delay="0"/>
                                  </p:stCondLst>
                                  <p:childTnLst>
                                    <p:animClr clrSpc="rgb" dir="cw">
                                      <p:cBhvr>
                                        <p:cTn id="13" dur="500" fill="hold"/>
                                        <p:tgtEl>
                                          <p:spTgt spid="29"/>
                                        </p:tgtEl>
                                        <p:attrNameLst>
                                          <p:attrName>fillcolor</p:attrName>
                                        </p:attrNameLst>
                                      </p:cBhvr>
                                      <p:to>
                                        <a:schemeClr val="tx2"/>
                                      </p:to>
                                    </p:animClr>
                                    <p:set>
                                      <p:cBhvr>
                                        <p:cTn id="14" dur="500" fill="hold"/>
                                        <p:tgtEl>
                                          <p:spTgt spid="29"/>
                                        </p:tgtEl>
                                        <p:attrNameLst>
                                          <p:attrName>fill.type</p:attrName>
                                        </p:attrNameLst>
                                      </p:cBhvr>
                                      <p:to>
                                        <p:strVal val="solid"/>
                                      </p:to>
                                    </p:set>
                                    <p:set>
                                      <p:cBhvr>
                                        <p:cTn id="15" dur="500" fill="hold"/>
                                        <p:tgtEl>
                                          <p:spTgt spid="29"/>
                                        </p:tgtEl>
                                        <p:attrNameLst>
                                          <p:attrName>fill.on</p:attrName>
                                        </p:attrNameLst>
                                      </p:cBhvr>
                                      <p:to>
                                        <p:strVal val="true"/>
                                      </p:to>
                                    </p:set>
                                  </p:childTnLst>
                                </p:cTn>
                              </p:par>
                              <p:par>
                                <p:cTn id="16" presetID="1" presetClass="emph" presetSubtype="2" fill="hold" nodeType="withEffect">
                                  <p:stCondLst>
                                    <p:cond delay="0"/>
                                  </p:stCondLst>
                                  <p:childTnLst>
                                    <p:animClr clrSpc="rgb" dir="cw">
                                      <p:cBhvr>
                                        <p:cTn id="17" dur="500" fill="hold"/>
                                        <p:tgtEl>
                                          <p:spTgt spid="30"/>
                                        </p:tgtEl>
                                        <p:attrNameLst>
                                          <p:attrName>fillcolor</p:attrName>
                                        </p:attrNameLst>
                                      </p:cBhvr>
                                      <p:to>
                                        <a:schemeClr val="tx2"/>
                                      </p:to>
                                    </p:animClr>
                                    <p:set>
                                      <p:cBhvr>
                                        <p:cTn id="18" dur="500" fill="hold"/>
                                        <p:tgtEl>
                                          <p:spTgt spid="30"/>
                                        </p:tgtEl>
                                        <p:attrNameLst>
                                          <p:attrName>fill.type</p:attrName>
                                        </p:attrNameLst>
                                      </p:cBhvr>
                                      <p:to>
                                        <p:strVal val="solid"/>
                                      </p:to>
                                    </p:set>
                                    <p:set>
                                      <p:cBhvr>
                                        <p:cTn id="19" dur="500" fill="hold"/>
                                        <p:tgtEl>
                                          <p:spTgt spid="30"/>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500" fill="hold"/>
                                        <p:tgtEl>
                                          <p:spTgt spid="31"/>
                                        </p:tgtEl>
                                        <p:attrNameLst>
                                          <p:attrName>fillcolor</p:attrName>
                                        </p:attrNameLst>
                                      </p:cBhvr>
                                      <p:to>
                                        <a:schemeClr val="tx2"/>
                                      </p:to>
                                    </p:animClr>
                                    <p:set>
                                      <p:cBhvr>
                                        <p:cTn id="22" dur="500" fill="hold"/>
                                        <p:tgtEl>
                                          <p:spTgt spid="31"/>
                                        </p:tgtEl>
                                        <p:attrNameLst>
                                          <p:attrName>fill.type</p:attrName>
                                        </p:attrNameLst>
                                      </p:cBhvr>
                                      <p:to>
                                        <p:strVal val="solid"/>
                                      </p:to>
                                    </p:set>
                                    <p:set>
                                      <p:cBhvr>
                                        <p:cTn id="23" dur="500" fill="hold"/>
                                        <p:tgtEl>
                                          <p:spTgt spid="31"/>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500" fill="hold"/>
                                        <p:tgtEl>
                                          <p:spTgt spid="32"/>
                                        </p:tgtEl>
                                        <p:attrNameLst>
                                          <p:attrName>fillcolor</p:attrName>
                                        </p:attrNameLst>
                                      </p:cBhvr>
                                      <p:to>
                                        <a:schemeClr val="tx2"/>
                                      </p:to>
                                    </p:animClr>
                                    <p:set>
                                      <p:cBhvr>
                                        <p:cTn id="26" dur="500" fill="hold"/>
                                        <p:tgtEl>
                                          <p:spTgt spid="32"/>
                                        </p:tgtEl>
                                        <p:attrNameLst>
                                          <p:attrName>fill.type</p:attrName>
                                        </p:attrNameLst>
                                      </p:cBhvr>
                                      <p:to>
                                        <p:strVal val="solid"/>
                                      </p:to>
                                    </p:set>
                                    <p:set>
                                      <p:cBhvr>
                                        <p:cTn id="27" dur="500" fill="hold"/>
                                        <p:tgtEl>
                                          <p:spTgt spid="32"/>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33"/>
                                        </p:tgtEl>
                                        <p:attrNameLst>
                                          <p:attrName>fillcolor</p:attrName>
                                        </p:attrNameLst>
                                      </p:cBhvr>
                                      <p:to>
                                        <a:schemeClr val="tx2"/>
                                      </p:to>
                                    </p:animClr>
                                    <p:set>
                                      <p:cBhvr>
                                        <p:cTn id="30" dur="500" fill="hold"/>
                                        <p:tgtEl>
                                          <p:spTgt spid="33"/>
                                        </p:tgtEl>
                                        <p:attrNameLst>
                                          <p:attrName>fill.type</p:attrName>
                                        </p:attrNameLst>
                                      </p:cBhvr>
                                      <p:to>
                                        <p:strVal val="solid"/>
                                      </p:to>
                                    </p:set>
                                    <p:set>
                                      <p:cBhvr>
                                        <p:cTn id="31" dur="500" fill="hold"/>
                                        <p:tgtEl>
                                          <p:spTgt spid="33"/>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500" fill="hold"/>
                                        <p:tgtEl>
                                          <p:spTgt spid="34"/>
                                        </p:tgtEl>
                                        <p:attrNameLst>
                                          <p:attrName>fillcolor</p:attrName>
                                        </p:attrNameLst>
                                      </p:cBhvr>
                                      <p:to>
                                        <a:schemeClr val="tx2"/>
                                      </p:to>
                                    </p:animClr>
                                    <p:set>
                                      <p:cBhvr>
                                        <p:cTn id="34" dur="500" fill="hold"/>
                                        <p:tgtEl>
                                          <p:spTgt spid="34"/>
                                        </p:tgtEl>
                                        <p:attrNameLst>
                                          <p:attrName>fill.type</p:attrName>
                                        </p:attrNameLst>
                                      </p:cBhvr>
                                      <p:to>
                                        <p:strVal val="solid"/>
                                      </p:to>
                                    </p:set>
                                    <p:set>
                                      <p:cBhvr>
                                        <p:cTn id="35" dur="500" fill="hold"/>
                                        <p:tgtEl>
                                          <p:spTgt spid="34"/>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35"/>
                                        </p:tgtEl>
                                        <p:attrNameLst>
                                          <p:attrName>fillcolor</p:attrName>
                                        </p:attrNameLst>
                                      </p:cBhvr>
                                      <p:to>
                                        <a:schemeClr val="tx2"/>
                                      </p:to>
                                    </p:animClr>
                                    <p:set>
                                      <p:cBhvr>
                                        <p:cTn id="38" dur="500" fill="hold"/>
                                        <p:tgtEl>
                                          <p:spTgt spid="35"/>
                                        </p:tgtEl>
                                        <p:attrNameLst>
                                          <p:attrName>fill.type</p:attrName>
                                        </p:attrNameLst>
                                      </p:cBhvr>
                                      <p:to>
                                        <p:strVal val="solid"/>
                                      </p:to>
                                    </p:set>
                                    <p:set>
                                      <p:cBhvr>
                                        <p:cTn id="39" dur="500" fill="hold"/>
                                        <p:tgtEl>
                                          <p:spTgt spid="35"/>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36"/>
                                        </p:tgtEl>
                                        <p:attrNameLst>
                                          <p:attrName>fillcolor</p:attrName>
                                        </p:attrNameLst>
                                      </p:cBhvr>
                                      <p:to>
                                        <a:schemeClr val="tx2"/>
                                      </p:to>
                                    </p:animClr>
                                    <p:set>
                                      <p:cBhvr>
                                        <p:cTn id="42" dur="500" fill="hold"/>
                                        <p:tgtEl>
                                          <p:spTgt spid="36"/>
                                        </p:tgtEl>
                                        <p:attrNameLst>
                                          <p:attrName>fill.type</p:attrName>
                                        </p:attrNameLst>
                                      </p:cBhvr>
                                      <p:to>
                                        <p:strVal val="solid"/>
                                      </p:to>
                                    </p:set>
                                    <p:set>
                                      <p:cBhvr>
                                        <p:cTn id="43" dur="500" fill="hold"/>
                                        <p:tgtEl>
                                          <p:spTgt spid="36"/>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500" fill="hold"/>
                                        <p:tgtEl>
                                          <p:spTgt spid="37"/>
                                        </p:tgtEl>
                                        <p:attrNameLst>
                                          <p:attrName>fillcolor</p:attrName>
                                        </p:attrNameLst>
                                      </p:cBhvr>
                                      <p:to>
                                        <a:schemeClr val="tx2"/>
                                      </p:to>
                                    </p:animClr>
                                    <p:set>
                                      <p:cBhvr>
                                        <p:cTn id="46" dur="500" fill="hold"/>
                                        <p:tgtEl>
                                          <p:spTgt spid="37"/>
                                        </p:tgtEl>
                                        <p:attrNameLst>
                                          <p:attrName>fill.type</p:attrName>
                                        </p:attrNameLst>
                                      </p:cBhvr>
                                      <p:to>
                                        <p:strVal val="solid"/>
                                      </p:to>
                                    </p:set>
                                    <p:set>
                                      <p:cBhvr>
                                        <p:cTn id="47" dur="500" fill="hold"/>
                                        <p:tgtEl>
                                          <p:spTgt spid="37"/>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500" fill="hold"/>
                                        <p:tgtEl>
                                          <p:spTgt spid="38"/>
                                        </p:tgtEl>
                                        <p:attrNameLst>
                                          <p:attrName>fillcolor</p:attrName>
                                        </p:attrNameLst>
                                      </p:cBhvr>
                                      <p:to>
                                        <a:schemeClr val="tx2"/>
                                      </p:to>
                                    </p:animClr>
                                    <p:set>
                                      <p:cBhvr>
                                        <p:cTn id="50" dur="500" fill="hold"/>
                                        <p:tgtEl>
                                          <p:spTgt spid="38"/>
                                        </p:tgtEl>
                                        <p:attrNameLst>
                                          <p:attrName>fill.type</p:attrName>
                                        </p:attrNameLst>
                                      </p:cBhvr>
                                      <p:to>
                                        <p:strVal val="solid"/>
                                      </p:to>
                                    </p:set>
                                    <p:set>
                                      <p:cBhvr>
                                        <p:cTn id="51" dur="500" fill="hold"/>
                                        <p:tgtEl>
                                          <p:spTgt spid="38"/>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500" fill="hold"/>
                                        <p:tgtEl>
                                          <p:spTgt spid="39"/>
                                        </p:tgtEl>
                                        <p:attrNameLst>
                                          <p:attrName>fillcolor</p:attrName>
                                        </p:attrNameLst>
                                      </p:cBhvr>
                                      <p:to>
                                        <a:schemeClr val="tx2"/>
                                      </p:to>
                                    </p:animClr>
                                    <p:set>
                                      <p:cBhvr>
                                        <p:cTn id="54" dur="500" fill="hold"/>
                                        <p:tgtEl>
                                          <p:spTgt spid="39"/>
                                        </p:tgtEl>
                                        <p:attrNameLst>
                                          <p:attrName>fill.type</p:attrName>
                                        </p:attrNameLst>
                                      </p:cBhvr>
                                      <p:to>
                                        <p:strVal val="solid"/>
                                      </p:to>
                                    </p:set>
                                    <p:set>
                                      <p:cBhvr>
                                        <p:cTn id="55" dur="500" fill="hold"/>
                                        <p:tgtEl>
                                          <p:spTgt spid="39"/>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500" fill="hold"/>
                                        <p:tgtEl>
                                          <p:spTgt spid="40"/>
                                        </p:tgtEl>
                                        <p:attrNameLst>
                                          <p:attrName>fillcolor</p:attrName>
                                        </p:attrNameLst>
                                      </p:cBhvr>
                                      <p:to>
                                        <a:schemeClr val="tx2"/>
                                      </p:to>
                                    </p:animClr>
                                    <p:set>
                                      <p:cBhvr>
                                        <p:cTn id="58" dur="500" fill="hold"/>
                                        <p:tgtEl>
                                          <p:spTgt spid="40"/>
                                        </p:tgtEl>
                                        <p:attrNameLst>
                                          <p:attrName>fill.type</p:attrName>
                                        </p:attrNameLst>
                                      </p:cBhvr>
                                      <p:to>
                                        <p:strVal val="solid"/>
                                      </p:to>
                                    </p:set>
                                    <p:set>
                                      <p:cBhvr>
                                        <p:cTn id="59" dur="500" fill="hold"/>
                                        <p:tgtEl>
                                          <p:spTgt spid="40"/>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41"/>
                                        </p:tgtEl>
                                        <p:attrNameLst>
                                          <p:attrName>fillcolor</p:attrName>
                                        </p:attrNameLst>
                                      </p:cBhvr>
                                      <p:to>
                                        <a:schemeClr val="tx2"/>
                                      </p:to>
                                    </p:animClr>
                                    <p:set>
                                      <p:cBhvr>
                                        <p:cTn id="62" dur="500" fill="hold"/>
                                        <p:tgtEl>
                                          <p:spTgt spid="41"/>
                                        </p:tgtEl>
                                        <p:attrNameLst>
                                          <p:attrName>fill.type</p:attrName>
                                        </p:attrNameLst>
                                      </p:cBhvr>
                                      <p:to>
                                        <p:strVal val="solid"/>
                                      </p:to>
                                    </p:set>
                                    <p:set>
                                      <p:cBhvr>
                                        <p:cTn id="63" dur="500" fill="hold"/>
                                        <p:tgtEl>
                                          <p:spTgt spid="41"/>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42"/>
                                        </p:tgtEl>
                                        <p:attrNameLst>
                                          <p:attrName>fillcolor</p:attrName>
                                        </p:attrNameLst>
                                      </p:cBhvr>
                                      <p:to>
                                        <a:schemeClr val="tx2"/>
                                      </p:to>
                                    </p:animClr>
                                    <p:set>
                                      <p:cBhvr>
                                        <p:cTn id="66" dur="500" fill="hold"/>
                                        <p:tgtEl>
                                          <p:spTgt spid="42"/>
                                        </p:tgtEl>
                                        <p:attrNameLst>
                                          <p:attrName>fill.type</p:attrName>
                                        </p:attrNameLst>
                                      </p:cBhvr>
                                      <p:to>
                                        <p:strVal val="solid"/>
                                      </p:to>
                                    </p:set>
                                    <p:set>
                                      <p:cBhvr>
                                        <p:cTn id="67" dur="500" fill="hold"/>
                                        <p:tgtEl>
                                          <p:spTgt spid="42"/>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43"/>
                                        </p:tgtEl>
                                        <p:attrNameLst>
                                          <p:attrName>fillcolor</p:attrName>
                                        </p:attrNameLst>
                                      </p:cBhvr>
                                      <p:to>
                                        <a:schemeClr val="tx2"/>
                                      </p:to>
                                    </p:animClr>
                                    <p:set>
                                      <p:cBhvr>
                                        <p:cTn id="70" dur="500" fill="hold"/>
                                        <p:tgtEl>
                                          <p:spTgt spid="43"/>
                                        </p:tgtEl>
                                        <p:attrNameLst>
                                          <p:attrName>fill.type</p:attrName>
                                        </p:attrNameLst>
                                      </p:cBhvr>
                                      <p:to>
                                        <p:strVal val="solid"/>
                                      </p:to>
                                    </p:set>
                                    <p:set>
                                      <p:cBhvr>
                                        <p:cTn id="71" dur="500" fill="hold"/>
                                        <p:tgtEl>
                                          <p:spTgt spid="43"/>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44"/>
                                        </p:tgtEl>
                                        <p:attrNameLst>
                                          <p:attrName>fillcolor</p:attrName>
                                        </p:attrNameLst>
                                      </p:cBhvr>
                                      <p:to>
                                        <a:schemeClr val="tx2"/>
                                      </p:to>
                                    </p:animClr>
                                    <p:set>
                                      <p:cBhvr>
                                        <p:cTn id="74" dur="500" fill="hold"/>
                                        <p:tgtEl>
                                          <p:spTgt spid="44"/>
                                        </p:tgtEl>
                                        <p:attrNameLst>
                                          <p:attrName>fill.type</p:attrName>
                                        </p:attrNameLst>
                                      </p:cBhvr>
                                      <p:to>
                                        <p:strVal val="solid"/>
                                      </p:to>
                                    </p:set>
                                    <p:set>
                                      <p:cBhvr>
                                        <p:cTn id="75" dur="500" fill="hold"/>
                                        <p:tgtEl>
                                          <p:spTgt spid="44"/>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45"/>
                                        </p:tgtEl>
                                        <p:attrNameLst>
                                          <p:attrName>fillcolor</p:attrName>
                                        </p:attrNameLst>
                                      </p:cBhvr>
                                      <p:to>
                                        <a:schemeClr val="tx2"/>
                                      </p:to>
                                    </p:animClr>
                                    <p:set>
                                      <p:cBhvr>
                                        <p:cTn id="78" dur="500" fill="hold"/>
                                        <p:tgtEl>
                                          <p:spTgt spid="45"/>
                                        </p:tgtEl>
                                        <p:attrNameLst>
                                          <p:attrName>fill.type</p:attrName>
                                        </p:attrNameLst>
                                      </p:cBhvr>
                                      <p:to>
                                        <p:strVal val="solid"/>
                                      </p:to>
                                    </p:set>
                                    <p:set>
                                      <p:cBhvr>
                                        <p:cTn id="79" dur="500" fill="hold"/>
                                        <p:tgtEl>
                                          <p:spTgt spid="45"/>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46"/>
                                        </p:tgtEl>
                                        <p:attrNameLst>
                                          <p:attrName>fillcolor</p:attrName>
                                        </p:attrNameLst>
                                      </p:cBhvr>
                                      <p:to>
                                        <a:schemeClr val="tx2"/>
                                      </p:to>
                                    </p:animClr>
                                    <p:set>
                                      <p:cBhvr>
                                        <p:cTn id="82" dur="500" fill="hold"/>
                                        <p:tgtEl>
                                          <p:spTgt spid="46"/>
                                        </p:tgtEl>
                                        <p:attrNameLst>
                                          <p:attrName>fill.type</p:attrName>
                                        </p:attrNameLst>
                                      </p:cBhvr>
                                      <p:to>
                                        <p:strVal val="solid"/>
                                      </p:to>
                                    </p:set>
                                    <p:set>
                                      <p:cBhvr>
                                        <p:cTn id="83" dur="500" fill="hold"/>
                                        <p:tgtEl>
                                          <p:spTgt spid="46"/>
                                        </p:tgtEl>
                                        <p:attrNameLst>
                                          <p:attrName>fill.on</p:attrName>
                                        </p:attrNameLst>
                                      </p:cBhvr>
                                      <p:to>
                                        <p:strVal val="true"/>
                                      </p:to>
                                    </p:set>
                                  </p:childTnLst>
                                </p:cTn>
                              </p:par>
                              <p:par>
                                <p:cTn id="84" presetID="7" presetClass="emph" presetSubtype="2" fill="hold" nodeType="withEffect">
                                  <p:stCondLst>
                                    <p:cond delay="0"/>
                                  </p:stCondLst>
                                  <p:childTnLst>
                                    <p:animClr clrSpc="rgb" dir="cw">
                                      <p:cBhvr>
                                        <p:cTn id="85" dur="500" fill="hold"/>
                                        <p:tgtEl>
                                          <p:spTgt spid="28"/>
                                        </p:tgtEl>
                                        <p:attrNameLst>
                                          <p:attrName>stroke.color</p:attrName>
                                        </p:attrNameLst>
                                      </p:cBhvr>
                                      <p:to>
                                        <a:schemeClr val="tx2"/>
                                      </p:to>
                                    </p:animClr>
                                    <p:set>
                                      <p:cBhvr>
                                        <p:cTn id="86" dur="500" fill="hold"/>
                                        <p:tgtEl>
                                          <p:spTgt spid="28"/>
                                        </p:tgtEl>
                                        <p:attrNameLst>
                                          <p:attrName>stroke.on</p:attrName>
                                        </p:attrNameLst>
                                      </p:cBhvr>
                                      <p:to>
                                        <p:strVal val="true"/>
                                      </p:to>
                                    </p:set>
                                  </p:childTnLst>
                                </p:cTn>
                              </p:par>
                              <p:par>
                                <p:cTn id="87" presetID="7" presetClass="emph" presetSubtype="2" fill="hold" nodeType="withEffect">
                                  <p:stCondLst>
                                    <p:cond delay="0"/>
                                  </p:stCondLst>
                                  <p:childTnLst>
                                    <p:animClr clrSpc="rgb" dir="cw">
                                      <p:cBhvr>
                                        <p:cTn id="88" dur="500" fill="hold"/>
                                        <p:tgtEl>
                                          <p:spTgt spid="29"/>
                                        </p:tgtEl>
                                        <p:attrNameLst>
                                          <p:attrName>stroke.color</p:attrName>
                                        </p:attrNameLst>
                                      </p:cBhvr>
                                      <p:to>
                                        <a:schemeClr val="tx2"/>
                                      </p:to>
                                    </p:animClr>
                                    <p:set>
                                      <p:cBhvr>
                                        <p:cTn id="89" dur="500" fill="hold"/>
                                        <p:tgtEl>
                                          <p:spTgt spid="29"/>
                                        </p:tgtEl>
                                        <p:attrNameLst>
                                          <p:attrName>stroke.on</p:attrName>
                                        </p:attrNameLst>
                                      </p:cBhvr>
                                      <p:to>
                                        <p:strVal val="true"/>
                                      </p:to>
                                    </p:set>
                                  </p:childTnLst>
                                </p:cTn>
                              </p:par>
                              <p:par>
                                <p:cTn id="90" presetID="7" presetClass="emph" presetSubtype="2" fill="hold" nodeType="withEffect">
                                  <p:stCondLst>
                                    <p:cond delay="0"/>
                                  </p:stCondLst>
                                  <p:childTnLst>
                                    <p:animClr clrSpc="rgb" dir="cw">
                                      <p:cBhvr>
                                        <p:cTn id="91" dur="500" fill="hold"/>
                                        <p:tgtEl>
                                          <p:spTgt spid="30"/>
                                        </p:tgtEl>
                                        <p:attrNameLst>
                                          <p:attrName>stroke.color</p:attrName>
                                        </p:attrNameLst>
                                      </p:cBhvr>
                                      <p:to>
                                        <a:schemeClr val="tx2"/>
                                      </p:to>
                                    </p:animClr>
                                    <p:set>
                                      <p:cBhvr>
                                        <p:cTn id="92" dur="500" fill="hold"/>
                                        <p:tgtEl>
                                          <p:spTgt spid="30"/>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500" fill="hold"/>
                                        <p:tgtEl>
                                          <p:spTgt spid="31"/>
                                        </p:tgtEl>
                                        <p:attrNameLst>
                                          <p:attrName>stroke.color</p:attrName>
                                        </p:attrNameLst>
                                      </p:cBhvr>
                                      <p:to>
                                        <a:schemeClr val="tx2"/>
                                      </p:to>
                                    </p:animClr>
                                    <p:set>
                                      <p:cBhvr>
                                        <p:cTn id="95" dur="500" fill="hold"/>
                                        <p:tgtEl>
                                          <p:spTgt spid="31"/>
                                        </p:tgtEl>
                                        <p:attrNameLst>
                                          <p:attrName>stroke.on</p:attrName>
                                        </p:attrNameLst>
                                      </p:cBhvr>
                                      <p:to>
                                        <p:strVal val="true"/>
                                      </p:to>
                                    </p:set>
                                  </p:childTnLst>
                                </p:cTn>
                              </p:par>
                              <p:par>
                                <p:cTn id="96" presetID="7" presetClass="emph" presetSubtype="2" fill="hold" nodeType="withEffect">
                                  <p:stCondLst>
                                    <p:cond delay="0"/>
                                  </p:stCondLst>
                                  <p:childTnLst>
                                    <p:animClr clrSpc="rgb" dir="cw">
                                      <p:cBhvr>
                                        <p:cTn id="97" dur="500" fill="hold"/>
                                        <p:tgtEl>
                                          <p:spTgt spid="32"/>
                                        </p:tgtEl>
                                        <p:attrNameLst>
                                          <p:attrName>stroke.color</p:attrName>
                                        </p:attrNameLst>
                                      </p:cBhvr>
                                      <p:to>
                                        <a:schemeClr val="tx2"/>
                                      </p:to>
                                    </p:animClr>
                                    <p:set>
                                      <p:cBhvr>
                                        <p:cTn id="98" dur="500" fill="hold"/>
                                        <p:tgtEl>
                                          <p:spTgt spid="32"/>
                                        </p:tgtEl>
                                        <p:attrNameLst>
                                          <p:attrName>stroke.on</p:attrName>
                                        </p:attrNameLst>
                                      </p:cBhvr>
                                      <p:to>
                                        <p:strVal val="true"/>
                                      </p:to>
                                    </p:set>
                                  </p:childTnLst>
                                </p:cTn>
                              </p:par>
                              <p:par>
                                <p:cTn id="99" presetID="7" presetClass="emph" presetSubtype="2" fill="hold" nodeType="withEffect">
                                  <p:stCondLst>
                                    <p:cond delay="0"/>
                                  </p:stCondLst>
                                  <p:childTnLst>
                                    <p:animClr clrSpc="rgb" dir="cw">
                                      <p:cBhvr>
                                        <p:cTn id="100" dur="500" fill="hold"/>
                                        <p:tgtEl>
                                          <p:spTgt spid="33"/>
                                        </p:tgtEl>
                                        <p:attrNameLst>
                                          <p:attrName>stroke.color</p:attrName>
                                        </p:attrNameLst>
                                      </p:cBhvr>
                                      <p:to>
                                        <a:schemeClr val="tx2"/>
                                      </p:to>
                                    </p:animClr>
                                    <p:set>
                                      <p:cBhvr>
                                        <p:cTn id="101" dur="500" fill="hold"/>
                                        <p:tgtEl>
                                          <p:spTgt spid="33"/>
                                        </p:tgtEl>
                                        <p:attrNameLst>
                                          <p:attrName>stroke.on</p:attrName>
                                        </p:attrNameLst>
                                      </p:cBhvr>
                                      <p:to>
                                        <p:strVal val="true"/>
                                      </p:to>
                                    </p:set>
                                  </p:childTnLst>
                                </p:cTn>
                              </p:par>
                              <p:par>
                                <p:cTn id="102" presetID="7" presetClass="emph" presetSubtype="2" fill="hold" nodeType="withEffect">
                                  <p:stCondLst>
                                    <p:cond delay="0"/>
                                  </p:stCondLst>
                                  <p:childTnLst>
                                    <p:animClr clrSpc="rgb" dir="cw">
                                      <p:cBhvr>
                                        <p:cTn id="103" dur="500" fill="hold"/>
                                        <p:tgtEl>
                                          <p:spTgt spid="34"/>
                                        </p:tgtEl>
                                        <p:attrNameLst>
                                          <p:attrName>stroke.color</p:attrName>
                                        </p:attrNameLst>
                                      </p:cBhvr>
                                      <p:to>
                                        <a:schemeClr val="tx2"/>
                                      </p:to>
                                    </p:animClr>
                                    <p:set>
                                      <p:cBhvr>
                                        <p:cTn id="104" dur="500" fill="hold"/>
                                        <p:tgtEl>
                                          <p:spTgt spid="34"/>
                                        </p:tgtEl>
                                        <p:attrNameLst>
                                          <p:attrName>stroke.on</p:attrName>
                                        </p:attrNameLst>
                                      </p:cBhvr>
                                      <p:to>
                                        <p:strVal val="true"/>
                                      </p:to>
                                    </p:set>
                                  </p:childTnLst>
                                </p:cTn>
                              </p:par>
                              <p:par>
                                <p:cTn id="105" presetID="7" presetClass="emph" presetSubtype="2" fill="hold" nodeType="withEffect">
                                  <p:stCondLst>
                                    <p:cond delay="0"/>
                                  </p:stCondLst>
                                  <p:childTnLst>
                                    <p:animClr clrSpc="rgb" dir="cw">
                                      <p:cBhvr>
                                        <p:cTn id="106" dur="500" fill="hold"/>
                                        <p:tgtEl>
                                          <p:spTgt spid="35"/>
                                        </p:tgtEl>
                                        <p:attrNameLst>
                                          <p:attrName>stroke.color</p:attrName>
                                        </p:attrNameLst>
                                      </p:cBhvr>
                                      <p:to>
                                        <a:schemeClr val="tx2"/>
                                      </p:to>
                                    </p:animClr>
                                    <p:set>
                                      <p:cBhvr>
                                        <p:cTn id="107" dur="500" fill="hold"/>
                                        <p:tgtEl>
                                          <p:spTgt spid="35"/>
                                        </p:tgtEl>
                                        <p:attrNameLst>
                                          <p:attrName>stroke.on</p:attrName>
                                        </p:attrNameLst>
                                      </p:cBhvr>
                                      <p:to>
                                        <p:strVal val="true"/>
                                      </p:to>
                                    </p:set>
                                  </p:childTnLst>
                                </p:cTn>
                              </p:par>
                              <p:par>
                                <p:cTn id="108" presetID="7" presetClass="emph" presetSubtype="2" fill="hold" nodeType="withEffect">
                                  <p:stCondLst>
                                    <p:cond delay="0"/>
                                  </p:stCondLst>
                                  <p:childTnLst>
                                    <p:animClr clrSpc="rgb" dir="cw">
                                      <p:cBhvr>
                                        <p:cTn id="109" dur="500" fill="hold"/>
                                        <p:tgtEl>
                                          <p:spTgt spid="36"/>
                                        </p:tgtEl>
                                        <p:attrNameLst>
                                          <p:attrName>stroke.color</p:attrName>
                                        </p:attrNameLst>
                                      </p:cBhvr>
                                      <p:to>
                                        <a:schemeClr val="tx2"/>
                                      </p:to>
                                    </p:animClr>
                                    <p:set>
                                      <p:cBhvr>
                                        <p:cTn id="110" dur="500" fill="hold"/>
                                        <p:tgtEl>
                                          <p:spTgt spid="36"/>
                                        </p:tgtEl>
                                        <p:attrNameLst>
                                          <p:attrName>stroke.on</p:attrName>
                                        </p:attrNameLst>
                                      </p:cBhvr>
                                      <p:to>
                                        <p:strVal val="true"/>
                                      </p:to>
                                    </p:set>
                                  </p:childTnLst>
                                </p:cTn>
                              </p:par>
                              <p:par>
                                <p:cTn id="111" presetID="7" presetClass="emph" presetSubtype="2" fill="hold" nodeType="withEffect">
                                  <p:stCondLst>
                                    <p:cond delay="0"/>
                                  </p:stCondLst>
                                  <p:childTnLst>
                                    <p:animClr clrSpc="rgb" dir="cw">
                                      <p:cBhvr>
                                        <p:cTn id="112" dur="500" fill="hold"/>
                                        <p:tgtEl>
                                          <p:spTgt spid="37"/>
                                        </p:tgtEl>
                                        <p:attrNameLst>
                                          <p:attrName>stroke.color</p:attrName>
                                        </p:attrNameLst>
                                      </p:cBhvr>
                                      <p:to>
                                        <a:schemeClr val="tx2"/>
                                      </p:to>
                                    </p:animClr>
                                    <p:set>
                                      <p:cBhvr>
                                        <p:cTn id="113" dur="500" fill="hold"/>
                                        <p:tgtEl>
                                          <p:spTgt spid="37"/>
                                        </p:tgtEl>
                                        <p:attrNameLst>
                                          <p:attrName>stroke.on</p:attrName>
                                        </p:attrNameLst>
                                      </p:cBhvr>
                                      <p:to>
                                        <p:strVal val="true"/>
                                      </p:to>
                                    </p:set>
                                  </p:childTnLst>
                                </p:cTn>
                              </p:par>
                              <p:par>
                                <p:cTn id="114" presetID="7" presetClass="emph" presetSubtype="2" fill="hold" nodeType="withEffect">
                                  <p:stCondLst>
                                    <p:cond delay="0"/>
                                  </p:stCondLst>
                                  <p:childTnLst>
                                    <p:animClr clrSpc="rgb" dir="cw">
                                      <p:cBhvr>
                                        <p:cTn id="115" dur="500" fill="hold"/>
                                        <p:tgtEl>
                                          <p:spTgt spid="38"/>
                                        </p:tgtEl>
                                        <p:attrNameLst>
                                          <p:attrName>stroke.color</p:attrName>
                                        </p:attrNameLst>
                                      </p:cBhvr>
                                      <p:to>
                                        <a:schemeClr val="tx2"/>
                                      </p:to>
                                    </p:animClr>
                                    <p:set>
                                      <p:cBhvr>
                                        <p:cTn id="116" dur="500" fill="hold"/>
                                        <p:tgtEl>
                                          <p:spTgt spid="38"/>
                                        </p:tgtEl>
                                        <p:attrNameLst>
                                          <p:attrName>stroke.on</p:attrName>
                                        </p:attrNameLst>
                                      </p:cBhvr>
                                      <p:to>
                                        <p:strVal val="true"/>
                                      </p:to>
                                    </p:set>
                                  </p:childTnLst>
                                </p:cTn>
                              </p:par>
                              <p:par>
                                <p:cTn id="117" presetID="7" presetClass="emph" presetSubtype="2" fill="hold" nodeType="withEffect">
                                  <p:stCondLst>
                                    <p:cond delay="0"/>
                                  </p:stCondLst>
                                  <p:childTnLst>
                                    <p:animClr clrSpc="rgb" dir="cw">
                                      <p:cBhvr>
                                        <p:cTn id="118" dur="500" fill="hold"/>
                                        <p:tgtEl>
                                          <p:spTgt spid="39"/>
                                        </p:tgtEl>
                                        <p:attrNameLst>
                                          <p:attrName>stroke.color</p:attrName>
                                        </p:attrNameLst>
                                      </p:cBhvr>
                                      <p:to>
                                        <a:schemeClr val="tx2"/>
                                      </p:to>
                                    </p:animClr>
                                    <p:set>
                                      <p:cBhvr>
                                        <p:cTn id="119" dur="500" fill="hold"/>
                                        <p:tgtEl>
                                          <p:spTgt spid="39"/>
                                        </p:tgtEl>
                                        <p:attrNameLst>
                                          <p:attrName>stroke.on</p:attrName>
                                        </p:attrNameLst>
                                      </p:cBhvr>
                                      <p:to>
                                        <p:strVal val="true"/>
                                      </p:to>
                                    </p:set>
                                  </p:childTnLst>
                                </p:cTn>
                              </p:par>
                              <p:par>
                                <p:cTn id="120" presetID="7" presetClass="emph" presetSubtype="2" fill="hold" nodeType="withEffect">
                                  <p:stCondLst>
                                    <p:cond delay="0"/>
                                  </p:stCondLst>
                                  <p:childTnLst>
                                    <p:animClr clrSpc="rgb" dir="cw">
                                      <p:cBhvr>
                                        <p:cTn id="121" dur="500" fill="hold"/>
                                        <p:tgtEl>
                                          <p:spTgt spid="40"/>
                                        </p:tgtEl>
                                        <p:attrNameLst>
                                          <p:attrName>stroke.color</p:attrName>
                                        </p:attrNameLst>
                                      </p:cBhvr>
                                      <p:to>
                                        <a:schemeClr val="tx2"/>
                                      </p:to>
                                    </p:animClr>
                                    <p:set>
                                      <p:cBhvr>
                                        <p:cTn id="122" dur="500" fill="hold"/>
                                        <p:tgtEl>
                                          <p:spTgt spid="40"/>
                                        </p:tgtEl>
                                        <p:attrNameLst>
                                          <p:attrName>stroke.on</p:attrName>
                                        </p:attrNameLst>
                                      </p:cBhvr>
                                      <p:to>
                                        <p:strVal val="true"/>
                                      </p:to>
                                    </p:set>
                                  </p:childTnLst>
                                </p:cTn>
                              </p:par>
                              <p:par>
                                <p:cTn id="123" presetID="7" presetClass="emph" presetSubtype="2" fill="hold" nodeType="withEffect">
                                  <p:stCondLst>
                                    <p:cond delay="0"/>
                                  </p:stCondLst>
                                  <p:childTnLst>
                                    <p:animClr clrSpc="rgb" dir="cw">
                                      <p:cBhvr>
                                        <p:cTn id="124" dur="500" fill="hold"/>
                                        <p:tgtEl>
                                          <p:spTgt spid="41"/>
                                        </p:tgtEl>
                                        <p:attrNameLst>
                                          <p:attrName>stroke.color</p:attrName>
                                        </p:attrNameLst>
                                      </p:cBhvr>
                                      <p:to>
                                        <a:schemeClr val="tx2"/>
                                      </p:to>
                                    </p:animClr>
                                    <p:set>
                                      <p:cBhvr>
                                        <p:cTn id="125" dur="500" fill="hold"/>
                                        <p:tgtEl>
                                          <p:spTgt spid="41"/>
                                        </p:tgtEl>
                                        <p:attrNameLst>
                                          <p:attrName>stroke.on</p:attrName>
                                        </p:attrNameLst>
                                      </p:cBhvr>
                                      <p:to>
                                        <p:strVal val="true"/>
                                      </p:to>
                                    </p:set>
                                  </p:childTnLst>
                                </p:cTn>
                              </p:par>
                              <p:par>
                                <p:cTn id="126" presetID="7" presetClass="emph" presetSubtype="2" fill="hold" nodeType="withEffect">
                                  <p:stCondLst>
                                    <p:cond delay="0"/>
                                  </p:stCondLst>
                                  <p:childTnLst>
                                    <p:animClr clrSpc="rgb" dir="cw">
                                      <p:cBhvr>
                                        <p:cTn id="127" dur="500" fill="hold"/>
                                        <p:tgtEl>
                                          <p:spTgt spid="42"/>
                                        </p:tgtEl>
                                        <p:attrNameLst>
                                          <p:attrName>stroke.color</p:attrName>
                                        </p:attrNameLst>
                                      </p:cBhvr>
                                      <p:to>
                                        <a:schemeClr val="tx2"/>
                                      </p:to>
                                    </p:animClr>
                                    <p:set>
                                      <p:cBhvr>
                                        <p:cTn id="128" dur="500" fill="hold"/>
                                        <p:tgtEl>
                                          <p:spTgt spid="42"/>
                                        </p:tgtEl>
                                        <p:attrNameLst>
                                          <p:attrName>stroke.on</p:attrName>
                                        </p:attrNameLst>
                                      </p:cBhvr>
                                      <p:to>
                                        <p:strVal val="true"/>
                                      </p:to>
                                    </p:set>
                                  </p:childTnLst>
                                </p:cTn>
                              </p:par>
                              <p:par>
                                <p:cTn id="129" presetID="7" presetClass="emph" presetSubtype="2" fill="hold" nodeType="withEffect">
                                  <p:stCondLst>
                                    <p:cond delay="0"/>
                                  </p:stCondLst>
                                  <p:childTnLst>
                                    <p:animClr clrSpc="rgb" dir="cw">
                                      <p:cBhvr>
                                        <p:cTn id="130" dur="500" fill="hold"/>
                                        <p:tgtEl>
                                          <p:spTgt spid="43"/>
                                        </p:tgtEl>
                                        <p:attrNameLst>
                                          <p:attrName>stroke.color</p:attrName>
                                        </p:attrNameLst>
                                      </p:cBhvr>
                                      <p:to>
                                        <a:schemeClr val="tx2"/>
                                      </p:to>
                                    </p:animClr>
                                    <p:set>
                                      <p:cBhvr>
                                        <p:cTn id="131" dur="500" fill="hold"/>
                                        <p:tgtEl>
                                          <p:spTgt spid="43"/>
                                        </p:tgtEl>
                                        <p:attrNameLst>
                                          <p:attrName>stroke.on</p:attrName>
                                        </p:attrNameLst>
                                      </p:cBhvr>
                                      <p:to>
                                        <p:strVal val="true"/>
                                      </p:to>
                                    </p:set>
                                  </p:childTnLst>
                                </p:cTn>
                              </p:par>
                              <p:par>
                                <p:cTn id="132" presetID="7" presetClass="emph" presetSubtype="2" fill="hold" nodeType="withEffect">
                                  <p:stCondLst>
                                    <p:cond delay="0"/>
                                  </p:stCondLst>
                                  <p:childTnLst>
                                    <p:animClr clrSpc="rgb" dir="cw">
                                      <p:cBhvr>
                                        <p:cTn id="133" dur="500" fill="hold"/>
                                        <p:tgtEl>
                                          <p:spTgt spid="44"/>
                                        </p:tgtEl>
                                        <p:attrNameLst>
                                          <p:attrName>stroke.color</p:attrName>
                                        </p:attrNameLst>
                                      </p:cBhvr>
                                      <p:to>
                                        <a:schemeClr val="tx2"/>
                                      </p:to>
                                    </p:animClr>
                                    <p:set>
                                      <p:cBhvr>
                                        <p:cTn id="134" dur="500" fill="hold"/>
                                        <p:tgtEl>
                                          <p:spTgt spid="44"/>
                                        </p:tgtEl>
                                        <p:attrNameLst>
                                          <p:attrName>stroke.on</p:attrName>
                                        </p:attrNameLst>
                                      </p:cBhvr>
                                      <p:to>
                                        <p:strVal val="true"/>
                                      </p:to>
                                    </p:set>
                                  </p:childTnLst>
                                </p:cTn>
                              </p:par>
                              <p:par>
                                <p:cTn id="135" presetID="7" presetClass="emph" presetSubtype="2" fill="hold" nodeType="withEffect">
                                  <p:stCondLst>
                                    <p:cond delay="0"/>
                                  </p:stCondLst>
                                  <p:childTnLst>
                                    <p:animClr clrSpc="rgb" dir="cw">
                                      <p:cBhvr>
                                        <p:cTn id="136" dur="500" fill="hold"/>
                                        <p:tgtEl>
                                          <p:spTgt spid="45"/>
                                        </p:tgtEl>
                                        <p:attrNameLst>
                                          <p:attrName>stroke.color</p:attrName>
                                        </p:attrNameLst>
                                      </p:cBhvr>
                                      <p:to>
                                        <a:schemeClr val="tx2"/>
                                      </p:to>
                                    </p:animClr>
                                    <p:set>
                                      <p:cBhvr>
                                        <p:cTn id="137" dur="500" fill="hold"/>
                                        <p:tgtEl>
                                          <p:spTgt spid="45"/>
                                        </p:tgtEl>
                                        <p:attrNameLst>
                                          <p:attrName>stroke.on</p:attrName>
                                        </p:attrNameLst>
                                      </p:cBhvr>
                                      <p:to>
                                        <p:strVal val="true"/>
                                      </p:to>
                                    </p:set>
                                  </p:childTnLst>
                                </p:cTn>
                              </p:par>
                              <p:par>
                                <p:cTn id="138" presetID="7" presetClass="emph" presetSubtype="2" fill="hold" nodeType="withEffect">
                                  <p:stCondLst>
                                    <p:cond delay="0"/>
                                  </p:stCondLst>
                                  <p:childTnLst>
                                    <p:animClr clrSpc="rgb" dir="cw">
                                      <p:cBhvr>
                                        <p:cTn id="139" dur="500" fill="hold"/>
                                        <p:tgtEl>
                                          <p:spTgt spid="46"/>
                                        </p:tgtEl>
                                        <p:attrNameLst>
                                          <p:attrName>stroke.color</p:attrName>
                                        </p:attrNameLst>
                                      </p:cBhvr>
                                      <p:to>
                                        <a:schemeClr val="tx2"/>
                                      </p:to>
                                    </p:animClr>
                                    <p:set>
                                      <p:cBhvr>
                                        <p:cTn id="140" dur="500" fill="hold"/>
                                        <p:tgtEl>
                                          <p:spTgt spid="46"/>
                                        </p:tgtEl>
                                        <p:attrNameLst>
                                          <p:attrName>stroke.on</p:attrName>
                                        </p:attrNameLst>
                                      </p:cBhvr>
                                      <p:to>
                                        <p:strVal val="true"/>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fade">
                                      <p:cBhvr>
                                        <p:cTn id="145" dur="500"/>
                                        <p:tgtEl>
                                          <p:spTgt spid="52"/>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fade">
                                      <p:cBhvr>
                                        <p:cTn id="1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a:ln>
            <a:solidFill>
              <a:schemeClr val="accent3"/>
            </a:solidFill>
          </a:ln>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67</a:t>
            </a:fld>
            <a:endParaRPr lang="en-US">
              <a:solidFill>
                <a:srgbClr val="080808">
                  <a:tint val="75000"/>
                </a:srgbClr>
              </a:solidFill>
              <a:latin typeface="Calibri"/>
            </a:endParaRPr>
          </a:p>
        </p:txBody>
      </p:sp>
    </p:spTree>
    <p:extLst>
      <p:ext uri="{BB962C8B-B14F-4D97-AF65-F5344CB8AC3E}">
        <p14:creationId xmlns:p14="http://schemas.microsoft.com/office/powerpoint/2010/main" val="4148145808"/>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EAF-Cache: Final Design</a:t>
            </a:r>
            <a:endParaRPr lang="en-US" dirty="0"/>
          </a:p>
        </p:txBody>
      </p:sp>
      <p:sp>
        <p:nvSpPr>
          <p:cNvPr id="4" name="Rectangle 3"/>
          <p:cNvSpPr/>
          <p:nvPr/>
        </p:nvSpPr>
        <p:spPr>
          <a:xfrm>
            <a:off x="609600" y="3048000"/>
            <a:ext cx="3124200"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5" name="Rectangle 4"/>
          <p:cNvSpPr/>
          <p:nvPr/>
        </p:nvSpPr>
        <p:spPr>
          <a:xfrm>
            <a:off x="5257800" y="2895600"/>
            <a:ext cx="2590800" cy="609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Bloom Filter</a:t>
            </a:r>
          </a:p>
        </p:txBody>
      </p:sp>
      <p:sp>
        <p:nvSpPr>
          <p:cNvPr id="6" name="Rectangle 5"/>
          <p:cNvSpPr/>
          <p:nvPr/>
        </p:nvSpPr>
        <p:spPr>
          <a:xfrm>
            <a:off x="5715000" y="3657600"/>
            <a:ext cx="1676400" cy="4572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Counter</a:t>
            </a:r>
          </a:p>
        </p:txBody>
      </p:sp>
      <p:sp>
        <p:nvSpPr>
          <p:cNvPr id="7" name="Oval 6"/>
          <p:cNvSpPr/>
          <p:nvPr/>
        </p:nvSpPr>
        <p:spPr>
          <a:xfrm>
            <a:off x="3124200" y="140461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1</a:t>
            </a:r>
          </a:p>
        </p:txBody>
      </p:sp>
      <p:sp>
        <p:nvSpPr>
          <p:cNvPr id="8" name="Oval 7"/>
          <p:cNvSpPr/>
          <p:nvPr/>
        </p:nvSpPr>
        <p:spPr>
          <a:xfrm>
            <a:off x="1828800" y="529081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2</a:t>
            </a:r>
          </a:p>
        </p:txBody>
      </p:sp>
      <p:sp>
        <p:nvSpPr>
          <p:cNvPr id="9" name="Oval 8"/>
          <p:cNvSpPr/>
          <p:nvPr/>
        </p:nvSpPr>
        <p:spPr>
          <a:xfrm>
            <a:off x="4495800" y="43053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3</a:t>
            </a:r>
          </a:p>
        </p:txBody>
      </p:sp>
      <p:sp>
        <p:nvSpPr>
          <p:cNvPr id="10" name="TextBox 9"/>
          <p:cNvSpPr txBox="1"/>
          <p:nvPr/>
        </p:nvSpPr>
        <p:spPr>
          <a:xfrm>
            <a:off x="3598214" y="1371600"/>
            <a:ext cx="2345386" cy="523220"/>
          </a:xfrm>
          <a:prstGeom prst="rect">
            <a:avLst/>
          </a:prstGeom>
          <a:noFill/>
        </p:spPr>
        <p:txBody>
          <a:bodyPr wrap="none" rtlCol="0">
            <a:spAutoFit/>
          </a:bodyPr>
          <a:lstStyle/>
          <a:p>
            <a:pPr fontAlgn="auto">
              <a:spcBef>
                <a:spcPts val="0"/>
              </a:spcBef>
              <a:spcAft>
                <a:spcPts val="0"/>
              </a:spcAft>
            </a:pPr>
            <a:r>
              <a:rPr lang="en-US" sz="2800" b="1" dirty="0">
                <a:solidFill>
                  <a:srgbClr val="080808">
                    <a:lumMod val="75000"/>
                    <a:lumOff val="25000"/>
                  </a:srgbClr>
                </a:solidFill>
                <a:latin typeface="Calibri"/>
                <a:ea typeface="+mn-ea"/>
                <a:cs typeface="+mn-cs"/>
              </a:rPr>
              <a:t>Cache eviction</a:t>
            </a:r>
          </a:p>
        </p:txBody>
      </p:sp>
      <p:sp>
        <p:nvSpPr>
          <p:cNvPr id="11" name="TextBox 10"/>
          <p:cNvSpPr txBox="1"/>
          <p:nvPr/>
        </p:nvSpPr>
        <p:spPr>
          <a:xfrm>
            <a:off x="2290262" y="5257800"/>
            <a:ext cx="1824538" cy="523220"/>
          </a:xfrm>
          <a:prstGeom prst="rect">
            <a:avLst/>
          </a:prstGeom>
          <a:noFill/>
        </p:spPr>
        <p:txBody>
          <a:bodyPr wrap="none" rtlCol="0">
            <a:spAutoFit/>
          </a:bodyPr>
          <a:lstStyle/>
          <a:p>
            <a:pPr fontAlgn="auto">
              <a:spcBef>
                <a:spcPts val="0"/>
              </a:spcBef>
              <a:spcAft>
                <a:spcPts val="0"/>
              </a:spcAft>
            </a:pPr>
            <a:r>
              <a:rPr lang="en-US" sz="2800" b="1" dirty="0">
                <a:solidFill>
                  <a:srgbClr val="080808">
                    <a:lumMod val="75000"/>
                    <a:lumOff val="25000"/>
                  </a:srgbClr>
                </a:solidFill>
                <a:latin typeface="Calibri"/>
                <a:ea typeface="+mn-ea"/>
                <a:cs typeface="+mn-cs"/>
              </a:rPr>
              <a:t>Cache miss</a:t>
            </a:r>
          </a:p>
        </p:txBody>
      </p:sp>
      <p:sp>
        <p:nvSpPr>
          <p:cNvPr id="12" name="TextBox 11"/>
          <p:cNvSpPr txBox="1"/>
          <p:nvPr/>
        </p:nvSpPr>
        <p:spPr>
          <a:xfrm>
            <a:off x="4981492" y="4272290"/>
            <a:ext cx="3324308" cy="523220"/>
          </a:xfrm>
          <a:prstGeom prst="rect">
            <a:avLst/>
          </a:prstGeom>
          <a:noFill/>
        </p:spPr>
        <p:txBody>
          <a:bodyPr wrap="none" rtlCol="0">
            <a:spAutoFit/>
          </a:bodyPr>
          <a:lstStyle/>
          <a:p>
            <a:pPr fontAlgn="auto">
              <a:spcBef>
                <a:spcPts val="0"/>
              </a:spcBef>
              <a:spcAft>
                <a:spcPts val="0"/>
              </a:spcAft>
            </a:pPr>
            <a:r>
              <a:rPr lang="en-US" sz="2800" b="1" dirty="0">
                <a:solidFill>
                  <a:srgbClr val="080808">
                    <a:lumMod val="75000"/>
                    <a:lumOff val="25000"/>
                  </a:srgbClr>
                </a:solidFill>
                <a:latin typeface="Calibri"/>
                <a:ea typeface="+mn-ea"/>
                <a:cs typeface="+mn-cs"/>
              </a:rPr>
              <a:t>Counter reaches max</a:t>
            </a:r>
          </a:p>
        </p:txBody>
      </p:sp>
      <p:sp>
        <p:nvSpPr>
          <p:cNvPr id="13" name="TextBox 12"/>
          <p:cNvSpPr txBox="1"/>
          <p:nvPr/>
        </p:nvSpPr>
        <p:spPr>
          <a:xfrm>
            <a:off x="3598214" y="1752600"/>
            <a:ext cx="3668568" cy="954107"/>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Insert</a:t>
            </a:r>
            <a:r>
              <a:rPr lang="en-US" sz="2800" dirty="0">
                <a:solidFill>
                  <a:srgbClr val="080808">
                    <a:lumMod val="75000"/>
                    <a:lumOff val="25000"/>
                  </a:srgbClr>
                </a:solidFill>
                <a:latin typeface="Calibri"/>
                <a:ea typeface="+mn-ea"/>
                <a:cs typeface="+mn-cs"/>
              </a:rPr>
              <a:t> address into filter</a:t>
            </a:r>
          </a:p>
          <a:p>
            <a:pPr fontAlgn="auto">
              <a:spcBef>
                <a:spcPts val="0"/>
              </a:spcBef>
              <a:spcAft>
                <a:spcPts val="0"/>
              </a:spcAft>
            </a:pPr>
            <a:r>
              <a:rPr lang="en-US" sz="2800" dirty="0">
                <a:solidFill>
                  <a:srgbClr val="1F497D"/>
                </a:solidFill>
                <a:latin typeface="Calibri"/>
                <a:ea typeface="+mn-ea"/>
                <a:cs typeface="+mn-cs"/>
              </a:rPr>
              <a:t>Increment</a:t>
            </a:r>
            <a:r>
              <a:rPr lang="en-US" sz="2800" dirty="0">
                <a:solidFill>
                  <a:srgbClr val="080808">
                    <a:lumMod val="75000"/>
                    <a:lumOff val="25000"/>
                  </a:srgbClr>
                </a:solidFill>
                <a:latin typeface="Calibri"/>
                <a:ea typeface="+mn-ea"/>
                <a:cs typeface="+mn-cs"/>
              </a:rPr>
              <a:t> counter</a:t>
            </a:r>
          </a:p>
        </p:txBody>
      </p:sp>
      <p:sp>
        <p:nvSpPr>
          <p:cNvPr id="14" name="TextBox 13"/>
          <p:cNvSpPr txBox="1"/>
          <p:nvPr/>
        </p:nvSpPr>
        <p:spPr>
          <a:xfrm>
            <a:off x="2346910" y="5670203"/>
            <a:ext cx="5716437" cy="954107"/>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Test</a:t>
            </a:r>
            <a:r>
              <a:rPr lang="en-US" sz="2800" dirty="0">
                <a:solidFill>
                  <a:srgbClr val="080808">
                    <a:lumMod val="75000"/>
                    <a:lumOff val="25000"/>
                  </a:srgbClr>
                </a:solidFill>
                <a:latin typeface="Calibri"/>
                <a:ea typeface="+mn-ea"/>
                <a:cs typeface="+mn-cs"/>
              </a:rPr>
              <a:t> if address is present in filter</a:t>
            </a:r>
          </a:p>
          <a:p>
            <a:pPr fontAlgn="auto">
              <a:spcBef>
                <a:spcPts val="0"/>
              </a:spcBef>
              <a:spcAft>
                <a:spcPts val="0"/>
              </a:spcAft>
            </a:pPr>
            <a:r>
              <a:rPr lang="en-US" sz="2800" dirty="0">
                <a:solidFill>
                  <a:srgbClr val="1F497D"/>
                </a:solidFill>
                <a:latin typeface="Calibri"/>
                <a:ea typeface="+mn-ea"/>
                <a:cs typeface="+mn-cs"/>
              </a:rPr>
              <a:t>Yes</a:t>
            </a:r>
            <a:r>
              <a:rPr lang="en-US" sz="2800" dirty="0">
                <a:solidFill>
                  <a:srgbClr val="080808">
                    <a:lumMod val="75000"/>
                    <a:lumOff val="25000"/>
                  </a:srgbClr>
                </a:solidFill>
                <a:latin typeface="Calibri"/>
                <a:ea typeface="+mn-ea"/>
                <a:cs typeface="+mn-cs"/>
              </a:rPr>
              <a:t>, insert at MRU.</a:t>
            </a:r>
            <a:r>
              <a:rPr lang="en-US" sz="2800" dirty="0">
                <a:solidFill>
                  <a:srgbClr val="1F497D"/>
                </a:solidFill>
                <a:latin typeface="Calibri"/>
                <a:ea typeface="+mn-ea"/>
                <a:cs typeface="+mn-cs"/>
              </a:rPr>
              <a:t> No</a:t>
            </a:r>
            <a:r>
              <a:rPr lang="en-US" sz="2800" dirty="0">
                <a:solidFill>
                  <a:srgbClr val="080808">
                    <a:lumMod val="75000"/>
                    <a:lumOff val="25000"/>
                  </a:srgbClr>
                </a:solidFill>
                <a:latin typeface="Calibri"/>
                <a:ea typeface="+mn-ea"/>
                <a:cs typeface="+mn-cs"/>
              </a:rPr>
              <a:t>, insert with BIP</a:t>
            </a:r>
          </a:p>
        </p:txBody>
      </p:sp>
      <p:sp>
        <p:nvSpPr>
          <p:cNvPr id="15" name="TextBox 14"/>
          <p:cNvSpPr txBox="1"/>
          <p:nvPr/>
        </p:nvSpPr>
        <p:spPr>
          <a:xfrm>
            <a:off x="4982979" y="4658380"/>
            <a:ext cx="3551421"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Clear</a:t>
            </a:r>
            <a:r>
              <a:rPr lang="en-US" sz="2800" dirty="0">
                <a:solidFill>
                  <a:srgbClr val="080808">
                    <a:lumMod val="75000"/>
                    <a:lumOff val="25000"/>
                  </a:srgbClr>
                </a:solidFill>
                <a:latin typeface="Calibri"/>
                <a:ea typeface="+mn-ea"/>
                <a:cs typeface="+mn-cs"/>
              </a:rPr>
              <a:t> filter and counter</a:t>
            </a:r>
          </a:p>
        </p:txBody>
      </p:sp>
      <p:sp>
        <p:nvSpPr>
          <p:cNvPr id="16" name="Slide Number Placeholder 1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68</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669528030"/>
      </p:ext>
    </p:extLst>
  </p:cSld>
  <p:clrMapOvr>
    <a:masterClrMapping/>
  </p:clrMapOvr>
  <p:transition xmlns:p14="http://schemas.microsoft.com/office/powerpoint/2010/main" advTm="4067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a:ln>
            <a:noFill/>
          </a:ln>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a:ln>
            <a:solidFill>
              <a:srgbClr val="C00000"/>
            </a:solidFill>
          </a:ln>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69</a:t>
            </a:fld>
            <a:endParaRPr lang="en-US">
              <a:solidFill>
                <a:srgbClr val="080808">
                  <a:tint val="75000"/>
                </a:srgbClr>
              </a:solidFill>
              <a:latin typeface="Calibri"/>
            </a:endParaRPr>
          </a:p>
        </p:txBody>
      </p:sp>
    </p:spTree>
    <p:extLst>
      <p:ext uri="{BB962C8B-B14F-4D97-AF65-F5344CB8AC3E}">
        <p14:creationId xmlns:p14="http://schemas.microsoft.com/office/powerpoint/2010/main" val="3518438312"/>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p:cNvSpPr>
            <a:spLocks noGrp="1"/>
          </p:cNvSpPr>
          <p:nvPr>
            <p:ph type="ctrTitle"/>
          </p:nvPr>
        </p:nvSpPr>
        <p:spPr>
          <a:xfrm>
            <a:off x="685800" y="1371600"/>
            <a:ext cx="7924800" cy="1752600"/>
          </a:xfrm>
        </p:spPr>
        <p:txBody>
          <a:bodyPr/>
          <a:lstStyle/>
          <a:p>
            <a:r>
              <a:rPr lang="en-US" dirty="0" smtClean="0">
                <a:latin typeface="Garamond" charset="0"/>
                <a:ea typeface="ＭＳ Ｐゴシック" charset="0"/>
                <a:cs typeface="ＭＳ Ｐゴシック" charset="0"/>
              </a:rPr>
              <a:t>Shared Resource Design for Multi-Core Systems</a:t>
            </a:r>
            <a:endParaRPr lang="en-US" dirty="0">
              <a:latin typeface="Garamond" charset="0"/>
              <a:ea typeface="ＭＳ Ｐゴシック" charset="0"/>
              <a:cs typeface="ＭＳ Ｐゴシック" charset="0"/>
            </a:endParaRPr>
          </a:p>
        </p:txBody>
      </p:sp>
      <p:sp>
        <p:nvSpPr>
          <p:cNvPr id="45058"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450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A0F9DB-52B2-F546-84AD-C19B2B92BC4C}" type="slidenum">
              <a:rPr lang="en-US" sz="1200">
                <a:solidFill>
                  <a:srgbClr val="000000"/>
                </a:solidFill>
                <a:latin typeface="Garamond" charset="0"/>
              </a:rPr>
              <a:pPr eaLnBrk="1" hangingPunct="1"/>
              <a:t>7</a:t>
            </a:fld>
            <a:endParaRPr lang="en-US" sz="1200">
              <a:solidFill>
                <a:srgbClr val="000000"/>
              </a:solidFill>
              <a:latin typeface="Garamond" charset="0"/>
            </a:endParaRPr>
          </a:p>
        </p:txBody>
      </p:sp>
    </p:spTree>
    <p:extLst>
      <p:ext uri="{BB962C8B-B14F-4D97-AF65-F5344CB8AC3E}">
        <p14:creationId xmlns:p14="http://schemas.microsoft.com/office/powerpoint/2010/main" val="2324149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Advantages</a:t>
            </a:r>
            <a:endParaRPr lang="en-US" dirty="0"/>
          </a:p>
        </p:txBody>
      </p:sp>
      <p:sp>
        <p:nvSpPr>
          <p:cNvPr id="4" name="Rectangle 3"/>
          <p:cNvSpPr/>
          <p:nvPr/>
        </p:nvSpPr>
        <p:spPr>
          <a:xfrm>
            <a:off x="533400" y="2362200"/>
            <a:ext cx="3124200"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5" name="Rectangle 4"/>
          <p:cNvSpPr/>
          <p:nvPr/>
        </p:nvSpPr>
        <p:spPr>
          <a:xfrm>
            <a:off x="5181600" y="2209800"/>
            <a:ext cx="2590800" cy="609600"/>
          </a:xfrm>
          <a:prstGeom prst="rect">
            <a:avLst/>
          </a:prstGeom>
          <a:ln w="38100">
            <a:solidFill>
              <a:schemeClr val="tx1">
                <a:lumMod val="65000"/>
                <a:lumOff val="3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Bloom Filter</a:t>
            </a:r>
          </a:p>
        </p:txBody>
      </p:sp>
      <p:sp>
        <p:nvSpPr>
          <p:cNvPr id="7" name="Rectangle 6"/>
          <p:cNvSpPr/>
          <p:nvPr/>
        </p:nvSpPr>
        <p:spPr>
          <a:xfrm>
            <a:off x="5638800" y="2971800"/>
            <a:ext cx="1676400" cy="457200"/>
          </a:xfrm>
          <a:prstGeom prst="rect">
            <a:avLst/>
          </a:prstGeom>
          <a:ln w="38100">
            <a:solidFill>
              <a:schemeClr val="tx1">
                <a:lumMod val="65000"/>
                <a:lumOff val="3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Counter</a:t>
            </a:r>
          </a:p>
        </p:txBody>
      </p:sp>
      <p:sp>
        <p:nvSpPr>
          <p:cNvPr id="8" name="TextBox 7"/>
          <p:cNvSpPr txBox="1"/>
          <p:nvPr/>
        </p:nvSpPr>
        <p:spPr>
          <a:xfrm>
            <a:off x="685800" y="4419600"/>
            <a:ext cx="3749616" cy="523220"/>
          </a:xfrm>
          <a:prstGeom prst="rect">
            <a:avLst/>
          </a:prstGeom>
          <a:noFill/>
        </p:spPr>
        <p:txBody>
          <a:bodyPr wrap="none" rtlCol="0">
            <a:spAutoFit/>
          </a:bodyPr>
          <a:lstStyle/>
          <a:p>
            <a:pPr fontAlgn="auto">
              <a:spcBef>
                <a:spcPts val="0"/>
              </a:spcBef>
              <a:spcAft>
                <a:spcPts val="0"/>
              </a:spcAft>
              <a:tabLst>
                <a:tab pos="519113" algn="l"/>
              </a:tabLst>
            </a:pPr>
            <a:r>
              <a:rPr lang="en-US" sz="2800" dirty="0">
                <a:solidFill>
                  <a:srgbClr val="080808">
                    <a:lumMod val="85000"/>
                    <a:lumOff val="15000"/>
                  </a:srgbClr>
                </a:solidFill>
                <a:latin typeface="Calibri"/>
                <a:ea typeface="+mn-ea"/>
                <a:cs typeface="+mn-cs"/>
              </a:rPr>
              <a:t>1.	Simple to implement</a:t>
            </a:r>
          </a:p>
        </p:txBody>
      </p:sp>
      <p:sp>
        <p:nvSpPr>
          <p:cNvPr id="9" name="TextBox 8"/>
          <p:cNvSpPr txBox="1"/>
          <p:nvPr/>
        </p:nvSpPr>
        <p:spPr>
          <a:xfrm>
            <a:off x="685800" y="5079712"/>
            <a:ext cx="4291752" cy="523220"/>
          </a:xfrm>
          <a:prstGeom prst="rect">
            <a:avLst/>
          </a:prstGeom>
          <a:noFill/>
        </p:spPr>
        <p:txBody>
          <a:bodyPr wrap="none" rtlCol="0">
            <a:spAutoFit/>
          </a:bodyPr>
          <a:lstStyle/>
          <a:p>
            <a:pPr fontAlgn="auto">
              <a:spcBef>
                <a:spcPts val="0"/>
              </a:spcBef>
              <a:spcAft>
                <a:spcPts val="0"/>
              </a:spcAft>
              <a:tabLst>
                <a:tab pos="519113" algn="l"/>
              </a:tabLst>
            </a:pPr>
            <a:r>
              <a:rPr lang="en-US" sz="2800" dirty="0">
                <a:solidFill>
                  <a:srgbClr val="080808">
                    <a:lumMod val="85000"/>
                    <a:lumOff val="15000"/>
                  </a:srgbClr>
                </a:solidFill>
                <a:latin typeface="Calibri"/>
                <a:ea typeface="+mn-ea"/>
                <a:cs typeface="+mn-cs"/>
              </a:rPr>
              <a:t>2.	Easy to design and verify</a:t>
            </a:r>
          </a:p>
        </p:txBody>
      </p:sp>
      <p:sp>
        <p:nvSpPr>
          <p:cNvPr id="10" name="TextBox 9"/>
          <p:cNvSpPr txBox="1"/>
          <p:nvPr/>
        </p:nvSpPr>
        <p:spPr>
          <a:xfrm>
            <a:off x="685800" y="5739825"/>
            <a:ext cx="8006166" cy="523220"/>
          </a:xfrm>
          <a:prstGeom prst="rect">
            <a:avLst/>
          </a:prstGeom>
          <a:noFill/>
        </p:spPr>
        <p:txBody>
          <a:bodyPr wrap="none" rtlCol="0">
            <a:spAutoFit/>
          </a:bodyPr>
          <a:lstStyle/>
          <a:p>
            <a:pPr fontAlgn="auto">
              <a:spcBef>
                <a:spcPts val="0"/>
              </a:spcBef>
              <a:spcAft>
                <a:spcPts val="0"/>
              </a:spcAft>
              <a:tabLst>
                <a:tab pos="519113" algn="l"/>
              </a:tabLst>
            </a:pPr>
            <a:r>
              <a:rPr lang="en-US" sz="2800" dirty="0">
                <a:solidFill>
                  <a:srgbClr val="080808">
                    <a:lumMod val="85000"/>
                    <a:lumOff val="15000"/>
                  </a:srgbClr>
                </a:solidFill>
                <a:latin typeface="Calibri"/>
                <a:ea typeface="+mn-ea"/>
                <a:cs typeface="+mn-cs"/>
              </a:rPr>
              <a:t>3.	Works with other techniques (replacement policy)</a:t>
            </a:r>
          </a:p>
        </p:txBody>
      </p:sp>
      <p:sp>
        <p:nvSpPr>
          <p:cNvPr id="11" name="Oval 10"/>
          <p:cNvSpPr/>
          <p:nvPr/>
        </p:nvSpPr>
        <p:spPr>
          <a:xfrm>
            <a:off x="4495800" y="1752600"/>
            <a:ext cx="4038600" cy="2133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12" name="TextBox 11"/>
          <p:cNvSpPr txBox="1"/>
          <p:nvPr/>
        </p:nvSpPr>
        <p:spPr>
          <a:xfrm>
            <a:off x="2819400" y="1295400"/>
            <a:ext cx="2300502" cy="523220"/>
          </a:xfrm>
          <a:prstGeom prst="rect">
            <a:avLst/>
          </a:prstGeom>
          <a:noFill/>
        </p:spPr>
        <p:txBody>
          <a:bodyPr wrap="none" rtlCol="0">
            <a:spAutoFit/>
          </a:bodyPr>
          <a:lstStyle/>
          <a:p>
            <a:pPr fontAlgn="auto">
              <a:spcBef>
                <a:spcPts val="0"/>
              </a:spcBef>
              <a:spcAft>
                <a:spcPts val="0"/>
              </a:spcAft>
            </a:pPr>
            <a:r>
              <a:rPr lang="en-US" sz="2800" dirty="0">
                <a:solidFill>
                  <a:srgbClr val="C00000"/>
                </a:solidFill>
                <a:latin typeface="Calibri"/>
                <a:ea typeface="+mn-ea"/>
                <a:cs typeface="+mn-cs"/>
              </a:rPr>
              <a:t>Cache eviction</a:t>
            </a:r>
          </a:p>
        </p:txBody>
      </p:sp>
      <p:sp>
        <p:nvSpPr>
          <p:cNvPr id="13" name="TextBox 12"/>
          <p:cNvSpPr txBox="1"/>
          <p:nvPr/>
        </p:nvSpPr>
        <p:spPr>
          <a:xfrm>
            <a:off x="3048000" y="3743980"/>
            <a:ext cx="1798890" cy="523220"/>
          </a:xfrm>
          <a:prstGeom prst="rect">
            <a:avLst/>
          </a:prstGeom>
          <a:noFill/>
        </p:spPr>
        <p:txBody>
          <a:bodyPr wrap="none" rtlCol="0">
            <a:spAutoFit/>
          </a:bodyPr>
          <a:lstStyle/>
          <a:p>
            <a:pPr fontAlgn="auto">
              <a:spcBef>
                <a:spcPts val="0"/>
              </a:spcBef>
              <a:spcAft>
                <a:spcPts val="0"/>
              </a:spcAft>
            </a:pPr>
            <a:r>
              <a:rPr lang="en-US" sz="2800" dirty="0">
                <a:solidFill>
                  <a:srgbClr val="C00000"/>
                </a:solidFill>
                <a:latin typeface="Calibri"/>
                <a:ea typeface="+mn-ea"/>
                <a:cs typeface="+mn-cs"/>
              </a:rPr>
              <a:t>Cache miss</a:t>
            </a:r>
          </a:p>
        </p:txBody>
      </p:sp>
      <p:cxnSp>
        <p:nvCxnSpPr>
          <p:cNvPr id="15" name="Straight Arrow Connector 14"/>
          <p:cNvCxnSpPr/>
          <p:nvPr/>
        </p:nvCxnSpPr>
        <p:spPr>
          <a:xfrm>
            <a:off x="3124200" y="1905000"/>
            <a:ext cx="1676400" cy="1588"/>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24200" y="3732212"/>
            <a:ext cx="1676400" cy="1588"/>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70</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23795077"/>
      </p:ext>
    </p:extLst>
  </p:cSld>
  <p:clrMapOvr>
    <a:masterClrMapping/>
  </p:clrMapOvr>
  <p:transition xmlns:p14="http://schemas.microsoft.com/office/powerpoint/2010/main" advTm="4981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5"/>
                                        </p:tgtEl>
                                        <p:attrNameLst>
                                          <p:attrName>stroke.color</p:attrName>
                                        </p:attrNameLst>
                                      </p:cBhvr>
                                      <p:to>
                                        <a:srgbClr val="CC0000"/>
                                      </p:to>
                                    </p:animClr>
                                    <p:set>
                                      <p:cBhvr>
                                        <p:cTn id="7" dur="500" fill="hold"/>
                                        <p:tgtEl>
                                          <p:spTgt spid="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7"/>
                                        </p:tgtEl>
                                        <p:attrNameLst>
                                          <p:attrName>stroke.color</p:attrName>
                                        </p:attrNameLst>
                                      </p:cBhvr>
                                      <p:to>
                                        <a:srgbClr val="CC0000"/>
                                      </p:to>
                                    </p:animClr>
                                    <p:set>
                                      <p:cBhvr>
                                        <p:cTn id="10" dur="500" fill="hold"/>
                                        <p:tgtEl>
                                          <p:spTgt spid="7"/>
                                        </p:tgtEl>
                                        <p:attrNameLst>
                                          <p:attrName>stroke.on</p:attrName>
                                        </p:attrNameLst>
                                      </p:cBhvr>
                                      <p:to>
                                        <p:strVal val="true"/>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Disadvantage</a:t>
            </a:r>
            <a:endParaRPr lang="en-US" dirty="0"/>
          </a:p>
        </p:txBody>
      </p:sp>
      <p:sp>
        <p:nvSpPr>
          <p:cNvPr id="15" name="Rectangle 14"/>
          <p:cNvSpPr/>
          <p:nvPr/>
        </p:nvSpPr>
        <p:spPr>
          <a:xfrm>
            <a:off x="533400" y="1676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grpSp>
        <p:nvGrpSpPr>
          <p:cNvPr id="26" name="Group 25"/>
          <p:cNvGrpSpPr/>
          <p:nvPr/>
        </p:nvGrpSpPr>
        <p:grpSpPr>
          <a:xfrm>
            <a:off x="4724400" y="1676400"/>
            <a:ext cx="3124200" cy="457200"/>
            <a:chOff x="3124200" y="2743200"/>
            <a:chExt cx="3124200" cy="838200"/>
          </a:xfrm>
        </p:grpSpPr>
        <p:sp>
          <p:nvSpPr>
            <p:cNvPr id="27" name="Rectangle 26"/>
            <p:cNvSpPr/>
            <p:nvPr/>
          </p:nvSpPr>
          <p:spPr>
            <a:xfrm>
              <a:off x="3124200" y="2743200"/>
              <a:ext cx="31242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3200" dirty="0">
                <a:solidFill>
                  <a:srgbClr val="080808">
                    <a:lumMod val="95000"/>
                    <a:lumOff val="5000"/>
                  </a:srgbClr>
                </a:solidFill>
                <a:latin typeface="Calibri"/>
              </a:endParaRPr>
            </a:p>
          </p:txBody>
        </p:sp>
        <p:sp>
          <p:nvSpPr>
            <p:cNvPr id="28" name="Rectangle 27"/>
            <p:cNvSpPr/>
            <p:nvPr/>
          </p:nvSpPr>
          <p:spPr>
            <a:xfrm>
              <a:off x="3581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9" name="Rectangle 28"/>
            <p:cNvSpPr/>
            <p:nvPr/>
          </p:nvSpPr>
          <p:spPr>
            <a:xfrm>
              <a:off x="3962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0" name="Rectangle 29"/>
            <p:cNvSpPr/>
            <p:nvPr/>
          </p:nvSpPr>
          <p:spPr>
            <a:xfrm>
              <a:off x="4343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1" name="Rectangle 30"/>
            <p:cNvSpPr/>
            <p:nvPr/>
          </p:nvSpPr>
          <p:spPr>
            <a:xfrm>
              <a:off x="4724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2" name="Rectangle 31"/>
            <p:cNvSpPr/>
            <p:nvPr/>
          </p:nvSpPr>
          <p:spPr>
            <a:xfrm>
              <a:off x="5105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3" name="Rectangle 32"/>
            <p:cNvSpPr/>
            <p:nvPr/>
          </p:nvSpPr>
          <p:spPr>
            <a:xfrm>
              <a:off x="5486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4" name="Rectangle 33"/>
            <p:cNvSpPr/>
            <p:nvPr/>
          </p:nvSpPr>
          <p:spPr>
            <a:xfrm>
              <a:off x="5867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5" name="Rectangle 34"/>
            <p:cNvSpPr/>
            <p:nvPr/>
          </p:nvSpPr>
          <p:spPr>
            <a:xfrm>
              <a:off x="3200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grpSp>
      <p:sp>
        <p:nvSpPr>
          <p:cNvPr id="36" name="Rectangle 35"/>
          <p:cNvSpPr/>
          <p:nvPr/>
        </p:nvSpPr>
        <p:spPr>
          <a:xfrm>
            <a:off x="5329782"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cxnSp>
        <p:nvCxnSpPr>
          <p:cNvPr id="38" name="Straight Arrow Connector 37"/>
          <p:cNvCxnSpPr>
            <a:stCxn id="36" idx="0"/>
            <a:endCxn id="37" idx="2"/>
          </p:cNvCxnSpPr>
          <p:nvPr/>
        </p:nvCxnSpPr>
        <p:spPr>
          <a:xfrm rot="5400000" flipH="1" flipV="1">
            <a:off x="5154515" y="3335023"/>
            <a:ext cx="655335"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7" idx="0"/>
            <a:endCxn id="27" idx="2"/>
          </p:cNvCxnSpPr>
          <p:nvPr/>
        </p:nvCxnSpPr>
        <p:spPr>
          <a:xfrm rot="5400000" flipH="1" flipV="1">
            <a:off x="5676064" y="1939719"/>
            <a:ext cx="416555" cy="80431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748882" y="3733800"/>
            <a:ext cx="2058192"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First access</a:t>
            </a:r>
          </a:p>
        </p:txBody>
      </p:sp>
      <p:sp>
        <p:nvSpPr>
          <p:cNvPr id="51" name="Rectangle 50"/>
          <p:cNvSpPr/>
          <p:nvPr/>
        </p:nvSpPr>
        <p:spPr>
          <a:xfrm>
            <a:off x="5943600" y="1725704"/>
            <a:ext cx="304800" cy="3712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2" name="Rectangle 51"/>
          <p:cNvSpPr/>
          <p:nvPr/>
        </p:nvSpPr>
        <p:spPr>
          <a:xfrm>
            <a:off x="4800600" y="1732428"/>
            <a:ext cx="304800" cy="3712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3" name="Rectangle 52"/>
          <p:cNvSpPr/>
          <p:nvPr/>
        </p:nvSpPr>
        <p:spPr>
          <a:xfrm>
            <a:off x="5325678"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4" name="TextBox 53"/>
          <p:cNvSpPr txBox="1"/>
          <p:nvPr/>
        </p:nvSpPr>
        <p:spPr>
          <a:xfrm>
            <a:off x="5748882" y="3733800"/>
            <a:ext cx="2556918"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Second access</a:t>
            </a:r>
          </a:p>
        </p:txBody>
      </p:sp>
      <p:sp>
        <p:nvSpPr>
          <p:cNvPr id="55" name="Explosion 1 54"/>
          <p:cNvSpPr/>
          <p:nvPr/>
        </p:nvSpPr>
        <p:spPr>
          <a:xfrm>
            <a:off x="3539082" y="3505200"/>
            <a:ext cx="1676400" cy="990600"/>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Miss</a:t>
            </a:r>
          </a:p>
        </p:txBody>
      </p:sp>
      <p:sp>
        <p:nvSpPr>
          <p:cNvPr id="62" name="Rectangle 61"/>
          <p:cNvSpPr/>
          <p:nvPr/>
        </p:nvSpPr>
        <p:spPr>
          <a:xfrm>
            <a:off x="533400" y="4724400"/>
            <a:ext cx="7848600" cy="990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38138" fontAlgn="auto">
              <a:spcBef>
                <a:spcPts val="0"/>
              </a:spcBef>
              <a:spcAft>
                <a:spcPts val="0"/>
              </a:spcAft>
            </a:pPr>
            <a:r>
              <a:rPr lang="en-US" sz="2800" b="1" dirty="0">
                <a:solidFill>
                  <a:srgbClr val="080808">
                    <a:lumMod val="90000"/>
                    <a:lumOff val="10000"/>
                  </a:srgbClr>
                </a:solidFill>
                <a:latin typeface="Calibri"/>
              </a:rPr>
              <a:t>Problem: </a:t>
            </a:r>
            <a:r>
              <a:rPr lang="en-US" sz="2800" dirty="0">
                <a:solidFill>
                  <a:srgbClr val="080808">
                    <a:lumMod val="90000"/>
                    <a:lumOff val="10000"/>
                  </a:srgbClr>
                </a:solidFill>
                <a:latin typeface="Calibri"/>
              </a:rPr>
              <a:t>For an </a:t>
            </a:r>
            <a:r>
              <a:rPr lang="en-US" sz="2800" b="1" dirty="0">
                <a:solidFill>
                  <a:srgbClr val="080808">
                    <a:lumMod val="90000"/>
                    <a:lumOff val="10000"/>
                  </a:srgbClr>
                </a:solidFill>
                <a:latin typeface="Calibri"/>
              </a:rPr>
              <a:t>LRU-friendly application, </a:t>
            </a:r>
            <a:r>
              <a:rPr lang="en-US" sz="2800" dirty="0">
                <a:solidFill>
                  <a:srgbClr val="080808">
                    <a:lumMod val="90000"/>
                    <a:lumOff val="10000"/>
                  </a:srgbClr>
                </a:solidFill>
                <a:latin typeface="Calibri"/>
              </a:rPr>
              <a:t>EAF incurs one </a:t>
            </a:r>
            <a:r>
              <a:rPr lang="en-US" sz="2800" b="1" dirty="0">
                <a:solidFill>
                  <a:srgbClr val="080808">
                    <a:lumMod val="90000"/>
                    <a:lumOff val="10000"/>
                  </a:srgbClr>
                </a:solidFill>
                <a:latin typeface="Calibri"/>
              </a:rPr>
              <a:t>additional</a:t>
            </a:r>
            <a:r>
              <a:rPr lang="en-US" sz="2800" dirty="0">
                <a:solidFill>
                  <a:srgbClr val="080808">
                    <a:lumMod val="90000"/>
                    <a:lumOff val="10000"/>
                  </a:srgbClr>
                </a:solidFill>
                <a:latin typeface="Calibri"/>
              </a:rPr>
              <a:t> miss for most blocks</a:t>
            </a:r>
          </a:p>
        </p:txBody>
      </p:sp>
      <p:grpSp>
        <p:nvGrpSpPr>
          <p:cNvPr id="65" name="Group 64"/>
          <p:cNvGrpSpPr/>
          <p:nvPr/>
        </p:nvGrpSpPr>
        <p:grpSpPr>
          <a:xfrm>
            <a:off x="533400" y="5867400"/>
            <a:ext cx="7848600" cy="609600"/>
            <a:chOff x="838200" y="4191000"/>
            <a:chExt cx="7848600" cy="609600"/>
          </a:xfrm>
        </p:grpSpPr>
        <p:sp>
          <p:nvSpPr>
            <p:cNvPr id="63" name="Rectangle 62"/>
            <p:cNvSpPr/>
            <p:nvPr/>
          </p:nvSpPr>
          <p:spPr>
            <a:xfrm>
              <a:off x="838200" y="4191000"/>
              <a:ext cx="7848600" cy="609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801688" fontAlgn="auto">
                <a:spcBef>
                  <a:spcPts val="0"/>
                </a:spcBef>
                <a:spcAft>
                  <a:spcPts val="0"/>
                </a:spcAft>
              </a:pPr>
              <a:r>
                <a:rPr lang="en-US" sz="2800" b="1" dirty="0">
                  <a:solidFill>
                    <a:srgbClr val="080808">
                      <a:lumMod val="90000"/>
                      <a:lumOff val="10000"/>
                    </a:srgbClr>
                  </a:solidFill>
                  <a:latin typeface="Calibri"/>
                </a:rPr>
                <a:t>Dueling-EAF:</a:t>
              </a:r>
              <a:r>
                <a:rPr lang="en-US" sz="2800" dirty="0">
                  <a:solidFill>
                    <a:srgbClr val="080808">
                      <a:lumMod val="90000"/>
                      <a:lumOff val="10000"/>
                    </a:srgbClr>
                  </a:solidFill>
                  <a:latin typeface="Calibri"/>
                </a:rPr>
                <a:t> set dueling between EAF and LRU</a:t>
              </a:r>
            </a:p>
          </p:txBody>
        </p:sp>
        <p:pic>
          <p:nvPicPr>
            <p:cNvPr id="61" name="Picture 3" descr="C:\Users\yoonguk\AppData\Local\Microsoft\Windows\Temporary Internet Files\Content.IE5\IYRAVN1D\MC900432617[1].png"/>
            <p:cNvPicPr>
              <a:picLocks noChangeAspect="1" noChangeArrowheads="1"/>
            </p:cNvPicPr>
            <p:nvPr/>
          </p:nvPicPr>
          <p:blipFill>
            <a:blip r:embed="rId4" cstate="print"/>
            <a:srcRect/>
            <a:stretch>
              <a:fillRect/>
            </a:stretch>
          </p:blipFill>
          <p:spPr bwMode="auto">
            <a:xfrm>
              <a:off x="1066800" y="4267200"/>
              <a:ext cx="457200" cy="457200"/>
            </a:xfrm>
            <a:prstGeom prst="rect">
              <a:avLst/>
            </a:prstGeom>
            <a:noFill/>
          </p:spPr>
        </p:pic>
      </p:grpSp>
      <p:sp>
        <p:nvSpPr>
          <p:cNvPr id="37" name="Rounded Rectangle 36"/>
          <p:cNvSpPr/>
          <p:nvPr/>
        </p:nvSpPr>
        <p:spPr>
          <a:xfrm>
            <a:off x="4491582" y="2550155"/>
            <a:ext cx="1981200" cy="457200"/>
          </a:xfrm>
          <a:prstGeom prst="roundRect">
            <a:avLst/>
          </a:prstGeom>
          <a:solidFill>
            <a:schemeClr val="bg1"/>
          </a:solid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srgbClr val="080808">
                    <a:lumMod val="85000"/>
                    <a:lumOff val="15000"/>
                  </a:srgbClr>
                </a:solidFill>
                <a:latin typeface="Calibri"/>
              </a:rPr>
              <a:t>In EAF?</a:t>
            </a:r>
          </a:p>
        </p:txBody>
      </p:sp>
      <p:grpSp>
        <p:nvGrpSpPr>
          <p:cNvPr id="50" name="Group 49"/>
          <p:cNvGrpSpPr/>
          <p:nvPr/>
        </p:nvGrpSpPr>
        <p:grpSpPr>
          <a:xfrm>
            <a:off x="5024981" y="2285999"/>
            <a:ext cx="914402" cy="914403"/>
            <a:chOff x="4572000" y="3581399"/>
            <a:chExt cx="914402" cy="914403"/>
          </a:xfrm>
        </p:grpSpPr>
        <p:cxnSp>
          <p:nvCxnSpPr>
            <p:cNvPr id="44" name="Straight Connector 43"/>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0" name="Slide Number Placeholder 3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750212152"/>
      </p:ext>
    </p:extLst>
  </p:cSld>
  <p:clrMapOvr>
    <a:masterClrMapping/>
  </p:clrMapOvr>
  <p:transition xmlns:p14="http://schemas.microsoft.com/office/powerpoint/2010/main" advTm="4631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1" nodeType="clickEffect">
                                  <p:stCondLst>
                                    <p:cond delay="0"/>
                                  </p:stCondLst>
                                  <p:childTnLst>
                                    <p:animMotion origin="layout" path="M 8.33333E-7 -4.81481E-6 L -0.22448 -0.27245 " pathEditMode="relative" rAng="0" ptsTypes="AA">
                                      <p:cBhvr>
                                        <p:cTn id="26" dur="500" fill="hold"/>
                                        <p:tgtEl>
                                          <p:spTgt spid="36"/>
                                        </p:tgtEl>
                                        <p:attrNameLst>
                                          <p:attrName>ppt_x</p:attrName>
                                          <p:attrName>ppt_y</p:attrName>
                                        </p:attrNameLst>
                                      </p:cBhvr>
                                      <p:rCtr x="-11200" y="-13600"/>
                                    </p:animMotion>
                                  </p:childTnLst>
                                </p:cTn>
                              </p:par>
                              <p:par>
                                <p:cTn id="27" presetID="10" presetClass="exit" presetSubtype="0" fill="hold" grpId="1"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8"/>
                                        </p:tgtEl>
                                      </p:cBhvr>
                                    </p:animEffect>
                                    <p:set>
                                      <p:cBhvr>
                                        <p:cTn id="32" dur="1" fill="hold">
                                          <p:stCondLst>
                                            <p:cond delay="499"/>
                                          </p:stCondLst>
                                        </p:cTn>
                                        <p:tgtEl>
                                          <p:spTgt spid="3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2" nodeType="click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52"/>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42" grpId="0"/>
      <p:bldP spid="42" grpId="1"/>
      <p:bldP spid="51" grpId="0" animBg="1"/>
      <p:bldP spid="52" grpId="0" animBg="1"/>
      <p:bldP spid="52" grpId="1" animBg="1"/>
      <p:bldP spid="53" grpId="0" animBg="1"/>
      <p:bldP spid="54" grpId="0"/>
      <p:bldP spid="55" grpId="0" animBg="1"/>
      <p:bldP spid="62" grpId="0" animBg="1"/>
      <p:bldP spid="3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a:ln>
            <a:solidFill>
              <a:schemeClr val="accent3"/>
            </a:solidFill>
          </a:ln>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72</a:t>
            </a:fld>
            <a:endParaRPr lang="en-US">
              <a:solidFill>
                <a:srgbClr val="080808">
                  <a:tint val="75000"/>
                </a:srgbClr>
              </a:solidFill>
              <a:latin typeface="Calibri"/>
            </a:endParaRPr>
          </a:p>
        </p:txBody>
      </p:sp>
    </p:spTree>
    <p:extLst>
      <p:ext uri="{BB962C8B-B14F-4D97-AF65-F5344CB8AC3E}">
        <p14:creationId xmlns:p14="http://schemas.microsoft.com/office/powerpoint/2010/main" val="577653344"/>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4" name="Content Placeholder 2"/>
          <p:cNvSpPr>
            <a:spLocks noGrp="1"/>
          </p:cNvSpPr>
          <p:nvPr>
            <p:ph idx="1"/>
          </p:nvPr>
        </p:nvSpPr>
        <p:spPr>
          <a:xfrm>
            <a:off x="457200" y="1295400"/>
            <a:ext cx="8229600" cy="5334000"/>
          </a:xfrm>
        </p:spPr>
        <p:txBody>
          <a:bodyPr rtlCol="0">
            <a:normAutofit fontScale="92500" lnSpcReduction="10000"/>
          </a:bodyPr>
          <a:lstStyle/>
          <a:p>
            <a:pPr eaLnBrk="1" fontAlgn="auto" hangingPunct="1">
              <a:spcAft>
                <a:spcPts val="0"/>
              </a:spcAft>
              <a:defRPr/>
            </a:pPr>
            <a:r>
              <a:rPr lang="en-US" dirty="0" smtClean="0">
                <a:solidFill>
                  <a:schemeClr val="tx1"/>
                </a:solidFill>
              </a:rPr>
              <a:t>Simulated System</a:t>
            </a:r>
          </a:p>
          <a:p>
            <a:pPr lvl="1" eaLnBrk="1" fontAlgn="auto" hangingPunct="1">
              <a:spcAft>
                <a:spcPts val="0"/>
              </a:spcAft>
              <a:defRPr/>
            </a:pPr>
            <a:r>
              <a:rPr lang="en-US" sz="2600" dirty="0" smtClean="0"/>
              <a:t>In-order cores, single issue, 4 GHz</a:t>
            </a:r>
          </a:p>
          <a:p>
            <a:pPr lvl="1" eaLnBrk="1" fontAlgn="auto" hangingPunct="1">
              <a:spcAft>
                <a:spcPts val="0"/>
              </a:spcAft>
              <a:defRPr/>
            </a:pPr>
            <a:r>
              <a:rPr lang="en-US" sz="2600" dirty="0" smtClean="0"/>
              <a:t>32 KB L1 cache, 256 KB L2 cache (private)</a:t>
            </a:r>
          </a:p>
          <a:p>
            <a:pPr lvl="1" eaLnBrk="1" fontAlgn="auto" hangingPunct="1">
              <a:spcAft>
                <a:spcPts val="0"/>
              </a:spcAft>
              <a:defRPr/>
            </a:pPr>
            <a:r>
              <a:rPr lang="en-US" sz="2600" dirty="0" smtClean="0"/>
              <a:t>Shared L3 cache (1MB to 16MB)</a:t>
            </a:r>
          </a:p>
          <a:p>
            <a:pPr lvl="1" eaLnBrk="1" fontAlgn="auto" hangingPunct="1">
              <a:spcAft>
                <a:spcPts val="0"/>
              </a:spcAft>
              <a:defRPr/>
            </a:pPr>
            <a:r>
              <a:rPr lang="en-US" sz="2600" dirty="0" smtClean="0"/>
              <a:t>Memory: 150 cycle row hit, 400 cycle row conflict</a:t>
            </a:r>
          </a:p>
          <a:p>
            <a:pPr eaLnBrk="1" fontAlgn="auto" hangingPunct="1">
              <a:spcAft>
                <a:spcPts val="0"/>
              </a:spcAft>
              <a:defRPr/>
            </a:pPr>
            <a:r>
              <a:rPr lang="en-US" dirty="0" smtClean="0">
                <a:solidFill>
                  <a:schemeClr val="tx1"/>
                </a:solidFill>
              </a:rPr>
              <a:t>Benchmarks</a:t>
            </a:r>
          </a:p>
          <a:p>
            <a:pPr lvl="1" eaLnBrk="1" fontAlgn="auto" hangingPunct="1">
              <a:spcAft>
                <a:spcPts val="0"/>
              </a:spcAft>
              <a:defRPr/>
            </a:pPr>
            <a:r>
              <a:rPr lang="en-US" sz="2600" dirty="0" smtClean="0"/>
              <a:t>SPEC 2000, SPEC 2006, TPC-C, 3 TPC-H, Apache</a:t>
            </a:r>
            <a:r>
              <a:rPr lang="en-US" sz="2600" dirty="0"/>
              <a:t>	</a:t>
            </a:r>
          </a:p>
          <a:p>
            <a:pPr eaLnBrk="1" fontAlgn="auto" hangingPunct="1">
              <a:spcAft>
                <a:spcPts val="0"/>
              </a:spcAft>
              <a:defRPr/>
            </a:pPr>
            <a:r>
              <a:rPr lang="en-US" dirty="0" smtClean="0">
                <a:solidFill>
                  <a:schemeClr val="tx1"/>
                </a:solidFill>
              </a:rPr>
              <a:t>Multi-programmed</a:t>
            </a:r>
            <a:r>
              <a:rPr lang="en-US" dirty="0" smtClean="0">
                <a:solidFill>
                  <a:schemeClr val="tx2"/>
                </a:solidFill>
              </a:rPr>
              <a:t> </a:t>
            </a:r>
            <a:r>
              <a:rPr lang="en-US" dirty="0" smtClean="0">
                <a:solidFill>
                  <a:schemeClr val="tx1"/>
                </a:solidFill>
              </a:rPr>
              <a:t>workloads</a:t>
            </a:r>
          </a:p>
          <a:p>
            <a:pPr lvl="1" eaLnBrk="1" fontAlgn="auto" hangingPunct="1">
              <a:spcAft>
                <a:spcPts val="0"/>
              </a:spcAft>
              <a:defRPr/>
            </a:pPr>
            <a:r>
              <a:rPr lang="en-US" sz="2600" dirty="0" smtClean="0"/>
              <a:t>Varying memory intensity and cache sensitivity</a:t>
            </a:r>
          </a:p>
          <a:p>
            <a:pPr>
              <a:defRPr/>
            </a:pPr>
            <a:r>
              <a:rPr lang="en-US" dirty="0" smtClean="0">
                <a:solidFill>
                  <a:schemeClr val="tx1"/>
                </a:solidFill>
              </a:rPr>
              <a:t>Metrics</a:t>
            </a:r>
          </a:p>
          <a:p>
            <a:pPr lvl="1">
              <a:defRPr/>
            </a:pPr>
            <a:r>
              <a:rPr lang="en-US" sz="2600" dirty="0" smtClean="0"/>
              <a:t>4 different metrics for performance and fairness</a:t>
            </a:r>
          </a:p>
          <a:p>
            <a:pPr lvl="1">
              <a:defRPr/>
            </a:pPr>
            <a:r>
              <a:rPr lang="en-US" sz="2600" dirty="0" smtClean="0"/>
              <a:t>Present weighted speedup</a:t>
            </a:r>
            <a:endParaRPr lang="en-US" sz="2600" dirty="0"/>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73</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885892922"/>
      </p:ext>
    </p:extLst>
  </p:cSld>
  <p:clrMapOvr>
    <a:masterClrMapping/>
  </p:clrMapOvr>
  <p:transition xmlns:p14="http://schemas.microsoft.com/office/powerpoint/2010/main" advTm="4064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3" end="3"/>
                                            </p:txEl>
                                          </p:spTgt>
                                        </p:tgtEl>
                                        <p:attrNameLst>
                                          <p:attrName>style.fontStyle</p:attrName>
                                        </p:attrNameLst>
                                      </p:cBhvr>
                                      <p:to>
                                        <p:strVal val="normal"/>
                                      </p:to>
                                    </p:set>
                                    <p:set>
                                      <p:cBhvr override="childStyle">
                                        <p:cTn id="7" dur="indefinite"/>
                                        <p:tgtEl>
                                          <p:spTgt spid="4">
                                            <p:txEl>
                                              <p:pRg st="3" end="3"/>
                                            </p:txEl>
                                          </p:spTgt>
                                        </p:tgtEl>
                                        <p:attrNameLst>
                                          <p:attrName>style.fontWeight</p:attrName>
                                        </p:attrNameLst>
                                      </p:cBhvr>
                                      <p:to>
                                        <p:strVal val="bold"/>
                                      </p:to>
                                    </p:set>
                                    <p:set>
                                      <p:cBhvr override="childStyle">
                                        <p:cTn id="8" dur="indefinite"/>
                                        <p:tgtEl>
                                          <p:spTgt spid="4">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4">
                                            <p:txEl>
                                              <p:pRg st="3" end="3"/>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Comparison with Prior Works</a:t>
            </a:r>
            <a:endParaRPr lang="en-US" dirty="0"/>
          </a:p>
        </p:txBody>
      </p:sp>
      <p:sp>
        <p:nvSpPr>
          <p:cNvPr id="4" name="TextBox 3"/>
          <p:cNvSpPr txBox="1"/>
          <p:nvPr/>
        </p:nvSpPr>
        <p:spPr>
          <a:xfrm>
            <a:off x="457200" y="1219200"/>
            <a:ext cx="4228850" cy="523220"/>
          </a:xfrm>
          <a:prstGeom prst="rect">
            <a:avLst/>
          </a:prstGeom>
          <a:noFill/>
        </p:spPr>
        <p:txBody>
          <a:bodyPr wrap="none" rtlCol="0">
            <a:spAutoFit/>
          </a:bodyPr>
          <a:lstStyle/>
          <a:p>
            <a:pPr fontAlgn="auto">
              <a:spcBef>
                <a:spcPts val="0"/>
              </a:spcBef>
              <a:spcAft>
                <a:spcPts val="0"/>
              </a:spcAft>
            </a:pPr>
            <a:r>
              <a:rPr lang="en-US" sz="2800" b="1" dirty="0">
                <a:solidFill>
                  <a:srgbClr val="080808"/>
                </a:solidFill>
                <a:latin typeface="Calibri"/>
                <a:ea typeface="+mn-ea"/>
                <a:cs typeface="+mn-cs"/>
              </a:rPr>
              <a:t>Addressing Cache Pollution</a:t>
            </a:r>
          </a:p>
        </p:txBody>
      </p:sp>
      <p:sp>
        <p:nvSpPr>
          <p:cNvPr id="13" name="TextBox 12"/>
          <p:cNvSpPr txBox="1"/>
          <p:nvPr/>
        </p:nvSpPr>
        <p:spPr>
          <a:xfrm>
            <a:off x="457200" y="5599093"/>
            <a:ext cx="7696200" cy="954107"/>
          </a:xfrm>
          <a:prstGeom prst="rect">
            <a:avLst/>
          </a:prstGeom>
          <a:noFill/>
        </p:spPr>
        <p:txBody>
          <a:bodyPr wrap="square" rtlCol="0">
            <a:spAutoFit/>
          </a:bodyPr>
          <a:lstStyle/>
          <a:p>
            <a:pPr fontAlgn="auto">
              <a:spcBef>
                <a:spcPts val="0"/>
              </a:spcBef>
              <a:spcAft>
                <a:spcPts val="0"/>
              </a:spcAft>
            </a:pPr>
            <a:r>
              <a:rPr lang="en-US" sz="2800" dirty="0">
                <a:solidFill>
                  <a:srgbClr val="C00000"/>
                </a:solidFill>
                <a:latin typeface="Calibri"/>
                <a:ea typeface="+mn-ea"/>
                <a:cs typeface="+mn-cs"/>
              </a:rPr>
              <a:t>- No control on number of blocks inserted with high priority </a:t>
            </a:r>
            <a:r>
              <a:rPr lang="en-US" sz="2800" dirty="0">
                <a:solidFill>
                  <a:srgbClr val="C00000"/>
                </a:solidFill>
                <a:latin typeface="Cambria Math"/>
                <a:ea typeface="Cambria Math"/>
                <a:cs typeface="+mn-cs"/>
              </a:rPr>
              <a:t>⟹ </a:t>
            </a:r>
            <a:r>
              <a:rPr lang="en-US" sz="2800" dirty="0">
                <a:solidFill>
                  <a:srgbClr val="C00000"/>
                </a:solidFill>
                <a:latin typeface="Calibri" pitchFamily="34" charset="0"/>
                <a:ea typeface="Cambria Math"/>
                <a:cs typeface="Calibri" pitchFamily="34" charset="0"/>
              </a:rPr>
              <a:t>Thrashing</a:t>
            </a:r>
            <a:r>
              <a:rPr lang="en-US" sz="2800" dirty="0">
                <a:solidFill>
                  <a:srgbClr val="C00000"/>
                </a:solidFill>
                <a:latin typeface="Calibri"/>
                <a:ea typeface="+mn-ea"/>
                <a:cs typeface="+mn-cs"/>
              </a:rPr>
              <a:t> </a:t>
            </a:r>
          </a:p>
        </p:txBody>
      </p:sp>
      <p:grpSp>
        <p:nvGrpSpPr>
          <p:cNvPr id="19" name="Group 18"/>
          <p:cNvGrpSpPr/>
          <p:nvPr/>
        </p:nvGrpSpPr>
        <p:grpSpPr>
          <a:xfrm>
            <a:off x="457200" y="1676400"/>
            <a:ext cx="7772400" cy="990600"/>
            <a:chOff x="457200" y="1752600"/>
            <a:chExt cx="7772400" cy="990600"/>
          </a:xfrm>
        </p:grpSpPr>
        <p:sp>
          <p:nvSpPr>
            <p:cNvPr id="7" name="TextBox 6"/>
            <p:cNvSpPr txBox="1"/>
            <p:nvPr/>
          </p:nvSpPr>
          <p:spPr>
            <a:xfrm>
              <a:off x="457200" y="1752600"/>
              <a:ext cx="77724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Run-time Bypassing (RTB) – Johnson+ ISCA’97</a:t>
              </a:r>
            </a:p>
          </p:txBody>
        </p:sp>
        <p:sp>
          <p:nvSpPr>
            <p:cNvPr id="15" name="TextBox 14"/>
            <p:cNvSpPr txBox="1"/>
            <p:nvPr/>
          </p:nvSpPr>
          <p:spPr>
            <a:xfrm>
              <a:off x="499576" y="2219980"/>
              <a:ext cx="6047168"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 Memory region based reuse prediction</a:t>
              </a:r>
            </a:p>
          </p:txBody>
        </p:sp>
      </p:grpSp>
      <p:grpSp>
        <p:nvGrpSpPr>
          <p:cNvPr id="18" name="Group 17"/>
          <p:cNvGrpSpPr/>
          <p:nvPr/>
        </p:nvGrpSpPr>
        <p:grpSpPr>
          <a:xfrm>
            <a:off x="457200" y="2895600"/>
            <a:ext cx="8153400" cy="1437620"/>
            <a:chOff x="457200" y="2510135"/>
            <a:chExt cx="8153400" cy="1437620"/>
          </a:xfrm>
        </p:grpSpPr>
        <p:sp>
          <p:nvSpPr>
            <p:cNvPr id="8" name="TextBox 7"/>
            <p:cNvSpPr txBox="1"/>
            <p:nvPr/>
          </p:nvSpPr>
          <p:spPr>
            <a:xfrm>
              <a:off x="457200" y="2510135"/>
              <a:ext cx="8106386"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Single-usage Block Prediction (SU) – Piquet+ ACSAC’07</a:t>
              </a:r>
            </a:p>
          </p:txBody>
        </p:sp>
        <p:sp>
          <p:nvSpPr>
            <p:cNvPr id="12" name="TextBox 11"/>
            <p:cNvSpPr txBox="1"/>
            <p:nvPr/>
          </p:nvSpPr>
          <p:spPr>
            <a:xfrm>
              <a:off x="457200" y="2927628"/>
              <a:ext cx="81534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Signature-based Hit Prediction (SHIP) – Wu+ MICRO’11</a:t>
              </a:r>
            </a:p>
          </p:txBody>
        </p:sp>
        <p:sp>
          <p:nvSpPr>
            <p:cNvPr id="16" name="TextBox 15"/>
            <p:cNvSpPr txBox="1"/>
            <p:nvPr/>
          </p:nvSpPr>
          <p:spPr>
            <a:xfrm>
              <a:off x="457200" y="3424535"/>
              <a:ext cx="6241709"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 Program counter based reuse prediction</a:t>
              </a:r>
            </a:p>
          </p:txBody>
        </p:sp>
      </p:grpSp>
      <p:grpSp>
        <p:nvGrpSpPr>
          <p:cNvPr id="20" name="Group 19"/>
          <p:cNvGrpSpPr/>
          <p:nvPr/>
        </p:nvGrpSpPr>
        <p:grpSpPr>
          <a:xfrm>
            <a:off x="457200" y="4577715"/>
            <a:ext cx="7772400" cy="984885"/>
            <a:chOff x="457200" y="3576935"/>
            <a:chExt cx="7772400" cy="984885"/>
          </a:xfrm>
        </p:grpSpPr>
        <p:sp>
          <p:nvSpPr>
            <p:cNvPr id="6" name="TextBox 5"/>
            <p:cNvSpPr txBox="1"/>
            <p:nvPr/>
          </p:nvSpPr>
          <p:spPr>
            <a:xfrm>
              <a:off x="457200" y="3576935"/>
              <a:ext cx="77724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Miss Classification Table (MCT) – Collins+ MICRO’99</a:t>
              </a:r>
            </a:p>
          </p:txBody>
        </p:sp>
        <p:sp>
          <p:nvSpPr>
            <p:cNvPr id="17" name="TextBox 16"/>
            <p:cNvSpPr txBox="1"/>
            <p:nvPr/>
          </p:nvSpPr>
          <p:spPr>
            <a:xfrm>
              <a:off x="457200" y="4038600"/>
              <a:ext cx="5051319"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 One most recently evicted block</a:t>
              </a:r>
            </a:p>
          </p:txBody>
        </p:sp>
      </p:grpSp>
      <p:sp>
        <p:nvSpPr>
          <p:cNvPr id="23" name="Slide Number Placeholder 2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74</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408140351"/>
      </p:ext>
    </p:extLst>
  </p:cSld>
  <p:clrMapOvr>
    <a:masterClrMapping/>
  </p:clrMapOvr>
  <p:transition xmlns:p14="http://schemas.microsoft.com/office/powerpoint/2010/main" advTm="8728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Comparison with Prior Works</a:t>
            </a:r>
            <a:endParaRPr lang="en-US" dirty="0"/>
          </a:p>
        </p:txBody>
      </p:sp>
      <p:sp>
        <p:nvSpPr>
          <p:cNvPr id="5" name="TextBox 4"/>
          <p:cNvSpPr txBox="1"/>
          <p:nvPr/>
        </p:nvSpPr>
        <p:spPr>
          <a:xfrm>
            <a:off x="457200" y="1371600"/>
            <a:ext cx="4338945" cy="523220"/>
          </a:xfrm>
          <a:prstGeom prst="rect">
            <a:avLst/>
          </a:prstGeom>
          <a:noFill/>
        </p:spPr>
        <p:txBody>
          <a:bodyPr wrap="none" rtlCol="0">
            <a:spAutoFit/>
          </a:bodyPr>
          <a:lstStyle/>
          <a:p>
            <a:pPr fontAlgn="auto">
              <a:spcBef>
                <a:spcPts val="0"/>
              </a:spcBef>
              <a:spcAft>
                <a:spcPts val="0"/>
              </a:spcAft>
            </a:pPr>
            <a:r>
              <a:rPr lang="en-US" sz="2800" b="1" dirty="0">
                <a:solidFill>
                  <a:srgbClr val="080808"/>
                </a:solidFill>
                <a:latin typeface="Calibri"/>
                <a:ea typeface="+mn-ea"/>
                <a:cs typeface="+mn-cs"/>
              </a:rPr>
              <a:t>Addressing Cache Thrashing</a:t>
            </a:r>
          </a:p>
        </p:txBody>
      </p:sp>
      <p:sp>
        <p:nvSpPr>
          <p:cNvPr id="14" name="TextBox 13"/>
          <p:cNvSpPr txBox="1"/>
          <p:nvPr/>
        </p:nvSpPr>
        <p:spPr>
          <a:xfrm>
            <a:off x="457200" y="3352800"/>
            <a:ext cx="8122736" cy="523220"/>
          </a:xfrm>
          <a:prstGeom prst="rect">
            <a:avLst/>
          </a:prstGeom>
          <a:noFill/>
        </p:spPr>
        <p:txBody>
          <a:bodyPr wrap="none" rtlCol="0">
            <a:spAutoFit/>
          </a:bodyPr>
          <a:lstStyle/>
          <a:p>
            <a:pPr fontAlgn="auto">
              <a:spcBef>
                <a:spcPts val="0"/>
              </a:spcBef>
              <a:spcAft>
                <a:spcPts val="0"/>
              </a:spcAft>
            </a:pPr>
            <a:r>
              <a:rPr lang="en-US" sz="2800" dirty="0">
                <a:solidFill>
                  <a:srgbClr val="C00000"/>
                </a:solidFill>
                <a:latin typeface="Calibri"/>
                <a:ea typeface="+mn-ea"/>
                <a:cs typeface="+mn-cs"/>
              </a:rPr>
              <a:t>- No mechanism to filter low-reuse blocks </a:t>
            </a:r>
            <a:r>
              <a:rPr lang="en-US" sz="2800" dirty="0">
                <a:solidFill>
                  <a:srgbClr val="C00000"/>
                </a:solidFill>
                <a:latin typeface="Cambria Math"/>
                <a:ea typeface="Cambria Math"/>
                <a:cs typeface="+mn-cs"/>
              </a:rPr>
              <a:t>⟹ </a:t>
            </a:r>
            <a:r>
              <a:rPr lang="en-US" sz="2800" dirty="0">
                <a:solidFill>
                  <a:srgbClr val="C00000"/>
                </a:solidFill>
                <a:latin typeface="Calibri" pitchFamily="34" charset="0"/>
                <a:ea typeface="Cambria Math"/>
                <a:cs typeface="Calibri" pitchFamily="34" charset="0"/>
              </a:rPr>
              <a:t>Pollution</a:t>
            </a:r>
            <a:endParaRPr lang="en-US" sz="2800" dirty="0">
              <a:solidFill>
                <a:srgbClr val="C00000"/>
              </a:solidFill>
              <a:latin typeface="Calibri"/>
              <a:ea typeface="+mn-ea"/>
              <a:cs typeface="+mn-cs"/>
            </a:endParaRPr>
          </a:p>
        </p:txBody>
      </p:sp>
      <p:grpSp>
        <p:nvGrpSpPr>
          <p:cNvPr id="19" name="Group 21"/>
          <p:cNvGrpSpPr/>
          <p:nvPr/>
        </p:nvGrpSpPr>
        <p:grpSpPr>
          <a:xfrm>
            <a:off x="457200" y="1905000"/>
            <a:ext cx="7878247" cy="1371600"/>
            <a:chOff x="457200" y="5115580"/>
            <a:chExt cx="7878247" cy="1371600"/>
          </a:xfrm>
        </p:grpSpPr>
        <p:sp>
          <p:nvSpPr>
            <p:cNvPr id="9" name="TextBox 8"/>
            <p:cNvSpPr txBox="1"/>
            <p:nvPr/>
          </p:nvSpPr>
          <p:spPr>
            <a:xfrm>
              <a:off x="457200" y="5115580"/>
              <a:ext cx="77724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TA-DIP – </a:t>
              </a:r>
              <a:r>
                <a:rPr lang="en-US" sz="2800" dirty="0" err="1">
                  <a:solidFill>
                    <a:srgbClr val="080808"/>
                  </a:solidFill>
                  <a:latin typeface="Calibri"/>
                  <a:ea typeface="+mn-ea"/>
                  <a:cs typeface="+mn-cs"/>
                </a:rPr>
                <a:t>Qureshi</a:t>
              </a:r>
              <a:r>
                <a:rPr lang="en-US" sz="2800" dirty="0">
                  <a:solidFill>
                    <a:srgbClr val="080808"/>
                  </a:solidFill>
                  <a:latin typeface="Calibri"/>
                  <a:ea typeface="+mn-ea"/>
                  <a:cs typeface="+mn-cs"/>
                </a:rPr>
                <a:t>+ ISCA’07, </a:t>
              </a:r>
              <a:r>
                <a:rPr lang="en-US" sz="2800" dirty="0" err="1">
                  <a:solidFill>
                    <a:srgbClr val="080808"/>
                  </a:solidFill>
                  <a:latin typeface="Calibri"/>
                  <a:ea typeface="+mn-ea"/>
                  <a:cs typeface="+mn-cs"/>
                </a:rPr>
                <a:t>Jaleel</a:t>
              </a:r>
              <a:r>
                <a:rPr lang="en-US" sz="2800" dirty="0">
                  <a:solidFill>
                    <a:srgbClr val="080808"/>
                  </a:solidFill>
                  <a:latin typeface="Calibri"/>
                  <a:ea typeface="+mn-ea"/>
                  <a:cs typeface="+mn-cs"/>
                </a:rPr>
                <a:t>+ PACT’08</a:t>
              </a:r>
            </a:p>
          </p:txBody>
        </p:sp>
        <p:sp>
          <p:nvSpPr>
            <p:cNvPr id="10" name="TextBox 9"/>
            <p:cNvSpPr txBox="1"/>
            <p:nvPr/>
          </p:nvSpPr>
          <p:spPr>
            <a:xfrm>
              <a:off x="457200" y="5481935"/>
              <a:ext cx="4043030"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TA-DRRIP – </a:t>
              </a:r>
              <a:r>
                <a:rPr lang="en-US" sz="2800" dirty="0" err="1">
                  <a:solidFill>
                    <a:srgbClr val="080808"/>
                  </a:solidFill>
                  <a:latin typeface="Calibri"/>
                  <a:ea typeface="+mn-ea"/>
                  <a:cs typeface="+mn-cs"/>
                </a:rPr>
                <a:t>Jaleel</a:t>
              </a:r>
              <a:r>
                <a:rPr lang="en-US" sz="2800" dirty="0">
                  <a:solidFill>
                    <a:srgbClr val="080808"/>
                  </a:solidFill>
                  <a:latin typeface="Calibri"/>
                  <a:ea typeface="+mn-ea"/>
                  <a:cs typeface="+mn-cs"/>
                </a:rPr>
                <a:t>+ ISCA’10</a:t>
              </a:r>
            </a:p>
          </p:txBody>
        </p:sp>
        <p:sp>
          <p:nvSpPr>
            <p:cNvPr id="21" name="TextBox 20"/>
            <p:cNvSpPr txBox="1"/>
            <p:nvPr/>
          </p:nvSpPr>
          <p:spPr>
            <a:xfrm>
              <a:off x="457200" y="5963960"/>
              <a:ext cx="7878247"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 Use set dueling to determine thrashing applications</a:t>
              </a:r>
            </a:p>
          </p:txBody>
        </p:sp>
      </p:grpSp>
      <p:sp>
        <p:nvSpPr>
          <p:cNvPr id="23" name="Slide Number Placeholder 2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75</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004464053"/>
      </p:ext>
    </p:extLst>
  </p:cSld>
  <p:clrMapOvr>
    <a:masterClrMapping/>
  </p:clrMapOvr>
  <p:transition xmlns:p14="http://schemas.microsoft.com/office/powerpoint/2010/main" advTm="8728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Summary</a:t>
            </a:r>
            <a:endParaRPr lang="en-US" dirty="0"/>
          </a:p>
        </p:txBody>
      </p:sp>
      <p:graphicFrame>
        <p:nvGraphicFramePr>
          <p:cNvPr id="5" name="Chart 4"/>
          <p:cNvGraphicFramePr/>
          <p:nvPr/>
        </p:nvGraphicFramePr>
        <p:xfrm>
          <a:off x="304800" y="1371600"/>
          <a:ext cx="85344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p:cNvSpPr/>
          <p:nvPr/>
        </p:nvSpPr>
        <p:spPr>
          <a:xfrm>
            <a:off x="2971800" y="4419600"/>
            <a:ext cx="838200" cy="7620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6" name="Oval 5"/>
          <p:cNvSpPr/>
          <p:nvPr/>
        </p:nvSpPr>
        <p:spPr>
          <a:xfrm>
            <a:off x="5283200" y="3048000"/>
            <a:ext cx="838200" cy="12192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7" name="Oval 6"/>
          <p:cNvSpPr/>
          <p:nvPr/>
        </p:nvSpPr>
        <p:spPr>
          <a:xfrm>
            <a:off x="7658100" y="1981200"/>
            <a:ext cx="838200" cy="18288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8" name="Slide Number Placeholder 7"/>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76</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056478183"/>
      </p:ext>
    </p:extLst>
  </p:cSld>
  <p:clrMapOvr>
    <a:masterClrMapping/>
  </p:clrMapOvr>
  <p:transition xmlns:p14="http://schemas.microsoft.com/office/powerpoint/2010/main" advTm="3042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304800" y="1143000"/>
          <a:ext cx="853440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smtClean="0"/>
              <a:t>4-Core: Performance</a:t>
            </a:r>
            <a:endParaRPr lang="en-US" dirty="0"/>
          </a:p>
        </p:txBody>
      </p:sp>
      <p:sp>
        <p:nvSpPr>
          <p:cNvPr id="4" name="Oval 3"/>
          <p:cNvSpPr/>
          <p:nvPr/>
        </p:nvSpPr>
        <p:spPr>
          <a:xfrm>
            <a:off x="1981200" y="5181600"/>
            <a:ext cx="304800" cy="609600"/>
          </a:xfrm>
          <a:prstGeom prst="ellipse">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77</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626353037"/>
      </p:ext>
    </p:extLst>
  </p:cSld>
  <p:clrMapOvr>
    <a:masterClrMapping/>
  </p:clrMapOvr>
  <p:transition xmlns:p14="http://schemas.microsoft.com/office/powerpoint/2010/main" advTm="5190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7" dur="500"/>
                                        <p:tgtEl>
                                          <p:spTgt spid="7">
                                            <p:graphicEl>
                                              <a:chart seriesIdx="2"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2" dur="500"/>
                                        <p:tgtEl>
                                          <p:spTgt spid="7">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2"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P spid="4" grpId="0" animBg="1"/>
      <p:bldP spid="4" grpId="1" animBg="1"/>
      <p:bldP spid="4" grpId="2"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Cache Size</a:t>
            </a:r>
            <a:endParaRPr lang="en-US" dirty="0"/>
          </a:p>
        </p:txBody>
      </p:sp>
      <p:graphicFrame>
        <p:nvGraphicFramePr>
          <p:cNvPr id="4" name="Chart 3"/>
          <p:cNvGraphicFramePr/>
          <p:nvPr/>
        </p:nvGraphicFramePr>
        <p:xfrm>
          <a:off x="381000" y="1295400"/>
          <a:ext cx="8229600" cy="48768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Arrow Connector 5"/>
          <p:cNvCxnSpPr/>
          <p:nvPr/>
        </p:nvCxnSpPr>
        <p:spPr>
          <a:xfrm>
            <a:off x="2514600" y="2590800"/>
            <a:ext cx="2362200" cy="1219200"/>
          </a:xfrm>
          <a:prstGeom prst="straightConnector1">
            <a:avLst/>
          </a:prstGeom>
          <a:ln w="2857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19800" y="2057400"/>
            <a:ext cx="2209800" cy="1447800"/>
          </a:xfrm>
          <a:prstGeom prst="straightConnector1">
            <a:avLst/>
          </a:prstGeom>
          <a:ln w="2857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657600" y="3657600"/>
            <a:ext cx="609600" cy="6096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9" name="Oval 8"/>
          <p:cNvSpPr/>
          <p:nvPr/>
        </p:nvSpPr>
        <p:spPr>
          <a:xfrm>
            <a:off x="6934200" y="3200400"/>
            <a:ext cx="609600" cy="8382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78</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915088807"/>
      </p:ext>
    </p:extLst>
  </p:cSld>
  <p:clrMapOvr>
    <a:masterClrMapping/>
  </p:clrMapOvr>
  <p:transition xmlns:p14="http://schemas.microsoft.com/office/powerpoint/2010/main" advTm="4760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EAF Size</a:t>
            </a:r>
            <a:endParaRPr lang="en-US" dirty="0"/>
          </a:p>
        </p:txBody>
      </p:sp>
      <p:graphicFrame>
        <p:nvGraphicFramePr>
          <p:cNvPr id="5" name="Chart 4"/>
          <p:cNvGraphicFramePr/>
          <p:nvPr/>
        </p:nvGraphicFramePr>
        <p:xfrm>
          <a:off x="533400" y="1143000"/>
          <a:ext cx="8153400" cy="5410200"/>
        </p:xfrm>
        <a:graphic>
          <a:graphicData uri="http://schemas.openxmlformats.org/drawingml/2006/chart">
            <c:chart xmlns:c="http://schemas.openxmlformats.org/drawingml/2006/chart" xmlns:r="http://schemas.openxmlformats.org/officeDocument/2006/relationships" r:id="rId4"/>
          </a:graphicData>
        </a:graphic>
      </p:graphicFrame>
      <p:sp>
        <p:nvSpPr>
          <p:cNvPr id="7" name="Oval 6"/>
          <p:cNvSpPr/>
          <p:nvPr/>
        </p:nvSpPr>
        <p:spPr>
          <a:xfrm>
            <a:off x="5638800" y="2286000"/>
            <a:ext cx="457200" cy="27432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6" name="Oval 5"/>
          <p:cNvSpPr/>
          <p:nvPr/>
        </p:nvSpPr>
        <p:spPr>
          <a:xfrm>
            <a:off x="2209800" y="3276600"/>
            <a:ext cx="457200" cy="2057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8" name="Oval 7"/>
          <p:cNvSpPr/>
          <p:nvPr/>
        </p:nvSpPr>
        <p:spPr>
          <a:xfrm>
            <a:off x="7467600" y="2514600"/>
            <a:ext cx="457200" cy="25146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9" name="Slide Number Placeholder 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79</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838210146"/>
      </p:ext>
    </p:extLst>
  </p:cSld>
  <p:clrMapOvr>
    <a:masterClrMapping/>
  </p:clrMapOvr>
  <p:transition xmlns:p14="http://schemas.microsoft.com/office/powerpoint/2010/main" advTm="5037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400" dirty="0" smtClean="0"/>
              <a:t>The Multi-Core System: A </a:t>
            </a:r>
            <a:r>
              <a:rPr lang="en-US" sz="3400" b="1" i="1" dirty="0" smtClean="0"/>
              <a:t>Shared Resource </a:t>
            </a:r>
            <a:r>
              <a:rPr lang="en-US" sz="34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8</a:t>
            </a:fld>
            <a:endParaRPr lang="en-US"/>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pPr fontAlgn="auto">
              <a:spcBef>
                <a:spcPts val="0"/>
              </a:spcBef>
              <a:spcAft>
                <a:spcPts val="0"/>
              </a:spcAft>
            </a:pPr>
            <a:endParaRPr lang="en-US">
              <a:solidFill>
                <a:srgbClr val="000000"/>
              </a:solidFill>
              <a:latin typeface="Tahoma"/>
              <a:ea typeface="+mn-ea"/>
              <a:cs typeface="+mn-cs"/>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618631"/>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auto" hangingPunct="1">
              <a:spcBef>
                <a:spcPts val="0"/>
              </a:spcBef>
              <a:spcAft>
                <a:spcPts val="0"/>
              </a:spcAft>
            </a:pPr>
            <a:r>
              <a:rPr lang="en-US" sz="1800" dirty="0" smtClean="0">
                <a:solidFill>
                  <a:srgbClr val="000000"/>
                </a:solidFill>
              </a:rPr>
              <a:t>Shared</a:t>
            </a:r>
          </a:p>
          <a:p>
            <a:pPr algn="ctr" eaLnBrk="1" fontAlgn="auto" hangingPunct="1">
              <a:spcBef>
                <a:spcPts val="0"/>
              </a:spcBef>
              <a:spcAft>
                <a:spcPts val="0"/>
              </a:spcAft>
            </a:pPr>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31399882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 in Paper</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dirty="0" smtClean="0"/>
              <a:t>EAF orthogonal to replacement policies</a:t>
            </a:r>
          </a:p>
          <a:p>
            <a:pPr lvl="1"/>
            <a:r>
              <a:rPr lang="en-US" sz="2400" dirty="0" smtClean="0"/>
              <a:t>LRU, RRIP – </a:t>
            </a:r>
            <a:r>
              <a:rPr lang="en-US" sz="2400" dirty="0" err="1" smtClean="0"/>
              <a:t>Jaleel</a:t>
            </a:r>
            <a:r>
              <a:rPr lang="en-US" sz="2400" dirty="0" smtClean="0"/>
              <a:t>+ ISCA’10</a:t>
            </a:r>
          </a:p>
          <a:p>
            <a:r>
              <a:rPr lang="en-US" sz="2800" dirty="0" smtClean="0"/>
              <a:t>Performance improvement of EAF increases with increasing memory latency</a:t>
            </a:r>
          </a:p>
          <a:p>
            <a:r>
              <a:rPr lang="en-US" sz="2800" dirty="0" smtClean="0"/>
              <a:t>EAF performs well on four different metrics</a:t>
            </a:r>
          </a:p>
          <a:p>
            <a:pPr lvl="1"/>
            <a:r>
              <a:rPr lang="en-US" sz="2400" dirty="0" smtClean="0"/>
              <a:t>Performance and fairness</a:t>
            </a:r>
          </a:p>
          <a:p>
            <a:r>
              <a:rPr lang="en-US" sz="2800" dirty="0" smtClean="0"/>
              <a:t>Alternative EAF-based designs perform comparably </a:t>
            </a:r>
          </a:p>
          <a:p>
            <a:pPr lvl="1"/>
            <a:r>
              <a:rPr lang="en-US" sz="2400" dirty="0" smtClean="0"/>
              <a:t>Segmented EAF</a:t>
            </a:r>
          </a:p>
          <a:p>
            <a:pPr lvl="1"/>
            <a:r>
              <a:rPr lang="en-US" sz="2400" dirty="0" smtClean="0"/>
              <a:t>Decoupled-clear EAF</a:t>
            </a:r>
          </a:p>
        </p:txBody>
      </p:sp>
      <p:sp>
        <p:nvSpPr>
          <p:cNvPr id="4" name="Slide Number Placeholder 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80</a:t>
            </a:fld>
            <a:endParaRPr lang="en-US">
              <a:solidFill>
                <a:srgbClr val="080808">
                  <a:tint val="75000"/>
                </a:srgbClr>
              </a:solidFill>
              <a:latin typeface="Calibri"/>
            </a:endParaRPr>
          </a:p>
        </p:txBody>
      </p:sp>
    </p:spTree>
    <p:extLst>
      <p:ext uri="{BB962C8B-B14F-4D97-AF65-F5344CB8AC3E}">
        <p14:creationId xmlns:p14="http://schemas.microsoft.com/office/powerpoint/2010/main" val="1793450327"/>
      </p:ext>
    </p:extLst>
  </p:cSld>
  <p:clrMapOvr>
    <a:masterClrMapping/>
  </p:clrMapOvr>
  <p:transition xmlns:p14="http://schemas.microsoft.com/office/powerpoint/2010/main" advTm="51000"/>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Content Placeholder 2"/>
          <p:cNvSpPr>
            <a:spLocks noGrp="1"/>
          </p:cNvSpPr>
          <p:nvPr>
            <p:ph idx="1"/>
          </p:nvPr>
        </p:nvSpPr>
        <p:spPr>
          <a:xfrm>
            <a:off x="381000" y="1371600"/>
            <a:ext cx="8534400" cy="5257800"/>
          </a:xfrm>
        </p:spPr>
        <p:txBody>
          <a:bodyPr rtlCol="0">
            <a:normAutofit fontScale="92500" lnSpcReduction="10000"/>
          </a:bodyPr>
          <a:lstStyle/>
          <a:p>
            <a:pPr eaLnBrk="1" fontAlgn="auto" hangingPunct="1">
              <a:spcAft>
                <a:spcPts val="0"/>
              </a:spcAft>
              <a:defRPr/>
            </a:pPr>
            <a:r>
              <a:rPr lang="en-US" sz="2800" dirty="0" smtClean="0"/>
              <a:t>Cache utilization is critical for system performance</a:t>
            </a:r>
          </a:p>
          <a:p>
            <a:pPr lvl="1" eaLnBrk="1" fontAlgn="auto" hangingPunct="1">
              <a:spcAft>
                <a:spcPts val="0"/>
              </a:spcAft>
              <a:defRPr/>
            </a:pPr>
            <a:r>
              <a:rPr lang="en-US" sz="2600" dirty="0" smtClean="0"/>
              <a:t>Pollution and thrashing degrade cache performance</a:t>
            </a:r>
          </a:p>
          <a:p>
            <a:pPr lvl="1" eaLnBrk="1" fontAlgn="auto" hangingPunct="1">
              <a:spcAft>
                <a:spcPts val="0"/>
              </a:spcAft>
              <a:defRPr/>
            </a:pPr>
            <a:r>
              <a:rPr lang="en-US" sz="2600" dirty="0" smtClean="0"/>
              <a:t>Prior works don’t address both problems concurrently</a:t>
            </a:r>
          </a:p>
          <a:p>
            <a:pPr lvl="1" eaLnBrk="1" fontAlgn="auto" hangingPunct="1">
              <a:spcAft>
                <a:spcPts val="0"/>
              </a:spcAft>
              <a:buFont typeface="Arial" pitchFamily="34" charset="0"/>
              <a:buNone/>
              <a:defRPr/>
            </a:pPr>
            <a:endParaRPr lang="en-US" sz="2400" dirty="0" smtClean="0"/>
          </a:p>
          <a:p>
            <a:pPr eaLnBrk="1" fontAlgn="auto" hangingPunct="1">
              <a:spcAft>
                <a:spcPts val="0"/>
              </a:spcAft>
              <a:defRPr/>
            </a:pPr>
            <a:r>
              <a:rPr lang="en-US" sz="2800" dirty="0" smtClean="0"/>
              <a:t>EAF-Cache</a:t>
            </a:r>
          </a:p>
          <a:p>
            <a:pPr lvl="1" eaLnBrk="1" fontAlgn="auto" hangingPunct="1">
              <a:spcAft>
                <a:spcPts val="0"/>
              </a:spcAft>
              <a:defRPr/>
            </a:pPr>
            <a:r>
              <a:rPr lang="en-US" sz="2600" dirty="0" smtClean="0"/>
              <a:t>Keep track of </a:t>
            </a:r>
            <a:r>
              <a:rPr lang="en-US" sz="2600" dirty="0" smtClean="0">
                <a:solidFill>
                  <a:schemeClr val="tx2"/>
                </a:solidFill>
              </a:rPr>
              <a:t>recently evicted block addresses in EAF</a:t>
            </a:r>
          </a:p>
          <a:p>
            <a:pPr lvl="1" eaLnBrk="1" fontAlgn="auto" hangingPunct="1">
              <a:spcAft>
                <a:spcPts val="0"/>
              </a:spcAft>
              <a:defRPr/>
            </a:pPr>
            <a:r>
              <a:rPr lang="en-US" sz="2600" dirty="0" smtClean="0">
                <a:solidFill>
                  <a:schemeClr val="tx2"/>
                </a:solidFill>
              </a:rPr>
              <a:t>Insert low reuse with low priority </a:t>
            </a:r>
            <a:r>
              <a:rPr lang="en-US" sz="2600" dirty="0" smtClean="0">
                <a:solidFill>
                  <a:schemeClr val="tx1">
                    <a:lumMod val="90000"/>
                    <a:lumOff val="10000"/>
                  </a:schemeClr>
                </a:solidFill>
              </a:rPr>
              <a:t>to mitigate pollution</a:t>
            </a:r>
            <a:endParaRPr lang="en-US" sz="2600" dirty="0" smtClean="0">
              <a:solidFill>
                <a:schemeClr val="tx2"/>
              </a:solidFill>
            </a:endParaRPr>
          </a:p>
          <a:p>
            <a:pPr lvl="1" eaLnBrk="1" fontAlgn="auto" hangingPunct="1">
              <a:spcAft>
                <a:spcPts val="0"/>
              </a:spcAft>
              <a:defRPr/>
            </a:pPr>
            <a:r>
              <a:rPr lang="en-US" sz="2600" dirty="0" smtClean="0">
                <a:solidFill>
                  <a:schemeClr val="tx2"/>
                </a:solidFill>
              </a:rPr>
              <a:t>Clear EAF periodically and use BIP </a:t>
            </a:r>
            <a:r>
              <a:rPr lang="en-US" sz="2600" dirty="0" smtClean="0"/>
              <a:t>to mitigate thrashing</a:t>
            </a:r>
          </a:p>
          <a:p>
            <a:pPr lvl="1" eaLnBrk="1" fontAlgn="auto" hangingPunct="1">
              <a:spcAft>
                <a:spcPts val="0"/>
              </a:spcAft>
              <a:defRPr/>
            </a:pPr>
            <a:r>
              <a:rPr lang="en-US" sz="2600" dirty="0" smtClean="0">
                <a:solidFill>
                  <a:schemeClr val="tx2"/>
                </a:solidFill>
              </a:rPr>
              <a:t>Low complexity </a:t>
            </a:r>
            <a:r>
              <a:rPr lang="en-US" sz="2600" dirty="0" smtClean="0"/>
              <a:t>implementation using Bloom filter</a:t>
            </a:r>
          </a:p>
          <a:p>
            <a:pPr lvl="1" eaLnBrk="1" fontAlgn="auto" hangingPunct="1">
              <a:spcAft>
                <a:spcPts val="0"/>
              </a:spcAft>
              <a:defRPr/>
            </a:pPr>
            <a:endParaRPr lang="en-US" sz="2400" dirty="0" smtClean="0"/>
          </a:p>
          <a:p>
            <a:pPr eaLnBrk="1" fontAlgn="auto" hangingPunct="1">
              <a:spcAft>
                <a:spcPts val="0"/>
              </a:spcAft>
              <a:defRPr/>
            </a:pPr>
            <a:r>
              <a:rPr lang="en-US" sz="2800" dirty="0" smtClean="0"/>
              <a:t>EAF-Cache outperforms five prior approaches that address pollution or thrashing</a:t>
            </a:r>
          </a:p>
          <a:p>
            <a:pPr lvl="1" eaLnBrk="1" fontAlgn="auto" hangingPunct="1">
              <a:spcAft>
                <a:spcPts val="0"/>
              </a:spcAft>
              <a:buNone/>
              <a:defRPr/>
            </a:pPr>
            <a:endParaRPr lang="en-US" sz="2400" dirty="0" smtClean="0"/>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81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090228339"/>
      </p:ext>
    </p:extLst>
  </p:cSld>
  <p:clrMapOvr>
    <a:masterClrMapping/>
  </p:clrMapOvr>
  <p:transition xmlns:p14="http://schemas.microsoft.com/office/powerpoint/2010/main" advTm="5207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1143000" y="1524000"/>
            <a:ext cx="7924800" cy="1752600"/>
          </a:xfrm>
        </p:spPr>
        <p:txBody>
          <a:bodyPr/>
          <a:lstStyle/>
          <a:p>
            <a:r>
              <a:rPr lang="en-US" dirty="0" smtClean="0">
                <a:latin typeface="Garamond" charset="0"/>
              </a:rPr>
              <a:t>Base-Delta-Immediate </a:t>
            </a:r>
            <a:br>
              <a:rPr lang="en-US" dirty="0" smtClean="0">
                <a:latin typeface="Garamond" charset="0"/>
              </a:rPr>
            </a:br>
            <a:r>
              <a:rPr lang="en-US" dirty="0" smtClean="0">
                <a:latin typeface="Garamond" charset="0"/>
              </a:rPr>
              <a:t>Cache Compression</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a:t>Gennady </a:t>
            </a:r>
            <a:r>
              <a:rPr lang="en-US" sz="2000" dirty="0" err="1"/>
              <a:t>Pekhimenko</a:t>
            </a:r>
            <a:r>
              <a:rPr lang="en-US" sz="2000" dirty="0"/>
              <a:t>, Vivek Seshadri, </a:t>
            </a:r>
            <a:r>
              <a:rPr lang="en-US" sz="2000" u="sng" dirty="0"/>
              <a:t>Onur Mutlu</a:t>
            </a:r>
            <a:r>
              <a:rPr lang="en-US" sz="2000" dirty="0"/>
              <a:t>, Philip B. Gibbons, Michael A. </a:t>
            </a:r>
            <a:r>
              <a:rPr lang="en-US" sz="2000" dirty="0" err="1"/>
              <a:t>Kozuch</a:t>
            </a:r>
            <a:r>
              <a:rPr lang="en-US" sz="2000" dirty="0"/>
              <a:t>, and Todd C. </a:t>
            </a:r>
            <a:r>
              <a:rPr lang="en-US" sz="2000" dirty="0" err="1"/>
              <a:t>Mowry</a:t>
            </a:r>
            <a:r>
              <a:rPr lang="en-US" sz="2000" dirty="0"/>
              <a:t>,</a:t>
            </a:r>
            <a:br>
              <a:rPr lang="en-US" sz="2000" dirty="0"/>
            </a:br>
            <a:r>
              <a:rPr lang="en-US" sz="2000" b="1" dirty="0">
                <a:hlinkClick r:id="rId2"/>
              </a:rPr>
              <a:t>"Base-Delta-Immediate Compression: Practical Data Compression for On-Chip Caches"</a:t>
            </a:r>
            <a:r>
              <a:rPr lang="en-US" sz="2000" dirty="0"/>
              <a:t/>
            </a:r>
            <a:br>
              <a:rPr lang="en-US" sz="2000" dirty="0"/>
            </a:br>
            <a:r>
              <a:rPr lang="en-US" sz="2000" i="1" dirty="0"/>
              <a:t>Proceedings of the </a:t>
            </a:r>
            <a:r>
              <a:rPr lang="en-US" sz="2000" i="1" dirty="0">
                <a:hlinkClick r:id="rId3"/>
              </a:rPr>
              <a:t>21st ACM International Conference on Parallel Architectures and Compilation Techniques</a:t>
            </a:r>
            <a:r>
              <a:rPr lang="en-US" sz="2000" i="1" dirty="0"/>
              <a:t> (</a:t>
            </a:r>
            <a:r>
              <a:rPr lang="en-US" sz="2000" b="1" i="1" dirty="0"/>
              <a:t>PACT</a:t>
            </a:r>
            <a:r>
              <a:rPr lang="en-US" sz="2000" i="1" dirty="0"/>
              <a:t>)</a:t>
            </a:r>
            <a:r>
              <a:rPr lang="en-US" sz="2000" dirty="0"/>
              <a:t>, Minneapolis, MN, September 2012. </a:t>
            </a:r>
            <a:r>
              <a:rPr lang="en-US" sz="2000" dirty="0">
                <a:hlinkClick r:id="rId4"/>
              </a:rPr>
              <a:t>Slides (pptx)</a:t>
            </a:r>
            <a:r>
              <a:rPr lang="en-US" sz="2000" dirty="0"/>
              <a:t> </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82</a:t>
            </a:fld>
            <a:endParaRPr lang="en-US" sz="1200">
              <a:solidFill>
                <a:srgbClr val="000000"/>
              </a:solidFill>
              <a:latin typeface="Garamond" charset="0"/>
            </a:endParaRPr>
          </a:p>
        </p:txBody>
      </p:sp>
    </p:spTree>
    <p:extLst>
      <p:ext uri="{BB962C8B-B14F-4D97-AF65-F5344CB8AC3E}">
        <p14:creationId xmlns:p14="http://schemas.microsoft.com/office/powerpoint/2010/main" val="270519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
            <a:ext cx="8229600" cy="889000"/>
          </a:xfrm>
        </p:spPr>
        <p:txBody>
          <a:bodyPr/>
          <a:lstStyle/>
          <a:p>
            <a:pPr algn="l"/>
            <a:r>
              <a:rPr lang="en-US" b="1" dirty="0" smtClean="0"/>
              <a:t>Executive Summary</a:t>
            </a:r>
            <a:endParaRPr lang="en-US" b="1" dirty="0"/>
          </a:p>
        </p:txBody>
      </p:sp>
      <p:sp>
        <p:nvSpPr>
          <p:cNvPr id="3" name="Content Placeholder 2"/>
          <p:cNvSpPr>
            <a:spLocks noGrp="1"/>
          </p:cNvSpPr>
          <p:nvPr>
            <p:ph idx="1"/>
          </p:nvPr>
        </p:nvSpPr>
        <p:spPr>
          <a:xfrm>
            <a:off x="152400" y="914400"/>
            <a:ext cx="8915400" cy="5410199"/>
          </a:xfrm>
        </p:spPr>
        <p:txBody>
          <a:bodyPr>
            <a:normAutofit fontScale="70000" lnSpcReduction="20000"/>
          </a:bodyPr>
          <a:lstStyle/>
          <a:p>
            <a:r>
              <a:rPr lang="en-US" sz="4000" dirty="0" smtClean="0">
                <a:latin typeface="Calibri" pitchFamily="34" charset="0"/>
                <a:cs typeface="Calibri" pitchFamily="34" charset="0"/>
              </a:rPr>
              <a:t>Off-chip memory latency is high</a:t>
            </a:r>
          </a:p>
          <a:p>
            <a:pPr lvl="1"/>
            <a:r>
              <a:rPr lang="en-US" sz="3400" dirty="0" smtClean="0">
                <a:latin typeface="Calibri" pitchFamily="34" charset="0"/>
                <a:cs typeface="Calibri" pitchFamily="34" charset="0"/>
              </a:rPr>
              <a:t>Large caches can help, </a:t>
            </a:r>
            <a:r>
              <a:rPr lang="en-US" sz="3400" b="1" dirty="0" smtClean="0">
                <a:latin typeface="Calibri" pitchFamily="34" charset="0"/>
                <a:cs typeface="Calibri" pitchFamily="34" charset="0"/>
              </a:rPr>
              <a:t>but </a:t>
            </a:r>
            <a:r>
              <a:rPr lang="en-US" sz="3400" dirty="0" smtClean="0">
                <a:latin typeface="Calibri" pitchFamily="34" charset="0"/>
                <a:cs typeface="Calibri" pitchFamily="34" charset="0"/>
              </a:rPr>
              <a:t>at significant cost </a:t>
            </a:r>
          </a:p>
          <a:p>
            <a:r>
              <a:rPr lang="en-US" sz="4000" dirty="0" smtClean="0">
                <a:latin typeface="Calibri" pitchFamily="34" charset="0"/>
                <a:cs typeface="Calibri" pitchFamily="34" charset="0"/>
              </a:rPr>
              <a:t>Compressing data in cache enables larger cache at low cost</a:t>
            </a:r>
          </a:p>
          <a:p>
            <a:r>
              <a:rPr lang="en-US" sz="4000" b="1" u="sng" dirty="0">
                <a:solidFill>
                  <a:srgbClr val="FF0000"/>
                </a:solidFill>
                <a:latin typeface="Calibri" pitchFamily="34" charset="0"/>
                <a:cs typeface="Calibri" pitchFamily="34" charset="0"/>
              </a:rPr>
              <a:t>Problem</a:t>
            </a:r>
            <a:r>
              <a:rPr lang="en-US" sz="4000" dirty="0">
                <a:solidFill>
                  <a:srgbClr val="FF0000"/>
                </a:solidFill>
                <a:latin typeface="Calibri" pitchFamily="34" charset="0"/>
                <a:cs typeface="Calibri" pitchFamily="34" charset="0"/>
              </a:rPr>
              <a:t>: Decompression is on the execution critical path </a:t>
            </a:r>
          </a:p>
          <a:p>
            <a:r>
              <a:rPr lang="en-US" sz="4000" b="1" u="sng" dirty="0" smtClean="0">
                <a:latin typeface="Calibri" pitchFamily="34" charset="0"/>
                <a:cs typeface="Calibri" pitchFamily="34" charset="0"/>
              </a:rPr>
              <a:t>Goal</a:t>
            </a:r>
            <a:r>
              <a:rPr lang="en-US" sz="4000" dirty="0" smtClean="0">
                <a:latin typeface="Calibri" pitchFamily="34" charset="0"/>
                <a:cs typeface="Calibri" pitchFamily="34" charset="0"/>
              </a:rPr>
              <a:t>: Design a new compression scheme that has </a:t>
            </a:r>
          </a:p>
          <a:p>
            <a:pPr marL="0" indent="0">
              <a:buNone/>
            </a:pPr>
            <a:r>
              <a:rPr lang="en-US" sz="3100" dirty="0" smtClean="0">
                <a:latin typeface="Calibri" pitchFamily="34" charset="0"/>
                <a:cs typeface="Calibri" pitchFamily="34" charset="0"/>
              </a:rPr>
              <a:t>  1. low decompression latency,  2. low cost, 3. high compression ratio  </a:t>
            </a:r>
            <a:endParaRPr lang="en-US" sz="3600" b="1" u="sng" dirty="0" smtClean="0">
              <a:latin typeface="Calibri" pitchFamily="34" charset="0"/>
              <a:cs typeface="Calibri" pitchFamily="34" charset="0"/>
            </a:endParaRPr>
          </a:p>
          <a:p>
            <a:r>
              <a:rPr lang="en-US" sz="4000" b="1" u="sng" dirty="0" smtClean="0">
                <a:latin typeface="Calibri" pitchFamily="34" charset="0"/>
                <a:cs typeface="Calibri" pitchFamily="34" charset="0"/>
              </a:rPr>
              <a:t>Observation</a:t>
            </a:r>
            <a:r>
              <a:rPr lang="en-US" sz="4000" b="1" dirty="0" smtClean="0">
                <a:latin typeface="Calibri" pitchFamily="34" charset="0"/>
                <a:cs typeface="Calibri" pitchFamily="34" charset="0"/>
              </a:rPr>
              <a:t>:</a:t>
            </a:r>
            <a:r>
              <a:rPr lang="en-US" sz="4000" dirty="0" smtClean="0">
                <a:latin typeface="Calibri" pitchFamily="34" charset="0"/>
                <a:cs typeface="Calibri" pitchFamily="34" charset="0"/>
              </a:rPr>
              <a:t> Many cache lines have low dynamic range data</a:t>
            </a:r>
          </a:p>
          <a:p>
            <a:r>
              <a:rPr lang="en-US" sz="3900" b="1" u="sng" dirty="0" smtClean="0">
                <a:solidFill>
                  <a:srgbClr val="0000FF"/>
                </a:solidFill>
                <a:latin typeface="Calibri" pitchFamily="34" charset="0"/>
                <a:cs typeface="Calibri" pitchFamily="34" charset="0"/>
              </a:rPr>
              <a:t>Key Idea</a:t>
            </a:r>
            <a:r>
              <a:rPr lang="en-US" sz="3900" dirty="0" smtClean="0">
                <a:solidFill>
                  <a:srgbClr val="0000FF"/>
                </a:solidFill>
                <a:latin typeface="Calibri" pitchFamily="34" charset="0"/>
                <a:cs typeface="Calibri" pitchFamily="34" charset="0"/>
              </a:rPr>
              <a:t>: Encode </a:t>
            </a:r>
            <a:r>
              <a:rPr lang="en-US" sz="3900" dirty="0" err="1" smtClean="0">
                <a:solidFill>
                  <a:srgbClr val="0000FF"/>
                </a:solidFill>
                <a:latin typeface="Calibri" pitchFamily="34" charset="0"/>
                <a:cs typeface="Calibri" pitchFamily="34" charset="0"/>
              </a:rPr>
              <a:t>cachelines</a:t>
            </a:r>
            <a:r>
              <a:rPr lang="en-US" sz="3900" dirty="0" smtClean="0">
                <a:solidFill>
                  <a:srgbClr val="0000FF"/>
                </a:solidFill>
                <a:latin typeface="Calibri" pitchFamily="34" charset="0"/>
                <a:cs typeface="Calibri" pitchFamily="34" charset="0"/>
              </a:rPr>
              <a:t> as a base </a:t>
            </a:r>
            <a:r>
              <a:rPr lang="en-US" sz="3900" b="1" dirty="0" smtClean="0">
                <a:solidFill>
                  <a:srgbClr val="0000FF"/>
                </a:solidFill>
                <a:latin typeface="Calibri" pitchFamily="34" charset="0"/>
                <a:cs typeface="Calibri" pitchFamily="34" charset="0"/>
              </a:rPr>
              <a:t>+ </a:t>
            </a:r>
            <a:r>
              <a:rPr lang="en-US" sz="3900" dirty="0" smtClean="0">
                <a:solidFill>
                  <a:srgbClr val="0000FF"/>
                </a:solidFill>
                <a:latin typeface="Calibri" pitchFamily="34" charset="0"/>
                <a:cs typeface="Calibri" pitchFamily="34" charset="0"/>
              </a:rPr>
              <a:t>multiple differences</a:t>
            </a:r>
          </a:p>
          <a:p>
            <a:r>
              <a:rPr lang="en-US" sz="4000" b="1" u="sng" dirty="0" smtClean="0">
                <a:solidFill>
                  <a:srgbClr val="0000FF"/>
                </a:solidFill>
                <a:latin typeface="Calibri" pitchFamily="34" charset="0"/>
                <a:cs typeface="Calibri" pitchFamily="34" charset="0"/>
              </a:rPr>
              <a:t>Solution</a:t>
            </a:r>
            <a:r>
              <a:rPr lang="en-US" sz="4000" dirty="0" smtClean="0">
                <a:solidFill>
                  <a:srgbClr val="0000FF"/>
                </a:solidFill>
                <a:latin typeface="Calibri" pitchFamily="34" charset="0"/>
                <a:cs typeface="Calibri" pitchFamily="34" charset="0"/>
              </a:rPr>
              <a:t>: Base-Delta-Immediate compression with low decompression latency and high compression ratio </a:t>
            </a:r>
            <a:endParaRPr lang="en-US" sz="4000" dirty="0">
              <a:solidFill>
                <a:srgbClr val="0000FF"/>
              </a:solidFill>
              <a:latin typeface="Calibri" pitchFamily="34" charset="0"/>
              <a:cs typeface="Calibri" pitchFamily="34" charset="0"/>
            </a:endParaRPr>
          </a:p>
          <a:p>
            <a:pPr lvl="1"/>
            <a:r>
              <a:rPr lang="en-US" sz="3400" dirty="0" smtClean="0">
                <a:latin typeface="Calibri" pitchFamily="34" charset="0"/>
                <a:cs typeface="Calibri" pitchFamily="34" charset="0"/>
              </a:rPr>
              <a:t>Outperforms three state-of-the-art compression mechanisms </a:t>
            </a:r>
            <a:endParaRPr lang="en-US" sz="3400" b="1" u="sng"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u="sng" dirty="0" smtClean="0">
              <a:latin typeface="Calibri" pitchFamily="34" charset="0"/>
              <a:cs typeface="Calibri" pitchFamily="34" charset="0"/>
            </a:endParaRPr>
          </a:p>
          <a:p>
            <a:pPr marL="457200" lvl="1" indent="0">
              <a:buNone/>
            </a:pPr>
            <a:endParaRPr lang="en-US" dirty="0" smtClean="0">
              <a:latin typeface="Calibri" pitchFamily="34" charset="0"/>
              <a:cs typeface="Calibri" pitchFamily="34" charset="0"/>
            </a:endParaRPr>
          </a:p>
          <a:p>
            <a:pPr marL="457200" lvl="1" indent="0">
              <a:buNone/>
            </a:pPr>
            <a:endParaRPr lang="en-US" dirty="0" smtClean="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83</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188013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Motivation for Cache Compression</a:t>
            </a:r>
            <a:endParaRPr lang="en-US" b="1" dirty="0"/>
          </a:p>
        </p:txBody>
      </p:sp>
      <p:sp>
        <p:nvSpPr>
          <p:cNvPr id="3" name="Content Placeholder 2"/>
          <p:cNvSpPr>
            <a:spLocks noGrp="1"/>
          </p:cNvSpPr>
          <p:nvPr>
            <p:ph idx="1"/>
          </p:nvPr>
        </p:nvSpPr>
        <p:spPr>
          <a:xfrm>
            <a:off x="457200" y="1219201"/>
            <a:ext cx="8153400" cy="685799"/>
          </a:xfrm>
        </p:spPr>
        <p:txBody>
          <a:bodyPr>
            <a:normAutofit/>
          </a:bodyPr>
          <a:lstStyle/>
          <a:p>
            <a:pPr>
              <a:buNone/>
            </a:pPr>
            <a:r>
              <a:rPr lang="en-US" sz="3200" b="1" dirty="0" smtClean="0">
                <a:latin typeface="Calibri" pitchFamily="34" charset="0"/>
                <a:cs typeface="Calibri" pitchFamily="34" charset="0"/>
              </a:rPr>
              <a:t>Significant redundancy in data:</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84</a:t>
            </a:fld>
            <a:endParaRPr lang="en-US" altLang="en-US">
              <a:solidFill>
                <a:prstClr val="black">
                  <a:tint val="75000"/>
                </a:prstClr>
              </a:solidFill>
              <a:latin typeface="Calibri"/>
            </a:endParaRPr>
          </a:p>
        </p:txBody>
      </p:sp>
      <p:sp>
        <p:nvSpPr>
          <p:cNvPr id="6" name="Rectangle 5"/>
          <p:cNvSpPr/>
          <p:nvPr/>
        </p:nvSpPr>
        <p:spPr>
          <a:xfrm>
            <a:off x="1524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00</a:t>
            </a:r>
          </a:p>
        </p:txBody>
      </p:sp>
      <p:sp>
        <p:nvSpPr>
          <p:cNvPr id="7" name="Content Placeholder 2"/>
          <p:cNvSpPr txBox="1">
            <a:spLocks/>
          </p:cNvSpPr>
          <p:nvPr/>
        </p:nvSpPr>
        <p:spPr>
          <a:xfrm>
            <a:off x="381000" y="3200400"/>
            <a:ext cx="8382000" cy="2743200"/>
          </a:xfrm>
          <a:prstGeom prst="rect">
            <a:avLst/>
          </a:prstGeom>
        </p:spPr>
        <p:txBody>
          <a:bodyPr vert="horz" lIns="91440" tIns="45720" rIns="91440" bIns="45720" rtlCol="0">
            <a:normAutofit/>
          </a:bodyPr>
          <a:lstStyle/>
          <a:p>
            <a:pPr marL="342900" indent="-342900" fontAlgn="auto">
              <a:spcBef>
                <a:spcPct val="20000"/>
              </a:spcBef>
              <a:spcAft>
                <a:spcPts val="0"/>
              </a:spcAft>
              <a:defRPr/>
            </a:pPr>
            <a:r>
              <a:rPr lang="en-US" sz="3200" dirty="0">
                <a:solidFill>
                  <a:prstClr val="black"/>
                </a:solidFill>
                <a:latin typeface="Calibri" pitchFamily="34" charset="0"/>
                <a:ea typeface="+mn-ea"/>
                <a:cs typeface="Calibri" pitchFamily="34" charset="0"/>
              </a:rPr>
              <a:t>How can we exploit this redundancy?</a:t>
            </a:r>
          </a:p>
          <a:p>
            <a:pPr marL="742950" lvl="1" indent="-285750" fontAlgn="auto">
              <a:spcBef>
                <a:spcPct val="20000"/>
              </a:spcBef>
              <a:spcAft>
                <a:spcPts val="0"/>
              </a:spcAft>
              <a:buFont typeface="Arial" pitchFamily="34" charset="0"/>
              <a:buChar char="–"/>
              <a:defRPr/>
            </a:pPr>
            <a:r>
              <a:rPr lang="en-US" sz="3200" b="1" dirty="0">
                <a:solidFill>
                  <a:prstClr val="black"/>
                </a:solidFill>
                <a:latin typeface="Calibri" pitchFamily="34" charset="0"/>
                <a:ea typeface="+mn-ea"/>
                <a:cs typeface="Calibri" pitchFamily="34" charset="0"/>
              </a:rPr>
              <a:t>Cache compression </a:t>
            </a:r>
            <a:r>
              <a:rPr lang="en-US" sz="3200" dirty="0">
                <a:solidFill>
                  <a:prstClr val="black"/>
                </a:solidFill>
                <a:latin typeface="Calibri" pitchFamily="34" charset="0"/>
                <a:ea typeface="+mn-ea"/>
                <a:cs typeface="Calibri" pitchFamily="34" charset="0"/>
              </a:rPr>
              <a:t> helps</a:t>
            </a:r>
          </a:p>
          <a:p>
            <a:pPr marL="742950" lvl="1" indent="-285750" fontAlgn="auto">
              <a:spcBef>
                <a:spcPct val="20000"/>
              </a:spcBef>
              <a:spcAft>
                <a:spcPts val="0"/>
              </a:spcAft>
              <a:buFont typeface="Arial" pitchFamily="34" charset="0"/>
              <a:buChar char="–"/>
              <a:defRPr/>
            </a:pPr>
            <a:r>
              <a:rPr lang="en-US" sz="3200" dirty="0">
                <a:solidFill>
                  <a:prstClr val="black"/>
                </a:solidFill>
                <a:latin typeface="Calibri" pitchFamily="34" charset="0"/>
                <a:ea typeface="+mn-ea"/>
                <a:cs typeface="Calibri" pitchFamily="34" charset="0"/>
              </a:rPr>
              <a:t>Provides effect of a larger cache without making it physically larger</a:t>
            </a:r>
          </a:p>
          <a:p>
            <a:pPr marL="742950" lvl="1" indent="-285750" fontAlgn="auto">
              <a:spcBef>
                <a:spcPct val="20000"/>
              </a:spcBef>
              <a:spcAft>
                <a:spcPts val="0"/>
              </a:spcAft>
              <a:buFont typeface="Arial" pitchFamily="34" charset="0"/>
              <a:buChar char="–"/>
              <a:defRPr/>
            </a:pPr>
            <a:endParaRPr lang="en-US" sz="3200" dirty="0">
              <a:solidFill>
                <a:prstClr val="black"/>
              </a:solidFill>
              <a:latin typeface="Calibri" pitchFamily="34" charset="0"/>
              <a:ea typeface="+mn-ea"/>
              <a:cs typeface="Calibri" pitchFamily="34" charset="0"/>
            </a:endParaRPr>
          </a:p>
        </p:txBody>
      </p:sp>
      <p:sp>
        <p:nvSpPr>
          <p:cNvPr id="8" name="Rectangle 7"/>
          <p:cNvSpPr/>
          <p:nvPr/>
        </p:nvSpPr>
        <p:spPr>
          <a:xfrm>
            <a:off x="19812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0B</a:t>
            </a:r>
          </a:p>
        </p:txBody>
      </p:sp>
      <p:sp>
        <p:nvSpPr>
          <p:cNvPr id="9" name="Rectangle 8"/>
          <p:cNvSpPr/>
          <p:nvPr/>
        </p:nvSpPr>
        <p:spPr>
          <a:xfrm>
            <a:off x="38100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03</a:t>
            </a:r>
          </a:p>
        </p:txBody>
      </p:sp>
      <p:sp>
        <p:nvSpPr>
          <p:cNvPr id="10" name="Rectangle 9"/>
          <p:cNvSpPr/>
          <p:nvPr/>
        </p:nvSpPr>
        <p:spPr>
          <a:xfrm>
            <a:off x="56388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04</a:t>
            </a:r>
          </a:p>
        </p:txBody>
      </p:sp>
      <p:sp>
        <p:nvSpPr>
          <p:cNvPr id="11" name="Rectangle 10"/>
          <p:cNvSpPr/>
          <p:nvPr/>
        </p:nvSpPr>
        <p:spPr>
          <a:xfrm>
            <a:off x="7467600" y="2057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Tree>
    <p:extLst>
      <p:ext uri="{BB962C8B-B14F-4D97-AF65-F5344CB8AC3E}">
        <p14:creationId xmlns:p14="http://schemas.microsoft.com/office/powerpoint/2010/main" val="523518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normAutofit/>
          </a:bodyPr>
          <a:lstStyle/>
          <a:p>
            <a:r>
              <a:rPr lang="en-US" dirty="0" smtClean="0"/>
              <a:t>Background on Cache Compression</a:t>
            </a:r>
            <a:endParaRPr lang="en-US" dirty="0"/>
          </a:p>
        </p:txBody>
      </p:sp>
      <p:sp>
        <p:nvSpPr>
          <p:cNvPr id="3" name="Content Placeholder 2"/>
          <p:cNvSpPr>
            <a:spLocks noGrp="1"/>
          </p:cNvSpPr>
          <p:nvPr>
            <p:ph idx="1"/>
          </p:nvPr>
        </p:nvSpPr>
        <p:spPr>
          <a:xfrm>
            <a:off x="152400" y="3810000"/>
            <a:ext cx="8686800" cy="2514600"/>
          </a:xfrm>
          <a:ln>
            <a:noFill/>
          </a:ln>
        </p:spPr>
        <p:txBody>
          <a:bodyPr>
            <a:normAutofit/>
          </a:bodyPr>
          <a:lstStyle/>
          <a:p>
            <a:r>
              <a:rPr lang="en-US" sz="3600" dirty="0" smtClean="0"/>
              <a:t>Key requirements:</a:t>
            </a:r>
          </a:p>
          <a:p>
            <a:pPr lvl="1"/>
            <a:r>
              <a:rPr lang="en-US" b="1" dirty="0" smtClean="0"/>
              <a:t>Fast</a:t>
            </a:r>
            <a:r>
              <a:rPr lang="en-US" dirty="0" smtClean="0"/>
              <a:t> (low decompression latency)</a:t>
            </a:r>
          </a:p>
          <a:p>
            <a:pPr lvl="1"/>
            <a:r>
              <a:rPr lang="en-US" b="1" dirty="0" smtClean="0"/>
              <a:t>Simple</a:t>
            </a:r>
            <a:r>
              <a:rPr lang="en-US" dirty="0" smtClean="0"/>
              <a:t> (avoid complex hardware changes)</a:t>
            </a:r>
          </a:p>
          <a:p>
            <a:pPr lvl="1"/>
            <a:r>
              <a:rPr lang="en-US" b="1" dirty="0" smtClean="0"/>
              <a:t>Effective</a:t>
            </a:r>
            <a:r>
              <a:rPr lang="en-US" dirty="0" smtClean="0"/>
              <a:t> (good compression ratio)</a:t>
            </a:r>
          </a:p>
          <a:p>
            <a:endParaRPr lang="en-US" dirty="0" smtClean="0"/>
          </a:p>
          <a:p>
            <a:endParaRPr lang="en-US" dirty="0" smtClean="0"/>
          </a:p>
          <a:p>
            <a:pPr lvl="1">
              <a:buNone/>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85</a:t>
            </a:fld>
            <a:endParaRPr lang="en-US" altLang="en-US" dirty="0">
              <a:solidFill>
                <a:prstClr val="black">
                  <a:tint val="75000"/>
                </a:prstClr>
              </a:solidFill>
              <a:latin typeface="Calibri"/>
            </a:endParaRPr>
          </a:p>
        </p:txBody>
      </p:sp>
      <p:sp>
        <p:nvSpPr>
          <p:cNvPr id="5" name="Rounded Rectangle 4"/>
          <p:cNvSpPr/>
          <p:nvPr/>
        </p:nvSpPr>
        <p:spPr>
          <a:xfrm>
            <a:off x="420806" y="1828800"/>
            <a:ext cx="990600" cy="6858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CPU</a:t>
            </a:r>
          </a:p>
        </p:txBody>
      </p:sp>
      <p:sp>
        <p:nvSpPr>
          <p:cNvPr id="6" name="Rounded Rectangle 5"/>
          <p:cNvSpPr/>
          <p:nvPr/>
        </p:nvSpPr>
        <p:spPr>
          <a:xfrm>
            <a:off x="6879609" y="1479644"/>
            <a:ext cx="1407994" cy="1384111"/>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L2 Cache</a:t>
            </a:r>
          </a:p>
        </p:txBody>
      </p:sp>
      <p:cxnSp>
        <p:nvCxnSpPr>
          <p:cNvPr id="8" name="Straight Arrow Connector 7"/>
          <p:cNvCxnSpPr>
            <a:stCxn id="5" idx="3"/>
            <a:endCxn id="6" idx="1"/>
          </p:cNvCxnSpPr>
          <p:nvPr/>
        </p:nvCxnSpPr>
        <p:spPr>
          <a:xfrm>
            <a:off x="1411406" y="2171700"/>
            <a:ext cx="5468203" cy="0"/>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02006" y="19050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5" name="Rectangle 14"/>
          <p:cNvSpPr/>
          <p:nvPr/>
        </p:nvSpPr>
        <p:spPr>
          <a:xfrm>
            <a:off x="5678606" y="2471383"/>
            <a:ext cx="1905000" cy="241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Uncompressed</a:t>
            </a:r>
          </a:p>
        </p:txBody>
      </p:sp>
      <p:sp>
        <p:nvSpPr>
          <p:cNvPr id="16" name="Rectangle 15"/>
          <p:cNvSpPr/>
          <p:nvPr/>
        </p:nvSpPr>
        <p:spPr>
          <a:xfrm>
            <a:off x="6669206" y="2560661"/>
            <a:ext cx="1447800" cy="347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Compressed</a:t>
            </a:r>
          </a:p>
        </p:txBody>
      </p:sp>
      <p:sp>
        <p:nvSpPr>
          <p:cNvPr id="17" name="Rounded Rectangle 16"/>
          <p:cNvSpPr/>
          <p:nvPr/>
        </p:nvSpPr>
        <p:spPr>
          <a:xfrm>
            <a:off x="3773606" y="2438400"/>
            <a:ext cx="1804915" cy="4572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Decompression</a:t>
            </a:r>
          </a:p>
        </p:txBody>
      </p:sp>
      <p:sp>
        <p:nvSpPr>
          <p:cNvPr id="21" name="Rectangle 20"/>
          <p:cNvSpPr/>
          <p:nvPr/>
        </p:nvSpPr>
        <p:spPr>
          <a:xfrm>
            <a:off x="2592506" y="2594213"/>
            <a:ext cx="2019299" cy="34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Uncompressed</a:t>
            </a:r>
          </a:p>
        </p:txBody>
      </p:sp>
      <p:sp>
        <p:nvSpPr>
          <p:cNvPr id="18" name="Rounded Rectangle 17"/>
          <p:cNvSpPr/>
          <p:nvPr/>
        </p:nvSpPr>
        <p:spPr>
          <a:xfrm>
            <a:off x="1481349" y="1905000"/>
            <a:ext cx="838201" cy="5715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a:solidFill>
                  <a:prstClr val="white"/>
                </a:solidFill>
                <a:latin typeface="Calibri"/>
              </a:rPr>
              <a:t>L1 Cache</a:t>
            </a:r>
          </a:p>
        </p:txBody>
      </p:sp>
      <p:sp>
        <p:nvSpPr>
          <p:cNvPr id="7" name="TextBox 6"/>
          <p:cNvSpPr txBox="1"/>
          <p:nvPr/>
        </p:nvSpPr>
        <p:spPr>
          <a:xfrm>
            <a:off x="6324600" y="1459468"/>
            <a:ext cx="458780" cy="369332"/>
          </a:xfrm>
          <a:prstGeom prst="rect">
            <a:avLst/>
          </a:prstGeom>
          <a:noFill/>
        </p:spPr>
        <p:txBody>
          <a:bodyPr wrap="none" rtlCol="0">
            <a:spAutoFit/>
          </a:bodyPr>
          <a:lstStyle/>
          <a:p>
            <a:pPr fontAlgn="auto">
              <a:spcBef>
                <a:spcPts val="0"/>
              </a:spcBef>
              <a:spcAft>
                <a:spcPts val="0"/>
              </a:spcAft>
            </a:pPr>
            <a:r>
              <a:rPr lang="en-US" dirty="0">
                <a:solidFill>
                  <a:srgbClr val="009900"/>
                </a:solidFill>
                <a:latin typeface="Calibri"/>
                <a:ea typeface="+mn-ea"/>
                <a:cs typeface="+mn-cs"/>
              </a:rPr>
              <a:t>Hit</a:t>
            </a:r>
          </a:p>
        </p:txBody>
      </p:sp>
    </p:spTree>
    <p:extLst>
      <p:ext uri="{BB962C8B-B14F-4D97-AF65-F5344CB8AC3E}">
        <p14:creationId xmlns:p14="http://schemas.microsoft.com/office/powerpoint/2010/main" val="2796204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05556E-6 -4.44444E-6 L 0.43316 -0.00555 " pathEditMode="relative" rAng="0" ptsTypes="AA">
                                          <p:cBhvr>
                                            <p:cTn id="20" dur="2000" fill="hold"/>
                                            <p:tgtEl>
                                              <p:spTgt spid="13"/>
                                            </p:tgtEl>
                                            <p:attrNameLst>
                                              <p:attrName>ppt_x</p:attrName>
                                              <p:attrName>ppt_y</p:attrName>
                                            </p:attrNameLst>
                                          </p:cBhvr>
                                          <p:rCtr x="21649" y="-278"/>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3.33333E-6 4.19981E-6 L -0.40833 4.19981E-6 " pathEditMode="relative" rAng="0" ptsTypes="AA">
                                          <p:cBhvr>
                                            <p:cTn id="35" dur="2000" fill="hold"/>
                                            <p:tgtEl>
                                              <p:spTgt spid="15"/>
                                            </p:tgtEl>
                                            <p:attrNameLst>
                                              <p:attrName>ppt_x</p:attrName>
                                              <p:attrName>ppt_y</p:attrName>
                                            </p:attrNameLst>
                                          </p:cBhvr>
                                          <p:rCtr x="-20417" y="0"/>
                                        </p:animMotion>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2"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1.38889E-6 -3.66327E-6 L -0.3092 0.0007 " pathEditMode="relative" rAng="0" ptsTypes="AA">
                                          <p:cBhvr>
                                            <p:cTn id="49" dur="3000" fill="hold"/>
                                            <p:tgtEl>
                                              <p:spTgt spid="16"/>
                                            </p:tgtEl>
                                            <p:attrNameLst>
                                              <p:attrName>ppt_x</p:attrName>
                                              <p:attrName>ppt_y</p:attrName>
                                            </p:attrNameLst>
                                          </p:cBhvr>
                                          <p:rCtr x="-15469" y="23"/>
                                        </p:animMotion>
                                      </p:childTnLst>
                                      <p:subTnLst>
                                        <p:set>
                                          <p:cBhvr override="childStyle">
                                            <p:cTn dur="1" fill="hold" display="0" masterRel="sameClick" afterEffect="1">
                                              <p:stCondLst>
                                                <p:cond evt="end" delay="0">
                                                  <p:tn val="48"/>
                                                </p:cond>
                                              </p:stCondLst>
                                            </p:cTn>
                                            <p:tgtEl>
                                              <p:spTgt spid="1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0833 -0.00509 L -0.1809 -0.01018 " pathEditMode="relative" rAng="0" ptsTypes="AA">
                                          <p:cBhvr>
                                            <p:cTn id="57" dur="2000" fill="hold"/>
                                            <p:tgtEl>
                                              <p:spTgt spid="21"/>
                                            </p:tgtEl>
                                            <p:attrNameLst>
                                              <p:attrName>ppt_x</p:attrName>
                                              <p:attrName>ppt_y</p:attrName>
                                            </p:attrNameLst>
                                          </p:cBhvr>
                                          <p:rCtr x="-8628" y="-254"/>
                                        </p:animMotion>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2"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childTnLst>
                                    </p:cTn>
                                  </p:par>
                                  <p:par>
                                    <p:cTn id="70" presetID="26" presetClass="emph" presetSubtype="0" fill="hold" grpId="1" nodeType="withEffect">
                                      <p:stCondLst>
                                        <p:cond delay="0"/>
                                      </p:stCondLst>
                                      <p:childTnLst>
                                        <p:animEffect transition="out" filter="fade">
                                          <p:cBhvr>
                                            <p:cTn id="71" dur="2000" tmFilter="0, 0; .2, .5; .8, .5; 1, 0"/>
                                            <p:tgtEl>
                                              <p:spTgt spid="17"/>
                                            </p:tgtEl>
                                          </p:cBhvr>
                                        </p:animEffect>
                                        <p:animScale>
                                          <p:cBhvr>
                                            <p:cTn id="72" dur="1000" autoRev="1" fill="hold"/>
                                            <p:tgtEl>
                                              <p:spTgt spid="17"/>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childTnLst>
                                    </p:cTn>
                                  </p:par>
                                  <p:par>
                                    <p:cTn id="81" presetID="6" presetClass="emph" presetSubtype="0" fill="hold" grpId="1" nodeType="withEffect" p14:presetBounceEnd="6000">
                                      <p:stCondLst>
                                        <p:cond delay="0"/>
                                      </p:stCondLst>
                                      <p:childTnLst>
                                        <p:animScale p14:bounceEnd="6000">
                                          <p:cBhvr>
                                            <p:cTn id="82" dur="500" fill="hold"/>
                                            <p:tgtEl>
                                              <p:spTgt spid="6"/>
                                            </p:tgtEl>
                                          </p:cBhvr>
                                          <p:by x="15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13" grpId="0" animBg="1"/>
          <p:bldP spid="13" grpId="1" animBg="1"/>
          <p:bldP spid="15" grpId="0" animBg="1"/>
          <p:bldP spid="15" grpId="1" animBg="1"/>
          <p:bldP spid="15" grpId="2" animBg="1"/>
          <p:bldP spid="16" grpId="0" animBg="1"/>
          <p:bldP spid="16" grpId="1" animBg="1"/>
          <p:bldP spid="17" grpId="0" animBg="1"/>
          <p:bldP spid="17" grpId="1" animBg="1"/>
          <p:bldP spid="21" grpId="0" animBg="1"/>
          <p:bldP spid="21" grpId="1" animBg="1"/>
          <p:bldP spid="21" grpId="2" animBg="1"/>
          <p:bldP spid="18" grpId="0" animBg="1"/>
          <p:bldP spid="18" grpId="1"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05556E-6 -4.44444E-6 L 0.43316 -0.00555 " pathEditMode="relative" rAng="0" ptsTypes="AA">
                                          <p:cBhvr>
                                            <p:cTn id="20" dur="2000" fill="hold"/>
                                            <p:tgtEl>
                                              <p:spTgt spid="13"/>
                                            </p:tgtEl>
                                            <p:attrNameLst>
                                              <p:attrName>ppt_x</p:attrName>
                                              <p:attrName>ppt_y</p:attrName>
                                            </p:attrNameLst>
                                          </p:cBhvr>
                                          <p:rCtr x="21649" y="-278"/>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3.33333E-6 4.19981E-6 L -0.40833 4.19981E-6 " pathEditMode="relative" rAng="0" ptsTypes="AA">
                                          <p:cBhvr>
                                            <p:cTn id="35" dur="2000" fill="hold"/>
                                            <p:tgtEl>
                                              <p:spTgt spid="15"/>
                                            </p:tgtEl>
                                            <p:attrNameLst>
                                              <p:attrName>ppt_x</p:attrName>
                                              <p:attrName>ppt_y</p:attrName>
                                            </p:attrNameLst>
                                          </p:cBhvr>
                                          <p:rCtr x="-20417" y="0"/>
                                        </p:animMotion>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2"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2" nodeType="clickEffect">
                                      <p:stCondLst>
                                        <p:cond delay="0"/>
                                      </p:stCondLst>
                                      <p:childTnLst>
                                        <p:animMotion origin="layout" path="M -1.38889E-6 -3.66327E-6 L -0.3092 0.0007 " pathEditMode="relative" rAng="0" ptsTypes="AA">
                                          <p:cBhvr>
                                            <p:cTn id="49" dur="3000" fill="hold"/>
                                            <p:tgtEl>
                                              <p:spTgt spid="16"/>
                                            </p:tgtEl>
                                            <p:attrNameLst>
                                              <p:attrName>ppt_x</p:attrName>
                                              <p:attrName>ppt_y</p:attrName>
                                            </p:attrNameLst>
                                          </p:cBhvr>
                                          <p:rCtr x="-15469" y="23"/>
                                        </p:animMotion>
                                      </p:childTnLst>
                                      <p:subTnLst>
                                        <p:set>
                                          <p:cBhvr override="childStyle">
                                            <p:cTn dur="1" fill="hold" display="0" masterRel="sameClick" afterEffect="1">
                                              <p:stCondLst>
                                                <p:cond evt="end" delay="0">
                                                  <p:tn val="48"/>
                                                </p:cond>
                                              </p:stCondLst>
                                            </p:cTn>
                                            <p:tgtEl>
                                              <p:spTgt spid="1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0833 -0.00509 L -0.1809 -0.01018 " pathEditMode="relative" rAng="0" ptsTypes="AA">
                                          <p:cBhvr>
                                            <p:cTn id="57" dur="2000" fill="hold"/>
                                            <p:tgtEl>
                                              <p:spTgt spid="21"/>
                                            </p:tgtEl>
                                            <p:attrNameLst>
                                              <p:attrName>ppt_x</p:attrName>
                                              <p:attrName>ppt_y</p:attrName>
                                            </p:attrNameLst>
                                          </p:cBhvr>
                                          <p:rCtr x="-8628" y="-254"/>
                                        </p:animMotion>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2"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childTnLst>
                                    </p:cTn>
                                  </p:par>
                                  <p:par>
                                    <p:cTn id="70" presetID="26" presetClass="emph" presetSubtype="0" fill="hold" grpId="1" nodeType="withEffect">
                                      <p:stCondLst>
                                        <p:cond delay="0"/>
                                      </p:stCondLst>
                                      <p:childTnLst>
                                        <p:animEffect transition="out" filter="fade">
                                          <p:cBhvr>
                                            <p:cTn id="71" dur="2000" tmFilter="0, 0; .2, .5; .8, .5; 1, 0"/>
                                            <p:tgtEl>
                                              <p:spTgt spid="17"/>
                                            </p:tgtEl>
                                          </p:cBhvr>
                                        </p:animEffect>
                                        <p:animScale>
                                          <p:cBhvr>
                                            <p:cTn id="72" dur="1000" autoRev="1" fill="hold"/>
                                            <p:tgtEl>
                                              <p:spTgt spid="17"/>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childTnLst>
                                    </p:cTn>
                                  </p:par>
                                  <p:par>
                                    <p:cTn id="81" presetID="6" presetClass="emph" presetSubtype="0" fill="hold" grpId="2" nodeType="withEffect">
                                      <p:stCondLst>
                                        <p:cond delay="0"/>
                                      </p:stCondLst>
                                      <p:childTnLst>
                                        <p:animScale>
                                          <p:cBhvr>
                                            <p:cTn id="82" dur="500" fill="hold"/>
                                            <p:tgtEl>
                                              <p:spTgt spid="6"/>
                                            </p:tgtEl>
                                          </p:cBhvr>
                                          <p:by x="15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2" animBg="1"/>
          <p:bldP spid="13" grpId="0" animBg="1"/>
          <p:bldP spid="13" grpId="1" animBg="1"/>
          <p:bldP spid="15" grpId="0" animBg="1"/>
          <p:bldP spid="15" grpId="1" animBg="1"/>
          <p:bldP spid="15" grpId="2" animBg="1"/>
          <p:bldP spid="16" grpId="0" animBg="1"/>
          <p:bldP spid="16" grpId="2" animBg="1"/>
          <p:bldP spid="17" grpId="0" animBg="1"/>
          <p:bldP spid="17" grpId="1" animBg="1"/>
          <p:bldP spid="21" grpId="0" animBg="1"/>
          <p:bldP spid="21" grpId="1" animBg="1"/>
          <p:bldP spid="21" grpId="2" animBg="1"/>
          <p:bldP spid="18" grpId="0" animBg="1"/>
          <p:bldP spid="18" grpId="1" animBg="1"/>
          <p:bldP spid="7" grpId="0"/>
        </p:bldLst>
      </p:timing>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86</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501970829"/>
              </p:ext>
            </p:extLst>
          </p:nvPr>
        </p:nvGraphicFramePr>
        <p:xfrm>
          <a:off x="228600" y="1371600"/>
          <a:ext cx="8534400" cy="1874377"/>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bl>
          </a:graphicData>
        </a:graphic>
      </p:graphicFrame>
    </p:spTree>
    <p:extLst>
      <p:ext uri="{BB962C8B-B14F-4D97-AF65-F5344CB8AC3E}">
        <p14:creationId xmlns:p14="http://schemas.microsoft.com/office/powerpoint/2010/main" val="224545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87</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821713856"/>
              </p:ext>
            </p:extLst>
          </p:nvPr>
        </p:nvGraphicFramePr>
        <p:xfrm>
          <a:off x="228600" y="1371600"/>
          <a:ext cx="8534400" cy="2671984"/>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43603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88</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365199588"/>
              </p:ext>
            </p:extLst>
          </p:nvPr>
        </p:nvGraphicFramePr>
        <p:xfrm>
          <a:off x="228600" y="1371600"/>
          <a:ext cx="8534400" cy="3469591"/>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dirty="0" smtClean="0"/>
                        <a:t>Frequent Pattern</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r>
                        <a:rPr lang="en-US" sz="4000" dirty="0" smtClean="0">
                          <a:solidFill>
                            <a:schemeClr val="tx1"/>
                          </a:solidFill>
                          <a:sym typeface="Wingdings"/>
                        </a:rPr>
                        <a:t>/</a:t>
                      </a:r>
                      <a:r>
                        <a:rPr lang="en-US" sz="4000" dirty="0" smtClean="0">
                          <a:solidFill>
                            <a:srgbClr val="009900"/>
                          </a:solidFill>
                          <a:sym typeface="Wingdings"/>
                        </a:rPr>
                        <a:t></a:t>
                      </a:r>
                      <a:endParaRPr lang="en-US" sz="4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76543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89</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3331100954"/>
              </p:ext>
            </p:extLst>
          </p:nvPr>
        </p:nvGraphicFramePr>
        <p:xfrm>
          <a:off x="228600" y="1371600"/>
          <a:ext cx="8534400" cy="4292551"/>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dirty="0" smtClean="0"/>
                        <a:t>Frequent Pattern</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r>
                        <a:rPr lang="en-US" sz="4000" dirty="0" smtClean="0">
                          <a:solidFill>
                            <a:schemeClr val="tx1"/>
                          </a:solidFill>
                          <a:sym typeface="Wingdings"/>
                        </a:rPr>
                        <a:t>/</a:t>
                      </a:r>
                      <a:r>
                        <a:rPr lang="en-US" sz="4000" dirty="0" smtClean="0">
                          <a:solidFill>
                            <a:srgbClr val="009900"/>
                          </a:solidFill>
                          <a:sym typeface="Wingdings"/>
                        </a:rPr>
                        <a:t></a:t>
                      </a:r>
                      <a:endParaRPr lang="en-US" sz="4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b="1" dirty="0" smtClean="0">
                          <a:solidFill>
                            <a:srgbClr val="0000FF"/>
                          </a:solidFill>
                        </a:rPr>
                        <a:t>Our proposal:</a:t>
                      </a:r>
                    </a:p>
                    <a:p>
                      <a:r>
                        <a:rPr lang="en-US" sz="2400" b="1" dirty="0" smtClean="0">
                          <a:solidFill>
                            <a:srgbClr val="0000FF"/>
                          </a:solidFill>
                        </a:rPr>
                        <a:t>B</a:t>
                      </a:r>
                      <a:r>
                        <a:rPr lang="el-GR" sz="2400" b="1" dirty="0" smtClean="0">
                          <a:solidFill>
                            <a:srgbClr val="0000FF"/>
                          </a:solidFill>
                        </a:rPr>
                        <a:t>Δ</a:t>
                      </a:r>
                      <a:r>
                        <a:rPr lang="en-US" sz="2400" b="1" dirty="0" smtClean="0">
                          <a:solidFill>
                            <a:srgbClr val="0000FF"/>
                          </a:solidFill>
                        </a:rPr>
                        <a:t>I</a:t>
                      </a:r>
                      <a:endParaRPr lang="en-US" sz="2400" b="1" dirty="0">
                        <a:solidFill>
                          <a:srgbClr val="0000FF"/>
                        </a:solidFill>
                      </a:endParaRPr>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3722008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Garamond" charset="0"/>
                <a:ea typeface="ＭＳ Ｐゴシック" charset="0"/>
                <a:cs typeface="ＭＳ Ｐゴシック" charset="0"/>
              </a:rPr>
              <a:t>Resource Sharing Concept</a:t>
            </a:r>
          </a:p>
        </p:txBody>
      </p:sp>
      <p:sp>
        <p:nvSpPr>
          <p:cNvPr id="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a:t>
            </a:r>
            <a:r>
              <a:rPr lang="en-US" dirty="0">
                <a:solidFill>
                  <a:srgbClr val="0000FF"/>
                </a:solidFill>
                <a:latin typeface="Tahoma" charset="0"/>
                <a:ea typeface="ＭＳ Ｐゴシック" charset="0"/>
                <a:cs typeface="ＭＳ Ｐゴシック" charset="0"/>
              </a:rPr>
              <a:t>Instead of dedicating a hardware resource to a hardware context, allow multiple contexts to use it</a:t>
            </a:r>
          </a:p>
          <a:p>
            <a:pPr lvl="1"/>
            <a:r>
              <a:rPr lang="en-US" dirty="0">
                <a:latin typeface="Tahoma" charset="0"/>
                <a:ea typeface="ＭＳ Ｐゴシック" charset="0"/>
              </a:rPr>
              <a:t>Example resources: functional units, pipeline, caches, buses, memory</a:t>
            </a:r>
          </a:p>
          <a:p>
            <a:r>
              <a:rPr lang="en-US" dirty="0">
                <a:latin typeface="Tahoma" charset="0"/>
                <a:ea typeface="ＭＳ Ｐゴシック" charset="0"/>
                <a:cs typeface="ＭＳ Ｐゴシック" charset="0"/>
              </a:rPr>
              <a:t>Why?</a:t>
            </a:r>
          </a:p>
          <a:p>
            <a:endParaRPr lang="en-US" dirty="0">
              <a:latin typeface="Tahoma" charset="0"/>
              <a:ea typeface="ＭＳ Ｐゴシック" charset="0"/>
              <a:cs typeface="ＭＳ Ｐゴシック" charset="0"/>
            </a:endParaRPr>
          </a:p>
          <a:p>
            <a:pPr>
              <a:buFont typeface="Wingdings" charset="0"/>
              <a:buNone/>
            </a:pPr>
            <a:r>
              <a:rPr lang="en-US" dirty="0">
                <a:latin typeface="Tahoma" charset="0"/>
                <a:ea typeface="ＭＳ Ｐゴシック" charset="0"/>
                <a:cs typeface="ＭＳ Ｐゴシック" charset="0"/>
              </a:rPr>
              <a:t>+ Resource sharing </a:t>
            </a:r>
            <a:r>
              <a:rPr lang="en-US" dirty="0">
                <a:solidFill>
                  <a:srgbClr val="0000FF"/>
                </a:solidFill>
                <a:latin typeface="Tahoma" charset="0"/>
                <a:ea typeface="ＭＳ Ｐゴシック" charset="0"/>
                <a:cs typeface="ＭＳ Ｐゴシック" charset="0"/>
              </a:rPr>
              <a:t>improves utilization/efficiency </a:t>
            </a:r>
            <a:r>
              <a:rPr lang="en-US" dirty="0">
                <a:solidFill>
                  <a:srgbClr val="0000FF"/>
                </a:solidFill>
                <a:latin typeface="Tahoma" charset="0"/>
                <a:ea typeface="ＭＳ Ｐゴシック" charset="0"/>
                <a:cs typeface="ＭＳ Ｐゴシック" charset="0"/>
                <a:sym typeface="Wingdings" charset="0"/>
              </a:rPr>
              <a:t> throughput</a:t>
            </a:r>
            <a:endParaRPr lang="en-US" dirty="0">
              <a:solidFill>
                <a:srgbClr val="0000FF"/>
              </a:solidFill>
              <a:latin typeface="Tahoma" charset="0"/>
              <a:ea typeface="ＭＳ Ｐゴシック" charset="0"/>
              <a:cs typeface="ＭＳ Ｐゴシック" charset="0"/>
            </a:endParaRPr>
          </a:p>
          <a:p>
            <a:pPr lvl="1"/>
            <a:r>
              <a:rPr lang="en-US" dirty="0" smtClean="0">
                <a:latin typeface="Tahoma" charset="0"/>
                <a:ea typeface="ＭＳ Ｐゴシック" charset="0"/>
              </a:rPr>
              <a:t>When </a:t>
            </a:r>
            <a:r>
              <a:rPr lang="en-US" dirty="0">
                <a:latin typeface="Tahoma" charset="0"/>
                <a:ea typeface="ＭＳ Ｐゴシック" charset="0"/>
              </a:rPr>
              <a:t>a resource is left idle by one thread, another thread can use it; no need to replicate shared data</a:t>
            </a: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Reduces communication latency</a:t>
            </a:r>
          </a:p>
          <a:p>
            <a:pPr lvl="1"/>
            <a:r>
              <a:rPr lang="en-US" dirty="0">
                <a:latin typeface="Tahoma" charset="0"/>
                <a:ea typeface="ＭＳ Ｐゴシック" charset="0"/>
              </a:rPr>
              <a:t>For example, shared data kept in the same cache in </a:t>
            </a:r>
            <a:r>
              <a:rPr lang="en-US" dirty="0" smtClean="0">
                <a:latin typeface="Tahoma" charset="0"/>
                <a:ea typeface="ＭＳ Ｐゴシック" charset="0"/>
              </a:rPr>
              <a:t>SMT processors</a:t>
            </a:r>
            <a:endParaRPr lang="en-US" dirty="0">
              <a:latin typeface="Tahoma" charset="0"/>
              <a:ea typeface="ＭＳ Ｐゴシック" charset="0"/>
            </a:endParaRP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Compatible with the shared memory model</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25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7E1F37-B63B-9B4D-85C1-87CEA6C21DE6}"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spTree>
    <p:extLst>
      <p:ext uri="{BB962C8B-B14F-4D97-AF65-F5344CB8AC3E}">
        <p14:creationId xmlns:p14="http://schemas.microsoft.com/office/powerpoint/2010/main" val="34605754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sz="4000" dirty="0" smtClean="0">
                <a:solidFill>
                  <a:schemeClr val="bg1">
                    <a:lumMod val="65000"/>
                  </a:schemeClr>
                </a:solidFill>
              </a:rPr>
              <a:t>Motivation &amp; Background</a:t>
            </a:r>
          </a:p>
          <a:p>
            <a:r>
              <a:rPr lang="en-US" sz="4000" dirty="0" smtClean="0">
                <a:solidFill>
                  <a:srgbClr val="009900"/>
                </a:solidFill>
              </a:rPr>
              <a:t>Key Idea &amp; Our Mechanism</a:t>
            </a:r>
            <a:endParaRPr lang="en-US" sz="4000" dirty="0" smtClean="0">
              <a:solidFill>
                <a:srgbClr val="009900"/>
              </a:solidFill>
              <a:cs typeface="Calibri"/>
            </a:endParaRPr>
          </a:p>
          <a:p>
            <a:r>
              <a:rPr lang="en-US" sz="4000" dirty="0" smtClean="0">
                <a:cs typeface="Calibri"/>
              </a:rPr>
              <a:t>Evaluation</a:t>
            </a:r>
          </a:p>
          <a:p>
            <a:r>
              <a:rPr lang="en-US" sz="4000" dirty="0" smtClean="0">
                <a:cs typeface="Calibri"/>
              </a:rPr>
              <a:t>Conclusion</a:t>
            </a:r>
            <a:r>
              <a:rPr lang="en-US" sz="4000" dirty="0" smtClean="0"/>
              <a:t> </a:t>
            </a:r>
          </a:p>
          <a:p>
            <a:endParaRPr lang="en-US" dirty="0" smtClean="0"/>
          </a:p>
          <a:p>
            <a:endParaRPr lang="en-US" dirty="0" smtClean="0">
              <a:solidFill>
                <a:srgbClr val="009900"/>
              </a:solidFill>
            </a:endParaRPr>
          </a:p>
          <a:p>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90</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2667840428"/>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9342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2" name="Rectangle 41"/>
          <p:cNvSpPr/>
          <p:nvPr/>
        </p:nvSpPr>
        <p:spPr>
          <a:xfrm>
            <a:off x="51054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3" name="Rectangle 42"/>
          <p:cNvSpPr/>
          <p:nvPr/>
        </p:nvSpPr>
        <p:spPr>
          <a:xfrm>
            <a:off x="32766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4" name="Rectangle 43"/>
          <p:cNvSpPr/>
          <p:nvPr/>
        </p:nvSpPr>
        <p:spPr>
          <a:xfrm>
            <a:off x="1447800" y="5188688"/>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7" name="Rectangle 36"/>
          <p:cNvSpPr/>
          <p:nvPr/>
        </p:nvSpPr>
        <p:spPr>
          <a:xfrm>
            <a:off x="69342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8" name="Rectangle 37"/>
          <p:cNvSpPr/>
          <p:nvPr/>
        </p:nvSpPr>
        <p:spPr>
          <a:xfrm>
            <a:off x="51054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9" name="Rectangle 38"/>
          <p:cNvSpPr/>
          <p:nvPr/>
        </p:nvSpPr>
        <p:spPr>
          <a:xfrm>
            <a:off x="32766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0" name="Rectangle 39"/>
          <p:cNvSpPr/>
          <p:nvPr/>
        </p:nvSpPr>
        <p:spPr>
          <a:xfrm>
            <a:off x="14478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6" name="Rectangle 35"/>
          <p:cNvSpPr/>
          <p:nvPr/>
        </p:nvSpPr>
        <p:spPr>
          <a:xfrm>
            <a:off x="14478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5" name="Rectangle 34"/>
          <p:cNvSpPr/>
          <p:nvPr/>
        </p:nvSpPr>
        <p:spPr>
          <a:xfrm>
            <a:off x="69342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4" name="Rectangle 33"/>
          <p:cNvSpPr/>
          <p:nvPr/>
        </p:nvSpPr>
        <p:spPr>
          <a:xfrm>
            <a:off x="51054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3" name="Rectangle 32"/>
          <p:cNvSpPr/>
          <p:nvPr/>
        </p:nvSpPr>
        <p:spPr>
          <a:xfrm>
            <a:off x="32766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2" name="Title 1"/>
          <p:cNvSpPr>
            <a:spLocks noGrp="1"/>
          </p:cNvSpPr>
          <p:nvPr>
            <p:ph type="title"/>
          </p:nvPr>
        </p:nvSpPr>
        <p:spPr>
          <a:xfrm>
            <a:off x="0" y="25400"/>
            <a:ext cx="9144000" cy="1041400"/>
          </a:xfrm>
        </p:spPr>
        <p:txBody>
          <a:bodyPr>
            <a:normAutofit/>
          </a:bodyPr>
          <a:lstStyle/>
          <a:p>
            <a:r>
              <a:rPr lang="en-US" dirty="0" smtClean="0"/>
              <a:t>Key Data Patterns in Real Applications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91</a:t>
            </a:fld>
            <a:endParaRPr lang="en-US" altLang="en-US">
              <a:solidFill>
                <a:prstClr val="black">
                  <a:tint val="75000"/>
                </a:prstClr>
              </a:solidFill>
              <a:latin typeface="Calibri"/>
            </a:endParaRPr>
          </a:p>
        </p:txBody>
      </p:sp>
      <p:sp>
        <p:nvSpPr>
          <p:cNvPr id="8" name="Rectangle 7"/>
          <p:cNvSpPr/>
          <p:nvPr/>
        </p:nvSpPr>
        <p:spPr>
          <a:xfrm>
            <a:off x="762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9" name="Rectangle 8"/>
          <p:cNvSpPr/>
          <p:nvPr/>
        </p:nvSpPr>
        <p:spPr>
          <a:xfrm>
            <a:off x="19050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0" name="Rectangle 9"/>
          <p:cNvSpPr/>
          <p:nvPr/>
        </p:nvSpPr>
        <p:spPr>
          <a:xfrm>
            <a:off x="37338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1" name="Rectangle 10"/>
          <p:cNvSpPr/>
          <p:nvPr/>
        </p:nvSpPr>
        <p:spPr>
          <a:xfrm>
            <a:off x="55626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2" name="Rectangle 11"/>
          <p:cNvSpPr/>
          <p:nvPr/>
        </p:nvSpPr>
        <p:spPr>
          <a:xfrm>
            <a:off x="7391400" y="15240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3" name="Rectangle 12"/>
          <p:cNvSpPr/>
          <p:nvPr/>
        </p:nvSpPr>
        <p:spPr>
          <a:xfrm>
            <a:off x="762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4" name="Rectangle 13"/>
          <p:cNvSpPr/>
          <p:nvPr/>
        </p:nvSpPr>
        <p:spPr>
          <a:xfrm>
            <a:off x="19050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5" name="Rectangle 14"/>
          <p:cNvSpPr/>
          <p:nvPr/>
        </p:nvSpPr>
        <p:spPr>
          <a:xfrm>
            <a:off x="37338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6" name="Rectangle 15"/>
          <p:cNvSpPr/>
          <p:nvPr/>
        </p:nvSpPr>
        <p:spPr>
          <a:xfrm>
            <a:off x="55626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7" name="Rectangle 16"/>
          <p:cNvSpPr/>
          <p:nvPr/>
        </p:nvSpPr>
        <p:spPr>
          <a:xfrm>
            <a:off x="7391400" y="27432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8" name="Rectangle 17"/>
          <p:cNvSpPr/>
          <p:nvPr/>
        </p:nvSpPr>
        <p:spPr>
          <a:xfrm>
            <a:off x="762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00</a:t>
            </a:r>
          </a:p>
        </p:txBody>
      </p:sp>
      <p:sp>
        <p:nvSpPr>
          <p:cNvPr id="19" name="Rectangle 18"/>
          <p:cNvSpPr/>
          <p:nvPr/>
        </p:nvSpPr>
        <p:spPr>
          <a:xfrm>
            <a:off x="19050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0B</a:t>
            </a:r>
          </a:p>
        </p:txBody>
      </p:sp>
      <p:sp>
        <p:nvSpPr>
          <p:cNvPr id="20" name="Rectangle 19"/>
          <p:cNvSpPr/>
          <p:nvPr/>
        </p:nvSpPr>
        <p:spPr>
          <a:xfrm>
            <a:off x="37338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03</a:t>
            </a:r>
          </a:p>
        </p:txBody>
      </p:sp>
      <p:sp>
        <p:nvSpPr>
          <p:cNvPr id="21" name="Rectangle 20"/>
          <p:cNvSpPr/>
          <p:nvPr/>
        </p:nvSpPr>
        <p:spPr>
          <a:xfrm>
            <a:off x="55626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04</a:t>
            </a:r>
          </a:p>
        </p:txBody>
      </p:sp>
      <p:sp>
        <p:nvSpPr>
          <p:cNvPr id="22" name="Rectangle 21"/>
          <p:cNvSpPr/>
          <p:nvPr/>
        </p:nvSpPr>
        <p:spPr>
          <a:xfrm>
            <a:off x="7391400" y="3962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28" name="Rectangle 27"/>
          <p:cNvSpPr/>
          <p:nvPr/>
        </p:nvSpPr>
        <p:spPr>
          <a:xfrm>
            <a:off x="762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C0</a:t>
            </a:r>
          </a:p>
        </p:txBody>
      </p:sp>
      <p:sp>
        <p:nvSpPr>
          <p:cNvPr id="29" name="Rectangle 28"/>
          <p:cNvSpPr/>
          <p:nvPr/>
        </p:nvSpPr>
        <p:spPr>
          <a:xfrm>
            <a:off x="19050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C8</a:t>
            </a:r>
          </a:p>
        </p:txBody>
      </p:sp>
      <p:sp>
        <p:nvSpPr>
          <p:cNvPr id="30" name="Rectangle 29"/>
          <p:cNvSpPr/>
          <p:nvPr/>
        </p:nvSpPr>
        <p:spPr>
          <a:xfrm>
            <a:off x="37338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D0</a:t>
            </a:r>
          </a:p>
        </p:txBody>
      </p:sp>
      <p:sp>
        <p:nvSpPr>
          <p:cNvPr id="31" name="Rectangle 30"/>
          <p:cNvSpPr/>
          <p:nvPr/>
        </p:nvSpPr>
        <p:spPr>
          <a:xfrm>
            <a:off x="55626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D8</a:t>
            </a:r>
          </a:p>
        </p:txBody>
      </p:sp>
      <p:sp>
        <p:nvSpPr>
          <p:cNvPr id="32" name="Rectangle 31"/>
          <p:cNvSpPr/>
          <p:nvPr/>
        </p:nvSpPr>
        <p:spPr>
          <a:xfrm>
            <a:off x="7391400" y="5188688"/>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45" name="Content Placeholder 2"/>
          <p:cNvSpPr txBox="1">
            <a:spLocks/>
          </p:cNvSpPr>
          <p:nvPr/>
        </p:nvSpPr>
        <p:spPr>
          <a:xfrm>
            <a:off x="18197" y="9906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smtClean="0">
                <a:solidFill>
                  <a:srgbClr val="0000FF"/>
                </a:solidFill>
                <a:latin typeface="Calibri"/>
              </a:rPr>
              <a:t>Zero Values</a:t>
            </a:r>
            <a:r>
              <a:rPr lang="en-US" dirty="0" smtClean="0">
                <a:solidFill>
                  <a:prstClr val="black"/>
                </a:solidFill>
                <a:latin typeface="Calibri"/>
              </a:rPr>
              <a:t>: initialization,  sparse matrices, NULL pointers</a:t>
            </a:r>
            <a:endParaRPr lang="en-US" dirty="0">
              <a:solidFill>
                <a:prstClr val="black"/>
              </a:solidFill>
              <a:latin typeface="Calibri"/>
            </a:endParaRPr>
          </a:p>
        </p:txBody>
      </p:sp>
      <p:sp>
        <p:nvSpPr>
          <p:cNvPr id="46" name="Content Placeholder 2"/>
          <p:cNvSpPr txBox="1">
            <a:spLocks/>
          </p:cNvSpPr>
          <p:nvPr/>
        </p:nvSpPr>
        <p:spPr>
          <a:xfrm>
            <a:off x="76200" y="22098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Repeated Values</a:t>
            </a:r>
            <a:r>
              <a:rPr lang="en-US" dirty="0">
                <a:solidFill>
                  <a:prstClr val="black"/>
                </a:solidFill>
                <a:latin typeface="Calibri"/>
              </a:rPr>
              <a:t>: common initial values, adjacent pixels</a:t>
            </a:r>
          </a:p>
        </p:txBody>
      </p:sp>
      <p:sp>
        <p:nvSpPr>
          <p:cNvPr id="47" name="Content Placeholder 2"/>
          <p:cNvSpPr txBox="1">
            <a:spLocks/>
          </p:cNvSpPr>
          <p:nvPr/>
        </p:nvSpPr>
        <p:spPr>
          <a:xfrm>
            <a:off x="76200" y="34290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Narrow Values</a:t>
            </a:r>
            <a:r>
              <a:rPr lang="en-US" dirty="0">
                <a:solidFill>
                  <a:prstClr val="black"/>
                </a:solidFill>
                <a:latin typeface="Calibri"/>
              </a:rPr>
              <a:t>: small values stored in a big data type</a:t>
            </a:r>
          </a:p>
        </p:txBody>
      </p:sp>
      <p:sp>
        <p:nvSpPr>
          <p:cNvPr id="48" name="Content Placeholder 2"/>
          <p:cNvSpPr txBox="1">
            <a:spLocks/>
          </p:cNvSpPr>
          <p:nvPr/>
        </p:nvSpPr>
        <p:spPr>
          <a:xfrm>
            <a:off x="76200" y="46482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Other Patterns</a:t>
            </a:r>
            <a:r>
              <a:rPr lang="en-US" b="1" dirty="0">
                <a:solidFill>
                  <a:prstClr val="black"/>
                </a:solidFill>
                <a:latin typeface="Calibri"/>
              </a:rPr>
              <a:t>: </a:t>
            </a:r>
            <a:r>
              <a:rPr lang="en-US" dirty="0">
                <a:solidFill>
                  <a:prstClr val="black"/>
                </a:solidFill>
                <a:latin typeface="Calibri"/>
              </a:rPr>
              <a:t>pointers to the same memory </a:t>
            </a:r>
            <a:r>
              <a:rPr lang="en-US" dirty="0" smtClean="0">
                <a:solidFill>
                  <a:prstClr val="black"/>
                </a:solidFill>
                <a:latin typeface="Calibri"/>
              </a:rPr>
              <a:t>region</a:t>
            </a:r>
            <a:endParaRPr lang="en-US" dirty="0">
              <a:solidFill>
                <a:prstClr val="black"/>
              </a:solidFill>
              <a:latin typeface="Calibri"/>
            </a:endParaRPr>
          </a:p>
        </p:txBody>
      </p:sp>
    </p:spTree>
    <p:extLst>
      <p:ext uri="{BB962C8B-B14F-4D97-AF65-F5344CB8AC3E}">
        <p14:creationId xmlns:p14="http://schemas.microsoft.com/office/powerpoint/2010/main" val="356831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xEl>
                                              <p:pRg st="0" end="0"/>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7">
                                            <p:txEl>
                                              <p:pRg st="0" end="0"/>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8">
                                            <p:txEl>
                                              <p:pRg st="0" end="0"/>
                                            </p:txEl>
                                          </p:spTgt>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37" grpId="0" animBg="1"/>
      <p:bldP spid="38" grpId="0" animBg="1"/>
      <p:bldP spid="39" grpId="0" animBg="1"/>
      <p:bldP spid="40" grpId="0" animBg="1"/>
      <p:bldP spid="36" grpId="0" animBg="1"/>
      <p:bldP spid="35" grpId="0" animBg="1"/>
      <p:bldP spid="34" grpId="0" animBg="1"/>
      <p:bldP spid="3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45" grpId="0" build="p"/>
      <p:bldP spid="46" grpId="0" build="p"/>
      <p:bldP spid="47" grpId="0" build="p"/>
      <p:bldP spid="48"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31845"/>
            <a:ext cx="8229600" cy="1143000"/>
          </a:xfrm>
        </p:spPr>
        <p:txBody>
          <a:bodyPr>
            <a:normAutofit fontScale="90000"/>
          </a:bodyPr>
          <a:lstStyle/>
          <a:p>
            <a:r>
              <a:rPr lang="en-US" dirty="0" smtClean="0"/>
              <a:t>How Common Are These Patterns?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8223119"/>
              </p:ext>
            </p:extLst>
          </p:nvPr>
        </p:nvGraphicFramePr>
        <p:xfrm>
          <a:off x="457200" y="1600200"/>
          <a:ext cx="8305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92</a:t>
            </a:fld>
            <a:endParaRPr lang="en-US" altLang="en-US">
              <a:solidFill>
                <a:prstClr val="black">
                  <a:tint val="75000"/>
                </a:prstClr>
              </a:solidFill>
              <a:latin typeface="Calibri"/>
            </a:endParaRPr>
          </a:p>
        </p:txBody>
      </p:sp>
      <p:sp>
        <p:nvSpPr>
          <p:cNvPr id="6" name="Content Placeholder 2"/>
          <p:cNvSpPr txBox="1">
            <a:spLocks/>
          </p:cNvSpPr>
          <p:nvPr/>
        </p:nvSpPr>
        <p:spPr>
          <a:xfrm>
            <a:off x="520700" y="1143000"/>
            <a:ext cx="8305800" cy="990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n-US" dirty="0" smtClean="0">
                <a:solidFill>
                  <a:prstClr val="black"/>
                </a:solidFill>
                <a:latin typeface="Calibri"/>
              </a:rPr>
              <a:t>SPEC2006, databases, web workloads, 2MB L2 cache</a:t>
            </a:r>
          </a:p>
          <a:p>
            <a:pPr fontAlgn="auto">
              <a:spcAft>
                <a:spcPts val="0"/>
              </a:spcAft>
              <a:buFont typeface="Arial" pitchFamily="34" charset="0"/>
              <a:buNone/>
            </a:pPr>
            <a:r>
              <a:rPr lang="en-US" dirty="0" smtClean="0">
                <a:solidFill>
                  <a:prstClr val="black"/>
                </a:solidFill>
                <a:latin typeface="Calibri"/>
              </a:rPr>
              <a:t>“Other Patterns” include Narrow Values</a:t>
            </a:r>
          </a:p>
          <a:p>
            <a:pPr lvl="1" fontAlgn="auto">
              <a:spcAft>
                <a:spcPts val="0"/>
              </a:spcAft>
            </a:pPr>
            <a:endParaRPr lang="en-US" dirty="0" smtClean="0">
              <a:solidFill>
                <a:prstClr val="black"/>
              </a:solidFill>
              <a:latin typeface="Calibri"/>
            </a:endParaRPr>
          </a:p>
          <a:p>
            <a:pPr fontAlgn="auto">
              <a:spcAft>
                <a:spcPts val="0"/>
              </a:spcAft>
            </a:pPr>
            <a:endParaRPr lang="en-US" dirty="0" smtClean="0">
              <a:solidFill>
                <a:prstClr val="black"/>
              </a:solidFill>
              <a:latin typeface="Calibri"/>
            </a:endParaRPr>
          </a:p>
          <a:p>
            <a:pPr fontAlgn="auto">
              <a:spcAft>
                <a:spcPts val="0"/>
              </a:spcAft>
            </a:pPr>
            <a:endParaRPr lang="en-US" dirty="0" smtClean="0">
              <a:solidFill>
                <a:prstClr val="black"/>
              </a:solidFill>
              <a:latin typeface="Calibri"/>
            </a:endParaRPr>
          </a:p>
          <a:p>
            <a:pPr lvl="1" fontAlgn="auto">
              <a:spcAft>
                <a:spcPts val="0"/>
              </a:spcAft>
            </a:pPr>
            <a:endParaRPr lang="en-US" dirty="0">
              <a:solidFill>
                <a:prstClr val="black"/>
              </a:solidFill>
              <a:latin typeface="Calibri"/>
            </a:endParaRPr>
          </a:p>
        </p:txBody>
      </p:sp>
      <p:sp>
        <p:nvSpPr>
          <p:cNvPr id="7" name="Content Placeholder 2"/>
          <p:cNvSpPr txBox="1">
            <a:spLocks/>
          </p:cNvSpPr>
          <p:nvPr/>
        </p:nvSpPr>
        <p:spPr>
          <a:xfrm>
            <a:off x="609600" y="6290930"/>
            <a:ext cx="7531691"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7" lvl="1" indent="0" fontAlgn="auto">
              <a:spcAft>
                <a:spcPts val="0"/>
              </a:spcAft>
              <a:buFont typeface="Arial" pitchFamily="34" charset="0"/>
              <a:buNone/>
            </a:pPr>
            <a:r>
              <a:rPr lang="en-US" b="1" dirty="0" smtClean="0">
                <a:solidFill>
                  <a:srgbClr val="2A55D6"/>
                </a:solidFill>
                <a:latin typeface="Calibri"/>
              </a:rPr>
              <a:t>43% </a:t>
            </a:r>
            <a:r>
              <a:rPr lang="en-US" dirty="0" smtClean="0">
                <a:solidFill>
                  <a:srgbClr val="2A55D6"/>
                </a:solidFill>
                <a:latin typeface="Calibri"/>
              </a:rPr>
              <a:t>of the cache lines belong to key patterns</a:t>
            </a:r>
            <a:endParaRPr lang="en-US" dirty="0" smtClean="0">
              <a:solidFill>
                <a:prstClr val="black"/>
              </a:solidFill>
              <a:latin typeface="Calibri"/>
            </a:endParaRPr>
          </a:p>
          <a:p>
            <a:pPr lvl="1" fontAlgn="auto">
              <a:spcAft>
                <a:spcPts val="0"/>
              </a:spcAft>
            </a:pPr>
            <a:endParaRPr lang="en-US" dirty="0" smtClean="0">
              <a:solidFill>
                <a:prstClr val="black"/>
              </a:solidFill>
              <a:latin typeface="Calibri"/>
            </a:endParaRPr>
          </a:p>
        </p:txBody>
      </p:sp>
    </p:spTree>
    <p:extLst>
      <p:ext uri="{BB962C8B-B14F-4D97-AF65-F5344CB8AC3E}">
        <p14:creationId xmlns:p14="http://schemas.microsoft.com/office/powerpoint/2010/main" val="4223698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9342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2" name="Rectangle 41"/>
          <p:cNvSpPr/>
          <p:nvPr/>
        </p:nvSpPr>
        <p:spPr>
          <a:xfrm>
            <a:off x="51054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3" name="Rectangle 42"/>
          <p:cNvSpPr/>
          <p:nvPr/>
        </p:nvSpPr>
        <p:spPr>
          <a:xfrm>
            <a:off x="32766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4" name="Rectangle 43"/>
          <p:cNvSpPr/>
          <p:nvPr/>
        </p:nvSpPr>
        <p:spPr>
          <a:xfrm>
            <a:off x="1447800" y="5188688"/>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7" name="Rectangle 36"/>
          <p:cNvSpPr/>
          <p:nvPr/>
        </p:nvSpPr>
        <p:spPr>
          <a:xfrm>
            <a:off x="69342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8" name="Rectangle 37"/>
          <p:cNvSpPr/>
          <p:nvPr/>
        </p:nvSpPr>
        <p:spPr>
          <a:xfrm>
            <a:off x="51054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9" name="Rectangle 38"/>
          <p:cNvSpPr/>
          <p:nvPr/>
        </p:nvSpPr>
        <p:spPr>
          <a:xfrm>
            <a:off x="32766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0" name="Rectangle 39"/>
          <p:cNvSpPr/>
          <p:nvPr/>
        </p:nvSpPr>
        <p:spPr>
          <a:xfrm>
            <a:off x="14478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6" name="Rectangle 35"/>
          <p:cNvSpPr/>
          <p:nvPr/>
        </p:nvSpPr>
        <p:spPr>
          <a:xfrm>
            <a:off x="14478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5" name="Rectangle 34"/>
          <p:cNvSpPr/>
          <p:nvPr/>
        </p:nvSpPr>
        <p:spPr>
          <a:xfrm>
            <a:off x="69342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4" name="Rectangle 33"/>
          <p:cNvSpPr/>
          <p:nvPr/>
        </p:nvSpPr>
        <p:spPr>
          <a:xfrm>
            <a:off x="51054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3" name="Rectangle 32"/>
          <p:cNvSpPr/>
          <p:nvPr/>
        </p:nvSpPr>
        <p:spPr>
          <a:xfrm>
            <a:off x="32766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2" name="Title 1"/>
          <p:cNvSpPr>
            <a:spLocks noGrp="1"/>
          </p:cNvSpPr>
          <p:nvPr>
            <p:ph type="title"/>
          </p:nvPr>
        </p:nvSpPr>
        <p:spPr>
          <a:xfrm>
            <a:off x="0" y="25400"/>
            <a:ext cx="9144000" cy="1041400"/>
          </a:xfrm>
        </p:spPr>
        <p:txBody>
          <a:bodyPr>
            <a:normAutofit/>
          </a:bodyPr>
          <a:lstStyle/>
          <a:p>
            <a:r>
              <a:rPr lang="en-US" dirty="0" smtClean="0"/>
              <a:t>Key Data Patterns in Real Applications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93</a:t>
            </a:fld>
            <a:endParaRPr lang="en-US" altLang="en-US">
              <a:solidFill>
                <a:prstClr val="black">
                  <a:tint val="75000"/>
                </a:prstClr>
              </a:solidFill>
              <a:latin typeface="Calibri"/>
            </a:endParaRPr>
          </a:p>
        </p:txBody>
      </p:sp>
      <p:sp>
        <p:nvSpPr>
          <p:cNvPr id="8" name="Rectangle 7"/>
          <p:cNvSpPr/>
          <p:nvPr/>
        </p:nvSpPr>
        <p:spPr>
          <a:xfrm>
            <a:off x="762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9" name="Rectangle 8"/>
          <p:cNvSpPr/>
          <p:nvPr/>
        </p:nvSpPr>
        <p:spPr>
          <a:xfrm>
            <a:off x="19050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0" name="Rectangle 9"/>
          <p:cNvSpPr/>
          <p:nvPr/>
        </p:nvSpPr>
        <p:spPr>
          <a:xfrm>
            <a:off x="37338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1" name="Rectangle 10"/>
          <p:cNvSpPr/>
          <p:nvPr/>
        </p:nvSpPr>
        <p:spPr>
          <a:xfrm>
            <a:off x="55626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2" name="Rectangle 11"/>
          <p:cNvSpPr/>
          <p:nvPr/>
        </p:nvSpPr>
        <p:spPr>
          <a:xfrm>
            <a:off x="7391400" y="15240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3" name="Rectangle 12"/>
          <p:cNvSpPr/>
          <p:nvPr/>
        </p:nvSpPr>
        <p:spPr>
          <a:xfrm>
            <a:off x="762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4" name="Rectangle 13"/>
          <p:cNvSpPr/>
          <p:nvPr/>
        </p:nvSpPr>
        <p:spPr>
          <a:xfrm>
            <a:off x="19050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5" name="Rectangle 14"/>
          <p:cNvSpPr/>
          <p:nvPr/>
        </p:nvSpPr>
        <p:spPr>
          <a:xfrm>
            <a:off x="37338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6" name="Rectangle 15"/>
          <p:cNvSpPr/>
          <p:nvPr/>
        </p:nvSpPr>
        <p:spPr>
          <a:xfrm>
            <a:off x="55626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7" name="Rectangle 16"/>
          <p:cNvSpPr/>
          <p:nvPr/>
        </p:nvSpPr>
        <p:spPr>
          <a:xfrm>
            <a:off x="7391400" y="27432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8" name="Rectangle 17"/>
          <p:cNvSpPr/>
          <p:nvPr/>
        </p:nvSpPr>
        <p:spPr>
          <a:xfrm>
            <a:off x="762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00</a:t>
            </a:r>
          </a:p>
        </p:txBody>
      </p:sp>
      <p:sp>
        <p:nvSpPr>
          <p:cNvPr id="19" name="Rectangle 18"/>
          <p:cNvSpPr/>
          <p:nvPr/>
        </p:nvSpPr>
        <p:spPr>
          <a:xfrm>
            <a:off x="19050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0B</a:t>
            </a:r>
          </a:p>
        </p:txBody>
      </p:sp>
      <p:sp>
        <p:nvSpPr>
          <p:cNvPr id="20" name="Rectangle 19"/>
          <p:cNvSpPr/>
          <p:nvPr/>
        </p:nvSpPr>
        <p:spPr>
          <a:xfrm>
            <a:off x="37338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03</a:t>
            </a:r>
          </a:p>
        </p:txBody>
      </p:sp>
      <p:sp>
        <p:nvSpPr>
          <p:cNvPr id="21" name="Rectangle 20"/>
          <p:cNvSpPr/>
          <p:nvPr/>
        </p:nvSpPr>
        <p:spPr>
          <a:xfrm>
            <a:off x="55626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04</a:t>
            </a:r>
          </a:p>
        </p:txBody>
      </p:sp>
      <p:sp>
        <p:nvSpPr>
          <p:cNvPr id="22" name="Rectangle 21"/>
          <p:cNvSpPr/>
          <p:nvPr/>
        </p:nvSpPr>
        <p:spPr>
          <a:xfrm>
            <a:off x="7391400" y="3962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28" name="Rectangle 27"/>
          <p:cNvSpPr/>
          <p:nvPr/>
        </p:nvSpPr>
        <p:spPr>
          <a:xfrm>
            <a:off x="762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C0</a:t>
            </a:r>
          </a:p>
        </p:txBody>
      </p:sp>
      <p:sp>
        <p:nvSpPr>
          <p:cNvPr id="29" name="Rectangle 28"/>
          <p:cNvSpPr/>
          <p:nvPr/>
        </p:nvSpPr>
        <p:spPr>
          <a:xfrm>
            <a:off x="19050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C8</a:t>
            </a:r>
          </a:p>
        </p:txBody>
      </p:sp>
      <p:sp>
        <p:nvSpPr>
          <p:cNvPr id="30" name="Rectangle 29"/>
          <p:cNvSpPr/>
          <p:nvPr/>
        </p:nvSpPr>
        <p:spPr>
          <a:xfrm>
            <a:off x="37338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D0</a:t>
            </a:r>
          </a:p>
        </p:txBody>
      </p:sp>
      <p:sp>
        <p:nvSpPr>
          <p:cNvPr id="31" name="Rectangle 30"/>
          <p:cNvSpPr/>
          <p:nvPr/>
        </p:nvSpPr>
        <p:spPr>
          <a:xfrm>
            <a:off x="55626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D8</a:t>
            </a:r>
          </a:p>
        </p:txBody>
      </p:sp>
      <p:sp>
        <p:nvSpPr>
          <p:cNvPr id="32" name="Rectangle 31"/>
          <p:cNvSpPr/>
          <p:nvPr/>
        </p:nvSpPr>
        <p:spPr>
          <a:xfrm>
            <a:off x="7391400" y="5188688"/>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45" name="Content Placeholder 2"/>
          <p:cNvSpPr txBox="1">
            <a:spLocks/>
          </p:cNvSpPr>
          <p:nvPr/>
        </p:nvSpPr>
        <p:spPr>
          <a:xfrm>
            <a:off x="18197" y="9906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smtClean="0">
                <a:solidFill>
                  <a:srgbClr val="0000FF"/>
                </a:solidFill>
                <a:latin typeface="Calibri"/>
              </a:rPr>
              <a:t>Zero Values</a:t>
            </a:r>
            <a:r>
              <a:rPr lang="en-US" dirty="0" smtClean="0">
                <a:solidFill>
                  <a:prstClr val="black"/>
                </a:solidFill>
                <a:latin typeface="Calibri"/>
              </a:rPr>
              <a:t>: initialization,  sparse matrices, NULL pointers</a:t>
            </a:r>
            <a:endParaRPr lang="en-US" dirty="0">
              <a:solidFill>
                <a:prstClr val="black"/>
              </a:solidFill>
              <a:latin typeface="Calibri"/>
            </a:endParaRPr>
          </a:p>
        </p:txBody>
      </p:sp>
      <p:sp>
        <p:nvSpPr>
          <p:cNvPr id="46" name="Content Placeholder 2"/>
          <p:cNvSpPr txBox="1">
            <a:spLocks/>
          </p:cNvSpPr>
          <p:nvPr/>
        </p:nvSpPr>
        <p:spPr>
          <a:xfrm>
            <a:off x="76200" y="22098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Repeated Values</a:t>
            </a:r>
            <a:r>
              <a:rPr lang="en-US" dirty="0">
                <a:solidFill>
                  <a:prstClr val="black"/>
                </a:solidFill>
                <a:latin typeface="Calibri"/>
              </a:rPr>
              <a:t>: common initial values, adjacent pixels</a:t>
            </a:r>
          </a:p>
        </p:txBody>
      </p:sp>
      <p:sp>
        <p:nvSpPr>
          <p:cNvPr id="47" name="Content Placeholder 2"/>
          <p:cNvSpPr txBox="1">
            <a:spLocks/>
          </p:cNvSpPr>
          <p:nvPr/>
        </p:nvSpPr>
        <p:spPr>
          <a:xfrm>
            <a:off x="76200" y="34290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Narrow Values</a:t>
            </a:r>
            <a:r>
              <a:rPr lang="en-US" dirty="0">
                <a:solidFill>
                  <a:prstClr val="black"/>
                </a:solidFill>
                <a:latin typeface="Calibri"/>
              </a:rPr>
              <a:t>: small values stored in a big data type</a:t>
            </a:r>
          </a:p>
        </p:txBody>
      </p:sp>
      <p:sp>
        <p:nvSpPr>
          <p:cNvPr id="48" name="Content Placeholder 2"/>
          <p:cNvSpPr txBox="1">
            <a:spLocks/>
          </p:cNvSpPr>
          <p:nvPr/>
        </p:nvSpPr>
        <p:spPr>
          <a:xfrm>
            <a:off x="76200" y="46482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Other Patterns</a:t>
            </a:r>
            <a:r>
              <a:rPr lang="en-US" b="1" dirty="0">
                <a:solidFill>
                  <a:prstClr val="black"/>
                </a:solidFill>
                <a:latin typeface="Calibri"/>
              </a:rPr>
              <a:t>: </a:t>
            </a:r>
            <a:r>
              <a:rPr lang="en-US" dirty="0">
                <a:solidFill>
                  <a:prstClr val="black"/>
                </a:solidFill>
                <a:latin typeface="Calibri"/>
              </a:rPr>
              <a:t>pointers to the same memory </a:t>
            </a:r>
            <a:r>
              <a:rPr lang="en-US" dirty="0" smtClean="0">
                <a:solidFill>
                  <a:prstClr val="black"/>
                </a:solidFill>
                <a:latin typeface="Calibri"/>
              </a:rPr>
              <a:t>region</a:t>
            </a:r>
            <a:endParaRPr lang="en-US" dirty="0">
              <a:solidFill>
                <a:prstClr val="black"/>
              </a:solidFill>
              <a:latin typeface="Calibri"/>
            </a:endParaRPr>
          </a:p>
        </p:txBody>
      </p:sp>
      <p:sp>
        <p:nvSpPr>
          <p:cNvPr id="49" name="Rounded Rectangle 48"/>
          <p:cNvSpPr/>
          <p:nvPr/>
        </p:nvSpPr>
        <p:spPr>
          <a:xfrm>
            <a:off x="36394" y="990600"/>
            <a:ext cx="8915400" cy="4724400"/>
          </a:xfrm>
          <a:prstGeom prst="roundRect">
            <a:avLst/>
          </a:prstGeom>
          <a:solidFill>
            <a:schemeClr val="bg1">
              <a:lumMod val="95000"/>
            </a:schemeClr>
          </a:solid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4800" dirty="0">
                <a:solidFill>
                  <a:srgbClr val="C00000"/>
                </a:solidFill>
                <a:latin typeface="Calibri"/>
              </a:rPr>
              <a:t>Low Dynamic Range:</a:t>
            </a:r>
          </a:p>
          <a:p>
            <a:pPr marL="571500" lvl="1" indent="-571500" algn="ctr" fontAlgn="auto">
              <a:spcBef>
                <a:spcPts val="0"/>
              </a:spcBef>
              <a:spcAft>
                <a:spcPts val="0"/>
              </a:spcAft>
              <a:buClr>
                <a:prstClr val="black"/>
              </a:buClr>
              <a:buSzPct val="100000"/>
            </a:pPr>
            <a:r>
              <a:rPr lang="en-US" sz="4800" dirty="0">
                <a:solidFill>
                  <a:srgbClr val="C00000"/>
                </a:solidFill>
                <a:latin typeface="Calibri"/>
              </a:rPr>
              <a:t> </a:t>
            </a:r>
          </a:p>
          <a:p>
            <a:pPr marL="571500" lvl="1" indent="-571500" algn="ctr" fontAlgn="auto">
              <a:spcBef>
                <a:spcPts val="0"/>
              </a:spcBef>
              <a:spcAft>
                <a:spcPts val="0"/>
              </a:spcAft>
              <a:buClr>
                <a:prstClr val="black"/>
              </a:buClr>
              <a:buSzPct val="100000"/>
            </a:pPr>
            <a:r>
              <a:rPr lang="en-US" sz="3200" dirty="0">
                <a:solidFill>
                  <a:prstClr val="black"/>
                </a:solidFill>
                <a:latin typeface="Calibri"/>
              </a:rPr>
              <a:t>Differences between values are significantly smaller than the values themselves</a:t>
            </a:r>
          </a:p>
          <a:p>
            <a:pPr algn="ctr" fontAlgn="auto">
              <a:spcBef>
                <a:spcPts val="0"/>
              </a:spcBef>
              <a:spcAft>
                <a:spcPts val="0"/>
              </a:spcAft>
            </a:pPr>
            <a:endParaRPr lang="en-US" sz="2800" dirty="0">
              <a:solidFill>
                <a:prstClr val="black"/>
              </a:solidFill>
              <a:latin typeface="Calibri"/>
            </a:endParaRPr>
          </a:p>
        </p:txBody>
      </p:sp>
    </p:spTree>
    <p:extLst>
      <p:ext uri="{BB962C8B-B14F-4D97-AF65-F5344CB8AC3E}">
        <p14:creationId xmlns:p14="http://schemas.microsoft.com/office/powerpoint/2010/main" val="83277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2667000" y="1436132"/>
            <a:ext cx="4419600" cy="457200"/>
          </a:xfrm>
          <a:prstGeom prst="rect">
            <a:avLst/>
          </a:prstGeom>
        </p:spPr>
        <p:txBody>
          <a:bodyPr vert="horz" lIns="91440" tIns="45720" rIns="91440" bIns="45720" rtlCol="0">
            <a:normAutofit fontScale="92500"/>
          </a:bodyPr>
          <a:lstStyle/>
          <a:p>
            <a:pPr marL="342900" indent="-342900" fontAlgn="auto">
              <a:spcBef>
                <a:spcPct val="20000"/>
              </a:spcBef>
              <a:spcAft>
                <a:spcPts val="0"/>
              </a:spcAft>
              <a:buFont typeface="Arial" pitchFamily="34" charset="0"/>
              <a:buNone/>
              <a:defRPr/>
            </a:pPr>
            <a:r>
              <a:rPr lang="en-US" sz="2400" dirty="0">
                <a:solidFill>
                  <a:prstClr val="black"/>
                </a:solidFill>
                <a:latin typeface="Calibri"/>
                <a:ea typeface="+mn-ea"/>
                <a:cs typeface="+mn-cs"/>
              </a:rPr>
              <a:t>32-byte Uncompressed Cache Line</a:t>
            </a:r>
          </a:p>
          <a:p>
            <a:pPr marL="342900" indent="-342900" fontAlgn="auto">
              <a:spcBef>
                <a:spcPct val="20000"/>
              </a:spcBef>
              <a:spcAft>
                <a:spcPts val="0"/>
              </a:spcAft>
              <a:buFont typeface="Arial" pitchFamily="34" charset="0"/>
              <a:buNone/>
              <a:defRPr/>
            </a:pPr>
            <a:endParaRPr lang="en-US" sz="2400" dirty="0">
              <a:solidFill>
                <a:prstClr val="black"/>
              </a:solidFill>
              <a:latin typeface="Calibri"/>
              <a:ea typeface="+mn-ea"/>
              <a:cs typeface="+mn-cs"/>
            </a:endParaRPr>
          </a:p>
          <a:p>
            <a:pPr marL="342900" indent="-34290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a:p>
            <a:pPr marL="742950" lvl="1" indent="-28575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p:txBody>
      </p:sp>
      <p:sp>
        <p:nvSpPr>
          <p:cNvPr id="2" name="Title 1"/>
          <p:cNvSpPr>
            <a:spLocks noGrp="1"/>
          </p:cNvSpPr>
          <p:nvPr>
            <p:ph type="title"/>
          </p:nvPr>
        </p:nvSpPr>
        <p:spPr>
          <a:xfrm>
            <a:off x="304800" y="25400"/>
            <a:ext cx="8458200" cy="1143000"/>
          </a:xfrm>
        </p:spPr>
        <p:txBody>
          <a:bodyPr>
            <a:normAutofit fontScale="90000"/>
          </a:bodyPr>
          <a:lstStyle/>
          <a:p>
            <a:r>
              <a:rPr lang="en-US" dirty="0" smtClean="0"/>
              <a:t>Key Idea: </a:t>
            </a:r>
            <a:r>
              <a:rPr lang="en-US" dirty="0" err="1" smtClean="0"/>
              <a:t>Base+Delta</a:t>
            </a:r>
            <a:r>
              <a:rPr lang="en-US" dirty="0" smtClean="0"/>
              <a:t> (B+</a:t>
            </a:r>
            <a:r>
              <a:rPr lang="el-GR" dirty="0">
                <a:cs typeface="Calibri"/>
              </a:rPr>
              <a:t>Δ</a:t>
            </a:r>
            <a:r>
              <a:rPr lang="en-US" dirty="0" smtClean="0"/>
              <a:t>) Encoding</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94</a:t>
            </a:fld>
            <a:endParaRPr lang="en-US" altLang="en-US" dirty="0">
              <a:solidFill>
                <a:prstClr val="black">
                  <a:tint val="75000"/>
                </a:prstClr>
              </a:solidFill>
              <a:latin typeface="Calibri"/>
            </a:endParaRPr>
          </a:p>
        </p:txBody>
      </p:sp>
      <p:sp>
        <p:nvSpPr>
          <p:cNvPr id="6" name="Rectangle 5"/>
          <p:cNvSpPr/>
          <p:nvPr/>
        </p:nvSpPr>
        <p:spPr>
          <a:xfrm>
            <a:off x="762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0xC04039C0</a:t>
            </a:r>
          </a:p>
        </p:txBody>
      </p:sp>
      <p:sp>
        <p:nvSpPr>
          <p:cNvPr id="8" name="Rectangle 7"/>
          <p:cNvSpPr/>
          <p:nvPr/>
        </p:nvSpPr>
        <p:spPr>
          <a:xfrm>
            <a:off x="19050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0xC04039C8</a:t>
            </a:r>
          </a:p>
        </p:txBody>
      </p:sp>
      <p:sp>
        <p:nvSpPr>
          <p:cNvPr id="9" name="Rectangle 8"/>
          <p:cNvSpPr/>
          <p:nvPr/>
        </p:nvSpPr>
        <p:spPr>
          <a:xfrm>
            <a:off x="37338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0xC04039D0</a:t>
            </a:r>
          </a:p>
        </p:txBody>
      </p:sp>
      <p:sp>
        <p:nvSpPr>
          <p:cNvPr id="10" name="Rectangle 9"/>
          <p:cNvSpPr/>
          <p:nvPr/>
        </p:nvSpPr>
        <p:spPr>
          <a:xfrm>
            <a:off x="5562600" y="1969532"/>
            <a:ext cx="17526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1" name="Rectangle 10"/>
          <p:cNvSpPr/>
          <p:nvPr/>
        </p:nvSpPr>
        <p:spPr>
          <a:xfrm>
            <a:off x="7315200" y="1969532"/>
            <a:ext cx="17526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0xC04039F8</a:t>
            </a:r>
          </a:p>
        </p:txBody>
      </p:sp>
      <p:cxnSp>
        <p:nvCxnSpPr>
          <p:cNvPr id="18" name="Straight Connector 17"/>
          <p:cNvCxnSpPr/>
          <p:nvPr/>
        </p:nvCxnSpPr>
        <p:spPr>
          <a:xfrm>
            <a:off x="76200" y="1588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5000" y="1588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200" y="1740932"/>
            <a:ext cx="1828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9600" y="1371600"/>
            <a:ext cx="860235"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4 bytes</a:t>
            </a:r>
          </a:p>
        </p:txBody>
      </p:sp>
      <p:sp>
        <p:nvSpPr>
          <p:cNvPr id="28" name="Rectangle 27"/>
          <p:cNvSpPr/>
          <p:nvPr/>
        </p:nvSpPr>
        <p:spPr>
          <a:xfrm>
            <a:off x="76200" y="25029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0xC04039C0</a:t>
            </a:r>
          </a:p>
        </p:txBody>
      </p:sp>
      <p:sp>
        <p:nvSpPr>
          <p:cNvPr id="29" name="Content Placeholder 2"/>
          <p:cNvSpPr txBox="1">
            <a:spLocks/>
          </p:cNvSpPr>
          <p:nvPr/>
        </p:nvSpPr>
        <p:spPr>
          <a:xfrm>
            <a:off x="152400" y="3036332"/>
            <a:ext cx="838200" cy="381000"/>
          </a:xfrm>
          <a:prstGeom prst="rect">
            <a:avLst/>
          </a:prstGeom>
        </p:spPr>
        <p:txBody>
          <a:bodyPr vert="horz" lIns="91440" tIns="45720" rIns="91440" bIns="45720" rtlCol="0">
            <a:normAutofit fontScale="85000" lnSpcReduction="20000"/>
          </a:bodyPr>
          <a:lstStyle/>
          <a:p>
            <a:pPr marL="342900" indent="-342900" fontAlgn="auto">
              <a:spcBef>
                <a:spcPct val="20000"/>
              </a:spcBef>
              <a:spcAft>
                <a:spcPts val="0"/>
              </a:spcAft>
              <a:buFont typeface="Arial" pitchFamily="34" charset="0"/>
              <a:buNone/>
              <a:defRPr/>
            </a:pPr>
            <a:r>
              <a:rPr lang="en-US" sz="2600" dirty="0">
                <a:solidFill>
                  <a:prstClr val="black"/>
                </a:solidFill>
                <a:latin typeface="Calibri"/>
                <a:ea typeface="+mn-ea"/>
                <a:cs typeface="+mn-cs"/>
              </a:rPr>
              <a:t>Base</a:t>
            </a:r>
          </a:p>
          <a:p>
            <a:pPr marL="742950" lvl="1" indent="-28575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a:p>
            <a:pPr marL="342900" indent="-342900" fontAlgn="auto">
              <a:spcBef>
                <a:spcPct val="20000"/>
              </a:spcBef>
              <a:spcAft>
                <a:spcPts val="0"/>
              </a:spcAft>
              <a:buFont typeface="Arial" pitchFamily="34" charset="0"/>
              <a:buNone/>
              <a:defRPr/>
            </a:pPr>
            <a:endParaRPr lang="en-US" sz="2400" dirty="0">
              <a:solidFill>
                <a:prstClr val="black"/>
              </a:solidFill>
              <a:latin typeface="Calibri"/>
              <a:ea typeface="+mn-ea"/>
              <a:cs typeface="+mn-cs"/>
            </a:endParaRPr>
          </a:p>
          <a:p>
            <a:pPr marL="342900" indent="-34290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a:p>
            <a:pPr marL="742950" lvl="1" indent="-28575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p:txBody>
      </p:sp>
      <p:sp>
        <p:nvSpPr>
          <p:cNvPr id="32" name="Rectangle 31"/>
          <p:cNvSpPr/>
          <p:nvPr/>
        </p:nvSpPr>
        <p:spPr>
          <a:xfrm>
            <a:off x="19050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a:t>
            </a:r>
          </a:p>
        </p:txBody>
      </p:sp>
      <p:cxnSp>
        <p:nvCxnSpPr>
          <p:cNvPr id="33" name="Straight Connector 32"/>
          <p:cNvCxnSpPr/>
          <p:nvPr/>
        </p:nvCxnSpPr>
        <p:spPr>
          <a:xfrm>
            <a:off x="19050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9050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432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05000" y="4114800"/>
            <a:ext cx="8382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1 byte</a:t>
            </a:r>
          </a:p>
        </p:txBody>
      </p:sp>
      <p:sp>
        <p:nvSpPr>
          <p:cNvPr id="38" name="Rectangle 37"/>
          <p:cNvSpPr/>
          <p:nvPr/>
        </p:nvSpPr>
        <p:spPr>
          <a:xfrm>
            <a:off x="27432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0x08</a:t>
            </a:r>
          </a:p>
        </p:txBody>
      </p:sp>
      <p:cxnSp>
        <p:nvCxnSpPr>
          <p:cNvPr id="39" name="Straight Connector 38"/>
          <p:cNvCxnSpPr/>
          <p:nvPr/>
        </p:nvCxnSpPr>
        <p:spPr>
          <a:xfrm>
            <a:off x="27432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7432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814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43200" y="4114800"/>
            <a:ext cx="8382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1 byte</a:t>
            </a:r>
          </a:p>
        </p:txBody>
      </p:sp>
      <p:sp>
        <p:nvSpPr>
          <p:cNvPr id="43" name="Rectangle 42"/>
          <p:cNvSpPr/>
          <p:nvPr/>
        </p:nvSpPr>
        <p:spPr>
          <a:xfrm>
            <a:off x="35814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0x10</a:t>
            </a:r>
          </a:p>
        </p:txBody>
      </p:sp>
      <p:cxnSp>
        <p:nvCxnSpPr>
          <p:cNvPr id="44" name="Straight Connector 43"/>
          <p:cNvCxnSpPr/>
          <p:nvPr/>
        </p:nvCxnSpPr>
        <p:spPr>
          <a:xfrm>
            <a:off x="35814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5814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196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81400" y="4114800"/>
            <a:ext cx="8382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1 byte</a:t>
            </a:r>
          </a:p>
        </p:txBody>
      </p:sp>
      <p:sp>
        <p:nvSpPr>
          <p:cNvPr id="53" name="Rectangle 52"/>
          <p:cNvSpPr/>
          <p:nvPr/>
        </p:nvSpPr>
        <p:spPr>
          <a:xfrm>
            <a:off x="44196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54" name="Rectangle 53"/>
          <p:cNvSpPr/>
          <p:nvPr/>
        </p:nvSpPr>
        <p:spPr>
          <a:xfrm>
            <a:off x="52578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0x38</a:t>
            </a:r>
          </a:p>
        </p:txBody>
      </p:sp>
      <p:sp>
        <p:nvSpPr>
          <p:cNvPr id="55" name="Rectangle 54"/>
          <p:cNvSpPr/>
          <p:nvPr/>
        </p:nvSpPr>
        <p:spPr>
          <a:xfrm>
            <a:off x="76200" y="3341132"/>
            <a:ext cx="6019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57" name="Right Brace 56"/>
          <p:cNvSpPr/>
          <p:nvPr/>
        </p:nvSpPr>
        <p:spPr>
          <a:xfrm>
            <a:off x="6248400" y="3341132"/>
            <a:ext cx="155448" cy="609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latin typeface="Calibri"/>
            </a:endParaRPr>
          </a:p>
        </p:txBody>
      </p:sp>
      <p:sp>
        <p:nvSpPr>
          <p:cNvPr id="58" name="TextBox 57"/>
          <p:cNvSpPr txBox="1"/>
          <p:nvPr/>
        </p:nvSpPr>
        <p:spPr>
          <a:xfrm>
            <a:off x="6477000" y="3264932"/>
            <a:ext cx="2438400" cy="738664"/>
          </a:xfrm>
          <a:prstGeom prst="rect">
            <a:avLst/>
          </a:prstGeom>
          <a:noFill/>
        </p:spPr>
        <p:txBody>
          <a:bodyPr wrap="square" rtlCol="0">
            <a:spAutoFit/>
          </a:bodyPr>
          <a:lstStyle/>
          <a:p>
            <a:pPr fontAlgn="auto">
              <a:spcBef>
                <a:spcPts val="0"/>
              </a:spcBef>
              <a:spcAft>
                <a:spcPts val="0"/>
              </a:spcAft>
            </a:pPr>
            <a:r>
              <a:rPr lang="en-US" sz="2400" b="1" dirty="0">
                <a:solidFill>
                  <a:srgbClr val="2A55D6"/>
                </a:solidFill>
                <a:latin typeface="Calibri"/>
                <a:ea typeface="+mn-ea"/>
                <a:cs typeface="+mn-cs"/>
              </a:rPr>
              <a:t>12-byte </a:t>
            </a:r>
          </a:p>
          <a:p>
            <a:pPr fontAlgn="auto">
              <a:spcBef>
                <a:spcPts val="0"/>
              </a:spcBef>
              <a:spcAft>
                <a:spcPts val="0"/>
              </a:spcAft>
            </a:pPr>
            <a:r>
              <a:rPr lang="en-US" dirty="0">
                <a:solidFill>
                  <a:prstClr val="black"/>
                </a:solidFill>
                <a:latin typeface="Calibri"/>
                <a:ea typeface="+mn-ea"/>
                <a:cs typeface="+mn-cs"/>
              </a:rPr>
              <a:t>Compressed Cache Line</a:t>
            </a:r>
          </a:p>
        </p:txBody>
      </p:sp>
      <p:sp>
        <p:nvSpPr>
          <p:cNvPr id="59" name="Rounded Rectangle 58"/>
          <p:cNvSpPr/>
          <p:nvPr/>
        </p:nvSpPr>
        <p:spPr>
          <a:xfrm>
            <a:off x="2057400" y="4495800"/>
            <a:ext cx="25146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fontAlgn="auto">
              <a:spcBef>
                <a:spcPts val="0"/>
              </a:spcBef>
              <a:spcAft>
                <a:spcPts val="0"/>
              </a:spcAft>
              <a:buClr>
                <a:prstClr val="black"/>
              </a:buClr>
              <a:buSzPct val="100000"/>
            </a:pPr>
            <a:r>
              <a:rPr lang="en-US" sz="2800" b="1" dirty="0">
                <a:solidFill>
                  <a:srgbClr val="2A55D6"/>
                </a:solidFill>
                <a:latin typeface="Calibri"/>
              </a:rPr>
              <a:t>20 bytes saved</a:t>
            </a:r>
            <a:endParaRPr lang="en-US" sz="2800" b="1" dirty="0">
              <a:solidFill>
                <a:prstClr val="black"/>
              </a:solidFill>
              <a:latin typeface="Calibri"/>
            </a:endParaRPr>
          </a:p>
        </p:txBody>
      </p:sp>
      <p:sp>
        <p:nvSpPr>
          <p:cNvPr id="48" name="Rounded Rectangle 47"/>
          <p:cNvSpPr/>
          <p:nvPr/>
        </p:nvSpPr>
        <p:spPr>
          <a:xfrm>
            <a:off x="514350" y="4419600"/>
            <a:ext cx="3810000" cy="11430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Fast Decompression: </a:t>
            </a:r>
            <a:r>
              <a:rPr lang="en-US" sz="2400" dirty="0">
                <a:solidFill>
                  <a:prstClr val="black"/>
                </a:solidFill>
                <a:latin typeface="Calibri"/>
              </a:rPr>
              <a:t>vector addition</a:t>
            </a:r>
            <a:endParaRPr lang="en-US" sz="2400" b="1" dirty="0">
              <a:solidFill>
                <a:prstClr val="black"/>
              </a:solidFill>
              <a:latin typeface="Calibri"/>
            </a:endParaRPr>
          </a:p>
        </p:txBody>
      </p:sp>
      <p:sp>
        <p:nvSpPr>
          <p:cNvPr id="49" name="Rounded Rectangle 48"/>
          <p:cNvSpPr/>
          <p:nvPr/>
        </p:nvSpPr>
        <p:spPr>
          <a:xfrm>
            <a:off x="4830170" y="4427266"/>
            <a:ext cx="4076700" cy="11430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Simple Hardware: </a:t>
            </a:r>
          </a:p>
          <a:p>
            <a:pPr marL="571500" lvl="1" indent="-571500" fontAlgn="auto">
              <a:spcBef>
                <a:spcPts val="0"/>
              </a:spcBef>
              <a:spcAft>
                <a:spcPts val="0"/>
              </a:spcAft>
              <a:buClr>
                <a:prstClr val="black"/>
              </a:buClr>
              <a:buSzPct val="100000"/>
            </a:pPr>
            <a:r>
              <a:rPr lang="en-US" sz="2800" dirty="0">
                <a:solidFill>
                  <a:prstClr val="black"/>
                </a:solidFill>
                <a:latin typeface="Calibri"/>
              </a:rPr>
              <a:t>    </a:t>
            </a:r>
            <a:r>
              <a:rPr lang="en-US" sz="2400" dirty="0">
                <a:solidFill>
                  <a:prstClr val="black"/>
                </a:solidFill>
                <a:latin typeface="Calibri"/>
              </a:rPr>
              <a:t>arithmetic and comparison</a:t>
            </a:r>
            <a:endParaRPr lang="en-US" sz="2400" b="1" dirty="0">
              <a:solidFill>
                <a:prstClr val="black"/>
              </a:solidFill>
              <a:latin typeface="Calibri"/>
            </a:endParaRPr>
          </a:p>
        </p:txBody>
      </p:sp>
      <p:sp>
        <p:nvSpPr>
          <p:cNvPr id="50" name="Rounded Rectangle 49"/>
          <p:cNvSpPr/>
          <p:nvPr/>
        </p:nvSpPr>
        <p:spPr>
          <a:xfrm>
            <a:off x="1905000" y="5715000"/>
            <a:ext cx="54102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fontAlgn="auto">
              <a:spcBef>
                <a:spcPts val="0"/>
              </a:spcBef>
              <a:spcAft>
                <a:spcPts val="0"/>
              </a:spcAft>
              <a:buClr>
                <a:prstClr val="black"/>
              </a:buClr>
              <a:buSzPct val="100000"/>
            </a:pPr>
            <a:r>
              <a:rPr lang="en-US" sz="2800" b="1" dirty="0">
                <a:solidFill>
                  <a:srgbClr val="009900"/>
                </a:solidFill>
                <a:latin typeface="Calibri"/>
                <a:sym typeface="Wingdings"/>
              </a:rPr>
              <a:t> </a:t>
            </a:r>
            <a:r>
              <a:rPr lang="en-US" sz="2800" b="1" dirty="0">
                <a:solidFill>
                  <a:prstClr val="black"/>
                </a:solidFill>
                <a:latin typeface="Calibri"/>
              </a:rPr>
              <a:t>Effective: </a:t>
            </a:r>
            <a:r>
              <a:rPr lang="en-US" sz="2400" dirty="0">
                <a:solidFill>
                  <a:prstClr val="black"/>
                </a:solidFill>
                <a:latin typeface="Calibri"/>
              </a:rPr>
              <a:t>good compression ratio</a:t>
            </a:r>
            <a:endParaRPr lang="en-US" sz="2400" b="1" dirty="0">
              <a:solidFill>
                <a:prstClr val="black"/>
              </a:solidFill>
              <a:latin typeface="Calibri"/>
            </a:endParaRPr>
          </a:p>
        </p:txBody>
      </p:sp>
      <p:cxnSp>
        <p:nvCxnSpPr>
          <p:cNvPr id="61" name="Straight Arrow Connector 60"/>
          <p:cNvCxnSpPr>
            <a:stCxn id="8" idx="2"/>
            <a:endCxn id="38" idx="0"/>
          </p:cNvCxnSpPr>
          <p:nvPr/>
        </p:nvCxnSpPr>
        <p:spPr>
          <a:xfrm>
            <a:off x="2819400" y="2502932"/>
            <a:ext cx="3429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8" idx="0"/>
            <a:endCxn id="32" idx="0"/>
          </p:cNvCxnSpPr>
          <p:nvPr/>
        </p:nvCxnSpPr>
        <p:spPr>
          <a:xfrm>
            <a:off x="990600" y="2502932"/>
            <a:ext cx="13335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9" idx="2"/>
            <a:endCxn id="43" idx="0"/>
          </p:cNvCxnSpPr>
          <p:nvPr/>
        </p:nvCxnSpPr>
        <p:spPr>
          <a:xfrm flipH="1">
            <a:off x="4000500" y="2502932"/>
            <a:ext cx="6477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54" idx="0"/>
          </p:cNvCxnSpPr>
          <p:nvPr/>
        </p:nvCxnSpPr>
        <p:spPr>
          <a:xfrm flipH="1">
            <a:off x="5676900" y="2502932"/>
            <a:ext cx="25527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279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33333E-6 1.22194E-6 L -3.33333E-6 0.12775 " pathEditMode="relative" rAng="0" ptsTypes="AA">
                                      <p:cBhvr>
                                        <p:cTn id="11" dur="2000" fill="hold"/>
                                        <p:tgtEl>
                                          <p:spTgt spid="28"/>
                                        </p:tgtEl>
                                        <p:attrNameLst>
                                          <p:attrName>ppt_x</p:attrName>
                                          <p:attrName>ppt_y</p:attrName>
                                        </p:attrNameLst>
                                      </p:cBhvr>
                                      <p:rCtr x="0" y="64"/>
                                    </p:animMotion>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mph" presetSubtype="1" grpId="0" nodeType="clickEffect">
                                  <p:stCondLst>
                                    <p:cond delay="0"/>
                                  </p:stCondLst>
                                  <p:childTnLst>
                                    <p:set>
                                      <p:cBhvr override="childStyle">
                                        <p:cTn id="19" dur="indefinite"/>
                                        <p:tgtEl>
                                          <p:spTgt spid="6"/>
                                        </p:tgtEl>
                                        <p:attrNameLst>
                                          <p:attrName>style.fontStyle</p:attrName>
                                        </p:attrNameLst>
                                      </p:cBhvr>
                                      <p:to>
                                        <p:strVal val="normal"/>
                                      </p:to>
                                    </p:set>
                                    <p:set>
                                      <p:cBhvr override="childStyle">
                                        <p:cTn id="20" dur="indefinite"/>
                                        <p:tgtEl>
                                          <p:spTgt spid="6"/>
                                        </p:tgtEl>
                                        <p:attrNameLst>
                                          <p:attrName>style.fontWeight</p:attrName>
                                        </p:attrNameLst>
                                      </p:cBhvr>
                                      <p:to>
                                        <p:strVal val="bold"/>
                                      </p:to>
                                    </p:set>
                                    <p:set>
                                      <p:cBhvr override="childStyle">
                                        <p:cTn id="21" dur="indefinite"/>
                                        <p:tgtEl>
                                          <p:spTgt spid="6"/>
                                        </p:tgtEl>
                                        <p:attrNameLst>
                                          <p:attrName>style.textDecorationUnderline</p:attrName>
                                        </p:attrNameLst>
                                      </p:cBhvr>
                                      <p:to>
                                        <p:strVal val="false"/>
                                      </p:to>
                                    </p:set>
                                  </p:childTnLst>
                                </p:cTn>
                              </p:par>
                            </p:childTnLst>
                          </p:cTn>
                        </p:par>
                      </p:childTnLst>
                    </p:cTn>
                  </p:par>
                  <p:par>
                    <p:cTn id="22" fill="hold">
                      <p:stCondLst>
                        <p:cond delay="indefinite"/>
                      </p:stCondLst>
                      <p:childTnLst>
                        <p:par>
                          <p:cTn id="23" fill="hold">
                            <p:stCondLst>
                              <p:cond delay="0"/>
                            </p:stCondLst>
                            <p:childTnLst>
                              <p:par>
                                <p:cTn id="24" presetID="5" presetClass="emph" presetSubtype="1" grpId="2" nodeType="clickEffect">
                                  <p:stCondLst>
                                    <p:cond delay="0"/>
                                  </p:stCondLst>
                                  <p:endCondLst>
                                    <p:cond evt="onNext" delay="0">
                                      <p:tgtEl>
                                        <p:sldTgt/>
                                      </p:tgtEl>
                                    </p:cond>
                                  </p:endCondLst>
                                  <p:childTnLst>
                                    <p:set>
                                      <p:cBhvr override="childStyle">
                                        <p:cTn id="25" dur="indefinite"/>
                                        <p:tgtEl>
                                          <p:spTgt spid="28"/>
                                        </p:tgtEl>
                                        <p:attrNameLst>
                                          <p:attrName>style.fontStyle</p:attrName>
                                        </p:attrNameLst>
                                      </p:cBhvr>
                                      <p:to>
                                        <p:strVal val="normal"/>
                                      </p:to>
                                    </p:set>
                                    <p:set>
                                      <p:cBhvr override="childStyle">
                                        <p:cTn id="26" dur="indefinite"/>
                                        <p:tgtEl>
                                          <p:spTgt spid="28"/>
                                        </p:tgtEl>
                                        <p:attrNameLst>
                                          <p:attrName>style.fontWeight</p:attrName>
                                        </p:attrNameLst>
                                      </p:cBhvr>
                                      <p:to>
                                        <p:strVal val="bold"/>
                                      </p:to>
                                    </p:set>
                                    <p:set>
                                      <p:cBhvr override="childStyle">
                                        <p:cTn id="27" dur="indefinite"/>
                                        <p:tgtEl>
                                          <p:spTgt spid="28"/>
                                        </p:tgtEl>
                                        <p:attrNameLst>
                                          <p:attrName>style.textDecorationUnderline</p:attrName>
                                        </p:attrNameLst>
                                      </p:cBhvr>
                                      <p:to>
                                        <p:strVal val="fals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linds(horizontal)">
                                      <p:cBhvr>
                                        <p:cTn id="34" dur="500"/>
                                        <p:tgtEl>
                                          <p:spTgt spid="32"/>
                                        </p:tgtEl>
                                      </p:cBhvr>
                                    </p:animEffect>
                                  </p:childTnLst>
                                </p:cTn>
                              </p:par>
                              <p:par>
                                <p:cTn id="35" presetID="3" presetClass="entr" presetSubtype="1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par>
                                <p:cTn id="38" presetID="3" presetClass="entr" presetSubtype="1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linds(horizontal)">
                                      <p:cBhvr>
                                        <p:cTn id="40" dur="500"/>
                                        <p:tgtEl>
                                          <p:spTgt spid="34"/>
                                        </p:tgtEl>
                                      </p:cBhvr>
                                    </p:animEffect>
                                  </p:childTnLst>
                                </p:cTn>
                              </p:par>
                              <p:par>
                                <p:cTn id="41" presetID="3"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linds(horizontal)">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mph" presetSubtype="1" grpId="0" nodeType="clickEffect">
                                  <p:stCondLst>
                                    <p:cond delay="0"/>
                                  </p:stCondLst>
                                  <p:childTnLst>
                                    <p:set>
                                      <p:cBhvr override="childStyle">
                                        <p:cTn id="50" dur="indefinite"/>
                                        <p:tgtEl>
                                          <p:spTgt spid="8"/>
                                        </p:tgtEl>
                                        <p:attrNameLst>
                                          <p:attrName>style.fontStyle</p:attrName>
                                        </p:attrNameLst>
                                      </p:cBhvr>
                                      <p:to>
                                        <p:strVal val="normal"/>
                                      </p:to>
                                    </p:set>
                                    <p:set>
                                      <p:cBhvr override="childStyle">
                                        <p:cTn id="51" dur="indefinite"/>
                                        <p:tgtEl>
                                          <p:spTgt spid="8"/>
                                        </p:tgtEl>
                                        <p:attrNameLst>
                                          <p:attrName>style.fontWeight</p:attrName>
                                        </p:attrNameLst>
                                      </p:cBhvr>
                                      <p:to>
                                        <p:strVal val="bold"/>
                                      </p:to>
                                    </p:set>
                                    <p:set>
                                      <p:cBhvr override="childStyle">
                                        <p:cTn id="52" dur="indefinite"/>
                                        <p:tgtEl>
                                          <p:spTgt spid="8"/>
                                        </p:tgtEl>
                                        <p:attrNameLst>
                                          <p:attrName>style.textDecorationUnderline</p:attrName>
                                        </p:attrNameLst>
                                      </p:cBhvr>
                                      <p:to>
                                        <p:strVal val="false"/>
                                      </p:to>
                                    </p:set>
                                  </p:childTnLst>
                                </p:cTn>
                              </p:par>
                            </p:childTnLst>
                          </p:cTn>
                        </p:par>
                      </p:childTnLst>
                    </p:cTn>
                  </p:par>
                  <p:par>
                    <p:cTn id="53" fill="hold">
                      <p:stCondLst>
                        <p:cond delay="indefinite"/>
                      </p:stCondLst>
                      <p:childTnLst>
                        <p:par>
                          <p:cTn id="54" fill="hold">
                            <p:stCondLst>
                              <p:cond delay="0"/>
                            </p:stCondLst>
                            <p:childTnLst>
                              <p:par>
                                <p:cTn id="55" presetID="5" presetClass="emph" presetSubtype="1" grpId="3" nodeType="clickEffect">
                                  <p:stCondLst>
                                    <p:cond delay="0"/>
                                  </p:stCondLst>
                                  <p:endCondLst>
                                    <p:cond evt="onNext" delay="0">
                                      <p:tgtEl>
                                        <p:sldTgt/>
                                      </p:tgtEl>
                                    </p:cond>
                                  </p:endCondLst>
                                  <p:childTnLst>
                                    <p:set>
                                      <p:cBhvr override="childStyle">
                                        <p:cTn id="56" dur="indefinite"/>
                                        <p:tgtEl>
                                          <p:spTgt spid="28"/>
                                        </p:tgtEl>
                                        <p:attrNameLst>
                                          <p:attrName>style.fontStyle</p:attrName>
                                        </p:attrNameLst>
                                      </p:cBhvr>
                                      <p:to>
                                        <p:strVal val="normal"/>
                                      </p:to>
                                    </p:set>
                                    <p:set>
                                      <p:cBhvr override="childStyle">
                                        <p:cTn id="57" dur="indefinite"/>
                                        <p:tgtEl>
                                          <p:spTgt spid="28"/>
                                        </p:tgtEl>
                                        <p:attrNameLst>
                                          <p:attrName>style.fontWeight</p:attrName>
                                        </p:attrNameLst>
                                      </p:cBhvr>
                                      <p:to>
                                        <p:strVal val="bold"/>
                                      </p:to>
                                    </p:set>
                                    <p:set>
                                      <p:cBhvr override="childStyle">
                                        <p:cTn id="58" dur="indefinite"/>
                                        <p:tgtEl>
                                          <p:spTgt spid="28"/>
                                        </p:tgtEl>
                                        <p:attrNameLst>
                                          <p:attrName>style.textDecorationUnderline</p:attrName>
                                        </p:attrNameLst>
                                      </p:cBhvr>
                                      <p:to>
                                        <p:strVal val="fals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3" presetClass="entr" presetSubtype="1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linds(horizontal)">
                                      <p:cBhvr>
                                        <p:cTn id="63" dur="500"/>
                                        <p:tgtEl>
                                          <p:spTgt spid="38"/>
                                        </p:tgtEl>
                                      </p:cBhvr>
                                    </p:animEffect>
                                  </p:childTnLst>
                                </p:cTn>
                              </p:par>
                              <p:par>
                                <p:cTn id="64" presetID="3" presetClass="entr" presetSubtype="1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blinds(horizontal)">
                                      <p:cBhvr>
                                        <p:cTn id="66" dur="500"/>
                                        <p:tgtEl>
                                          <p:spTgt spid="39"/>
                                        </p:tgtEl>
                                      </p:cBhvr>
                                    </p:animEffect>
                                  </p:childTnLst>
                                </p:cTn>
                              </p:par>
                              <p:par>
                                <p:cTn id="67" presetID="3" presetClass="entr" presetSubtype="1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linds(horizontal)">
                                      <p:cBhvr>
                                        <p:cTn id="69" dur="500"/>
                                        <p:tgtEl>
                                          <p:spTgt spid="40"/>
                                        </p:tgtEl>
                                      </p:cBhvr>
                                    </p:animEffect>
                                  </p:childTnLst>
                                </p:cTn>
                              </p:par>
                              <p:par>
                                <p:cTn id="70" presetID="3" presetClass="entr" presetSubtype="1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linds(horizontal)">
                                      <p:cBhvr>
                                        <p:cTn id="72" dur="500"/>
                                        <p:tgtEl>
                                          <p:spTgt spid="4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linds(horizontal)">
                                      <p:cBhvr>
                                        <p:cTn id="75" dur="5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mph" presetSubtype="1" grpId="0" nodeType="clickEffect">
                                  <p:stCondLst>
                                    <p:cond delay="0"/>
                                  </p:stCondLst>
                                  <p:childTnLst>
                                    <p:set>
                                      <p:cBhvr override="childStyle">
                                        <p:cTn id="79" dur="indefinite"/>
                                        <p:tgtEl>
                                          <p:spTgt spid="9"/>
                                        </p:tgtEl>
                                        <p:attrNameLst>
                                          <p:attrName>style.fontStyle</p:attrName>
                                        </p:attrNameLst>
                                      </p:cBhvr>
                                      <p:to>
                                        <p:strVal val="normal"/>
                                      </p:to>
                                    </p:set>
                                    <p:set>
                                      <p:cBhvr override="childStyle">
                                        <p:cTn id="80" dur="indefinite"/>
                                        <p:tgtEl>
                                          <p:spTgt spid="9"/>
                                        </p:tgtEl>
                                        <p:attrNameLst>
                                          <p:attrName>style.fontWeight</p:attrName>
                                        </p:attrNameLst>
                                      </p:cBhvr>
                                      <p:to>
                                        <p:strVal val="bold"/>
                                      </p:to>
                                    </p:set>
                                    <p:set>
                                      <p:cBhvr override="childStyle">
                                        <p:cTn id="81" dur="indefinite"/>
                                        <p:tgtEl>
                                          <p:spTgt spid="9"/>
                                        </p:tgtEl>
                                        <p:attrNameLst>
                                          <p:attrName>style.textDecorationUnderline</p:attrName>
                                        </p:attrNameLst>
                                      </p:cBhvr>
                                      <p:to>
                                        <p:strVal val="false"/>
                                      </p:to>
                                    </p:set>
                                  </p:childTnLst>
                                </p:cTn>
                              </p:par>
                            </p:childTnLst>
                          </p:cTn>
                        </p:par>
                      </p:childTnLst>
                    </p:cTn>
                  </p:par>
                  <p:par>
                    <p:cTn id="82" fill="hold">
                      <p:stCondLst>
                        <p:cond delay="indefinite"/>
                      </p:stCondLst>
                      <p:childTnLst>
                        <p:par>
                          <p:cTn id="83" fill="hold">
                            <p:stCondLst>
                              <p:cond delay="0"/>
                            </p:stCondLst>
                            <p:childTnLst>
                              <p:par>
                                <p:cTn id="84" presetID="5" presetClass="emph" presetSubtype="1" grpId="4" nodeType="clickEffect">
                                  <p:stCondLst>
                                    <p:cond delay="0"/>
                                  </p:stCondLst>
                                  <p:endCondLst>
                                    <p:cond evt="onNext" delay="0">
                                      <p:tgtEl>
                                        <p:sldTgt/>
                                      </p:tgtEl>
                                    </p:cond>
                                  </p:endCondLst>
                                  <p:childTnLst>
                                    <p:set>
                                      <p:cBhvr override="childStyle">
                                        <p:cTn id="85" dur="indefinite"/>
                                        <p:tgtEl>
                                          <p:spTgt spid="28"/>
                                        </p:tgtEl>
                                        <p:attrNameLst>
                                          <p:attrName>style.fontStyle</p:attrName>
                                        </p:attrNameLst>
                                      </p:cBhvr>
                                      <p:to>
                                        <p:strVal val="normal"/>
                                      </p:to>
                                    </p:set>
                                    <p:set>
                                      <p:cBhvr override="childStyle">
                                        <p:cTn id="86" dur="indefinite"/>
                                        <p:tgtEl>
                                          <p:spTgt spid="28"/>
                                        </p:tgtEl>
                                        <p:attrNameLst>
                                          <p:attrName>style.fontWeight</p:attrName>
                                        </p:attrNameLst>
                                      </p:cBhvr>
                                      <p:to>
                                        <p:strVal val="bold"/>
                                      </p:to>
                                    </p:set>
                                    <p:set>
                                      <p:cBhvr override="childStyle">
                                        <p:cTn id="87" dur="indefinite"/>
                                        <p:tgtEl>
                                          <p:spTgt spid="28"/>
                                        </p:tgtEl>
                                        <p:attrNameLst>
                                          <p:attrName>style.textDecorationUnderline</p:attrName>
                                        </p:attrNameLst>
                                      </p:cBhvr>
                                      <p:to>
                                        <p:strVal val="fals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69"/>
                                        </p:tgtEl>
                                        <p:attrNameLst>
                                          <p:attrName>style.visibility</p:attrName>
                                        </p:attrNameLst>
                                      </p:cBhvr>
                                      <p:to>
                                        <p:strVal val="visible"/>
                                      </p:to>
                                    </p:set>
                                  </p:childTnLst>
                                </p:cTn>
                              </p:par>
                              <p:par>
                                <p:cTn id="92" presetID="3" presetClass="entr" presetSubtype="1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blinds(horizontal)">
                                      <p:cBhvr>
                                        <p:cTn id="94" dur="500"/>
                                        <p:tgtEl>
                                          <p:spTgt spid="43"/>
                                        </p:tgtEl>
                                      </p:cBhvr>
                                    </p:animEffect>
                                  </p:childTnLst>
                                </p:cTn>
                              </p:par>
                              <p:par>
                                <p:cTn id="95" presetID="3" presetClass="entr" presetSubtype="10"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blinds(horizontal)">
                                      <p:cBhvr>
                                        <p:cTn id="97" dur="500"/>
                                        <p:tgtEl>
                                          <p:spTgt spid="44"/>
                                        </p:tgtEl>
                                      </p:cBhvr>
                                    </p:animEffect>
                                  </p:childTnLst>
                                </p:cTn>
                              </p:par>
                              <p:par>
                                <p:cTn id="98" presetID="3" presetClass="entr" presetSubtype="10" fill="hold"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blinds(horizontal)">
                                      <p:cBhvr>
                                        <p:cTn id="100" dur="500"/>
                                        <p:tgtEl>
                                          <p:spTgt spid="45"/>
                                        </p:tgtEl>
                                      </p:cBhvr>
                                    </p:animEffect>
                                  </p:childTnLst>
                                </p:cTn>
                              </p:par>
                              <p:par>
                                <p:cTn id="101" presetID="3" presetClass="entr" presetSubtype="10" fill="hold"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blinds(horizontal)">
                                      <p:cBhvr>
                                        <p:cTn id="103" dur="500"/>
                                        <p:tgtEl>
                                          <p:spTgt spid="4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blinds(horizontal)">
                                      <p:cBhvr>
                                        <p:cTn id="106" dur="500"/>
                                        <p:tgtEl>
                                          <p:spTgt spid="47"/>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blinds(horizontal)">
                                      <p:cBhvr>
                                        <p:cTn id="111" dur="500"/>
                                        <p:tgtEl>
                                          <p:spTgt spid="53"/>
                                        </p:tgtEl>
                                      </p:cBhvr>
                                    </p:animEffect>
                                  </p:childTnLst>
                                </p:cTn>
                              </p:par>
                              <p:par>
                                <p:cTn id="112" presetID="1" presetClass="entr" presetSubtype="0" fill="hold" nodeType="withEffect">
                                  <p:stCondLst>
                                    <p:cond delay="0"/>
                                  </p:stCondLst>
                                  <p:childTnLst>
                                    <p:set>
                                      <p:cBhvr>
                                        <p:cTn id="113" dur="1" fill="hold">
                                          <p:stCondLst>
                                            <p:cond delay="0"/>
                                          </p:stCondLst>
                                        </p:cTn>
                                        <p:tgtEl>
                                          <p:spTgt spid="72"/>
                                        </p:tgtEl>
                                        <p:attrNameLst>
                                          <p:attrName>style.visibility</p:attrName>
                                        </p:attrNameLst>
                                      </p:cBhvr>
                                      <p:to>
                                        <p:strVal val="visible"/>
                                      </p:to>
                                    </p:set>
                                  </p:childTnLst>
                                </p:cTn>
                              </p:par>
                              <p:par>
                                <p:cTn id="114" presetID="3" presetClass="entr" presetSubtype="10" fill="hold" grpId="0"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blinds(horizontal)">
                                      <p:cBhvr>
                                        <p:cTn id="116" dur="500"/>
                                        <p:tgtEl>
                                          <p:spTgt spid="54"/>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blinds(horizontal)">
                                      <p:cBhvr>
                                        <p:cTn id="119" dur="500"/>
                                        <p:tgtEl>
                                          <p:spTgt spid="55"/>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blinds(horizontal)">
                                      <p:cBhvr>
                                        <p:cTn id="122" dur="500"/>
                                        <p:tgtEl>
                                          <p:spTgt spid="57"/>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blinds(horizontal)">
                                      <p:cBhvr>
                                        <p:cTn id="125" dur="500"/>
                                        <p:tgtEl>
                                          <p:spTgt spid="58"/>
                                        </p:tgtEl>
                                      </p:cBhvr>
                                    </p:animEffect>
                                  </p:childTnLst>
                                </p:cTn>
                              </p:par>
                              <p:par>
                                <p:cTn id="126" presetID="5" presetClass="emph" presetSubtype="1" grpId="0" nodeType="withEffect">
                                  <p:stCondLst>
                                    <p:cond delay="0"/>
                                  </p:stCondLst>
                                  <p:childTnLst>
                                    <p:set>
                                      <p:cBhvr override="childStyle">
                                        <p:cTn id="127" dur="indefinite"/>
                                        <p:tgtEl>
                                          <p:spTgt spid="11"/>
                                        </p:tgtEl>
                                        <p:attrNameLst>
                                          <p:attrName>style.fontStyle</p:attrName>
                                        </p:attrNameLst>
                                      </p:cBhvr>
                                      <p:to>
                                        <p:strVal val="normal"/>
                                      </p:to>
                                    </p:set>
                                    <p:set>
                                      <p:cBhvr override="childStyle">
                                        <p:cTn id="128" dur="indefinite"/>
                                        <p:tgtEl>
                                          <p:spTgt spid="11"/>
                                        </p:tgtEl>
                                        <p:attrNameLst>
                                          <p:attrName>style.fontWeight</p:attrName>
                                        </p:attrNameLst>
                                      </p:cBhvr>
                                      <p:to>
                                        <p:strVal val="bold"/>
                                      </p:to>
                                    </p:set>
                                    <p:set>
                                      <p:cBhvr override="childStyle">
                                        <p:cTn id="129" dur="indefinite"/>
                                        <p:tgtEl>
                                          <p:spTgt spid="11"/>
                                        </p:tgtEl>
                                        <p:attrNameLst>
                                          <p:attrName>style.textDecorationUnderline</p:attrName>
                                        </p:attrNameLst>
                                      </p:cBhvr>
                                      <p:to>
                                        <p:strVal val="false"/>
                                      </p:to>
                                    </p:set>
                                  </p:child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59"/>
                                        </p:tgtEl>
                                        <p:attrNameLst>
                                          <p:attrName>style.visibility</p:attrName>
                                        </p:attrNameLst>
                                      </p:cBhvr>
                                      <p:to>
                                        <p:strVal val="visible"/>
                                      </p:to>
                                    </p:set>
                                    <p:anim calcmode="lin" valueType="num">
                                      <p:cBhvr>
                                        <p:cTn id="134" dur="500" fill="hold"/>
                                        <p:tgtEl>
                                          <p:spTgt spid="59"/>
                                        </p:tgtEl>
                                        <p:attrNameLst>
                                          <p:attrName>ppt_w</p:attrName>
                                        </p:attrNameLst>
                                      </p:cBhvr>
                                      <p:tavLst>
                                        <p:tav tm="0">
                                          <p:val>
                                            <p:fltVal val="0"/>
                                          </p:val>
                                        </p:tav>
                                        <p:tav tm="100000">
                                          <p:val>
                                            <p:strVal val="#ppt_w"/>
                                          </p:val>
                                        </p:tav>
                                      </p:tavLst>
                                    </p:anim>
                                    <p:anim calcmode="lin" valueType="num">
                                      <p:cBhvr>
                                        <p:cTn id="135" dur="500" fill="hold"/>
                                        <p:tgtEl>
                                          <p:spTgt spid="59"/>
                                        </p:tgtEl>
                                        <p:attrNameLst>
                                          <p:attrName>ppt_h</p:attrName>
                                        </p:attrNameLst>
                                      </p:cBhvr>
                                      <p:tavLst>
                                        <p:tav tm="0">
                                          <p:val>
                                            <p:fltVal val="0"/>
                                          </p:val>
                                        </p:tav>
                                        <p:tav tm="100000">
                                          <p:val>
                                            <p:strVal val="#ppt_h"/>
                                          </p:val>
                                        </p:tav>
                                      </p:tavLst>
                                    </p:anim>
                                    <p:animEffect transition="in" filter="fade">
                                      <p:cBhvr>
                                        <p:cTn id="136" dur="500"/>
                                        <p:tgtEl>
                                          <p:spTgt spid="59"/>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xit" presetSubtype="10" fill="hold" grpId="1" nodeType="clickEffect">
                                  <p:stCondLst>
                                    <p:cond delay="0"/>
                                  </p:stCondLst>
                                  <p:childTnLst>
                                    <p:animEffect transition="out" filter="blinds(horizontal)">
                                      <p:cBhvr>
                                        <p:cTn id="140" dur="500"/>
                                        <p:tgtEl>
                                          <p:spTgt spid="59"/>
                                        </p:tgtEl>
                                      </p:cBhvr>
                                    </p:animEffect>
                                    <p:set>
                                      <p:cBhvr>
                                        <p:cTn id="141" dur="1" fill="hold">
                                          <p:stCondLst>
                                            <p:cond delay="499"/>
                                          </p:stCondLst>
                                        </p:cTn>
                                        <p:tgtEl>
                                          <p:spTgt spid="59"/>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53" presetClass="entr" presetSubtype="0" fill="hold" grpId="0" nodeType="clickEffect">
                                  <p:stCondLst>
                                    <p:cond delay="0"/>
                                  </p:stCondLst>
                                  <p:childTnLst>
                                    <p:set>
                                      <p:cBhvr>
                                        <p:cTn id="145" dur="1" fill="hold">
                                          <p:stCondLst>
                                            <p:cond delay="0"/>
                                          </p:stCondLst>
                                        </p:cTn>
                                        <p:tgtEl>
                                          <p:spTgt spid="48"/>
                                        </p:tgtEl>
                                        <p:attrNameLst>
                                          <p:attrName>style.visibility</p:attrName>
                                        </p:attrNameLst>
                                      </p:cBhvr>
                                      <p:to>
                                        <p:strVal val="visible"/>
                                      </p:to>
                                    </p:set>
                                    <p:anim calcmode="lin" valueType="num">
                                      <p:cBhvr>
                                        <p:cTn id="146" dur="500" fill="hold"/>
                                        <p:tgtEl>
                                          <p:spTgt spid="48"/>
                                        </p:tgtEl>
                                        <p:attrNameLst>
                                          <p:attrName>ppt_w</p:attrName>
                                        </p:attrNameLst>
                                      </p:cBhvr>
                                      <p:tavLst>
                                        <p:tav tm="0">
                                          <p:val>
                                            <p:fltVal val="0"/>
                                          </p:val>
                                        </p:tav>
                                        <p:tav tm="100000">
                                          <p:val>
                                            <p:strVal val="#ppt_w"/>
                                          </p:val>
                                        </p:tav>
                                      </p:tavLst>
                                    </p:anim>
                                    <p:anim calcmode="lin" valueType="num">
                                      <p:cBhvr>
                                        <p:cTn id="147" dur="500" fill="hold"/>
                                        <p:tgtEl>
                                          <p:spTgt spid="48"/>
                                        </p:tgtEl>
                                        <p:attrNameLst>
                                          <p:attrName>ppt_h</p:attrName>
                                        </p:attrNameLst>
                                      </p:cBhvr>
                                      <p:tavLst>
                                        <p:tav tm="0">
                                          <p:val>
                                            <p:fltVal val="0"/>
                                          </p:val>
                                        </p:tav>
                                        <p:tav tm="100000">
                                          <p:val>
                                            <p:strVal val="#ppt_h"/>
                                          </p:val>
                                        </p:tav>
                                      </p:tavLst>
                                    </p:anim>
                                    <p:animEffect transition="in" filter="fade">
                                      <p:cBhvr>
                                        <p:cTn id="148" dur="500"/>
                                        <p:tgtEl>
                                          <p:spTgt spid="48"/>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0" fill="hold" grpId="0" nodeType="clickEffect">
                                  <p:stCondLst>
                                    <p:cond delay="0"/>
                                  </p:stCondLst>
                                  <p:childTnLst>
                                    <p:set>
                                      <p:cBhvr>
                                        <p:cTn id="152" dur="1" fill="hold">
                                          <p:stCondLst>
                                            <p:cond delay="0"/>
                                          </p:stCondLst>
                                        </p:cTn>
                                        <p:tgtEl>
                                          <p:spTgt spid="49"/>
                                        </p:tgtEl>
                                        <p:attrNameLst>
                                          <p:attrName>style.visibility</p:attrName>
                                        </p:attrNameLst>
                                      </p:cBhvr>
                                      <p:to>
                                        <p:strVal val="visible"/>
                                      </p:to>
                                    </p:set>
                                    <p:anim calcmode="lin" valueType="num">
                                      <p:cBhvr>
                                        <p:cTn id="153" dur="500" fill="hold"/>
                                        <p:tgtEl>
                                          <p:spTgt spid="49"/>
                                        </p:tgtEl>
                                        <p:attrNameLst>
                                          <p:attrName>ppt_w</p:attrName>
                                        </p:attrNameLst>
                                      </p:cBhvr>
                                      <p:tavLst>
                                        <p:tav tm="0">
                                          <p:val>
                                            <p:fltVal val="0"/>
                                          </p:val>
                                        </p:tav>
                                        <p:tav tm="100000">
                                          <p:val>
                                            <p:strVal val="#ppt_w"/>
                                          </p:val>
                                        </p:tav>
                                      </p:tavLst>
                                    </p:anim>
                                    <p:anim calcmode="lin" valueType="num">
                                      <p:cBhvr>
                                        <p:cTn id="154" dur="500" fill="hold"/>
                                        <p:tgtEl>
                                          <p:spTgt spid="49"/>
                                        </p:tgtEl>
                                        <p:attrNameLst>
                                          <p:attrName>ppt_h</p:attrName>
                                        </p:attrNameLst>
                                      </p:cBhvr>
                                      <p:tavLst>
                                        <p:tav tm="0">
                                          <p:val>
                                            <p:fltVal val="0"/>
                                          </p:val>
                                        </p:tav>
                                        <p:tav tm="100000">
                                          <p:val>
                                            <p:strVal val="#ppt_h"/>
                                          </p:val>
                                        </p:tav>
                                      </p:tavLst>
                                    </p:anim>
                                    <p:animEffect transition="in" filter="fade">
                                      <p:cBhvr>
                                        <p:cTn id="155" dur="500"/>
                                        <p:tgtEl>
                                          <p:spTgt spid="49"/>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0" fill="hold" grpId="0" nodeType="clickEffect">
                                  <p:stCondLst>
                                    <p:cond delay="0"/>
                                  </p:stCondLst>
                                  <p:childTnLst>
                                    <p:set>
                                      <p:cBhvr>
                                        <p:cTn id="159" dur="1" fill="hold">
                                          <p:stCondLst>
                                            <p:cond delay="0"/>
                                          </p:stCondLst>
                                        </p:cTn>
                                        <p:tgtEl>
                                          <p:spTgt spid="50"/>
                                        </p:tgtEl>
                                        <p:attrNameLst>
                                          <p:attrName>style.visibility</p:attrName>
                                        </p:attrNameLst>
                                      </p:cBhvr>
                                      <p:to>
                                        <p:strVal val="visible"/>
                                      </p:to>
                                    </p:set>
                                    <p:anim calcmode="lin" valueType="num">
                                      <p:cBhvr>
                                        <p:cTn id="160" dur="500" fill="hold"/>
                                        <p:tgtEl>
                                          <p:spTgt spid="50"/>
                                        </p:tgtEl>
                                        <p:attrNameLst>
                                          <p:attrName>ppt_w</p:attrName>
                                        </p:attrNameLst>
                                      </p:cBhvr>
                                      <p:tavLst>
                                        <p:tav tm="0">
                                          <p:val>
                                            <p:fltVal val="0"/>
                                          </p:val>
                                        </p:tav>
                                        <p:tav tm="100000">
                                          <p:val>
                                            <p:strVal val="#ppt_w"/>
                                          </p:val>
                                        </p:tav>
                                      </p:tavLst>
                                    </p:anim>
                                    <p:anim calcmode="lin" valueType="num">
                                      <p:cBhvr>
                                        <p:cTn id="161" dur="500" fill="hold"/>
                                        <p:tgtEl>
                                          <p:spTgt spid="50"/>
                                        </p:tgtEl>
                                        <p:attrNameLst>
                                          <p:attrName>ppt_h</p:attrName>
                                        </p:attrNameLst>
                                      </p:cBhvr>
                                      <p:tavLst>
                                        <p:tav tm="0">
                                          <p:val>
                                            <p:fltVal val="0"/>
                                          </p:val>
                                        </p:tav>
                                        <p:tav tm="100000">
                                          <p:val>
                                            <p:strVal val="#ppt_h"/>
                                          </p:val>
                                        </p:tav>
                                      </p:tavLst>
                                    </p:anim>
                                    <p:animEffect transition="in" filter="fade">
                                      <p:cBhvr>
                                        <p:cTn id="16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28" grpId="0" animBg="1"/>
      <p:bldP spid="28" grpId="1" animBg="1"/>
      <p:bldP spid="28" grpId="2" animBg="1"/>
      <p:bldP spid="28" grpId="3" animBg="1"/>
      <p:bldP spid="28" grpId="4" animBg="1"/>
      <p:bldP spid="29" grpId="0"/>
      <p:bldP spid="32" grpId="0" animBg="1"/>
      <p:bldP spid="37" grpId="0"/>
      <p:bldP spid="38" grpId="0" animBg="1"/>
      <p:bldP spid="42" grpId="0"/>
      <p:bldP spid="47" grpId="0"/>
      <p:bldP spid="53" grpId="0" animBg="1"/>
      <p:bldP spid="54" grpId="0" animBg="1"/>
      <p:bldP spid="55" grpId="0" animBg="1"/>
      <p:bldP spid="57" grpId="0" animBg="1"/>
      <p:bldP spid="58" grpId="0"/>
      <p:bldP spid="59" grpId="0" animBg="1"/>
      <p:bldP spid="59" grpId="1" animBg="1"/>
      <p:bldP spid="48" grpId="0" animBg="1"/>
      <p:bldP spid="49" grpId="0" animBg="1"/>
      <p:bldP spid="5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197"/>
            <a:ext cx="8229600" cy="1143000"/>
          </a:xfrm>
        </p:spPr>
        <p:txBody>
          <a:bodyPr>
            <a:normAutofit/>
          </a:bodyPr>
          <a:lstStyle/>
          <a:p>
            <a:r>
              <a:rPr lang="en-US" dirty="0" smtClean="0"/>
              <a:t>Can We Do Better?</a:t>
            </a:r>
            <a:endParaRPr lang="en-US" dirty="0"/>
          </a:p>
        </p:txBody>
      </p:sp>
      <p:sp>
        <p:nvSpPr>
          <p:cNvPr id="3" name="Content Placeholder 2"/>
          <p:cNvSpPr>
            <a:spLocks noGrp="1"/>
          </p:cNvSpPr>
          <p:nvPr>
            <p:ph idx="1"/>
          </p:nvPr>
        </p:nvSpPr>
        <p:spPr>
          <a:xfrm>
            <a:off x="533400" y="1066800"/>
            <a:ext cx="8229600" cy="4983163"/>
          </a:xfrm>
        </p:spPr>
        <p:txBody>
          <a:bodyPr>
            <a:normAutofit fontScale="92500" lnSpcReduction="20000"/>
          </a:bodyPr>
          <a:lstStyle/>
          <a:p>
            <a:endParaRPr lang="en-US" sz="3000" dirty="0" smtClean="0"/>
          </a:p>
          <a:p>
            <a:r>
              <a:rPr lang="en-US" sz="3000" dirty="0" smtClean="0"/>
              <a:t>Uncompressible cache line (with a single base): </a:t>
            </a:r>
          </a:p>
          <a:p>
            <a:pPr marL="0" indent="0">
              <a:buNone/>
            </a:pPr>
            <a:r>
              <a:rPr lang="en-US" sz="3000" b="1" dirty="0"/>
              <a:t> </a:t>
            </a:r>
            <a:r>
              <a:rPr lang="en-US" sz="3000" b="1" dirty="0" smtClean="0"/>
              <a:t>   </a:t>
            </a:r>
            <a:endParaRPr lang="en-US" dirty="0" smtClean="0"/>
          </a:p>
          <a:p>
            <a:pPr lvl="1"/>
            <a:endParaRPr lang="en-US" dirty="0" smtClean="0"/>
          </a:p>
          <a:p>
            <a:r>
              <a:rPr lang="en-US" sz="3000" b="1" dirty="0" smtClean="0"/>
              <a:t>Key idea: </a:t>
            </a:r>
          </a:p>
          <a:p>
            <a:pPr marL="0" indent="0">
              <a:buNone/>
            </a:pPr>
            <a:r>
              <a:rPr lang="en-US" sz="3000" dirty="0" smtClean="0"/>
              <a:t>    Use more bases, e.g., two instead of one</a:t>
            </a:r>
          </a:p>
          <a:p>
            <a:r>
              <a:rPr lang="en-US" sz="3000" dirty="0" smtClean="0">
                <a:solidFill>
                  <a:srgbClr val="0033CC"/>
                </a:solidFill>
              </a:rPr>
              <a:t>Pro</a:t>
            </a:r>
            <a:r>
              <a:rPr lang="en-US" sz="3000" dirty="0" smtClean="0"/>
              <a:t>: </a:t>
            </a:r>
          </a:p>
          <a:p>
            <a:pPr lvl="1"/>
            <a:r>
              <a:rPr lang="en-US" sz="3000" dirty="0" smtClean="0"/>
              <a:t>More cache lines can be compressed</a:t>
            </a:r>
          </a:p>
          <a:p>
            <a:r>
              <a:rPr lang="en-US" sz="3000" dirty="0" smtClean="0">
                <a:solidFill>
                  <a:srgbClr val="C00000"/>
                </a:solidFill>
              </a:rPr>
              <a:t>Cons</a:t>
            </a:r>
            <a:r>
              <a:rPr lang="en-US" sz="3000" dirty="0" smtClean="0"/>
              <a:t>:</a:t>
            </a:r>
          </a:p>
          <a:p>
            <a:pPr lvl="1"/>
            <a:r>
              <a:rPr lang="en-US" sz="3000" dirty="0" smtClean="0"/>
              <a:t>Unclear how </a:t>
            </a:r>
            <a:r>
              <a:rPr lang="en-US" sz="3000" dirty="0"/>
              <a:t>to find these bases </a:t>
            </a:r>
            <a:r>
              <a:rPr lang="en-US" sz="3000" dirty="0" smtClean="0"/>
              <a:t>efficiently</a:t>
            </a:r>
          </a:p>
          <a:p>
            <a:pPr lvl="1"/>
            <a:r>
              <a:rPr lang="en-US" sz="3000" dirty="0" smtClean="0"/>
              <a:t>Higher overhead (due to additional bases)</a:t>
            </a:r>
            <a:endParaRPr lang="en-US" sz="30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95</a:t>
            </a:fld>
            <a:endParaRPr lang="en-US" altLang="en-US" dirty="0">
              <a:solidFill>
                <a:prstClr val="black">
                  <a:tint val="75000"/>
                </a:prstClr>
              </a:solidFill>
              <a:latin typeface="Calibri"/>
            </a:endParaRPr>
          </a:p>
        </p:txBody>
      </p:sp>
      <p:sp>
        <p:nvSpPr>
          <p:cNvPr id="6" name="Rectangle 5"/>
          <p:cNvSpPr/>
          <p:nvPr/>
        </p:nvSpPr>
        <p:spPr>
          <a:xfrm>
            <a:off x="762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srgbClr val="009900"/>
                </a:solidFill>
                <a:latin typeface="Calibri"/>
              </a:rPr>
              <a:t>0x000000</a:t>
            </a:r>
            <a:r>
              <a:rPr lang="en-US" sz="2400" dirty="0">
                <a:solidFill>
                  <a:srgbClr val="009900"/>
                </a:solidFill>
                <a:latin typeface="Calibri"/>
              </a:rPr>
              <a:t>00</a:t>
            </a:r>
          </a:p>
        </p:txBody>
      </p:sp>
      <p:sp>
        <p:nvSpPr>
          <p:cNvPr id="7" name="Rectangle 6"/>
          <p:cNvSpPr/>
          <p:nvPr/>
        </p:nvSpPr>
        <p:spPr>
          <a:xfrm>
            <a:off x="19050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srgbClr val="C00000"/>
                </a:solidFill>
                <a:latin typeface="Calibri"/>
              </a:rPr>
              <a:t>0x09A4</a:t>
            </a:r>
            <a:r>
              <a:rPr lang="en-US" sz="2400" dirty="0">
                <a:solidFill>
                  <a:srgbClr val="C00000"/>
                </a:solidFill>
                <a:latin typeface="Calibri"/>
              </a:rPr>
              <a:t>0178</a:t>
            </a:r>
          </a:p>
        </p:txBody>
      </p:sp>
      <p:sp>
        <p:nvSpPr>
          <p:cNvPr id="8" name="Rectangle 7"/>
          <p:cNvSpPr/>
          <p:nvPr/>
        </p:nvSpPr>
        <p:spPr>
          <a:xfrm>
            <a:off x="37338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srgbClr val="009900"/>
                </a:solidFill>
                <a:latin typeface="Calibri"/>
              </a:rPr>
              <a:t>0x000000</a:t>
            </a:r>
            <a:r>
              <a:rPr lang="en-US" sz="2400" dirty="0">
                <a:solidFill>
                  <a:srgbClr val="009900"/>
                </a:solidFill>
                <a:latin typeface="Calibri"/>
              </a:rPr>
              <a:t>0B</a:t>
            </a:r>
          </a:p>
        </p:txBody>
      </p:sp>
      <p:sp>
        <p:nvSpPr>
          <p:cNvPr id="9" name="Rectangle 8"/>
          <p:cNvSpPr/>
          <p:nvPr/>
        </p:nvSpPr>
        <p:spPr>
          <a:xfrm>
            <a:off x="55626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srgbClr val="C00000"/>
                </a:solidFill>
                <a:latin typeface="Calibri"/>
              </a:rPr>
              <a:t>0x09A4</a:t>
            </a:r>
            <a:r>
              <a:rPr lang="en-US" sz="2400" dirty="0">
                <a:solidFill>
                  <a:srgbClr val="C00000"/>
                </a:solidFill>
                <a:latin typeface="Calibri"/>
              </a:rPr>
              <a:t>A838</a:t>
            </a:r>
          </a:p>
        </p:txBody>
      </p:sp>
      <p:sp>
        <p:nvSpPr>
          <p:cNvPr id="10" name="Rectangle 9"/>
          <p:cNvSpPr/>
          <p:nvPr/>
        </p:nvSpPr>
        <p:spPr>
          <a:xfrm>
            <a:off x="7391400" y="2057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Tree>
    <p:extLst>
      <p:ext uri="{BB962C8B-B14F-4D97-AF65-F5344CB8AC3E}">
        <p14:creationId xmlns:p14="http://schemas.microsoft.com/office/powerpoint/2010/main" val="377787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linds(horizontal)">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linds(horizontal)">
                                      <p:cBhvr>
                                        <p:cTn id="46" dur="500"/>
                                        <p:tgtEl>
                                          <p:spTgt spid="3">
                                            <p:txEl>
                                              <p:pRg st="8" end="8"/>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linds(horizontal)">
                                      <p:cBhvr>
                                        <p:cTn id="49" dur="500"/>
                                        <p:tgtEl>
                                          <p:spTgt spid="3">
                                            <p:txEl>
                                              <p:pRg st="9" end="9"/>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B+</a:t>
            </a:r>
            <a:r>
              <a:rPr lang="el-GR" dirty="0" smtClean="0">
                <a:cs typeface="Calibri"/>
              </a:rPr>
              <a:t>Δ</a:t>
            </a:r>
            <a:r>
              <a:rPr lang="en-US" dirty="0" smtClean="0">
                <a:cs typeface="Calibri"/>
              </a:rPr>
              <a:t> with Multiple Arbitrary Bases</a:t>
            </a:r>
            <a:endParaRPr lang="en-US" dirty="0"/>
          </a:p>
        </p:txBody>
      </p:sp>
      <p:sp>
        <p:nvSpPr>
          <p:cNvPr id="4" name="Slide Number Placeholder 3"/>
          <p:cNvSpPr>
            <a:spLocks noGrp="1"/>
          </p:cNvSpPr>
          <p:nvPr>
            <p:ph type="sldNum" sz="quarter" idx="12"/>
          </p:nvPr>
        </p:nvSpPr>
        <p:spPr>
          <a:xfrm>
            <a:off x="6858000" y="6356350"/>
            <a:ext cx="2133600" cy="365125"/>
          </a:xfrm>
        </p:spPr>
        <p:txBody>
          <a:bodyPr/>
          <a:lstStyle/>
          <a:p>
            <a:fld id="{323594FA-E141-4234-AE05-360401972BE7}" type="slidenum">
              <a:rPr lang="en-US" altLang="en-US" smtClean="0">
                <a:solidFill>
                  <a:prstClr val="black">
                    <a:tint val="75000"/>
                  </a:prstClr>
                </a:solidFill>
                <a:latin typeface="Calibri"/>
              </a:rPr>
              <a:pPr/>
              <a:t>96</a:t>
            </a:fld>
            <a:endParaRPr lang="en-US" altLang="en-US">
              <a:solidFill>
                <a:prstClr val="black">
                  <a:tint val="75000"/>
                </a:prstClr>
              </a:solidFill>
              <a:latin typeface="Calibri"/>
            </a:endParaRPr>
          </a:p>
        </p:txBody>
      </p:sp>
      <p:graphicFrame>
        <p:nvGraphicFramePr>
          <p:cNvPr id="8" name="Chart 7"/>
          <p:cNvGraphicFramePr>
            <a:graphicFrameLocks/>
          </p:cNvGraphicFramePr>
          <p:nvPr>
            <p:extLst>
              <p:ext uri="{D42A27DB-BD31-4B8C-83A1-F6EECF244321}">
                <p14:modId xmlns:p14="http://schemas.microsoft.com/office/powerpoint/2010/main" val="930449928"/>
              </p:ext>
            </p:extLst>
          </p:nvPr>
        </p:nvGraphicFramePr>
        <p:xfrm>
          <a:off x="304800" y="990600"/>
          <a:ext cx="8077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990600" y="5638800"/>
            <a:ext cx="75438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2 bases – </a:t>
            </a:r>
            <a:r>
              <a:rPr lang="en-US" sz="2800" dirty="0">
                <a:solidFill>
                  <a:prstClr val="black"/>
                </a:solidFill>
                <a:latin typeface="Calibri"/>
              </a:rPr>
              <a:t>the best option based on evaluations</a:t>
            </a:r>
          </a:p>
        </p:txBody>
      </p:sp>
      <p:sp>
        <p:nvSpPr>
          <p:cNvPr id="10" name="Down Arrow 9"/>
          <p:cNvSpPr/>
          <p:nvPr/>
        </p:nvSpPr>
        <p:spPr>
          <a:xfrm>
            <a:off x="3124200" y="2667000"/>
            <a:ext cx="381000" cy="597408"/>
          </a:xfrm>
          <a:prstGeom prst="downArrow">
            <a:avLst>
              <a:gd name="adj1" fmla="val 2864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Tree>
    <p:extLst>
      <p:ext uri="{BB962C8B-B14F-4D97-AF65-F5344CB8AC3E}">
        <p14:creationId xmlns:p14="http://schemas.microsoft.com/office/powerpoint/2010/main" val="216413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991600" cy="1143000"/>
          </a:xfrm>
        </p:spPr>
        <p:txBody>
          <a:bodyPr>
            <a:normAutofit/>
          </a:bodyPr>
          <a:lstStyle/>
          <a:p>
            <a:r>
              <a:rPr lang="en-US" dirty="0" smtClean="0"/>
              <a:t>How to Find Two Bases Efficiently?</a:t>
            </a:r>
            <a:endParaRPr lang="en-US" dirty="0"/>
          </a:p>
        </p:txBody>
      </p:sp>
      <p:sp>
        <p:nvSpPr>
          <p:cNvPr id="3" name="Content Placeholder 2"/>
          <p:cNvSpPr>
            <a:spLocks noGrp="1"/>
          </p:cNvSpPr>
          <p:nvPr>
            <p:ph idx="1"/>
          </p:nvPr>
        </p:nvSpPr>
        <p:spPr>
          <a:xfrm>
            <a:off x="304800" y="995855"/>
            <a:ext cx="8686800" cy="5029200"/>
          </a:xfrm>
        </p:spPr>
        <p:txBody>
          <a:bodyPr>
            <a:normAutofit/>
          </a:bodyPr>
          <a:lstStyle/>
          <a:p>
            <a:pPr marL="971550" lvl="1" indent="-514350">
              <a:buFont typeface="+mj-lt"/>
              <a:buAutoNum type="arabicPeriod"/>
            </a:pPr>
            <a:r>
              <a:rPr lang="en-US" sz="2800" b="1" dirty="0" smtClean="0"/>
              <a:t>First base - first element </a:t>
            </a:r>
            <a:r>
              <a:rPr lang="en-US" dirty="0" smtClean="0"/>
              <a:t>in the cache line</a:t>
            </a:r>
            <a:endParaRPr lang="en-US" sz="2800" dirty="0" smtClean="0"/>
          </a:p>
          <a:p>
            <a:pPr marL="971550" lvl="1" indent="-514350">
              <a:buFont typeface="+mj-lt"/>
              <a:buAutoNum type="arabicPeriod"/>
            </a:pPr>
            <a:endParaRPr lang="en-US" sz="2400" dirty="0" smtClean="0"/>
          </a:p>
          <a:p>
            <a:pPr marL="1371600" lvl="2" indent="-514350"/>
            <a:endParaRPr lang="en-US" sz="2400" dirty="0" smtClean="0"/>
          </a:p>
          <a:p>
            <a:pPr marL="971550" lvl="1" indent="-514350">
              <a:buFont typeface="+mj-lt"/>
              <a:buAutoNum type="arabicPeriod"/>
            </a:pPr>
            <a:r>
              <a:rPr lang="en-US" sz="2800" b="1" dirty="0" smtClean="0"/>
              <a:t>Second base - </a:t>
            </a:r>
            <a:r>
              <a:rPr lang="en-US" sz="2800" dirty="0" smtClean="0"/>
              <a:t>implicit base of </a:t>
            </a:r>
            <a:r>
              <a:rPr lang="en-US" sz="2800" b="1" dirty="0" smtClean="0"/>
              <a:t>0</a:t>
            </a:r>
            <a:r>
              <a:rPr lang="en-US" sz="2800" dirty="0" smtClean="0"/>
              <a:t> </a:t>
            </a:r>
          </a:p>
          <a:p>
            <a:pPr marL="1428750" lvl="2" indent="-514350">
              <a:buFont typeface="+mj-lt"/>
              <a:buAutoNum type="arabicPeriod"/>
            </a:pPr>
            <a:endParaRPr lang="en-US" dirty="0" smtClean="0"/>
          </a:p>
          <a:p>
            <a:pPr marL="1428750" lvl="2" indent="-514350">
              <a:buFont typeface="+mj-lt"/>
              <a:buAutoNum type="arabicPeriod"/>
            </a:pPr>
            <a:endParaRPr lang="en-US" dirty="0" smtClean="0"/>
          </a:p>
          <a:p>
            <a:pPr marL="114300" indent="0">
              <a:buNone/>
            </a:pPr>
            <a:r>
              <a:rPr lang="en-US" dirty="0" smtClean="0"/>
              <a:t>Advantages over 2 arbitrary bases:</a:t>
            </a:r>
            <a:endParaRPr lang="en-US" dirty="0"/>
          </a:p>
          <a:p>
            <a:pPr lvl="1"/>
            <a:r>
              <a:rPr lang="en-US" dirty="0"/>
              <a:t>Better compression ratio</a:t>
            </a:r>
          </a:p>
          <a:p>
            <a:pPr lvl="1"/>
            <a:r>
              <a:rPr lang="en-US" dirty="0"/>
              <a:t>Simpler compression logic</a:t>
            </a:r>
          </a:p>
          <a:p>
            <a:pPr marL="1428750" lvl="2"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97</a:t>
            </a:fld>
            <a:endParaRPr lang="en-US" altLang="en-US">
              <a:solidFill>
                <a:prstClr val="black">
                  <a:tint val="75000"/>
                </a:prstClr>
              </a:solidFill>
              <a:latin typeface="Calibri"/>
            </a:endParaRPr>
          </a:p>
        </p:txBody>
      </p:sp>
      <p:sp>
        <p:nvSpPr>
          <p:cNvPr id="5" name="Rounded Rectangle 4"/>
          <p:cNvSpPr/>
          <p:nvPr/>
        </p:nvSpPr>
        <p:spPr>
          <a:xfrm>
            <a:off x="1183728" y="1600200"/>
            <a:ext cx="3124200" cy="6858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a:t>
            </a:r>
            <a:r>
              <a:rPr lang="en-US" sz="2800" b="1" dirty="0" err="1">
                <a:solidFill>
                  <a:prstClr val="black"/>
                </a:solidFill>
                <a:latin typeface="Calibri"/>
              </a:rPr>
              <a:t>Base+Delta</a:t>
            </a:r>
            <a:r>
              <a:rPr lang="en-US" sz="2800" b="1" dirty="0">
                <a:solidFill>
                  <a:prstClr val="black"/>
                </a:solidFill>
                <a:latin typeface="Calibri"/>
              </a:rPr>
              <a:t> part</a:t>
            </a:r>
          </a:p>
        </p:txBody>
      </p:sp>
      <p:sp>
        <p:nvSpPr>
          <p:cNvPr id="6" name="Rounded Rectangle 5"/>
          <p:cNvSpPr/>
          <p:nvPr/>
        </p:nvSpPr>
        <p:spPr>
          <a:xfrm>
            <a:off x="1143000" y="2971800"/>
            <a:ext cx="3124200" cy="6858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Immediate part</a:t>
            </a:r>
          </a:p>
        </p:txBody>
      </p:sp>
      <p:sp>
        <p:nvSpPr>
          <p:cNvPr id="7" name="Rounded Rectangle 6"/>
          <p:cNvSpPr/>
          <p:nvPr/>
        </p:nvSpPr>
        <p:spPr>
          <a:xfrm>
            <a:off x="1066800" y="5486399"/>
            <a:ext cx="6705600" cy="1031543"/>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b="1" dirty="0">
                <a:solidFill>
                  <a:srgbClr val="2A55D6"/>
                </a:solidFill>
                <a:latin typeface="Calibri"/>
              </a:rPr>
              <a:t>Base-Delta-Immediate (B</a:t>
            </a:r>
            <a:r>
              <a:rPr lang="el-GR" sz="2800" b="1" dirty="0">
                <a:solidFill>
                  <a:srgbClr val="2A55D6"/>
                </a:solidFill>
                <a:latin typeface="Calibri"/>
              </a:rPr>
              <a:t>Δ</a:t>
            </a:r>
            <a:r>
              <a:rPr lang="en-US" sz="2800" b="1" dirty="0">
                <a:solidFill>
                  <a:srgbClr val="2A55D6"/>
                </a:solidFill>
                <a:latin typeface="Calibri"/>
              </a:rPr>
              <a:t>I)</a:t>
            </a:r>
            <a:r>
              <a:rPr lang="en-US" sz="2800" b="1" dirty="0">
                <a:solidFill>
                  <a:prstClr val="black"/>
                </a:solidFill>
                <a:latin typeface="Calibri"/>
              </a:rPr>
              <a:t> Compression</a:t>
            </a:r>
          </a:p>
        </p:txBody>
      </p:sp>
    </p:spTree>
    <p:extLst>
      <p:ext uri="{BB962C8B-B14F-4D97-AF65-F5344CB8AC3E}">
        <p14:creationId xmlns:p14="http://schemas.microsoft.com/office/powerpoint/2010/main" val="2431700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
            <a:ext cx="8839200" cy="1143000"/>
          </a:xfrm>
        </p:spPr>
        <p:txBody>
          <a:bodyPr>
            <a:normAutofit fontScale="90000"/>
          </a:bodyPr>
          <a:lstStyle/>
          <a:p>
            <a:r>
              <a:rPr lang="en-US" dirty="0" smtClean="0"/>
              <a:t>B+</a:t>
            </a:r>
            <a:r>
              <a:rPr lang="el-GR" dirty="0" smtClean="0">
                <a:latin typeface="Calibri"/>
                <a:cs typeface="Calibri"/>
              </a:rPr>
              <a:t>Δ</a:t>
            </a:r>
            <a:r>
              <a:rPr lang="en-US" dirty="0" smtClean="0">
                <a:latin typeface="Garamond" pitchFamily="18" charset="0"/>
                <a:cs typeface="Calibri"/>
              </a:rPr>
              <a:t> </a:t>
            </a:r>
            <a:r>
              <a:rPr lang="en-US" dirty="0" smtClean="0">
                <a:cs typeface="Calibri"/>
              </a:rPr>
              <a:t>(with two arbitrary bases)</a:t>
            </a:r>
            <a:r>
              <a:rPr lang="en-US" dirty="0" smtClean="0"/>
              <a:t> vs. B</a:t>
            </a:r>
            <a:r>
              <a:rPr lang="el-GR" dirty="0" smtClean="0">
                <a:latin typeface="Calibri"/>
                <a:cs typeface="Calibri"/>
              </a:rPr>
              <a:t>Δ</a:t>
            </a:r>
            <a:r>
              <a:rPr lang="en-US" dirty="0" smtClean="0">
                <a:latin typeface="Calibri"/>
                <a:cs typeface="Calibri"/>
              </a:rPr>
              <a:t>I</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98</a:t>
            </a:fld>
            <a:endParaRPr lang="en-US" altLang="en-US">
              <a:solidFill>
                <a:prstClr val="black">
                  <a:tint val="75000"/>
                </a:prstClr>
              </a:solidFill>
              <a:latin typeface="Calibri"/>
            </a:endParaRPr>
          </a:p>
        </p:txBody>
      </p:sp>
      <p:graphicFrame>
        <p:nvGraphicFramePr>
          <p:cNvPr id="5" name="Chart 4"/>
          <p:cNvGraphicFramePr>
            <a:graphicFrameLocks/>
          </p:cNvGraphicFramePr>
          <p:nvPr>
            <p:extLst>
              <p:ext uri="{D42A27DB-BD31-4B8C-83A1-F6EECF244321}">
                <p14:modId xmlns:p14="http://schemas.microsoft.com/office/powerpoint/2010/main" val="778392072"/>
              </p:ext>
            </p:extLst>
          </p:nvPr>
        </p:nvGraphicFramePr>
        <p:xfrm>
          <a:off x="228600" y="990600"/>
          <a:ext cx="8839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457200" y="5562600"/>
            <a:ext cx="8229600" cy="8382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dirty="0">
                <a:solidFill>
                  <a:prstClr val="black"/>
                </a:solidFill>
                <a:latin typeface="Calibri"/>
              </a:rPr>
              <a:t>Average compression ratio is close, but </a:t>
            </a:r>
            <a:r>
              <a:rPr lang="en-US" sz="2800" b="1" dirty="0">
                <a:solidFill>
                  <a:prstClr val="black"/>
                </a:solidFill>
                <a:latin typeface="Calibri"/>
              </a:rPr>
              <a:t>B</a:t>
            </a:r>
            <a:r>
              <a:rPr lang="el-GR" sz="2800" b="1" dirty="0">
                <a:solidFill>
                  <a:prstClr val="black"/>
                </a:solidFill>
                <a:latin typeface="Calibri"/>
              </a:rPr>
              <a:t>Δ</a:t>
            </a:r>
            <a:r>
              <a:rPr lang="en-US" sz="2800" b="1" dirty="0">
                <a:solidFill>
                  <a:prstClr val="black"/>
                </a:solidFill>
                <a:latin typeface="Calibri"/>
              </a:rPr>
              <a:t>I</a:t>
            </a:r>
            <a:r>
              <a:rPr lang="en-US" sz="2800" dirty="0">
                <a:solidFill>
                  <a:prstClr val="black"/>
                </a:solidFill>
                <a:latin typeface="Calibri"/>
              </a:rPr>
              <a:t> is </a:t>
            </a:r>
            <a:r>
              <a:rPr lang="en-US" sz="2800" b="1" dirty="0">
                <a:solidFill>
                  <a:prstClr val="black"/>
                </a:solidFill>
                <a:latin typeface="Calibri"/>
              </a:rPr>
              <a:t>simpler</a:t>
            </a:r>
          </a:p>
        </p:txBody>
      </p:sp>
    </p:spTree>
    <p:extLst>
      <p:ext uri="{BB962C8B-B14F-4D97-AF65-F5344CB8AC3E}">
        <p14:creationId xmlns:p14="http://schemas.microsoft.com/office/powerpoint/2010/main" val="208629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
            </a:r>
            <a:r>
              <a:rPr lang="el-GR" dirty="0">
                <a:cs typeface="Calibri"/>
              </a:rPr>
              <a:t>Δ</a:t>
            </a:r>
            <a:r>
              <a:rPr lang="en-US" dirty="0">
                <a:cs typeface="Calibri"/>
              </a:rPr>
              <a:t>I </a:t>
            </a:r>
            <a:r>
              <a:rPr lang="en-US" dirty="0" smtClean="0">
                <a:cs typeface="Calibri"/>
              </a:rPr>
              <a:t>Implementation</a:t>
            </a:r>
            <a:endParaRPr lang="en-US" dirty="0"/>
          </a:p>
        </p:txBody>
      </p:sp>
      <p:sp>
        <p:nvSpPr>
          <p:cNvPr id="3" name="Content Placeholder 2"/>
          <p:cNvSpPr>
            <a:spLocks noGrp="1"/>
          </p:cNvSpPr>
          <p:nvPr>
            <p:ph idx="1"/>
          </p:nvPr>
        </p:nvSpPr>
        <p:spPr>
          <a:xfrm>
            <a:off x="152400" y="1447800"/>
            <a:ext cx="8686800" cy="4678363"/>
          </a:xfrm>
        </p:spPr>
        <p:txBody>
          <a:bodyPr>
            <a:normAutofit/>
          </a:bodyPr>
          <a:lstStyle/>
          <a:p>
            <a:r>
              <a:rPr lang="en-US" b="1" dirty="0" err="1" smtClean="0"/>
              <a:t>Decompressor</a:t>
            </a:r>
            <a:r>
              <a:rPr lang="en-US" b="1" dirty="0" smtClean="0"/>
              <a:t> Design</a:t>
            </a:r>
          </a:p>
          <a:p>
            <a:pPr lvl="1"/>
            <a:r>
              <a:rPr lang="en-US" sz="2800" dirty="0" smtClean="0"/>
              <a:t>Low latency</a:t>
            </a:r>
          </a:p>
          <a:p>
            <a:pPr lvl="1"/>
            <a:endParaRPr lang="en-US" b="1" dirty="0" smtClean="0"/>
          </a:p>
          <a:p>
            <a:r>
              <a:rPr lang="en-US" b="1" dirty="0" smtClean="0"/>
              <a:t>Compressor Design</a:t>
            </a:r>
          </a:p>
          <a:p>
            <a:pPr lvl="1"/>
            <a:r>
              <a:rPr lang="en-US" sz="2800" dirty="0" smtClean="0"/>
              <a:t>Low cost and complexity</a:t>
            </a:r>
          </a:p>
          <a:p>
            <a:pPr lvl="1"/>
            <a:endParaRPr lang="en-US" b="1" dirty="0"/>
          </a:p>
          <a:p>
            <a:r>
              <a:rPr lang="en-US" b="1" dirty="0" smtClean="0"/>
              <a:t>B</a:t>
            </a:r>
            <a:r>
              <a:rPr lang="el-GR" b="1" dirty="0">
                <a:cs typeface="Calibri"/>
              </a:rPr>
              <a:t>Δ</a:t>
            </a:r>
            <a:r>
              <a:rPr lang="en-US" b="1" dirty="0" smtClean="0">
                <a:cs typeface="Calibri"/>
              </a:rPr>
              <a:t>I Cache Organization</a:t>
            </a:r>
          </a:p>
          <a:p>
            <a:pPr lvl="1"/>
            <a:r>
              <a:rPr lang="en-US" sz="2800" dirty="0" smtClean="0">
                <a:cs typeface="Calibri"/>
              </a:rPr>
              <a:t>Modest complexity</a:t>
            </a:r>
          </a:p>
          <a:p>
            <a:pPr lvl="1"/>
            <a:endParaRPr lang="en-US" b="1" dirty="0"/>
          </a:p>
          <a:p>
            <a:endParaRPr lang="en-US" b="1" dirty="0" smtClean="0"/>
          </a:p>
          <a:p>
            <a:endParaRPr lang="en-US" b="1" dirty="0"/>
          </a:p>
          <a:p>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99</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154263915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6|32.2"/>
</p:tagLst>
</file>

<file path=ppt/tags/tag10.xml><?xml version="1.0" encoding="utf-8"?>
<p:tagLst xmlns:a="http://schemas.openxmlformats.org/drawingml/2006/main" xmlns:r="http://schemas.openxmlformats.org/officeDocument/2006/relationships" xmlns:p="http://schemas.openxmlformats.org/presentationml/2006/main">
  <p:tag name="TIMING" val="|3.1|7.3|3.5|2.3|3.3|1.9|2.3|2|2.9|5.3|3.4|2"/>
</p:tagLst>
</file>

<file path=ppt/tags/tag11.xml><?xml version="1.0" encoding="utf-8"?>
<p:tagLst xmlns:a="http://schemas.openxmlformats.org/drawingml/2006/main" xmlns:r="http://schemas.openxmlformats.org/officeDocument/2006/relationships" xmlns:p="http://schemas.openxmlformats.org/presentationml/2006/main">
  <p:tag name="TIMING" val="|11.7|4.9|8.9|7.4"/>
</p:tagLst>
</file>

<file path=ppt/tags/tag12.xml><?xml version="1.0" encoding="utf-8"?>
<p:tagLst xmlns:a="http://schemas.openxmlformats.org/drawingml/2006/main" xmlns:r="http://schemas.openxmlformats.org/officeDocument/2006/relationships" xmlns:p="http://schemas.openxmlformats.org/presentationml/2006/main">
  <p:tag name="TIMING" val="|1.4|2.7|3|2.4|2.7|3.5|2.1|2.4|2.5|2|3.1|11|2.1|7.7|6.2|3.5|2.2|5.7|10.9|8.1|1.7|2.5"/>
</p:tagLst>
</file>

<file path=ppt/tags/tag13.xml><?xml version="1.0" encoding="utf-8"?>
<p:tagLst xmlns:a="http://schemas.openxmlformats.org/drawingml/2006/main" xmlns:r="http://schemas.openxmlformats.org/officeDocument/2006/relationships" xmlns:p="http://schemas.openxmlformats.org/presentationml/2006/main">
  <p:tag name="TIMING" val="|6.1|4.8|7.7|7.9|2.9|3.1|10.2|8.8|18.6"/>
</p:tagLst>
</file>

<file path=ppt/tags/tag14.xml><?xml version="1.0" encoding="utf-8"?>
<p:tagLst xmlns:a="http://schemas.openxmlformats.org/drawingml/2006/main" xmlns:r="http://schemas.openxmlformats.org/officeDocument/2006/relationships" xmlns:p="http://schemas.openxmlformats.org/presentationml/2006/main">
  <p:tag name="TIMING" val="|6.9|7"/>
</p:tagLst>
</file>

<file path=ppt/tags/tag15.xml><?xml version="1.0" encoding="utf-8"?>
<p:tagLst xmlns:a="http://schemas.openxmlformats.org/drawingml/2006/main" xmlns:r="http://schemas.openxmlformats.org/officeDocument/2006/relationships" xmlns:p="http://schemas.openxmlformats.org/presentationml/2006/main">
  <p:tag name="TIMING" val="|7.2|4|1.6|4|2.9|2|0.9|1.6|1.3|1.4|0.4|0.8|0.4|0.6"/>
</p:tagLst>
</file>

<file path=ppt/tags/tag16.xml><?xml version="1.0" encoding="utf-8"?>
<p:tagLst xmlns:a="http://schemas.openxmlformats.org/drawingml/2006/main" xmlns:r="http://schemas.openxmlformats.org/officeDocument/2006/relationships" xmlns:p="http://schemas.openxmlformats.org/presentationml/2006/main">
  <p:tag name="TIMING" val="|3.1|1.2|2.1|1.2|2.5|3.8|1|0.7|0.3|0.7|3.6|2.9|7.3|11.3|4.2|13.9"/>
</p:tagLst>
</file>

<file path=ppt/tags/tag17.xml><?xml version="1.0" encoding="utf-8"?>
<p:tagLst xmlns:a="http://schemas.openxmlformats.org/drawingml/2006/main" xmlns:r="http://schemas.openxmlformats.org/officeDocument/2006/relationships" xmlns:p="http://schemas.openxmlformats.org/presentationml/2006/main">
  <p:tag name="TIMING" val="|6.3|8|6.4|7.4"/>
</p:tagLst>
</file>

<file path=ppt/tags/tag18.xml><?xml version="1.0" encoding="utf-8"?>
<p:tagLst xmlns:a="http://schemas.openxmlformats.org/drawingml/2006/main" xmlns:r="http://schemas.openxmlformats.org/officeDocument/2006/relationships" xmlns:p="http://schemas.openxmlformats.org/presentationml/2006/main">
  <p:tag name="TIMING" val="|8.9|4|6.9|13.6"/>
</p:tagLst>
</file>

<file path=ppt/tags/tag19.xml><?xml version="1.0" encoding="utf-8"?>
<p:tagLst xmlns:a="http://schemas.openxmlformats.org/drawingml/2006/main" xmlns:r="http://schemas.openxmlformats.org/officeDocument/2006/relationships" xmlns:p="http://schemas.openxmlformats.org/presentationml/2006/main">
  <p:tag name="TIMING" val="|11.8|11.8|10.1"/>
</p:tagLst>
</file>

<file path=ppt/tags/tag2.xml><?xml version="1.0" encoding="utf-8"?>
<p:tagLst xmlns:a="http://schemas.openxmlformats.org/drawingml/2006/main" xmlns:r="http://schemas.openxmlformats.org/officeDocument/2006/relationships" xmlns:p="http://schemas.openxmlformats.org/presentationml/2006/main">
  <p:tag name="TIMING" val="|10.4|4.4|2.4|3.6"/>
</p:tagLst>
</file>

<file path=ppt/tags/tag20.xml><?xml version="1.0" encoding="utf-8"?>
<p:tagLst xmlns:a="http://schemas.openxmlformats.org/drawingml/2006/main" xmlns:r="http://schemas.openxmlformats.org/officeDocument/2006/relationships" xmlns:p="http://schemas.openxmlformats.org/presentationml/2006/main">
  <p:tag name="TIMING" val="|3.3|3.2|4.6|4.5|2.6|7.6|6.7"/>
</p:tagLst>
</file>

<file path=ppt/tags/tag21.xml><?xml version="1.0" encoding="utf-8"?>
<p:tagLst xmlns:a="http://schemas.openxmlformats.org/drawingml/2006/main" xmlns:r="http://schemas.openxmlformats.org/officeDocument/2006/relationships" xmlns:p="http://schemas.openxmlformats.org/presentationml/2006/main">
  <p:tag name="TIMING" val="|6.8"/>
</p:tagLst>
</file>

<file path=ppt/tags/tag22.xml><?xml version="1.0" encoding="utf-8"?>
<p:tagLst xmlns:a="http://schemas.openxmlformats.org/drawingml/2006/main" xmlns:r="http://schemas.openxmlformats.org/officeDocument/2006/relationships" xmlns:p="http://schemas.openxmlformats.org/presentationml/2006/main">
  <p:tag name="TIMING" val="|6.9|10.1|10.1|11.2|11.4|21.5"/>
</p:tagLst>
</file>

<file path=ppt/tags/tag23.xml><?xml version="1.0" encoding="utf-8"?>
<p:tagLst xmlns:a="http://schemas.openxmlformats.org/drawingml/2006/main" xmlns:r="http://schemas.openxmlformats.org/officeDocument/2006/relationships" xmlns:p="http://schemas.openxmlformats.org/presentationml/2006/main">
  <p:tag name="TIMING" val="|6.9|10.1|10.1|11.2|11.4|21.5"/>
</p:tagLst>
</file>

<file path=ppt/tags/tag24.xml><?xml version="1.0" encoding="utf-8"?>
<p:tagLst xmlns:a="http://schemas.openxmlformats.org/drawingml/2006/main" xmlns:r="http://schemas.openxmlformats.org/officeDocument/2006/relationships" xmlns:p="http://schemas.openxmlformats.org/presentationml/2006/main">
  <p:tag name="TIMING" val="|7"/>
</p:tagLst>
</file>

<file path=ppt/tags/tag25.xml><?xml version="1.0" encoding="utf-8"?>
<p:tagLst xmlns:a="http://schemas.openxmlformats.org/drawingml/2006/main" xmlns:r="http://schemas.openxmlformats.org/officeDocument/2006/relationships" xmlns:p="http://schemas.openxmlformats.org/presentationml/2006/main">
  <p:tag name="TIMING" val="|14.9|17.1|10.3|2.7"/>
</p:tagLst>
</file>

<file path=ppt/tags/tag26.xml><?xml version="1.0" encoding="utf-8"?>
<p:tagLst xmlns:a="http://schemas.openxmlformats.org/drawingml/2006/main" xmlns:r="http://schemas.openxmlformats.org/officeDocument/2006/relationships" xmlns:p="http://schemas.openxmlformats.org/presentationml/2006/main">
  <p:tag name="TIMING" val="|26.3|12"/>
</p:tagLst>
</file>

<file path=ppt/tags/tag27.xml><?xml version="1.0" encoding="utf-8"?>
<p:tagLst xmlns:a="http://schemas.openxmlformats.org/drawingml/2006/main" xmlns:r="http://schemas.openxmlformats.org/officeDocument/2006/relationships" xmlns:p="http://schemas.openxmlformats.org/presentationml/2006/main">
  <p:tag name="TIMING" val="|15.5|13.5|9"/>
</p:tagLst>
</file>

<file path=ppt/tags/tag28.xml><?xml version="1.0" encoding="utf-8"?>
<p:tagLst xmlns:a="http://schemas.openxmlformats.org/drawingml/2006/main" xmlns:r="http://schemas.openxmlformats.org/officeDocument/2006/relationships" xmlns:p="http://schemas.openxmlformats.org/presentationml/2006/main">
  <p:tag name="TIMING" val="|1|11.6|32.2"/>
</p:tagLst>
</file>

<file path=ppt/tags/tag3.xml><?xml version="1.0" encoding="utf-8"?>
<p:tagLst xmlns:a="http://schemas.openxmlformats.org/drawingml/2006/main" xmlns:r="http://schemas.openxmlformats.org/officeDocument/2006/relationships" xmlns:p="http://schemas.openxmlformats.org/presentationml/2006/main">
  <p:tag name="TIMING" val="|3|5.7|1.2|4.7|1.9|1.7"/>
</p:tagLst>
</file>

<file path=ppt/tags/tag4.xml><?xml version="1.0" encoding="utf-8"?>
<p:tagLst xmlns:a="http://schemas.openxmlformats.org/drawingml/2006/main" xmlns:r="http://schemas.openxmlformats.org/officeDocument/2006/relationships" xmlns:p="http://schemas.openxmlformats.org/presentationml/2006/main">
  <p:tag name="TIMING" val="|5.1|8|1|0.9|7.8|7.6|3.1|0.9|1.2"/>
</p:tagLst>
</file>

<file path=ppt/tags/tag5.xml><?xml version="1.0" encoding="utf-8"?>
<p:tagLst xmlns:a="http://schemas.openxmlformats.org/drawingml/2006/main" xmlns:r="http://schemas.openxmlformats.org/officeDocument/2006/relationships" xmlns:p="http://schemas.openxmlformats.org/presentationml/2006/main">
  <p:tag name="TIMING" val="|9.8|2|0.8|0.9|4.4|8.4|0.9|0.8|1.4|1.3"/>
</p:tagLst>
</file>

<file path=ppt/tags/tag6.xml><?xml version="1.0" encoding="utf-8"?>
<p:tagLst xmlns:a="http://schemas.openxmlformats.org/drawingml/2006/main" xmlns:r="http://schemas.openxmlformats.org/officeDocument/2006/relationships" xmlns:p="http://schemas.openxmlformats.org/presentationml/2006/main">
  <p:tag name="TIMING" val="|1.6|5|13.3|10.7"/>
</p:tagLst>
</file>

<file path=ppt/tags/tag7.xml><?xml version="1.0" encoding="utf-8"?>
<p:tagLst xmlns:a="http://schemas.openxmlformats.org/drawingml/2006/main" xmlns:r="http://schemas.openxmlformats.org/officeDocument/2006/relationships" xmlns:p="http://schemas.openxmlformats.org/presentationml/2006/main">
  <p:tag name="TIMING" val="|12.8|7.5"/>
</p:tagLst>
</file>

<file path=ppt/tags/tag8.xml><?xml version="1.0" encoding="utf-8"?>
<p:tagLst xmlns:a="http://schemas.openxmlformats.org/drawingml/2006/main" xmlns:r="http://schemas.openxmlformats.org/officeDocument/2006/relationships" xmlns:p="http://schemas.openxmlformats.org/presentationml/2006/main">
  <p:tag name="TIMING" val="|10|6.9|6|8.8"/>
</p:tagLst>
</file>

<file path=ppt/tags/tag9.xml><?xml version="1.0" encoding="utf-8"?>
<p:tagLst xmlns:a="http://schemas.openxmlformats.org/drawingml/2006/main" xmlns:r="http://schemas.openxmlformats.org/officeDocument/2006/relationships" xmlns:p="http://schemas.openxmlformats.org/presentationml/2006/main">
  <p:tag name="TIMING" val="|7.2|5.8|2.6|6.6|1.2|1.2|6|3.3"/>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Default Design">
  <a:themeElements>
    <a:clrScheme name="">
      <a:dk1>
        <a:srgbClr val="000000"/>
      </a:dk1>
      <a:lt1>
        <a:srgbClr val="FFFFFF"/>
      </a:lt1>
      <a:dk2>
        <a:srgbClr val="000000"/>
      </a:dk2>
      <a:lt2>
        <a:srgbClr val="808080"/>
      </a:lt2>
      <a:accent1>
        <a:srgbClr val="91A67C"/>
      </a:accent1>
      <a:accent2>
        <a:srgbClr val="686EA8"/>
      </a:accent2>
      <a:accent3>
        <a:srgbClr val="FFFFFF"/>
      </a:accent3>
      <a:accent4>
        <a:srgbClr val="000000"/>
      </a:accent4>
      <a:accent5>
        <a:srgbClr val="C7D0BF"/>
      </a:accent5>
      <a:accent6>
        <a:srgbClr val="5E6398"/>
      </a:accent6>
      <a:hlink>
        <a:srgbClr val="9E7B91"/>
      </a:hlink>
      <a:folHlink>
        <a:srgbClr val="7F6759"/>
      </a:folHlink>
    </a:clrScheme>
    <a:fontScheme name="Default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rgbClr val="0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_Office Theme">
  <a:themeElements>
    <a:clrScheme name="Custom 3">
      <a:dk1>
        <a:srgbClr val="080808"/>
      </a:dk1>
      <a:lt1>
        <a:sysClr val="window" lastClr="FFFFFF"/>
      </a:lt1>
      <a:dk2>
        <a:srgbClr val="1F497D"/>
      </a:dk2>
      <a:lt2>
        <a:srgbClr val="EEECE1"/>
      </a:lt2>
      <a:accent1>
        <a:srgbClr val="FFC000"/>
      </a:accent1>
      <a:accent2>
        <a:srgbClr val="3F3F3F"/>
      </a:accent2>
      <a:accent3>
        <a:srgbClr val="C00000"/>
      </a:accent3>
      <a:accent4>
        <a:srgbClr val="1F497D"/>
      </a:accent4>
      <a:accent5>
        <a:srgbClr val="595959"/>
      </a:accent5>
      <a:accent6>
        <a:srgbClr val="7F7F7F"/>
      </a:accent6>
      <a:hlink>
        <a:srgbClr val="0000FF"/>
      </a:hlink>
      <a:folHlink>
        <a:srgbClr val="800080"/>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9676</TotalTime>
  <Words>16726</Words>
  <Application>Microsoft Macintosh PowerPoint</Application>
  <PresentationFormat>On-screen Show (4:3)</PresentationFormat>
  <Paragraphs>3604</Paragraphs>
  <Slides>197</Slides>
  <Notes>84</Notes>
  <HiddenSlides>0</HiddenSlides>
  <MMClips>0</MMClips>
  <ScaleCrop>false</ScaleCrop>
  <HeadingPairs>
    <vt:vector size="6" baseType="variant">
      <vt:variant>
        <vt:lpstr>Theme</vt:lpstr>
      </vt:variant>
      <vt:variant>
        <vt:i4>24</vt:i4>
      </vt:variant>
      <vt:variant>
        <vt:lpstr>Embedded OLE Servers</vt:lpstr>
      </vt:variant>
      <vt:variant>
        <vt:i4>4</vt:i4>
      </vt:variant>
      <vt:variant>
        <vt:lpstr>Slide Titles</vt:lpstr>
      </vt:variant>
      <vt:variant>
        <vt:i4>197</vt:i4>
      </vt:variant>
    </vt:vector>
  </HeadingPairs>
  <TitlesOfParts>
    <vt:vector size="225" baseType="lpstr">
      <vt:lpstr>Edge</vt:lpstr>
      <vt:lpstr>Office Theme</vt:lpstr>
      <vt:lpstr>5_Edge</vt:lpstr>
      <vt:lpstr>6_Edge</vt:lpstr>
      <vt:lpstr>1_Default Design</vt:lpstr>
      <vt:lpstr>7_Edge</vt:lpstr>
      <vt:lpstr>8_Edge</vt:lpstr>
      <vt:lpstr>9_Edge</vt:lpstr>
      <vt:lpstr>10_Edge</vt:lpstr>
      <vt:lpstr>12_Edge</vt:lpstr>
      <vt:lpstr>11_Edge</vt:lpstr>
      <vt:lpstr>13_Edge</vt:lpstr>
      <vt:lpstr>4_Edge</vt:lpstr>
      <vt:lpstr>1_Edge</vt:lpstr>
      <vt:lpstr>14_Edge</vt:lpstr>
      <vt:lpstr>2_Edge</vt:lpstr>
      <vt:lpstr>3_Edge</vt:lpstr>
      <vt:lpstr>15_Edge</vt:lpstr>
      <vt:lpstr>Default Design</vt:lpstr>
      <vt:lpstr>1_Office Theme</vt:lpstr>
      <vt:lpstr>4_Office Theme</vt:lpstr>
      <vt:lpstr>2_Office Theme</vt:lpstr>
      <vt:lpstr>16_Edge</vt:lpstr>
      <vt:lpstr>17_Edge</vt:lpstr>
      <vt:lpstr>Chart</vt:lpstr>
      <vt:lpstr>차트</vt:lpstr>
      <vt:lpstr>Equation</vt:lpstr>
      <vt:lpstr>Bitmap Image</vt:lpstr>
      <vt:lpstr>Scalable Many-Core Memory Systems Optional Topic 4: Cache Management</vt:lpstr>
      <vt:lpstr>What Will You Learn in This Course?</vt:lpstr>
      <vt:lpstr>Readings and Videos</vt:lpstr>
      <vt:lpstr>Readings for Topic 4</vt:lpstr>
      <vt:lpstr>Videos for Lecture Topic 4</vt:lpstr>
      <vt:lpstr>Online Lectures and More Information</vt:lpstr>
      <vt:lpstr>Shared Resource Design for Multi-Core Systems</vt:lpstr>
      <vt:lpstr>The Multi-Core System: A Shared Resource View</vt:lpstr>
      <vt:lpstr>Resource Sharing Concept</vt:lpstr>
      <vt:lpstr>Resource Sharing Disadvantages</vt:lpstr>
      <vt:lpstr>Need for QoS and Shared Resource Mgmt.</vt:lpstr>
      <vt:lpstr>Resource Sharing vs. Partitioning</vt:lpstr>
      <vt:lpstr>Shared Hardware Resources</vt:lpstr>
      <vt:lpstr>Multi-core Issues in Caching</vt:lpstr>
      <vt:lpstr>Shared Caches Between Cores</vt:lpstr>
      <vt:lpstr>Shared Caches: How to Share?</vt:lpstr>
      <vt:lpstr>Controlled Cache Sharing</vt:lpstr>
      <vt:lpstr>Efficient Cache Utilization</vt:lpstr>
      <vt:lpstr>MLP-Aware Cache Replacement</vt:lpstr>
      <vt:lpstr>Memory Level Parallelism (MLP) </vt:lpstr>
      <vt:lpstr>Traditional Cache Replacement Policies</vt:lpstr>
      <vt:lpstr>An Example</vt:lpstr>
      <vt:lpstr>Fewest Misses = Best Performance</vt:lpstr>
      <vt:lpstr>Motivation</vt:lpstr>
      <vt:lpstr>Outline</vt:lpstr>
      <vt:lpstr>Computing MLP-Based Cost</vt:lpstr>
      <vt:lpstr>A First-Order Model</vt:lpstr>
      <vt:lpstr>Machine Configuration</vt:lpstr>
      <vt:lpstr>Distribution of MLP-Based Cost </vt:lpstr>
      <vt:lpstr>Repeatability of Cost</vt:lpstr>
      <vt:lpstr>Repeatability of Cost </vt:lpstr>
      <vt:lpstr>The Framework</vt:lpstr>
      <vt:lpstr>Design of MLP-Aware Replacement policy </vt:lpstr>
      <vt:lpstr>Results for the LIN policy </vt:lpstr>
      <vt:lpstr>Effect of LIN policy on Cost</vt:lpstr>
      <vt:lpstr>Outline</vt:lpstr>
      <vt:lpstr>Tournament Selection (TSEL) of Replacement Policies for a Single Set</vt:lpstr>
      <vt:lpstr>Extending TSEL to All Sets</vt:lpstr>
      <vt:lpstr>Dynamic Set Sampling</vt:lpstr>
      <vt:lpstr>Dynamic Set Sampling</vt:lpstr>
      <vt:lpstr>Sampling Based Adaptive Replacement (SBAR)</vt:lpstr>
      <vt:lpstr>Results for SBAR</vt:lpstr>
      <vt:lpstr>SBAR adaptation to phases</vt:lpstr>
      <vt:lpstr>Outline</vt:lpstr>
      <vt:lpstr>Summary</vt:lpstr>
      <vt:lpstr>The Evicted-Address Filter</vt:lpstr>
      <vt:lpstr>Executive Summary</vt:lpstr>
      <vt:lpstr>Cache Utilization is Important</vt:lpstr>
      <vt:lpstr>Reuse Behavior of Cache Blocks</vt:lpstr>
      <vt:lpstr>Cache Pollution</vt:lpstr>
      <vt:lpstr>Cache Thrashing</vt:lpstr>
      <vt:lpstr>Shortcomings of Prior Works</vt:lpstr>
      <vt:lpstr>Outline</vt:lpstr>
      <vt:lpstr>Reuse Prediction</vt:lpstr>
      <vt:lpstr>Prior Work on Reuse Prediction</vt:lpstr>
      <vt:lpstr>Our Approach: Per-block Prediction</vt:lpstr>
      <vt:lpstr>Evicted-Address Filter (EAF)</vt:lpstr>
      <vt:lpstr>Naïve Implementation: Full Address Tags</vt:lpstr>
      <vt:lpstr>Low-Cost Implementation: Bloom Filter</vt:lpstr>
      <vt:lpstr>Bloom Filter</vt:lpstr>
      <vt:lpstr>EAF using a Bloom Filter</vt:lpstr>
      <vt:lpstr>Outline</vt:lpstr>
      <vt:lpstr>Large Working Set: 2 Cases</vt:lpstr>
      <vt:lpstr>Large Working Set: Case 1</vt:lpstr>
      <vt:lpstr>Large Working Set: Case 1</vt:lpstr>
      <vt:lpstr>Large Working Set: Case 2</vt:lpstr>
      <vt:lpstr>Outline</vt:lpstr>
      <vt:lpstr>EAF-Cache: Final Design</vt:lpstr>
      <vt:lpstr>Outline</vt:lpstr>
      <vt:lpstr>EAF: Advantages</vt:lpstr>
      <vt:lpstr>EAF: Disadvantage</vt:lpstr>
      <vt:lpstr>Outline</vt:lpstr>
      <vt:lpstr>Methodology</vt:lpstr>
      <vt:lpstr>Comparison with Prior Works</vt:lpstr>
      <vt:lpstr>Comparison with Prior Works</vt:lpstr>
      <vt:lpstr>Results – Summary</vt:lpstr>
      <vt:lpstr>4-Core: Performance</vt:lpstr>
      <vt:lpstr>Effect of Cache Size</vt:lpstr>
      <vt:lpstr>Effect of EAF Size</vt:lpstr>
      <vt:lpstr>Other Results in Paper</vt:lpstr>
      <vt:lpstr>Conclusion</vt:lpstr>
      <vt:lpstr>Base-Delta-Immediate  Cache Compression</vt:lpstr>
      <vt:lpstr>Executive Summary</vt:lpstr>
      <vt:lpstr>Motivation for Cache Compression</vt:lpstr>
      <vt:lpstr>Background on Cache Compression</vt:lpstr>
      <vt:lpstr>Shortcomings of Prior Work</vt:lpstr>
      <vt:lpstr>Shortcomings of Prior Work</vt:lpstr>
      <vt:lpstr>Shortcomings of Prior Work</vt:lpstr>
      <vt:lpstr>Shortcomings of Prior Work</vt:lpstr>
      <vt:lpstr>Outline</vt:lpstr>
      <vt:lpstr>Key Data Patterns in Real Applications</vt:lpstr>
      <vt:lpstr>How Common Are These Patterns?</vt:lpstr>
      <vt:lpstr>Key Data Patterns in Real Applications</vt:lpstr>
      <vt:lpstr>Key Idea: Base+Delta (B+Δ) Encoding</vt:lpstr>
      <vt:lpstr>Can We Do Better?</vt:lpstr>
      <vt:lpstr>B+Δ with Multiple Arbitrary Bases</vt:lpstr>
      <vt:lpstr>How to Find Two Bases Efficiently?</vt:lpstr>
      <vt:lpstr>B+Δ (with two arbitrary bases) vs. BΔI</vt:lpstr>
      <vt:lpstr>BΔI Implementation</vt:lpstr>
      <vt:lpstr>BΔI Decompressor Design</vt:lpstr>
      <vt:lpstr>BΔI Compressor Design</vt:lpstr>
      <vt:lpstr>BΔI Compression Unit: 8-byte B0 1-byte Δ </vt:lpstr>
      <vt:lpstr>BΔI Cache Organization</vt:lpstr>
      <vt:lpstr>Qualitative Comparison with Prior Work</vt:lpstr>
      <vt:lpstr>Outline</vt:lpstr>
      <vt:lpstr>Methodology</vt:lpstr>
      <vt:lpstr>Compression Ratio: BΔI vs. Prior Work </vt:lpstr>
      <vt:lpstr>Single-Core: IPC and MPKI</vt:lpstr>
      <vt:lpstr>Multi-Core Workloads</vt:lpstr>
      <vt:lpstr>Multi-Core: Weighted Speedup</vt:lpstr>
      <vt:lpstr>Other Results in Paper</vt:lpstr>
      <vt:lpstr>Conclusion</vt:lpstr>
      <vt:lpstr>Linearly Compressed Pages</vt:lpstr>
      <vt:lpstr>Executive Summary</vt:lpstr>
      <vt:lpstr>Challenges in Main Memory Compression</vt:lpstr>
      <vt:lpstr>Address Computation</vt:lpstr>
      <vt:lpstr>Mapping and Fragmentation</vt:lpstr>
      <vt:lpstr>Physically Tagged Caches</vt:lpstr>
      <vt:lpstr>Shortcomings of Prior Work</vt:lpstr>
      <vt:lpstr>Shortcomings of Prior Work</vt:lpstr>
      <vt:lpstr>Shortcomings of Prior Work</vt:lpstr>
      <vt:lpstr>Linearly Compressed Pages (LCP): Key Idea</vt:lpstr>
      <vt:lpstr>LCP Overview</vt:lpstr>
      <vt:lpstr>LCP Optimizations</vt:lpstr>
      <vt:lpstr>Methodology</vt:lpstr>
      <vt:lpstr>Compression Ratio Comparison</vt:lpstr>
      <vt:lpstr>Bandwidth Consumption Decrease</vt:lpstr>
      <vt:lpstr>Performance Improvement</vt:lpstr>
      <vt:lpstr>Conclusion</vt:lpstr>
      <vt:lpstr>Controlled Shared Caching</vt:lpstr>
      <vt:lpstr>Controlled Cache Sharing</vt:lpstr>
      <vt:lpstr>Utility Based Shared Cache Partitioning</vt:lpstr>
      <vt:lpstr>Marginal Utility of a Cache Way</vt:lpstr>
      <vt:lpstr>Utility Based Shared Cache Partitioning Motivation</vt:lpstr>
      <vt:lpstr>Utility Based Cache Partitioning (III)</vt:lpstr>
      <vt:lpstr>Utility Monitors</vt:lpstr>
      <vt:lpstr>Utility Monitors</vt:lpstr>
      <vt:lpstr>Dynamic Set Sampling</vt:lpstr>
      <vt:lpstr>Partitioning Algorithm</vt:lpstr>
      <vt:lpstr>Way Partitioning</vt:lpstr>
      <vt:lpstr>Performance Metrics</vt:lpstr>
      <vt:lpstr>Weighted Speedup Results for UCP</vt:lpstr>
      <vt:lpstr>IPC Results for UCP</vt:lpstr>
      <vt:lpstr>Any Problems with UCP So Far?</vt:lpstr>
      <vt:lpstr>Greedy Algorithm  [Stone+ ToC ’92]</vt:lpstr>
      <vt:lpstr>Problem with Greedy Algorithm</vt:lpstr>
      <vt:lpstr>Lookahead Algorithm</vt:lpstr>
      <vt:lpstr>Lookahead Algorithm Example</vt:lpstr>
      <vt:lpstr>UCP Results</vt:lpstr>
      <vt:lpstr>Utility Based Cache Partitioning</vt:lpstr>
      <vt:lpstr>Fair Shared Cache Partitioning</vt:lpstr>
      <vt:lpstr>Problem with Shared Caches</vt:lpstr>
      <vt:lpstr>Problem with Shared Caches</vt:lpstr>
      <vt:lpstr>Problem with Shared Caches</vt:lpstr>
      <vt:lpstr>Problem with Shared Caches</vt:lpstr>
      <vt:lpstr>Fairness Metrics</vt:lpstr>
      <vt:lpstr>Block-Granularity Partitioning </vt:lpstr>
      <vt:lpstr>Block-Granularity Partitioning </vt:lpstr>
      <vt:lpstr>Dynamic Fair Caching Algorithm</vt:lpstr>
      <vt:lpstr>Dynamic Fair Caching Algorithm</vt:lpstr>
      <vt:lpstr>Dynamic Fair Caching Algorithm</vt:lpstr>
      <vt:lpstr>Dynamic Fair Caching Algorithm</vt:lpstr>
      <vt:lpstr>Dynamic Fair Caching Algorithm</vt:lpstr>
      <vt:lpstr>Dynamic Fair Caching Algorithm</vt:lpstr>
      <vt:lpstr>Dynamic Fair Caching Algorithm</vt:lpstr>
      <vt:lpstr>Dynamic Fair Caching Results</vt:lpstr>
      <vt:lpstr>Effect of Partitioning Interval</vt:lpstr>
      <vt:lpstr>Benefits of Fair Caching</vt:lpstr>
      <vt:lpstr>Advantages/Disadvantages of the Approach</vt:lpstr>
      <vt:lpstr>Software-Based Shared Cache Management</vt:lpstr>
      <vt:lpstr>OS Based Cache Partitioning</vt:lpstr>
      <vt:lpstr>Page Coloring</vt:lpstr>
      <vt:lpstr>Page Coloring</vt:lpstr>
      <vt:lpstr>Static Cache Partitioning using Page Coloring</vt:lpstr>
      <vt:lpstr>Dynamic Cache Partitioning via Page Re-Coloring</vt:lpstr>
      <vt:lpstr>Dynamic Partitioning in Dual Core</vt:lpstr>
      <vt:lpstr>Experimental Environment</vt:lpstr>
      <vt:lpstr>Performance – Static &amp; Dynamic</vt:lpstr>
      <vt:lpstr>Software vs. Hardware Cache Management</vt:lpstr>
      <vt:lpstr>Private/Shared Caching</vt:lpstr>
      <vt:lpstr>Revisiting Private Caches on CMP</vt:lpstr>
      <vt:lpstr> Cache Line Spilling </vt:lpstr>
      <vt:lpstr>Spill-Receive Architecture</vt:lpstr>
      <vt:lpstr>Dynamic Spill-Receive via “Set Dueling”</vt:lpstr>
      <vt:lpstr>Dynamic Spill-Receive Architecture </vt:lpstr>
      <vt:lpstr>Experimental Setup</vt:lpstr>
      <vt:lpstr>Results for Throughput </vt:lpstr>
      <vt:lpstr>Results for Weighted Speedup</vt:lpstr>
      <vt:lpstr>Results for Hmean Speedup</vt:lpstr>
      <vt:lpstr>DSR vs. Faster Shared Cache</vt:lpstr>
      <vt:lpstr>Scalability of DSR</vt:lpstr>
      <vt:lpstr>Quality of Service with DSR</vt:lpstr>
      <vt:lpstr>IPC of QoS-Aware DSR</vt:lpstr>
      <vt:lpstr>Distributed Caches</vt:lpstr>
      <vt:lpstr>Caching for Parallel Applications</vt:lpstr>
      <vt:lpstr>Shared Cache Management: Research Topics</vt:lpstr>
      <vt:lpstr>Scalable Many-Core Memory Systems Topic 4: Cache Management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Onur Mutlu</cp:lastModifiedBy>
  <cp:revision>227</cp:revision>
  <cp:lastPrinted>2010-01-20T20:33:06Z</cp:lastPrinted>
  <dcterms:created xsi:type="dcterms:W3CDTF">2010-07-24T22:12:17Z</dcterms:created>
  <dcterms:modified xsi:type="dcterms:W3CDTF">2013-07-01T20:49:44Z</dcterms:modified>
</cp:coreProperties>
</file>