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3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33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61"/>
  </p:notesMasterIdLst>
  <p:handoutMasterIdLst>
    <p:handoutMasterId r:id="rId62"/>
  </p:handoutMasterIdLst>
  <p:sldIdLst>
    <p:sldId id="835" r:id="rId3"/>
    <p:sldId id="883" r:id="rId4"/>
    <p:sldId id="1016" r:id="rId5"/>
    <p:sldId id="886" r:id="rId6"/>
    <p:sldId id="903" r:id="rId7"/>
    <p:sldId id="962" r:id="rId8"/>
    <p:sldId id="1015" r:id="rId9"/>
    <p:sldId id="963" r:id="rId10"/>
    <p:sldId id="978" r:id="rId11"/>
    <p:sldId id="979" r:id="rId12"/>
    <p:sldId id="964" r:id="rId13"/>
    <p:sldId id="975" r:id="rId14"/>
    <p:sldId id="965" r:id="rId15"/>
    <p:sldId id="976" r:id="rId16"/>
    <p:sldId id="977" r:id="rId17"/>
    <p:sldId id="981" r:id="rId18"/>
    <p:sldId id="980" r:id="rId19"/>
    <p:sldId id="1017" r:id="rId20"/>
    <p:sldId id="983" r:id="rId21"/>
    <p:sldId id="984" r:id="rId22"/>
    <p:sldId id="985" r:id="rId23"/>
    <p:sldId id="986" r:id="rId24"/>
    <p:sldId id="987" r:id="rId25"/>
    <p:sldId id="997" r:id="rId26"/>
    <p:sldId id="998" r:id="rId27"/>
    <p:sldId id="1018" r:id="rId28"/>
    <p:sldId id="988" r:id="rId29"/>
    <p:sldId id="967" r:id="rId30"/>
    <p:sldId id="974" r:id="rId31"/>
    <p:sldId id="973" r:id="rId32"/>
    <p:sldId id="991" r:id="rId33"/>
    <p:sldId id="990" r:id="rId34"/>
    <p:sldId id="992" r:id="rId35"/>
    <p:sldId id="994" r:id="rId36"/>
    <p:sldId id="995" r:id="rId37"/>
    <p:sldId id="999" r:id="rId38"/>
    <p:sldId id="1019" r:id="rId39"/>
    <p:sldId id="1000" r:id="rId40"/>
    <p:sldId id="969" r:id="rId41"/>
    <p:sldId id="970" r:id="rId42"/>
    <p:sldId id="1001" r:id="rId43"/>
    <p:sldId id="971" r:id="rId44"/>
    <p:sldId id="972" r:id="rId45"/>
    <p:sldId id="968" r:id="rId46"/>
    <p:sldId id="1002" r:id="rId47"/>
    <p:sldId id="1014" r:id="rId48"/>
    <p:sldId id="1003" r:id="rId49"/>
    <p:sldId id="1007" r:id="rId50"/>
    <p:sldId id="1008" r:id="rId51"/>
    <p:sldId id="1009" r:id="rId52"/>
    <p:sldId id="1010" r:id="rId53"/>
    <p:sldId id="1011" r:id="rId54"/>
    <p:sldId id="1013" r:id="rId55"/>
    <p:sldId id="1020" r:id="rId56"/>
    <p:sldId id="1021" r:id="rId57"/>
    <p:sldId id="989" r:id="rId58"/>
    <p:sldId id="966" r:id="rId59"/>
    <p:sldId id="26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5"/>
            <p14:sldId id="883"/>
            <p14:sldId id="1016"/>
            <p14:sldId id="886"/>
            <p14:sldId id="903"/>
            <p14:sldId id="962"/>
          </p14:sldIdLst>
        </p14:section>
        <p14:section name="Why/What of Network Security" id="{EAAEE847-CAC1-A147-BC32-6FC128581EC8}">
          <p14:sldIdLst>
            <p14:sldId id="1015"/>
            <p14:sldId id="963"/>
            <p14:sldId id="978"/>
            <p14:sldId id="979"/>
            <p14:sldId id="964"/>
            <p14:sldId id="975"/>
            <p14:sldId id="965"/>
            <p14:sldId id="976"/>
            <p14:sldId id="977"/>
            <p14:sldId id="981"/>
            <p14:sldId id="980"/>
          </p14:sldIdLst>
        </p14:section>
        <p14:section name="Networking Basics" id="{85DF2565-32B7-A34B-9C2D-BFA612EA72D7}">
          <p14:sldIdLst>
            <p14:sldId id="1017"/>
            <p14:sldId id="983"/>
            <p14:sldId id="984"/>
            <p14:sldId id="985"/>
            <p14:sldId id="986"/>
            <p14:sldId id="987"/>
            <p14:sldId id="997"/>
            <p14:sldId id="998"/>
          </p14:sldIdLst>
        </p14:section>
        <p14:section name="Attacks" id="{8B0D59D1-E7FA-7742-9A9D-B272C0FD9A72}">
          <p14:sldIdLst>
            <p14:sldId id="1018"/>
            <p14:sldId id="988"/>
            <p14:sldId id="967"/>
            <p14:sldId id="974"/>
            <p14:sldId id="973"/>
            <p14:sldId id="991"/>
            <p14:sldId id="990"/>
            <p14:sldId id="992"/>
            <p14:sldId id="994"/>
            <p14:sldId id="995"/>
            <p14:sldId id="999"/>
          </p14:sldIdLst>
        </p14:section>
        <p14:section name="Defenses" id="{8F5146A8-265E-0B47-B061-1F3285A4B9CB}">
          <p14:sldIdLst>
            <p14:sldId id="1019"/>
            <p14:sldId id="1000"/>
            <p14:sldId id="969"/>
            <p14:sldId id="970"/>
            <p14:sldId id="1001"/>
            <p14:sldId id="971"/>
            <p14:sldId id="972"/>
            <p14:sldId id="968"/>
            <p14:sldId id="1002"/>
          </p14:sldIdLst>
        </p14:section>
        <p14:section name="Research" id="{2F551FBA-D6CD-4E41-9A4F-D5329FD00168}">
          <p14:sldIdLst>
            <p14:sldId id="1014"/>
            <p14:sldId id="1003"/>
            <p14:sldId id="1007"/>
            <p14:sldId id="1008"/>
            <p14:sldId id="1009"/>
            <p14:sldId id="1010"/>
            <p14:sldId id="1011"/>
            <p14:sldId id="1013"/>
          </p14:sldIdLst>
        </p14:section>
        <p14:section name="Section Objectives" id="{04A95795-D7F2-7F48-8BD3-B50DF661C984}">
          <p14:sldIdLst>
            <p14:sldId id="1020"/>
            <p14:sldId id="1021"/>
            <p14:sldId id="989"/>
          </p14:sldIdLst>
        </p14:section>
        <p14:section name="Conclusion" id="{FAD998B4-7667-8F40-A1A8-42BF6A185D67}">
          <p14:sldIdLst>
            <p14:sldId id="9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8" autoAdjust="0"/>
    <p:restoredTop sz="81907" autoAdjust="0"/>
  </p:normalViewPr>
  <p:slideViewPr>
    <p:cSldViewPr snapToObjects="1">
      <p:cViewPr varScale="1">
        <p:scale>
          <a:sx n="70" d="100"/>
          <a:sy n="70" d="100"/>
        </p:scale>
        <p:origin x="1664" y="184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1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commentAuthors" Target="commentAuthors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1EAE73-4799-F94D-8C5D-8C926C7D49B6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4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08CD2B-85B2-B141-92F6-4A2842BA6EA3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41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455A61-6F93-8849-9963-71AC04D4B59D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Wait until host A is turned off, being serviced, etc.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36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CD007DE-AAC4-2C49-997D-E714C2861D9C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79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86D501-5221-DA48-8196-97030DCFFAF1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4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6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5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777F9A-6560-0246-9F59-C2282490386F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13"/>
            <a:ext cx="5486400" cy="41138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7" tIns="43244" rIns="86487" bIns="43244"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10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1937E5-8D84-FF4C-8831-C72657A8A913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13"/>
            <a:ext cx="5486400" cy="41138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7" tIns="43244" rIns="86487" bIns="43244"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22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A9EE32-5478-3B4E-B853-E178B9DC5209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13"/>
            <a:ext cx="5486400" cy="41138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7" tIns="43244" rIns="86487" bIns="43244"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92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06B1A5-9F72-5D4A-B881-6F2D57CDC554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8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7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8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2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3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76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2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B41D01D-8A5C-854A-BB64-F3592D4DE8E7}" type="slidenum">
              <a:rPr lang="en-US" sz="1200" b="0">
                <a:latin typeface="Times New Roman" charset="0"/>
              </a:rPr>
              <a:pPr eaLnBrk="1" hangingPunct="1"/>
              <a:t>20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12788"/>
            <a:ext cx="4498975" cy="33750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4"/>
            <a:ext cx="5024438" cy="411389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2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6302F3-7186-F34D-A647-23B055E20528}" type="slidenum">
              <a:rPr lang="en-US" sz="1200" b="0">
                <a:latin typeface="Times New Roman" charset="0"/>
              </a:rPr>
              <a:pPr eaLnBrk="1" hangingPunct="1"/>
              <a:t>21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0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4" Type="http://schemas.openxmlformats.org/officeDocument/2006/relationships/tags" Target="../tags/tag84.xml"/><Relationship Id="rId5" Type="http://schemas.openxmlformats.org/officeDocument/2006/relationships/tags" Target="../tags/tag85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2" Type="http://schemas.openxmlformats.org/officeDocument/2006/relationships/tags" Target="../tags/tag8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2" Type="http://schemas.openxmlformats.org/officeDocument/2006/relationships/tags" Target="../tags/tag9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tags" Target="../tags/tag98.xml"/><Relationship Id="rId6" Type="http://schemas.openxmlformats.org/officeDocument/2006/relationships/tags" Target="../tags/tag99.xml"/><Relationship Id="rId7" Type="http://schemas.openxmlformats.org/officeDocument/2006/relationships/tags" Target="../tags/tag100.xml"/><Relationship Id="rId8" Type="http://schemas.openxmlformats.org/officeDocument/2006/relationships/tags" Target="../tags/tag101.xml"/><Relationship Id="rId9" Type="http://schemas.openxmlformats.org/officeDocument/2006/relationships/slideMaster" Target="../slideMasters/slideMaster2.xml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slideMaster" Target="../slideMasters/slideMaster2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4" Type="http://schemas.openxmlformats.org/officeDocument/2006/relationships/tags" Target="../tags/tag112.xml"/><Relationship Id="rId5" Type="http://schemas.openxmlformats.org/officeDocument/2006/relationships/tags" Target="../tags/tag113.xml"/><Relationship Id="rId6" Type="http://schemas.openxmlformats.org/officeDocument/2006/relationships/tags" Target="../tags/tag114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2" Type="http://schemas.openxmlformats.org/officeDocument/2006/relationships/tags" Target="../tags/tag1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tags" Target="../tags/tag118.xml"/><Relationship Id="rId5" Type="http://schemas.openxmlformats.org/officeDocument/2006/relationships/tags" Target="../tags/tag119.xml"/><Relationship Id="rId6" Type="http://schemas.openxmlformats.org/officeDocument/2006/relationships/tags" Target="../tags/tag120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21.xml"/><Relationship Id="rId2" Type="http://schemas.openxmlformats.org/officeDocument/2006/relationships/tags" Target="../tags/tag1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4" Type="http://schemas.openxmlformats.org/officeDocument/2006/relationships/tags" Target="../tags/tag129.xml"/><Relationship Id="rId5" Type="http://schemas.openxmlformats.org/officeDocument/2006/relationships/tags" Target="../tags/tag130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26.xml"/><Relationship Id="rId2" Type="http://schemas.openxmlformats.org/officeDocument/2006/relationships/tags" Target="../tags/tag12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732B592-6390-5648-BCE7-CD07134907BF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CFB4621-9033-1A4A-A0F1-5430BA5C9B9F}" type="datetime1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5DB03E-32E2-A14D-AA62-A5D42158D645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6BEE0FF-0288-D847-91B5-1916C1D3DB11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C68A-0A32-3B49-B456-EC09AD05528C}" type="datetime1">
              <a:rPr lang="en-US" smtClean="0"/>
              <a:t>10/28/15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C255249-9C17-5540-811B-24649C6E78D3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5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8B432F-09EE-D348-9E95-23DCE537361E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2EEF7D3-2EC0-1C48-90A0-9631179B5BFD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5A13322-C27B-9048-8BA5-393CDFED0BEF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9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140-D5CB-374D-8A2B-DD967D0C00D3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5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3B43EDC6-B2B3-1948-8D7B-12A69C75A00C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4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445183-0CCB-1E42-8AE6-30BA5D174D73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78E84F1-ADAC-CB47-8EBD-E6CC03DF841D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E5C6542-5C49-0141-AB9A-F5AEED29BF56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4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2E9EF5-A3A4-8348-83A7-433EE8AA7185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61C5158-171E-B145-A1CA-03D6C2A42D48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1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B72E9FB-5B72-D84B-B722-DA58556A83A9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7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3CB2B5-BDBD-034C-8D89-3AF4C4AE4A97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AEF6F23-0FAC-C646-98F9-E66D15466421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856D741-5ACD-0940-B5F3-D292EEDE5B9E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2FB0-CCC8-7443-BE81-CA1C97735C02}" type="datetime1">
              <a:rPr lang="en-US" smtClean="0"/>
              <a:t>10/28/15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DE62A66-3D65-EE40-B756-3873F7F0BAED}" type="datetime1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E813D2B-6794-5141-938A-BDE8E3CE81A9}" type="datetime1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3CD0D1-BE2A-A445-9CE1-36652DACD229}" type="datetime1">
              <a:rPr lang="en-US" smtClean="0"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BC6AD98-D785-D74C-94C8-4A9F0329490A}" type="datetime1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tags" Target="../tags/tag66.xml"/><Relationship Id="rId15" Type="http://schemas.openxmlformats.org/officeDocument/2006/relationships/tags" Target="../tags/tag67.xml"/><Relationship Id="rId16" Type="http://schemas.openxmlformats.org/officeDocument/2006/relationships/tags" Target="../tags/tag68.xml"/><Relationship Id="rId17" Type="http://schemas.openxmlformats.org/officeDocument/2006/relationships/tags" Target="../tags/tag69.xml"/><Relationship Id="rId18" Type="http://schemas.openxmlformats.org/officeDocument/2006/relationships/tags" Target="../tags/tag70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0599906A-D46B-6340-8955-CBF006DF9569}" type="datetime1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5D2DCDF6-3F8D-0A40-B397-23C666BDDA3C}" type="datetime1">
              <a:rPr lang="en-US" smtClean="0">
                <a:solidFill>
                  <a:srgbClr val="009446"/>
                </a:solidFill>
              </a:rPr>
              <a:t>10/28/15</a:t>
            </a:fld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6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3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0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1.emf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23.wmf"/><Relationship Id="rId8" Type="http://schemas.openxmlformats.org/officeDocument/2006/relationships/image" Target="../media/image30.wmf"/><Relationship Id="rId9" Type="http://schemas.openxmlformats.org/officeDocument/2006/relationships/image" Target="../media/image32.w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31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0.wmf"/><Relationship Id="rId5" Type="http://schemas.openxmlformats.org/officeDocument/2006/relationships/image" Target="../media/image33.w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wmf"/><Relationship Id="rId9" Type="http://schemas.openxmlformats.org/officeDocument/2006/relationships/image" Target="../media/image48.emf"/><Relationship Id="rId1" Type="http://schemas.openxmlformats.org/officeDocument/2006/relationships/tags" Target="../tags/tag132.xml"/><Relationship Id="rId2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50.jpg"/><Relationship Id="rId1" Type="http://schemas.openxmlformats.org/officeDocument/2006/relationships/tags" Target="../tags/tag133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951" y="1447800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Network Security:</a:t>
            </a:r>
            <a:br>
              <a:rPr lang="en-US" sz="3600" b="1" dirty="0" smtClean="0"/>
            </a:br>
            <a:r>
              <a:rPr lang="en-US" sz="3600" b="1" dirty="0" smtClean="0"/>
              <a:t>Intro and Overview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5745" y="4572000"/>
            <a:ext cx="171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Vyas Sekar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6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5" name="Picture 4" descr="Screen Shot 2015-01-24 at 5.0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9144000" cy="26161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3263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www.networkworld.com</a:t>
            </a:r>
            <a:r>
              <a:rPr lang="en-US" sz="1600" dirty="0"/>
              <a:t>/article/2272520/</a:t>
            </a:r>
            <a:r>
              <a:rPr lang="en-US" sz="1600" dirty="0" err="1"/>
              <a:t>lan</a:t>
            </a:r>
            <a:r>
              <a:rPr lang="en-US" sz="1600" dirty="0"/>
              <a:t>-wan/six-worst-internet-routing-</a:t>
            </a:r>
            <a:r>
              <a:rPr lang="en-US" sz="1600" dirty="0" err="1"/>
              <a:t>attacks.html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50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66" y="1905000"/>
            <a:ext cx="2734733" cy="20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Bob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238499" y="990600"/>
            <a:ext cx="190499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Public Channel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67" y="3810000"/>
            <a:ext cx="1828800" cy="1371601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0" y="44843"/>
            <a:ext cx="9143999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Network Security?</a:t>
            </a:r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 bwMode="auto">
          <a:xfrm flipV="1">
            <a:off x="2438400" y="2810980"/>
            <a:ext cx="4114800" cy="139419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87925" y="5410200"/>
            <a:ext cx="8066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Providing an “available” channel</a:t>
            </a:r>
          </a:p>
          <a:p>
            <a:r>
              <a:rPr lang="en-US" sz="2400" dirty="0" smtClean="0">
                <a:sym typeface="Wingdings"/>
              </a:rPr>
              <a:t> Can Alice talk to Bob? Can Eve deny service to Alice/Bob?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4831" y="4049627"/>
            <a:ext cx="3736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Network, </a:t>
            </a:r>
          </a:p>
          <a:p>
            <a:r>
              <a:rPr lang="en-US" sz="2400" dirty="0" smtClean="0"/>
              <a:t>typically runs IP “protocol”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67400" y="3505200"/>
            <a:ext cx="1371600" cy="699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9" name="Picture 8" descr="Screen Shot 2015-08-03 at 8.2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91000"/>
            <a:ext cx="4864100" cy="2667000"/>
          </a:xfrm>
          <a:prstGeom prst="rect">
            <a:avLst/>
          </a:prstGeom>
        </p:spPr>
      </p:pic>
      <p:pic>
        <p:nvPicPr>
          <p:cNvPr id="10" name="Picture 9" descr="Screen Shot 2015-08-03 at 8.28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0" y="1716216"/>
            <a:ext cx="4584700" cy="1955800"/>
          </a:xfrm>
          <a:prstGeom prst="rect">
            <a:avLst/>
          </a:prstGeom>
        </p:spPr>
      </p:pic>
      <p:pic>
        <p:nvPicPr>
          <p:cNvPr id="11" name="Picture 10" descr="Screen Shot 2015-08-03 at 8.28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" y="1728916"/>
            <a:ext cx="4368800" cy="1943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350" y="48722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</a:rPr>
              <a:t>DDoS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growing in number, scale, and  diversity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169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Verisign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66" y="1905000"/>
            <a:ext cx="2734733" cy="20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Bob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238499" y="990600"/>
            <a:ext cx="190499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Public Channel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67" y="3810000"/>
            <a:ext cx="1828800" cy="1371601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0" y="44843"/>
            <a:ext cx="9143999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Network Security?</a:t>
            </a:r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 bwMode="auto">
          <a:xfrm flipV="1">
            <a:off x="2438400" y="2810980"/>
            <a:ext cx="4114800" cy="139419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" y="5410200"/>
            <a:ext cx="82732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Providing an “enforcement” for observing/mediating access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Stop Eve’s malware from reaching Bob in the first place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Observe aggregated view of malicious intents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4831" y="4049627"/>
            <a:ext cx="3736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Network, </a:t>
            </a:r>
          </a:p>
          <a:p>
            <a:r>
              <a:rPr lang="en-US" sz="2400" dirty="0" smtClean="0"/>
              <a:t>typically runs IP “protocol”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67400" y="3505200"/>
            <a:ext cx="1371600" cy="699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Webroot</a:t>
            </a:r>
            <a:endParaRPr lang="en-US" dirty="0"/>
          </a:p>
        </p:txBody>
      </p:sp>
      <p:pic>
        <p:nvPicPr>
          <p:cNvPr id="6" name="Picture 5" descr="Screen Shot 2015-08-03 at 10.0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457575"/>
            <a:ext cx="3311193" cy="2393806"/>
          </a:xfrm>
          <a:prstGeom prst="rect">
            <a:avLst/>
          </a:prstGeom>
        </p:spPr>
      </p:pic>
      <p:pic>
        <p:nvPicPr>
          <p:cNvPr id="8" name="Picture 7" descr="Screen Shot 2015-08-03 at 10.09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3165475"/>
            <a:ext cx="2803524" cy="3144823"/>
          </a:xfrm>
          <a:prstGeom prst="rect">
            <a:avLst/>
          </a:prstGeom>
        </p:spPr>
      </p:pic>
      <p:pic>
        <p:nvPicPr>
          <p:cNvPr id="9" name="Picture 8" descr="Screen Shot 2015-08-03 at 10.09.2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038225"/>
            <a:ext cx="4113906" cy="1920778"/>
          </a:xfrm>
          <a:prstGeom prst="rect">
            <a:avLst/>
          </a:prstGeom>
        </p:spPr>
      </p:pic>
      <p:pic>
        <p:nvPicPr>
          <p:cNvPr id="10" name="Picture 9" descr="Screen Shot 2015-08-03 at 10.09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38224"/>
            <a:ext cx="3698215" cy="17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5" y="756870"/>
            <a:ext cx="8073200" cy="5401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120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66" y="1905000"/>
            <a:ext cx="2734733" cy="20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Bob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238499" y="990600"/>
            <a:ext cx="190499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Public Channel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67" y="3810000"/>
            <a:ext cx="1828800" cy="1371601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0" y="44843"/>
            <a:ext cx="9143999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Network Security?</a:t>
            </a:r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 bwMode="auto">
          <a:xfrm flipV="1">
            <a:off x="2438400" y="2810980"/>
            <a:ext cx="4114800" cy="139419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1036" y="5401733"/>
            <a:ext cx="778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4.   Enabling and preventing eavesdropping/modifications</a:t>
            </a:r>
          </a:p>
          <a:p>
            <a:r>
              <a:rPr lang="en-US" sz="2400" dirty="0" smtClean="0">
                <a:sym typeface="Wingdings"/>
              </a:rPr>
              <a:t> Not all network protocols use crypto!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4831" y="4049627"/>
            <a:ext cx="3736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Network, </a:t>
            </a:r>
          </a:p>
          <a:p>
            <a:r>
              <a:rPr lang="en-US" sz="2400" dirty="0" smtClean="0"/>
              <a:t>typically runs IP “protocol”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67400" y="3505200"/>
            <a:ext cx="1371600" cy="699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1.prweb.com/prfiles/2008/10/15/420634/netsweeperlogo.jpg"/>
          <p:cNvSpPr>
            <a:spLocks noChangeAspect="1" noChangeArrowheads="1"/>
          </p:cNvSpPr>
          <p:nvPr/>
        </p:nvSpPr>
        <p:spPr bwMode="auto">
          <a:xfrm>
            <a:off x="1139781" y="4512748"/>
            <a:ext cx="558717" cy="7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" y="0"/>
            <a:ext cx="3958190" cy="681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10" y="139248"/>
            <a:ext cx="5241678" cy="62615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96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Networking Basics/History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45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Internet: Success + disaster!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Programmable hosts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Class: Introduction to the Four Research Cornerstones of Security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2209800"/>
            <a:ext cx="8077200" cy="3581400"/>
            <a:chOff x="609600" y="1828800"/>
            <a:chExt cx="8077200" cy="3581400"/>
          </a:xfrm>
        </p:grpSpPr>
        <p:sp>
          <p:nvSpPr>
            <p:cNvPr id="4" name="Rectangle 3"/>
            <p:cNvSpPr/>
            <p:nvPr/>
          </p:nvSpPr>
          <p:spPr>
            <a:xfrm>
              <a:off x="609600" y="1828800"/>
              <a:ext cx="4419600" cy="2133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Software Security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46341" y="1828800"/>
              <a:ext cx="4419600" cy="2133600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r"/>
              <a:r>
                <a:rPr lang="en-US" sz="3600" dirty="0" smtClean="0">
                  <a:solidFill>
                    <a:schemeClr val="bg1"/>
                  </a:solidFill>
                </a:rPr>
                <a:t>Network Security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" y="3276600"/>
              <a:ext cx="4419600" cy="2133600"/>
            </a:xfrm>
            <a:prstGeom prst="rect">
              <a:avLst/>
            </a:prstGeom>
            <a:solidFill>
              <a:schemeClr val="accent6">
                <a:alpha val="76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b" anchorCtr="0">
              <a:no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OS Security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67200" y="3276600"/>
              <a:ext cx="4419600" cy="2133600"/>
            </a:xfrm>
            <a:prstGeom prst="rect">
              <a:avLst/>
            </a:prstGeom>
            <a:solidFill>
              <a:schemeClr val="accent5">
                <a:alpha val="59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b" anchorCtr="0">
              <a:noAutofit/>
            </a:bodyPr>
            <a:lstStyle/>
            <a:p>
              <a:pPr algn="r"/>
              <a:r>
                <a:rPr lang="en-US" sz="3600" dirty="0" smtClean="0">
                  <a:solidFill>
                    <a:schemeClr val="bg1"/>
                  </a:solidFill>
                </a:rPr>
                <a:t>Cryptography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8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7C8B86-E25D-9640-B3E4-56489F9F636E}" type="slidenum">
              <a:rPr lang="en-US" sz="1000" b="0">
                <a:latin typeface="Arial" charset="0"/>
              </a:rPr>
              <a:pPr eaLnBrk="1" hangingPunct="1"/>
              <a:t>20</a:t>
            </a:fld>
            <a:endParaRPr lang="en-US" sz="1000" b="0"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ARPANet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752725"/>
            <a:ext cx="4114800" cy="32670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Paul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Baran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(RAND)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N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etworks </a:t>
            </a:r>
            <a:r>
              <a:rPr lang="en-US" sz="2000" dirty="0">
                <a:latin typeface="Arial" charset="0"/>
                <a:ea typeface="ＭＳ Ｐゴシック" charset="0"/>
              </a:rPr>
              <a:t>that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survive </a:t>
            </a:r>
            <a:r>
              <a:rPr lang="en-US" sz="2000" dirty="0">
                <a:latin typeface="Arial" charset="0"/>
                <a:ea typeface="ＭＳ Ｐゴシック" charset="0"/>
              </a:rPr>
              <a:t>a major enemy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attack</a:t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endParaRPr lang="en-US" sz="20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ARPANet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Resource Sharing Computer Networks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December </a:t>
            </a:r>
            <a:r>
              <a:rPr lang="en-US" sz="2000" dirty="0">
                <a:latin typeface="Arial" charset="0"/>
                <a:ea typeface="ＭＳ Ｐゴシック" charset="0"/>
              </a:rPr>
              <a:t>1969: 4 nodes connected by phone lines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01750"/>
            <a:ext cx="4114800" cy="2387600"/>
            <a:chOff x="0" y="820"/>
            <a:chExt cx="2592" cy="1504"/>
          </a:xfrm>
        </p:grpSpPr>
        <p:sp>
          <p:nvSpPr>
            <p:cNvPr id="49165" name="Oval 5"/>
            <p:cNvSpPr>
              <a:spLocks noChangeArrowheads="1"/>
            </p:cNvSpPr>
            <p:nvPr/>
          </p:nvSpPr>
          <p:spPr bwMode="auto">
            <a:xfrm>
              <a:off x="753" y="946"/>
              <a:ext cx="1059" cy="97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Oval 6"/>
            <p:cNvSpPr>
              <a:spLocks noChangeArrowheads="1"/>
            </p:cNvSpPr>
            <p:nvPr/>
          </p:nvSpPr>
          <p:spPr bwMode="auto">
            <a:xfrm>
              <a:off x="669" y="946"/>
              <a:ext cx="156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Text Box 7"/>
            <p:cNvSpPr txBox="1">
              <a:spLocks noChangeArrowheads="1"/>
            </p:cNvSpPr>
            <p:nvPr/>
          </p:nvSpPr>
          <p:spPr bwMode="auto">
            <a:xfrm>
              <a:off x="260" y="820"/>
              <a:ext cx="38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SRI</a:t>
              </a:r>
            </a:p>
            <a:p>
              <a:pPr algn="l"/>
              <a:r>
                <a:rPr lang="en-US" sz="1800" b="0">
                  <a:latin typeface="Comic Sans MS" charset="0"/>
                </a:rPr>
                <a:t>940</a:t>
              </a:r>
            </a:p>
          </p:txBody>
        </p:sp>
        <p:sp>
          <p:nvSpPr>
            <p:cNvPr id="49168" name="Oval 8"/>
            <p:cNvSpPr>
              <a:spLocks noChangeArrowheads="1"/>
            </p:cNvSpPr>
            <p:nvPr/>
          </p:nvSpPr>
          <p:spPr bwMode="auto">
            <a:xfrm>
              <a:off x="765" y="1834"/>
              <a:ext cx="156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Text Box 9"/>
            <p:cNvSpPr txBox="1">
              <a:spLocks noChangeArrowheads="1"/>
            </p:cNvSpPr>
            <p:nvPr/>
          </p:nvSpPr>
          <p:spPr bwMode="auto">
            <a:xfrm>
              <a:off x="332" y="1920"/>
              <a:ext cx="6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UCLA</a:t>
              </a:r>
            </a:p>
            <a:p>
              <a:pPr algn="l"/>
              <a:r>
                <a:rPr lang="en-US" sz="1800" b="0">
                  <a:latin typeface="Comic Sans MS" charset="0"/>
                </a:rPr>
                <a:t>Sigma 7</a:t>
              </a:r>
            </a:p>
          </p:txBody>
        </p:sp>
        <p:sp>
          <p:nvSpPr>
            <p:cNvPr id="49170" name="Oval 10"/>
            <p:cNvSpPr>
              <a:spLocks noChangeArrowheads="1"/>
            </p:cNvSpPr>
            <p:nvPr/>
          </p:nvSpPr>
          <p:spPr bwMode="auto">
            <a:xfrm>
              <a:off x="513" y="1517"/>
              <a:ext cx="156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Text Box 11"/>
            <p:cNvSpPr txBox="1">
              <a:spLocks noChangeArrowheads="1"/>
            </p:cNvSpPr>
            <p:nvPr/>
          </p:nvSpPr>
          <p:spPr bwMode="auto">
            <a:xfrm>
              <a:off x="0" y="1499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UCSB</a:t>
              </a:r>
            </a:p>
            <a:p>
              <a:pPr algn="l"/>
              <a:r>
                <a:rPr lang="en-US" sz="1800" b="0">
                  <a:latin typeface="Comic Sans MS" charset="0"/>
                </a:rPr>
                <a:t>IBM 360</a:t>
              </a:r>
            </a:p>
          </p:txBody>
        </p:sp>
        <p:sp>
          <p:nvSpPr>
            <p:cNvPr id="49172" name="Oval 12"/>
            <p:cNvSpPr>
              <a:spLocks noChangeArrowheads="1"/>
            </p:cNvSpPr>
            <p:nvPr/>
          </p:nvSpPr>
          <p:spPr bwMode="auto">
            <a:xfrm>
              <a:off x="1878" y="1144"/>
              <a:ext cx="156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Text Box 13"/>
            <p:cNvSpPr txBox="1">
              <a:spLocks noChangeArrowheads="1"/>
            </p:cNvSpPr>
            <p:nvPr/>
          </p:nvSpPr>
          <p:spPr bwMode="auto">
            <a:xfrm>
              <a:off x="2026" y="1027"/>
              <a:ext cx="56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Utah</a:t>
              </a:r>
            </a:p>
            <a:p>
              <a:pPr algn="l"/>
              <a:r>
                <a:rPr lang="en-US" sz="1800" b="0">
                  <a:latin typeface="Comic Sans MS" charset="0"/>
                </a:rPr>
                <a:t>PDP 10</a:t>
              </a:r>
            </a:p>
          </p:txBody>
        </p:sp>
        <p:sp>
          <p:nvSpPr>
            <p:cNvPr id="49174" name="Rectangle 14"/>
            <p:cNvSpPr>
              <a:spLocks noChangeArrowheads="1"/>
            </p:cNvSpPr>
            <p:nvPr/>
          </p:nvSpPr>
          <p:spPr bwMode="auto">
            <a:xfrm>
              <a:off x="897" y="910"/>
              <a:ext cx="156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Rectangle 15"/>
            <p:cNvSpPr>
              <a:spLocks noChangeArrowheads="1"/>
            </p:cNvSpPr>
            <p:nvPr/>
          </p:nvSpPr>
          <p:spPr bwMode="auto">
            <a:xfrm>
              <a:off x="747" y="1481"/>
              <a:ext cx="156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Rectangle 16"/>
            <p:cNvSpPr>
              <a:spLocks noChangeArrowheads="1"/>
            </p:cNvSpPr>
            <p:nvPr/>
          </p:nvSpPr>
          <p:spPr bwMode="auto">
            <a:xfrm>
              <a:off x="1017" y="1822"/>
              <a:ext cx="156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Rectangle 17"/>
            <p:cNvSpPr>
              <a:spLocks noChangeArrowheads="1"/>
            </p:cNvSpPr>
            <p:nvPr/>
          </p:nvSpPr>
          <p:spPr bwMode="auto">
            <a:xfrm>
              <a:off x="1644" y="1102"/>
              <a:ext cx="156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Text Box 18"/>
            <p:cNvSpPr txBox="1">
              <a:spLocks noChangeArrowheads="1"/>
            </p:cNvSpPr>
            <p:nvPr/>
          </p:nvSpPr>
          <p:spPr bwMode="auto">
            <a:xfrm>
              <a:off x="1126" y="1311"/>
              <a:ext cx="4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IMPs</a:t>
              </a:r>
            </a:p>
          </p:txBody>
        </p:sp>
        <p:sp>
          <p:nvSpPr>
            <p:cNvPr id="49179" name="Line 19"/>
            <p:cNvSpPr>
              <a:spLocks noChangeShapeType="1"/>
            </p:cNvSpPr>
            <p:nvPr/>
          </p:nvSpPr>
          <p:spPr bwMode="auto">
            <a:xfrm>
              <a:off x="1053" y="1011"/>
              <a:ext cx="591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20"/>
            <p:cNvSpPr>
              <a:spLocks noChangeShapeType="1"/>
            </p:cNvSpPr>
            <p:nvPr/>
          </p:nvSpPr>
          <p:spPr bwMode="auto">
            <a:xfrm flipH="1">
              <a:off x="825" y="1102"/>
              <a:ext cx="96" cy="3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21"/>
            <p:cNvSpPr>
              <a:spLocks noChangeShapeType="1"/>
            </p:cNvSpPr>
            <p:nvPr/>
          </p:nvSpPr>
          <p:spPr bwMode="auto">
            <a:xfrm>
              <a:off x="1010" y="1102"/>
              <a:ext cx="67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22"/>
            <p:cNvSpPr>
              <a:spLocks noChangeShapeType="1"/>
            </p:cNvSpPr>
            <p:nvPr/>
          </p:nvSpPr>
          <p:spPr bwMode="auto">
            <a:xfrm flipH="1" flipV="1">
              <a:off x="824" y="1666"/>
              <a:ext cx="253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23"/>
            <p:cNvSpPr>
              <a:spLocks noChangeShapeType="1"/>
            </p:cNvSpPr>
            <p:nvPr/>
          </p:nvSpPr>
          <p:spPr bwMode="auto">
            <a:xfrm>
              <a:off x="825" y="1011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24"/>
            <p:cNvSpPr>
              <a:spLocks noChangeShapeType="1"/>
            </p:cNvSpPr>
            <p:nvPr/>
          </p:nvSpPr>
          <p:spPr bwMode="auto">
            <a:xfrm>
              <a:off x="669" y="1597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25"/>
            <p:cNvSpPr>
              <a:spLocks noChangeShapeType="1"/>
            </p:cNvSpPr>
            <p:nvPr/>
          </p:nvSpPr>
          <p:spPr bwMode="auto">
            <a:xfrm>
              <a:off x="1806" y="1218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26"/>
            <p:cNvSpPr>
              <a:spLocks noChangeShapeType="1"/>
            </p:cNvSpPr>
            <p:nvPr/>
          </p:nvSpPr>
          <p:spPr bwMode="auto">
            <a:xfrm>
              <a:off x="938" y="1920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158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06413"/>
            <a:ext cx="1422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628900" y="2066925"/>
            <a:ext cx="2114550" cy="3024188"/>
            <a:chOff x="1656" y="1302"/>
            <a:chExt cx="1332" cy="1905"/>
          </a:xfrm>
        </p:grpSpPr>
        <p:pic>
          <p:nvPicPr>
            <p:cNvPr id="49163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" y="1838"/>
              <a:ext cx="912" cy="13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4" name="Freeform 30"/>
            <p:cNvSpPr>
              <a:spLocks/>
            </p:cNvSpPr>
            <p:nvPr/>
          </p:nvSpPr>
          <p:spPr bwMode="auto">
            <a:xfrm>
              <a:off x="1656" y="1302"/>
              <a:ext cx="1332" cy="534"/>
            </a:xfrm>
            <a:custGeom>
              <a:avLst/>
              <a:gdLst>
                <a:gd name="T0" fmla="*/ 156 w 1332"/>
                <a:gd name="T1" fmla="*/ 0 h 534"/>
                <a:gd name="T2" fmla="*/ 1332 w 1332"/>
                <a:gd name="T3" fmla="*/ 534 h 534"/>
                <a:gd name="T4" fmla="*/ 408 w 1332"/>
                <a:gd name="T5" fmla="*/ 534 h 534"/>
                <a:gd name="T6" fmla="*/ 0 w 1332"/>
                <a:gd name="T7" fmla="*/ 0 h 534"/>
                <a:gd name="T8" fmla="*/ 156 w 1332"/>
                <a:gd name="T9" fmla="*/ 0 h 5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2"/>
                <a:gd name="T16" fmla="*/ 0 h 534"/>
                <a:gd name="T17" fmla="*/ 1332 w 1332"/>
                <a:gd name="T18" fmla="*/ 534 h 5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2" h="534">
                  <a:moveTo>
                    <a:pt x="156" y="0"/>
                  </a:moveTo>
                  <a:lnTo>
                    <a:pt x="1332" y="534"/>
                  </a:lnTo>
                  <a:lnTo>
                    <a:pt x="408" y="534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57201" y="4006849"/>
            <a:ext cx="2982913" cy="2508250"/>
            <a:chOff x="288" y="2524"/>
            <a:chExt cx="1879" cy="1580"/>
          </a:xfrm>
        </p:grpSpPr>
        <p:pic>
          <p:nvPicPr>
            <p:cNvPr id="49161" name="Picture 3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524"/>
              <a:ext cx="1879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Rectangle 33"/>
            <p:cNvSpPr>
              <a:spLocks noChangeArrowheads="1"/>
            </p:cNvSpPr>
            <p:nvPr/>
          </p:nvSpPr>
          <p:spPr bwMode="auto">
            <a:xfrm>
              <a:off x="909" y="3871"/>
              <a:ext cx="7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65" tIns="46033" rIns="92065" bIns="46033">
              <a:spAutoFit/>
            </a:bodyPr>
            <a:lstStyle/>
            <a:p>
              <a:pPr algn="ctr" eaLnBrk="0" hangingPunct="0"/>
              <a:r>
                <a:rPr lang="en-US" b="0" dirty="0" smtClean="0">
                  <a:latin typeface="Comic Sans MS" charset="0"/>
                </a:rPr>
                <a:t>BBN team</a:t>
              </a:r>
              <a:endParaRPr lang="en-US" b="0" dirty="0"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17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Traditional Host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-Network Division of Labor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charset="0"/>
                <a:cs typeface="Arial" charset="0"/>
              </a:rPr>
              <a:t>Network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Best-effort packet delivery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Arial" charset="0"/>
                <a:cs typeface="Arial" charset="0"/>
              </a:rPr>
              <a:t>Hosts</a:t>
            </a:r>
            <a:endParaRPr lang="en-US" sz="32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Everything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else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E.g., congestion control, discovery, security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24150" y="4648200"/>
          <a:ext cx="3608388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648200"/>
                        <a:ext cx="3608388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1714500" y="5807075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V="1">
            <a:off x="6122988" y="5659438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33400" y="5726113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0" dirty="0">
                <a:latin typeface="Times New Roman" charset="0"/>
              </a:rPr>
              <a:t>host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7423150" y="5499893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0" dirty="0">
                <a:latin typeface="Times New Roman" charset="0"/>
              </a:rPr>
              <a:t>host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3725863" y="5375275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0">
                <a:latin typeface="Tahoma" charset="0"/>
              </a:rPr>
              <a:t>network</a:t>
            </a:r>
          </a:p>
        </p:txBody>
      </p:sp>
      <p:grpSp>
        <p:nvGrpSpPr>
          <p:cNvPr id="18445" name="Group 12"/>
          <p:cNvGrpSpPr>
            <a:grpSpLocks/>
          </p:cNvGrpSpPr>
          <p:nvPr/>
        </p:nvGrpSpPr>
        <p:grpSpPr bwMode="auto">
          <a:xfrm>
            <a:off x="2089150" y="5268913"/>
            <a:ext cx="327025" cy="457200"/>
            <a:chOff x="4505" y="1615"/>
            <a:chExt cx="206" cy="288"/>
          </a:xfrm>
        </p:grpSpPr>
        <p:sp>
          <p:nvSpPr>
            <p:cNvPr id="18452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6" name="Group 15"/>
          <p:cNvGrpSpPr>
            <a:grpSpLocks/>
          </p:cNvGrpSpPr>
          <p:nvPr/>
        </p:nvGrpSpPr>
        <p:grpSpPr bwMode="auto">
          <a:xfrm>
            <a:off x="2584450" y="5273675"/>
            <a:ext cx="327025" cy="457200"/>
            <a:chOff x="4505" y="1615"/>
            <a:chExt cx="206" cy="288"/>
          </a:xfrm>
        </p:grpSpPr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7" name="Group 18"/>
          <p:cNvGrpSpPr>
            <a:grpSpLocks/>
          </p:cNvGrpSpPr>
          <p:nvPr/>
        </p:nvGrpSpPr>
        <p:grpSpPr bwMode="auto">
          <a:xfrm>
            <a:off x="6438900" y="5127625"/>
            <a:ext cx="327025" cy="457200"/>
            <a:chOff x="4505" y="1615"/>
            <a:chExt cx="206" cy="288"/>
          </a:xfrm>
        </p:grpSpPr>
        <p:sp>
          <p:nvSpPr>
            <p:cNvPr id="18448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The Internet Hierarchy: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Autonomous Systems</a:t>
            </a:r>
            <a:endParaRPr lang="en-US" dirty="0"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4775"/>
            <a:ext cx="8229600" cy="129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   Intra-AS routing algorithm + Inter-AS routing algorithm </a:t>
            </a:r>
            <a:r>
              <a:rPr lang="en-US">
                <a:latin typeface="Arial" charset="0"/>
                <a:sym typeface="Wingdings" charset="0"/>
              </a:rPr>
              <a:t> Forwarding table</a:t>
            </a:r>
            <a:endParaRPr lang="en-US">
              <a:latin typeface="Arial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352800" y="3048000"/>
            <a:ext cx="2743200" cy="1828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81000" y="1752600"/>
            <a:ext cx="2667000" cy="167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omic Sans MS" charset="0"/>
              <a:cs typeface="Arial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6096000" y="1371600"/>
            <a:ext cx="2667000" cy="167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1336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1905000" y="22860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1066800" y="27432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962400" y="33528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3657600" y="39624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876800" y="43434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5257800" y="38100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6400800" y="22860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7620000" y="17526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7772400" y="25146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990600" y="2362200"/>
            <a:ext cx="2286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1447800" y="2514600"/>
            <a:ext cx="533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4572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 flipV="1">
            <a:off x="685800" y="1981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6096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V="1">
            <a:off x="2286000" y="2057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362200" y="2514600"/>
            <a:ext cx="16764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V="1">
            <a:off x="4114800" y="3962400"/>
            <a:ext cx="1143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3962400" y="4267200"/>
            <a:ext cx="914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5257800" y="4114800"/>
            <a:ext cx="152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962400" y="3581400"/>
            <a:ext cx="152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4343400" y="3200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4196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5638800" y="2514600"/>
            <a:ext cx="838200" cy="1295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H="1" flipV="1">
            <a:off x="62484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V="1">
            <a:off x="6781800" y="1905000"/>
            <a:ext cx="9144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6781800" y="2514600"/>
            <a:ext cx="9906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7848600" y="2057400"/>
            <a:ext cx="762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8153400" y="2362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H="1" flipV="1">
            <a:off x="7543800" y="1600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1066800" y="1804988"/>
            <a:ext cx="49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3b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1768475" y="1881188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3a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1387475" y="2962275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3c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3978275" y="3024188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1c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3657600" y="4181475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1a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5730875" y="3709988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1b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5273675" y="4319588"/>
            <a:ext cx="44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1d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6340475" y="1957388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2a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7712075" y="1423988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2c</a:t>
            </a: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8169275" y="2581275"/>
            <a:ext cx="49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2b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6553200" y="267176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AS 2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1981200" y="2962275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AS 3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4006850" y="4548188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AS 1</a:t>
            </a:r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 flipV="1">
            <a:off x="5257800" y="4267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39" name="Line 51"/>
          <p:cNvSpPr>
            <a:spLocks noChangeShapeType="1"/>
          </p:cNvSpPr>
          <p:nvPr/>
        </p:nvSpPr>
        <p:spPr bwMode="auto">
          <a:xfrm>
            <a:off x="5334000" y="457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</a:rPr>
              <a:t>Network Communication: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Lots of Functions Needed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Links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Multiplexing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Routing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Addressing/naming (locating peers)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Reliability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charset="0"/>
              </a:rPr>
              <a:t>How do you implement these functions?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charset="0"/>
              </a:rPr>
              <a:t>Key: Layering and protocols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network security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software and crypto?</a:t>
            </a:r>
          </a:p>
          <a:p>
            <a:endParaRPr lang="en-US" dirty="0" smtClean="0"/>
          </a:p>
          <a:p>
            <a:r>
              <a:rPr lang="en-US" dirty="0" smtClean="0"/>
              <a:t>“Shared” resource</a:t>
            </a:r>
          </a:p>
          <a:p>
            <a:endParaRPr lang="en-US" dirty="0"/>
          </a:p>
          <a:p>
            <a:r>
              <a:rPr lang="en-US" dirty="0" smtClean="0"/>
              <a:t>Often “default open” </a:t>
            </a:r>
          </a:p>
          <a:p>
            <a:endParaRPr lang="en-US" dirty="0"/>
          </a:p>
          <a:p>
            <a:r>
              <a:rPr lang="en-US" dirty="0" smtClean="0"/>
              <a:t>No built in PIA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457200"/>
            <a:ext cx="3181350" cy="212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3528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charset="0"/>
              </a:rPr>
              <a:t>“The </a:t>
            </a:r>
            <a:r>
              <a:rPr lang="en-US" sz="3200" dirty="0">
                <a:latin typeface="Calibri" charset="0"/>
              </a:rPr>
              <a:t>net cannot trust the host, the OS cannot trust the app, the app cannot trust any of them, and the </a:t>
            </a:r>
            <a:r>
              <a:rPr lang="en-US" sz="3200" dirty="0" smtClean="0">
                <a:latin typeface="Calibri" charset="0"/>
              </a:rPr>
              <a:t>resulting </a:t>
            </a:r>
            <a:r>
              <a:rPr lang="en-US" sz="3200" dirty="0">
                <a:latin typeface="Calibri" charset="0"/>
              </a:rPr>
              <a:t>system should have some sort </a:t>
            </a:r>
            <a:r>
              <a:rPr lang="en-US" sz="3200">
                <a:latin typeface="Calibri" charset="0"/>
              </a:rPr>
              <a:t>of </a:t>
            </a:r>
            <a:r>
              <a:rPr lang="en-US" sz="3200" smtClean="0">
                <a:latin typeface="Calibri" charset="0"/>
              </a:rPr>
              <a:t>reliability”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1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Networking 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27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observation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things designed for “working” and “internetworking” </a:t>
            </a:r>
          </a:p>
          <a:p>
            <a:endParaRPr lang="en-US" dirty="0"/>
          </a:p>
          <a:p>
            <a:r>
              <a:rPr lang="en-US" dirty="0" smtClean="0"/>
              <a:t>Security/management/accountability are missing or left as “out-of-band”</a:t>
            </a:r>
          </a:p>
          <a:p>
            <a:endParaRPr lang="en-US" dirty="0"/>
          </a:p>
          <a:p>
            <a:r>
              <a:rPr lang="en-US" dirty="0" smtClean="0"/>
              <a:t>See Design Philosophy of DARPA Internet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9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508000"/>
            <a:ext cx="5219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on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417056" y="3530600"/>
            <a:ext cx="2063750" cy="1382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>
                <a:latin typeface="Times New Roman" pitchFamily="18" charset="0"/>
                <a:ea typeface="+mn-ea"/>
              </a:rPr>
              <a:t>ISP A</a:t>
            </a:r>
          </a:p>
          <a:p>
            <a:pPr algn="ctr" eaLnBrk="0" hangingPunct="0">
              <a:defRPr/>
            </a:pPr>
            <a:endParaRPr lang="en-US" sz="2800">
              <a:latin typeface="Times New Roman" pitchFamily="18" charset="0"/>
              <a:ea typeface="+mn-ea"/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4925306" y="1549400"/>
            <a:ext cx="2063750" cy="1382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latin typeface="Times New Roman" pitchFamily="18" charset="0"/>
                <a:ea typeface="+mn-ea"/>
              </a:rPr>
              <a:t>ISP D</a:t>
            </a:r>
          </a:p>
          <a:p>
            <a:pPr algn="ctr" eaLnBrk="0" hangingPunct="0">
              <a:defRPr/>
            </a:pPr>
            <a:endParaRPr lang="en-US" sz="2800" dirty="0">
              <a:latin typeface="Times New Roman" pitchFamily="18" charset="0"/>
              <a:ea typeface="+mn-ea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4626856" y="2997200"/>
            <a:ext cx="2063750" cy="1382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>
                <a:latin typeface="Times New Roman" pitchFamily="18" charset="0"/>
                <a:ea typeface="+mn-ea"/>
              </a:rPr>
              <a:t>ISP C</a:t>
            </a:r>
          </a:p>
          <a:p>
            <a:pPr algn="ctr" eaLnBrk="0" hangingPunct="0">
              <a:defRPr/>
            </a:pPr>
            <a:endParaRPr lang="en-US" sz="2800">
              <a:latin typeface="Times New Roman" pitchFamily="18" charset="0"/>
              <a:ea typeface="+mn-ea"/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639306" y="1690687"/>
            <a:ext cx="2063750" cy="1382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latin typeface="Times New Roman" pitchFamily="18" charset="0"/>
                <a:ea typeface="+mn-ea"/>
              </a:rPr>
              <a:t>ISP B</a:t>
            </a:r>
          </a:p>
          <a:p>
            <a:pPr algn="ctr" eaLnBrk="0" hangingPunct="0">
              <a:defRPr/>
            </a:pPr>
            <a:endParaRPr lang="en-US" sz="2800" dirty="0">
              <a:latin typeface="Times New Roman" pitchFamily="18" charset="0"/>
              <a:ea typeface="+mn-ea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340856" y="4597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12456" y="284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4474456" y="3759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696706" y="2224085"/>
            <a:ext cx="615950" cy="203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769856" y="284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06" y="2605087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56" y="36830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56" y="33782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56" y="38354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56" y="29972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06" y="2071687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06" y="21590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06" y="24638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06" y="18542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6" y="1538287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56" y="33782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06" y="2452687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06" y="1690687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56" y="37592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56" y="43688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56" y="4597400"/>
            <a:ext cx="534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MC9004316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87" y="4355954"/>
            <a:ext cx="736891" cy="7368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89600" y="2808287"/>
            <a:ext cx="1094570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DDoS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30006" y="994187"/>
            <a:ext cx="1922321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Eavesdrop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429711" y="4951734"/>
            <a:ext cx="1144063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Infect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964949" y="3244203"/>
            <a:ext cx="1372692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Modify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3771750" y="4846623"/>
            <a:ext cx="1692891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Exfiltrate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690606" y="2391644"/>
            <a:ext cx="117692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Spoof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2731" y="4436889"/>
            <a:ext cx="2286604" cy="5847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Traffic hijack</a:t>
            </a:r>
            <a:endParaRPr lang="en-US" sz="3200" dirty="0"/>
          </a:p>
        </p:txBody>
      </p:sp>
      <p:pic>
        <p:nvPicPr>
          <p:cNvPr id="43" name="Picture 1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0"/>
            <a:ext cx="1507749" cy="189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need Network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04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Vulnerabilities at every layer</a:t>
            </a:r>
            <a:endParaRPr lang="en-US" dirty="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742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Network-layer attacks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IP-level vulnerabilities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Routing attacks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Transport-layer attacks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TCP vulnerabilities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Application-layer </a:t>
            </a:r>
            <a:r>
              <a:rPr lang="en-US" dirty="0" smtClean="0">
                <a:latin typeface="Arial" charset="0"/>
              </a:rPr>
              <a:t>attacks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EB3154-1BF7-0C42-B87F-37EF3EF87A4F}" type="slidenum">
              <a:rPr lang="en-US" sz="1400">
                <a:solidFill>
                  <a:schemeClr val="tx2"/>
                </a:solidFill>
              </a:rPr>
              <a:pPr/>
              <a:t>30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Classic papers worth a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Security Problems in the TCP/IP Protocol Suite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Look Back at “Security Problems in the TCP/IP Protocol Suite”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Both by Steve </a:t>
            </a:r>
            <a:r>
              <a:rPr lang="en-US" dirty="0" err="1" smtClean="0"/>
              <a:t>Bellovin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Flaw: Use IP Address for Authentication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Problem: A receives S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responses to B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spoofed packets, as the destination address is A! A will respond with a TCP Reset (RST) packet which closes the connection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Solution: by overflowing A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queues with connection requests, it is likely that A drops S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replies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Note: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DoS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attack used to enable another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attack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TCP Level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Attacks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TCP provides reliable data transfer using the best effort IP service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Typical TCP packet exchange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 B: SYN(ISN</a:t>
            </a:r>
            <a:r>
              <a:rPr lang="en-US" sz="3600" baseline="-25000" dirty="0">
                <a:latin typeface="Arial" charset="0"/>
                <a:ea typeface="ＭＳ Ｐゴシック" charset="0"/>
                <a:sym typeface="Wingdings" charset="0"/>
              </a:rPr>
              <a:t>A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B  A: SYN(ISN</a:t>
            </a:r>
            <a:r>
              <a:rPr lang="en-US" sz="3600" baseline="-25000" dirty="0">
                <a:latin typeface="Arial" charset="0"/>
                <a:ea typeface="ＭＳ Ｐゴシック" charset="0"/>
                <a:sym typeface="Wingdings" charset="0"/>
              </a:rPr>
              <a:t>B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), ACK(ISN</a:t>
            </a:r>
            <a:r>
              <a:rPr lang="en-US" sz="3600" baseline="-25000" dirty="0">
                <a:latin typeface="Arial" charset="0"/>
                <a:ea typeface="ＭＳ Ｐゴシック" charset="0"/>
                <a:sym typeface="Wingdings" charset="0"/>
              </a:rPr>
              <a:t>A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 B: ACK(ISN</a:t>
            </a:r>
            <a:r>
              <a:rPr lang="en-US" sz="3600" baseline="-25000" dirty="0">
                <a:latin typeface="Arial" charset="0"/>
                <a:ea typeface="ＭＳ Ｐゴシック" charset="0"/>
                <a:sym typeface="Wingdings" charset="0"/>
              </a:rPr>
              <a:t>B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A  B: data </a:t>
            </a:r>
            <a:r>
              <a:rPr lang="en-US" dirty="0" smtClean="0">
                <a:latin typeface="Arial" charset="0"/>
                <a:ea typeface="ＭＳ Ｐゴシック" charset="0"/>
                <a:sym typeface="Wingdings" charset="0"/>
              </a:rPr>
              <a:t>…</a:t>
            </a:r>
            <a:endParaRPr lang="en-US" dirty="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Choosing the ISN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Are these good choices for next TCP ISN?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Always start at same ISN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After each connection, ISN++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ISN = (c1+c2*(time in </a:t>
            </a:r>
            <a:r>
              <a:rPr lang="en-US" dirty="0" err="1">
                <a:latin typeface="Arial" charset="0"/>
                <a:ea typeface="ＭＳ Ｐゴシック" charset="0"/>
              </a:rPr>
              <a:t>ms</a:t>
            </a:r>
            <a:r>
              <a:rPr lang="en-US" dirty="0">
                <a:latin typeface="Arial" charset="0"/>
                <a:ea typeface="ＭＳ Ｐゴシック" charset="0"/>
              </a:rPr>
              <a:t>)) mod 2</a:t>
            </a:r>
            <a:r>
              <a:rPr lang="en-US" sz="3600" baseline="30000" dirty="0">
                <a:latin typeface="Arial" charset="0"/>
                <a:ea typeface="ＭＳ Ｐゴシック" charset="0"/>
              </a:rPr>
              <a:t>32</a:t>
            </a:r>
            <a:r>
              <a:rPr lang="en-US" dirty="0">
                <a:latin typeface="Arial" charset="0"/>
                <a:ea typeface="ＭＳ Ｐゴシック" charset="0"/>
              </a:rPr>
              <a:t> 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No, attacker can predict next ISN!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Better choices for ISN?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ISN = rand() function of C library?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current ISN = H( </a:t>
            </a:r>
            <a:r>
              <a:rPr lang="en-US" dirty="0" err="1">
                <a:latin typeface="Arial" charset="0"/>
                <a:ea typeface="ＭＳ Ｐゴシック" charset="0"/>
              </a:rPr>
              <a:t>prev</a:t>
            </a:r>
            <a:r>
              <a:rPr lang="en-US" dirty="0">
                <a:latin typeface="Arial" charset="0"/>
                <a:ea typeface="ＭＳ Ｐゴシック" charset="0"/>
              </a:rPr>
              <a:t> ISN )?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ISN = DES</a:t>
            </a:r>
            <a:r>
              <a:rPr lang="en-US" sz="3600" baseline="-25000" dirty="0">
                <a:latin typeface="Arial" charset="0"/>
                <a:ea typeface="ＭＳ Ｐゴシック" charset="0"/>
              </a:rPr>
              <a:t>K</a:t>
            </a:r>
            <a:r>
              <a:rPr lang="en-US" dirty="0">
                <a:latin typeface="Arial" charset="0"/>
                <a:ea typeface="ＭＳ Ｐゴシック" charset="0"/>
              </a:rPr>
              <a:t>( counter++ 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</a:t>
            </a:r>
            <a:r>
              <a:rPr lang="en-US" dirty="0" err="1" smtClean="0"/>
              <a:t>Bellovin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Relying on IP for authentication is dangerous</a:t>
            </a:r>
          </a:p>
          <a:p>
            <a:endParaRPr lang="en-US" dirty="0"/>
          </a:p>
          <a:p>
            <a:r>
              <a:rPr lang="en-US" dirty="0" smtClean="0"/>
              <a:t>Sequence numbers need to be chosen with care</a:t>
            </a:r>
          </a:p>
          <a:p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seful apps may reveal more than they should</a:t>
            </a:r>
          </a:p>
          <a:p>
            <a:endParaRPr lang="en-US" dirty="0"/>
          </a:p>
          <a:p>
            <a:r>
              <a:rPr lang="en-US" dirty="0" smtClean="0"/>
              <a:t>Network control mechanisms to be guarded</a:t>
            </a:r>
          </a:p>
          <a:p>
            <a:pPr lvl="1"/>
            <a:r>
              <a:rPr lang="en-US" dirty="0" smtClean="0"/>
              <a:t>i.e., routing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71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33B559-9DB1-D94E-84FB-D314EBF2B92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83974" name="Picture 3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82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4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5" descr="mis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848225"/>
            <a:ext cx="685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6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Line 7"/>
          <p:cNvSpPr>
            <a:spLocks noChangeShapeType="1"/>
          </p:cNvSpPr>
          <p:nvPr/>
        </p:nvSpPr>
        <p:spPr bwMode="auto">
          <a:xfrm flipH="1">
            <a:off x="2362200" y="2819400"/>
            <a:ext cx="434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9" name="Rectangle 8"/>
          <p:cNvSpPr>
            <a:spLocks noChangeArrowheads="1"/>
          </p:cNvSpPr>
          <p:nvPr/>
        </p:nvSpPr>
        <p:spPr bwMode="auto">
          <a:xfrm>
            <a:off x="4752975" y="4191000"/>
            <a:ext cx="26892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3. www.attacker.net = 10.12.1.1</a:t>
            </a:r>
          </a:p>
          <a:p>
            <a:r>
              <a:rPr lang="en-US" altLang="ja-JP" sz="1400">
                <a:latin typeface="Arial" charset="0"/>
              </a:rPr>
              <a:t>ZONE TRANSFER: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  <a:p>
            <a:r>
              <a:rPr lang="en-US" altLang="ja-JP" sz="1400" b="1">
                <a:solidFill>
                  <a:schemeClr val="hlink"/>
                </a:solidFill>
                <a:latin typeface="Arial" charset="0"/>
              </a:rPr>
              <a:t>MyBank.com = 10.0.1.1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</p:txBody>
      </p:sp>
      <p:sp>
        <p:nvSpPr>
          <p:cNvPr id="83980" name="Rectangle 9"/>
          <p:cNvSpPr>
            <a:spLocks noChangeArrowheads="1"/>
          </p:cNvSpPr>
          <p:nvPr/>
        </p:nvSpPr>
        <p:spPr bwMode="auto">
          <a:xfrm rot="-713032">
            <a:off x="2362200" y="2819400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4. What is the IP of MyBank.com?</a:t>
            </a:r>
          </a:p>
        </p:txBody>
      </p:sp>
      <p:sp>
        <p:nvSpPr>
          <p:cNvPr id="83981" name="Text Box 10"/>
          <p:cNvSpPr txBox="1">
            <a:spLocks noChangeArrowheads="1"/>
          </p:cNvSpPr>
          <p:nvPr/>
        </p:nvSpPr>
        <p:spPr bwMode="auto">
          <a:xfrm>
            <a:off x="152400" y="24384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</a:t>
            </a:r>
          </a:p>
          <a:p>
            <a:r>
              <a:rPr lang="en-US" altLang="ja-JP" sz="1800">
                <a:latin typeface="Arial" charset="0"/>
              </a:rPr>
              <a:t> (host.whatever.com)</a:t>
            </a:r>
          </a:p>
        </p:txBody>
      </p:sp>
      <p:sp>
        <p:nvSpPr>
          <p:cNvPr id="83982" name="Text Box 11"/>
          <p:cNvSpPr txBox="1">
            <a:spLocks noChangeArrowheads="1"/>
          </p:cNvSpPr>
          <p:nvPr/>
        </p:nvSpPr>
        <p:spPr bwMode="auto">
          <a:xfrm>
            <a:off x="6851650" y="3597275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DNS server</a:t>
            </a:r>
          </a:p>
          <a:p>
            <a:r>
              <a:rPr lang="en-US" altLang="ja-JP" sz="1800">
                <a:latin typeface="Arial" charset="0"/>
              </a:rPr>
              <a:t> dns.victim.com</a:t>
            </a:r>
          </a:p>
        </p:txBody>
      </p:sp>
      <p:sp>
        <p:nvSpPr>
          <p:cNvPr id="83983" name="Text Box 12"/>
          <p:cNvSpPr txBox="1">
            <a:spLocks noChangeArrowheads="1"/>
          </p:cNvSpPr>
          <p:nvPr/>
        </p:nvSpPr>
        <p:spPr bwMode="auto">
          <a:xfrm>
            <a:off x="2687638" y="5332413"/>
            <a:ext cx="2254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 </a:t>
            </a:r>
          </a:p>
          <a:p>
            <a:r>
              <a:rPr lang="en-US" altLang="ja-JP" sz="1800">
                <a:latin typeface="Arial" charset="0"/>
              </a:rPr>
              <a:t>(Rogue DNS server)</a:t>
            </a:r>
          </a:p>
          <a:p>
            <a:r>
              <a:rPr lang="en-US" altLang="ja-JP" sz="1800">
                <a:latin typeface="Arial" charset="0"/>
              </a:rPr>
              <a:t>dns.attacker.net</a:t>
            </a:r>
          </a:p>
        </p:txBody>
      </p:sp>
      <p:pic>
        <p:nvPicPr>
          <p:cNvPr id="83984" name="Picture 13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5" name="Line 14"/>
          <p:cNvSpPr>
            <a:spLocks noChangeShapeType="1"/>
          </p:cNvSpPr>
          <p:nvPr/>
        </p:nvSpPr>
        <p:spPr bwMode="auto">
          <a:xfrm flipV="1">
            <a:off x="2286000" y="2590800"/>
            <a:ext cx="441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6" name="Rectangle 15"/>
          <p:cNvSpPr>
            <a:spLocks noChangeArrowheads="1"/>
          </p:cNvSpPr>
          <p:nvPr/>
        </p:nvSpPr>
        <p:spPr bwMode="auto">
          <a:xfrm rot="-868857">
            <a:off x="4648200" y="3048000"/>
            <a:ext cx="232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400" b="1">
                <a:solidFill>
                  <a:schemeClr val="hlink"/>
                </a:solidFill>
                <a:latin typeface="Arial" charset="0"/>
              </a:rPr>
              <a:t>5. MyBank.com = 10.0.1.1</a:t>
            </a:r>
          </a:p>
        </p:txBody>
      </p:sp>
      <p:sp>
        <p:nvSpPr>
          <p:cNvPr id="83987" name="Line 16"/>
          <p:cNvSpPr>
            <a:spLocks noChangeShapeType="1"/>
          </p:cNvSpPr>
          <p:nvPr/>
        </p:nvSpPr>
        <p:spPr bwMode="auto">
          <a:xfrm flipV="1">
            <a:off x="4419600" y="36576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8" name="Line 17"/>
          <p:cNvSpPr>
            <a:spLocks noChangeShapeType="1"/>
          </p:cNvSpPr>
          <p:nvPr/>
        </p:nvSpPr>
        <p:spPr bwMode="auto">
          <a:xfrm flipH="1">
            <a:off x="4419600" y="35052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9" name="Freeform 18"/>
          <p:cNvSpPr>
            <a:spLocks/>
          </p:cNvSpPr>
          <p:nvPr/>
        </p:nvSpPr>
        <p:spPr bwMode="auto">
          <a:xfrm>
            <a:off x="2057400" y="1663700"/>
            <a:ext cx="4572000" cy="622300"/>
          </a:xfrm>
          <a:custGeom>
            <a:avLst/>
            <a:gdLst>
              <a:gd name="T0" fmla="*/ 0 w 2880"/>
              <a:gd name="T1" fmla="*/ 866933750 h 392"/>
              <a:gd name="T2" fmla="*/ 2147483647 w 2880"/>
              <a:gd name="T3" fmla="*/ 20161250 h 392"/>
              <a:gd name="T4" fmla="*/ 2147483647 w 2880"/>
              <a:gd name="T5" fmla="*/ 987901250 h 392"/>
              <a:gd name="T6" fmla="*/ 0 60000 65536"/>
              <a:gd name="T7" fmla="*/ 0 60000 65536"/>
              <a:gd name="T8" fmla="*/ 0 60000 65536"/>
              <a:gd name="T9" fmla="*/ 0 w 2880"/>
              <a:gd name="T10" fmla="*/ 0 h 392"/>
              <a:gd name="T11" fmla="*/ 2880 w 2880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392">
                <a:moveTo>
                  <a:pt x="0" y="344"/>
                </a:moveTo>
                <a:cubicBezTo>
                  <a:pt x="576" y="172"/>
                  <a:pt x="1152" y="0"/>
                  <a:pt x="1632" y="8"/>
                </a:cubicBezTo>
                <a:cubicBezTo>
                  <a:pt x="2112" y="16"/>
                  <a:pt x="2496" y="204"/>
                  <a:pt x="2880" y="3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0" name="Rectangle 19"/>
          <p:cNvSpPr>
            <a:spLocks noChangeArrowheads="1"/>
          </p:cNvSpPr>
          <p:nvPr/>
        </p:nvSpPr>
        <p:spPr bwMode="auto">
          <a:xfrm>
            <a:off x="2286000" y="2057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1. What is the IP of www.attacker.net?</a:t>
            </a:r>
          </a:p>
        </p:txBody>
      </p:sp>
      <p:sp>
        <p:nvSpPr>
          <p:cNvPr id="83991" name="Rectangle 20"/>
          <p:cNvSpPr>
            <a:spLocks noChangeArrowheads="1"/>
          </p:cNvSpPr>
          <p:nvPr/>
        </p:nvSpPr>
        <p:spPr bwMode="auto">
          <a:xfrm rot="-1046949">
            <a:off x="3505200" y="34290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2. What is the IP of www.attacker.net?</a:t>
            </a:r>
          </a:p>
        </p:txBody>
      </p:sp>
      <p:sp>
        <p:nvSpPr>
          <p:cNvPr id="83992" name="Text Box 21"/>
          <p:cNvSpPr txBox="1">
            <a:spLocks noChangeArrowheads="1"/>
          </p:cNvSpPr>
          <p:nvPr/>
        </p:nvSpPr>
        <p:spPr bwMode="auto">
          <a:xfrm>
            <a:off x="933450" y="4191000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Victim</a:t>
            </a:r>
          </a:p>
          <a:p>
            <a:r>
              <a:rPr lang="en-US" altLang="ja-JP" sz="1800">
                <a:latin typeface="Arial" charset="0"/>
              </a:rPr>
              <a:t> (host.victim.com)</a:t>
            </a:r>
          </a:p>
        </p:txBody>
      </p:sp>
    </p:spTree>
    <p:extLst>
      <p:ext uri="{BB962C8B-B14F-4D97-AF65-F5344CB8AC3E}">
        <p14:creationId xmlns:p14="http://schemas.microsoft.com/office/powerpoint/2010/main" val="124082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 Defenses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4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Detect?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Firewalls</a:t>
            </a:r>
            <a:endParaRPr lang="en-US" dirty="0">
              <a:latin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Block/filter/modify traffic at network-level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Limit access to the network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Installed at perimeter of the </a:t>
            </a:r>
            <a:r>
              <a:rPr lang="en-US" dirty="0" smtClean="0">
                <a:latin typeface="Arial" charset="0"/>
              </a:rPr>
              <a:t>network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Allows </a:t>
            </a:r>
            <a:r>
              <a:rPr lang="en-US" sz="2400" dirty="0">
                <a:latin typeface="Arial" charset="0"/>
              </a:rPr>
              <a:t>traffic specified in the policy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Drops everything </a:t>
            </a:r>
            <a:r>
              <a:rPr lang="en-US" sz="2400" dirty="0" smtClean="0">
                <a:latin typeface="Arial" charset="0"/>
              </a:rPr>
              <a:t>else</a:t>
            </a:r>
            <a:endParaRPr lang="en-US" sz="2400" dirty="0">
              <a:latin typeface="Arial" charset="0"/>
            </a:endParaRPr>
          </a:p>
        </p:txBody>
      </p:sp>
      <p:sp>
        <p:nvSpPr>
          <p:cNvPr id="20484" name="Cloud"/>
          <p:cNvSpPr>
            <a:spLocks noChangeAspect="1" noEditPoints="1" noChangeArrowheads="1"/>
          </p:cNvSpPr>
          <p:nvPr/>
        </p:nvSpPr>
        <p:spPr bwMode="auto">
          <a:xfrm>
            <a:off x="762000" y="4343400"/>
            <a:ext cx="2057400" cy="1379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1800">
                <a:ea typeface="ＭＳ Ｐゴシック" pitchFamily="1" charset="-128"/>
                <a:cs typeface="+mn-cs"/>
              </a:rPr>
              <a:t>Internet</a:t>
            </a:r>
          </a:p>
        </p:txBody>
      </p:sp>
      <p:sp>
        <p:nvSpPr>
          <p:cNvPr id="48133" name="Firewall"/>
          <p:cNvSpPr>
            <a:spLocks noEditPoints="1" noChangeArrowheads="1"/>
          </p:cNvSpPr>
          <p:nvPr/>
        </p:nvSpPr>
        <p:spPr bwMode="auto">
          <a:xfrm>
            <a:off x="3429000" y="4495800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75814694 w 21600"/>
              <a:gd name="T3" fmla="*/ 0 h 21600"/>
              <a:gd name="T4" fmla="*/ 151629388 w 21600"/>
              <a:gd name="T5" fmla="*/ 0 h 21600"/>
              <a:gd name="T6" fmla="*/ 147838633 w 21600"/>
              <a:gd name="T7" fmla="*/ 18953694 h 21600"/>
              <a:gd name="T8" fmla="*/ 147838633 w 21600"/>
              <a:gd name="T9" fmla="*/ 37907347 h 21600"/>
              <a:gd name="T10" fmla="*/ 75814694 w 21600"/>
              <a:gd name="T11" fmla="*/ 37907347 h 21600"/>
              <a:gd name="T12" fmla="*/ 3790756 w 21600"/>
              <a:gd name="T13" fmla="*/ 37907347 h 21600"/>
              <a:gd name="T14" fmla="*/ 3790756 w 21600"/>
              <a:gd name="T15" fmla="*/ 189536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8194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5181600" y="495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6629400" y="3505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613525" y="3694113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Internal Network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717925" y="39989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Firewall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2895600" y="4419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2971800" y="4724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2971800" y="5029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5334000" y="5029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5334000" y="4572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B60C4D-1699-0640-AA3A-CB0F2C37DF89}" type="slidenum">
              <a:rPr lang="en-US" sz="1400">
                <a:solidFill>
                  <a:schemeClr val="tx2"/>
                </a:solidFill>
              </a:rPr>
              <a:pPr/>
              <a:t>39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Hijacks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57882"/>
              </p:ext>
            </p:extLst>
          </p:nvPr>
        </p:nvGraphicFramePr>
        <p:xfrm>
          <a:off x="933450" y="2758901"/>
          <a:ext cx="7277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 payload)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flipV="1">
            <a:off x="1028700" y="2329313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76601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Cambria"/>
              </a:rPr>
              <a:t>computation</a:t>
            </a:r>
            <a:r>
              <a:rPr lang="en-US" sz="2800" dirty="0" smtClean="0">
                <a:solidFill>
                  <a:srgbClr val="000000"/>
                </a:solidFill>
                <a:latin typeface="Cambria"/>
              </a:rPr>
              <a:t>                     +                          </a:t>
            </a:r>
            <a:r>
              <a:rPr lang="en-US" sz="2800" b="1" i="1" dirty="0" smtClean="0">
                <a:solidFill>
                  <a:srgbClr val="000000"/>
                </a:solidFill>
                <a:latin typeface="Cambria"/>
              </a:rPr>
              <a:t>control</a:t>
            </a:r>
          </a:p>
          <a:p>
            <a:pPr marL="0" indent="0">
              <a:buFont typeface="Arial"/>
              <a:buNone/>
            </a:pPr>
            <a:endParaRPr lang="en-US" sz="2800" dirty="0" smtClean="0">
              <a:solidFill>
                <a:srgbClr val="000000"/>
              </a:solidFill>
              <a:latin typeface="Cambria"/>
            </a:endParaRPr>
          </a:p>
          <a:p>
            <a:pPr marL="0" indent="0">
              <a:buFont typeface="Arial"/>
              <a:buNone/>
            </a:pPr>
            <a:endParaRPr lang="en-US" sz="2800" dirty="0" smtClean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Allow attacker ability to run arbitrary code</a:t>
            </a:r>
          </a:p>
          <a:p>
            <a:pPr lvl="1"/>
            <a:r>
              <a:rPr lang="en-US" dirty="0" smtClean="0"/>
              <a:t>Install malware</a:t>
            </a:r>
          </a:p>
          <a:p>
            <a:pPr lvl="1"/>
            <a:r>
              <a:rPr lang="en-US" dirty="0" smtClean="0"/>
              <a:t>Steal secrets</a:t>
            </a:r>
          </a:p>
        </p:txBody>
      </p:sp>
    </p:spTree>
    <p:extLst>
      <p:ext uri="{BB962C8B-B14F-4D97-AF65-F5344CB8AC3E}">
        <p14:creationId xmlns:p14="http://schemas.microsoft.com/office/powerpoint/2010/main" val="29825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Typical Firewall Configuration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3886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Internal hosts can access DMZ and Internet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External hosts can access DMZ only, not Intranet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DMZ hosts can access Internet only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Advantages?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If a service gets compromised in DMZ it cannot affect internal hosts</a:t>
            </a:r>
          </a:p>
        </p:txBody>
      </p:sp>
      <p:sp>
        <p:nvSpPr>
          <p:cNvPr id="28676" name="Cloud"/>
          <p:cNvSpPr>
            <a:spLocks noChangeAspect="1" noEditPoints="1" noChangeArrowheads="1"/>
          </p:cNvSpPr>
          <p:nvPr/>
        </p:nvSpPr>
        <p:spPr bwMode="auto">
          <a:xfrm>
            <a:off x="4648200" y="1295400"/>
            <a:ext cx="2057400" cy="1379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1800">
                <a:ea typeface="ＭＳ Ｐゴシック" pitchFamily="1" charset="-128"/>
                <a:cs typeface="+mn-cs"/>
              </a:rPr>
              <a:t>Internet</a:t>
            </a:r>
          </a:p>
        </p:txBody>
      </p:sp>
      <p:sp>
        <p:nvSpPr>
          <p:cNvPr id="52229" name="Firewall"/>
          <p:cNvSpPr>
            <a:spLocks noEditPoints="1" noChangeArrowheads="1"/>
          </p:cNvSpPr>
          <p:nvPr/>
        </p:nvSpPr>
        <p:spPr bwMode="auto">
          <a:xfrm>
            <a:off x="5181600" y="3276600"/>
            <a:ext cx="1143000" cy="685800"/>
          </a:xfrm>
          <a:custGeom>
            <a:avLst/>
            <a:gdLst>
              <a:gd name="T0" fmla="*/ 0 w 21600"/>
              <a:gd name="T1" fmla="*/ 0 h 21600"/>
              <a:gd name="T2" fmla="*/ 30241877 w 21600"/>
              <a:gd name="T3" fmla="*/ 0 h 21600"/>
              <a:gd name="T4" fmla="*/ 60483755 w 21600"/>
              <a:gd name="T5" fmla="*/ 0 h 21600"/>
              <a:gd name="T6" fmla="*/ 58971661 w 21600"/>
              <a:gd name="T7" fmla="*/ 10887075 h 21600"/>
              <a:gd name="T8" fmla="*/ 58971661 w 21600"/>
              <a:gd name="T9" fmla="*/ 21774150 h 21600"/>
              <a:gd name="T10" fmla="*/ 30241877 w 21600"/>
              <a:gd name="T11" fmla="*/ 21774150 h 21600"/>
              <a:gd name="T12" fmla="*/ 1512094 w 21600"/>
              <a:gd name="T13" fmla="*/ 21774150 h 21600"/>
              <a:gd name="T14" fmla="*/ 1512094 w 21600"/>
              <a:gd name="T15" fmla="*/ 108870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7150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5715000" y="3962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Cloud"/>
          <p:cNvSpPr>
            <a:spLocks noChangeAspect="1" noEditPoints="1" noChangeArrowheads="1"/>
          </p:cNvSpPr>
          <p:nvPr/>
        </p:nvSpPr>
        <p:spPr bwMode="auto">
          <a:xfrm>
            <a:off x="4876800" y="4953000"/>
            <a:ext cx="1676400" cy="1123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1800">
                <a:ea typeface="ＭＳ Ｐゴシック" pitchFamily="1" charset="-128"/>
                <a:cs typeface="+mn-cs"/>
              </a:rPr>
              <a:t>Intranet</a:t>
            </a:r>
          </a:p>
        </p:txBody>
      </p:sp>
      <p:sp>
        <p:nvSpPr>
          <p:cNvPr id="28681" name="Cloud"/>
          <p:cNvSpPr>
            <a:spLocks noChangeAspect="1" noEditPoints="1" noChangeArrowheads="1"/>
          </p:cNvSpPr>
          <p:nvPr/>
        </p:nvSpPr>
        <p:spPr bwMode="auto">
          <a:xfrm>
            <a:off x="7391400" y="3200400"/>
            <a:ext cx="1143000" cy="7667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1800">
                <a:solidFill>
                  <a:schemeClr val="folHlink"/>
                </a:solidFill>
                <a:ea typeface="ＭＳ Ｐゴシック" pitchFamily="1" charset="-128"/>
                <a:cs typeface="+mn-cs"/>
              </a:rPr>
              <a:t>DMZ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324600" y="3581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83" name="AutoShape 11"/>
          <p:cNvCxnSpPr>
            <a:cxnSpLocks noChangeShapeType="1"/>
            <a:stCxn id="28680" idx="3"/>
          </p:cNvCxnSpPr>
          <p:nvPr/>
        </p:nvCxnSpPr>
        <p:spPr bwMode="auto">
          <a:xfrm rot="-5400000">
            <a:off x="5759450" y="3460750"/>
            <a:ext cx="1511300" cy="1600200"/>
          </a:xfrm>
          <a:prstGeom prst="curvedConnector2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4" name="Freeform 12"/>
          <p:cNvSpPr>
            <a:spLocks/>
          </p:cNvSpPr>
          <p:nvPr/>
        </p:nvSpPr>
        <p:spPr bwMode="auto">
          <a:xfrm>
            <a:off x="5715000" y="2667000"/>
            <a:ext cx="1676400" cy="914400"/>
          </a:xfrm>
          <a:custGeom>
            <a:avLst/>
            <a:gdLst>
              <a:gd name="T0" fmla="*/ 0 w 1056"/>
              <a:gd name="T1" fmla="*/ 0 h 576"/>
              <a:gd name="T2" fmla="*/ 304800 w 1056"/>
              <a:gd name="T3" fmla="*/ 533400 h 576"/>
              <a:gd name="T4" fmla="*/ 1676400 w 1056"/>
              <a:gd name="T5" fmla="*/ 914400 h 576"/>
              <a:gd name="T6" fmla="*/ 0 60000 65536"/>
              <a:gd name="T7" fmla="*/ 0 60000 65536"/>
              <a:gd name="T8" fmla="*/ 0 60000 65536"/>
              <a:gd name="T9" fmla="*/ 0 w 1056"/>
              <a:gd name="T10" fmla="*/ 0 h 576"/>
              <a:gd name="T11" fmla="*/ 1056 w 105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576">
                <a:moveTo>
                  <a:pt x="0" y="0"/>
                </a:moveTo>
                <a:cubicBezTo>
                  <a:pt x="8" y="120"/>
                  <a:pt x="16" y="240"/>
                  <a:pt x="192" y="336"/>
                </a:cubicBezTo>
                <a:cubicBezTo>
                  <a:pt x="368" y="432"/>
                  <a:pt x="896" y="536"/>
                  <a:pt x="1056" y="576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562600" y="2743200"/>
            <a:ext cx="0" cy="220980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94325" y="39227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5791200" y="2743200"/>
            <a:ext cx="0" cy="21336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6019800" y="3657600"/>
            <a:ext cx="1371600" cy="1295400"/>
          </a:xfrm>
          <a:custGeom>
            <a:avLst/>
            <a:gdLst>
              <a:gd name="T0" fmla="*/ 1371600 w 864"/>
              <a:gd name="T1" fmla="*/ 0 h 816"/>
              <a:gd name="T2" fmla="*/ 381000 w 864"/>
              <a:gd name="T3" fmla="*/ 304800 h 816"/>
              <a:gd name="T4" fmla="*/ 0 w 864"/>
              <a:gd name="T5" fmla="*/ 1295400 h 816"/>
              <a:gd name="T6" fmla="*/ 0 60000 65536"/>
              <a:gd name="T7" fmla="*/ 0 60000 65536"/>
              <a:gd name="T8" fmla="*/ 0 60000 65536"/>
              <a:gd name="T9" fmla="*/ 0 w 864"/>
              <a:gd name="T10" fmla="*/ 0 h 816"/>
              <a:gd name="T11" fmla="*/ 864 w 864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816">
                <a:moveTo>
                  <a:pt x="864" y="0"/>
                </a:moveTo>
                <a:cubicBezTo>
                  <a:pt x="624" y="28"/>
                  <a:pt x="384" y="56"/>
                  <a:pt x="240" y="192"/>
                </a:cubicBezTo>
                <a:cubicBezTo>
                  <a:pt x="96" y="328"/>
                  <a:pt x="48" y="572"/>
                  <a:pt x="0" y="816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80125" y="4075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5867400" y="2743200"/>
            <a:ext cx="1524000" cy="723900"/>
          </a:xfrm>
          <a:custGeom>
            <a:avLst/>
            <a:gdLst>
              <a:gd name="T0" fmla="*/ 1524000 w 960"/>
              <a:gd name="T1" fmla="*/ 685800 h 456"/>
              <a:gd name="T2" fmla="*/ 762000 w 960"/>
              <a:gd name="T3" fmla="*/ 609600 h 456"/>
              <a:gd name="T4" fmla="*/ 0 w 960"/>
              <a:gd name="T5" fmla="*/ 0 h 456"/>
              <a:gd name="T6" fmla="*/ 0 60000 65536"/>
              <a:gd name="T7" fmla="*/ 0 60000 65536"/>
              <a:gd name="T8" fmla="*/ 0 60000 65536"/>
              <a:gd name="T9" fmla="*/ 0 w 960"/>
              <a:gd name="T10" fmla="*/ 0 h 456"/>
              <a:gd name="T11" fmla="*/ 960 w 960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456">
                <a:moveTo>
                  <a:pt x="960" y="432"/>
                </a:moveTo>
                <a:cubicBezTo>
                  <a:pt x="800" y="444"/>
                  <a:pt x="640" y="456"/>
                  <a:pt x="480" y="384"/>
                </a:cubicBezTo>
                <a:cubicBezTo>
                  <a:pt x="320" y="312"/>
                  <a:pt x="160" y="156"/>
                  <a:pt x="0" y="0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E8497F-10B0-484D-9D75-F5F7A471A64D}" type="slidenum">
              <a:rPr lang="en-US" sz="1400">
                <a:solidFill>
                  <a:schemeClr val="tx2"/>
                </a:solidFill>
              </a:rPr>
              <a:pPr/>
              <a:t>40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5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4" grpId="0" animBg="1"/>
      <p:bldP spid="28685" grpId="0" animBg="1"/>
      <p:bldP spid="28686" grpId="0"/>
      <p:bldP spid="28687" grpId="0" animBg="1"/>
      <p:bldP spid="28688" grpId="0" animBg="1"/>
      <p:bldP spid="28689" grpId="0"/>
      <p:bldP spid="2869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Block?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Detect?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Intrusion Detection Systems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Firewalls allow traffic only to legitimate hosts and services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Traffic to the legitimate hosts/services can have attacks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Solution?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Intrusion Detection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Monitor data and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Report when identify attacks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D61EE9-D1ED-B442-9F01-012BEE2CFDE4}" type="slidenum">
              <a:rPr lang="en-US" sz="1400">
                <a:solidFill>
                  <a:schemeClr val="tx2"/>
                </a:solidFill>
              </a:rPr>
              <a:pPr/>
              <a:t>42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Classes of IDS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type of analysis?</a:t>
            </a:r>
          </a:p>
          <a:p>
            <a:pPr lvl="1" eaLnBrk="1" hangingPunct="1"/>
            <a:r>
              <a:rPr lang="en-US">
                <a:latin typeface="Arial" charset="0"/>
              </a:rPr>
              <a:t>Signature-based</a:t>
            </a:r>
          </a:p>
          <a:p>
            <a:pPr lvl="1" eaLnBrk="1" hangingPunct="1"/>
            <a:r>
              <a:rPr lang="en-US">
                <a:latin typeface="Arial" charset="0"/>
              </a:rPr>
              <a:t>Anomaly-based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Where is it operating?</a:t>
            </a:r>
          </a:p>
          <a:p>
            <a:pPr lvl="1" eaLnBrk="1" hangingPunct="1"/>
            <a:r>
              <a:rPr lang="en-US">
                <a:latin typeface="Arial" charset="0"/>
              </a:rPr>
              <a:t>Network-based</a:t>
            </a:r>
          </a:p>
          <a:p>
            <a:pPr lvl="1" eaLnBrk="1" hangingPunct="1"/>
            <a:r>
              <a:rPr lang="en-US">
                <a:latin typeface="Arial" charset="0"/>
              </a:rPr>
              <a:t>Host-based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1B06F4-B750-944F-B3BB-C5EF93D63901}" type="slidenum">
              <a:rPr lang="en-US" sz="1400">
                <a:solidFill>
                  <a:schemeClr val="tx2"/>
                </a:solidFill>
              </a:rPr>
              <a:pPr/>
              <a:t>43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462" y="987778"/>
            <a:ext cx="4886960" cy="58702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False positives and False Negatives!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Block?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Detect?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Other ideas?</a:t>
            </a:r>
          </a:p>
          <a:p>
            <a:pPr lvl="1"/>
            <a:r>
              <a:rPr lang="en-US" dirty="0" smtClean="0"/>
              <a:t>Quarantine, Decoy, </a:t>
            </a:r>
            <a:r>
              <a:rPr lang="en-US" dirty="0" err="1" smtClean="0"/>
              <a:t>Greylist</a:t>
            </a:r>
            <a:r>
              <a:rPr lang="en-US" smtClean="0"/>
              <a:t>, “Move”, Fix protocols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in Network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8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Network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0416" y="2961522"/>
            <a:ext cx="8409870" cy="1840914"/>
            <a:chOff x="490416" y="2961522"/>
            <a:chExt cx="8409870" cy="1840914"/>
          </a:xfrm>
        </p:grpSpPr>
        <p:sp>
          <p:nvSpPr>
            <p:cNvPr id="26" name="Cloud 25"/>
            <p:cNvSpPr/>
            <p:nvPr/>
          </p:nvSpPr>
          <p:spPr>
            <a:xfrm rot="169972">
              <a:off x="6112680" y="2961522"/>
              <a:ext cx="2787606" cy="1565683"/>
            </a:xfrm>
            <a:prstGeom prst="cloud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Cloud 26"/>
            <p:cNvSpPr/>
            <p:nvPr/>
          </p:nvSpPr>
          <p:spPr>
            <a:xfrm rot="169972">
              <a:off x="490416" y="3255185"/>
              <a:ext cx="2787606" cy="1413071"/>
            </a:xfrm>
            <a:prstGeom prst="cloud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28" name="Straight Arrow Connector 27"/>
            <p:cNvCxnSpPr>
              <a:endCxn id="26" idx="2"/>
            </p:cNvCxnSpPr>
            <p:nvPr/>
          </p:nvCxnSpPr>
          <p:spPr>
            <a:xfrm>
              <a:off x="3281064" y="3659298"/>
              <a:ext cx="2841956" cy="16608"/>
            </a:xfrm>
            <a:prstGeom prst="straightConnector1">
              <a:avLst/>
            </a:prstGeom>
            <a:ln w="762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71977" y="3642514"/>
              <a:ext cx="15703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600" i="1"/>
              </a:lvl1pPr>
            </a:lstStyle>
            <a:p>
              <a:r>
                <a:rPr lang="en-US" i="0" dirty="0" smtClean="0"/>
                <a:t>Intranet</a:t>
              </a:r>
              <a:endParaRPr lang="en-US" i="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5635" y="3549446"/>
              <a:ext cx="15710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600" i="0" dirty="0"/>
                <a:t>Internet</a:t>
              </a:r>
            </a:p>
          </p:txBody>
        </p:sp>
        <p:pic>
          <p:nvPicPr>
            <p:cNvPr id="31" name="Picture 11" descr="IOSfirew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92011" y="3366156"/>
              <a:ext cx="519227" cy="842979"/>
            </a:xfrm>
            <a:prstGeom prst="rect">
              <a:avLst/>
            </a:prstGeom>
            <a:noFill/>
          </p:spPr>
        </p:pic>
        <p:sp>
          <p:nvSpPr>
            <p:cNvPr id="33" name="Freeform 32"/>
            <p:cNvSpPr/>
            <p:nvPr/>
          </p:nvSpPr>
          <p:spPr>
            <a:xfrm>
              <a:off x="2601117" y="2975036"/>
              <a:ext cx="314336" cy="1827400"/>
            </a:xfrm>
            <a:custGeom>
              <a:avLst/>
              <a:gdLst>
                <a:gd name="connsiteX0" fmla="*/ 374100 w 448806"/>
                <a:gd name="connsiteY0" fmla="*/ 0 h 2226235"/>
                <a:gd name="connsiteX1" fmla="*/ 571 w 448806"/>
                <a:gd name="connsiteY1" fmla="*/ 1016000 h 2226235"/>
                <a:gd name="connsiteX2" fmla="*/ 448806 w 448806"/>
                <a:gd name="connsiteY2" fmla="*/ 2226235 h 222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806" h="2226235">
                  <a:moveTo>
                    <a:pt x="374100" y="0"/>
                  </a:moveTo>
                  <a:cubicBezTo>
                    <a:pt x="181110" y="322480"/>
                    <a:pt x="-11880" y="644961"/>
                    <a:pt x="571" y="1016000"/>
                  </a:cubicBezTo>
                  <a:cubicBezTo>
                    <a:pt x="13022" y="1387039"/>
                    <a:pt x="448806" y="2226235"/>
                    <a:pt x="448806" y="2226235"/>
                  </a:cubicBezTo>
                </a:path>
              </a:pathLst>
            </a:cu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8193890" y="3280894"/>
              <a:ext cx="628341" cy="79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" y="148508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functionality, fixed capacity</a:t>
            </a:r>
            <a:br>
              <a:rPr lang="en-US" sz="3600" dirty="0" smtClean="0"/>
            </a:br>
            <a:r>
              <a:rPr lang="en-US" sz="3600" dirty="0" smtClean="0"/>
              <a:t>fixed hardware at network perimeter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45316" y="3013276"/>
            <a:ext cx="63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185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Software-Defined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S</a:t>
            </a:r>
            <a:r>
              <a:rPr lang="en-US" dirty="0" smtClean="0"/>
              <a:t>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22120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Flexible, </a:t>
            </a:r>
            <a:r>
              <a:rPr lang="en-US" sz="3600" dirty="0" smtClean="0"/>
              <a:t>in-depth, </a:t>
            </a:r>
            <a:r>
              <a:rPr lang="en-US" sz="3600" dirty="0" err="1" smtClean="0"/>
              <a:t>progammable</a:t>
            </a:r>
            <a:r>
              <a:rPr lang="en-US" sz="3600" dirty="0" smtClean="0"/>
              <a:t> defenses!</a:t>
            </a:r>
            <a:endParaRPr lang="en-US" sz="36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534516" y="1804338"/>
            <a:ext cx="8536497" cy="4591705"/>
            <a:chOff x="235880" y="1855916"/>
            <a:chExt cx="8536497" cy="4718705"/>
          </a:xfrm>
        </p:grpSpPr>
        <p:sp>
          <p:nvSpPr>
            <p:cNvPr id="30" name="TextBox 29"/>
            <p:cNvSpPr txBox="1"/>
            <p:nvPr/>
          </p:nvSpPr>
          <p:spPr>
            <a:xfrm>
              <a:off x="1146093" y="3524635"/>
              <a:ext cx="5991389" cy="6009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Network Orchestration Layer</a:t>
              </a:r>
            </a:p>
          </p:txBody>
        </p:sp>
        <p:pic>
          <p:nvPicPr>
            <p:cNvPr id="33" name="Picture 32" descr="MC9004316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327" y="1855916"/>
              <a:ext cx="900580" cy="900580"/>
            </a:xfrm>
            <a:prstGeom prst="rect">
              <a:avLst/>
            </a:prstGeom>
          </p:spPr>
        </p:pic>
        <p:sp>
          <p:nvSpPr>
            <p:cNvPr id="34" name="Up-Down Arrow 33"/>
            <p:cNvSpPr/>
            <p:nvPr/>
          </p:nvSpPr>
          <p:spPr>
            <a:xfrm>
              <a:off x="3944620" y="2588215"/>
              <a:ext cx="338773" cy="939229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36780" y="1982916"/>
              <a:ext cx="10026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Admin</a:t>
              </a:r>
              <a:endParaRPr lang="en-US" sz="2400" dirty="0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4006694" y="4112218"/>
              <a:ext cx="276699" cy="79679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oud 41"/>
            <p:cNvSpPr/>
            <p:nvPr/>
          </p:nvSpPr>
          <p:spPr>
            <a:xfrm rot="169972">
              <a:off x="1210252" y="4820522"/>
              <a:ext cx="5729201" cy="1754099"/>
            </a:xfrm>
            <a:prstGeom prst="cloud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911677" y="2800776"/>
              <a:ext cx="4860675" cy="3444565"/>
              <a:chOff x="1911677" y="2800776"/>
              <a:chExt cx="4860675" cy="3444565"/>
            </a:xfrm>
          </p:grpSpPr>
          <p:pic>
            <p:nvPicPr>
              <p:cNvPr id="43" name="Picture 11" descr="IOSfirew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1317" y="5642888"/>
                <a:ext cx="324453" cy="602453"/>
              </a:xfrm>
              <a:prstGeom prst="rect">
                <a:avLst/>
              </a:prstGeom>
              <a:noFill/>
            </p:spPr>
          </p:pic>
          <p:pic>
            <p:nvPicPr>
              <p:cNvPr id="44" name="Picture 57" descr="icon_colo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59239" y="5142067"/>
                <a:ext cx="469075" cy="536914"/>
              </a:xfrm>
              <a:prstGeom prst="rect">
                <a:avLst/>
              </a:prstGeom>
              <a:noFill/>
            </p:spPr>
          </p:pic>
          <p:pic>
            <p:nvPicPr>
              <p:cNvPr id="45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10601" y="5779066"/>
                <a:ext cx="759622" cy="39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" name="Picture 11" descr="IOSfirew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11677" y="5536069"/>
                <a:ext cx="324453" cy="602453"/>
              </a:xfrm>
              <a:prstGeom prst="rect">
                <a:avLst/>
              </a:prstGeom>
              <a:noFill/>
            </p:spPr>
          </p:pic>
          <p:pic>
            <p:nvPicPr>
              <p:cNvPr id="47" name="Picture 57" descr="icon_colo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99599" y="5035248"/>
                <a:ext cx="469075" cy="536914"/>
              </a:xfrm>
              <a:prstGeom prst="rect">
                <a:avLst/>
              </a:prstGeom>
              <a:noFill/>
            </p:spPr>
          </p:pic>
          <p:pic>
            <p:nvPicPr>
              <p:cNvPr id="48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50961" y="5672247"/>
                <a:ext cx="759622" cy="39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" name="Picture 11" descr="IOSfirew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7874" y="5636154"/>
                <a:ext cx="324453" cy="602453"/>
              </a:xfrm>
              <a:prstGeom prst="rect">
                <a:avLst/>
              </a:prstGeom>
              <a:noFill/>
            </p:spPr>
          </p:pic>
          <p:pic>
            <p:nvPicPr>
              <p:cNvPr id="50" name="Picture 57" descr="icon_colo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25796" y="5135333"/>
                <a:ext cx="469075" cy="536914"/>
              </a:xfrm>
              <a:prstGeom prst="rect">
                <a:avLst/>
              </a:prstGeom>
              <a:noFill/>
            </p:spPr>
          </p:pic>
          <p:pic>
            <p:nvPicPr>
              <p:cNvPr id="51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77158" y="5772332"/>
                <a:ext cx="759622" cy="39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4357075" y="2800776"/>
                <a:ext cx="2415277" cy="474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High level policies</a:t>
                </a:r>
                <a:endParaRPr lang="en-US" sz="240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35880" y="2342990"/>
              <a:ext cx="2500831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Programmable </a:t>
              </a:r>
            </a:p>
            <a:p>
              <a:r>
                <a:rPr lang="en-US" sz="2400" dirty="0" smtClean="0"/>
                <a:t>centralized </a:t>
              </a:r>
            </a:p>
            <a:p>
              <a:r>
                <a:rPr lang="en-US" sz="2400" dirty="0" smtClean="0"/>
                <a:t>management</a:t>
              </a:r>
              <a:endParaRPr lang="en-US" sz="2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85782" y="4909017"/>
              <a:ext cx="17865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Flexible “software”</a:t>
              </a:r>
            </a:p>
            <a:p>
              <a:r>
                <a:rPr lang="en-US" sz="2400" dirty="0" smtClean="0"/>
                <a:t>network</a:t>
              </a:r>
            </a:p>
            <a:p>
              <a:r>
                <a:rPr lang="en-US" sz="2400" dirty="0" smtClean="0"/>
                <a:t>appliances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-109889" y="2432441"/>
            <a:ext cx="9143999" cy="2794280"/>
            <a:chOff x="8537840" y="2135405"/>
            <a:chExt cx="9143999" cy="2794280"/>
          </a:xfrm>
        </p:grpSpPr>
        <p:sp>
          <p:nvSpPr>
            <p:cNvPr id="56" name="TextBox 55"/>
            <p:cNvSpPr txBox="1"/>
            <p:nvPr/>
          </p:nvSpPr>
          <p:spPr>
            <a:xfrm>
              <a:off x="8537840" y="2135405"/>
              <a:ext cx="9143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Fixed-function hardware at network perimeter</a:t>
              </a:r>
              <a:endParaRPr lang="en-US" sz="36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271886" y="3088771"/>
              <a:ext cx="8409870" cy="1840914"/>
              <a:chOff x="490416" y="2961522"/>
              <a:chExt cx="8409870" cy="1840914"/>
            </a:xfrm>
          </p:grpSpPr>
          <p:sp>
            <p:nvSpPr>
              <p:cNvPr id="66" name="Cloud 65"/>
              <p:cNvSpPr/>
              <p:nvPr/>
            </p:nvSpPr>
            <p:spPr>
              <a:xfrm rot="169972">
                <a:off x="6112680" y="2961522"/>
                <a:ext cx="2787606" cy="1565683"/>
              </a:xfrm>
              <a:prstGeom prst="cloud">
                <a:avLst/>
              </a:prstGeom>
              <a:noFill/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7" name="Cloud 66"/>
              <p:cNvSpPr/>
              <p:nvPr/>
            </p:nvSpPr>
            <p:spPr>
              <a:xfrm rot="169972">
                <a:off x="490416" y="3255185"/>
                <a:ext cx="2787606" cy="1413071"/>
              </a:xfrm>
              <a:prstGeom prst="cloud">
                <a:avLst/>
              </a:prstGeom>
              <a:noFill/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68" name="Straight Arrow Connector 67"/>
              <p:cNvCxnSpPr>
                <a:endCxn id="66" idx="2"/>
              </p:cNvCxnSpPr>
              <p:nvPr/>
            </p:nvCxnSpPr>
            <p:spPr>
              <a:xfrm>
                <a:off x="3281064" y="3659298"/>
                <a:ext cx="2841956" cy="16608"/>
              </a:xfrm>
              <a:prstGeom prst="straightConnector1">
                <a:avLst/>
              </a:prstGeom>
              <a:ln w="76200" cmpd="sng"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902462" y="3795667"/>
                <a:ext cx="157037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600" i="1"/>
                </a:lvl1pPr>
              </a:lstStyle>
              <a:p>
                <a:r>
                  <a:rPr lang="en-US" i="0" dirty="0" smtClean="0"/>
                  <a:t>Intranet</a:t>
                </a:r>
                <a:endParaRPr lang="en-US" i="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555635" y="3549446"/>
                <a:ext cx="157100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 i="1"/>
                </a:lvl1pPr>
              </a:lstStyle>
              <a:p>
                <a:r>
                  <a:rPr lang="en-US" sz="2600" i="0" dirty="0"/>
                  <a:t>Internet</a:t>
                </a:r>
              </a:p>
            </p:txBody>
          </p:sp>
          <p:pic>
            <p:nvPicPr>
              <p:cNvPr id="71" name="Picture 11" descr="IOSfirew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92011" y="3366156"/>
                <a:ext cx="519227" cy="842979"/>
              </a:xfrm>
              <a:prstGeom prst="rect">
                <a:avLst/>
              </a:prstGeom>
              <a:noFill/>
            </p:spPr>
          </p:pic>
          <p:sp>
            <p:nvSpPr>
              <p:cNvPr id="72" name="Freeform 71"/>
              <p:cNvSpPr/>
              <p:nvPr/>
            </p:nvSpPr>
            <p:spPr>
              <a:xfrm>
                <a:off x="2601117" y="2975036"/>
                <a:ext cx="314336" cy="1827400"/>
              </a:xfrm>
              <a:custGeom>
                <a:avLst/>
                <a:gdLst>
                  <a:gd name="connsiteX0" fmla="*/ 374100 w 448806"/>
                  <a:gd name="connsiteY0" fmla="*/ 0 h 2226235"/>
                  <a:gd name="connsiteX1" fmla="*/ 571 w 448806"/>
                  <a:gd name="connsiteY1" fmla="*/ 1016000 h 2226235"/>
                  <a:gd name="connsiteX2" fmla="*/ 448806 w 448806"/>
                  <a:gd name="connsiteY2" fmla="*/ 2226235 h 222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806" h="2226235">
                    <a:moveTo>
                      <a:pt x="374100" y="0"/>
                    </a:moveTo>
                    <a:cubicBezTo>
                      <a:pt x="181110" y="322480"/>
                      <a:pt x="-11880" y="644961"/>
                      <a:pt x="571" y="1016000"/>
                    </a:cubicBezTo>
                    <a:cubicBezTo>
                      <a:pt x="13022" y="1387039"/>
                      <a:pt x="448806" y="2226235"/>
                      <a:pt x="448806" y="2226235"/>
                    </a:cubicBezTo>
                  </a:path>
                </a:pathLst>
              </a:custGeom>
              <a:ln>
                <a:solidFill>
                  <a:srgbClr val="8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17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14481">
                <a:off x="8193890" y="3280894"/>
                <a:ext cx="628341" cy="790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307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sampling of recent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585"/>
            <a:ext cx="8686800" cy="54061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Elastic </a:t>
            </a:r>
            <a:r>
              <a:rPr lang="en-US" dirty="0" err="1" smtClean="0"/>
              <a:t>DDoS</a:t>
            </a:r>
            <a:r>
              <a:rPr lang="en-US" dirty="0" smtClean="0"/>
              <a:t> System [USENIX Sec’ 15]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Mitigating side channels in </a:t>
            </a:r>
            <a:r>
              <a:rPr lang="en-US" dirty="0" smtClean="0"/>
              <a:t>clouds [CCS ‘15]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Vision for securing </a:t>
            </a:r>
            <a:r>
              <a:rPr lang="en-US" dirty="0" err="1" smtClean="0"/>
              <a:t>IoT</a:t>
            </a:r>
            <a:r>
              <a:rPr lang="en-US" dirty="0" smtClean="0"/>
              <a:t> [</a:t>
            </a:r>
            <a:r>
              <a:rPr lang="en-US" dirty="0" err="1" smtClean="0"/>
              <a:t>HotNets</a:t>
            </a:r>
            <a:r>
              <a:rPr lang="en-US" dirty="0"/>
              <a:t> </a:t>
            </a:r>
            <a:r>
              <a:rPr lang="en-US" dirty="0" smtClean="0"/>
              <a:t>‘15]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architecture for enterprise </a:t>
            </a:r>
            <a:r>
              <a:rPr lang="en-US" dirty="0" smtClean="0"/>
              <a:t>security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ystematic network testing framework</a:t>
            </a:r>
          </a:p>
          <a:p>
            <a:endParaRPr lang="en-US" dirty="0"/>
          </a:p>
          <a:p>
            <a:r>
              <a:rPr lang="en-US" dirty="0" smtClean="0"/>
              <a:t>Defenses against core-link flooding attacks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Framework to simplify resource management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8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Bob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438400" y="1295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000" y="990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Public Channel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209800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E"/>
              </a:solidFill>
              <a:latin typeface="Arial" pitchFamily="-65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581400"/>
            <a:ext cx="1828800" cy="13716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91200" y="3810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Adversary Eve: </a:t>
            </a:r>
            <a:b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 very clever person</a:t>
            </a:r>
          </a:p>
        </p:txBody>
      </p:sp>
      <p:sp>
        <p:nvSpPr>
          <p:cNvPr id="15" name="Can 14"/>
          <p:cNvSpPr/>
          <p:nvPr/>
        </p:nvSpPr>
        <p:spPr bwMode="auto">
          <a:xfrm rot="6341800">
            <a:off x="4341226" y="829506"/>
            <a:ext cx="457200" cy="2716463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E"/>
              </a:solidFill>
              <a:latin typeface="Arial" pitchFamily="-65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90600" y="3962400"/>
            <a:ext cx="2743200" cy="990601"/>
          </a:xfrm>
          <a:prstGeom prst="wedgeRoundRectCallout">
            <a:avLst>
              <a:gd name="adj1" fmla="val 56990"/>
              <a:gd name="adj2" fmla="val -206172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FFFFFE"/>
                </a:solidFill>
                <a:latin typeface="Cambria"/>
              </a:rPr>
              <a:t>Cryptonium</a:t>
            </a:r>
            <a:r>
              <a:rPr lang="en-US" sz="2800" dirty="0" smtClean="0">
                <a:solidFill>
                  <a:srgbClr val="FFFFFE"/>
                </a:solidFill>
                <a:latin typeface="Cambria"/>
              </a:rPr>
              <a:t/>
            </a:r>
            <a:br>
              <a:rPr lang="en-US" sz="2800" dirty="0" smtClean="0">
                <a:solidFill>
                  <a:srgbClr val="FFFFFE"/>
                </a:solidFill>
                <a:latin typeface="Cambria"/>
              </a:rPr>
            </a:br>
            <a:r>
              <a:rPr lang="en-US" sz="2800" dirty="0" smtClean="0">
                <a:solidFill>
                  <a:srgbClr val="FFFFFE"/>
                </a:solidFill>
                <a:latin typeface="Cambria"/>
              </a:rPr>
              <a:t>Pipe</a:t>
            </a:r>
          </a:p>
        </p:txBody>
      </p:sp>
      <p:sp>
        <p:nvSpPr>
          <p:cNvPr id="17" name="Content Placeholder 26"/>
          <p:cNvSpPr>
            <a:spLocks noGrp="1"/>
          </p:cNvSpPr>
          <p:nvPr>
            <p:ph idx="1"/>
          </p:nvPr>
        </p:nvSpPr>
        <p:spPr>
          <a:xfrm>
            <a:off x="2678301" y="5029200"/>
            <a:ext cx="3787397" cy="167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Cryptography’s Goals:</a:t>
            </a:r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Authenticity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9"/>
          <p:cNvCxnSpPr/>
          <p:nvPr/>
        </p:nvCxnSpPr>
        <p:spPr>
          <a:xfrm>
            <a:off x="194189" y="3599026"/>
            <a:ext cx="1605308" cy="36598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15"/>
          <p:cNvSpPr txBox="1"/>
          <p:nvPr/>
        </p:nvSpPr>
        <p:spPr>
          <a:xfrm rot="722471">
            <a:off x="-11215" y="2744743"/>
            <a:ext cx="172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2400" b="0"/>
            </a:lvl1pPr>
          </a:lstStyle>
          <a:p>
            <a:r>
              <a:rPr lang="en-US" altLang="ja-JP" i="1" dirty="0" smtClean="0">
                <a:latin typeface="Calibri"/>
                <a:cs typeface="Calibri"/>
              </a:rPr>
              <a:t>legit. </a:t>
            </a:r>
          </a:p>
          <a:p>
            <a:r>
              <a:rPr lang="en-US" altLang="ja-JP" i="1" dirty="0" smtClean="0">
                <a:latin typeface="Calibri"/>
                <a:cs typeface="Calibri"/>
              </a:rPr>
              <a:t>traffic</a:t>
            </a:r>
            <a:endParaRPr lang="ja-JP" altLang="en-US" i="1" baseline="-25000" dirty="0">
              <a:latin typeface="Calibri"/>
              <a:cs typeface="Calibri"/>
            </a:endParaRPr>
          </a:p>
        </p:txBody>
      </p:sp>
      <p:cxnSp>
        <p:nvCxnSpPr>
          <p:cNvPr id="78" name="Straight Arrow Connector 34"/>
          <p:cNvCxnSpPr>
            <a:stCxn id="152" idx="3"/>
          </p:cNvCxnSpPr>
          <p:nvPr/>
        </p:nvCxnSpPr>
        <p:spPr>
          <a:xfrm>
            <a:off x="7294572" y="4279984"/>
            <a:ext cx="142434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66"/>
          <p:cNvCxnSpPr>
            <a:endCxn id="72" idx="0"/>
          </p:cNvCxnSpPr>
          <p:nvPr/>
        </p:nvCxnSpPr>
        <p:spPr>
          <a:xfrm flipH="1">
            <a:off x="3683076" y="2219830"/>
            <a:ext cx="374018" cy="117679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15"/>
          <p:cNvSpPr txBox="1"/>
          <p:nvPr/>
        </p:nvSpPr>
        <p:spPr>
          <a:xfrm>
            <a:off x="6446933" y="5385162"/>
            <a:ext cx="227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24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ISP</a:t>
            </a:r>
            <a:endParaRPr kumimoji="1" lang="ja-JP" altLang="en-US" sz="24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91" name="Straight Arrow Connector 9"/>
          <p:cNvCxnSpPr/>
          <p:nvPr/>
        </p:nvCxnSpPr>
        <p:spPr>
          <a:xfrm flipV="1">
            <a:off x="236579" y="4254180"/>
            <a:ext cx="1558265" cy="3747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15"/>
          <p:cNvSpPr txBox="1"/>
          <p:nvPr/>
        </p:nvSpPr>
        <p:spPr>
          <a:xfrm rot="20786119">
            <a:off x="-376424" y="4532157"/>
            <a:ext cx="205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2400" b="0"/>
            </a:lvl1pPr>
          </a:lstStyle>
          <a:p>
            <a:r>
              <a:rPr lang="en-US" altLang="ja-JP" i="1" dirty="0" smtClean="0">
                <a:latin typeface="Calibri"/>
                <a:cs typeface="Calibri"/>
              </a:rPr>
              <a:t>attack </a:t>
            </a:r>
          </a:p>
          <a:p>
            <a:r>
              <a:rPr lang="en-US" altLang="ja-JP" i="1" dirty="0" smtClean="0">
                <a:latin typeface="Calibri"/>
                <a:cs typeface="Calibri"/>
              </a:rPr>
              <a:t>traffic</a:t>
            </a:r>
            <a:endParaRPr lang="ja-JP" altLang="en-US" i="1" baseline="-25000" dirty="0">
              <a:latin typeface="Calibri"/>
              <a:cs typeface="Calibri"/>
            </a:endParaRPr>
          </a:p>
        </p:txBody>
      </p:sp>
      <p:pic>
        <p:nvPicPr>
          <p:cNvPr id="93" name="Picture 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040" y="5042229"/>
            <a:ext cx="460086" cy="3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954" y="3946391"/>
            <a:ext cx="460086" cy="3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449" y="3560019"/>
            <a:ext cx="460086" cy="3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6" name="Straight Arrow Connector 34"/>
          <p:cNvCxnSpPr>
            <a:stCxn id="144" idx="3"/>
            <a:endCxn id="93" idx="1"/>
          </p:cNvCxnSpPr>
          <p:nvPr/>
        </p:nvCxnSpPr>
        <p:spPr>
          <a:xfrm>
            <a:off x="3548531" y="4775028"/>
            <a:ext cx="341509" cy="454156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34"/>
          <p:cNvCxnSpPr>
            <a:endCxn id="93" idx="0"/>
          </p:cNvCxnSpPr>
          <p:nvPr/>
        </p:nvCxnSpPr>
        <p:spPr>
          <a:xfrm>
            <a:off x="3718914" y="4049168"/>
            <a:ext cx="401169" cy="993061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34"/>
          <p:cNvCxnSpPr>
            <a:endCxn id="93" idx="3"/>
          </p:cNvCxnSpPr>
          <p:nvPr/>
        </p:nvCxnSpPr>
        <p:spPr>
          <a:xfrm flipH="1">
            <a:off x="4350126" y="4380079"/>
            <a:ext cx="276367" cy="849105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34"/>
          <p:cNvCxnSpPr>
            <a:stCxn id="95" idx="1"/>
          </p:cNvCxnSpPr>
          <p:nvPr/>
        </p:nvCxnSpPr>
        <p:spPr>
          <a:xfrm flipH="1">
            <a:off x="4371890" y="3746974"/>
            <a:ext cx="796559" cy="0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34"/>
          <p:cNvCxnSpPr>
            <a:stCxn id="95" idx="2"/>
          </p:cNvCxnSpPr>
          <p:nvPr/>
        </p:nvCxnSpPr>
        <p:spPr>
          <a:xfrm flipH="1">
            <a:off x="5279470" y="3933929"/>
            <a:ext cx="119022" cy="143955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34"/>
          <p:cNvCxnSpPr>
            <a:stCxn id="94" idx="3"/>
          </p:cNvCxnSpPr>
          <p:nvPr/>
        </p:nvCxnSpPr>
        <p:spPr>
          <a:xfrm flipV="1">
            <a:off x="2220040" y="3746974"/>
            <a:ext cx="845897" cy="386372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2" name="Picture 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486" y="4093029"/>
            <a:ext cx="460086" cy="3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3" name="Straight Arrow Connector 34"/>
          <p:cNvCxnSpPr>
            <a:stCxn id="152" idx="0"/>
            <a:endCxn id="95" idx="3"/>
          </p:cNvCxnSpPr>
          <p:nvPr/>
        </p:nvCxnSpPr>
        <p:spPr>
          <a:xfrm flipH="1" flipV="1">
            <a:off x="5628535" y="3746974"/>
            <a:ext cx="1435994" cy="346055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34"/>
          <p:cNvCxnSpPr>
            <a:stCxn id="152" idx="1"/>
            <a:endCxn id="74" idx="3"/>
          </p:cNvCxnSpPr>
          <p:nvPr/>
        </p:nvCxnSpPr>
        <p:spPr>
          <a:xfrm flipH="1">
            <a:off x="5932446" y="4279984"/>
            <a:ext cx="902040" cy="118272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34"/>
          <p:cNvCxnSpPr>
            <a:stCxn id="144" idx="1"/>
            <a:endCxn id="94" idx="2"/>
          </p:cNvCxnSpPr>
          <p:nvPr/>
        </p:nvCxnSpPr>
        <p:spPr>
          <a:xfrm flipH="1" flipV="1">
            <a:off x="1989997" y="4320301"/>
            <a:ext cx="252581" cy="454727"/>
          </a:xfrm>
          <a:prstGeom prst="straightConnector1">
            <a:avLst/>
          </a:prstGeom>
          <a:ln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28"/>
          <p:cNvSpPr txBox="1"/>
          <p:nvPr/>
        </p:nvSpPr>
        <p:spPr>
          <a:xfrm>
            <a:off x="5847247" y="1250334"/>
            <a:ext cx="2607898" cy="954107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 i="1"/>
            </a:lvl1pPr>
          </a:lstStyle>
          <a:p>
            <a:pPr algn="ctr"/>
            <a:r>
              <a:rPr lang="en-US" sz="2800" b="0" dirty="0" smtClean="0">
                <a:latin typeface="Calibri"/>
                <a:cs typeface="Calibri"/>
              </a:rPr>
              <a:t>Library of</a:t>
            </a:r>
          </a:p>
          <a:p>
            <a:pPr algn="ctr"/>
            <a:r>
              <a:rPr lang="en-US" sz="2800" b="0" dirty="0" smtClean="0">
                <a:latin typeface="Calibri"/>
                <a:cs typeface="Calibri"/>
              </a:rPr>
              <a:t>Defenses</a:t>
            </a:r>
            <a:endParaRPr lang="en-US" sz="2800" b="0" dirty="0">
              <a:latin typeface="Calibri"/>
              <a:cs typeface="Calibri"/>
            </a:endParaRPr>
          </a:p>
        </p:txBody>
      </p:sp>
      <p:sp>
        <p:nvSpPr>
          <p:cNvPr id="182" name="テキスト ボックス 15"/>
          <p:cNvSpPr txBox="1"/>
          <p:nvPr/>
        </p:nvSpPr>
        <p:spPr>
          <a:xfrm>
            <a:off x="3031220" y="1265723"/>
            <a:ext cx="217602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2400" b="1"/>
            </a:lvl1pPr>
          </a:lstStyle>
          <a:p>
            <a:r>
              <a:rPr lang="en-US" altLang="ja-JP" sz="2800" b="0" dirty="0" err="1" smtClean="0">
                <a:latin typeface="Calibri"/>
                <a:cs typeface="Calibri"/>
              </a:rPr>
              <a:t>Bohatei</a:t>
            </a:r>
            <a:r>
              <a:rPr lang="en-US" altLang="ja-JP" sz="2800" b="0" dirty="0" smtClean="0">
                <a:latin typeface="Calibri"/>
                <a:cs typeface="Calibri"/>
              </a:rPr>
              <a:t> </a:t>
            </a:r>
          </a:p>
          <a:p>
            <a:r>
              <a:rPr lang="en-US" altLang="ja-JP" sz="2800" b="0" dirty="0" smtClean="0">
                <a:latin typeface="Calibri"/>
                <a:cs typeface="Calibri"/>
              </a:rPr>
              <a:t>Control Plane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42578" y="4448310"/>
            <a:ext cx="1305953" cy="628912"/>
            <a:chOff x="2268486" y="4197007"/>
            <a:chExt cx="1305953" cy="628912"/>
          </a:xfrm>
        </p:grpSpPr>
        <p:sp>
          <p:nvSpPr>
            <p:cNvPr id="144" name="フローチャート: 代替処理 91"/>
            <p:cNvSpPr/>
            <p:nvPr/>
          </p:nvSpPr>
          <p:spPr>
            <a:xfrm>
              <a:off x="2268486" y="4221530"/>
              <a:ext cx="1305953" cy="604389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511559" y="4330357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562991" y="4262790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632209" y="4197007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</p:grpSp>
      <p:sp>
        <p:nvSpPr>
          <p:cNvPr id="285" name="TextBox 28"/>
          <p:cNvSpPr txBox="1"/>
          <p:nvPr/>
        </p:nvSpPr>
        <p:spPr>
          <a:xfrm>
            <a:off x="7065805" y="3561670"/>
            <a:ext cx="2078195" cy="769441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 i="1"/>
            </a:lvl1pPr>
          </a:lstStyle>
          <a:p>
            <a:pPr algn="ctr"/>
            <a:r>
              <a:rPr lang="en-US" sz="2200" b="0" dirty="0" smtClean="0">
                <a:latin typeface="Calibri"/>
                <a:cs typeface="Calibri"/>
              </a:rPr>
              <a:t>legit. </a:t>
            </a:r>
          </a:p>
          <a:p>
            <a:pPr algn="ctr"/>
            <a:r>
              <a:rPr lang="en-US" sz="2200" b="0" dirty="0" smtClean="0">
                <a:latin typeface="Calibri"/>
                <a:cs typeface="Calibri"/>
              </a:rPr>
              <a:t>traffic</a:t>
            </a:r>
            <a:endParaRPr lang="en-US" sz="2200" b="0" dirty="0">
              <a:latin typeface="Calibri"/>
              <a:cs typeface="Calibri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046050" y="49987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タイトル 1"/>
          <p:cNvSpPr>
            <a:spLocks noGrp="1"/>
          </p:cNvSpPr>
          <p:nvPr>
            <p:ph type="title"/>
          </p:nvPr>
        </p:nvSpPr>
        <p:spPr>
          <a:xfrm>
            <a:off x="457200" y="15239"/>
            <a:ext cx="8229599" cy="91454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libri"/>
                <a:cs typeface="Calibri"/>
              </a:rPr>
              <a:t>Flexible and Elastic </a:t>
            </a:r>
            <a:r>
              <a:rPr kumimoji="1" lang="en-US" altLang="ja-JP" dirty="0" err="1" smtClean="0">
                <a:latin typeface="Calibri"/>
                <a:cs typeface="Calibri"/>
              </a:rPr>
              <a:t>DDoS</a:t>
            </a:r>
            <a:r>
              <a:rPr kumimoji="1" lang="en-US" altLang="ja-JP" dirty="0" smtClean="0">
                <a:latin typeface="Calibri"/>
                <a:cs typeface="Calibri"/>
              </a:rPr>
              <a:t> Defense</a:t>
            </a:r>
            <a:endParaRPr kumimoji="1" lang="ja-JP" altLang="en-US" dirty="0">
              <a:latin typeface="Calibri"/>
              <a:cs typeface="Calibri"/>
            </a:endParaRPr>
          </a:p>
        </p:txBody>
      </p:sp>
      <p:sp>
        <p:nvSpPr>
          <p:cNvPr id="58" name="Cloud 57"/>
          <p:cNvSpPr/>
          <p:nvPr/>
        </p:nvSpPr>
        <p:spPr>
          <a:xfrm rot="169972">
            <a:off x="1104855" y="3003606"/>
            <a:ext cx="6406349" cy="3060812"/>
          </a:xfrm>
          <a:prstGeom prst="cloud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989894" y="3396629"/>
            <a:ext cx="1305953" cy="628912"/>
            <a:chOff x="2268486" y="4197007"/>
            <a:chExt cx="1305953" cy="628912"/>
          </a:xfrm>
        </p:grpSpPr>
        <p:sp>
          <p:nvSpPr>
            <p:cNvPr id="66" name="フローチャート: 代替処理 91"/>
            <p:cNvSpPr/>
            <p:nvPr/>
          </p:nvSpPr>
          <p:spPr>
            <a:xfrm>
              <a:off x="2268486" y="4221530"/>
              <a:ext cx="1305953" cy="604389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11559" y="4330357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62991" y="4262790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32209" y="4197007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26493" y="4071538"/>
            <a:ext cx="1305953" cy="628912"/>
            <a:chOff x="2268486" y="4197007"/>
            <a:chExt cx="1305953" cy="628912"/>
          </a:xfrm>
        </p:grpSpPr>
        <p:sp>
          <p:nvSpPr>
            <p:cNvPr id="74" name="フローチャート: 代替処理 91"/>
            <p:cNvSpPr/>
            <p:nvPr/>
          </p:nvSpPr>
          <p:spPr>
            <a:xfrm>
              <a:off x="2268486" y="4221530"/>
              <a:ext cx="1305953" cy="604389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11559" y="4330357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62991" y="4262790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32209" y="4197007"/>
              <a:ext cx="658917" cy="4924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VM</a:t>
              </a:r>
              <a:endParaRPr lang="en-US" sz="2600" baseline="-25000" dirty="0"/>
            </a:p>
          </p:txBody>
        </p:sp>
      </p:grpSp>
      <p:cxnSp>
        <p:nvCxnSpPr>
          <p:cNvPr id="86" name="Straight Arrow Connector 66"/>
          <p:cNvCxnSpPr/>
          <p:nvPr/>
        </p:nvCxnSpPr>
        <p:spPr>
          <a:xfrm>
            <a:off x="4057094" y="2219830"/>
            <a:ext cx="1022597" cy="188337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66"/>
          <p:cNvCxnSpPr/>
          <p:nvPr/>
        </p:nvCxnSpPr>
        <p:spPr>
          <a:xfrm flipH="1">
            <a:off x="1976382" y="2219830"/>
            <a:ext cx="2080712" cy="16998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82" idx="3"/>
          </p:cNvCxnSpPr>
          <p:nvPr/>
        </p:nvCxnSpPr>
        <p:spPr>
          <a:xfrm flipH="1">
            <a:off x="5207244" y="1742776"/>
            <a:ext cx="123968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19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2" y="96552"/>
            <a:ext cx="8697656" cy="974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Precise Security Instrumentation (PSI) </a:t>
            </a:r>
            <a:br>
              <a:rPr lang="en-US" dirty="0" smtClean="0"/>
            </a:br>
            <a:r>
              <a:rPr lang="en-US" dirty="0" smtClean="0"/>
              <a:t>for Enterprise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51</a:t>
            </a:fld>
            <a:endParaRPr kumimoji="0"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2205" y="1044681"/>
            <a:ext cx="8981612" cy="3335700"/>
            <a:chOff x="-406820" y="-522638"/>
            <a:chExt cx="8981612" cy="3335700"/>
          </a:xfrm>
        </p:grpSpPr>
        <p:sp>
          <p:nvSpPr>
            <p:cNvPr id="6" name="Cloud 5"/>
            <p:cNvSpPr/>
            <p:nvPr/>
          </p:nvSpPr>
          <p:spPr>
            <a:xfrm rot="169972">
              <a:off x="5787186" y="979395"/>
              <a:ext cx="2787606" cy="1565683"/>
            </a:xfrm>
            <a:prstGeom prst="cloud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Cloud 6"/>
            <p:cNvSpPr/>
            <p:nvPr/>
          </p:nvSpPr>
          <p:spPr>
            <a:xfrm rot="169972">
              <a:off x="250046" y="1007514"/>
              <a:ext cx="3926972" cy="1624866"/>
            </a:xfrm>
            <a:prstGeom prst="cloud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0141" y="1567319"/>
              <a:ext cx="15710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600" i="0" dirty="0"/>
                <a:t>Internet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21540" y="1062475"/>
              <a:ext cx="269288" cy="1229392"/>
            </a:xfrm>
            <a:custGeom>
              <a:avLst/>
              <a:gdLst>
                <a:gd name="connsiteX0" fmla="*/ 374100 w 448806"/>
                <a:gd name="connsiteY0" fmla="*/ 0 h 2226235"/>
                <a:gd name="connsiteX1" fmla="*/ 571 w 448806"/>
                <a:gd name="connsiteY1" fmla="*/ 1016000 h 2226235"/>
                <a:gd name="connsiteX2" fmla="*/ 448806 w 448806"/>
                <a:gd name="connsiteY2" fmla="*/ 2226235 h 222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806" h="2226235">
                  <a:moveTo>
                    <a:pt x="374100" y="0"/>
                  </a:moveTo>
                  <a:cubicBezTo>
                    <a:pt x="181110" y="322480"/>
                    <a:pt x="-11880" y="644961"/>
                    <a:pt x="571" y="1016000"/>
                  </a:cubicBezTo>
                  <a:cubicBezTo>
                    <a:pt x="13022" y="1387039"/>
                    <a:pt x="448806" y="2226235"/>
                    <a:pt x="448806" y="2226235"/>
                  </a:cubicBezTo>
                </a:path>
              </a:pathLst>
            </a:cu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MC9004316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238" y="81254"/>
              <a:ext cx="679950" cy="679950"/>
            </a:xfrm>
            <a:prstGeom prst="rect">
              <a:avLst/>
            </a:prstGeom>
          </p:spPr>
        </p:pic>
        <p:pic>
          <p:nvPicPr>
            <p:cNvPr id="11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6734258" y="804194"/>
              <a:ext cx="628341" cy="79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7868398" y="1282159"/>
              <a:ext cx="628341" cy="79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66921" y="-522638"/>
              <a:ext cx="5922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smtClean="0"/>
                <a:t>Traditional enterprise network </a:t>
              </a:r>
              <a:r>
                <a:rPr lang="en-US" sz="2800" u="sng" dirty="0" smtClean="0"/>
                <a:t>security</a:t>
              </a:r>
              <a:r>
                <a:rPr lang="en-US" sz="2800" dirty="0" smtClean="0"/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60015" y="81254"/>
              <a:ext cx="1797463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000" dirty="0">
                  <a:solidFill>
                    <a:srgbClr val="FF0000"/>
                  </a:solidFill>
                </a:rPr>
                <a:t>M</a:t>
              </a:r>
              <a:r>
                <a:rPr lang="en-US" sz="2000" dirty="0" smtClean="0">
                  <a:solidFill>
                    <a:srgbClr val="FF0000"/>
                  </a:solidFill>
                </a:rPr>
                <a:t>any false +/-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815" y="1089996"/>
              <a:ext cx="305241" cy="4069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550" y="2151472"/>
              <a:ext cx="676903" cy="4781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61384" y="614961"/>
              <a:ext cx="2435507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Coarse, Static Policies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494381" y="1703397"/>
              <a:ext cx="1298931" cy="9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3"/>
            </p:cNvCxnSpPr>
            <p:nvPr/>
          </p:nvCxnSpPr>
          <p:spPr>
            <a:xfrm>
              <a:off x="1163056" y="1293490"/>
              <a:ext cx="1956965" cy="2738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</p:cNvCxnSpPr>
            <p:nvPr/>
          </p:nvCxnSpPr>
          <p:spPr>
            <a:xfrm flipV="1">
              <a:off x="1363453" y="1913471"/>
              <a:ext cx="1794802" cy="477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16932" y="2412952"/>
              <a:ext cx="1603161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000" dirty="0" smtClean="0">
                  <a:solidFill>
                    <a:srgbClr val="FF0000"/>
                  </a:solidFill>
                </a:rPr>
                <a:t>Lack Context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5" idx="2"/>
              <a:endCxn id="16" idx="0"/>
            </p:cNvCxnSpPr>
            <p:nvPr/>
          </p:nvCxnSpPr>
          <p:spPr>
            <a:xfrm>
              <a:off x="1010436" y="1496984"/>
              <a:ext cx="14566" cy="6544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-406820" y="1447250"/>
              <a:ext cx="1201283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000" dirty="0" smtClean="0">
                  <a:solidFill>
                    <a:srgbClr val="FF0000"/>
                  </a:solidFill>
                </a:rPr>
                <a:t>Lack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Visibility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24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614150" y="585641"/>
              <a:ext cx="520943" cy="654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320093" y="1831970"/>
              <a:ext cx="1201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Hardware</a:t>
              </a:r>
            </a:p>
            <a:p>
              <a:r>
                <a:rPr lang="en-US" dirty="0" smtClean="0"/>
                <a:t>Appliances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10" idx="2"/>
              <a:endCxn id="28" idx="0"/>
            </p:cNvCxnSpPr>
            <p:nvPr/>
          </p:nvCxnSpPr>
          <p:spPr>
            <a:xfrm flipH="1">
              <a:off x="3305425" y="761204"/>
              <a:ext cx="115788" cy="68959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5175" y="1602441"/>
              <a:ext cx="453735" cy="31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11" descr="IOSfirew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20021" y="1450803"/>
              <a:ext cx="370807" cy="602014"/>
            </a:xfrm>
            <a:prstGeom prst="rect">
              <a:avLst/>
            </a:prstGeom>
            <a:noFill/>
          </p:spPr>
        </p:pic>
        <p:cxnSp>
          <p:nvCxnSpPr>
            <p:cNvPr id="29" name="Straight Connector 28"/>
            <p:cNvCxnSpPr>
              <a:stCxn id="28" idx="3"/>
              <a:endCxn id="27" idx="1"/>
            </p:cNvCxnSpPr>
            <p:nvPr/>
          </p:nvCxnSpPr>
          <p:spPr>
            <a:xfrm>
              <a:off x="3490828" y="1751810"/>
              <a:ext cx="264347" cy="61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363453" y="1604164"/>
              <a:ext cx="1603161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000" dirty="0" smtClean="0">
                  <a:solidFill>
                    <a:srgbClr val="FF0000"/>
                  </a:solidFill>
                </a:rPr>
                <a:t>Interference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0" y="1809778"/>
            <a:ext cx="8878371" cy="3216730"/>
            <a:chOff x="0" y="3399290"/>
            <a:chExt cx="8878371" cy="3216730"/>
          </a:xfrm>
        </p:grpSpPr>
        <p:cxnSp>
          <p:nvCxnSpPr>
            <p:cNvPr id="32" name="Straight Arrow Connector 31"/>
            <p:cNvCxnSpPr>
              <a:stCxn id="48" idx="2"/>
            </p:cNvCxnSpPr>
            <p:nvPr/>
          </p:nvCxnSpPr>
          <p:spPr>
            <a:xfrm flipH="1">
              <a:off x="2877872" y="4230287"/>
              <a:ext cx="892919" cy="426556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loud 33"/>
            <p:cNvSpPr/>
            <p:nvPr/>
          </p:nvSpPr>
          <p:spPr>
            <a:xfrm rot="169972">
              <a:off x="6090765" y="4494139"/>
              <a:ext cx="2787606" cy="1565683"/>
            </a:xfrm>
            <a:prstGeom prst="cloud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Cloud 34"/>
            <p:cNvSpPr/>
            <p:nvPr/>
          </p:nvSpPr>
          <p:spPr>
            <a:xfrm rot="169972">
              <a:off x="212093" y="4483495"/>
              <a:ext cx="4392362" cy="1624866"/>
            </a:xfrm>
            <a:prstGeom prst="cloud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33720" y="5082063"/>
              <a:ext cx="15710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600" i="0" dirty="0"/>
                <a:t>Internet</a:t>
              </a:r>
            </a:p>
          </p:txBody>
        </p:sp>
        <p:pic>
          <p:nvPicPr>
            <p:cNvPr id="37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7037837" y="4318938"/>
              <a:ext cx="628341" cy="79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8171977" y="4796903"/>
              <a:ext cx="628341" cy="79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085" y="4675076"/>
              <a:ext cx="305241" cy="4069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243" y="5548188"/>
              <a:ext cx="676903" cy="478130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 flipV="1">
              <a:off x="4641924" y="5218140"/>
              <a:ext cx="1454967" cy="9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394116" y="4262607"/>
              <a:ext cx="520943" cy="654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1945993" y="4656843"/>
              <a:ext cx="1039510" cy="443454"/>
              <a:chOff x="2455333" y="4380710"/>
              <a:chExt cx="1159573" cy="579531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455333" y="4380710"/>
                <a:ext cx="1159573" cy="57953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Picture 11" descr="IOSfirew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70313" y="4431722"/>
                <a:ext cx="288086" cy="467715"/>
              </a:xfrm>
              <a:prstGeom prst="rect">
                <a:avLst/>
              </a:prstGeom>
              <a:noFill/>
            </p:spPr>
          </p:pic>
          <p:pic>
            <p:nvPicPr>
              <p:cNvPr id="63" name="Picture 57" descr="icon_colo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51216" y="4431722"/>
                <a:ext cx="443627" cy="443985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004279" y="5574506"/>
              <a:ext cx="1039510" cy="483414"/>
              <a:chOff x="2455333" y="4380710"/>
              <a:chExt cx="1159573" cy="579531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2455333" y="4380710"/>
                <a:ext cx="1159573" cy="57953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11" descr="IOSfirew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70313" y="4431722"/>
                <a:ext cx="288086" cy="467715"/>
              </a:xfrm>
              <a:prstGeom prst="rect">
                <a:avLst/>
              </a:prstGeom>
              <a:noFill/>
            </p:spPr>
          </p:pic>
          <p:pic>
            <p:nvPicPr>
              <p:cNvPr id="60" name="Picture 57" descr="icon_colo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51216" y="4431722"/>
                <a:ext cx="443627" cy="443985"/>
              </a:xfrm>
              <a:prstGeom prst="rect">
                <a:avLst/>
              </a:prstGeom>
              <a:noFill/>
            </p:spPr>
          </p:pic>
        </p:grpSp>
        <p:cxnSp>
          <p:nvCxnSpPr>
            <p:cNvPr id="45" name="Straight Arrow Connector 44"/>
            <p:cNvCxnSpPr>
              <a:stCxn id="39" idx="3"/>
            </p:cNvCxnSpPr>
            <p:nvPr/>
          </p:nvCxnSpPr>
          <p:spPr>
            <a:xfrm>
              <a:off x="1206326" y="4878570"/>
              <a:ext cx="70820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3"/>
              <a:endCxn id="58" idx="1"/>
            </p:cNvCxnSpPr>
            <p:nvPr/>
          </p:nvCxnSpPr>
          <p:spPr>
            <a:xfrm>
              <a:off x="1352146" y="5787253"/>
              <a:ext cx="652133" cy="289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177312" y="6215910"/>
              <a:ext cx="3739776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558ED5"/>
                  </a:solidFill>
                </a:rPr>
                <a:t>Isolated, Customized Appliances</a:t>
              </a:r>
              <a:endParaRPr lang="en-US" sz="2000" dirty="0">
                <a:solidFill>
                  <a:srgbClr val="558ED5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47200" y="3399290"/>
              <a:ext cx="1447181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PSI </a:t>
              </a:r>
            </a:p>
            <a:p>
              <a:pPr algn="ctr"/>
              <a:r>
                <a:rPr lang="en-US" sz="2400" dirty="0" smtClean="0"/>
                <a:t>Controller </a:t>
              </a:r>
            </a:p>
          </p:txBody>
        </p:sp>
        <p:pic>
          <p:nvPicPr>
            <p:cNvPr id="49" name="Picture 48" descr="MC9004316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50337"/>
              <a:ext cx="679950" cy="679950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518772" y="3927656"/>
              <a:ext cx="2528428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34392" y="3531884"/>
              <a:ext cx="180178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 i="1"/>
              </a:lvl1pPr>
            </a:lstStyle>
            <a:p>
              <a:r>
                <a:rPr lang="en-US" sz="2000" dirty="0" smtClean="0">
                  <a:solidFill>
                    <a:srgbClr val="558ED5"/>
                  </a:solidFill>
                </a:rPr>
                <a:t>Fine-grained Postures</a:t>
              </a:r>
              <a:endParaRPr lang="en-US" sz="2000" dirty="0">
                <a:solidFill>
                  <a:srgbClr val="558ED5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58" idx="0"/>
              <a:endCxn id="61" idx="2"/>
            </p:cNvCxnSpPr>
            <p:nvPr/>
          </p:nvCxnSpPr>
          <p:spPr>
            <a:xfrm flipH="1" flipV="1">
              <a:off x="2465748" y="5100297"/>
              <a:ext cx="58286" cy="4742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2"/>
            </p:cNvCxnSpPr>
            <p:nvPr/>
          </p:nvCxnSpPr>
          <p:spPr>
            <a:xfrm flipH="1">
              <a:off x="2985503" y="4230287"/>
              <a:ext cx="785288" cy="1386771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88189" y="5082064"/>
              <a:ext cx="453735" cy="31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5" name="Straight Connector 54"/>
            <p:cNvCxnSpPr>
              <a:stCxn id="61" idx="3"/>
              <a:endCxn id="54" idx="1"/>
            </p:cNvCxnSpPr>
            <p:nvPr/>
          </p:nvCxnSpPr>
          <p:spPr>
            <a:xfrm>
              <a:off x="2985503" y="4878570"/>
              <a:ext cx="1202686" cy="3590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8" idx="3"/>
              <a:endCxn id="54" idx="1"/>
            </p:cNvCxnSpPr>
            <p:nvPr/>
          </p:nvCxnSpPr>
          <p:spPr>
            <a:xfrm flipV="1">
              <a:off x="3043789" y="5237579"/>
              <a:ext cx="1144400" cy="578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459308" y="4475021"/>
              <a:ext cx="2587793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558ED5"/>
                  </a:solidFill>
                </a:rPr>
                <a:t>Dynamic Orchestration</a:t>
              </a:r>
              <a:endParaRPr lang="en-US" sz="2000" dirty="0">
                <a:solidFill>
                  <a:srgbClr val="558E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6" y="-12468"/>
            <a:ext cx="8229600" cy="1143000"/>
          </a:xfrm>
        </p:spPr>
        <p:txBody>
          <a:bodyPr/>
          <a:lstStyle/>
          <a:p>
            <a:r>
              <a:rPr lang="en-US" smtClean="0"/>
              <a:t>Securing </a:t>
            </a:r>
            <a:r>
              <a:rPr lang="en-US" dirty="0" err="1" smtClean="0"/>
              <a:t>IoT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52</a:t>
            </a:fld>
            <a:endParaRPr kumimoji="0"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24393" y="6771701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A957AF-53C0-420B-9C2D-77DB1416566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 rot="169972">
            <a:off x="2133777" y="1406806"/>
            <a:ext cx="4354147" cy="1838150"/>
          </a:xfrm>
          <a:prstGeom prst="cloud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7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09" y="2486710"/>
            <a:ext cx="788439" cy="788439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32" y="2880058"/>
            <a:ext cx="1758935" cy="968811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67" y="1901441"/>
            <a:ext cx="791420" cy="585686"/>
          </a:xfrm>
          <a:prstGeom prst="rect">
            <a:avLst/>
          </a:prstGeom>
        </p:spPr>
      </p:pic>
      <p:pic>
        <p:nvPicPr>
          <p:cNvPr id="11" name="Picture 10" descr="AA05379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40" y="2271484"/>
            <a:ext cx="865819" cy="1025123"/>
          </a:xfrm>
          <a:prstGeom prst="rect">
            <a:avLst/>
          </a:prstGeom>
        </p:spPr>
      </p:pic>
      <p:pic>
        <p:nvPicPr>
          <p:cNvPr id="12" name="Picture 11" descr="200235979-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21" y="2907247"/>
            <a:ext cx="841882" cy="840413"/>
          </a:xfrm>
          <a:prstGeom prst="rect">
            <a:avLst/>
          </a:prstGeom>
        </p:spPr>
      </p:pic>
      <p:pic>
        <p:nvPicPr>
          <p:cNvPr id="13" name="Picture 12" descr="AA03917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85" y="2005147"/>
            <a:ext cx="739809" cy="573978"/>
          </a:xfrm>
          <a:prstGeom prst="rect">
            <a:avLst/>
          </a:prstGeom>
        </p:spPr>
      </p:pic>
      <p:pic>
        <p:nvPicPr>
          <p:cNvPr id="14" name="Picture 13" descr="BU00529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13" y="2579125"/>
            <a:ext cx="1083891" cy="856316"/>
          </a:xfrm>
          <a:prstGeom prst="rect">
            <a:avLst/>
          </a:prstGeom>
        </p:spPr>
      </p:pic>
      <p:pic>
        <p:nvPicPr>
          <p:cNvPr id="15" name="Picture 14" descr="TR003039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01" y="2907657"/>
            <a:ext cx="780121" cy="840004"/>
          </a:xfrm>
          <a:prstGeom prst="rect">
            <a:avLst/>
          </a:prstGeom>
        </p:spPr>
      </p:pic>
      <p:pic>
        <p:nvPicPr>
          <p:cNvPr id="16" name="Picture 15" descr="BU00199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15" y="1594115"/>
            <a:ext cx="664284" cy="69802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199375" y="3169692"/>
            <a:ext cx="2692558" cy="1155939"/>
            <a:chOff x="2199375" y="3169692"/>
            <a:chExt cx="2692558" cy="1155939"/>
          </a:xfrm>
        </p:grpSpPr>
        <p:pic>
          <p:nvPicPr>
            <p:cNvPr id="9" name="Picture 17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2199375" y="3169692"/>
              <a:ext cx="868396" cy="115593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7" name="TextBox 16"/>
            <p:cNvSpPr txBox="1"/>
            <p:nvPr/>
          </p:nvSpPr>
          <p:spPr>
            <a:xfrm>
              <a:off x="3113381" y="3839520"/>
              <a:ext cx="1778552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sym typeface="Wingdings"/>
                </a:rPr>
                <a:t>Privacy leaks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05473" y="1174150"/>
            <a:ext cx="4013562" cy="1268696"/>
            <a:chOff x="5205473" y="1174150"/>
            <a:chExt cx="4013562" cy="1268696"/>
          </a:xfrm>
        </p:grpSpPr>
        <p:sp>
          <p:nvSpPr>
            <p:cNvPr id="19" name="TextBox 18"/>
            <p:cNvSpPr txBox="1"/>
            <p:nvPr/>
          </p:nvSpPr>
          <p:spPr>
            <a:xfrm>
              <a:off x="5205473" y="1174150"/>
              <a:ext cx="3190875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sym typeface="Wingdings"/>
                </a:rPr>
                <a:t>Launchpad for deep and scalable attacks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7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8350639" y="1286907"/>
              <a:ext cx="868396" cy="115593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2" name="Group 21"/>
          <p:cNvGrpSpPr/>
          <p:nvPr/>
        </p:nvGrpSpPr>
        <p:grpSpPr>
          <a:xfrm>
            <a:off x="203214" y="869397"/>
            <a:ext cx="3486396" cy="2000709"/>
            <a:chOff x="203214" y="869397"/>
            <a:chExt cx="3486396" cy="2000709"/>
          </a:xfrm>
        </p:grpSpPr>
        <p:sp>
          <p:nvSpPr>
            <p:cNvPr id="18" name="TextBox 17"/>
            <p:cNvSpPr txBox="1"/>
            <p:nvPr/>
          </p:nvSpPr>
          <p:spPr>
            <a:xfrm>
              <a:off x="481430" y="869397"/>
              <a:ext cx="320818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sym typeface="Wingdings"/>
                </a:rPr>
                <a:t>Interaction/control over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sym typeface="Wingdings"/>
                </a:rPr>
                <a:t>physical environment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1" name="Picture 17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4481">
              <a:off x="203214" y="1714167"/>
              <a:ext cx="868396" cy="115593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" name="Group 2"/>
          <p:cNvGrpSpPr/>
          <p:nvPr/>
        </p:nvGrpSpPr>
        <p:grpSpPr>
          <a:xfrm>
            <a:off x="0" y="4387706"/>
            <a:ext cx="8901653" cy="1836340"/>
            <a:chOff x="0" y="4387706"/>
            <a:chExt cx="8901653" cy="1836340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3355251" y="4993174"/>
              <a:ext cx="343429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4653894"/>
              <a:ext cx="1838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Traditional IT</a:t>
              </a:r>
              <a:endParaRPr lang="en-US" sz="2400" u="sng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152" y="5512344"/>
              <a:ext cx="1991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err="1" smtClean="0"/>
                <a:t>IoT</a:t>
              </a:r>
              <a:r>
                <a:rPr lang="en-US" sz="2400" u="sng" dirty="0" smtClean="0"/>
                <a:t> Challenges</a:t>
              </a:r>
              <a:endParaRPr lang="en-US" sz="2400" u="sng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88714" y="4590627"/>
              <a:ext cx="2085727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Static, Per-host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5410" y="5393049"/>
              <a:ext cx="2891811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Context-dependence</a:t>
              </a:r>
            </a:p>
            <a:p>
              <a:r>
                <a:rPr lang="en-US" sz="2400" dirty="0" smtClean="0"/>
                <a:t>Cross-device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32111" y="4387706"/>
              <a:ext cx="2862382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Host Patch/Antivirus</a:t>
              </a:r>
            </a:p>
            <a:p>
              <a:r>
                <a:rPr lang="en-US" sz="2400" dirty="0" smtClean="0"/>
                <a:t>Perimeter Appliances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63354" y="5393049"/>
              <a:ext cx="3138299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Device constraints</a:t>
              </a:r>
            </a:p>
            <a:p>
              <a:r>
                <a:rPr lang="en-US" sz="2400" dirty="0" smtClean="0"/>
                <a:t>Deep access to attacker</a:t>
              </a:r>
              <a:endParaRPr lang="en-US" sz="2400" dirty="0"/>
            </a:p>
          </p:txBody>
        </p:sp>
        <p:sp>
          <p:nvSpPr>
            <p:cNvPr id="38" name="Right Arrow 37"/>
            <p:cNvSpPr/>
            <p:nvPr/>
          </p:nvSpPr>
          <p:spPr>
            <a:xfrm rot="5400000">
              <a:off x="6986643" y="5035206"/>
              <a:ext cx="343429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9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80" y="97319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Many open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4914" y="6466948"/>
            <a:ext cx="626533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53</a:t>
            </a:fld>
            <a:endParaRPr kumimoji="0"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36145" y="3018366"/>
            <a:ext cx="6150650" cy="2524896"/>
          </a:xfrm>
          <a:prstGeom prst="roundRect">
            <a:avLst/>
          </a:prstGeom>
          <a:noFill/>
          <a:ln w="412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3885793" y="-479941"/>
            <a:ext cx="554610" cy="4749751"/>
            <a:chOff x="388834" y="554406"/>
            <a:chExt cx="554610" cy="5402791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-2035257" y="2978497"/>
              <a:ext cx="5402791" cy="554610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1122377" y="2766178"/>
              <a:ext cx="3524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SDN/NFV Management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86497" y="4053194"/>
            <a:ext cx="683050" cy="1023666"/>
            <a:chOff x="4912446" y="1909874"/>
            <a:chExt cx="683050" cy="1023666"/>
          </a:xfrm>
        </p:grpSpPr>
        <p:sp>
          <p:nvSpPr>
            <p:cNvPr id="17" name="Rounded Rectangle 16"/>
            <p:cNvSpPr/>
            <p:nvPr/>
          </p:nvSpPr>
          <p:spPr>
            <a:xfrm>
              <a:off x="4912446" y="1909874"/>
              <a:ext cx="683050" cy="10236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1" descr="IOSfirew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79282" y="2044333"/>
              <a:ext cx="517645" cy="648988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5104548" y="4048573"/>
            <a:ext cx="683050" cy="1115237"/>
            <a:chOff x="3699769" y="1593976"/>
            <a:chExt cx="683050" cy="929896"/>
          </a:xfrm>
        </p:grpSpPr>
        <p:sp>
          <p:nvSpPr>
            <p:cNvPr id="23" name="Rounded Rectangle 22"/>
            <p:cNvSpPr/>
            <p:nvPr/>
          </p:nvSpPr>
          <p:spPr>
            <a:xfrm>
              <a:off x="3699769" y="1593976"/>
              <a:ext cx="683050" cy="92989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411" y="1862018"/>
              <a:ext cx="650408" cy="440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Rounded Rectangle 27"/>
          <p:cNvSpPr/>
          <p:nvPr/>
        </p:nvSpPr>
        <p:spPr>
          <a:xfrm>
            <a:off x="2000782" y="5167076"/>
            <a:ext cx="1554410" cy="3457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connection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00782" y="4554733"/>
            <a:ext cx="1868025" cy="432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Protocol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27919" y="3400391"/>
            <a:ext cx="1071051" cy="779330"/>
            <a:chOff x="164379" y="99536"/>
            <a:chExt cx="692748" cy="853533"/>
          </a:xfrm>
        </p:grpSpPr>
        <p:sp>
          <p:nvSpPr>
            <p:cNvPr id="31" name="Rounded Rectangle 30"/>
            <p:cNvSpPr/>
            <p:nvPr/>
          </p:nvSpPr>
          <p:spPr>
            <a:xfrm>
              <a:off x="176120" y="99536"/>
              <a:ext cx="681007" cy="8535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79" y="325886"/>
              <a:ext cx="663596" cy="518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1436144" y="3418476"/>
            <a:ext cx="820375" cy="769178"/>
            <a:chOff x="-176125" y="2914739"/>
            <a:chExt cx="704155" cy="853533"/>
          </a:xfrm>
        </p:grpSpPr>
        <p:sp>
          <p:nvSpPr>
            <p:cNvPr id="34" name="Rounded Rectangle 33"/>
            <p:cNvSpPr/>
            <p:nvPr/>
          </p:nvSpPr>
          <p:spPr>
            <a:xfrm>
              <a:off x="-176125" y="2914739"/>
              <a:ext cx="681007" cy="8535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75791" y="3095893"/>
              <a:ext cx="703821" cy="4806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35"/>
          <p:cNvGrpSpPr/>
          <p:nvPr/>
        </p:nvGrpSpPr>
        <p:grpSpPr>
          <a:xfrm>
            <a:off x="3161837" y="3431854"/>
            <a:ext cx="849439" cy="776420"/>
            <a:chOff x="1848375" y="4864083"/>
            <a:chExt cx="681007" cy="853533"/>
          </a:xfrm>
        </p:grpSpPr>
        <p:sp>
          <p:nvSpPr>
            <p:cNvPr id="37" name="Rounded Rectangle 36"/>
            <p:cNvSpPr/>
            <p:nvPr/>
          </p:nvSpPr>
          <p:spPr>
            <a:xfrm>
              <a:off x="1848375" y="4864083"/>
              <a:ext cx="681007" cy="85353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2" descr="VPNConcentratorAug2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9742" y="5067859"/>
              <a:ext cx="581756" cy="532776"/>
            </a:xfrm>
            <a:prstGeom prst="rect">
              <a:avLst/>
            </a:prstGeom>
            <a:noFill/>
          </p:spPr>
        </p:pic>
      </p:grpSp>
      <p:cxnSp>
        <p:nvCxnSpPr>
          <p:cNvPr id="39" name="Straight Arrow Connector 38"/>
          <p:cNvCxnSpPr/>
          <p:nvPr/>
        </p:nvCxnSpPr>
        <p:spPr>
          <a:xfrm>
            <a:off x="1788222" y="4230249"/>
            <a:ext cx="579484" cy="324484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35229" y="4214060"/>
            <a:ext cx="0" cy="340673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2"/>
          </p:cNvCxnSpPr>
          <p:nvPr/>
        </p:nvCxnSpPr>
        <p:spPr>
          <a:xfrm flipH="1">
            <a:off x="2934070" y="4208274"/>
            <a:ext cx="652487" cy="346459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2"/>
          </p:cNvCxnSpPr>
          <p:nvPr/>
        </p:nvCxnSpPr>
        <p:spPr>
          <a:xfrm flipH="1">
            <a:off x="2663596" y="4987048"/>
            <a:ext cx="271199" cy="19026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85669" y="3018366"/>
            <a:ext cx="330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Extensible functions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167904" y="3112536"/>
            <a:ext cx="136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Standalone</a:t>
            </a:r>
          </a:p>
          <a:p>
            <a:r>
              <a:rPr lang="en-US" sz="2000" dirty="0" smtClean="0"/>
              <a:t> functions</a:t>
            </a:r>
            <a:endParaRPr lang="en-US" sz="2000" dirty="0"/>
          </a:p>
        </p:txBody>
      </p:sp>
      <p:sp>
        <p:nvSpPr>
          <p:cNvPr id="49" name="Up-Down Arrow 48"/>
          <p:cNvSpPr/>
          <p:nvPr/>
        </p:nvSpPr>
        <p:spPr>
          <a:xfrm>
            <a:off x="3962754" y="2136942"/>
            <a:ext cx="527126" cy="91981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012" y="2212506"/>
            <a:ext cx="2128050" cy="2017743"/>
            <a:chOff x="1" y="1934769"/>
            <a:chExt cx="2128050" cy="2017743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754300" y="2534914"/>
              <a:ext cx="737950" cy="141759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" y="1934769"/>
              <a:ext cx="2128050" cy="8925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Faster prototyping?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3837" y="5662553"/>
            <a:ext cx="3717439" cy="892552"/>
            <a:chOff x="234826" y="5384816"/>
            <a:chExt cx="4633905" cy="892552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2366303" y="5631038"/>
              <a:ext cx="2502428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34826" y="5384816"/>
              <a:ext cx="2789654" cy="8925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Right h/w-s/</a:t>
              </a:r>
              <a:r>
                <a:rPr lang="en-US" sz="2600" smtClean="0">
                  <a:solidFill>
                    <a:schemeClr val="tx1"/>
                  </a:solidFill>
                </a:rPr>
                <a:t>w mix</a:t>
              </a:r>
              <a:r>
                <a:rPr lang="en-US" sz="2600" dirty="0" smtClean="0">
                  <a:solidFill>
                    <a:schemeClr val="tx1"/>
                  </a:solidFill>
                </a:rPr>
                <a:t>?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9154" y="3154169"/>
            <a:ext cx="2342293" cy="901186"/>
            <a:chOff x="6640143" y="2876432"/>
            <a:chExt cx="2342293" cy="901186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6640143" y="3542685"/>
              <a:ext cx="887641" cy="234933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480027" y="2876432"/>
              <a:ext cx="1502409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Isolation?</a:t>
              </a:r>
            </a:p>
          </p:txBody>
        </p:sp>
      </p:grpSp>
      <p:pic>
        <p:nvPicPr>
          <p:cNvPr id="54" name="Picture 230" descr="UCS5108BladeServerChassi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0811" y="6175780"/>
            <a:ext cx="4161917" cy="485614"/>
          </a:xfrm>
          <a:prstGeom prst="rect">
            <a:avLst/>
          </a:prstGeom>
          <a:noFill/>
        </p:spPr>
      </p:pic>
      <p:sp>
        <p:nvSpPr>
          <p:cNvPr id="59" name="Up-Down Arrow 58"/>
          <p:cNvSpPr/>
          <p:nvPr/>
        </p:nvSpPr>
        <p:spPr>
          <a:xfrm>
            <a:off x="4030317" y="5177314"/>
            <a:ext cx="459563" cy="100977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37973" y="1679797"/>
            <a:ext cx="2207841" cy="492443"/>
            <a:chOff x="6478959" y="976568"/>
            <a:chExt cx="2207841" cy="492443"/>
          </a:xfrm>
        </p:grpSpPr>
        <p:sp>
          <p:nvSpPr>
            <p:cNvPr id="55" name="TextBox 54"/>
            <p:cNvSpPr txBox="1"/>
            <p:nvPr/>
          </p:nvSpPr>
          <p:spPr>
            <a:xfrm>
              <a:off x="7547120" y="976568"/>
              <a:ext cx="1139680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Verify?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H="1">
              <a:off x="6478959" y="1187492"/>
              <a:ext cx="1042421" cy="4213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8034" y="869799"/>
            <a:ext cx="2277195" cy="1020922"/>
            <a:chOff x="0" y="941270"/>
            <a:chExt cx="2277195" cy="1020922"/>
          </a:xfrm>
        </p:grpSpPr>
        <p:sp>
          <p:nvSpPr>
            <p:cNvPr id="51" name="TextBox 50"/>
            <p:cNvSpPr txBox="1"/>
            <p:nvPr/>
          </p:nvSpPr>
          <p:spPr>
            <a:xfrm>
              <a:off x="0" y="941270"/>
              <a:ext cx="1354094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Policies?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1" idx="3"/>
            </p:cNvCxnSpPr>
            <p:nvPr/>
          </p:nvCxnSpPr>
          <p:spPr>
            <a:xfrm>
              <a:off x="1354094" y="1187492"/>
              <a:ext cx="923101" cy="77470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358099" y="2350628"/>
            <a:ext cx="2972192" cy="492443"/>
            <a:chOff x="4191337" y="2015916"/>
            <a:chExt cx="2972192" cy="492443"/>
          </a:xfrm>
        </p:grpSpPr>
        <p:sp>
          <p:nvSpPr>
            <p:cNvPr id="58" name="TextBox 57"/>
            <p:cNvSpPr txBox="1"/>
            <p:nvPr/>
          </p:nvSpPr>
          <p:spPr>
            <a:xfrm>
              <a:off x="5472591" y="2015916"/>
              <a:ext cx="1690938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Interfaces?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49" idx="6"/>
            </p:cNvCxnSpPr>
            <p:nvPr/>
          </p:nvCxnSpPr>
          <p:spPr>
            <a:xfrm flipH="1" flipV="1">
              <a:off x="4191337" y="2262138"/>
              <a:ext cx="1201676" cy="14606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104549" y="905097"/>
            <a:ext cx="2804082" cy="712532"/>
            <a:chOff x="6036266" y="976568"/>
            <a:chExt cx="2837108" cy="712532"/>
          </a:xfrm>
        </p:grpSpPr>
        <p:sp>
          <p:nvSpPr>
            <p:cNvPr id="61" name="TextBox 60"/>
            <p:cNvSpPr txBox="1"/>
            <p:nvPr/>
          </p:nvSpPr>
          <p:spPr>
            <a:xfrm>
              <a:off x="7547120" y="976568"/>
              <a:ext cx="1326254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Attacks?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6036266" y="1187492"/>
              <a:ext cx="1485114" cy="50160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32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23"/>
    </mc:Choice>
    <mc:Fallback xmlns="">
      <p:transition spd="slow" advTm="67923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Topics and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9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we will cover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Firewalls and Intrusion Detection </a:t>
            </a:r>
          </a:p>
          <a:p>
            <a:pPr lvl="1"/>
            <a:r>
              <a:rPr lang="en-US" dirty="0" smtClean="0"/>
              <a:t>Types of systems</a:t>
            </a:r>
          </a:p>
          <a:p>
            <a:pPr lvl="1"/>
            <a:r>
              <a:rPr lang="en-US" dirty="0" smtClean="0"/>
              <a:t>Measures of success</a:t>
            </a:r>
          </a:p>
          <a:p>
            <a:r>
              <a:rPr lang="en-US" dirty="0" smtClean="0"/>
              <a:t>Routing attacks and security</a:t>
            </a:r>
          </a:p>
          <a:p>
            <a:pPr lvl="1"/>
            <a:r>
              <a:rPr lang="en-US" dirty="0" smtClean="0"/>
              <a:t>BGP and security</a:t>
            </a:r>
          </a:p>
          <a:p>
            <a:r>
              <a:rPr lang="en-US" dirty="0" smtClean="0"/>
              <a:t>Denial of service and defenses</a:t>
            </a:r>
          </a:p>
          <a:p>
            <a:pPr lvl="1"/>
            <a:r>
              <a:rPr lang="en-US" dirty="0" smtClean="0"/>
              <a:t>Types of </a:t>
            </a:r>
            <a:r>
              <a:rPr lang="en-US" dirty="0" err="1" smtClean="0"/>
              <a:t>DoS</a:t>
            </a:r>
            <a:r>
              <a:rPr lang="en-US" dirty="0" smtClean="0"/>
              <a:t>/</a:t>
            </a:r>
            <a:r>
              <a:rPr lang="en-US" dirty="0" err="1" smtClean="0"/>
              <a:t>DDoS</a:t>
            </a:r>
            <a:r>
              <a:rPr lang="en-US" dirty="0" smtClean="0"/>
              <a:t> and countermeasures</a:t>
            </a:r>
          </a:p>
          <a:p>
            <a:r>
              <a:rPr lang="en-US" dirty="0" smtClean="0"/>
              <a:t>Anonymity, censorship, traffic analysis</a:t>
            </a:r>
          </a:p>
          <a:p>
            <a:pPr lvl="1"/>
            <a:r>
              <a:rPr lang="en-US" dirty="0" smtClean="0"/>
              <a:t>How to “hide”, how to infer?</a:t>
            </a:r>
          </a:p>
          <a:p>
            <a:r>
              <a:rPr lang="en-US" dirty="0" smtClean="0"/>
              <a:t>Web security</a:t>
            </a:r>
          </a:p>
          <a:p>
            <a:pPr lvl="1"/>
            <a:r>
              <a:rPr lang="en-US" dirty="0" smtClean="0"/>
              <a:t>XSS, SQL Injection, CSRF and defenses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31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of Network Security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064"/>
            <a:ext cx="8229600" cy="5121275"/>
          </a:xfrm>
        </p:spPr>
        <p:txBody>
          <a:bodyPr>
            <a:normAutofit fontScale="85000" lnSpcReduction="20000"/>
          </a:bodyPr>
          <a:lstStyle/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Understand different network-level attacks</a:t>
            </a:r>
          </a:p>
          <a:p>
            <a:pPr lvl="1"/>
            <a:r>
              <a:rPr lang="en-US" dirty="0" smtClean="0"/>
              <a:t>Routing attacks</a:t>
            </a:r>
          </a:p>
          <a:p>
            <a:pPr lvl="1"/>
            <a:r>
              <a:rPr lang="en-US" dirty="0" err="1" smtClean="0"/>
              <a:t>DDoS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Traffic analysis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Know landscape of defenses and limitations</a:t>
            </a:r>
          </a:p>
          <a:p>
            <a:pPr lvl="1"/>
            <a:r>
              <a:rPr lang="en-US" dirty="0" smtClean="0"/>
              <a:t>Firewall vs IDS</a:t>
            </a:r>
          </a:p>
          <a:p>
            <a:pPr lvl="1"/>
            <a:r>
              <a:rPr lang="en-US" dirty="0" smtClean="0"/>
              <a:t>Different types of IDS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the base rate fallacy and it’s application to IDS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able to recognize and perform basic web attacks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57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4" y="564444"/>
            <a:ext cx="8521186" cy="61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66" y="1905000"/>
            <a:ext cx="2734733" cy="20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Bob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238499" y="990600"/>
            <a:ext cx="190499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Public Channel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67" y="3810000"/>
            <a:ext cx="1828800" cy="1371601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0" y="44843"/>
            <a:ext cx="9143999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Network Security?</a:t>
            </a:r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 bwMode="auto">
          <a:xfrm flipV="1">
            <a:off x="2438400" y="2810980"/>
            <a:ext cx="4114800" cy="139419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113829" y="5410200"/>
            <a:ext cx="580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Alice, Bob, and Eve don’t exist in a vacuum. </a:t>
            </a:r>
          </a:p>
          <a:p>
            <a:r>
              <a:rPr lang="en-US" sz="2400" dirty="0" smtClean="0"/>
              <a:t>They talk over the network!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4831" y="4261687"/>
            <a:ext cx="3736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Network, </a:t>
            </a:r>
          </a:p>
          <a:p>
            <a:r>
              <a:rPr lang="en-US" sz="2400" dirty="0" smtClean="0"/>
              <a:t>typically runs IP “protocol”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67400" y="3505200"/>
            <a:ext cx="1371600" cy="699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83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66" y="1905000"/>
            <a:ext cx="2734733" cy="20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Bob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238499" y="990600"/>
            <a:ext cx="190499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Public Channel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67" y="3810000"/>
            <a:ext cx="1828800" cy="1371601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0" y="44843"/>
            <a:ext cx="9143999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Network Security?</a:t>
            </a:r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 bwMode="auto">
          <a:xfrm flipV="1">
            <a:off x="2438400" y="2810980"/>
            <a:ext cx="4114800" cy="139419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1036" y="5401733"/>
            <a:ext cx="852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Providing a “reliable” channel</a:t>
            </a:r>
          </a:p>
          <a:p>
            <a:r>
              <a:rPr lang="en-US" sz="2400" dirty="0" smtClean="0">
                <a:sym typeface="Wingdings"/>
              </a:rPr>
              <a:t> If the network protocols have flaws, crypto may not save you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4831" y="4049627"/>
            <a:ext cx="3736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Network, </a:t>
            </a:r>
          </a:p>
          <a:p>
            <a:r>
              <a:rPr lang="en-US" sz="2400" dirty="0" smtClean="0"/>
              <a:t>typically runs IP “protocol”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67400" y="3505200"/>
            <a:ext cx="1371600" cy="699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5" name="Picture 4" descr="Screen Shot 2015-01-24 at 5.1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8407400" cy="4101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900" y="4732635"/>
            <a:ext cx="863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www.secureworks.com</a:t>
            </a:r>
            <a:r>
              <a:rPr lang="en-US" sz="1400" dirty="0"/>
              <a:t>/cyber-threat-intelligence/threats/</a:t>
            </a:r>
            <a:r>
              <a:rPr lang="en-US" sz="1400" dirty="0" err="1"/>
              <a:t>bgp</a:t>
            </a:r>
            <a:r>
              <a:rPr lang="en-US" sz="1400" dirty="0"/>
              <a:t>-hijacking-for-</a:t>
            </a:r>
            <a:r>
              <a:rPr lang="en-US" sz="1400" dirty="0" err="1"/>
              <a:t>cryptocurrency</a:t>
            </a:r>
            <a:r>
              <a:rPr lang="en-US" sz="1400" dirty="0"/>
              <a:t>-profit/</a:t>
            </a:r>
          </a:p>
        </p:txBody>
      </p:sp>
    </p:spTree>
    <p:extLst>
      <p:ext uri="{BB962C8B-B14F-4D97-AF65-F5344CB8AC3E}">
        <p14:creationId xmlns:p14="http://schemas.microsoft.com/office/powerpoint/2010/main" val="3703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1|2|5.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emplate">
  <a:themeElements>
    <a:clrScheme name="Custom 3">
      <a:dk1>
        <a:srgbClr val="000000"/>
      </a:dk1>
      <a:lt1>
        <a:srgbClr val="FFFFFE"/>
      </a:lt1>
      <a:dk2>
        <a:srgbClr val="990000"/>
      </a:dk2>
      <a:lt2>
        <a:srgbClr val="FFFFFE"/>
      </a:lt2>
      <a:accent1>
        <a:srgbClr val="A32D1F"/>
      </a:accent1>
      <a:accent2>
        <a:srgbClr val="E47932"/>
      </a:accent2>
      <a:accent3>
        <a:srgbClr val="A32D1F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11102</TotalTime>
  <Words>1433</Words>
  <Application>Microsoft Macintosh PowerPoint</Application>
  <PresentationFormat>On-screen Show (4:3)</PresentationFormat>
  <Paragraphs>535</Paragraphs>
  <Slides>58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Calibri</vt:lpstr>
      <vt:lpstr>Cambria</vt:lpstr>
      <vt:lpstr>Comic Sans MS</vt:lpstr>
      <vt:lpstr>Consolas</vt:lpstr>
      <vt:lpstr>Helvetica</vt:lpstr>
      <vt:lpstr>MS PGothic</vt:lpstr>
      <vt:lpstr>ＭＳ Ｐゴシック</vt:lpstr>
      <vt:lpstr>ＭＳ Ｐ明朝</vt:lpstr>
      <vt:lpstr>ＭＳ ゴシック</vt:lpstr>
      <vt:lpstr>Tahoma</vt:lpstr>
      <vt:lpstr>Times</vt:lpstr>
      <vt:lpstr>Times New Roman</vt:lpstr>
      <vt:lpstr>Wingdings</vt:lpstr>
      <vt:lpstr>Arial</vt:lpstr>
      <vt:lpstr>template</vt:lpstr>
      <vt:lpstr>1_template</vt:lpstr>
      <vt:lpstr>Photo Editor Photo</vt:lpstr>
      <vt:lpstr>Network Security: Intro and Overview</vt:lpstr>
      <vt:lpstr>This Class: Introduction to the Four Research Cornerstones of Security</vt:lpstr>
      <vt:lpstr>Why do we need Network Security</vt:lpstr>
      <vt:lpstr>Control Flow Hijacks</vt:lpstr>
      <vt:lpstr>PowerPoint Presentation</vt:lpstr>
      <vt:lpstr>Why Network Security?</vt:lpstr>
      <vt:lpstr>What is Network Security</vt:lpstr>
      <vt:lpstr>What is Network Security?</vt:lpstr>
      <vt:lpstr>PowerPoint Presentation</vt:lpstr>
      <vt:lpstr>PowerPoint Presentation</vt:lpstr>
      <vt:lpstr>What is Network Security?</vt:lpstr>
      <vt:lpstr>PowerPoint Presentation</vt:lpstr>
      <vt:lpstr>What is Network Security?</vt:lpstr>
      <vt:lpstr>PowerPoint Presentation</vt:lpstr>
      <vt:lpstr>PowerPoint Presentation</vt:lpstr>
      <vt:lpstr>What is Network Security?</vt:lpstr>
      <vt:lpstr>PowerPoint Presentation</vt:lpstr>
      <vt:lpstr>Networking Basics/History</vt:lpstr>
      <vt:lpstr>The Internet: Success + disaster!</vt:lpstr>
      <vt:lpstr>The ARPANet</vt:lpstr>
      <vt:lpstr>Traditional Host-Network Division of Labor</vt:lpstr>
      <vt:lpstr>The Internet Hierarchy:  Autonomous Systems</vt:lpstr>
      <vt:lpstr>Network Communication: Lots of Functions Needed</vt:lpstr>
      <vt:lpstr>How is network security different?</vt:lpstr>
      <vt:lpstr>PowerPoint Presentation</vt:lpstr>
      <vt:lpstr>Networking Threats</vt:lpstr>
      <vt:lpstr>Meta observation ..</vt:lpstr>
      <vt:lpstr>PowerPoint Presentation</vt:lpstr>
      <vt:lpstr>Threats on the Internet</vt:lpstr>
      <vt:lpstr>Vulnerabilities at every layer</vt:lpstr>
      <vt:lpstr> Classic papers worth a read</vt:lpstr>
      <vt:lpstr>Flaw: Use IP Address for Authentication</vt:lpstr>
      <vt:lpstr>TCP Level Attacks</vt:lpstr>
      <vt:lpstr>Choosing the ISN</vt:lpstr>
      <vt:lpstr>Lessons from Bellovin</vt:lpstr>
      <vt:lpstr>DNS cache poisoning</vt:lpstr>
      <vt:lpstr>Network Defenses</vt:lpstr>
      <vt:lpstr>What can we do?</vt:lpstr>
      <vt:lpstr>Firewalls</vt:lpstr>
      <vt:lpstr>Typical Firewall Configuration</vt:lpstr>
      <vt:lpstr>What can we do?</vt:lpstr>
      <vt:lpstr>Intrusion Detection Systems</vt:lpstr>
      <vt:lpstr>Classes of IDS</vt:lpstr>
      <vt:lpstr>False positives and False Negatives!</vt:lpstr>
      <vt:lpstr>What can we do?</vt:lpstr>
      <vt:lpstr>Research in Network Security</vt:lpstr>
      <vt:lpstr>Traditional Network Security</vt:lpstr>
      <vt:lpstr>Software-Defined Network Security</vt:lpstr>
      <vt:lpstr>A sampling of recent results</vt:lpstr>
      <vt:lpstr>Flexible and Elastic DDoS Defense</vt:lpstr>
      <vt:lpstr>Precise Security Instrumentation (PSI)  for Enterprise Networks</vt:lpstr>
      <vt:lpstr>Securing IoT </vt:lpstr>
      <vt:lpstr>Many open problems</vt:lpstr>
      <vt:lpstr>Section Topics and Objectives</vt:lpstr>
      <vt:lpstr>Topics we will cover </vt:lpstr>
      <vt:lpstr>Objectives of Network Security Section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Microsoft Office User</cp:lastModifiedBy>
  <cp:revision>4685</cp:revision>
  <dcterms:created xsi:type="dcterms:W3CDTF">2011-11-02T18:57:24Z</dcterms:created>
  <dcterms:modified xsi:type="dcterms:W3CDTF">2015-10-28T16:40:04Z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