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70.xml" ContentType="application/vnd.openxmlformats-officedocument.presentationml.tags+xml"/>
  <Override PartName="/ppt/notesSlides/notesSlide2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handoutMasterIdLst>
    <p:handoutMasterId r:id="rId89"/>
  </p:handoutMasterIdLst>
  <p:sldIdLst>
    <p:sldId id="289" r:id="rId2"/>
    <p:sldId id="485" r:id="rId3"/>
    <p:sldId id="486" r:id="rId4"/>
    <p:sldId id="527" r:id="rId5"/>
    <p:sldId id="529" r:id="rId6"/>
    <p:sldId id="530" r:id="rId7"/>
    <p:sldId id="531" r:id="rId8"/>
    <p:sldId id="532" r:id="rId9"/>
    <p:sldId id="491" r:id="rId10"/>
    <p:sldId id="492" r:id="rId11"/>
    <p:sldId id="458" r:id="rId12"/>
    <p:sldId id="488" r:id="rId13"/>
    <p:sldId id="526" r:id="rId14"/>
    <p:sldId id="490" r:id="rId15"/>
    <p:sldId id="459" r:id="rId16"/>
    <p:sldId id="470" r:id="rId17"/>
    <p:sldId id="471" r:id="rId18"/>
    <p:sldId id="461" r:id="rId19"/>
    <p:sldId id="462" r:id="rId20"/>
    <p:sldId id="525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533" r:id="rId29"/>
    <p:sldId id="496" r:id="rId30"/>
    <p:sldId id="473" r:id="rId31"/>
    <p:sldId id="474" r:id="rId32"/>
    <p:sldId id="499" r:id="rId33"/>
    <p:sldId id="534" r:id="rId34"/>
    <p:sldId id="497" r:id="rId35"/>
    <p:sldId id="502" r:id="rId36"/>
    <p:sldId id="498" r:id="rId37"/>
    <p:sldId id="500" r:id="rId38"/>
    <p:sldId id="501" r:id="rId39"/>
    <p:sldId id="503" r:id="rId40"/>
    <p:sldId id="542" r:id="rId41"/>
    <p:sldId id="543" r:id="rId42"/>
    <p:sldId id="544" r:id="rId43"/>
    <p:sldId id="545" r:id="rId44"/>
    <p:sldId id="546" r:id="rId45"/>
    <p:sldId id="548" r:id="rId46"/>
    <p:sldId id="549" r:id="rId47"/>
    <p:sldId id="550" r:id="rId48"/>
    <p:sldId id="551" r:id="rId49"/>
    <p:sldId id="552" r:id="rId50"/>
    <p:sldId id="553" r:id="rId51"/>
    <p:sldId id="554" r:id="rId52"/>
    <p:sldId id="555" r:id="rId53"/>
    <p:sldId id="556" r:id="rId54"/>
    <p:sldId id="557" r:id="rId55"/>
    <p:sldId id="558" r:id="rId56"/>
    <p:sldId id="559" r:id="rId57"/>
    <p:sldId id="560" r:id="rId58"/>
    <p:sldId id="561" r:id="rId59"/>
    <p:sldId id="562" r:id="rId60"/>
    <p:sldId id="505" r:id="rId61"/>
    <p:sldId id="521" r:id="rId62"/>
    <p:sldId id="509" r:id="rId63"/>
    <p:sldId id="510" r:id="rId64"/>
    <p:sldId id="511" r:id="rId65"/>
    <p:sldId id="512" r:id="rId66"/>
    <p:sldId id="513" r:id="rId67"/>
    <p:sldId id="514" r:id="rId68"/>
    <p:sldId id="563" r:id="rId69"/>
    <p:sldId id="516" r:id="rId70"/>
    <p:sldId id="524" r:id="rId71"/>
    <p:sldId id="388" r:id="rId72"/>
    <p:sldId id="389" r:id="rId73"/>
    <p:sldId id="390" r:id="rId74"/>
    <p:sldId id="391" r:id="rId75"/>
    <p:sldId id="392" r:id="rId76"/>
    <p:sldId id="395" r:id="rId77"/>
    <p:sldId id="268" r:id="rId78"/>
    <p:sldId id="387" r:id="rId79"/>
    <p:sldId id="456" r:id="rId80"/>
    <p:sldId id="535" r:id="rId81"/>
    <p:sldId id="536" r:id="rId82"/>
    <p:sldId id="537" r:id="rId83"/>
    <p:sldId id="538" r:id="rId84"/>
    <p:sldId id="539" r:id="rId85"/>
    <p:sldId id="540" r:id="rId86"/>
    <p:sldId id="541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85"/>
            <p14:sldId id="486"/>
          </p14:sldIdLst>
        </p14:section>
        <p14:section name="Reference Monitor" id="{64B17C6A-FFD0-FB4A-AA38-3E50B59CE53F}">
          <p14:sldIdLst>
            <p14:sldId id="527"/>
            <p14:sldId id="529"/>
            <p14:sldId id="530"/>
            <p14:sldId id="531"/>
          </p14:sldIdLst>
        </p14:section>
        <p14:section name="CFI" id="{E7C6775B-E752-EF48-B368-86758FC82941}">
          <p14:sldIdLst>
            <p14:sldId id="532"/>
            <p14:sldId id="491"/>
            <p14:sldId id="492"/>
            <p14:sldId id="458"/>
          </p14:sldIdLst>
        </p14:section>
        <p14:section name="Control Flow Graphs" id="{685666EA-D347-A948-8503-BAE90A5779E5}">
          <p14:sldIdLst>
            <p14:sldId id="488"/>
            <p14:sldId id="526"/>
            <p14:sldId id="490"/>
            <p14:sldId id="459"/>
            <p14:sldId id="470"/>
            <p14:sldId id="471"/>
            <p14:sldId id="461"/>
            <p14:sldId id="462"/>
            <p14:sldId id="525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  <p14:section name="CFI Steps" id="{599781C8-B478-8B44-B190-2B1105BB27D1}">
          <p14:sldIdLst>
            <p14:sldId id="533"/>
            <p14:sldId id="496"/>
            <p14:sldId id="473"/>
            <p14:sldId id="474"/>
            <p14:sldId id="499"/>
            <p14:sldId id="534"/>
            <p14:sldId id="497"/>
            <p14:sldId id="502"/>
            <p14:sldId id="498"/>
            <p14:sldId id="500"/>
            <p14:sldId id="501"/>
            <p14:sldId id="503"/>
            <p14:sldId id="542"/>
            <p14:sldId id="543"/>
            <p14:sldId id="544"/>
            <p14:sldId id="545"/>
            <p14:sldId id="546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</p14:sldIdLst>
        </p14:section>
        <p14:section name="SFI" id="{0A84F597-685F-CE4C-9556-B5CA3E561591}">
          <p14:sldIdLst>
            <p14:sldId id="505"/>
            <p14:sldId id="521"/>
            <p14:sldId id="509"/>
            <p14:sldId id="510"/>
            <p14:sldId id="511"/>
            <p14:sldId id="512"/>
            <p14:sldId id="513"/>
            <p14:sldId id="514"/>
            <p14:sldId id="563"/>
            <p14:sldId id="516"/>
          </p14:sldIdLst>
        </p14:section>
        <p14:section name="NaCl" id="{7F62962F-8CCB-4A46-98AF-7E95DDA1C1BC}">
          <p14:sldIdLst>
            <p14:sldId id="524"/>
            <p14:sldId id="388"/>
            <p14:sldId id="389"/>
            <p14:sldId id="390"/>
            <p14:sldId id="391"/>
            <p14:sldId id="392"/>
            <p14:sldId id="395"/>
          </p14:sldIdLst>
        </p14:section>
        <p14:section name="Conclusion" id="{9261A7F0-4603-054A-9F9B-B1F21EA47009}">
          <p14:sldIdLst>
            <p14:sldId id="268"/>
            <p14:sldId id="387"/>
          </p14:sldIdLst>
        </p14:section>
        <p14:section name="Cherries" id="{61833DD4-085E-AD41-B5A7-86415516A8FD}">
          <p14:sldIdLst>
            <p14:sldId id="456"/>
          </p14:sldIdLst>
        </p14:section>
        <p14:section name="Stencils" id="{C36C102D-6D1A-D549-BCA1-2FF4955F838B}">
          <p14:sldIdLst>
            <p14:sldId id="535"/>
            <p14:sldId id="536"/>
            <p14:sldId id="537"/>
            <p14:sldId id="538"/>
            <p14:sldId id="539"/>
            <p14:sldId id="540"/>
            <p14:sldId id="54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87473" autoAdjust="0"/>
  </p:normalViewPr>
  <p:slideViewPr>
    <p:cSldViewPr snapToObjects="1">
      <p:cViewPr varScale="1">
        <p:scale>
          <a:sx n="74" d="100"/>
          <a:sy n="74" d="100"/>
        </p:scale>
        <p:origin x="-120" y="-488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520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interSettings" Target="printerSettings/printerSettings1.bin"/><Relationship Id="rId91" Type="http://schemas.openxmlformats.org/officeDocument/2006/relationships/commentAuthors" Target="commentAuthors.xml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notesMaster" Target="notesMasters/notesMaster1.xml"/><Relationship Id="rId8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 </a:t>
            </a:r>
            <a:r>
              <a:rPr lang="en-US" sz="1200" b="1" dirty="0" smtClean="0"/>
              <a:t>flow-sensitive</a:t>
            </a:r>
            <a:r>
              <a:rPr lang="en-US" sz="1200" dirty="0" smtClean="0"/>
              <a:t> analysis takes into account the order of statements in a program. For example, a flow-insensitive pointer alias analysis may determine "variables </a:t>
            </a:r>
            <a:r>
              <a:rPr lang="en-US" sz="1200" i="1" dirty="0" smtClean="0"/>
              <a:t>x</a:t>
            </a:r>
            <a:r>
              <a:rPr lang="en-US" sz="1200" dirty="0" smtClean="0"/>
              <a:t> and </a:t>
            </a:r>
            <a:r>
              <a:rPr lang="en-US" sz="1200" i="1" dirty="0" smtClean="0"/>
              <a:t>y</a:t>
            </a:r>
            <a:r>
              <a:rPr lang="en-US" sz="1200" dirty="0" smtClean="0"/>
              <a:t> may refer to the same location", while a flow-sensitive analysis may determine "after statement 20, variables </a:t>
            </a:r>
            <a:r>
              <a:rPr lang="en-US" sz="1200" i="1" dirty="0" smtClean="0"/>
              <a:t>x</a:t>
            </a:r>
            <a:r>
              <a:rPr lang="en-US" sz="1200" dirty="0" smtClean="0"/>
              <a:t> and </a:t>
            </a:r>
            <a:r>
              <a:rPr lang="en-US" sz="1200" i="1" dirty="0" smtClean="0"/>
              <a:t>y</a:t>
            </a:r>
            <a:r>
              <a:rPr lang="en-US" sz="1200" dirty="0" smtClean="0"/>
              <a:t> may refer to the same location”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6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</a:t>
            </a:r>
            <a:r>
              <a:rPr lang="en-US" sz="1200" b="1" dirty="0" smtClean="0"/>
              <a:t>path-sensitive</a:t>
            </a:r>
            <a:r>
              <a:rPr lang="en-US" sz="1200" dirty="0" smtClean="0"/>
              <a:t> analysis computes different pieces of analysis information dependent on the predicates at conditional branch instructions. For instance, if a branch contains a condition </a:t>
            </a:r>
            <a:r>
              <a:rPr lang="en-US" sz="1200" i="1" dirty="0" smtClean="0"/>
              <a:t>x&gt;0</a:t>
            </a:r>
            <a:r>
              <a:rPr lang="en-US" sz="1200" dirty="0" smtClean="0"/>
              <a:t>, then on the </a:t>
            </a:r>
            <a:r>
              <a:rPr lang="en-US" sz="1200" i="1" dirty="0" smtClean="0"/>
              <a:t>fall-through</a:t>
            </a:r>
            <a:r>
              <a:rPr lang="en-US" sz="1200" dirty="0" smtClean="0"/>
              <a:t> path, the analysis would assume that </a:t>
            </a:r>
            <a:r>
              <a:rPr lang="en-US" sz="1200" i="1" dirty="0" smtClean="0"/>
              <a:t>x&lt;=0</a:t>
            </a:r>
            <a:r>
              <a:rPr lang="en-US" sz="1200" dirty="0" smtClean="0"/>
              <a:t> and on the target of the branch it would assume that indeed </a:t>
            </a:r>
            <a:r>
              <a:rPr lang="en-US" sz="1200" i="1" dirty="0" smtClean="0"/>
              <a:t>x&gt;0</a:t>
            </a:r>
            <a:r>
              <a:rPr lang="en-US" sz="1200" dirty="0" smtClean="0"/>
              <a:t> holds.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7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Data-flow analysis is inherently flow-sensitive. Data-flow analysis is typically path-insensitive, though it is possible to define data-flow equations that yield a path-sensitive analysis.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75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analysis,</a:t>
            </a:r>
            <a:r>
              <a:rPr lang="en-US" baseline="0" dirty="0" smtClean="0"/>
              <a:t> or even security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each instruction keeps a SET</a:t>
            </a:r>
            <a:r>
              <a:rPr lang="en-US" baseline="0" dirty="0" smtClean="0"/>
              <a:t> of destination =&gt; too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9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complexity is our</a:t>
            </a:r>
            <a:r>
              <a:rPr lang="en-US" sz="2000" baseline="0" dirty="0" smtClean="0"/>
              <a:t> enemy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7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prefetch</a:t>
            </a:r>
            <a:r>
              <a:rPr lang="en-US" baseline="0" dirty="0" smtClean="0"/>
              <a:t> non-temporal =&gt; load to L2 please, no reuse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57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 are often vulnerabilities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Pop from stack, then jump.  TOC/TOU</a:t>
            </a:r>
            <a:r>
              <a:rPr lang="en-US" baseline="0" dirty="0" smtClean="0"/>
              <a:t> problem.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34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Illustrates bonus.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8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conducted analysis on the 107 CERT advisories from 2000 to</a:t>
            </a:r>
            <a:r>
              <a:rPr lang="en-US" baseline="0" dirty="0" smtClean="0"/>
              <a:t> </a:t>
            </a:r>
            <a:r>
              <a:rPr lang="en-US" dirty="0" smtClean="0"/>
              <a:t>2003.</a:t>
            </a:r>
          </a:p>
          <a:p>
            <a:r>
              <a:rPr lang="en-US" dirty="0" smtClean="0"/>
              <a:t>Our survey of the CERT advisories indicates that</a:t>
            </a:r>
            <a:r>
              <a:rPr lang="en-US" baseline="0" dirty="0" smtClean="0"/>
              <a:t> </a:t>
            </a:r>
            <a:r>
              <a:rPr lang="en-US" dirty="0" smtClean="0"/>
              <a:t>UCIT vulnerabilities account for 65% of advisory entries.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research.microsoft.com</a:t>
            </a:r>
            <a:r>
              <a:rPr lang="en-US" dirty="0" smtClean="0"/>
              <a:t>/en-us/um/people/</a:t>
            </a:r>
            <a:r>
              <a:rPr lang="en-US" dirty="0" err="1" smtClean="0"/>
              <a:t>shuochen</a:t>
            </a:r>
            <a:r>
              <a:rPr lang="en-US" dirty="0" smtClean="0"/>
              <a:t>/papers/</a:t>
            </a:r>
            <a:r>
              <a:rPr lang="en-US" dirty="0" err="1" smtClean="0"/>
              <a:t>ieee-proc.pdf</a:t>
            </a:r>
            <a:endParaRPr lang="en-US" dirty="0" smtClean="0"/>
          </a:p>
          <a:p>
            <a:r>
              <a:rPr lang="en-US" dirty="0" smtClean="0"/>
              <a:t>Journal version of “XKI03” in</a:t>
            </a:r>
            <a:r>
              <a:rPr lang="en-US" baseline="0" dirty="0" smtClean="0"/>
              <a:t> CFI slides from Princeton.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4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two main properties.  The</a:t>
            </a:r>
            <a:r>
              <a:rPr lang="en-US" baseline="0" dirty="0" smtClean="0"/>
              <a:t> in-bounds property ensures we don’t read or write out-of-bounds. The right type makes sure we only operate on the right type.  C safe pointer work typically only considers the first, including the papers we read today. Papers that try to add type-safety to C, e.g., Cyclone, will do the second. But that is for a later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5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id, data</a:t>
            </a:r>
            <a:r>
              <a:rPr lang="en-US" baseline="0" dirty="0" smtClean="0"/>
              <a:t> id, dedicated, shift amount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15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buffer overflow writes</a:t>
            </a:r>
            <a:r>
              <a:rPr lang="en-US" baseline="0" dirty="0" smtClean="0"/>
              <a:t> to contiguous memory; data </a:t>
            </a:r>
            <a:r>
              <a:rPr lang="en-US" baseline="0" dirty="0" err="1" smtClean="0"/>
              <a:t>ptr</a:t>
            </a:r>
            <a:r>
              <a:rPr lang="en-US" baseline="0" dirty="0" smtClean="0"/>
              <a:t> subterfuge allows you to skip over canary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box around “data memory” is to highlight we’re going to limit the power of the attacker</a:t>
            </a:r>
            <a:r>
              <a:rPr lang="en-US" baseline="0" dirty="0" smtClean="0"/>
              <a:t> for memory with instructions.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8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 code analysis,</a:t>
            </a:r>
            <a:r>
              <a:rPr lang="en-US" baseline="0" dirty="0" smtClean="0"/>
              <a:t> or even security automata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Block</a:t>
            </a:r>
          </a:p>
          <a:p>
            <a:r>
              <a:rPr lang="en-US" dirty="0" smtClean="0"/>
              <a:t>CFG,</a:t>
            </a:r>
            <a:r>
              <a:rPr lang="en-US" baseline="0" dirty="0" smtClean="0"/>
              <a:t> usually for procedures</a:t>
            </a:r>
            <a:endParaRPr lang="en-US" dirty="0" smtClean="0"/>
          </a:p>
          <a:p>
            <a:r>
              <a:rPr lang="en-US" dirty="0" smtClean="0"/>
              <a:t>Call Graph</a:t>
            </a:r>
          </a:p>
          <a:p>
            <a:r>
              <a:rPr lang="en-US" dirty="0" smtClean="0"/>
              <a:t>Super Graph</a:t>
            </a:r>
            <a:r>
              <a:rPr lang="en-US" baseline="0" dirty="0" smtClean="0"/>
              <a:t> by superimposing the two using call sites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 basic block (e.g., in runtime tools) All statements executed between jumps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4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 </a:t>
            </a:r>
            <a:r>
              <a:rPr lang="en-US" sz="1200" b="1" dirty="0" smtClean="0"/>
              <a:t>context-sensitive</a:t>
            </a:r>
            <a:r>
              <a:rPr lang="en-US" sz="1200" dirty="0" smtClean="0"/>
              <a:t> analysis is an </a:t>
            </a:r>
            <a:r>
              <a:rPr lang="en-US" sz="1200" i="1" dirty="0" err="1" smtClean="0"/>
              <a:t>interprocedural</a:t>
            </a:r>
            <a:r>
              <a:rPr lang="en-US" sz="1200" dirty="0" smtClean="0"/>
              <a:t> analysis that considers the calling context when analyzing the target of a function call. In particular, using context information one can </a:t>
            </a:r>
            <a:r>
              <a:rPr lang="en-US" sz="1200" i="1" dirty="0" smtClean="0"/>
              <a:t>jump back</a:t>
            </a:r>
            <a:r>
              <a:rPr lang="en-US" sz="1200" dirty="0" smtClean="0"/>
              <a:t> to the original call site, whereas without that information, the analysis information has to be propagated back to all possible call sites, potentially losing precision.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7365A97-04BF-E049-8B71-47229E58054F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0618C55-B7FB-CF48-9057-CB0EAADEDE46}" type="datetime1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F7746AA-A7CA-9E46-8F0F-539CE2262B7D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1E9A64A-4B6A-5C4D-8649-353CCA9C7CF4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11963F5-ADA7-6041-8BE5-B12DBD281C1F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2E190D6-30F8-2A42-A999-C3B2A18B9CA5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0F934D9-7BC1-AC4D-8729-CC7A47035D7F}" type="datetime1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28009-E0F7-F746-B160-230F98A149A2}" type="datetime1">
              <a:rPr lang="en-US" smtClean="0"/>
              <a:t>9/28/14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09717C9-43E9-0140-AA17-73B2A4BB3256}" type="datetime1">
              <a:rPr lang="en-US" smtClean="0"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A4935B5-8B26-7A4C-B00C-BFF4D2F9C1C1}" type="datetime1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5E07B22D-5539-AD43-938B-6463933DEC58}" type="datetime1">
              <a:rPr lang="en-US" smtClean="0"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60ED8F6-EA16-FE4B-B5B2-1BD1CBCC7690}" type="datetime1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tags" Target="../tags/tag2.xml"/><Relationship Id="rId16" Type="http://schemas.openxmlformats.org/officeDocument/2006/relationships/tags" Target="../tags/tag3.x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6D424CEA-12A0-7148-9CBA-A69D5F520C3C}" type="datetime1">
              <a:rPr lang="en-US" smtClean="0"/>
              <a:t>9/28/14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2.jpg"/><Relationship Id="rId1" Type="http://schemas.openxmlformats.org/officeDocument/2006/relationships/tags" Target="../tags/tag72.xml"/><Relationship Id="rId2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98423" y="2035175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/>
              <a:t>Moving towards safety.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00400" y="2133600"/>
            <a:ext cx="2362200" cy="674132"/>
            <a:chOff x="3200400" y="2133600"/>
            <a:chExt cx="2362200" cy="674132"/>
          </a:xfrm>
        </p:grpSpPr>
        <p:sp>
          <p:nvSpPr>
            <p:cNvPr id="4" name="Right Brace 3"/>
            <p:cNvSpPr/>
            <p:nvPr/>
          </p:nvSpPr>
          <p:spPr>
            <a:xfrm rot="5400000">
              <a:off x="4191000" y="1143000"/>
              <a:ext cx="381000" cy="2362200"/>
            </a:xfrm>
            <a:prstGeom prst="righ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33451" y="2438400"/>
              <a:ext cx="89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“static”</a:t>
              </a:r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9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improved slides on this in S12 temporal model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err="1" smtClean="0">
                <a:solidFill>
                  <a:schemeClr val="tx2"/>
                </a:solidFill>
              </a:rPr>
              <a:t>Defn</a:t>
            </a:r>
            <a:r>
              <a:rPr lang="en-US" sz="2400" b="1" i="1" u="sng" dirty="0" smtClean="0">
                <a:solidFill>
                  <a:schemeClr val="tx2"/>
                </a:solidFill>
              </a:rPr>
              <a:t> Basic Block</a:t>
            </a:r>
            <a:r>
              <a:rPr lang="en-US" sz="2400" b="1" i="1" dirty="0" smtClean="0">
                <a:solidFill>
                  <a:schemeClr val="tx2"/>
                </a:solidFill>
              </a:rPr>
              <a:t>: </a:t>
            </a:r>
            <a:r>
              <a:rPr lang="en-US" sz="2400" dirty="0" smtClean="0"/>
              <a:t>A consecutive sequence of instructions / code such that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instruction in each </a:t>
            </a:r>
            <a:r>
              <a:rPr lang="en-US" sz="2400" dirty="0" smtClean="0"/>
              <a:t>position </a:t>
            </a:r>
            <a:r>
              <a:rPr lang="en-US" sz="2400" dirty="0"/>
              <a:t>always executes </a:t>
            </a:r>
            <a:r>
              <a:rPr lang="en-US" sz="2400" dirty="0" smtClean="0"/>
              <a:t>before (dominates) all </a:t>
            </a:r>
            <a:r>
              <a:rPr lang="en-US" sz="2400" dirty="0"/>
              <a:t>those in later positions</a:t>
            </a:r>
            <a:r>
              <a:rPr lang="en-US" sz="2400" dirty="0" smtClean="0"/>
              <a:t>, and</a:t>
            </a:r>
          </a:p>
          <a:p>
            <a:r>
              <a:rPr lang="en-US" sz="2400" dirty="0" smtClean="0"/>
              <a:t>no outside instruction can execute </a:t>
            </a:r>
            <a:r>
              <a:rPr lang="en-US" sz="2400" dirty="0"/>
              <a:t>between two instructions in the </a:t>
            </a:r>
            <a:r>
              <a:rPr lang="en-US" sz="2400" dirty="0" smtClean="0"/>
              <a:t>sequence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" y="1828800"/>
            <a:ext cx="8153400" cy="1676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control is “straight”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(no jump targets except at </a:t>
            </a:r>
            <a:r>
              <a:rPr lang="en-US" sz="2800" dirty="0">
                <a:solidFill>
                  <a:schemeClr val="bg1"/>
                </a:solidFill>
              </a:rPr>
              <a:t>the beginning</a:t>
            </a:r>
            <a:r>
              <a:rPr lang="en-US" sz="2800" dirty="0" smtClean="0">
                <a:solidFill>
                  <a:schemeClr val="bg1"/>
                </a:solidFill>
              </a:rPr>
              <a:t>,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no </a:t>
            </a:r>
            <a:r>
              <a:rPr lang="en-US" sz="2800" dirty="0">
                <a:solidFill>
                  <a:schemeClr val="bg1"/>
                </a:solidFill>
              </a:rPr>
              <a:t>jumps except at the end)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44053" y="4041401"/>
            <a:ext cx="3775547" cy="2435599"/>
            <a:chOff x="853918" y="3908154"/>
            <a:chExt cx="3775547" cy="2435599"/>
          </a:xfrm>
        </p:grpSpPr>
        <p:grpSp>
          <p:nvGrpSpPr>
            <p:cNvPr id="16" name="Group 15"/>
            <p:cNvGrpSpPr/>
            <p:nvPr/>
          </p:nvGrpSpPr>
          <p:grpSpPr>
            <a:xfrm>
              <a:off x="853918" y="3908154"/>
              <a:ext cx="1817305" cy="2435599"/>
              <a:chOff x="853918" y="3908154"/>
              <a:chExt cx="1817305" cy="243559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53918" y="3908154"/>
                <a:ext cx="1817305" cy="788149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1. x = y + z</a:t>
                </a:r>
              </a:p>
              <a:p>
                <a:r>
                  <a:rPr lang="en-US" sz="2000" dirty="0" smtClean="0"/>
                  <a:t>2.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53918" y="4805768"/>
                <a:ext cx="1817305" cy="1100125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 smtClean="0"/>
                  <a:t>3. x = y + z</a:t>
                </a:r>
              </a:p>
              <a:p>
                <a:r>
                  <a:rPr lang="en-US" sz="2000" dirty="0" smtClean="0"/>
                  <a:t>4. z = t + </a:t>
                </a:r>
                <a:r>
                  <a:rPr lang="en-US" sz="2000" dirty="0" err="1" smtClean="0"/>
                  <a:t>i</a:t>
                </a:r>
                <a:endParaRPr lang="en-US" sz="2000" dirty="0" smtClean="0"/>
              </a:p>
              <a:p>
                <a:r>
                  <a:rPr lang="en-US" sz="2000" dirty="0" smtClean="0"/>
                  <a:t>5.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1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3918" y="5988841"/>
                <a:ext cx="1817305" cy="354912"/>
              </a:xfrm>
              <a:prstGeom prst="rect">
                <a:avLst/>
              </a:prstGeom>
              <a:solidFill>
                <a:srgbClr val="B6492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/>
                  <a:t>6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jmp</a:t>
                </a:r>
                <a:r>
                  <a:rPr lang="en-US" sz="2000" dirty="0" smtClean="0"/>
                  <a:t> 3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743200" y="3908154"/>
              <a:ext cx="1886265" cy="2435599"/>
              <a:chOff x="2743200" y="3908154"/>
              <a:chExt cx="1886265" cy="2435599"/>
            </a:xfrm>
          </p:grpSpPr>
          <p:sp>
            <p:nvSpPr>
              <p:cNvPr id="8" name="Right Brace 7"/>
              <p:cNvSpPr/>
              <p:nvPr/>
            </p:nvSpPr>
            <p:spPr>
              <a:xfrm>
                <a:off x="2743200" y="3908154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4200" y="4772010"/>
                <a:ext cx="1505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3 static 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locks</a:t>
                </a:r>
                <a:endParaRPr lang="en-US" sz="2000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953000" y="4041401"/>
            <a:ext cx="3738182" cy="2435599"/>
            <a:chOff x="5308732" y="3733800"/>
            <a:chExt cx="3738182" cy="2435599"/>
          </a:xfrm>
        </p:grpSpPr>
        <p:sp>
          <p:nvSpPr>
            <p:cNvPr id="10" name="Rectangle 9"/>
            <p:cNvSpPr/>
            <p:nvPr/>
          </p:nvSpPr>
          <p:spPr>
            <a:xfrm>
              <a:off x="5308732" y="4127873"/>
              <a:ext cx="1817305" cy="1647453"/>
            </a:xfrm>
            <a:prstGeom prst="rect">
              <a:avLst/>
            </a:prstGeom>
            <a:solidFill>
              <a:srgbClr val="B6492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/>
                <a:t>1. x = y + z</a:t>
              </a:r>
            </a:p>
            <a:p>
              <a:r>
                <a:rPr lang="en-US" sz="2000" dirty="0" smtClean="0"/>
                <a:t>2. z = t + </a:t>
              </a:r>
              <a:r>
                <a:rPr lang="en-US" sz="2000" dirty="0" err="1" smtClean="0"/>
                <a:t>i</a:t>
              </a: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/>
                <a:t>3. x = </a:t>
              </a:r>
              <a:r>
                <a:rPr lang="en-US" sz="2000" dirty="0" smtClean="0"/>
                <a:t>y + z</a:t>
              </a:r>
              <a:endParaRPr lang="en-US" sz="2000" dirty="0"/>
            </a:p>
            <a:p>
              <a:r>
                <a:rPr lang="en-US" sz="2000" dirty="0"/>
                <a:t>4. z = </a:t>
              </a:r>
              <a:r>
                <a:rPr lang="en-US" sz="2000" dirty="0" smtClean="0"/>
                <a:t>t + </a:t>
              </a:r>
              <a:r>
                <a:rPr lang="en-US" sz="2000" dirty="0" err="1" smtClean="0"/>
                <a:t>i</a:t>
              </a:r>
              <a:endParaRPr lang="en-US" sz="2000" dirty="0"/>
            </a:p>
            <a:p>
              <a:r>
                <a:rPr lang="en-US" sz="2000" dirty="0"/>
                <a:t>5. </a:t>
              </a:r>
              <a:r>
                <a:rPr lang="en-US" sz="2000" dirty="0" err="1"/>
                <a:t>jmp</a:t>
              </a:r>
              <a:r>
                <a:rPr lang="en-US" sz="2000" dirty="0"/>
                <a:t> </a:t>
              </a:r>
              <a:r>
                <a:rPr lang="en-US" sz="2000" dirty="0" smtClean="0"/>
                <a:t>1</a:t>
              </a:r>
              <a:endParaRPr lang="en-US" sz="2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208171" y="3733800"/>
              <a:ext cx="1838743" cy="2435599"/>
              <a:chOff x="7208171" y="3733800"/>
              <a:chExt cx="1838743" cy="2435599"/>
            </a:xfrm>
          </p:grpSpPr>
          <p:sp>
            <p:nvSpPr>
              <p:cNvPr id="11" name="Right Brace 10"/>
              <p:cNvSpPr/>
              <p:nvPr/>
            </p:nvSpPr>
            <p:spPr>
              <a:xfrm>
                <a:off x="7208171" y="3733800"/>
                <a:ext cx="459800" cy="243559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643966" y="4597656"/>
                <a:ext cx="1402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1 dynamic</a:t>
                </a:r>
                <a:br>
                  <a:rPr lang="en-US" sz="2000" dirty="0" smtClean="0"/>
                </a:br>
                <a:r>
                  <a:rPr lang="en-US" sz="2000" dirty="0" smtClean="0"/>
                  <a:t>basic </a:t>
                </a:r>
                <a:r>
                  <a:rPr lang="en-US" sz="2000" dirty="0"/>
                  <a:t>b</a:t>
                </a:r>
                <a:r>
                  <a:rPr lang="en-US" sz="2000" dirty="0" smtClean="0"/>
                  <a:t>lock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20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CFG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smtClean="0"/>
              <a:t>static </a:t>
            </a:r>
            <a:r>
              <a:rPr lang="en-US" b="1" i="1" dirty="0" smtClean="0"/>
              <a:t>Control Flow Graph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dirty="0" smtClean="0"/>
              <a:t>graph where</a:t>
            </a:r>
            <a:endParaRPr lang="en-US" dirty="0"/>
          </a:p>
          <a:p>
            <a:pPr lvl="1"/>
            <a:r>
              <a:rPr lang="en-US" dirty="0" smtClean="0"/>
              <a:t>each </a:t>
            </a:r>
            <a:r>
              <a:rPr lang="en-US" dirty="0"/>
              <a:t>vertex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is </a:t>
            </a:r>
            <a:r>
              <a:rPr lang="en-US" dirty="0" smtClean="0"/>
              <a:t>a basic block, and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an edge (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i="1" dirty="0"/>
              <a:t>)</a:t>
            </a:r>
            <a:r>
              <a:rPr lang="en-US" dirty="0"/>
              <a:t> if there </a:t>
            </a:r>
            <a:r>
              <a:rPr lang="en-US" b="1" i="1" dirty="0"/>
              <a:t>may</a:t>
            </a:r>
            <a:r>
              <a:rPr lang="en-US" dirty="0"/>
              <a:t> be a transfer </a:t>
            </a:r>
            <a:r>
              <a:rPr lang="en-US" dirty="0" smtClean="0"/>
              <a:t>of control </a:t>
            </a:r>
            <a:r>
              <a:rPr lang="en-US" dirty="0"/>
              <a:t>from </a:t>
            </a:r>
            <a:r>
              <a:rPr lang="en-US" dirty="0" smtClean="0"/>
              <a:t>block </a:t>
            </a:r>
            <a:r>
              <a:rPr lang="en-US" i="1" dirty="0" smtClean="0"/>
              <a:t>v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to block</a:t>
            </a:r>
            <a:r>
              <a:rPr lang="en-US" i="1" dirty="0" smtClean="0"/>
              <a:t>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j</a:t>
            </a:r>
            <a:r>
              <a:rPr lang="en-US" dirty="0" smtClean="0"/>
              <a:t>.</a:t>
            </a:r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marL="0" indent="0">
              <a:buNone/>
            </a:pPr>
            <a:r>
              <a:rPr lang="en-US" dirty="0" smtClean="0"/>
              <a:t>Historically, the scope of a “CFG” is limited to a </a:t>
            </a:r>
            <a:r>
              <a:rPr lang="en-US" dirty="0"/>
              <a:t>function or </a:t>
            </a:r>
            <a:r>
              <a:rPr lang="en-US" dirty="0" smtClean="0"/>
              <a:t>procedure, i.e., </a:t>
            </a:r>
            <a:r>
              <a:rPr lang="en-US" i="1" u="sng" dirty="0" smtClean="0">
                <a:solidFill>
                  <a:srgbClr val="990000"/>
                </a:solidFill>
              </a:rPr>
              <a:t>intra</a:t>
            </a:r>
            <a:r>
              <a:rPr lang="en-US" dirty="0" smtClean="0"/>
              <a:t>-procedural.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 are functions. There is an edge (v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) if function v</a:t>
            </a:r>
            <a:r>
              <a:rPr lang="en-US" baseline="-25000" dirty="0" smtClean="0"/>
              <a:t>i</a:t>
            </a:r>
            <a:r>
              <a:rPr lang="en-US" dirty="0" smtClean="0"/>
              <a:t> calls function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.</a:t>
            </a:r>
            <a:endParaRPr lang="en-US" baseline="-25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green</a:t>
            </a:r>
            <a:r>
              <a:rPr lang="en-US" sz="2000" smtClean="0">
                <a:latin typeface="Courier"/>
                <a:cs typeface="Courier"/>
              </a:rPr>
              <a:t>();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latin typeface="Courier"/>
                <a:cs typeface="Courier"/>
              </a:rPr>
              <a:t>...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809" y="5429478"/>
            <a:ext cx="1576457" cy="831936"/>
          </a:xfrm>
          <a:prstGeom prst="roundRect">
            <a:avLst/>
          </a:prstGeom>
          <a:solidFill>
            <a:schemeClr val="accent2"/>
          </a:solidFill>
          <a:ln w="12700" cmpd="sng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range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58580" y="5429478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</a:t>
            </a:r>
            <a:r>
              <a:rPr lang="en-US" sz="2800" dirty="0" smtClean="0"/>
              <a:t>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19457" y="5451371"/>
            <a:ext cx="1576457" cy="831936"/>
          </a:xfrm>
          <a:prstGeom prst="roundRect">
            <a:avLst/>
          </a:prstGeom>
          <a:ln w="12700" cmpd="sng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</a:t>
            </a:r>
            <a:r>
              <a:rPr lang="en-US" sz="2800" dirty="0" smtClean="0"/>
              <a:t>reen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cxnSp>
        <p:nvCxnSpPr>
          <p:cNvPr id="11" name="Curved Connector 10"/>
          <p:cNvCxnSpPr>
            <a:stCxn id="7" idx="0"/>
            <a:endCxn id="8" idx="0"/>
          </p:cNvCxnSpPr>
          <p:nvPr/>
        </p:nvCxnSpPr>
        <p:spPr>
          <a:xfrm rot="5400000" flipH="1" flipV="1">
            <a:off x="2955423" y="4138093"/>
            <a:ext cx="12700" cy="2582771"/>
          </a:xfrm>
          <a:prstGeom prst="curvedConnector3">
            <a:avLst>
              <a:gd name="adj1" fmla="val 526481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8" idx="0"/>
            <a:endCxn id="9" idx="0"/>
          </p:cNvCxnSpPr>
          <p:nvPr/>
        </p:nvCxnSpPr>
        <p:spPr>
          <a:xfrm rot="16200000" flipH="1">
            <a:off x="5516300" y="4159986"/>
            <a:ext cx="21893" cy="2560877"/>
          </a:xfrm>
          <a:prstGeom prst="curvedConnector3">
            <a:avLst>
              <a:gd name="adj1" fmla="val -3236811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7590208" y="5160348"/>
            <a:ext cx="914692" cy="700149"/>
          </a:xfrm>
          <a:custGeom>
            <a:avLst/>
            <a:gdLst>
              <a:gd name="connsiteX0" fmla="*/ 0 w 914692"/>
              <a:gd name="connsiteY0" fmla="*/ 570070 h 700149"/>
              <a:gd name="connsiteX1" fmla="*/ 340009 w 914692"/>
              <a:gd name="connsiteY1" fmla="*/ 28 h 700149"/>
              <a:gd name="connsiteX2" fmla="*/ 910024 w 914692"/>
              <a:gd name="connsiteY2" fmla="*/ 590071 h 700149"/>
              <a:gd name="connsiteX3" fmla="*/ 0 w 914692"/>
              <a:gd name="connsiteY3" fmla="*/ 700079 h 70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692" h="700149">
                <a:moveTo>
                  <a:pt x="0" y="570070"/>
                </a:moveTo>
                <a:cubicBezTo>
                  <a:pt x="94169" y="283382"/>
                  <a:pt x="188338" y="-3306"/>
                  <a:pt x="340009" y="28"/>
                </a:cubicBezTo>
                <a:cubicBezTo>
                  <a:pt x="491680" y="3361"/>
                  <a:pt x="966692" y="473396"/>
                  <a:pt x="910024" y="590071"/>
                </a:cubicBezTo>
                <a:cubicBezTo>
                  <a:pt x="853356" y="706746"/>
                  <a:pt x="0" y="700079"/>
                  <a:pt x="0" y="70007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urved Connector 36"/>
          <p:cNvCxnSpPr>
            <a:stCxn id="9" idx="2"/>
            <a:endCxn id="7" idx="2"/>
          </p:cNvCxnSpPr>
          <p:nvPr/>
        </p:nvCxnSpPr>
        <p:spPr>
          <a:xfrm rot="5400000" flipH="1">
            <a:off x="4224915" y="3700537"/>
            <a:ext cx="21893" cy="5143648"/>
          </a:xfrm>
          <a:prstGeom prst="curvedConnector3">
            <a:avLst>
              <a:gd name="adj1" fmla="val -2140502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07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Superimpose CFGs of all procedures over the call graph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0647" y="4989564"/>
            <a:ext cx="1576457" cy="1751444"/>
          </a:xfrm>
          <a:prstGeom prst="roundRect">
            <a:avLst>
              <a:gd name="adj" fmla="val 14035"/>
            </a:avLst>
          </a:prstGeom>
          <a:solidFill>
            <a:srgbClr val="E4793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294798" y="520665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1: red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764" y="5101082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94764" y="5636435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94764" y="6171788"/>
            <a:ext cx="810124" cy="525434"/>
          </a:xfrm>
          <a:prstGeom prst="rect">
            <a:avLst/>
          </a:prstGeom>
          <a:ln>
            <a:headEnd type="none"/>
            <a:tailEnd type="triangle" w="lg" len="lg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3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284283" y="5933505"/>
            <a:ext cx="1248897" cy="696686"/>
          </a:xfrm>
          <a:prstGeom prst="roundRect">
            <a:avLst/>
          </a:prstGeom>
          <a:ln w="19050" cmpd="sng"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r>
              <a:rPr lang="en-US" sz="2800" dirty="0" smtClean="0"/>
              <a:t>: red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1926783" y="5101082"/>
            <a:ext cx="1357500" cy="105573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>
            <a:off x="1926783" y="6126164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1926783" y="5626516"/>
            <a:ext cx="1335604" cy="412562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7601" y="5122974"/>
            <a:ext cx="3626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</a:t>
            </a:r>
            <a:r>
              <a:rPr lang="en-US" sz="2800" i="1" u="sng" dirty="0" smtClean="0">
                <a:solidFill>
                  <a:srgbClr val="990000"/>
                </a:solidFill>
              </a:rPr>
              <a:t>context sensitive </a:t>
            </a:r>
            <a:r>
              <a:rPr lang="en-US" sz="2800" dirty="0" smtClean="0"/>
              <a:t>super-graph for orange lines 1 and 2.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00647" y="2774853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orange()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6883" y="2774853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4730" y="2774853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orange();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cxnSp>
        <p:nvCxnSpPr>
          <p:cNvPr id="17" name="Curved Connector 16"/>
          <p:cNvCxnSpPr/>
          <p:nvPr/>
        </p:nvCxnSpPr>
        <p:spPr>
          <a:xfrm rot="10800000">
            <a:off x="2079183" y="5530916"/>
            <a:ext cx="1389910" cy="191199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1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Precision: Sensitive or Insensitive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more precise the analysis, the more accurate it reflects the “real” program behavior.</a:t>
            </a:r>
          </a:p>
          <a:p>
            <a:pPr lvl="1"/>
            <a:r>
              <a:rPr lang="en-US" sz="2400" dirty="0" smtClean="0"/>
              <a:t>More precise = more time to compute</a:t>
            </a:r>
          </a:p>
          <a:p>
            <a:pPr lvl="1"/>
            <a:r>
              <a:rPr lang="en-US" sz="2400" dirty="0" smtClean="0"/>
              <a:t>More precise = more space </a:t>
            </a:r>
          </a:p>
          <a:p>
            <a:pPr lvl="1"/>
            <a:r>
              <a:rPr lang="en-US" sz="2400" dirty="0" smtClean="0"/>
              <a:t>Limited by </a:t>
            </a:r>
            <a:r>
              <a:rPr lang="en-US" sz="2400" b="1" i="1" dirty="0" smtClean="0"/>
              <a:t>soundness/completeness </a:t>
            </a:r>
            <a:r>
              <a:rPr lang="en-US" sz="2400" dirty="0" smtClean="0"/>
              <a:t>tradeoff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Common Terminology in any Static Analysis:</a:t>
            </a:r>
          </a:p>
          <a:p>
            <a:pPr lvl="1"/>
            <a:r>
              <a:rPr lang="en-US" sz="2400" b="1" i="1" dirty="0" smtClean="0"/>
              <a:t>Context </a:t>
            </a:r>
            <a:r>
              <a:rPr lang="en-US" sz="2400" dirty="0" smtClean="0"/>
              <a:t>sensitive vs. context insensitive</a:t>
            </a:r>
          </a:p>
          <a:p>
            <a:pPr lvl="1"/>
            <a:r>
              <a:rPr lang="en-US" sz="2400" b="1" i="1" dirty="0" smtClean="0"/>
              <a:t>Flow</a:t>
            </a:r>
            <a:r>
              <a:rPr lang="en-US" sz="2400" dirty="0" smtClean="0"/>
              <a:t> sensitive vs. flow insensitive</a:t>
            </a:r>
          </a:p>
          <a:p>
            <a:pPr lvl="1"/>
            <a:r>
              <a:rPr lang="en-US" sz="2400" b="1" i="1" dirty="0" smtClean="0"/>
              <a:t>Path</a:t>
            </a:r>
            <a:r>
              <a:rPr lang="en-US" sz="2400" dirty="0" smtClean="0"/>
              <a:t> sensitive vs. path insensitive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271200" y="3035316"/>
            <a:ext cx="3181950" cy="24699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427805" cy="1143000"/>
          </a:xfrm>
        </p:spPr>
        <p:txBody>
          <a:bodyPr/>
          <a:lstStyle/>
          <a:p>
            <a:r>
              <a:rPr lang="en-US" dirty="0" smtClean="0"/>
              <a:t>Soundness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8" y="1592578"/>
            <a:ext cx="38773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If analysis says X is true, then X is true.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640866" y="3198427"/>
            <a:ext cx="3146072" cy="2306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211820" y="4330716"/>
            <a:ext cx="2004165" cy="7689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Things I say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8273" y="274638"/>
            <a:ext cx="44278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Completeness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23481" y="1592578"/>
            <a:ext cx="3877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/>
              <a:t>If X is true, then analysis says </a:t>
            </a:r>
            <a:r>
              <a:rPr lang="en-US" sz="2800" dirty="0"/>
              <a:t>X</a:t>
            </a:r>
            <a:r>
              <a:rPr lang="en-US" sz="2800" dirty="0" smtClean="0"/>
              <a:t> is true.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5696964" y="4152037"/>
            <a:ext cx="2330422" cy="111848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True Things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1703" y="5549916"/>
            <a:ext cx="276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Sound: Say nothing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5324" y="5549916"/>
            <a:ext cx="333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Trivially complete: Say everything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10" y="6106180"/>
            <a:ext cx="9021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Sound and Complete: Say exactly the set of true things!</a:t>
            </a:r>
            <a:endParaRPr lang="en-US" sz="2800" b="1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1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2-05 at 22.09.00 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35" y="1417284"/>
            <a:ext cx="9060532" cy="437391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story so far…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ducttap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72" y="2030984"/>
            <a:ext cx="4568028" cy="4674616"/>
          </a:xfrm>
          <a:prstGeom prst="rect">
            <a:avLst/>
          </a:prstGeom>
        </p:spPr>
      </p:pic>
      <p:sp>
        <p:nvSpPr>
          <p:cNvPr id="17" name="Folded Corner 16"/>
          <p:cNvSpPr/>
          <p:nvPr/>
        </p:nvSpPr>
        <p:spPr>
          <a:xfrm>
            <a:off x="381000" y="4800600"/>
            <a:ext cx="1905000" cy="175182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0" rtlCol="0" anchor="t" anchorCtr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U</a:t>
            </a:r>
            <a:r>
              <a:rPr lang="en-US" sz="2000" dirty="0" smtClean="0">
                <a:solidFill>
                  <a:schemeClr val="bg1"/>
                </a:solidFill>
              </a:rPr>
              <a:t>nauthorized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ontrol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nformation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latin typeface="Consolas"/>
                <a:cs typeface="Consolas"/>
              </a:rPr>
              <a:t>T</a:t>
            </a:r>
            <a:r>
              <a:rPr lang="en-US" sz="2000" dirty="0" smtClean="0">
                <a:solidFill>
                  <a:schemeClr val="bg1"/>
                </a:solidFill>
              </a:rPr>
              <a:t>ampering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6642556"/>
            <a:ext cx="3365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http://</a:t>
            </a:r>
            <a:r>
              <a:rPr lang="en-US" sz="800" dirty="0" err="1"/>
              <a:t>propercourse.blogspot.com</a:t>
            </a:r>
            <a:r>
              <a:rPr lang="en-US" sz="800" dirty="0"/>
              <a:t>/2010/05/</a:t>
            </a:r>
            <a:r>
              <a:rPr lang="en-US" sz="800" dirty="0" err="1"/>
              <a:t>i</a:t>
            </a:r>
            <a:r>
              <a:rPr lang="en-US" sz="800" dirty="0"/>
              <a:t>-believe-in-duct-</a:t>
            </a:r>
            <a:r>
              <a:rPr lang="en-US" sz="800" dirty="0" err="1"/>
              <a:t>tape.html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251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Soundness, Completeness, Precision, Recall, False Negative, False Positive, All that Jazz…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Imagine we are building a </a:t>
            </a:r>
            <a:r>
              <a:rPr lang="en-US" i="1" dirty="0" smtClean="0"/>
              <a:t>classifier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b="1" dirty="0" smtClean="0"/>
              <a:t>Ground truth:	</a:t>
            </a:r>
            <a:r>
              <a:rPr lang="en-US" dirty="0" smtClean="0"/>
              <a:t>things on the left is “in”.</a:t>
            </a:r>
            <a:br>
              <a:rPr lang="en-US" dirty="0" smtClean="0"/>
            </a:br>
            <a:r>
              <a:rPr lang="en-US" b="1" dirty="0"/>
              <a:t>O</a:t>
            </a:r>
            <a:r>
              <a:rPr lang="en-US" b="1" dirty="0" smtClean="0"/>
              <a:t>ur classifier:</a:t>
            </a:r>
            <a:r>
              <a:rPr lang="en-US" dirty="0" smtClean="0"/>
              <a:t>	things inside circle is “in”.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8601" y="3200400"/>
            <a:ext cx="3809999" cy="3292475"/>
            <a:chOff x="457200" y="3200400"/>
            <a:chExt cx="4572000" cy="3292475"/>
          </a:xfrm>
        </p:grpSpPr>
        <p:grpSp>
          <p:nvGrpSpPr>
            <p:cNvPr id="8" name="Group 7"/>
            <p:cNvGrpSpPr/>
            <p:nvPr/>
          </p:nvGrpSpPr>
          <p:grpSpPr>
            <a:xfrm>
              <a:off x="457200" y="3200400"/>
              <a:ext cx="4572000" cy="3292475"/>
              <a:chOff x="762000" y="3200400"/>
              <a:chExt cx="4572000" cy="32924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762000" y="3200400"/>
                <a:ext cx="2286000" cy="3292475"/>
              </a:xfrm>
              <a:prstGeom prst="rect">
                <a:avLst/>
              </a:prstGeom>
              <a:solidFill>
                <a:schemeClr val="accent5"/>
              </a:solidFill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048000" y="3200400"/>
                <a:ext cx="2286000" cy="3292475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1066800" y="3627437"/>
              <a:ext cx="3352800" cy="24384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79" y="3429000"/>
              <a:ext cx="7203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FN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429000"/>
              <a:ext cx="74464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TN</a:t>
              </a:r>
              <a:endParaRPr lang="en-US" sz="3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60642" y="4520624"/>
              <a:ext cx="69590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TP</a:t>
              </a:r>
              <a:endParaRPr lang="en-US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08959" y="4520624"/>
              <a:ext cx="67164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FP</a:t>
              </a:r>
              <a:endParaRPr lang="en-US" sz="3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91000" y="3265944"/>
            <a:ext cx="49347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Sound</a:t>
            </a:r>
            <a:r>
              <a:rPr lang="en-US" sz="2400" dirty="0" smtClean="0"/>
              <a:t> means</a:t>
            </a:r>
            <a:r>
              <a:rPr lang="en-US" sz="2400" dirty="0" smtClean="0">
                <a:sym typeface="Wingdings"/>
              </a:rPr>
              <a:t> FP</a:t>
            </a:r>
            <a:r>
              <a:rPr lang="en-US" sz="2400" dirty="0" smtClean="0"/>
              <a:t> is empty</a:t>
            </a:r>
          </a:p>
          <a:p>
            <a:r>
              <a:rPr lang="en-US" sz="2400" b="1" dirty="0" smtClean="0"/>
              <a:t>Complete</a:t>
            </a:r>
            <a:r>
              <a:rPr lang="en-US" sz="2400" dirty="0" smtClean="0"/>
              <a:t> means FN is empty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Precision</a:t>
            </a:r>
            <a:r>
              <a:rPr lang="en-US" sz="2400" dirty="0" smtClean="0"/>
              <a:t> </a:t>
            </a:r>
            <a:r>
              <a:rPr lang="en-US" sz="2400" dirty="0"/>
              <a:t>=</a:t>
            </a:r>
            <a:r>
              <a:rPr lang="en-US" sz="2400" dirty="0" smtClean="0"/>
              <a:t> TP/(TP+FP)</a:t>
            </a:r>
          </a:p>
          <a:p>
            <a:r>
              <a:rPr lang="en-US" sz="2400" b="1" dirty="0" smtClean="0"/>
              <a:t>Recall</a:t>
            </a:r>
            <a:r>
              <a:rPr lang="en-US" sz="2400" dirty="0" smtClean="0"/>
              <a:t> = TP/(FN+TP)</a:t>
            </a:r>
          </a:p>
          <a:p>
            <a:r>
              <a:rPr lang="en-US" sz="2400" b="1" dirty="0" smtClean="0"/>
              <a:t>False Positive Rate </a:t>
            </a:r>
            <a:r>
              <a:rPr lang="en-US" sz="2400" dirty="0" smtClean="0"/>
              <a:t>= FP/(TP+FP)</a:t>
            </a:r>
          </a:p>
          <a:p>
            <a:r>
              <a:rPr lang="en-US" sz="2400" b="1" dirty="0" smtClean="0"/>
              <a:t>False Negative Rate </a:t>
            </a:r>
            <a:r>
              <a:rPr lang="en-US" sz="2400" dirty="0"/>
              <a:t>=</a:t>
            </a:r>
            <a:r>
              <a:rPr lang="en-US" sz="2400" dirty="0" smtClean="0"/>
              <a:t> FN/(FN+TN)</a:t>
            </a:r>
          </a:p>
          <a:p>
            <a:r>
              <a:rPr lang="en-US" sz="2400" b="1" dirty="0" smtClean="0"/>
              <a:t>Accuracy</a:t>
            </a:r>
            <a:r>
              <a:rPr lang="en-US" sz="2400" dirty="0" smtClean="0"/>
              <a:t> = (TP+TN)/(</a:t>
            </a:r>
            <a:r>
              <a:rPr lang="en-US" sz="2400" dirty="0" err="1" smtClean="0"/>
              <a:t>Σ</a:t>
            </a:r>
            <a:r>
              <a:rPr lang="en-US" sz="2400" smtClean="0"/>
              <a:t> everything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51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6546"/>
            <a:ext cx="8229600" cy="50096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Whether different calling contexts are distinguished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647" y="2358886"/>
            <a:ext cx="321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yellow()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1. red(1);</a:t>
            </a:r>
          </a:p>
          <a:p>
            <a:r>
              <a:rPr lang="en-US" sz="2000" dirty="0" smtClean="0">
                <a:latin typeface="Courier"/>
                <a:cs typeface="Courier"/>
              </a:rPr>
              <a:t>2. red(2);</a:t>
            </a:r>
          </a:p>
          <a:p>
            <a:r>
              <a:rPr lang="en-US" sz="2000" dirty="0">
                <a:latin typeface="Courier"/>
                <a:cs typeface="Courier"/>
              </a:rPr>
              <a:t>3</a:t>
            </a:r>
            <a:r>
              <a:rPr lang="en-US" sz="2000" dirty="0" smtClean="0">
                <a:latin typeface="Courier"/>
                <a:cs typeface="Courier"/>
              </a:rPr>
              <a:t>. green();</a:t>
            </a:r>
            <a:br>
              <a:rPr lang="en-US" sz="2000" dirty="0" smtClean="0">
                <a:latin typeface="Courier"/>
                <a:cs typeface="Courier"/>
              </a:rPr>
            </a:br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6883" y="2358886"/>
            <a:ext cx="321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red(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x)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 smtClean="0">
                <a:latin typeface="Courier"/>
                <a:cs typeface="Courier"/>
              </a:rPr>
              <a:t>..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4730" y="2358886"/>
            <a:ext cx="321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"/>
                <a:cs typeface="Courier"/>
              </a:rPr>
              <a:t>void green()</a:t>
            </a:r>
          </a:p>
          <a:p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green();</a:t>
            </a:r>
          </a:p>
          <a:p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yellow();</a:t>
            </a:r>
          </a:p>
          <a:p>
            <a:r>
              <a:rPr lang="en-US" sz="2000" dirty="0" smtClean="0">
                <a:latin typeface="Courier"/>
                <a:cs typeface="Courier"/>
              </a:rPr>
              <a:t>}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54988" y="4088312"/>
            <a:ext cx="2819742" cy="1093288"/>
          </a:xfrm>
          <a:prstGeom prst="wedgeRoundRectCallout">
            <a:avLst>
              <a:gd name="adj1" fmla="val -67178"/>
              <a:gd name="adj2" fmla="val -96528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Context sensitive distinguishes 2 different calls to red(-)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4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" y="1598663"/>
            <a:ext cx="2301601" cy="1116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a = id(4);</a:t>
            </a:r>
            <a:br>
              <a:rPr lang="en-US" sz="2400" dirty="0" smtClean="0">
                <a:latin typeface="Courier"/>
                <a:cs typeface="Courier"/>
              </a:rPr>
            </a:b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3455" y="164244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2283530" y="183948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>
            <a:off x="1933207" y="216788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283530" y="1822838"/>
            <a:ext cx="1269925" cy="892371"/>
          </a:xfrm>
          <a:prstGeom prst="curvedConnector3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1933208" y="2473445"/>
            <a:ext cx="2092277" cy="591201"/>
          </a:xfrm>
          <a:prstGeom prst="curvedConnector3">
            <a:avLst/>
          </a:prstGeom>
          <a:ln>
            <a:solidFill>
              <a:srgbClr val="009446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20791" y="1642449"/>
            <a:ext cx="248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Context-Sensitive</a:t>
            </a:r>
            <a:br>
              <a:rPr lang="en-US" sz="2400" dirty="0" smtClean="0"/>
            </a:br>
            <a:r>
              <a:rPr lang="en-US" dirty="0" smtClean="0"/>
              <a:t>(color denotes </a:t>
            </a:r>
            <a:br>
              <a:rPr lang="en-US" dirty="0" smtClean="0"/>
            </a:br>
            <a:r>
              <a:rPr lang="en-US" dirty="0" smtClean="0"/>
              <a:t>matching call/ret)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8986" y="4619053"/>
            <a:ext cx="2301601" cy="1116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a = id(4);</a:t>
            </a:r>
            <a:br>
              <a:rPr lang="en-US" sz="2400" smtClean="0">
                <a:latin typeface="Courier"/>
                <a:cs typeface="Courier"/>
              </a:rPr>
            </a:br>
            <a:endParaRPr lang="en-US" sz="240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2400" smtClean="0">
                <a:latin typeface="Courier"/>
                <a:cs typeface="Courier"/>
              </a:rPr>
              <a:t>b = id(5);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9664" y="4662839"/>
            <a:ext cx="2770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urier"/>
                <a:cs typeface="Courier"/>
              </a:rPr>
              <a:t>void id(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z)</a:t>
            </a:r>
            <a:br>
              <a:rPr lang="en-US" sz="2400" dirty="0" smtClean="0">
                <a:latin typeface="Courier"/>
                <a:cs typeface="Courier"/>
              </a:rPr>
            </a:br>
            <a:r>
              <a:rPr lang="en-US" sz="2400" dirty="0" smtClean="0">
                <a:latin typeface="Courier"/>
                <a:cs typeface="Courier"/>
              </a:rPr>
              <a:t>{ return z; }</a:t>
            </a:r>
            <a:endParaRPr lang="en-US" sz="2400" dirty="0">
              <a:latin typeface="Courier"/>
              <a:cs typeface="Courier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flipV="1">
            <a:off x="2239739" y="4859876"/>
            <a:ext cx="1269925" cy="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1889416" y="5188272"/>
            <a:ext cx="1620249" cy="305564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35275" y="4870838"/>
            <a:ext cx="1269925" cy="86476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1889417" y="5493835"/>
            <a:ext cx="2092277" cy="591201"/>
          </a:xfrm>
          <a:prstGeom prst="curvedConnector3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31009" y="4682363"/>
            <a:ext cx="2588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Context-Insensitive</a:t>
            </a:r>
            <a:br>
              <a:rPr lang="en-US" sz="2400" dirty="0" smtClean="0"/>
            </a:br>
            <a:r>
              <a:rPr lang="en-US" sz="2400" dirty="0" smtClean="0"/>
              <a:t>(note merging)</a:t>
            </a:r>
            <a:endParaRPr lang="en-US" sz="24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78986" y="3962643"/>
            <a:ext cx="85078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78488" y="3272961"/>
            <a:ext cx="558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sensitive can tell one call returns 4, the other 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0279" y="6308209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Context insensitive will say both calls return {4,5}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3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271"/>
            <a:ext cx="8610600" cy="38730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i="1" dirty="0" smtClean="0"/>
              <a:t>flow</a:t>
            </a:r>
            <a:r>
              <a:rPr lang="en-US" sz="2800" dirty="0" smtClean="0"/>
              <a:t> sensitive analysis considers the order (flow) of statements</a:t>
            </a:r>
          </a:p>
          <a:p>
            <a:pPr lvl="1"/>
            <a:r>
              <a:rPr lang="en-US" sz="2400" dirty="0" smtClean="0"/>
              <a:t>Flow insensitive = usually linear-type algorithm</a:t>
            </a:r>
          </a:p>
          <a:p>
            <a:pPr lvl="1"/>
            <a:r>
              <a:rPr lang="en-US" sz="2400" dirty="0" smtClean="0"/>
              <a:t>Flow sensitive = usually at least quadratic (dataflow)</a:t>
            </a:r>
          </a:p>
          <a:p>
            <a:r>
              <a:rPr lang="en-US" sz="2800" dirty="0" smtClean="0"/>
              <a:t>Examples: </a:t>
            </a:r>
          </a:p>
          <a:p>
            <a:pPr lvl="1"/>
            <a:r>
              <a:rPr lang="en-US" sz="2400" dirty="0" smtClean="0"/>
              <a:t>Type checking is flow insensitive since a variable has a single type regardless of the order of statements</a:t>
            </a:r>
          </a:p>
          <a:p>
            <a:pPr lvl="1"/>
            <a:r>
              <a:rPr lang="en-US" sz="2400" dirty="0" smtClean="0"/>
              <a:t>Detecting uninitialized variables requires flow sensitivity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82991" y="5210547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422839" y="5316119"/>
            <a:ext cx="3021543" cy="1138439"/>
          </a:xfrm>
          <a:prstGeom prst="wedgeRoundRectCallout">
            <a:avLst>
              <a:gd name="adj1" fmla="val -84713"/>
              <a:gd name="adj2" fmla="val -25466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smtClean="0"/>
              <a:t>Flow sensitive can distinguish values of x, flow insensitive cannot 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Sensitive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752" y="2605273"/>
            <a:ext cx="2977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urier"/>
                <a:cs typeface="Courier"/>
              </a:rPr>
              <a:t>1. x = 4;</a:t>
            </a:r>
          </a:p>
          <a:p>
            <a:r>
              <a:rPr lang="en-US" sz="2800" dirty="0" smtClean="0">
                <a:latin typeface="Courier"/>
                <a:cs typeface="Courier"/>
              </a:rPr>
              <a:t>....</a:t>
            </a:r>
          </a:p>
          <a:p>
            <a:r>
              <a:rPr lang="en-US" sz="2800" dirty="0" smtClean="0">
                <a:latin typeface="Courier"/>
                <a:cs typeface="Courier"/>
              </a:rPr>
              <a:t>n. x = 5;</a:t>
            </a: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sensitive:</a:t>
            </a:r>
            <a:br>
              <a:rPr lang="en-US" sz="2400" dirty="0" smtClean="0"/>
            </a:br>
            <a:r>
              <a:rPr lang="en-US" sz="2400" dirty="0" smtClean="0"/>
              <a:t>x is the constant 4 at line 1, x is the constant 5 at line n 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Flow insensitive:</a:t>
            </a:r>
            <a:br>
              <a:rPr lang="en-US" sz="2400" dirty="0" smtClean="0"/>
            </a:br>
            <a:r>
              <a:rPr lang="en-US" sz="2400" dirty="0" smtClean="0"/>
              <a:t>x is not a constant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3021543" y="2605273"/>
            <a:ext cx="634962" cy="162008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path sensitive analysis maintains branch conditions along each </a:t>
            </a:r>
            <a:r>
              <a:rPr lang="en-US" b="1" i="1" dirty="0" smtClean="0"/>
              <a:t>execution path</a:t>
            </a:r>
          </a:p>
          <a:p>
            <a:pPr lvl="1"/>
            <a:r>
              <a:rPr lang="en-US" dirty="0" smtClean="0"/>
              <a:t>Requires extreme care to make scalable</a:t>
            </a:r>
          </a:p>
          <a:p>
            <a:pPr lvl="1"/>
            <a:r>
              <a:rPr lang="en-US" dirty="0" smtClean="0"/>
              <a:t>Subsumes flow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6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Sensitive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1129"/>
            <a:ext cx="3418258" cy="360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urier"/>
                <a:cs typeface="Courier"/>
              </a:rPr>
              <a:t>1. if(x &gt;= 0)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2.   y = x;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3. else</a:t>
            </a:r>
            <a:br>
              <a:rPr lang="en-US" sz="2800" dirty="0" smtClean="0">
                <a:latin typeface="Courier"/>
                <a:cs typeface="Courier"/>
              </a:rPr>
            </a:br>
            <a:r>
              <a:rPr lang="en-US" sz="2800" dirty="0" smtClean="0">
                <a:latin typeface="Courier"/>
                <a:cs typeface="Courier"/>
              </a:rPr>
              <a:t>4.   y = -x;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729371" y="2036053"/>
            <a:ext cx="3957429" cy="1379264"/>
          </a:xfrm>
          <a:prstGeom prst="wedgeRoundRectCallout">
            <a:avLst>
              <a:gd name="adj1" fmla="val -72617"/>
              <a:gd name="adj2" fmla="val 32897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sensitive:</a:t>
            </a:r>
            <a:br>
              <a:rPr lang="en-US" sz="2400" dirty="0" smtClean="0"/>
            </a:br>
            <a:r>
              <a:rPr lang="en-US" sz="2400" dirty="0" smtClean="0"/>
              <a:t>y &gt;= 0 at line 2,</a:t>
            </a:r>
            <a:br>
              <a:rPr lang="en-US" sz="2400" dirty="0" smtClean="0"/>
            </a:br>
            <a:r>
              <a:rPr lang="en-US" sz="2400" dirty="0" smtClean="0"/>
              <a:t>y </a:t>
            </a:r>
            <a:r>
              <a:rPr lang="en-US" sz="2400" dirty="0"/>
              <a:t>&gt;</a:t>
            </a:r>
            <a:r>
              <a:rPr lang="en-US" sz="2400" dirty="0" smtClean="0"/>
              <a:t> 0 at line 4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729371" y="3661871"/>
            <a:ext cx="3415659" cy="1138439"/>
          </a:xfrm>
          <a:prstGeom prst="wedgeRoundRectCallout">
            <a:avLst>
              <a:gd name="adj1" fmla="val -71335"/>
              <a:gd name="adj2" fmla="val -42774"/>
              <a:gd name="adj3" fmla="val 16667"/>
            </a:avLst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/>
              <a:t>path insensitive:</a:t>
            </a:r>
            <a:br>
              <a:rPr lang="en-US" sz="2400" dirty="0" smtClean="0"/>
            </a:br>
            <a:r>
              <a:rPr lang="en-US" sz="2400" dirty="0" smtClean="0"/>
              <a:t>y is not a constant</a:t>
            </a:r>
            <a:endParaRPr lang="en-US" sz="2400" dirty="0"/>
          </a:p>
        </p:txBody>
      </p:sp>
      <p:sp>
        <p:nvSpPr>
          <p:cNvPr id="6" name="Right Brace 5"/>
          <p:cNvSpPr/>
          <p:nvPr/>
        </p:nvSpPr>
        <p:spPr>
          <a:xfrm>
            <a:off x="3240496" y="2421129"/>
            <a:ext cx="634962" cy="237918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3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Even path sensitive analysis approximates behavior due to:</a:t>
            </a:r>
          </a:p>
          <a:p>
            <a:r>
              <a:rPr lang="en-US" dirty="0" smtClean="0"/>
              <a:t>loops/recursion </a:t>
            </a:r>
          </a:p>
          <a:p>
            <a:r>
              <a:rPr lang="en-US" dirty="0" smtClean="0"/>
              <a:t>unrealizable paths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4495800"/>
            <a:ext cx="8686801" cy="1817124"/>
            <a:chOff x="457199" y="4495800"/>
            <a:chExt cx="8686801" cy="1817124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457199" y="4495800"/>
              <a:ext cx="8686801" cy="18171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urier"/>
                  <a:cs typeface="Courier"/>
                </a:rPr>
                <a:t>1. if(a</a:t>
              </a:r>
              <a:r>
                <a:rPr lang="en-US" sz="2400" baseline="30000" dirty="0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+ </a:t>
              </a:r>
              <a:r>
                <a:rPr lang="en-US" sz="2400" dirty="0" err="1" smtClean="0">
                  <a:latin typeface="Courier"/>
                  <a:cs typeface="Courier"/>
                </a:rPr>
                <a:t>b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= </a:t>
              </a:r>
              <a:r>
                <a:rPr lang="en-US" sz="2400" dirty="0" err="1" smtClean="0">
                  <a:latin typeface="Courier"/>
                  <a:cs typeface="Courier"/>
                </a:rPr>
                <a:t>c</a:t>
              </a:r>
              <a:r>
                <a:rPr lang="en-US" sz="2400" baseline="30000" dirty="0" err="1" smtClean="0">
                  <a:latin typeface="Courier"/>
                  <a:cs typeface="Courier"/>
                </a:rPr>
                <a:t>n</a:t>
              </a:r>
              <a:r>
                <a:rPr lang="en-US" sz="2400" dirty="0" smtClean="0">
                  <a:latin typeface="Courier"/>
                  <a:cs typeface="Courier"/>
                </a:rPr>
                <a:t> &amp;&amp; n&gt;2 &amp;&amp; a&gt;0 &amp;&amp; b&gt;0 &amp;&amp; c&gt;0)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2.   x = 7;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3. else</a:t>
              </a:r>
              <a:br>
                <a:rPr lang="en-US" sz="2400" dirty="0" smtClean="0">
                  <a:latin typeface="Courier"/>
                  <a:cs typeface="Courier"/>
                </a:rPr>
              </a:br>
              <a:r>
                <a:rPr lang="en-US" sz="2400" dirty="0" smtClean="0">
                  <a:latin typeface="Courier"/>
                  <a:cs typeface="Courier"/>
                </a:rPr>
                <a:t>4.   x = 8;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4795057" y="5265949"/>
              <a:ext cx="3021545" cy="806150"/>
            </a:xfrm>
            <a:prstGeom prst="wedgeRoundRectCallout">
              <a:avLst>
                <a:gd name="adj1" fmla="val -106799"/>
                <a:gd name="adj2" fmla="val -59201"/>
                <a:gd name="adj3" fmla="val 16667"/>
              </a:avLst>
            </a:prstGeom>
            <a:ln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 smtClean="0"/>
                <a:t>Unrealizable path. </a:t>
              </a:r>
              <a:br>
                <a:rPr lang="en-US" sz="2400" dirty="0" smtClean="0"/>
              </a:br>
              <a:r>
                <a:rPr lang="en-US" sz="2400" dirty="0" smtClean="0"/>
                <a:t>x will always be 8</a:t>
              </a:r>
              <a:endParaRPr lang="en-US" sz="24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(Analysis)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Invariant:</a:t>
            </a:r>
            <a:r>
              <a:rPr lang="en-US" sz="2400" dirty="0" smtClean="0"/>
              <a:t> Execution must follow a path in a control flow graph (CFG) created ahead of run time.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Method:</a:t>
            </a:r>
          </a:p>
          <a:p>
            <a:r>
              <a:rPr lang="en-US" sz="2400" dirty="0" smtClean="0"/>
              <a:t>build CFG statically, e.g., at compile time</a:t>
            </a:r>
          </a:p>
          <a:p>
            <a:r>
              <a:rPr lang="en-US" sz="2400" dirty="0" smtClean="0"/>
              <a:t>instrument (rewrite) binary, e.g., at install time</a:t>
            </a:r>
          </a:p>
          <a:p>
            <a:pPr lvl="1"/>
            <a:r>
              <a:rPr lang="en-US" sz="2000" dirty="0" smtClean="0"/>
              <a:t>add IDs and ID checks; maintain ID uniqueness</a:t>
            </a:r>
          </a:p>
          <a:p>
            <a:r>
              <a:rPr lang="en-US" sz="2400" dirty="0" smtClean="0"/>
              <a:t>verify CFI instrumentation at load time</a:t>
            </a:r>
          </a:p>
          <a:p>
            <a:pPr lvl="1"/>
            <a:r>
              <a:rPr lang="en-US" sz="2000" dirty="0" smtClean="0"/>
              <a:t>direct jump targets, presence of IDs</a:t>
            </a:r>
            <a:r>
              <a:rPr lang="en-US" sz="2000" dirty="0"/>
              <a:t> </a:t>
            </a:r>
            <a:r>
              <a:rPr lang="en-US" sz="2000" dirty="0" smtClean="0"/>
              <a:t>and ID checks, ID uniqueness</a:t>
            </a:r>
          </a:p>
          <a:p>
            <a:r>
              <a:rPr lang="en-US" sz="2400" dirty="0" smtClean="0"/>
              <a:t>perform ID checks at run time</a:t>
            </a:r>
          </a:p>
          <a:p>
            <a:pPr lvl="1"/>
            <a:r>
              <a:rPr lang="en-US" sz="2000" dirty="0" smtClean="0"/>
              <a:t>indirect jumps have matching 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Model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Cowan et al., USENIX </a:t>
            </a:r>
            <a:r>
              <a:rPr lang="en-US" sz="2800" dirty="0"/>
              <a:t>Security </a:t>
            </a:r>
            <a:r>
              <a:rPr lang="en-US" sz="2800" dirty="0" smtClean="0"/>
              <a:t>1998</a:t>
            </a:r>
          </a:p>
          <a:p>
            <a:pPr marL="0" indent="0">
              <a:buNone/>
            </a:pPr>
            <a:r>
              <a:rPr lang="en-US" sz="2800" dirty="0" err="1" smtClean="0"/>
              <a:t>StackGuard</a:t>
            </a:r>
            <a:r>
              <a:rPr lang="en-US" sz="2800" dirty="0"/>
              <a:t>: Automatic Adaptive Detection and Prevention of Buffer-Overflow </a:t>
            </a:r>
            <a:r>
              <a:rPr lang="en-US" sz="2800" dirty="0" smtClean="0"/>
              <a:t>Attacks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i="1" dirty="0" smtClean="0"/>
              <a:t>“Programs </a:t>
            </a:r>
            <a:r>
              <a:rPr lang="en-US" sz="2800" i="1" dirty="0"/>
              <a:t>compiled with </a:t>
            </a:r>
            <a:r>
              <a:rPr lang="en-US" sz="2800" i="1" dirty="0" err="1"/>
              <a:t>StackGuard</a:t>
            </a:r>
            <a:r>
              <a:rPr lang="en-US" sz="2800" i="1" dirty="0"/>
              <a:t> </a:t>
            </a:r>
            <a:r>
              <a:rPr lang="en-US" sz="2800" i="1" dirty="0" smtClean="0"/>
              <a:t>are safe </a:t>
            </a:r>
            <a:r>
              <a:rPr lang="en-US" sz="2800" i="1" dirty="0"/>
              <a:t>from </a:t>
            </a:r>
            <a:r>
              <a:rPr lang="en-US" sz="2800" b="1" i="1" dirty="0"/>
              <a:t>buffer overflow attack</a:t>
            </a:r>
            <a:r>
              <a:rPr lang="en-US" sz="2800" i="1" dirty="0" smtClean="0"/>
              <a:t>, regardless </a:t>
            </a:r>
            <a:r>
              <a:rPr lang="en-US" sz="2800" i="1" dirty="0"/>
              <a:t>of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 </a:t>
            </a:r>
            <a:r>
              <a:rPr lang="en-US" sz="2800" i="1" dirty="0"/>
              <a:t>software engineering quality of the program</a:t>
            </a:r>
            <a:r>
              <a:rPr lang="en-US" sz="2800" i="1" dirty="0" smtClean="0"/>
              <a:t>.”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57300" y="5318125"/>
            <a:ext cx="6629400" cy="1006475"/>
          </a:xfrm>
          <a:prstGeom prst="roundRect">
            <a:avLst/>
          </a:prstGeom>
          <a:solidFill>
            <a:srgbClr val="E4793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 adversary is more powerful?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How powerful is powerful enough?</a:t>
            </a:r>
          </a:p>
        </p:txBody>
      </p:sp>
    </p:spTree>
    <p:extLst>
      <p:ext uri="{BB962C8B-B14F-4D97-AF65-F5344CB8AC3E}">
        <p14:creationId xmlns:p14="http://schemas.microsoft.com/office/powerpoint/2010/main" val="311048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2-02-06 at 03.55.0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CFG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867925" y="5013510"/>
            <a:ext cx="2361675" cy="1158690"/>
          </a:xfrm>
          <a:prstGeom prst="wedgeRoundRectCallout">
            <a:avLst>
              <a:gd name="adj1" fmla="val -52516"/>
              <a:gd name="adj2" fmla="val -104167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Two possible</a:t>
            </a:r>
            <a:br>
              <a:rPr lang="en-US" dirty="0" smtClean="0"/>
            </a:br>
            <a:r>
              <a:rPr lang="en-US" dirty="0" smtClean="0"/>
              <a:t>return sites due to</a:t>
            </a:r>
            <a:br>
              <a:rPr lang="en-US" dirty="0" smtClean="0"/>
            </a:br>
            <a:r>
              <a:rPr lang="en-US" dirty="0" smtClean="0"/>
              <a:t>context insensitivity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56156" y="1307068"/>
            <a:ext cx="2521044" cy="750332"/>
            <a:chOff x="5257800" y="1383268"/>
            <a:chExt cx="2521044" cy="750332"/>
          </a:xfrm>
        </p:grpSpPr>
        <p:grpSp>
          <p:nvGrpSpPr>
            <p:cNvPr id="12" name="Group 11"/>
            <p:cNvGrpSpPr/>
            <p:nvPr/>
          </p:nvGrpSpPr>
          <p:grpSpPr>
            <a:xfrm>
              <a:off x="5257800" y="1383268"/>
              <a:ext cx="2328684" cy="369332"/>
              <a:chOff x="5257800" y="1383268"/>
              <a:chExt cx="2328684" cy="36933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257800" y="1567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ot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6324600" y="1383268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direct calls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257800" y="1764268"/>
              <a:ext cx="2521044" cy="369332"/>
              <a:chOff x="5257800" y="1764268"/>
              <a:chExt cx="2521044" cy="36933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257800" y="1948934"/>
                <a:ext cx="10668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324600" y="1764268"/>
                <a:ext cx="1454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indirect calls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99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02-06 at 03.55.06 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0"/>
            <a:ext cx="9144000" cy="3392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Instrument Binary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3799"/>
            <a:ext cx="8229600" cy="762364"/>
          </a:xfrm>
        </p:spPr>
        <p:txBody>
          <a:bodyPr>
            <a:noAutofit/>
          </a:bodyPr>
          <a:lstStyle/>
          <a:p>
            <a:r>
              <a:rPr lang="en-US" sz="2400" dirty="0" smtClean="0"/>
              <a:t>Insert a unique number at each destination</a:t>
            </a:r>
          </a:p>
          <a:p>
            <a:r>
              <a:rPr lang="en-US" sz="2400" dirty="0" smtClean="0"/>
              <a:t>Two destinations are equivalent if CFG contains edges</a:t>
            </a:r>
            <a:br>
              <a:rPr lang="en-US" sz="2400" dirty="0" smtClean="0"/>
            </a:br>
            <a:r>
              <a:rPr lang="en-US" sz="2400" dirty="0" smtClean="0"/>
              <a:t>to each from the same source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00944" y="1181231"/>
            <a:ext cx="4443868" cy="919508"/>
          </a:xfrm>
          <a:prstGeom prst="wedgeRoundRectCallout">
            <a:avLst>
              <a:gd name="adj1" fmla="val 6187"/>
              <a:gd name="adj2" fmla="val 133928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call 17, R: transfer control to R </a:t>
            </a:r>
            <a:br>
              <a:rPr lang="en-US" dirty="0" smtClean="0"/>
            </a:br>
            <a:r>
              <a:rPr lang="en-US" dirty="0" smtClean="0"/>
              <a:t>only when R has label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5181600" y="4876800"/>
            <a:ext cx="2935871" cy="649051"/>
          </a:xfrm>
          <a:prstGeom prst="wedgeRoundRectCallout">
            <a:avLst>
              <a:gd name="adj1" fmla="val 40132"/>
              <a:gd name="adj2" fmla="val -83329"/>
              <a:gd name="adj3" fmla="val 16667"/>
            </a:avLst>
          </a:prstGeom>
          <a:ln>
            <a:miter lim="800000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i="1" u="sng" dirty="0" smtClean="0"/>
              <a:t>predicated</a:t>
            </a:r>
            <a:r>
              <a:rPr lang="en-US" dirty="0" smtClean="0"/>
              <a:t> ret 23: transfer control to only label 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CFI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Direct jump targets</a:t>
            </a:r>
            <a:r>
              <a:rPr lang="en-US" dirty="0" smtClean="0"/>
              <a:t> </a:t>
            </a:r>
            <a:r>
              <a:rPr lang="en-US" sz="2400" dirty="0" smtClean="0"/>
              <a:t>(e.g</a:t>
            </a:r>
            <a:r>
              <a:rPr lang="en-US" sz="2400" dirty="0"/>
              <a:t>. </a:t>
            </a:r>
            <a:r>
              <a:rPr lang="en-US" sz="2400" dirty="0">
                <a:latin typeface="Consolas"/>
                <a:cs typeface="Consolas"/>
              </a:rPr>
              <a:t>call </a:t>
            </a:r>
            <a:r>
              <a:rPr lang="en-US" sz="2400" dirty="0" smtClean="0">
                <a:latin typeface="Consolas"/>
                <a:cs typeface="Consolas"/>
              </a:rPr>
              <a:t>0x12345678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are all targets valid according to CFG?</a:t>
            </a:r>
          </a:p>
          <a:p>
            <a:r>
              <a:rPr lang="en-US" b="1" dirty="0" smtClean="0"/>
              <a:t>IDs</a:t>
            </a:r>
          </a:p>
          <a:p>
            <a:pPr lvl="1"/>
            <a:r>
              <a:rPr lang="en-US" dirty="0" smtClean="0"/>
              <a:t>is there an ID right after every entry point?</a:t>
            </a:r>
          </a:p>
          <a:p>
            <a:pPr lvl="1"/>
            <a:r>
              <a:rPr lang="en-US" dirty="0" smtClean="0"/>
              <a:t>does any ID appear in the binary by accident?</a:t>
            </a:r>
          </a:p>
          <a:p>
            <a:r>
              <a:rPr lang="en-US" b="1" dirty="0" smtClean="0"/>
              <a:t>ID Checks</a:t>
            </a:r>
          </a:p>
          <a:p>
            <a:pPr lvl="1"/>
            <a:r>
              <a:rPr lang="en-US" dirty="0" smtClean="0"/>
              <a:t>is there a check before every control transfer?</a:t>
            </a:r>
          </a:p>
          <a:p>
            <a:pPr lvl="1"/>
            <a:r>
              <a:rPr lang="en-US" dirty="0" smtClean="0"/>
              <a:t>does each check respect the CFG?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  <p:sp>
        <p:nvSpPr>
          <p:cNvPr id="5" name="Folded Corner 4"/>
          <p:cNvSpPr/>
          <p:nvPr/>
        </p:nvSpPr>
        <p:spPr>
          <a:xfrm>
            <a:off x="419100" y="5809357"/>
            <a:ext cx="8305800" cy="635466"/>
          </a:xfrm>
          <a:prstGeom prst="foldedCorner">
            <a:avLst>
              <a:gd name="adj" fmla="val 10549"/>
            </a:avLst>
          </a:prstGeom>
          <a:solidFill>
            <a:schemeClr val="accent5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ambria"/>
                <a:cs typeface="Cambria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asy to implement correctly =&gt; trustworthy</a:t>
            </a:r>
          </a:p>
        </p:txBody>
      </p:sp>
    </p:spTree>
    <p:extLst>
      <p:ext uri="{BB962C8B-B14F-4D97-AF65-F5344CB8AC3E}">
        <p14:creationId xmlns:p14="http://schemas.microsoft.com/office/powerpoint/2010/main" val="152959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about indirect jumps and ret?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6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 Checks</a:t>
            </a:r>
            <a:endParaRPr lang="en-US" dirty="0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343400" y="609600"/>
            <a:ext cx="4038600" cy="1905000"/>
            <a:chOff x="4343400" y="609600"/>
            <a:chExt cx="4038600" cy="1905000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791200" y="609600"/>
              <a:ext cx="2590800" cy="762000"/>
            </a:xfrm>
            <a:prstGeom prst="wedgeRoundRectCallout">
              <a:avLst>
                <a:gd name="adj1" fmla="val -68265"/>
                <a:gd name="adj2" fmla="val 16329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286000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2081" y="2911880"/>
            <a:ext cx="7984719" cy="2747296"/>
            <a:chOff x="702081" y="2911880"/>
            <a:chExt cx="7984719" cy="2747296"/>
          </a:xfrm>
        </p:grpSpPr>
        <p:sp>
          <p:nvSpPr>
            <p:cNvPr id="6" name="Rectangle 5"/>
            <p:cNvSpPr/>
            <p:nvPr/>
          </p:nvSpPr>
          <p:spPr>
            <a:xfrm>
              <a:off x="702081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32535" y="5430576"/>
              <a:ext cx="2286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6096000" y="3810000"/>
              <a:ext cx="2590800" cy="762000"/>
            </a:xfrm>
            <a:prstGeom prst="wedgeRoundRectCallout">
              <a:avLst>
                <a:gd name="adj1" fmla="val -75268"/>
                <a:gd name="adj2" fmla="val 170437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Check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dest</a:t>
              </a:r>
              <a:r>
                <a:rPr lang="en-US" sz="2400" dirty="0" smtClean="0">
                  <a:solidFill>
                    <a:schemeClr val="bg1"/>
                  </a:solidFill>
                </a:rPr>
                <a:t> label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28800" y="2911880"/>
              <a:ext cx="1143000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22298" y="5430576"/>
              <a:ext cx="987902" cy="228600"/>
            </a:xfrm>
            <a:prstGeom prst="rect">
              <a:avLst/>
            </a:prstGeom>
            <a:noFill/>
            <a:ln w="19050" cmpd="sng">
              <a:solidFill>
                <a:schemeClr val="accent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09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Screen Shot 2012-02-06 at 05.13.19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12" y="3124200"/>
            <a:ext cx="8970488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Size:</a:t>
            </a:r>
            <a:r>
              <a:rPr lang="en-US" dirty="0" smtClean="0"/>
              <a:t> increase 8% </a:t>
            </a:r>
            <a:r>
              <a:rPr lang="en-US" dirty="0" err="1" smtClean="0"/>
              <a:t>avg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Time:</a:t>
            </a:r>
            <a:r>
              <a:rPr lang="en-US" dirty="0" smtClean="0"/>
              <a:t> increase 0-45%; 16% </a:t>
            </a:r>
            <a:r>
              <a:rPr lang="en-US" dirty="0" err="1" smtClean="0"/>
              <a:t>avg</a:t>
            </a:r>
            <a:endParaRPr lang="en-US" dirty="0" smtClean="0"/>
          </a:p>
          <a:p>
            <a:pPr lvl="1"/>
            <a:r>
              <a:rPr lang="en-US" dirty="0" smtClean="0"/>
              <a:t>I/O latency helps hide overhead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269745" y="45074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6545" y="3288268"/>
            <a:ext cx="6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CFI Adversary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Overwrite any data memory at any time</a:t>
            </a:r>
          </a:p>
          <a:p>
            <a:pPr lvl="1"/>
            <a:r>
              <a:rPr lang="en-US" dirty="0" smtClean="0"/>
              <a:t>stack, heap, data </a:t>
            </a:r>
            <a:r>
              <a:rPr lang="en-US" dirty="0" err="1" smtClean="0"/>
              <a:t>segs</a:t>
            </a:r>
            <a:endParaRPr lang="en-US" dirty="0" smtClean="0"/>
          </a:p>
          <a:p>
            <a:r>
              <a:rPr lang="en-US" dirty="0" smtClean="0"/>
              <a:t>Overwrite registers in current context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041775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CANNOT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0" y="1981200"/>
            <a:ext cx="4194175" cy="4343400"/>
          </a:xfrm>
          <a:ln w="28575" cmpd="sng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Execute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NX takes care of that</a:t>
            </a:r>
            <a:endParaRPr lang="en-US" dirty="0"/>
          </a:p>
          <a:p>
            <a:r>
              <a:rPr lang="en-US" dirty="0"/>
              <a:t>Modify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text </a:t>
            </a:r>
            <a:r>
              <a:rPr lang="en-US" dirty="0" err="1" smtClean="0"/>
              <a:t>seg</a:t>
            </a:r>
            <a:r>
              <a:rPr lang="en-US" dirty="0" smtClean="0"/>
              <a:t> usually read-only</a:t>
            </a:r>
            <a:endParaRPr lang="en-US" dirty="0"/>
          </a:p>
          <a:p>
            <a:r>
              <a:rPr lang="en-US" dirty="0" smtClean="0"/>
              <a:t>Write to %</a:t>
            </a:r>
            <a:r>
              <a:rPr lang="en-US" dirty="0" err="1" smtClean="0"/>
              <a:t>ip</a:t>
            </a:r>
            <a:endParaRPr lang="en-US" dirty="0" smtClean="0"/>
          </a:p>
          <a:p>
            <a:pPr lvl="1"/>
            <a:r>
              <a:rPr lang="en-US" dirty="0" smtClean="0"/>
              <a:t>true in x86</a:t>
            </a:r>
          </a:p>
          <a:p>
            <a:r>
              <a:rPr lang="en-US" dirty="0" smtClean="0"/>
              <a:t>Overwrite registers in other contexts</a:t>
            </a:r>
          </a:p>
          <a:p>
            <a:pPr lvl="1"/>
            <a:r>
              <a:rPr lang="en-US" dirty="0" smtClean="0"/>
              <a:t>kernel will restore </a:t>
            </a:r>
            <a:r>
              <a:rPr lang="en-US" dirty="0" err="1" smtClean="0"/>
              <a:t>regs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9" name="Folded Corner 8"/>
          <p:cNvSpPr/>
          <p:nvPr/>
        </p:nvSpPr>
        <p:spPr>
          <a:xfrm>
            <a:off x="228600" y="5105400"/>
            <a:ext cx="4078288" cy="1116360"/>
          </a:xfrm>
          <a:prstGeom prst="foldedCorner">
            <a:avLst>
              <a:gd name="adj" fmla="val 10549"/>
            </a:avLst>
          </a:prstGeom>
          <a:solidFill>
            <a:schemeClr val="tx2"/>
          </a:solidFill>
          <a:ln>
            <a:noFill/>
          </a:ln>
          <a:effectLst>
            <a:outerShdw blurRad="40000" dist="35687" dir="27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45720" rtlCol="0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Assumptions are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cs typeface="Cambria"/>
              </a:rPr>
              <a:t>often vulnerabilities!</a:t>
            </a:r>
          </a:p>
        </p:txBody>
      </p:sp>
    </p:spTree>
    <p:extLst>
      <p:ext uri="{BB962C8B-B14F-4D97-AF65-F5344CB8AC3E}">
        <p14:creationId xmlns:p14="http://schemas.microsoft.com/office/powerpoint/2010/main" val="78483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our assumptions!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Non-executable Data</a:t>
            </a:r>
          </a:p>
          <a:p>
            <a:pPr lvl="1"/>
            <a:r>
              <a:rPr lang="en-US" dirty="0" smtClean="0"/>
              <a:t>let’s inject code with desired ID…</a:t>
            </a:r>
          </a:p>
          <a:p>
            <a:r>
              <a:rPr lang="en-US" b="1" dirty="0" smtClean="0"/>
              <a:t>Non-writable Code</a:t>
            </a:r>
          </a:p>
          <a:p>
            <a:pPr lvl="1"/>
            <a:r>
              <a:rPr lang="en-US" dirty="0" smtClean="0"/>
              <a:t>let’s overwrite the check instructions…</a:t>
            </a:r>
          </a:p>
          <a:p>
            <a:pPr lvl="1"/>
            <a:r>
              <a:rPr lang="en-US" dirty="0" smtClean="0"/>
              <a:t>can be problematic for JIT compilers</a:t>
            </a:r>
          </a:p>
          <a:p>
            <a:r>
              <a:rPr lang="en-US" b="1" dirty="0" smtClean="0"/>
              <a:t>Context-Switching Preserves Registers</a:t>
            </a:r>
          </a:p>
          <a:p>
            <a:pPr lvl="1"/>
            <a:r>
              <a:rPr lang="en-US" dirty="0" smtClean="0"/>
              <a:t>time-of-check vs. time-of-use</a:t>
            </a:r>
          </a:p>
          <a:p>
            <a:pPr lvl="1"/>
            <a:r>
              <a:rPr lang="en-US" b="1" dirty="0" smtClean="0"/>
              <a:t>BONUS</a:t>
            </a:r>
            <a:r>
              <a:rPr lang="en-US" dirty="0" smtClean="0"/>
              <a:t> point: why don’t we use the </a:t>
            </a:r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instruction to return?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7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Time-of-Check vs. Time-of-Use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5" name="Content Placeholder 4" descr="Screen Shot 2012-02-06 at 04.05.08 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229600" cy="4754563"/>
          </a:xfrm>
        </p:spPr>
      </p:pic>
      <p:cxnSp>
        <p:nvCxnSpPr>
          <p:cNvPr id="7" name="Straight Connector 6"/>
          <p:cNvCxnSpPr/>
          <p:nvPr/>
        </p:nvCxnSpPr>
        <p:spPr>
          <a:xfrm>
            <a:off x="3107919" y="5883680"/>
            <a:ext cx="1524000" cy="0"/>
          </a:xfrm>
          <a:prstGeom prst="line">
            <a:avLst/>
          </a:prstGeom>
          <a:ln w="28575" cmpd="sng">
            <a:solidFill>
              <a:schemeClr val="tx2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34000" y="4876800"/>
            <a:ext cx="3581400" cy="1463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there is a context switch here?</a:t>
            </a:r>
          </a:p>
        </p:txBody>
      </p:sp>
    </p:spTree>
    <p:extLst>
      <p:ext uri="{BB962C8B-B14F-4D97-AF65-F5344CB8AC3E}">
        <p14:creationId xmlns:p14="http://schemas.microsoft.com/office/powerpoint/2010/main" val="393876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Effective against attacks based on illegitimate control-flow transfer</a:t>
            </a:r>
          </a:p>
          <a:p>
            <a:pPr lvl="1"/>
            <a:r>
              <a:rPr lang="en-US" dirty="0" smtClean="0"/>
              <a:t>buffer overflow, ret2libc, pointer subterfuge,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 data-only attacks since they respect CFG!</a:t>
            </a:r>
          </a:p>
          <a:p>
            <a:pPr lvl="1"/>
            <a:r>
              <a:rPr lang="en-US" dirty="0" smtClean="0"/>
              <a:t>incorrect usage (e.g. </a:t>
            </a:r>
            <a:r>
              <a:rPr lang="en-US" dirty="0" err="1" smtClean="0"/>
              <a:t>printf</a:t>
            </a:r>
            <a:r>
              <a:rPr lang="en-US" dirty="0" smtClean="0"/>
              <a:t> can still dump </a:t>
            </a:r>
            <a:r>
              <a:rPr lang="en-US" dirty="0" err="1" smtClean="0"/>
              <a:t>mem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substitution of data (e.g. replace file names)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100" y="3200400"/>
            <a:ext cx="7543800" cy="9144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Any check becomes non-</a:t>
            </a:r>
            <a:r>
              <a:rPr lang="en-US" sz="2800" dirty="0" err="1" smtClean="0">
                <a:solidFill>
                  <a:schemeClr val="bg1"/>
                </a:solidFill>
              </a:rPr>
              <a:t>circumventable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361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Monitors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Safe  Pointers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91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428598"/>
            <a:ext cx="5562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Why not just</a:t>
            </a:r>
            <a:r>
              <a:rPr lang="en-US" dirty="0" smtClean="0"/>
              <a:t> </a:t>
            </a:r>
            <a:r>
              <a:rPr lang="en-US" b="1" i="1" dirty="0" smtClean="0"/>
              <a:t>check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C pointers to see if they are in bounds?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49" y="3223418"/>
            <a:ext cx="3886200" cy="30249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Good question! </a:t>
            </a:r>
            <a:br>
              <a:rPr lang="en-US" dirty="0" smtClean="0"/>
            </a:br>
            <a:r>
              <a:rPr lang="en-US" dirty="0" smtClean="0"/>
              <a:t>This has been a serious area of study for over 15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iStock_000016333205Mediu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5" y="2000098"/>
            <a:ext cx="308682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Properties Do We Want?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 smtClean="0"/>
              <a:t>Backward-compatible</a:t>
            </a:r>
          </a:p>
          <a:p>
            <a:pPr lvl="1"/>
            <a:r>
              <a:rPr lang="en-US" dirty="0" smtClean="0"/>
              <a:t>Don’t forget external libraries!</a:t>
            </a:r>
          </a:p>
          <a:p>
            <a:pPr lvl="1"/>
            <a:endParaRPr lang="en-US" dirty="0"/>
          </a:p>
          <a:p>
            <a:r>
              <a:rPr lang="en-US" dirty="0" smtClean="0"/>
              <a:t>Efficient</a:t>
            </a:r>
          </a:p>
          <a:p>
            <a:endParaRPr lang="en-US" dirty="0" smtClean="0"/>
          </a:p>
          <a:p>
            <a:r>
              <a:rPr lang="en-US" dirty="0" smtClean="0"/>
              <a:t>Safe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Pointers: Security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" y="1981200"/>
            <a:ext cx="8534400" cy="1447800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000000"/>
                </a:solidFill>
              </a:rPr>
              <a:t>In-Bounds Property: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Reads and writes should be in-bounds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2900" y="4267200"/>
            <a:ext cx="8534400" cy="1447800"/>
          </a:xfrm>
          <a:prstGeom prst="roundRect">
            <a:avLst/>
          </a:prstGeom>
          <a:noFill/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3200" b="1" i="1" dirty="0">
                <a:solidFill>
                  <a:srgbClr val="000000"/>
                </a:solidFill>
              </a:rPr>
              <a:t>Right Type Property: </a:t>
            </a:r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Reads and writes to T</a:t>
            </a:r>
            <a:r>
              <a:rPr lang="en-US" sz="3200" dirty="0">
                <a:solidFill>
                  <a:srgbClr val="000000"/>
                </a:solidFill>
              </a:rPr>
              <a:t>* </a:t>
            </a:r>
            <a:r>
              <a:rPr lang="en-US" sz="3200" dirty="0" smtClean="0">
                <a:solidFill>
                  <a:srgbClr val="000000"/>
                </a:solidFill>
              </a:rPr>
              <a:t>should be compatible with type </a:t>
            </a:r>
            <a:r>
              <a:rPr lang="en-US" sz="3200" dirty="0">
                <a:solidFill>
                  <a:srgbClr val="0000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30037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mean by object in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allocated for a variable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Heap memory</a:t>
            </a:r>
          </a:p>
          <a:p>
            <a:pPr lvl="1"/>
            <a:r>
              <a:rPr lang="en-US" dirty="0" smtClean="0"/>
              <a:t>Memory for automatic variables</a:t>
            </a:r>
          </a:p>
          <a:p>
            <a:pPr lvl="1"/>
            <a:r>
              <a:rPr lang="en-US" dirty="0" smtClean="0"/>
              <a:t>static variables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762000" y="5791200"/>
            <a:ext cx="7772400" cy="0"/>
          </a:xfrm>
          <a:prstGeom prst="straightConnector1">
            <a:avLst/>
          </a:prstGeom>
          <a:ln w="28575" cmpd="sng">
            <a:solidFill>
              <a:srgbClr val="0D0D0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0" y="76200"/>
            <a:ext cx="6553200" cy="2057400"/>
          </a:xfrm>
          <a:prstGeom prst="wedgeRoundRectCallout">
            <a:avLst>
              <a:gd name="adj1" fmla="val -38723"/>
              <a:gd name="adj2" fmla="val 22079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Backward-compatible bounds checking for arrays and pointers in C programs</a:t>
            </a:r>
            <a:r>
              <a:rPr lang="en-US" sz="2800" dirty="0">
                <a:solidFill>
                  <a:srgbClr val="000000"/>
                </a:solidFill>
              </a:rPr>
              <a:t>”, by Jones and Kelly (J&amp;K</a:t>
            </a:r>
            <a:r>
              <a:rPr lang="en-US" sz="2800" dirty="0" smtClean="0">
                <a:solidFill>
                  <a:srgbClr val="000000"/>
                </a:solidFill>
              </a:rPr>
              <a:t>). </a:t>
            </a:r>
            <a:r>
              <a:rPr lang="en-US" sz="2400" dirty="0" smtClean="0">
                <a:solidFill>
                  <a:srgbClr val="000000"/>
                </a:solidFill>
              </a:rPr>
              <a:t>Introduce </a:t>
            </a:r>
            <a:r>
              <a:rPr lang="en-US" sz="2400" dirty="0">
                <a:solidFill>
                  <a:srgbClr val="000000"/>
                </a:solidFill>
              </a:rPr>
              <a:t>scheme using </a:t>
            </a:r>
            <a:r>
              <a:rPr lang="en-US" sz="2400" b="1" i="1" dirty="0">
                <a:solidFill>
                  <a:srgbClr val="000000"/>
                </a:solidFill>
              </a:rPr>
              <a:t>native pointer representation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248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1997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371600" y="2209800"/>
            <a:ext cx="6477000" cy="1524000"/>
          </a:xfrm>
          <a:prstGeom prst="wedgeRoundRectCallout">
            <a:avLst>
              <a:gd name="adj1" fmla="val -320"/>
              <a:gd name="adj2" fmla="val 174551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A practical dynamic buffer overflow detector</a:t>
            </a:r>
            <a:r>
              <a:rPr lang="en-US" sz="2800" dirty="0">
                <a:solidFill>
                  <a:srgbClr val="000000"/>
                </a:solidFill>
              </a:rPr>
              <a:t>” by </a:t>
            </a:r>
            <a:r>
              <a:rPr lang="en-US" sz="2800" dirty="0" err="1">
                <a:solidFill>
                  <a:srgbClr val="000000"/>
                </a:solidFill>
              </a:rPr>
              <a:t>Ruwase</a:t>
            </a:r>
            <a:r>
              <a:rPr lang="en-US" sz="2800" dirty="0">
                <a:solidFill>
                  <a:srgbClr val="000000"/>
                </a:solidFill>
              </a:rPr>
              <a:t> and Lam (R&amp;L)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2400" b="1" i="1" dirty="0" smtClean="0">
                <a:solidFill>
                  <a:srgbClr val="000000"/>
                </a:solidFill>
              </a:rPr>
              <a:t>Handled </a:t>
            </a:r>
            <a:r>
              <a:rPr lang="en-US" sz="2400" b="1" i="1" dirty="0">
                <a:solidFill>
                  <a:srgbClr val="000000"/>
                </a:solidFill>
              </a:rPr>
              <a:t>Out-of-bounds</a:t>
            </a:r>
            <a:r>
              <a:rPr lang="en-US" sz="2400" dirty="0">
                <a:solidFill>
                  <a:srgbClr val="000000"/>
                </a:solidFill>
              </a:rPr>
              <a:t> (OOB) pointers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6017567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2004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362200" y="3810000"/>
            <a:ext cx="6789615" cy="1676400"/>
          </a:xfrm>
          <a:prstGeom prst="wedgeRoundRectCallout">
            <a:avLst>
              <a:gd name="adj1" fmla="val 16289"/>
              <a:gd name="adj2" fmla="val 63666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i="1" dirty="0">
                <a:solidFill>
                  <a:srgbClr val="000000"/>
                </a:solidFill>
              </a:rPr>
              <a:t>Backward-compatible array bounds checking for C with very low overhead</a:t>
            </a:r>
            <a:r>
              <a:rPr lang="en-US" sz="2800" dirty="0">
                <a:solidFill>
                  <a:srgbClr val="000000"/>
                </a:solidFill>
              </a:rPr>
              <a:t>” by </a:t>
            </a:r>
            <a:r>
              <a:rPr lang="en-US" sz="2800" dirty="0" err="1">
                <a:solidFill>
                  <a:srgbClr val="000000"/>
                </a:solidFill>
              </a:rPr>
              <a:t>Dhurjati</a:t>
            </a:r>
            <a:r>
              <a:rPr lang="en-US" sz="2800" dirty="0">
                <a:solidFill>
                  <a:srgbClr val="000000"/>
                </a:solidFill>
              </a:rPr>
              <a:t> and </a:t>
            </a:r>
            <a:r>
              <a:rPr lang="en-US" sz="2800" dirty="0" err="1">
                <a:solidFill>
                  <a:srgbClr val="000000"/>
                </a:solidFill>
              </a:rPr>
              <a:t>Adve</a:t>
            </a:r>
            <a:r>
              <a:rPr lang="en-US" sz="2800" dirty="0">
                <a:solidFill>
                  <a:srgbClr val="000000"/>
                </a:solidFill>
              </a:rPr>
              <a:t> (D&amp;A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400" b="1" i="1" dirty="0" smtClean="0">
                <a:solidFill>
                  <a:srgbClr val="000000"/>
                </a:solidFill>
              </a:rPr>
              <a:t>Improved </a:t>
            </a:r>
            <a:r>
              <a:rPr lang="en-US" sz="2400" b="1" i="1" dirty="0">
                <a:solidFill>
                  <a:srgbClr val="000000"/>
                </a:solidFill>
              </a:rPr>
              <a:t>efficiency</a:t>
            </a:r>
            <a:r>
              <a:rPr lang="en-US" sz="2400" dirty="0">
                <a:solidFill>
                  <a:srgbClr val="000000"/>
                </a:solidFill>
              </a:rPr>
              <a:t> over </a:t>
            </a:r>
            <a:r>
              <a:rPr lang="en-US" sz="2400" dirty="0" err="1">
                <a:solidFill>
                  <a:srgbClr val="000000"/>
                </a:solidFill>
              </a:rPr>
              <a:t>Ruwase</a:t>
            </a:r>
            <a:r>
              <a:rPr lang="en-US" sz="2400" dirty="0">
                <a:solidFill>
                  <a:srgbClr val="000000"/>
                </a:solidFill>
              </a:rPr>
              <a:t> and 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3431" y="615908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2006</a:t>
            </a:r>
            <a:endParaRPr lang="en-US" sz="24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8580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82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" y="5715000"/>
            <a:ext cx="0" cy="2286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577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221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*p, *q, *s, *r, N,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</a:t>
            </a:r>
            <a:r>
              <a:rPr lang="en-US" sz="2400" dirty="0">
                <a:latin typeface="Consolas"/>
                <a:cs typeface="Consolas"/>
              </a:rPr>
              <a:t>= 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*) </a:t>
            </a:r>
            <a:r>
              <a:rPr lang="en-US" sz="2400" dirty="0" err="1">
                <a:latin typeface="Consolas"/>
                <a:cs typeface="Consolas"/>
              </a:rPr>
              <a:t>malloc</a:t>
            </a:r>
            <a:r>
              <a:rPr lang="en-US" sz="2400" dirty="0">
                <a:latin typeface="Consolas"/>
                <a:cs typeface="Consolas"/>
              </a:rPr>
              <a:t>(4*</a:t>
            </a:r>
            <a:r>
              <a:rPr lang="en-US" sz="2400" dirty="0" err="1">
                <a:latin typeface="Consolas"/>
                <a:cs typeface="Consolas"/>
              </a:rPr>
              <a:t>sizeof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</a:t>
            </a:r>
            <a:r>
              <a:rPr lang="en-US" sz="2400" dirty="0" smtClean="0">
                <a:latin typeface="Consolas"/>
                <a:cs typeface="Consolas"/>
              </a:rPr>
              <a:t>p</a:t>
            </a:r>
            <a:r>
              <a:rPr lang="en-US" sz="2400" dirty="0">
                <a:latin typeface="Consolas"/>
                <a:cs typeface="Consolas"/>
              </a:rPr>
              <a:t>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</a:t>
            </a:r>
            <a:r>
              <a:rPr lang="en-US" sz="2400" dirty="0">
                <a:latin typeface="Consolas"/>
                <a:cs typeface="Consolas"/>
              </a:rPr>
              <a:t>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r </a:t>
            </a:r>
            <a:r>
              <a:rPr lang="en-US" sz="2400" dirty="0">
                <a:latin typeface="Consolas"/>
                <a:cs typeface="Consolas"/>
              </a:rPr>
              <a:t>= s-3;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N </a:t>
            </a:r>
            <a:r>
              <a:rPr lang="en-US" sz="2400" dirty="0">
                <a:latin typeface="Consolas"/>
                <a:cs typeface="Consolas"/>
              </a:rPr>
              <a:t>= *r;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>
                <a:latin typeface="Consolas"/>
                <a:cs typeface="Consolas"/>
              </a:rPr>
              <a:t>("N is: %d\n", N); // </a:t>
            </a:r>
            <a:r>
              <a:rPr lang="en-US" sz="2400" b="1" dirty="0">
                <a:latin typeface="Consolas"/>
                <a:cs typeface="Consolas"/>
              </a:rPr>
              <a:t>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5257800" y="2438400"/>
            <a:ext cx="3733800" cy="1219200"/>
          </a:xfrm>
          <a:prstGeom prst="wedgeRoundRectCallout">
            <a:avLst>
              <a:gd name="adj1" fmla="val -42646"/>
              <a:gd name="adj2" fmla="val 140633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is printed at “XXX”? (on your own)</a:t>
            </a:r>
          </a:p>
        </p:txBody>
      </p:sp>
    </p:spTree>
    <p:extLst>
      <p:ext uri="{BB962C8B-B14F-4D97-AF65-F5344CB8AC3E}">
        <p14:creationId xmlns:p14="http://schemas.microsoft.com/office/powerpoint/2010/main" val="2169454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2211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*p, *q, *s, *r, N,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</a:t>
            </a:r>
            <a:r>
              <a:rPr lang="en-US" sz="2400" dirty="0">
                <a:latin typeface="Consolas"/>
                <a:cs typeface="Consolas"/>
              </a:rPr>
              <a:t>= 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*) </a:t>
            </a:r>
            <a:r>
              <a:rPr lang="en-US" sz="2400" dirty="0" err="1">
                <a:latin typeface="Consolas"/>
                <a:cs typeface="Consolas"/>
              </a:rPr>
              <a:t>malloc</a:t>
            </a:r>
            <a:r>
              <a:rPr lang="en-US" sz="2400" dirty="0">
                <a:latin typeface="Consolas"/>
                <a:cs typeface="Consolas"/>
              </a:rPr>
              <a:t>(4*</a:t>
            </a:r>
            <a:r>
              <a:rPr lang="en-US" sz="2400" dirty="0" err="1">
                <a:latin typeface="Consolas"/>
                <a:cs typeface="Consolas"/>
              </a:rPr>
              <a:t>sizeof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</a:t>
            </a:r>
            <a:r>
              <a:rPr lang="en-US" sz="2400" dirty="0" smtClean="0">
                <a:latin typeface="Consolas"/>
                <a:cs typeface="Consolas"/>
              </a:rPr>
              <a:t>p</a:t>
            </a:r>
            <a:r>
              <a:rPr lang="en-US" sz="2400" dirty="0">
                <a:latin typeface="Consolas"/>
                <a:cs typeface="Consolas"/>
              </a:rPr>
              <a:t>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</a:t>
            </a:r>
            <a:r>
              <a:rPr lang="en-US" sz="2400" dirty="0">
                <a:latin typeface="Consolas"/>
                <a:cs typeface="Consolas"/>
              </a:rPr>
              <a:t>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r </a:t>
            </a:r>
            <a:r>
              <a:rPr lang="en-US" sz="2400" dirty="0">
                <a:latin typeface="Consolas"/>
                <a:cs typeface="Consolas"/>
              </a:rPr>
              <a:t>= s-3;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N </a:t>
            </a:r>
            <a:r>
              <a:rPr lang="en-US" sz="2400" dirty="0">
                <a:latin typeface="Consolas"/>
                <a:cs typeface="Consolas"/>
              </a:rPr>
              <a:t>= *r;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printf</a:t>
            </a:r>
            <a:r>
              <a:rPr lang="en-US" sz="2400" dirty="0">
                <a:latin typeface="Consolas"/>
                <a:cs typeface="Consolas"/>
              </a:rPr>
              <a:t>("N is: %d\n", N); // 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191000" y="3429000"/>
            <a:ext cx="4114800" cy="609600"/>
            <a:chOff x="4343400" y="3048000"/>
            <a:chExt cx="4114800" cy="609600"/>
          </a:xfrm>
        </p:grpSpPr>
        <p:sp>
          <p:nvSpPr>
            <p:cNvPr id="5" name="Rounded Rectangle 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0   1    2    3    ...   ...     ...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4170115" y="41396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2302" y="41910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0436" y="4194225"/>
            <a:ext cx="360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0" y="4215824"/>
            <a:ext cx="3609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r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343400" y="4038600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29200" y="4038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503838" y="4053135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260934" y="4038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57788" y="2819400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990000"/>
                </a:solidFill>
              </a:rPr>
              <a:t>Native Representation</a:t>
            </a:r>
            <a:endParaRPr lang="en-US" sz="2800" b="1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6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Pointer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10000"/>
          </a:xfrm>
        </p:spPr>
        <p:txBody>
          <a:bodyPr/>
          <a:lstStyle/>
          <a:p>
            <a:r>
              <a:rPr lang="en-US" dirty="0" smtClean="0"/>
              <a:t>Instrument object creation to referent table</a:t>
            </a:r>
          </a:p>
          <a:p>
            <a:r>
              <a:rPr lang="en-US" dirty="0" smtClean="0"/>
              <a:t>Instrument object ref/</a:t>
            </a:r>
            <a:r>
              <a:rPr lang="en-US" dirty="0" err="1" smtClean="0"/>
              <a:t>deref</a:t>
            </a:r>
            <a:r>
              <a:rPr lang="en-US" dirty="0"/>
              <a:t> </a:t>
            </a:r>
            <a:r>
              <a:rPr lang="en-US" dirty="0" smtClean="0"/>
              <a:t>and pointer operations to check table</a:t>
            </a:r>
          </a:p>
          <a:p>
            <a:r>
              <a:rPr lang="en-US" dirty="0" smtClean="0"/>
              <a:t>If out-of-bounds (OOB), add to OOB table</a:t>
            </a:r>
          </a:p>
          <a:p>
            <a:r>
              <a:rPr lang="en-US" dirty="0" smtClean="0"/>
              <a:t>Raise error if dereferencing OOB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91474"/>
              </p:ext>
            </p:extLst>
          </p:nvPr>
        </p:nvGraphicFramePr>
        <p:xfrm>
          <a:off x="228600" y="5826103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= p+1;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44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Files</a:t>
            </a:r>
          </a:p>
          <a:p>
            <a:r>
              <a:rPr lang="en-US" sz="2400" dirty="0" smtClean="0"/>
              <a:t>Sockets</a:t>
            </a:r>
          </a:p>
          <a:p>
            <a:r>
              <a:rPr lang="en-US" sz="2400" dirty="0" smtClean="0"/>
              <a:t>Computer Operations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686" y="3124200"/>
            <a:ext cx="302468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People</a:t>
            </a:r>
          </a:p>
          <a:p>
            <a:r>
              <a:rPr lang="en-US" sz="2400" dirty="0" smtClean="0"/>
              <a:t>Processes</a:t>
            </a:r>
          </a:p>
          <a:p>
            <a:r>
              <a:rPr lang="en-US" sz="2400" dirty="0" smtClean="0"/>
              <a:t>Computer Operations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621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3264" y="178114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84286" y="2695545"/>
            <a:ext cx="301171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93264" y="28002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60303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15502"/>
              </p:ext>
            </p:extLst>
          </p:nvPr>
        </p:nvGraphicFramePr>
        <p:xfrm>
          <a:off x="228600" y="5826103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= referent-lookup(p);</a:t>
            </a:r>
            <a:b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 assert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obj.size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() &gt; 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)*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);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endParaRPr lang="en-US" sz="2400" dirty="0"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q = p+1; 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s </a:t>
            </a:r>
            <a:r>
              <a:rPr lang="en-US" sz="2400" dirty="0">
                <a:latin typeface="Consolas"/>
                <a:cs typeface="Consolas"/>
              </a:rPr>
              <a:t>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7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30608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29668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00730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590628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66420"/>
              </p:ext>
            </p:extLst>
          </p:nvPr>
        </p:nvGraphicFramePr>
        <p:xfrm>
          <a:off x="228600" y="5826103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referent_add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(p,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)*4)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for(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</a:t>
            </a:r>
            <a:r>
              <a:rPr lang="en-US" sz="2400" i="1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i="1" dirty="0" smtClean="0">
                <a:solidFill>
                  <a:srgbClr val="990000"/>
                </a:solidFill>
                <a:latin typeface="Consolas"/>
                <a:cs typeface="Consolas"/>
              </a:rPr>
              <a:t> 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= referent-lookup(p);</a:t>
            </a:r>
            <a:b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  assert(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obj.size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() &gt; 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)*</a:t>
            </a:r>
            <a:r>
              <a:rPr lang="en-US" sz="2400" i="1" dirty="0" err="1">
                <a:solidFill>
                  <a:srgbClr val="990000"/>
                </a:solidFill>
                <a:latin typeface="Consolas"/>
                <a:cs typeface="Consolas"/>
              </a:rPr>
              <a:t>i</a:t>
            </a:r>
            <a:r>
              <a:rPr lang="en-US" sz="2400" i="1" dirty="0">
                <a:solidFill>
                  <a:srgbClr val="990000"/>
                </a:solidFill>
                <a:latin typeface="Consolas"/>
                <a:cs typeface="Consolas"/>
              </a:rPr>
              <a:t>);</a:t>
            </a:r>
            <a:endParaRPr lang="en-US" sz="2400" dirty="0"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q = p+1; 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s = p+5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oob_add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(s, p);</a:t>
            </a: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39768"/>
              </p:ext>
            </p:extLst>
          </p:nvPr>
        </p:nvGraphicFramePr>
        <p:xfrm>
          <a:off x="228600" y="4763281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OOB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21107" y="602060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590576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3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555075" y="4482502"/>
            <a:ext cx="2832759" cy="990600"/>
            <a:chOff x="4274914" y="2438400"/>
            <a:chExt cx="2832759" cy="990600"/>
          </a:xfrm>
        </p:grpSpPr>
        <p:sp>
          <p:nvSpPr>
            <p:cNvPr id="42" name="Left Brace 41"/>
            <p:cNvSpPr/>
            <p:nvPr/>
          </p:nvSpPr>
          <p:spPr>
            <a:xfrm rot="5400000">
              <a:off x="4994957" y="2175557"/>
              <a:ext cx="533400" cy="1973485"/>
            </a:xfrm>
            <a:prstGeom prst="leftBrace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43400" y="2438400"/>
              <a:ext cx="2764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2"/>
                  </a:solidFill>
                </a:rPr>
                <a:t>Referent Object</a:t>
              </a:r>
              <a:endParaRPr lang="en-US" sz="2800" b="1" i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71161" y="5473102"/>
            <a:ext cx="4114800" cy="609600"/>
            <a:chOff x="4343400" y="3048000"/>
            <a:chExt cx="4114800" cy="609600"/>
          </a:xfrm>
        </p:grpSpPr>
        <p:sp>
          <p:nvSpPr>
            <p:cNvPr id="45" name="Rounded Rectangle 44"/>
            <p:cNvSpPr/>
            <p:nvPr/>
          </p:nvSpPr>
          <p:spPr>
            <a:xfrm>
              <a:off x="4343400" y="3048000"/>
              <a:ext cx="4114800" cy="6096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0   1   2     3    ...   ...     ...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8768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3340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943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53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0866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96200" y="3048000"/>
              <a:ext cx="0" cy="609600"/>
            </a:xfrm>
            <a:prstGeom prst="line">
              <a:avLst/>
            </a:prstGeom>
            <a:ln>
              <a:solidFill>
                <a:srgbClr val="000000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450276" y="6183726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p</a:t>
            </a:r>
            <a:endParaRPr lang="en-US" sz="3200" dirty="0">
              <a:solidFill>
                <a:srgbClr val="99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4623561" y="6082702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035118"/>
              </p:ext>
            </p:extLst>
          </p:nvPr>
        </p:nvGraphicFramePr>
        <p:xfrm>
          <a:off x="228600" y="5943600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sizeof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int</a:t>
                      </a:r>
                      <a:r>
                        <a:rPr lang="en-US" sz="2400" dirty="0" smtClean="0"/>
                        <a:t>)*4</a:t>
                      </a:r>
                      <a:r>
                        <a:rPr lang="en-US" sz="2400" baseline="0" dirty="0" smtClean="0"/>
                        <a:t> (= 16)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" name="Content Placeholder 2"/>
          <p:cNvSpPr txBox="1">
            <a:spLocks/>
          </p:cNvSpPr>
          <p:nvPr/>
        </p:nvSpPr>
        <p:spPr>
          <a:xfrm>
            <a:off x="55315" y="327818"/>
            <a:ext cx="8530646" cy="4221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*p, *q, *s, *r, N,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p = 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 *)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(4*</a:t>
            </a:r>
            <a:r>
              <a:rPr lang="en-US" sz="2400" dirty="0" err="1" smtClean="0">
                <a:latin typeface="Consolas"/>
                <a:cs typeface="Consolas"/>
              </a:rPr>
              <a:t>sizeof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err="1" smtClean="0">
                <a:latin typeface="Consolas"/>
                <a:cs typeface="Consolas"/>
              </a:rPr>
              <a:t>int</a:t>
            </a:r>
            <a:r>
              <a:rPr lang="en-US" sz="2400" dirty="0" smtClean="0">
                <a:latin typeface="Consolas"/>
                <a:cs typeface="Consolas"/>
              </a:rPr>
              <a:t>));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nsolas"/>
                <a:cs typeface="Consolas"/>
              </a:rPr>
              <a:t>for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= 0;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 &lt; 4; 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++)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  p[</a:t>
            </a:r>
            <a:r>
              <a:rPr lang="en-US" sz="2400" dirty="0" err="1">
                <a:latin typeface="Consolas"/>
                <a:cs typeface="Consolas"/>
              </a:rPr>
              <a:t>i</a:t>
            </a:r>
            <a:r>
              <a:rPr lang="en-US" sz="2400" dirty="0">
                <a:latin typeface="Consolas"/>
                <a:cs typeface="Consolas"/>
              </a:rPr>
              <a:t>] = </a:t>
            </a:r>
            <a:r>
              <a:rPr lang="en-US" sz="2400" dirty="0" err="1" smtClean="0">
                <a:latin typeface="Consolas"/>
                <a:cs typeface="Consolas"/>
              </a:rPr>
              <a:t>i</a:t>
            </a:r>
            <a:r>
              <a:rPr lang="en-US" sz="2400" dirty="0" smtClean="0">
                <a:latin typeface="Consolas"/>
                <a:cs typeface="Consolas"/>
              </a:rPr>
              <a:t>; </a:t>
            </a:r>
            <a:endParaRPr lang="en-US" sz="2400" i="1" dirty="0" smtClean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q = p+1; 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// Check not shown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s = p+5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Consolas"/>
                <a:cs typeface="Consolas"/>
              </a:rPr>
              <a:t>r = s-3</a:t>
            </a:r>
            <a:r>
              <a:rPr lang="en-US" sz="2400" dirty="0" smtClean="0">
                <a:latin typeface="Consolas"/>
                <a:cs typeface="Consolas"/>
              </a:rPr>
              <a:t>;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referent-lookup(s) == NOT_FOUND, so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= 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-lookup(s);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= 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referent_lookup</a:t>
            </a:r>
            <a:r>
              <a:rPr lang="en-US" sz="2400" dirty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oob_obj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 – 3*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sizeof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(</a:t>
            </a:r>
            <a:r>
              <a:rPr lang="en-US" sz="2400" dirty="0" err="1" smtClean="0">
                <a:solidFill>
                  <a:srgbClr val="990000"/>
                </a:solidFill>
                <a:latin typeface="Consolas"/>
                <a:cs typeface="Consolas"/>
              </a:rPr>
              <a:t>int</a:t>
            </a: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))</a:t>
            </a:r>
            <a:b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</a:br>
            <a:r>
              <a:rPr lang="en-US" sz="2400" dirty="0" smtClean="0">
                <a:solidFill>
                  <a:srgbClr val="990000"/>
                </a:solidFill>
                <a:latin typeface="Consolas"/>
                <a:cs typeface="Consolas"/>
              </a:rPr>
              <a:t>...</a:t>
            </a:r>
            <a:endParaRPr lang="en-US" sz="2400" dirty="0">
              <a:solidFill>
                <a:srgbClr val="990000"/>
              </a:solidFill>
              <a:latin typeface="Consolas"/>
              <a:cs typeface="Consola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27295"/>
              </p:ext>
            </p:extLst>
          </p:nvPr>
        </p:nvGraphicFramePr>
        <p:xfrm>
          <a:off x="228600" y="4880778"/>
          <a:ext cx="3549045" cy="9144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2702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OOB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Referent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21107" y="6197024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00"/>
                </a:solidFill>
              </a:rPr>
              <a:t>q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105400" y="6082188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82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0600"/>
            <a:ext cx="8229600" cy="5502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adding a new object:</a:t>
            </a:r>
            <a:br>
              <a:rPr lang="en-US" dirty="0" smtClean="0"/>
            </a:br>
            <a:r>
              <a:rPr lang="en-US" dirty="0" err="1" smtClean="0">
                <a:solidFill>
                  <a:schemeClr val="tx2"/>
                </a:solidFill>
              </a:rPr>
              <a:t>referent_add</a:t>
            </a:r>
            <a:r>
              <a:rPr lang="en-US" dirty="0" smtClean="0">
                <a:solidFill>
                  <a:schemeClr val="tx2"/>
                </a:solidFill>
              </a:rPr>
              <a:t>(pointer, size)</a:t>
            </a:r>
          </a:p>
          <a:p>
            <a:r>
              <a:rPr lang="en-US" dirty="0" smtClean="0"/>
              <a:t>When checking pointers: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obj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referent_lookup</a:t>
            </a:r>
            <a:r>
              <a:rPr lang="en-US" dirty="0" smtClean="0">
                <a:solidFill>
                  <a:srgbClr val="990000"/>
                </a:solidFill>
              </a:rPr>
              <a:t>(pointer);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assert(index &lt; </a:t>
            </a:r>
            <a:r>
              <a:rPr lang="en-US" dirty="0" err="1" smtClean="0">
                <a:solidFill>
                  <a:srgbClr val="990000"/>
                </a:solidFill>
              </a:rPr>
              <a:t>obj.size</a:t>
            </a:r>
            <a:r>
              <a:rPr lang="en-US" dirty="0" smtClean="0">
                <a:solidFill>
                  <a:srgbClr val="990000"/>
                </a:solidFill>
              </a:rPr>
              <a:t>());</a:t>
            </a:r>
          </a:p>
          <a:p>
            <a:r>
              <a:rPr lang="en-US" dirty="0" smtClean="0"/>
              <a:t>To store OOB pointers: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oob_add</a:t>
            </a:r>
            <a:r>
              <a:rPr lang="en-US" dirty="0" smtClean="0">
                <a:solidFill>
                  <a:srgbClr val="990000"/>
                </a:solidFill>
              </a:rPr>
              <a:t>(pointer, referent);</a:t>
            </a:r>
          </a:p>
          <a:p>
            <a:r>
              <a:rPr lang="en-US" dirty="0" smtClean="0"/>
              <a:t>To find OOB pointer:</a:t>
            </a:r>
            <a:br>
              <a:rPr lang="en-US" dirty="0" smtClean="0"/>
            </a:br>
            <a:r>
              <a:rPr lang="en-US" dirty="0" err="1" smtClean="0">
                <a:solidFill>
                  <a:srgbClr val="990000"/>
                </a:solidFill>
              </a:rPr>
              <a:t>refptr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oob_lookup</a:t>
            </a:r>
            <a:r>
              <a:rPr lang="en-US" dirty="0" smtClean="0">
                <a:solidFill>
                  <a:srgbClr val="990000"/>
                </a:solidFill>
              </a:rPr>
              <a:t>(pointer);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err="1" smtClean="0">
                <a:solidFill>
                  <a:srgbClr val="990000"/>
                </a:solidFill>
              </a:rPr>
              <a:t>obj</a:t>
            </a:r>
            <a:r>
              <a:rPr lang="en-US" dirty="0" smtClean="0">
                <a:solidFill>
                  <a:srgbClr val="990000"/>
                </a:solidFill>
              </a:rPr>
              <a:t> = </a:t>
            </a:r>
            <a:r>
              <a:rPr lang="en-US" dirty="0" err="1" smtClean="0">
                <a:solidFill>
                  <a:srgbClr val="990000"/>
                </a:solidFill>
              </a:rPr>
              <a:t>referent_lookup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dirty="0" err="1" smtClean="0">
                <a:solidFill>
                  <a:srgbClr val="990000"/>
                </a:solidFill>
              </a:rPr>
              <a:t>refptr</a:t>
            </a:r>
            <a:r>
              <a:rPr lang="en-US" dirty="0" smtClean="0">
                <a:solidFill>
                  <a:srgbClr val="990000"/>
                </a:solidFill>
              </a:rPr>
              <a:t>);</a:t>
            </a:r>
            <a:br>
              <a:rPr lang="en-US" dirty="0" smtClean="0">
                <a:solidFill>
                  <a:srgbClr val="990000"/>
                </a:solidFill>
              </a:rPr>
            </a:br>
            <a:r>
              <a:rPr lang="en-US" dirty="0" smtClean="0">
                <a:solidFill>
                  <a:srgbClr val="990000"/>
                </a:solidFill>
              </a:rPr>
              <a:t>assert(index &lt; </a:t>
            </a:r>
            <a:r>
              <a:rPr lang="en-US" dirty="0" err="1" smtClean="0">
                <a:solidFill>
                  <a:srgbClr val="990000"/>
                </a:solidFill>
              </a:rPr>
              <a:t>obj.size</a:t>
            </a:r>
            <a:r>
              <a:rPr lang="en-US" dirty="0" smtClean="0">
                <a:solidFill>
                  <a:srgbClr val="990000"/>
                </a:solidFill>
              </a:rPr>
              <a:t>());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2724" y="3733800"/>
            <a:ext cx="6951274" cy="1500187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77" y="1371600"/>
            <a:ext cx="48768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Pointer table implements a dictionary</a:t>
            </a:r>
          </a:p>
          <a:p>
            <a:r>
              <a:rPr lang="en-US" dirty="0" smtClean="0"/>
              <a:t>Locality in lookup: if I just looked up p, I’m likely to look it up again soon</a:t>
            </a:r>
          </a:p>
          <a:p>
            <a:r>
              <a:rPr lang="en-US" dirty="0" smtClean="0"/>
              <a:t>Fast data structure: </a:t>
            </a:r>
            <a:r>
              <a:rPr lang="en-US" b="1" i="1" dirty="0" smtClean="0"/>
              <a:t>Splay Tree</a:t>
            </a:r>
          </a:p>
          <a:p>
            <a:pPr lvl="1"/>
            <a:r>
              <a:rPr lang="en-US" dirty="0" smtClean="0"/>
              <a:t>Inventor: Danny </a:t>
            </a:r>
            <a:r>
              <a:rPr lang="en-US" dirty="0" err="1" smtClean="0"/>
              <a:t>Sleator</a:t>
            </a:r>
            <a:r>
              <a:rPr lang="en-US" dirty="0" smtClean="0"/>
              <a:t> and Robert </a:t>
            </a:r>
            <a:r>
              <a:rPr lang="en-US" dirty="0" err="1" smtClean="0"/>
              <a:t>Tarjan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88848"/>
              </p:ext>
            </p:extLst>
          </p:nvPr>
        </p:nvGraphicFramePr>
        <p:xfrm>
          <a:off x="6501586" y="4206875"/>
          <a:ext cx="1589127" cy="2286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46207"/>
                <a:gridCol w="742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57950" y="1905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[100, 199]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7850" y="277621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[75,90]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27581" y="3501786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[0,74]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96150" y="2776210"/>
            <a:ext cx="177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[200,299]</a:t>
            </a:r>
            <a:endParaRPr lang="en-US" sz="2800" dirty="0"/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flipH="1">
            <a:off x="6362700" y="2428220"/>
            <a:ext cx="933450" cy="347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0"/>
          </p:cNvCxnSpPr>
          <p:nvPr/>
        </p:nvCxnSpPr>
        <p:spPr>
          <a:xfrm>
            <a:off x="7296150" y="2428220"/>
            <a:ext cx="885825" cy="3479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8" idx="0"/>
          </p:cNvCxnSpPr>
          <p:nvPr/>
        </p:nvCxnSpPr>
        <p:spPr>
          <a:xfrm flipH="1">
            <a:off x="6032431" y="3299430"/>
            <a:ext cx="330269" cy="202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64984" y="85082"/>
            <a:ext cx="1752600" cy="1295400"/>
          </a:xfrm>
          <a:prstGeom prst="wedgeRoundRectCallout">
            <a:avLst>
              <a:gd name="adj1" fmla="val -2500"/>
              <a:gd name="adj2" fmla="val 9084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[91,99]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323228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Idioms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 definition says its valid to point </a:t>
            </a:r>
            <a:r>
              <a:rPr lang="en-US" b="1" i="1" dirty="0" smtClean="0"/>
              <a:t>one</a:t>
            </a:r>
            <a:r>
              <a:rPr lang="en-US" dirty="0" smtClean="0"/>
              <a:t> past the end of object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J&amp;K allow for this by adding 1 byte padding to each allocation</a:t>
            </a:r>
          </a:p>
          <a:p>
            <a:pPr lvl="1"/>
            <a:r>
              <a:rPr lang="en-US" dirty="0" smtClean="0"/>
              <a:t>All dereferences within bounds</a:t>
            </a:r>
          </a:p>
          <a:p>
            <a:r>
              <a:rPr lang="en-US" dirty="0" smtClean="0"/>
              <a:t>R&amp;L solution is to more general with OOB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268141"/>
            <a:ext cx="49227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/>
                <a:cs typeface="Consolas"/>
              </a:rPr>
              <a:t>char *p;</a:t>
            </a:r>
          </a:p>
          <a:p>
            <a:r>
              <a:rPr lang="en-US" sz="2400" dirty="0" smtClean="0">
                <a:latin typeface="Consolas"/>
                <a:cs typeface="Consolas"/>
              </a:rPr>
              <a:t>char *a = </a:t>
            </a:r>
            <a:r>
              <a:rPr lang="en-US" sz="2400" dirty="0" err="1" smtClean="0">
                <a:latin typeface="Consolas"/>
                <a:cs typeface="Consolas"/>
              </a:rPr>
              <a:t>malloc</a:t>
            </a:r>
            <a:r>
              <a:rPr lang="en-US" sz="2400" dirty="0" smtClean="0">
                <a:latin typeface="Consolas"/>
                <a:cs typeface="Consolas"/>
              </a:rPr>
              <a:t>(100);</a:t>
            </a:r>
          </a:p>
          <a:p>
            <a:r>
              <a:rPr lang="en-US" sz="2400" dirty="0" smtClean="0">
                <a:latin typeface="Consolas"/>
                <a:cs typeface="Consolas"/>
              </a:rPr>
              <a:t>for(p = a; p &lt; &amp;a[100]; ++p)</a:t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 smtClean="0">
                <a:latin typeface="Consolas"/>
                <a:cs typeface="Consolas"/>
              </a:rPr>
              <a:t>   *p = 0;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2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D&amp;A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the one big referent table in J&amp;K into small ones based upon pointer analysis</a:t>
            </a:r>
          </a:p>
          <a:p>
            <a:endParaRPr lang="en-US" dirty="0"/>
          </a:p>
          <a:p>
            <a:r>
              <a:rPr lang="en-US" dirty="0" smtClean="0"/>
              <a:t>Point OOB objects at invalid memory</a:t>
            </a:r>
          </a:p>
          <a:p>
            <a:pPr lvl="1"/>
            <a:r>
              <a:rPr lang="en-US" dirty="0" smtClean="0"/>
              <a:t>Don’t need to instrument </a:t>
            </a:r>
            <a:r>
              <a:rPr lang="en-US" dirty="0" err="1" smtClean="0"/>
              <a:t>derefs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Additional compiler optimizations</a:t>
            </a:r>
          </a:p>
          <a:p>
            <a:pPr lvl="1"/>
            <a:r>
              <a:rPr lang="en-US" dirty="0" smtClean="0"/>
              <a:t>Don’t do checks twice in succession,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2724" y="3733800"/>
            <a:ext cx="6951274" cy="1500187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113" y="1600200"/>
            <a:ext cx="2820162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/>
              <a:t>Jones and Kelly</a:t>
            </a:r>
          </a:p>
          <a:p>
            <a:r>
              <a:rPr lang="en-US" sz="2800" dirty="0" smtClean="0"/>
              <a:t>1997</a:t>
            </a:r>
          </a:p>
          <a:p>
            <a:r>
              <a:rPr lang="en-US" sz="2800" dirty="0" smtClean="0"/>
              <a:t>Keep metadata in table for legal pointers</a:t>
            </a:r>
          </a:p>
          <a:p>
            <a:r>
              <a:rPr lang="en-US" sz="2800" dirty="0" smtClean="0"/>
              <a:t>Overhead: 5-6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164610" y="1600200"/>
            <a:ext cx="2777107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Ruwase</a:t>
            </a:r>
            <a:r>
              <a:rPr lang="en-US" sz="2800" dirty="0" smtClean="0"/>
              <a:t> and Lam</a:t>
            </a:r>
          </a:p>
          <a:p>
            <a:r>
              <a:rPr lang="en-US" sz="2800" dirty="0" smtClean="0"/>
              <a:t>2004</a:t>
            </a:r>
          </a:p>
          <a:p>
            <a:r>
              <a:rPr lang="en-US" sz="2800" dirty="0" smtClean="0"/>
              <a:t>Add metadata for OOB pointers</a:t>
            </a:r>
          </a:p>
          <a:p>
            <a:r>
              <a:rPr lang="en-US" sz="2800" dirty="0" smtClean="0"/>
              <a:t>Overhead: 11-12 times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83637" y="1598765"/>
            <a:ext cx="2809667" cy="4525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Dhurjati</a:t>
            </a:r>
            <a:r>
              <a:rPr lang="en-US" sz="2800" dirty="0"/>
              <a:t> and </a:t>
            </a:r>
            <a:r>
              <a:rPr lang="en-US" sz="2800" dirty="0" err="1" smtClean="0"/>
              <a:t>Adve</a:t>
            </a:r>
            <a:endParaRPr lang="en-US" sz="2800" dirty="0" smtClean="0"/>
          </a:p>
          <a:p>
            <a:r>
              <a:rPr lang="en-US" sz="2800" dirty="0" smtClean="0"/>
              <a:t>2006</a:t>
            </a:r>
          </a:p>
          <a:p>
            <a:r>
              <a:rPr lang="en-US" sz="2800" dirty="0" smtClean="0"/>
              <a:t>Use pools to separate pointers</a:t>
            </a:r>
          </a:p>
          <a:p>
            <a:r>
              <a:rPr lang="en-US" sz="2800" dirty="0" smtClean="0"/>
              <a:t>Use kernel space to eliminate OOB </a:t>
            </a:r>
            <a:r>
              <a:rPr lang="en-US" sz="2800" dirty="0" err="1" smtClean="0"/>
              <a:t>deref</a:t>
            </a:r>
            <a:r>
              <a:rPr lang="en-US" sz="2800" dirty="0" smtClean="0"/>
              <a:t> check</a:t>
            </a:r>
          </a:p>
          <a:p>
            <a:r>
              <a:rPr lang="en-US" sz="2800" dirty="0" smtClean="0"/>
              <a:t>Overhead: 12%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915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69686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Subject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0" y="1941619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4286" y="2170219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89224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84286" y="2721762"/>
            <a:ext cx="3863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89224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2" name="Rounded Rectangle 1"/>
          <p:cNvSpPr/>
          <p:nvPr/>
        </p:nvSpPr>
        <p:spPr>
          <a:xfrm>
            <a:off x="3470632" y="19416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659223" y="2721762"/>
            <a:ext cx="43677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9426" y="141184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79426" y="30288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09654" y="2199248"/>
            <a:ext cx="3863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9686" y="3810000"/>
            <a:ext cx="7812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Principles: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Complete Mediation:</a:t>
            </a:r>
            <a:r>
              <a:rPr lang="en-US" sz="2400" dirty="0" smtClean="0"/>
              <a:t> The reference monitor must always be invoked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Tamper-proof:</a:t>
            </a:r>
            <a:r>
              <a:rPr lang="en-US" sz="2400" dirty="0" smtClean="0"/>
              <a:t> The reference monitor cannot be changed by unauthorized subjects or objects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u="sng" dirty="0" smtClean="0"/>
              <a:t>Verifiable:</a:t>
            </a:r>
            <a:r>
              <a:rPr lang="en-US" sz="2400" dirty="0" smtClean="0"/>
              <a:t> The reference monitor is small enough to thoroughly understand, test, and ultimately, verify.</a:t>
            </a:r>
            <a:endParaRPr lang="en-US" sz="2400" dirty="0"/>
          </a:p>
        </p:txBody>
      </p:sp>
      <p:sp>
        <p:nvSpPr>
          <p:cNvPr id="26" name="Snip Single Corner Rectangle 25"/>
          <p:cNvSpPr/>
          <p:nvPr/>
        </p:nvSpPr>
        <p:spPr>
          <a:xfrm>
            <a:off x="3921961" y="778842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28" name="Down Arrow 27"/>
          <p:cNvSpPr/>
          <p:nvPr/>
        </p:nvSpPr>
        <p:spPr>
          <a:xfrm>
            <a:off x="4343400" y="1411848"/>
            <a:ext cx="381000" cy="400110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8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Software Fault Isolation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Optional Reading: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Efficient Software-Based Fault Isolation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Wahbe</a:t>
            </a:r>
            <a:r>
              <a:rPr lang="en-US" dirty="0" smtClean="0"/>
              <a:t>, </a:t>
            </a:r>
            <a:r>
              <a:rPr lang="en-US" dirty="0" err="1" smtClean="0"/>
              <a:t>Lucco</a:t>
            </a:r>
            <a:r>
              <a:rPr lang="en-US" dirty="0" smtClean="0"/>
              <a:t>, Anderson, Graham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60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Memory Protection (virtual address translation, x86 segmentation)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Sandboxing</a:t>
            </a:r>
          </a:p>
          <a:p>
            <a:pPr lvl="1"/>
            <a:r>
              <a:rPr lang="en-US" dirty="0" smtClean="0"/>
              <a:t>Language-Based</a:t>
            </a:r>
          </a:p>
          <a:p>
            <a:pPr marL="342900" lvl="1" indent="0">
              <a:buNone/>
            </a:pPr>
            <a:endParaRPr lang="en-US" dirty="0" smtClean="0"/>
          </a:p>
          <a:p>
            <a:r>
              <a:rPr lang="en-US" dirty="0" smtClean="0"/>
              <a:t>Hardware + Software</a:t>
            </a:r>
          </a:p>
          <a:p>
            <a:pPr lvl="1"/>
            <a:r>
              <a:rPr lang="en-US" dirty="0" smtClean="0"/>
              <a:t>Virtual machines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048000" y="2819400"/>
            <a:ext cx="6019800" cy="2062103"/>
            <a:chOff x="3048000" y="2747903"/>
            <a:chExt cx="5212608" cy="2062103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2747903"/>
              <a:ext cx="3993408" cy="2062103"/>
            </a:xfrm>
            <a:prstGeom prst="rect">
              <a:avLst/>
            </a:prstGeom>
            <a:noFill/>
            <a:ln w="28575" cmpd="sng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Software Fault Isolation</a:t>
              </a:r>
            </a:p>
            <a:p>
              <a:pPr algn="ctr"/>
              <a:r>
                <a:rPr lang="en-US" sz="3200" dirty="0" smtClean="0"/>
                <a:t>≈</a:t>
              </a:r>
            </a:p>
            <a:p>
              <a:pPr algn="ctr"/>
              <a:r>
                <a:rPr lang="en-US" sz="3200" dirty="0" smtClean="0"/>
                <a:t>Memory Protection</a:t>
              </a:r>
              <a:br>
                <a:rPr lang="en-US" sz="3200" dirty="0" smtClean="0"/>
              </a:br>
              <a:r>
                <a:rPr lang="en-US" sz="3200" dirty="0" smtClean="0"/>
                <a:t>in Software</a:t>
              </a:r>
              <a:endParaRPr lang="en-US" sz="3200" dirty="0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048000" y="3778955"/>
              <a:ext cx="121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376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/>
          <a:lstStyle/>
          <a:p>
            <a:r>
              <a:rPr lang="en-US" dirty="0" smtClean="0"/>
              <a:t>Confine faults inside distrusted extensions</a:t>
            </a:r>
          </a:p>
          <a:p>
            <a:pPr lvl="1"/>
            <a:r>
              <a:rPr lang="en-US" dirty="0" smtClean="0"/>
              <a:t>codec shouldn’t compromise media player</a:t>
            </a:r>
          </a:p>
          <a:p>
            <a:pPr lvl="1"/>
            <a:r>
              <a:rPr lang="en-US" dirty="0" smtClean="0"/>
              <a:t>device driver shouldn’t compromise kernel</a:t>
            </a:r>
          </a:p>
          <a:p>
            <a:pPr lvl="1"/>
            <a:r>
              <a:rPr lang="en-US" dirty="0"/>
              <a:t>plugin shouldn’t compromise web browser</a:t>
            </a:r>
          </a:p>
          <a:p>
            <a:pPr lvl="1"/>
            <a:endParaRPr lang="en-US" dirty="0"/>
          </a:p>
          <a:p>
            <a:r>
              <a:rPr lang="en-US" dirty="0" smtClean="0"/>
              <a:t>Allow for efficient cross-domain calls</a:t>
            </a:r>
          </a:p>
          <a:p>
            <a:pPr lvl="1"/>
            <a:r>
              <a:rPr lang="en-US" dirty="0" smtClean="0"/>
              <a:t>numerous calls between media player and codec</a:t>
            </a:r>
          </a:p>
          <a:p>
            <a:pPr lvl="1"/>
            <a:r>
              <a:rPr lang="en-US" dirty="0" smtClean="0"/>
              <a:t>numerous calls between device driver and kernel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1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3657600" cy="42672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114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</a:t>
            </a:r>
            <a:r>
              <a:rPr kumimoji="0" lang="en-US" sz="24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590800"/>
            <a:ext cx="3048000" cy="13716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Fault Domain 2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508746" y="2574667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2,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532059" y="4359532"/>
            <a:ext cx="2421494" cy="1015663"/>
          </a:xfrm>
          <a:prstGeom prst="wedgeRectCallout">
            <a:avLst>
              <a:gd name="adj1" fmla="val -70305"/>
              <a:gd name="adj2" fmla="val -5021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segment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with </a:t>
            </a:r>
            <a:r>
              <a:rPr lang="en-US" b="0" dirty="0" smtClean="0">
                <a:latin typeface="Calibri"/>
              </a:rPr>
              <a:t>id 1, 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e.g., with top bits</a:t>
            </a:r>
            <a:br>
              <a:rPr lang="en-US" b="0" dirty="0" smtClean="0">
                <a:latin typeface="Calibri"/>
              </a:rPr>
            </a:br>
            <a:r>
              <a:rPr lang="en-US" b="0" dirty="0" smtClean="0">
                <a:latin typeface="Calibri"/>
              </a:rPr>
              <a:t>011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1: 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 fontScale="92500" lnSpcReduction="20000"/>
          </a:bodyPr>
          <a:lstStyle/>
          <a:p>
            <a:r>
              <a:rPr lang="en-US" i="1" u="sng" dirty="0" smtClean="0">
                <a:solidFill>
                  <a:srgbClr val="990000"/>
                </a:solidFill>
              </a:rPr>
              <a:t>Check</a:t>
            </a:r>
            <a:r>
              <a:rPr lang="en-US" dirty="0" smtClean="0"/>
              <a:t> every </a:t>
            </a:r>
            <a:r>
              <a:rPr lang="en-US" dirty="0" err="1" smtClean="0"/>
              <a:t>mem</a:t>
            </a:r>
            <a:r>
              <a:rPr lang="en-US" dirty="0" smtClean="0"/>
              <a:t> access for matching </a:t>
            </a:r>
            <a:r>
              <a:rPr lang="en-US" dirty="0" err="1" smtClean="0"/>
              <a:t>seg</a:t>
            </a:r>
            <a:r>
              <a:rPr lang="en-US" dirty="0" smtClean="0"/>
              <a:t> id</a:t>
            </a:r>
          </a:p>
          <a:p>
            <a:r>
              <a:rPr lang="en-US" dirty="0"/>
              <a:t>a</a:t>
            </a:r>
            <a:r>
              <a:rPr lang="en-US" dirty="0" smtClean="0"/>
              <a:t>ssume dedicated registers segment register (</a:t>
            </a:r>
            <a:r>
              <a:rPr lang="en-US" dirty="0" err="1" smtClean="0"/>
              <a:t>sr</a:t>
            </a:r>
            <a:r>
              <a:rPr lang="en-US" dirty="0" smtClean="0"/>
              <a:t>) and data register (</a:t>
            </a:r>
            <a:r>
              <a:rPr lang="en-US" dirty="0" err="1" smtClean="0"/>
              <a:t>dr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not available to the program (no big deal in Alpha)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085118"/>
            <a:ext cx="2460899" cy="253156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b="0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dirty="0" smtClean="0">
              <a:latin typeface="Calibri"/>
            </a:endParaRPr>
          </a:p>
          <a:p>
            <a:pPr algn="l"/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= </a:t>
            </a:r>
            <a:r>
              <a:rPr lang="en-US" b="0" dirty="0" err="1">
                <a:latin typeface="Calibri"/>
              </a:rPr>
              <a:t>addr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scratch = </a:t>
            </a:r>
            <a:r>
              <a:rPr lang="en-US" b="0" dirty="0" smtClean="0">
                <a:latin typeface="Calibri"/>
              </a:rPr>
              <a:t>(</a:t>
            </a:r>
            <a:r>
              <a:rPr lang="en-US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</a:t>
            </a:r>
            <a:r>
              <a:rPr lang="en-US" b="0" dirty="0">
                <a:latin typeface="Calibri"/>
              </a:rPr>
              <a:t>&gt;&gt; </a:t>
            </a:r>
            <a:r>
              <a:rPr lang="en-US" b="0" dirty="0" smtClean="0">
                <a:latin typeface="Calibri"/>
              </a:rPr>
              <a:t>29)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>
                <a:latin typeface="Calibri"/>
              </a:rPr>
              <a:t>compare scratch, </a:t>
            </a:r>
            <a:r>
              <a:rPr lang="en-US" dirty="0" err="1" smtClean="0">
                <a:latin typeface="Calibri"/>
              </a:rPr>
              <a:t>sr</a:t>
            </a:r>
            <a:endParaRPr lang="en-US" b="0" dirty="0" smtClean="0">
              <a:latin typeface="Calibri"/>
            </a:endParaRPr>
          </a:p>
          <a:p>
            <a:pPr algn="l"/>
            <a:r>
              <a:rPr lang="en-US" dirty="0" smtClean="0">
                <a:latin typeface="Calibri"/>
              </a:rPr>
              <a:t>trap if not equal</a:t>
            </a:r>
            <a:r>
              <a:rPr lang="en-US" b="0" dirty="0">
                <a:latin typeface="Calibri"/>
              </a:rPr>
              <a:t/>
            </a:r>
            <a:br>
              <a:rPr lang="en-US" b="0" dirty="0">
                <a:latin typeface="Calibri"/>
              </a:rPr>
            </a:br>
            <a:r>
              <a:rPr lang="en-US" b="0" dirty="0" err="1">
                <a:latin typeface="Calibri"/>
              </a:rPr>
              <a:t>dst</a:t>
            </a:r>
            <a:r>
              <a:rPr lang="en-US" b="0" dirty="0">
                <a:latin typeface="Calibri"/>
              </a:rPr>
              <a:t> = </a:t>
            </a:r>
            <a:r>
              <a:rPr lang="en-US" b="0" dirty="0" smtClean="0">
                <a:latin typeface="Calibri"/>
              </a:rPr>
              <a:t>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Segment matching code must always be run to ensure safety.</a:t>
            </a:r>
          </a:p>
          <a:p>
            <a:endParaRPr lang="en-US" dirty="0" smtClean="0"/>
          </a:p>
          <a:p>
            <a:r>
              <a:rPr lang="en-US" dirty="0" smtClean="0"/>
              <a:t>Dedicated registers must not be writeable by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2: Sandboxing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847850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solidFill>
                  <a:schemeClr val="tx2"/>
                </a:solidFill>
              </a:rPr>
              <a:t>Force</a:t>
            </a:r>
            <a:r>
              <a:rPr lang="en-US" dirty="0" smtClean="0"/>
              <a:t> top bits to match </a:t>
            </a:r>
            <a:r>
              <a:rPr lang="en-US" dirty="0" err="1" smtClean="0"/>
              <a:t>seg</a:t>
            </a:r>
            <a:r>
              <a:rPr lang="en-US" dirty="0" smtClean="0"/>
              <a:t> id and continue</a:t>
            </a:r>
          </a:p>
          <a:p>
            <a:r>
              <a:rPr lang="en-US" dirty="0" smtClean="0"/>
              <a:t>No comparison is made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05400" y="3380423"/>
            <a:ext cx="2400043" cy="1940957"/>
          </a:xfrm>
          <a:prstGeom prst="wedgeRoundRectCallout">
            <a:avLst>
              <a:gd name="adj1" fmla="val -82985"/>
              <a:gd name="adj2" fmla="val 11134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0" i="1" dirty="0" smtClean="0">
                <a:latin typeface="Calibri"/>
              </a:rPr>
              <a:t>precondition: </a:t>
            </a:r>
            <a:br>
              <a:rPr lang="en-US" b="0" i="1" dirty="0" smtClean="0">
                <a:latin typeface="Calibri"/>
              </a:rPr>
            </a:br>
            <a:r>
              <a:rPr lang="en-US" i="1" dirty="0" err="1" smtClean="0">
                <a:latin typeface="Calibri"/>
              </a:rPr>
              <a:t>sr</a:t>
            </a:r>
            <a:r>
              <a:rPr lang="en-US" b="0" i="1" dirty="0" smtClean="0">
                <a:latin typeface="Calibri"/>
              </a:rPr>
              <a:t> holds segment id 2</a:t>
            </a:r>
          </a:p>
          <a:p>
            <a:pPr algn="l"/>
            <a:endParaRPr lang="en-US" b="0" dirty="0" smtClean="0">
              <a:latin typeface="Calibri"/>
            </a:endParaRPr>
          </a:p>
          <a:p>
            <a:pPr algn="l"/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addr</a:t>
            </a:r>
            <a:r>
              <a:rPr lang="en-US" b="0" dirty="0" smtClean="0">
                <a:latin typeface="Calibri"/>
              </a:rPr>
              <a:t> &amp; mask)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= (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 | </a:t>
            </a:r>
            <a:r>
              <a:rPr lang="en-US" b="0" dirty="0" err="1" smtClean="0">
                <a:latin typeface="Calibri"/>
              </a:rPr>
              <a:t>sr</a:t>
            </a:r>
            <a:r>
              <a:rPr lang="en-US" b="0" dirty="0" smtClean="0">
                <a:latin typeface="Calibri"/>
              </a:rPr>
              <a:t>)</a:t>
            </a:r>
            <a:br>
              <a:rPr lang="en-US" b="0" dirty="0" smtClean="0">
                <a:latin typeface="Calibri"/>
              </a:rPr>
            </a:br>
            <a:r>
              <a:rPr lang="en-US" b="0" dirty="0" err="1" smtClean="0">
                <a:latin typeface="Calibri"/>
              </a:rPr>
              <a:t>dst</a:t>
            </a:r>
            <a:r>
              <a:rPr lang="en-US" b="0" dirty="0" smtClean="0">
                <a:latin typeface="Calibri"/>
              </a:rPr>
              <a:t> = [</a:t>
            </a:r>
            <a:r>
              <a:rPr lang="en-US" b="0" dirty="0" err="1" smtClean="0">
                <a:latin typeface="Calibri"/>
              </a:rPr>
              <a:t>dr</a:t>
            </a:r>
            <a:r>
              <a:rPr lang="en-US" b="0" dirty="0" smtClean="0">
                <a:latin typeface="Calibri"/>
              </a:rPr>
              <a:t>]</a:t>
            </a:r>
            <a:endParaRPr lang="en-US" b="0" dirty="0"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2971800"/>
            <a:ext cx="3657600" cy="3521075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Process Address Space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257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1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733800"/>
            <a:ext cx="3048000" cy="1066800"/>
          </a:xfrm>
          <a:prstGeom prst="rect">
            <a:avLst/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Module 2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733800"/>
            <a:ext cx="1176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Enforce</a:t>
            </a:r>
            <a:br>
              <a:rPr lang="en-US" dirty="0" smtClean="0"/>
            </a:br>
            <a:r>
              <a:rPr lang="en-US" dirty="0" smtClean="0"/>
              <a:t>top bits in </a:t>
            </a:r>
            <a:br>
              <a:rPr lang="en-US" dirty="0" smtClean="0"/>
            </a:br>
            <a:r>
              <a:rPr lang="en-US" dirty="0" err="1" smtClean="0"/>
              <a:t>dr</a:t>
            </a:r>
            <a:r>
              <a:rPr lang="en-US" dirty="0" smtClean="0"/>
              <a:t> are </a:t>
            </a:r>
            <a:r>
              <a:rPr lang="en-US" dirty="0" err="1" smtClean="0"/>
              <a:t>sr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505443" y="3380423"/>
            <a:ext cx="266957" cy="1877377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4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Matching vs. Sandboxing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more instructions </a:t>
            </a:r>
          </a:p>
          <a:p>
            <a:endParaRPr lang="en-US" sz="3200" dirty="0"/>
          </a:p>
          <a:p>
            <a:r>
              <a:rPr lang="en-US" sz="3200" dirty="0" smtClean="0"/>
              <a:t>can pinpoint exact point of fault where segment id doesn’t match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Sandboxing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fewer instructions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0"/>
            <a:endParaRPr lang="en-US" sz="3200" dirty="0">
              <a:solidFill>
                <a:srgbClr val="000000"/>
              </a:solidFill>
            </a:endParaRPr>
          </a:p>
          <a:p>
            <a:pPr lvl="0"/>
            <a:r>
              <a:rPr lang="en-US" sz="3200" dirty="0" smtClean="0">
                <a:solidFill>
                  <a:srgbClr val="000000"/>
                </a:solidFill>
              </a:rPr>
              <a:t>just </a:t>
            </a:r>
            <a:r>
              <a:rPr lang="en-US" sz="3200" dirty="0">
                <a:solidFill>
                  <a:srgbClr val="000000"/>
                </a:solidFill>
              </a:rPr>
              <a:t>ensures </a:t>
            </a:r>
            <a:r>
              <a:rPr lang="en-US" sz="3200" dirty="0" smtClean="0">
                <a:solidFill>
                  <a:srgbClr val="000000"/>
                </a:solidFill>
              </a:rPr>
              <a:t>memory access stays in region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(crash is ok)</a:t>
            </a:r>
            <a:endParaRPr lang="en-US" sz="3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6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u="sng" dirty="0" smtClean="0">
                <a:solidFill>
                  <a:srgbClr val="990000"/>
                </a:solidFill>
              </a:rPr>
              <a:t>Segment matching</a:t>
            </a:r>
            <a:r>
              <a:rPr lang="en-US" dirty="0" smtClean="0"/>
              <a:t> checks your train ticket, and if the train is going to Paris but your ticket says Berlin, everyone stops because something is wrong here.</a:t>
            </a:r>
            <a:endParaRPr lang="en-US" dirty="0"/>
          </a:p>
          <a:p>
            <a:pPr marL="0" indent="0">
              <a:buNone/>
            </a:pPr>
            <a:r>
              <a:rPr lang="en-US" i="1" u="sng" dirty="0" smtClean="0">
                <a:solidFill>
                  <a:schemeClr val="tx2"/>
                </a:solidFill>
              </a:rPr>
              <a:t>Sandboxing</a:t>
            </a:r>
            <a:r>
              <a:rPr lang="en-US" dirty="0" smtClean="0"/>
              <a:t> takes you to Paris regardless of what your ticket actually said, and if something breaks as a result, oh well.”</a:t>
            </a:r>
          </a:p>
          <a:p>
            <a:pPr marL="0" indent="0" algn="r">
              <a:buNone/>
            </a:pPr>
            <a:r>
              <a:rPr lang="en-US" dirty="0" smtClean="0"/>
              <a:t>- Anonymous F14 student</a:t>
            </a:r>
          </a:p>
          <a:p>
            <a:pPr marL="0" indent="0">
              <a:buNone/>
            </a:pPr>
            <a:r>
              <a:rPr lang="en-US" dirty="0" smtClean="0"/>
              <a:t>(Ticket = address in analogy)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2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between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09-11-17 at 5.06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05000"/>
            <a:ext cx="6858000" cy="47173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3048000" y="1828800"/>
            <a:ext cx="1828800" cy="762000"/>
          </a:xfrm>
          <a:prstGeom prst="wedgeRoundRectCallout">
            <a:avLst>
              <a:gd name="adj1" fmla="val 31799"/>
              <a:gd name="adj2" fmla="val 115131"/>
              <a:gd name="adj3" fmla="val 16667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131313"/>
                </a:solidFill>
                <a:effectLst/>
                <a:latin typeface="Calibri"/>
              </a:rPr>
              <a:t>RPC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4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Inlined</a:t>
            </a:r>
            <a:r>
              <a:rPr lang="en-US" dirty="0" smtClean="0"/>
              <a:t> Referenced Monitor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2250048"/>
            <a:ext cx="5638800" cy="270295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Subject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69550" y="3183558"/>
            <a:ext cx="2514600" cy="1066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Object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67089" y="2583393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request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375090"/>
            <a:ext cx="154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 response</a:t>
            </a:r>
            <a:endParaRPr lang="en-US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3740864" y="3313219"/>
            <a:ext cx="2202736" cy="10826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Reference Monitor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50163" y="4090298"/>
            <a:ext cx="510045" cy="30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ingle Corner Rectangle 14"/>
          <p:cNvSpPr/>
          <p:nvPr/>
        </p:nvSpPr>
        <p:spPr>
          <a:xfrm>
            <a:off x="3939198" y="1295400"/>
            <a:ext cx="1300078" cy="516558"/>
          </a:xfrm>
          <a:prstGeom prst="snip1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Policy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361543" y="1811958"/>
            <a:ext cx="381000" cy="1501261"/>
          </a:xfrm>
          <a:prstGeom prst="down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943600" y="3449123"/>
            <a:ext cx="50456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52500" y="5410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Today’s Example: </a:t>
            </a:r>
            <a:br>
              <a:rPr lang="en-US" sz="2800" dirty="0" smtClean="0"/>
            </a:br>
            <a:r>
              <a:rPr lang="en-US" sz="2800" dirty="0" err="1" smtClean="0"/>
              <a:t>Inlining</a:t>
            </a:r>
            <a:r>
              <a:rPr lang="en-US" sz="2800" dirty="0" smtClean="0"/>
              <a:t> a control flow policy into a program</a:t>
            </a:r>
          </a:p>
        </p:txBody>
      </p:sp>
    </p:spTree>
    <p:extLst>
      <p:ext uri="{BB962C8B-B14F-4D97-AF65-F5344CB8AC3E}">
        <p14:creationId xmlns:p14="http://schemas.microsoft.com/office/powerpoint/2010/main" val="52531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Native Client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smtClean="0"/>
              <a:t>Optional Reading</a:t>
            </a:r>
            <a:r>
              <a:rPr lang="en-US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Native Client: A Sandbox for Portable, Untrusted x86 Native Code</a:t>
            </a:r>
            <a:br>
              <a:rPr lang="en-US" i="1" dirty="0" smtClean="0"/>
            </a:br>
            <a:r>
              <a:rPr lang="en-US" dirty="0" smtClean="0"/>
              <a:t>by Yee et 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55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: A Modern Day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1362"/>
            <a:ext cx="8229600" cy="1834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sandboxes: </a:t>
            </a:r>
          </a:p>
          <a:p>
            <a:pPr lvl="1"/>
            <a:r>
              <a:rPr lang="en-US" dirty="0" smtClean="0"/>
              <a:t>an inner sandbox to mediate x86-specific runtime details (using what technique?)</a:t>
            </a:r>
          </a:p>
          <a:p>
            <a:pPr lvl="1"/>
            <a:r>
              <a:rPr lang="en-US" dirty="0" smtClean="0"/>
              <a:t>an outer sandbox mediates system calls </a:t>
            </a:r>
            <a:br>
              <a:rPr lang="en-US" dirty="0" smtClean="0"/>
            </a:br>
            <a:r>
              <a:rPr lang="en-US" dirty="0" smtClean="0"/>
              <a:t>	(Using what technique?)</a:t>
            </a:r>
            <a:endParaRPr lang="en-US" dirty="0"/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5562600" y="1524000"/>
            <a:ext cx="2971800" cy="26670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5" name="Rounded Rectangle 16"/>
          <p:cNvSpPr>
            <a:spLocks noChangeArrowheads="1"/>
          </p:cNvSpPr>
          <p:nvPr/>
        </p:nvSpPr>
        <p:spPr bwMode="auto">
          <a:xfrm>
            <a:off x="5943600" y="1720850"/>
            <a:ext cx="2395538" cy="1046163"/>
          </a:xfrm>
          <a:prstGeom prst="roundRect">
            <a:avLst>
              <a:gd name="adj" fmla="val 16667"/>
            </a:avLst>
          </a:pr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62000" y="1981200"/>
            <a:ext cx="1600200" cy="1828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 u="sng"/>
              <a:t>Browser</a:t>
            </a:r>
          </a:p>
          <a:p>
            <a:pPr algn="ctr"/>
            <a:endParaRPr lang="en-US"/>
          </a:p>
          <a:p>
            <a:pPr algn="ctr"/>
            <a:r>
              <a:rPr lang="en-US"/>
              <a:t>HTML</a:t>
            </a:r>
          </a:p>
          <a:p>
            <a:pPr algn="ctr"/>
            <a:r>
              <a:rPr lang="en-US"/>
              <a:t>JavaScript</a:t>
            </a:r>
          </a:p>
        </p:txBody>
      </p:sp>
      <p:sp>
        <p:nvSpPr>
          <p:cNvPr id="7" name="Left-Right Arrow 7"/>
          <p:cNvSpPr>
            <a:spLocks noChangeArrowheads="1"/>
          </p:cNvSpPr>
          <p:nvPr/>
        </p:nvSpPr>
        <p:spPr bwMode="auto">
          <a:xfrm>
            <a:off x="2819400" y="2667000"/>
            <a:ext cx="2438400" cy="381000"/>
          </a:xfrm>
          <a:prstGeom prst="left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196592" y="2342956"/>
            <a:ext cx="17288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NPAPI or RPC</a:t>
            </a:r>
            <a:endParaRPr lang="en-US" dirty="0"/>
          </a:p>
        </p:txBody>
      </p:sp>
      <p:sp>
        <p:nvSpPr>
          <p:cNvPr id="9" name="Rounded Rectangle 10"/>
          <p:cNvSpPr>
            <a:spLocks noChangeArrowheads="1"/>
          </p:cNvSpPr>
          <p:nvPr/>
        </p:nvSpPr>
        <p:spPr bwMode="auto">
          <a:xfrm>
            <a:off x="5867400" y="3581400"/>
            <a:ext cx="2438400" cy="53340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NaCl runtime</a:t>
            </a:r>
          </a:p>
        </p:txBody>
      </p:sp>
      <p:sp>
        <p:nvSpPr>
          <p:cNvPr id="10" name="Up-Down Arrow 11"/>
          <p:cNvSpPr>
            <a:spLocks noChangeArrowheads="1"/>
          </p:cNvSpPr>
          <p:nvPr/>
        </p:nvSpPr>
        <p:spPr bwMode="auto">
          <a:xfrm>
            <a:off x="6934200" y="2914650"/>
            <a:ext cx="354013" cy="563563"/>
          </a:xfrm>
          <a:prstGeom prst="upDownArrow">
            <a:avLst>
              <a:gd name="adj1" fmla="val 50000"/>
              <a:gd name="adj2" fmla="val 49910"/>
            </a:avLst>
          </a:prstGeom>
          <a:solidFill>
            <a:srgbClr val="9999FF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019800" y="1798638"/>
            <a:ext cx="2209800" cy="8826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Rounded Rectangle 9"/>
          <p:cNvSpPr>
            <a:spLocks noChangeArrowheads="1"/>
          </p:cNvSpPr>
          <p:nvPr/>
        </p:nvSpPr>
        <p:spPr bwMode="auto">
          <a:xfrm>
            <a:off x="6172200" y="1905000"/>
            <a:ext cx="1905000" cy="6858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Achieve comparable safety to accepted systems such as JavaScript.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</a:rPr>
              <a:t>Input: </a:t>
            </a:r>
            <a:r>
              <a:rPr lang="en-US" dirty="0">
                <a:solidFill>
                  <a:srgbClr val="C00000"/>
                </a:solidFill>
                <a:latin typeface="Calibri" charset="0"/>
              </a:rPr>
              <a:t>arbitrary</a:t>
            </a:r>
            <a:r>
              <a:rPr lang="en-US" dirty="0">
                <a:latin typeface="Calibri" charset="0"/>
              </a:rPr>
              <a:t> code and data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 charset="0"/>
              </a:rPr>
              <a:t>support multi-threading, inter-module communication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NaCL</a:t>
            </a:r>
            <a:r>
              <a:rPr lang="en-US" dirty="0" smtClean="0">
                <a:latin typeface="Calibri" charset="0"/>
              </a:rPr>
              <a:t> checks that  code conforms to security rules, else refuses to run.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Rounded Rectangle 9"/>
          <p:cNvSpPr>
            <a:spLocks noChangeArrowheads="1"/>
          </p:cNvSpPr>
          <p:nvPr/>
        </p:nvSpPr>
        <p:spPr bwMode="auto">
          <a:xfrm>
            <a:off x="207676" y="4964760"/>
            <a:ext cx="1905000" cy="685800"/>
          </a:xfrm>
          <a:prstGeom prst="roundRect">
            <a:avLst>
              <a:gd name="adj" fmla="val 16667"/>
            </a:avLst>
          </a:prstGeom>
          <a:ln>
            <a:headEnd/>
            <a:tailEnd type="triangle" w="lg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Quake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08848" y="5272794"/>
            <a:ext cx="442529" cy="17319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0743" y="4964760"/>
            <a:ext cx="2924541" cy="6735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NACL Static Analysis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213947">
            <a:off x="5980260" y="5731444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40986" y="5979852"/>
            <a:ext cx="116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Unverified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73" y="5711305"/>
            <a:ext cx="949132" cy="944914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321298">
            <a:off x="5981754" y="4820478"/>
            <a:ext cx="578736" cy="30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93386" y="4541228"/>
            <a:ext cx="92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Verified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60" y="4268599"/>
            <a:ext cx="1470272" cy="1177389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Obligations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" b="931"/>
          <a:stretch>
            <a:fillRect/>
          </a:stretch>
        </p:blipFill>
        <p:spPr bwMode="auto">
          <a:xfrm>
            <a:off x="457200" y="141763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2645" y="5943601"/>
            <a:ext cx="496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these obligations guarantee?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integrity: no loads or stores outside of sandbox</a:t>
            </a:r>
          </a:p>
          <a:p>
            <a:pPr lvl="1"/>
            <a:r>
              <a:rPr lang="en-US" dirty="0" smtClean="0"/>
              <a:t>Think back to SFI paper</a:t>
            </a:r>
          </a:p>
          <a:p>
            <a:r>
              <a:rPr lang="en-US" dirty="0" smtClean="0"/>
              <a:t>Reliable disassembly</a:t>
            </a:r>
          </a:p>
          <a:p>
            <a:r>
              <a:rPr lang="en-US" dirty="0" smtClean="0"/>
              <a:t>No unsafe instructions</a:t>
            </a:r>
          </a:p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NACL Module At Runtime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2905300" y="1847402"/>
            <a:ext cx="3732638" cy="444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Untrusted Code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05300" y="1844301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 KB RW protected for NULL </a:t>
            </a:r>
            <a:r>
              <a:rPr lang="en-US" dirty="0" err="1" smtClean="0"/>
              <a:t>ptrs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05300" y="2540178"/>
            <a:ext cx="3732638" cy="6958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60 KB for trampoline/springboard</a:t>
            </a:r>
            <a:endParaRPr lang="en-US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6849582" y="2039839"/>
            <a:ext cx="2116444" cy="1196215"/>
          </a:xfrm>
          <a:prstGeom prst="wedgeRoundRectCallout">
            <a:avLst>
              <a:gd name="adj1" fmla="val -66288"/>
              <a:gd name="adj2" fmla="val 1632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Transfer from trusted to untrusted code, and vice-versa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- Quake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814" b="-2781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TOC/TOU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4488" y="1123950"/>
            <a:ext cx="8497887" cy="10096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Time of Check/Time of Use bugs are a type of race condition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4343400" cy="3276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indent="0" algn="l">
              <a:buNone/>
            </a:pPr>
            <a:r>
              <a:rPr lang="en-US" b="0" dirty="0"/>
              <a:t>$ open(“</a:t>
            </a:r>
            <a:r>
              <a:rPr lang="en-US" b="0" dirty="0" err="1"/>
              <a:t>myfile</a:t>
            </a:r>
            <a:r>
              <a:rPr lang="en-US" b="0" dirty="0"/>
              <a:t>”);</a:t>
            </a:r>
          </a:p>
          <a:p>
            <a:pPr marL="0" indent="0" algn="l">
              <a:buNone/>
            </a:pPr>
            <a:r>
              <a:rPr lang="en-US" b="0" i="1" dirty="0" smtClean="0"/>
              <a:t>  monitor </a:t>
            </a:r>
            <a:r>
              <a:rPr lang="en-US" b="0" i="1" dirty="0"/>
              <a:t>does complex </a:t>
            </a:r>
            <a:r>
              <a:rPr lang="en-US" b="0" i="1" dirty="0" smtClean="0"/>
              <a:t>check</a:t>
            </a:r>
          </a:p>
          <a:p>
            <a:pPr marL="0" indent="0" algn="l">
              <a:buNone/>
            </a:pPr>
            <a:endParaRPr lang="en-US" b="0" i="1" dirty="0"/>
          </a:p>
          <a:p>
            <a:pPr marL="0" indent="0" algn="l">
              <a:buNone/>
            </a:pPr>
            <a:r>
              <a:rPr lang="en-US" b="0" i="1" dirty="0"/>
              <a:t/>
            </a:r>
            <a:br>
              <a:rPr lang="en-US" b="0" i="1" dirty="0"/>
            </a:br>
            <a:r>
              <a:rPr lang="en-US" b="0" i="1" dirty="0"/>
              <a:t>  monitor OK’s</a:t>
            </a:r>
            <a:br>
              <a:rPr lang="en-US" b="0" i="1" dirty="0"/>
            </a:br>
            <a:r>
              <a:rPr lang="en-US" b="0" i="1" dirty="0"/>
              <a:t>  OS carries out action </a:t>
            </a:r>
            <a:endParaRPr lang="en-US" b="0" dirty="0"/>
          </a:p>
          <a:p>
            <a:pPr algn="l"/>
            <a:endParaRPr lang="en-US" b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29200" y="3352800"/>
            <a:ext cx="4114800" cy="3276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indent="0" algn="l">
              <a:buNone/>
            </a:pPr>
            <a:r>
              <a:rPr lang="en-US" b="0" dirty="0"/>
              <a:t>$ </a:t>
            </a:r>
            <a:r>
              <a:rPr lang="en-US" b="0" dirty="0" err="1" smtClean="0"/>
              <a:t>ln</a:t>
            </a:r>
            <a:r>
              <a:rPr lang="en-US" b="0" dirty="0" smtClean="0"/>
              <a:t> –s </a:t>
            </a:r>
            <a:r>
              <a:rPr lang="en-US" b="0" dirty="0" err="1" smtClean="0"/>
              <a:t>myfile</a:t>
            </a:r>
            <a:r>
              <a:rPr lang="en-US" b="0" dirty="0" smtClean="0"/>
              <a:t> /</a:t>
            </a:r>
            <a:r>
              <a:rPr lang="en-US" b="0" dirty="0" err="1" smtClean="0"/>
              <a:t>etc</a:t>
            </a:r>
            <a:r>
              <a:rPr lang="en-US" b="0" dirty="0" smtClean="0"/>
              <a:t>/</a:t>
            </a:r>
            <a:r>
              <a:rPr lang="en-US" b="0" dirty="0" err="1" smtClean="0"/>
              <a:t>passwd</a:t>
            </a:r>
            <a:endParaRPr lang="en-US" b="0" dirty="0"/>
          </a:p>
          <a:p>
            <a:pPr marL="0" indent="0" algn="l">
              <a:buNone/>
            </a:pPr>
            <a:r>
              <a:rPr lang="en-US" b="0" dirty="0"/>
              <a:t>  </a:t>
            </a:r>
            <a:r>
              <a:rPr lang="en-US" b="0" i="1" dirty="0" smtClean="0"/>
              <a:t> monitor OK’s</a:t>
            </a:r>
            <a:br>
              <a:rPr lang="en-US" b="0" i="1" dirty="0" smtClean="0"/>
            </a:br>
            <a:r>
              <a:rPr lang="en-US" b="0" i="1" dirty="0" smtClean="0"/>
              <a:t>   Action performed</a:t>
            </a:r>
            <a:endParaRPr lang="en-US" b="0" dirty="0"/>
          </a:p>
          <a:p>
            <a:pPr algn="l"/>
            <a:endParaRPr lang="en-US" b="0" dirty="0" smtClean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09600" y="2857499"/>
            <a:ext cx="0" cy="3117274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4800" y="2286000"/>
            <a:ext cx="914400" cy="8312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marL="0" indent="0" algn="l">
              <a:buNone/>
            </a:pPr>
            <a:r>
              <a:rPr lang="en-US" b="0" dirty="0" smtClean="0"/>
              <a:t>time</a:t>
            </a:r>
            <a:endParaRPr lang="en-US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034508"/>
            <a:ext cx="7924800" cy="1308892"/>
          </a:xfrm>
        </p:spPr>
        <p:txBody>
          <a:bodyPr>
            <a:normAutofit/>
          </a:bodyPr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6328" y="4267200"/>
            <a:ext cx="41556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Assigned Reading:</a:t>
            </a:r>
          </a:p>
          <a:p>
            <a:pPr>
              <a:spcAft>
                <a:spcPts val="600"/>
              </a:spcAft>
            </a:pPr>
            <a:r>
              <a:rPr lang="en-US" i="1" dirty="0" smtClean="0"/>
              <a:t>Control-Flow Integrity: Principles, Implementation and Applications</a:t>
            </a:r>
            <a:br>
              <a:rPr lang="en-US" i="1" dirty="0" smtClean="0"/>
            </a:br>
            <a:r>
              <a:rPr lang="en-US" dirty="0" smtClean="0"/>
              <a:t>by </a:t>
            </a:r>
            <a:r>
              <a:rPr lang="en-US" dirty="0" err="1" smtClean="0"/>
              <a:t>Abadi</a:t>
            </a:r>
            <a:r>
              <a:rPr lang="en-US" dirty="0" smtClean="0"/>
              <a:t>, </a:t>
            </a:r>
            <a:r>
              <a:rPr lang="en-US" dirty="0" err="1" smtClean="0"/>
              <a:t>Budiu</a:t>
            </a:r>
            <a:r>
              <a:rPr lang="en-US" dirty="0" smtClean="0"/>
              <a:t>, </a:t>
            </a:r>
            <a:r>
              <a:rPr lang="en-US" dirty="0" err="1" smtClean="0"/>
              <a:t>Erlingsson</a:t>
            </a:r>
            <a:r>
              <a:rPr lang="en-US" dirty="0" smtClean="0"/>
              <a:t>, and </a:t>
            </a:r>
            <a:r>
              <a:rPr lang="en-US" dirty="0" err="1" smtClean="0"/>
              <a:t>Ligatti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0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Mandatory 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ine-grained SFI: SMAC can have different access checks at different instructions.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solated code region =&gt; no need for NX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 descr="Screen Shot 2012-02-06 at 06.20.17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280" y="3810904"/>
            <a:ext cx="7375441" cy="2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Sensitivity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	A calls C</a:t>
            </a:r>
          </a:p>
          <a:p>
            <a:pPr marL="0" indent="0">
              <a:buNone/>
            </a:pPr>
            <a:r>
              <a:rPr lang="en-US" dirty="0" smtClean="0"/>
              <a:t>and			B calls C, D.</a:t>
            </a:r>
          </a:p>
          <a:p>
            <a:r>
              <a:rPr lang="en-US" dirty="0" smtClean="0"/>
              <a:t>CFI uses same call label for C and D due to B.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to prevent A from calling D?</a:t>
            </a:r>
          </a:p>
          <a:p>
            <a:r>
              <a:rPr lang="en-US" dirty="0"/>
              <a:t>d</a:t>
            </a:r>
            <a:r>
              <a:rPr lang="en-US" dirty="0" smtClean="0"/>
              <a:t>uplicate C into C</a:t>
            </a:r>
            <a:r>
              <a:rPr lang="en-US" baseline="-25000" dirty="0" smtClean="0"/>
              <a:t>A</a:t>
            </a:r>
            <a:r>
              <a:rPr lang="en-US" dirty="0" smtClean="0"/>
              <a:t> and C</a:t>
            </a:r>
            <a:r>
              <a:rPr lang="en-US" baseline="-25000" dirty="0" smtClean="0"/>
              <a:t>B</a:t>
            </a:r>
            <a:r>
              <a:rPr lang="en-US" dirty="0" smtClean="0"/>
              <a:t>, or</a:t>
            </a:r>
          </a:p>
          <a:p>
            <a:r>
              <a:rPr lang="en-US" dirty="0" smtClean="0"/>
              <a:t>use more complicated labeling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09.16.26 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327" y="1295400"/>
            <a:ext cx="4819273" cy="4451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Guard Zones</a:t>
            </a:r>
          </a:p>
          <a:p>
            <a:r>
              <a:rPr lang="en-US" dirty="0" smtClean="0"/>
              <a:t>unmapped pages</a:t>
            </a:r>
            <a:br>
              <a:rPr lang="en-US" dirty="0" smtClean="0"/>
            </a:br>
            <a:r>
              <a:rPr lang="en-US" dirty="0" smtClean="0"/>
              <a:t>around segment</a:t>
            </a:r>
            <a:r>
              <a:rPr lang="en-US" dirty="0"/>
              <a:t>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avoid checking</a:t>
            </a:r>
            <a:br>
              <a:rPr lang="en-US" dirty="0" smtClean="0"/>
            </a:br>
            <a:r>
              <a:rPr lang="en-US" dirty="0" smtClean="0"/>
              <a:t>offsets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b="1" dirty="0" smtClean="0"/>
              <a:t>Lazier SP Check</a:t>
            </a:r>
          </a:p>
          <a:p>
            <a:r>
              <a:rPr lang="en-US" dirty="0" smtClean="0"/>
              <a:t>check SP only</a:t>
            </a:r>
            <a:br>
              <a:rPr lang="en-US" dirty="0" smtClean="0"/>
            </a:br>
            <a:r>
              <a:rPr lang="en-US" dirty="0" smtClean="0"/>
              <a:t>before jumps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 descr="Screen shot 2009-11-17 at 5.08.5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03" b="-5003"/>
          <a:stretch>
            <a:fillRect/>
          </a:stretch>
        </p:blipFill>
        <p:spPr>
          <a:xfrm>
            <a:off x="573087" y="728304"/>
            <a:ext cx="8113714" cy="5014042"/>
          </a:xfrm>
        </p:spPr>
      </p:pic>
      <p:sp>
        <p:nvSpPr>
          <p:cNvPr id="3" name="Rounded Rectangular Callout 2"/>
          <p:cNvSpPr/>
          <p:nvPr/>
        </p:nvSpPr>
        <p:spPr>
          <a:xfrm>
            <a:off x="579752" y="5638800"/>
            <a:ext cx="2073849" cy="919401"/>
          </a:xfrm>
          <a:prstGeom prst="wedgeRoundRectCallout">
            <a:avLst>
              <a:gd name="adj1" fmla="val 48589"/>
              <a:gd name="adj2" fmla="val -78542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store and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jump checked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257218" y="5791200"/>
            <a:ext cx="2139409" cy="919401"/>
          </a:xfrm>
          <a:prstGeom prst="wedgeRoundRectCallout">
            <a:avLst>
              <a:gd name="adj1" fmla="val -21426"/>
              <a:gd name="adj2" fmla="val -94536"/>
              <a:gd name="adj3" fmla="val 16667"/>
            </a:avLst>
          </a:prstGeom>
          <a:ln>
            <a:solidFill>
              <a:srgbClr val="13131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load, store and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</a:rPr>
              <a:t> jump checked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counter-intuitive?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down “common” case of intra-domain control transfer in order to speed up inter-domain transfer</a:t>
            </a:r>
          </a:p>
          <a:p>
            <a:pPr lvl="1"/>
            <a:r>
              <a:rPr lang="en-US" dirty="0" smtClean="0"/>
              <a:t>Check every load, store, jump within a domain </a:t>
            </a:r>
          </a:p>
          <a:p>
            <a:endParaRPr lang="en-US" dirty="0" smtClean="0"/>
          </a:p>
          <a:p>
            <a:r>
              <a:rPr lang="en-US" dirty="0" smtClean="0"/>
              <a:t>Faster in practice than hardware when inter-domain calls are frequent</a:t>
            </a:r>
          </a:p>
          <a:p>
            <a:pPr lvl="1"/>
            <a:r>
              <a:rPr lang="en-US" dirty="0" smtClean="0"/>
              <a:t>Context switches are expensive</a:t>
            </a:r>
          </a:p>
          <a:p>
            <a:pPr lvl="1"/>
            <a:r>
              <a:rPr lang="en-US" dirty="0" smtClean="0"/>
              <a:t>Each cross-module call requires a context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0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NaCL</a:t>
            </a:r>
            <a:r>
              <a:rPr lang="en-US" dirty="0" smtClean="0"/>
              <a:t> SFI and </a:t>
            </a:r>
            <a:r>
              <a:rPr lang="en-US" dirty="0" err="1" smtClean="0"/>
              <a:t>Wahbe</a:t>
            </a:r>
            <a:r>
              <a:rPr lang="en-US" dirty="0" smtClean="0"/>
              <a:t> SFI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NaCL</a:t>
            </a:r>
            <a:r>
              <a:rPr lang="en-US" dirty="0" smtClean="0"/>
              <a:t> uses segments for data to ensure loads/stores are within a module</a:t>
            </a:r>
          </a:p>
          <a:p>
            <a:pPr lvl="1"/>
            <a:r>
              <a:rPr lang="en-US" dirty="0" smtClean="0"/>
              <a:t>Do not need sandboxing overhead for these instructions</a:t>
            </a:r>
          </a:p>
          <a:p>
            <a:r>
              <a:rPr lang="en-US" dirty="0" smtClean="0"/>
              <a:t>Others?</a:t>
            </a:r>
          </a:p>
          <a:p>
            <a:r>
              <a:rPr lang="en-US" dirty="0" smtClean="0"/>
              <a:t>After reading </a:t>
            </a:r>
            <a:r>
              <a:rPr lang="en-US" dirty="0" err="1" smtClean="0"/>
              <a:t>Wahbe</a:t>
            </a:r>
            <a:r>
              <a:rPr lang="en-US" dirty="0" smtClean="0"/>
              <a:t> et al, how would you implement inter-module </a:t>
            </a:r>
            <a:r>
              <a:rPr lang="en-US" smtClean="0"/>
              <a:t>communication efficiently?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– Micro Benchmarks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438" r="-16438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2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protects against powerful adversary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with </a:t>
            </a:r>
            <a:r>
              <a:rPr lang="en-US" u="sng" dirty="0" smtClean="0">
                <a:solidFill>
                  <a:schemeClr val="tx2"/>
                </a:solidFill>
              </a:rPr>
              <a:t>full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control over </a:t>
            </a:r>
            <a:r>
              <a:rPr lang="en-US" u="sng" dirty="0" smtClean="0">
                <a:solidFill>
                  <a:schemeClr val="tx2"/>
                </a:solidFill>
              </a:rPr>
              <a:t>entire</a:t>
            </a:r>
            <a:r>
              <a:rPr lang="en-US" dirty="0" smtClean="0"/>
              <a:t> data memory</a:t>
            </a:r>
          </a:p>
          <a:p>
            <a:r>
              <a:rPr lang="en-US" b="1" dirty="0" smtClean="0"/>
              <a:t>widely-applicable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anguage-</a:t>
            </a:r>
            <a:r>
              <a:rPr lang="en-US" u="sng" dirty="0" smtClean="0">
                <a:solidFill>
                  <a:schemeClr val="tx2"/>
                </a:solidFill>
              </a:rPr>
              <a:t>neutral</a:t>
            </a:r>
            <a:r>
              <a:rPr lang="en-US" dirty="0"/>
              <a:t>;</a:t>
            </a:r>
            <a:r>
              <a:rPr lang="en-US" dirty="0" smtClean="0"/>
              <a:t> requires </a:t>
            </a:r>
            <a:r>
              <a:rPr lang="en-US" u="sng" dirty="0" smtClean="0">
                <a:solidFill>
                  <a:schemeClr val="tx2"/>
                </a:solidFill>
              </a:rPr>
              <a:t>binary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only</a:t>
            </a:r>
          </a:p>
          <a:p>
            <a:r>
              <a:rPr lang="en-US" b="1" dirty="0"/>
              <a:t>provably-correct &amp; trustworthy</a:t>
            </a:r>
          </a:p>
          <a:p>
            <a:pPr lvl="1"/>
            <a:r>
              <a:rPr lang="en-US" u="sng" dirty="0">
                <a:solidFill>
                  <a:srgbClr val="990000"/>
                </a:solidFill>
              </a:rPr>
              <a:t>formal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semantics; </a:t>
            </a:r>
            <a:r>
              <a:rPr lang="en-US" u="sng" dirty="0">
                <a:solidFill>
                  <a:srgbClr val="990000"/>
                </a:solidFill>
              </a:rPr>
              <a:t>small</a:t>
            </a:r>
            <a:r>
              <a:rPr lang="en-US" dirty="0"/>
              <a:t> verifier</a:t>
            </a:r>
          </a:p>
          <a:p>
            <a:r>
              <a:rPr lang="en-US" b="1" dirty="0" smtClean="0"/>
              <a:t>efficient</a:t>
            </a:r>
          </a:p>
          <a:p>
            <a:pPr lvl="1"/>
            <a:r>
              <a:rPr lang="en-US" dirty="0" smtClean="0"/>
              <a:t>hmm… 0-45% in experiments; average </a:t>
            </a:r>
            <a:r>
              <a:rPr lang="en-US" u="sng" dirty="0" smtClean="0">
                <a:solidFill>
                  <a:srgbClr val="990000"/>
                </a:solidFill>
              </a:rPr>
              <a:t>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0200" y="2008812"/>
            <a:ext cx="2133600" cy="457200"/>
          </a:xfrm>
          <a:prstGeom prst="rect">
            <a:avLst/>
          </a:prstGeom>
          <a:noFill/>
          <a:ln w="28575" cmpd="sng">
            <a:solidFill>
              <a:schemeClr val="accent5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8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DXpn44WtTNYp0pRVh6E9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Custom 3">
      <a:dk1>
        <a:srgbClr val="000000"/>
      </a:dk1>
      <a:lt1>
        <a:srgbClr val="FFFFFE"/>
      </a:lt1>
      <a:dk2>
        <a:srgbClr val="990000"/>
      </a:dk2>
      <a:lt2>
        <a:srgbClr val="FFFFFE"/>
      </a:lt2>
      <a:accent1>
        <a:srgbClr val="A32D1F"/>
      </a:accent1>
      <a:accent2>
        <a:srgbClr val="E47932"/>
      </a:accent2>
      <a:accent3>
        <a:srgbClr val="A32D1F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3870</Words>
  <Application>Microsoft Macintosh PowerPoint</Application>
  <PresentationFormat>On-screen Show (4:3)</PresentationFormat>
  <Paragraphs>788</Paragraphs>
  <Slides>86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template</vt:lpstr>
      <vt:lpstr>Moving towards safety.</vt:lpstr>
      <vt:lpstr>Our story so far…</vt:lpstr>
      <vt:lpstr>Adversary Model Matters!</vt:lpstr>
      <vt:lpstr>Reference Monitors</vt:lpstr>
      <vt:lpstr>PowerPoint Presentation</vt:lpstr>
      <vt:lpstr>PowerPoint Presentation</vt:lpstr>
      <vt:lpstr>Inlined Referenced Monitor</vt:lpstr>
      <vt:lpstr>Control Flow Integrity</vt:lpstr>
      <vt:lpstr>Control Flow Integrity</vt:lpstr>
      <vt:lpstr>CFI Adversary Model</vt:lpstr>
      <vt:lpstr>CFI Overview</vt:lpstr>
      <vt:lpstr>Control Flow Graphs</vt:lpstr>
      <vt:lpstr>PowerPoint Presentation</vt:lpstr>
      <vt:lpstr>Basic Block</vt:lpstr>
      <vt:lpstr>CFG Definition</vt:lpstr>
      <vt:lpstr>Call Graph</vt:lpstr>
      <vt:lpstr>Super Graph</vt:lpstr>
      <vt:lpstr>Precision: Sensitive or Insensitive</vt:lpstr>
      <vt:lpstr>Soundness</vt:lpstr>
      <vt:lpstr>Soundness, Completeness, Precision, Recall, False Negative, False Positive, All that Jazz…</vt:lpstr>
      <vt:lpstr>Context Sensitive</vt:lpstr>
      <vt:lpstr>Context Sensitive Example</vt:lpstr>
      <vt:lpstr>Flow Sensitive</vt:lpstr>
      <vt:lpstr>Flow Sensitive Example</vt:lpstr>
      <vt:lpstr>Path Sensitive</vt:lpstr>
      <vt:lpstr>Path Sensitive Example</vt:lpstr>
      <vt:lpstr>Precision</vt:lpstr>
      <vt:lpstr>Control Flow Integrity (Analysis)</vt:lpstr>
      <vt:lpstr>CFI Overview</vt:lpstr>
      <vt:lpstr>Build CFG</vt:lpstr>
      <vt:lpstr>Instrument Binary</vt:lpstr>
      <vt:lpstr>Verify CFI Instrumentation</vt:lpstr>
      <vt:lpstr>PowerPoint Presentation</vt:lpstr>
      <vt:lpstr>ID Checks</vt:lpstr>
      <vt:lpstr>Performance</vt:lpstr>
      <vt:lpstr>CFI Adversary Model</vt:lpstr>
      <vt:lpstr>Let’s check our assumptions!</vt:lpstr>
      <vt:lpstr>Time-of-Check vs. Time-of-Use</vt:lpstr>
      <vt:lpstr>Security Guarantees</vt:lpstr>
      <vt:lpstr>Safe  Pointers</vt:lpstr>
      <vt:lpstr>Why not just check C pointers to see if they are in bounds?</vt:lpstr>
      <vt:lpstr>What Properties Do We Want?</vt:lpstr>
      <vt:lpstr>Safe Pointers: Security Properties</vt:lpstr>
      <vt:lpstr>What do we mean by object in C?</vt:lpstr>
      <vt:lpstr>PowerPoint Presentation</vt:lpstr>
      <vt:lpstr>PowerPoint Presentation</vt:lpstr>
      <vt:lpstr>PowerPoint Presentation</vt:lpstr>
      <vt:lpstr>Safe Pointer Algorithm</vt:lpstr>
      <vt:lpstr>PowerPoint Presentation</vt:lpstr>
      <vt:lpstr>PowerPoint Presentation</vt:lpstr>
      <vt:lpstr>PowerPoint Presentation</vt:lpstr>
      <vt:lpstr>PowerPoint Presentation</vt:lpstr>
      <vt:lpstr>In General</vt:lpstr>
      <vt:lpstr>Implementation Details</vt:lpstr>
      <vt:lpstr>Fast Dictionaries</vt:lpstr>
      <vt:lpstr>C Idioms</vt:lpstr>
      <vt:lpstr>D&amp;A Optimizations</vt:lpstr>
      <vt:lpstr>Experiments</vt:lpstr>
      <vt:lpstr>Performance Summary</vt:lpstr>
      <vt:lpstr>Software Fault Isolation</vt:lpstr>
      <vt:lpstr>Isolation Mechanisms</vt:lpstr>
      <vt:lpstr>SFI Goals</vt:lpstr>
      <vt:lpstr>Main Idea</vt:lpstr>
      <vt:lpstr>Scheme 1: Segment Matching</vt:lpstr>
      <vt:lpstr>Safety</vt:lpstr>
      <vt:lpstr>Scheme 2: Sandboxing</vt:lpstr>
      <vt:lpstr>Segment Matching vs. Sandboxing</vt:lpstr>
      <vt:lpstr>An Analogy</vt:lpstr>
      <vt:lpstr>Communication between domains</vt:lpstr>
      <vt:lpstr>Native Client</vt:lpstr>
      <vt:lpstr>NaCL: A Modern Day Example</vt:lpstr>
      <vt:lpstr>Security Goal</vt:lpstr>
      <vt:lpstr>Obligations</vt:lpstr>
      <vt:lpstr>Guarantees</vt:lpstr>
      <vt:lpstr>NACL Module At Runtime</vt:lpstr>
      <vt:lpstr>Performance - Quake</vt:lpstr>
      <vt:lpstr>PowerPoint Presentation</vt:lpstr>
      <vt:lpstr>END</vt:lpstr>
      <vt:lpstr>TOC/TOU</vt:lpstr>
      <vt:lpstr>Software Mandatory Access Control</vt:lpstr>
      <vt:lpstr>Context Sensitivity Problems</vt:lpstr>
      <vt:lpstr>Optimizations</vt:lpstr>
      <vt:lpstr>Performance</vt:lpstr>
      <vt:lpstr>Is it counter-intuitive?</vt:lpstr>
      <vt:lpstr>Differences between NaCL SFI and Wahbe SFI</vt:lpstr>
      <vt:lpstr>Performance – Micro Benchmarks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1575</cp:revision>
  <dcterms:created xsi:type="dcterms:W3CDTF">2011-11-02T18:57:24Z</dcterms:created>
  <dcterms:modified xsi:type="dcterms:W3CDTF">2014-09-28T13:02:55Z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