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836" r:id="rId2"/>
    <p:sldId id="875" r:id="rId3"/>
    <p:sldId id="881" r:id="rId4"/>
    <p:sldId id="882" r:id="rId5"/>
    <p:sldId id="897" r:id="rId6"/>
    <p:sldId id="896" r:id="rId7"/>
    <p:sldId id="879" r:id="rId8"/>
    <p:sldId id="885" r:id="rId9"/>
    <p:sldId id="917" r:id="rId10"/>
    <p:sldId id="891" r:id="rId11"/>
    <p:sldId id="892" r:id="rId12"/>
    <p:sldId id="893" r:id="rId13"/>
    <p:sldId id="894" r:id="rId14"/>
    <p:sldId id="873" r:id="rId15"/>
    <p:sldId id="914" r:id="rId16"/>
    <p:sldId id="895" r:id="rId17"/>
    <p:sldId id="874" r:id="rId18"/>
    <p:sldId id="876" r:id="rId19"/>
    <p:sldId id="915" r:id="rId20"/>
    <p:sldId id="877" r:id="rId21"/>
    <p:sldId id="871" r:id="rId22"/>
    <p:sldId id="903" r:id="rId23"/>
    <p:sldId id="904" r:id="rId24"/>
    <p:sldId id="905" r:id="rId25"/>
    <p:sldId id="916" r:id="rId26"/>
    <p:sldId id="900" r:id="rId27"/>
    <p:sldId id="899" r:id="rId28"/>
    <p:sldId id="902" r:id="rId29"/>
    <p:sldId id="918" r:id="rId30"/>
    <p:sldId id="919" r:id="rId31"/>
    <p:sldId id="920" r:id="rId32"/>
    <p:sldId id="901" r:id="rId33"/>
    <p:sldId id="911" r:id="rId34"/>
    <p:sldId id="913" r:id="rId35"/>
    <p:sldId id="848" r:id="rId36"/>
    <p:sldId id="849" r:id="rId37"/>
    <p:sldId id="850" r:id="rId38"/>
    <p:sldId id="851" r:id="rId39"/>
    <p:sldId id="852" r:id="rId40"/>
    <p:sldId id="854" r:id="rId41"/>
    <p:sldId id="855" r:id="rId42"/>
    <p:sldId id="856" r:id="rId43"/>
    <p:sldId id="927" r:id="rId44"/>
    <p:sldId id="928" r:id="rId45"/>
    <p:sldId id="929" r:id="rId46"/>
    <p:sldId id="930" r:id="rId47"/>
    <p:sldId id="931" r:id="rId48"/>
    <p:sldId id="912" r:id="rId49"/>
    <p:sldId id="857" r:id="rId50"/>
    <p:sldId id="858" r:id="rId51"/>
    <p:sldId id="859" r:id="rId52"/>
    <p:sldId id="860" r:id="rId53"/>
    <p:sldId id="866" r:id="rId54"/>
    <p:sldId id="268" r:id="rId55"/>
    <p:sldId id="387" r:id="rId56"/>
    <p:sldId id="837" r:id="rId57"/>
    <p:sldId id="884" r:id="rId58"/>
    <p:sldId id="906" r:id="rId59"/>
    <p:sldId id="907" r:id="rId60"/>
    <p:sldId id="908" r:id="rId61"/>
    <p:sldId id="909" r:id="rId62"/>
    <p:sldId id="910" r:id="rId63"/>
    <p:sldId id="921" r:id="rId64"/>
    <p:sldId id="922" r:id="rId65"/>
    <p:sldId id="923" r:id="rId66"/>
    <p:sldId id="924" r:id="rId67"/>
    <p:sldId id="925" r:id="rId68"/>
    <p:sldId id="92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Overview of Cryptography" id="{EAEC4635-FD35-C440-B64E-0F5D4AABCE99}">
          <p14:sldIdLst>
            <p14:sldId id="875"/>
            <p14:sldId id="881"/>
            <p14:sldId id="882"/>
            <p14:sldId id="897"/>
            <p14:sldId id="896"/>
            <p14:sldId id="879"/>
            <p14:sldId id="885"/>
            <p14:sldId id="917"/>
            <p14:sldId id="891"/>
            <p14:sldId id="892"/>
            <p14:sldId id="893"/>
            <p14:sldId id="894"/>
            <p14:sldId id="873"/>
            <p14:sldId id="914"/>
            <p14:sldId id="895"/>
            <p14:sldId id="874"/>
            <p14:sldId id="876"/>
            <p14:sldId id="915"/>
          </p14:sldIdLst>
        </p14:section>
        <p14:section name="Secrecy and Definitions" id="{8C84CA35-8282-5840-A3C0-A0C7C0ED5810}">
          <p14:sldIdLst>
            <p14:sldId id="877"/>
            <p14:sldId id="871"/>
            <p14:sldId id="903"/>
            <p14:sldId id="904"/>
            <p14:sldId id="905"/>
            <p14:sldId id="916"/>
            <p14:sldId id="900"/>
            <p14:sldId id="899"/>
            <p14:sldId id="902"/>
            <p14:sldId id="918"/>
            <p14:sldId id="919"/>
            <p14:sldId id="920"/>
            <p14:sldId id="901"/>
            <p14:sldId id="911"/>
            <p14:sldId id="913"/>
            <p14:sldId id="848"/>
            <p14:sldId id="849"/>
            <p14:sldId id="850"/>
            <p14:sldId id="851"/>
            <p14:sldId id="852"/>
            <p14:sldId id="854"/>
            <p14:sldId id="855"/>
            <p14:sldId id="856"/>
            <p14:sldId id="927"/>
            <p14:sldId id="928"/>
            <p14:sldId id="929"/>
            <p14:sldId id="930"/>
            <p14:sldId id="931"/>
            <p14:sldId id="912"/>
            <p14:sldId id="857"/>
            <p14:sldId id="858"/>
            <p14:sldId id="859"/>
            <p14:sldId id="860"/>
            <p14:sldId id="866"/>
          </p14:sldIdLst>
        </p14:section>
        <p14:section name="Conclusion" id="{FAD998B4-7667-8F40-A1A8-42BF6A185D67}">
          <p14:sldIdLst>
            <p14:sldId id="268"/>
            <p14:sldId id="387"/>
            <p14:sldId id="837"/>
            <p14:sldId id="884"/>
            <p14:sldId id="906"/>
            <p14:sldId id="907"/>
            <p14:sldId id="908"/>
            <p14:sldId id="909"/>
            <p14:sldId id="910"/>
            <p14:sldId id="921"/>
            <p14:sldId id="922"/>
            <p14:sldId id="923"/>
            <p14:sldId id="924"/>
            <p14:sldId id="925"/>
            <p14:sldId id="9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1791" autoAdjust="0"/>
  </p:normalViewPr>
  <p:slideViewPr>
    <p:cSldViewPr snapToObjects="1">
      <p:cViewPr varScale="1">
        <p:scale>
          <a:sx n="64" d="100"/>
          <a:sy n="64" d="100"/>
        </p:scale>
        <p:origin x="1360" y="48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2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4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7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10/15/2014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10/15/2014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2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The Landscape, Fundamental Primitives, and Security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PRNG exist </a:t>
            </a:r>
            <a:r>
              <a:rPr lang="en-US" sz="4800" dirty="0" smtClean="0">
                <a:sym typeface="Wingdings"/>
              </a:rPr>
              <a:t> OWF exist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55789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5969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65395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Which function is </a:t>
            </a:r>
            <a:r>
              <a:rPr lang="en-US" sz="2400" i="1" u="sng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random?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5562600"/>
            <a:ext cx="6629400" cy="1066800"/>
            <a:chOff x="990600" y="5562600"/>
            <a:chExt cx="6629400" cy="10668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90600" y="5562600"/>
              <a:ext cx="6629400" cy="1066800"/>
            </a:xfrm>
            <a:prstGeom prst="line">
              <a:avLst/>
            </a:prstGeom>
            <a:ln w="76200" cap="rnd" cmpd="sng">
              <a:solidFill>
                <a:schemeClr val="accent4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1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is just a mapping from inputs to outputs: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97196"/>
              </p:ext>
            </p:extLst>
          </p:nvPr>
        </p:nvGraphicFramePr>
        <p:xfrm>
          <a:off x="8001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21174"/>
              </p:ext>
            </p:extLst>
          </p:nvPr>
        </p:nvGraphicFramePr>
        <p:xfrm>
          <a:off x="28956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92311"/>
              </p:ext>
            </p:extLst>
          </p:nvPr>
        </p:nvGraphicFramePr>
        <p:xfrm>
          <a:off x="4953000" y="3074540"/>
          <a:ext cx="1447800" cy="2225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0536" y="3394580"/>
            <a:ext cx="56806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7200" dirty="0" smtClean="0"/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1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16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042" y="2514600"/>
            <a:ext cx="27571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baseline="-25000" dirty="0" smtClean="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5715000"/>
            <a:ext cx="6629400" cy="7778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is random is the way we </a:t>
            </a:r>
            <a:r>
              <a:rPr lang="en-US" sz="2400" i="1" u="sng" dirty="0" smtClean="0">
                <a:solidFill>
                  <a:schemeClr val="bg1"/>
                </a:solidFill>
              </a:rPr>
              <a:t>pick</a:t>
            </a:r>
            <a:r>
              <a:rPr lang="en-US" sz="2400" dirty="0" smtClean="0">
                <a:solidFill>
                  <a:schemeClr val="bg1"/>
                </a:solidFill>
              </a:rPr>
              <a:t> a function</a:t>
            </a:r>
          </a:p>
        </p:txBody>
      </p:sp>
    </p:spTree>
    <p:extLst>
      <p:ext uri="{BB962C8B-B14F-4D97-AF65-F5344CB8AC3E}">
        <p14:creationId xmlns:p14="http://schemas.microsoft.com/office/powerpoint/2010/main" val="2892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Game-based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51273"/>
              </p:ext>
            </p:extLst>
          </p:nvPr>
        </p:nvGraphicFramePr>
        <p:xfrm>
          <a:off x="3848100" y="2312540"/>
          <a:ext cx="1447800" cy="2595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2735" y="1752600"/>
            <a:ext cx="233853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Random Function</a:t>
            </a:r>
            <a:endParaRPr lang="en-US" sz="2400" baseline="-25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3212068"/>
            <a:ext cx="2743200" cy="445532"/>
            <a:chOff x="457200" y="2983468"/>
            <a:chExt cx="2743200" cy="4455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7200" y="34290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77451" y="2983468"/>
              <a:ext cx="136094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x=3</a:t>
              </a: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6096000" y="1752600"/>
            <a:ext cx="1905000" cy="990600"/>
          </a:xfrm>
          <a:prstGeom prst="wedgeRoundRectCallout">
            <a:avLst>
              <a:gd name="adj1" fmla="val -106018"/>
              <a:gd name="adj2" fmla="val 99537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Fill in random value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38800" y="3212068"/>
            <a:ext cx="2743200" cy="445532"/>
            <a:chOff x="5638800" y="3212068"/>
            <a:chExt cx="2743200" cy="4455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638800" y="3657600"/>
              <a:ext cx="2743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24600" y="3212068"/>
              <a:ext cx="168916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Query f(x)=2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5486400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Note asking x=1, 2, 3, ... gives us our OTP randomness.</a:t>
            </a:r>
          </a:p>
        </p:txBody>
      </p:sp>
    </p:spTree>
    <p:extLst>
      <p:ext uri="{BB962C8B-B14F-4D97-AF65-F5344CB8AC3E}">
        <p14:creationId xmlns:p14="http://schemas.microsoft.com/office/powerpoint/2010/main" val="38681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Function</a:t>
            </a:r>
            <a:r>
              <a:rPr lang="en-US" sz="2400" dirty="0" smtClean="0"/>
              <a:t> (PRF) defined over (</a:t>
            </a:r>
            <a:r>
              <a:rPr lang="en-US" sz="2400" i="1" dirty="0" smtClean="0"/>
              <a:t>K,X,Y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 there exists an “efficient” algorithm to evaluate </a:t>
            </a:r>
            <a:r>
              <a:rPr lang="en-US" sz="2400" i="1" dirty="0" smtClean="0"/>
              <a:t>F(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i="1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1200"/>
            <a:ext cx="3808017" cy="3798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400" y="3429000"/>
            <a:ext cx="6553200" cy="2819400"/>
            <a:chOff x="1905000" y="3429000"/>
            <a:chExt cx="6553200" cy="2819400"/>
          </a:xfrm>
        </p:grpSpPr>
        <p:sp>
          <p:nvSpPr>
            <p:cNvPr id="6" name="Oval 5"/>
            <p:cNvSpPr/>
            <p:nvPr/>
          </p:nvSpPr>
          <p:spPr>
            <a:xfrm>
              <a:off x="1905000" y="3429000"/>
              <a:ext cx="1828799" cy="2819400"/>
            </a:xfrm>
            <a:prstGeom prst="ellipse">
              <a:avLst/>
            </a:prstGeom>
            <a:solidFill>
              <a:schemeClr val="accent2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327822" y="4000500"/>
              <a:ext cx="3130378" cy="21336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048000" y="4038600"/>
              <a:ext cx="39624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4191000"/>
              <a:ext cx="4495800" cy="1600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819399" y="4724400"/>
              <a:ext cx="365661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6516" y="3959423"/>
              <a:ext cx="12535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F(k,⋅), k ∊ K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2590800" y="4572000"/>
            <a:ext cx="3810000" cy="2667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Pseudorandom functions are not to be confused with pseudorandom generators (PRGs). The guarantee of a PRG is that a single output appears random if the input was chosen at random. On the other hand, the guarantee of a PRF is that all its outputs appear random, regardless of how the corresponding inputs were chosen, as long as the function was drawn at random from the PRF family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 err="1" smtClean="0"/>
              <a:t>wikipedia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PRNG exist </a:t>
            </a:r>
            <a:r>
              <a:rPr lang="en-US" sz="3600" dirty="0" smtClean="0">
                <a:sym typeface="Wingdings"/>
              </a:rPr>
              <a:t> OWF exist  PRF exists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9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PRPs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Permutation</a:t>
            </a:r>
            <a:r>
              <a:rPr lang="en-US" sz="2400" dirty="0" smtClean="0"/>
              <a:t> (PRP) defined over (K,X)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deterministic algorithm to evaluate 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function </a:t>
            </a:r>
            <a:r>
              <a:rPr lang="en-US" sz="2400" i="1" dirty="0" smtClean="0"/>
              <a:t>E(k, ∙) </a:t>
            </a:r>
            <a:r>
              <a:rPr lang="en-US" sz="2400" dirty="0" smtClean="0"/>
              <a:t>is one-to-one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inversion algorithm </a:t>
            </a:r>
            <a:r>
              <a:rPr lang="en-US" sz="2400" i="1" dirty="0" smtClean="0"/>
              <a:t>D(</a:t>
            </a:r>
            <a:r>
              <a:rPr lang="en-US" sz="2400" i="1" dirty="0" err="1" smtClean="0"/>
              <a:t>k,y</a:t>
            </a:r>
            <a:r>
              <a:rPr lang="en-US" sz="2400" i="1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4248"/>
            <a:ext cx="3808017" cy="3739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63898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400300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81600"/>
            <a:ext cx="3522036" cy="96843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6355" y="5442970"/>
            <a:ext cx="2423567" cy="60605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5252261"/>
            <a:ext cx="1306447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(k,⋅), k ∊ K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D(k,</a:t>
            </a:r>
            <a:r>
              <a:rPr lang="en-US" sz="2000" i="1" dirty="0"/>
              <a:t> </a:t>
            </a:r>
            <a:r>
              <a:rPr lang="en-US" sz="2000" i="1" dirty="0" smtClean="0"/>
              <a:t>⋅), k </a:t>
            </a:r>
            <a:r>
              <a:rPr lang="en-US" sz="2000" i="1" dirty="0"/>
              <a:t>∊ K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5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Example PRPs: 3DES, AES, …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Functionally, </a:t>
            </a:r>
            <a:r>
              <a:rPr lang="en-US" sz="2800" i="1" u="sng" dirty="0" smtClean="0"/>
              <a:t>any</a:t>
            </a:r>
            <a:r>
              <a:rPr lang="en-US" sz="2800" dirty="0" smtClean="0"/>
              <a:t> PRP is also a PRF.</a:t>
            </a:r>
          </a:p>
          <a:p>
            <a:pPr marL="0" indent="0">
              <a:buNone/>
            </a:pPr>
            <a:r>
              <a:rPr lang="en-US" sz="2800" dirty="0" smtClean="0"/>
              <a:t>	- PRP is a PRF when </a:t>
            </a:r>
            <a:r>
              <a:rPr lang="en-US" sz="2800" i="1" dirty="0" smtClean="0"/>
              <a:t>X = Y </a:t>
            </a:r>
            <a:r>
              <a:rPr lang="en-US" sz="2800" dirty="0" smtClean="0"/>
              <a:t>and is efficiently invertible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" y="2408719"/>
            <a:ext cx="7936620" cy="1104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Jargon in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</a:t>
            </a:r>
            <a:r>
              <a:rPr lang="en-US" dirty="0" err="1" smtClean="0"/>
              <a:t>Indistinguishability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polynomial time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OTP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7100" y="1676400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40" y="2971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G(k)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140" y="37338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527558" cy="527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05140" y="4495800"/>
            <a:ext cx="573372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140" y="4648200"/>
            <a:ext cx="5733720" cy="60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5676900"/>
            <a:ext cx="4203700" cy="1028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8288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69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3887" y="2446445"/>
            <a:ext cx="217622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PRNG expansion</a:t>
            </a:r>
          </a:p>
        </p:txBody>
      </p:sp>
    </p:spTree>
    <p:extLst>
      <p:ext uri="{BB962C8B-B14F-4D97-AF65-F5344CB8AC3E}">
        <p14:creationId xmlns:p14="http://schemas.microsoft.com/office/powerpoint/2010/main" val="40851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a PRNG-based pad have perfect secrecy?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Yes, if the PRNG is secure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there are no ciphers with perfect secrecy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No, the key size is shorter than the message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requirement: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It should be impossible for any </a:t>
            </a:r>
            <a:r>
              <a:rPr lang="en-US" sz="2800" dirty="0" err="1" smtClean="0"/>
              <a:t>Alg</a:t>
            </a:r>
            <a:r>
              <a:rPr lang="en-US" sz="2800" dirty="0" smtClean="0"/>
              <a:t> to predict bit i+1 given the first </a:t>
            </a:r>
            <a:r>
              <a:rPr lang="en-US" sz="2800" dirty="0" err="1" smtClean="0"/>
              <a:t>i</a:t>
            </a:r>
            <a:r>
              <a:rPr lang="en-US" sz="2800" dirty="0" smtClean="0"/>
              <a:t> bits: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334000"/>
            <a:ext cx="4673600" cy="508000"/>
          </a:xfrm>
          <a:prstGeom prst="rect">
            <a:avLst/>
          </a:prstGeom>
        </p:spPr>
      </p:pic>
      <p:sp>
        <p:nvSpPr>
          <p:cNvPr id="31" name="Snip Single Corner Rectangle 30"/>
          <p:cNvSpPr/>
          <p:nvPr/>
        </p:nvSpPr>
        <p:spPr>
          <a:xfrm>
            <a:off x="6129867" y="5455356"/>
            <a:ext cx="2514600" cy="1022448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predicting 1 bit is insecure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293989"/>
            <a:ext cx="5283200" cy="1449211"/>
            <a:chOff x="1013178" y="4343400"/>
            <a:chExt cx="5283200" cy="1449211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178" y="4789311"/>
              <a:ext cx="5283200" cy="1003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13178" y="4343400"/>
              <a:ext cx="199120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Recall PRNG: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7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PRG is predictable: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673600" cy="50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676400" y="4768752"/>
            <a:ext cx="5733720" cy="457200"/>
            <a:chOff x="1705140" y="5486400"/>
            <a:chExt cx="5733720" cy="457200"/>
          </a:xfrm>
        </p:grpSpPr>
        <p:sp>
          <p:nvSpPr>
            <p:cNvPr id="15" name="Rectangle 14"/>
            <p:cNvSpPr/>
            <p:nvPr/>
          </p:nvSpPr>
          <p:spPr>
            <a:xfrm>
              <a:off x="1705140" y="54864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140" y="54864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676400" y="5335576"/>
            <a:ext cx="637206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76400" y="5454552"/>
            <a:ext cx="5733720" cy="457200"/>
            <a:chOff x="1676400" y="6172200"/>
            <a:chExt cx="5733720" cy="457200"/>
          </a:xfrm>
        </p:grpSpPr>
        <p:sp>
          <p:nvSpPr>
            <p:cNvPr id="17" name="Rectangle 16"/>
            <p:cNvSpPr/>
            <p:nvPr/>
          </p:nvSpPr>
          <p:spPr>
            <a:xfrm>
              <a:off x="1676400" y="61722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6400" y="61722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44952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4159152"/>
            <a:ext cx="5733720" cy="457200"/>
            <a:chOff x="1705140" y="4876800"/>
            <a:chExt cx="5733720" cy="457200"/>
          </a:xfrm>
        </p:grpSpPr>
        <p:sp>
          <p:nvSpPr>
            <p:cNvPr id="11" name="Rectangle 10"/>
            <p:cNvSpPr/>
            <p:nvPr/>
          </p:nvSpPr>
          <p:spPr>
            <a:xfrm>
              <a:off x="1705140" y="48768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G(k)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140" y="4876800"/>
              <a:ext cx="134286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000" dirty="0" smtClean="0">
                  <a:solidFill>
                    <a:srgbClr val="000000"/>
                  </a:solidFill>
                </a:rPr>
                <a:t> bits</a:t>
              </a: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152400" y="4463952"/>
            <a:ext cx="1371600" cy="762000"/>
          </a:xfrm>
          <a:prstGeom prst="wedgeRoundRectCallout">
            <a:avLst>
              <a:gd name="adj1" fmla="val 82541"/>
              <a:gd name="adj2" fmla="val 7565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gives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324600" y="2895600"/>
            <a:ext cx="2514600" cy="958751"/>
          </a:xfrm>
          <a:prstGeom prst="wedgeRoundRectCallout">
            <a:avLst>
              <a:gd name="adj1" fmla="val -117751"/>
              <a:gd name="adj2" fmla="val 7618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predict these bits of insecure G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066800" y="2839450"/>
            <a:ext cx="3124200" cy="958751"/>
          </a:xfrm>
          <a:prstGeom prst="wedgeRoundRectCallout">
            <a:avLst>
              <a:gd name="adj1" fmla="val -19764"/>
              <a:gd name="adj2" fmla="val 8490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Given because we know header (how?)</a:t>
            </a:r>
          </a:p>
        </p:txBody>
      </p:sp>
    </p:spTree>
    <p:extLst>
      <p:ext uri="{BB962C8B-B14F-4D97-AF65-F5344CB8AC3E}">
        <p14:creationId xmlns:p14="http://schemas.microsoft.com/office/powerpoint/2010/main" val="3289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905000"/>
          </a:xfrm>
          <a:prstGeom prst="wedgeRoundRectCallout">
            <a:avLst>
              <a:gd name="adj1" fmla="val 20629"/>
              <a:gd name="adj2" fmla="val -107203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PRF. It’s just like real randomness!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You can’t fool me.</a:t>
            </a:r>
          </a:p>
        </p:txBody>
      </p:sp>
    </p:spTree>
    <p:extLst>
      <p:ext uri="{BB962C8B-B14F-4D97-AF65-F5344CB8AC3E}">
        <p14:creationId xmlns:p14="http://schemas.microsoft.com/office/powerpoint/2010/main" val="13607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The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1676400"/>
            <a:ext cx="2362200" cy="1447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Real Random Function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3886200"/>
            <a:ext cx="7924800" cy="4572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Barrier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2324100" y="3124200"/>
            <a:ext cx="22479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flipH="1">
            <a:off x="4572000" y="3124200"/>
            <a:ext cx="201930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572000" y="4343400"/>
            <a:ext cx="0" cy="762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400778" y="5181600"/>
            <a:ext cx="23622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19800" y="4876799"/>
            <a:ext cx="2819400" cy="161607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Advantage: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Probability of distinguishing a PRF from RF</a:t>
            </a:r>
          </a:p>
        </p:txBody>
      </p:sp>
    </p:spTree>
    <p:extLst>
      <p:ext uri="{BB962C8B-B14F-4D97-AF65-F5344CB8AC3E}">
        <p14:creationId xmlns:p14="http://schemas.microsoft.com/office/powerpoint/2010/main" val="509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PRF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if(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undefined)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= rand()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return y =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(RF)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 = PRF(x)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Outputs guess for b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0" y="5791200"/>
            <a:ext cx="2219202" cy="827688"/>
            <a:chOff x="6324600" y="5791200"/>
            <a:chExt cx="2219202" cy="82768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162800" y="6161688"/>
              <a:ext cx="1381002" cy="457200"/>
            </a:xfrm>
            <a:prstGeom prst="wedgeRoundRectCallout">
              <a:avLst>
                <a:gd name="adj1" fmla="val -76725"/>
                <a:gd name="adj2" fmla="val -12861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7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Guessing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adversary simply flips a coin. Then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.5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[A(W1)] = .5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|.5 - .5| = 0</a:t>
            </a:r>
          </a:p>
        </p:txBody>
      </p:sp>
    </p:spTree>
    <p:extLst>
      <p:ext uri="{BB962C8B-B14F-4D97-AF65-F5344CB8AC3E}">
        <p14:creationId xmlns:p14="http://schemas.microsoft.com/office/powerpoint/2010/main" val="20502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599" y="3810000"/>
            <a:ext cx="2102115" cy="1447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Information-Theoretic </a:t>
            </a:r>
            <a:r>
              <a:rPr lang="en-US" sz="2400" dirty="0" smtClean="0">
                <a:solidFill>
                  <a:schemeClr val="bg1"/>
                </a:solidFill>
              </a:rPr>
              <a:t>Secrecy</a:t>
            </a:r>
          </a:p>
        </p:txBody>
      </p:sp>
    </p:spTree>
    <p:extLst>
      <p:ext uri="{BB962C8B-B14F-4D97-AF65-F5344CB8AC3E}">
        <p14:creationId xmlns:p14="http://schemas.microsoft.com/office/powerpoint/2010/main" val="1681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Non-Negligible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PRF is slightly broken, say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)] = .80 (80% of the time A distinguishes the PRF)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.20 (20% of the time A is wrong)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|.80 - .20| = .6</a:t>
            </a:r>
          </a:p>
        </p:txBody>
      </p:sp>
    </p:spTree>
    <p:extLst>
      <p:ext uri="{BB962C8B-B14F-4D97-AF65-F5344CB8AC3E}">
        <p14:creationId xmlns:p14="http://schemas.microsoft.com/office/powerpoint/2010/main" val="32641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Wrong more than 50%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 (Random Function)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5334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 (PRF)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1219200"/>
            <a:ext cx="0" cy="6096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2790" y="1828800"/>
            <a:ext cx="5785939" cy="11336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World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/>
              <a:t>Secure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&lt; 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317" y="3251911"/>
            <a:ext cx="8706560" cy="33239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Event A(World 0) outputs 1, i.e., mistakes a RF for a PRF</a:t>
            </a:r>
          </a:p>
          <a:p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Event A(World 1) outputs 1, i.e., correctly says a PRF is a PRF</a:t>
            </a:r>
          </a:p>
          <a:p>
            <a:endParaRPr lang="en-US" sz="2400" dirty="0"/>
          </a:p>
          <a:p>
            <a:r>
              <a:rPr lang="en-US" sz="2400" dirty="0" smtClean="0"/>
              <a:t>Suppose the Adversary is almost always wrong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)] = .20 (20% of the time A distinguishes the PRF)</a:t>
            </a:r>
          </a:p>
          <a:p>
            <a:r>
              <a:rPr lang="en-US" sz="2400" dirty="0" err="1" smtClean="0"/>
              <a:t>Pr</a:t>
            </a:r>
            <a:r>
              <a:rPr lang="en-US" sz="2400" dirty="0" smtClean="0"/>
              <a:t>[A(W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)] = .80 (80% of the time A thinks a PRF is a RF)</a:t>
            </a:r>
          </a:p>
          <a:p>
            <a:endParaRPr lang="en-US" sz="2400" dirty="0" smtClean="0"/>
          </a:p>
          <a:p>
            <a:r>
              <a:rPr lang="en-US" sz="2400" dirty="0" smtClean="0"/>
              <a:t>Then</a:t>
            </a:r>
          </a:p>
          <a:p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 smtClean="0"/>
              <a:t>] = |.20 - .80| = .6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343400" y="5638800"/>
            <a:ext cx="4343400" cy="1089498"/>
          </a:xfrm>
          <a:prstGeom prst="wedgeRoundRectCallout">
            <a:avLst>
              <a:gd name="adj1" fmla="val -61803"/>
              <a:gd name="adj2" fmla="val 19987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Guessing wrong &gt; 50% of the time yields an alg. to guess right.</a:t>
            </a:r>
          </a:p>
        </p:txBody>
      </p:sp>
    </p:spTree>
    <p:extLst>
      <p:ext uri="{BB962C8B-B14F-4D97-AF65-F5344CB8AC3E}">
        <p14:creationId xmlns:p14="http://schemas.microsoft.com/office/powerpoint/2010/main" val="6331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 PRF: An Alternate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92200"/>
            <a:ext cx="8686800" cy="568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err="1" smtClean="0"/>
              <a:t>Exp</a:t>
            </a:r>
            <a:r>
              <a:rPr lang="en-US" sz="2800" i="1" dirty="0" smtClean="0"/>
              <a:t>(b)</a:t>
            </a:r>
            <a:r>
              <a:rPr lang="en-US" sz="2800" dirty="0" smtClean="0"/>
              <a:t> as: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Def</a:t>
            </a:r>
            <a:r>
              <a:rPr lang="en-US" sz="2800" dirty="0" smtClean="0"/>
              <a:t>:  PRF is a secure PRF if for all efficient </a:t>
            </a:r>
            <a:r>
              <a:rPr lang="en-US" sz="2800" b="1" i="1" dirty="0" smtClean="0"/>
              <a:t>A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1108" y="2667000"/>
            <a:ext cx="1843492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Challenger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24806"/>
            <a:ext cx="3175000" cy="825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657350"/>
            <a:ext cx="1168400" cy="4953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0" idx="0"/>
          </p:cNvCxnSpPr>
          <p:nvPr/>
        </p:nvCxnSpPr>
        <p:spPr>
          <a:xfrm flipH="1">
            <a:off x="1592854" y="2152650"/>
            <a:ext cx="7346" cy="51435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6540" y="2705100"/>
            <a:ext cx="1843492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Adversary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3022600"/>
            <a:ext cx="2032000" cy="482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2" y="3581400"/>
            <a:ext cx="2463800" cy="495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00700"/>
            <a:ext cx="7848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of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Attackers goal: recover one plaintext (for now)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#1: Attacker cannot recover key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#2: Attacker cannot recover all of plaintext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152000"/>
            <a:ext cx="3562601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</a:t>
            </a:r>
            <a:r>
              <a:rPr lang="en-US" sz="2800" dirty="0" err="1" smtClean="0">
                <a:solidFill>
                  <a:schemeClr val="tx2"/>
                </a:solidFill>
              </a:rPr>
              <a:t>k,m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572000"/>
            <a:ext cx="6350115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5426075"/>
            <a:ext cx="57912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Recall Shannon’s Intuition: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should reveal no information about </a:t>
            </a:r>
            <a:r>
              <a:rPr lang="en-US" sz="2400" i="1" dirty="0" smtClean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882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219200"/>
          </a:xfrm>
          <a:prstGeom prst="wedgeRoundRectCallout">
            <a:avLst>
              <a:gd name="adj1" fmla="val 24811"/>
              <a:gd name="adj2" fmla="val -144981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cipher 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I can break your crypto.</a:t>
            </a:r>
          </a:p>
        </p:txBody>
      </p:sp>
    </p:spTree>
    <p:extLst>
      <p:ext uri="{BB962C8B-B14F-4D97-AF65-F5344CB8AC3E}">
        <p14:creationId xmlns:p14="http://schemas.microsoft.com/office/powerpoint/2010/main" val="14141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Motivation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Challenger computes E(m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), where </a:t>
            </a:r>
            <a:r>
              <a:rPr lang="en-US" sz="2400" dirty="0" err="1" smtClean="0"/>
              <a:t>i</a:t>
            </a:r>
            <a:r>
              <a:rPr lang="en-US" sz="2400" dirty="0" smtClean="0"/>
              <a:t> is a coin flip. Sends back 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4. Challenger wins of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no better than guessing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2590800"/>
            <a:ext cx="3352800" cy="3535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sends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|m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|=|m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|to the challenger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tries to guess which message was encrypted.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30480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59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48768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c</a:t>
            </a:r>
            <a:endParaRPr lang="en-US" sz="2400" baseline="-25000" dirty="0" smtClean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6126163"/>
            <a:ext cx="2971800" cy="503238"/>
          </a:xfrm>
          <a:prstGeom prst="wedgeRoundRectCallout">
            <a:avLst>
              <a:gd name="adj1" fmla="val -98754"/>
              <a:gd name="adj2" fmla="val -42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Semantically secure</a:t>
            </a:r>
          </a:p>
        </p:txBody>
      </p:sp>
    </p:spTree>
    <p:extLst>
      <p:ext uri="{BB962C8B-B14F-4D97-AF65-F5344CB8AC3E}">
        <p14:creationId xmlns:p14="http://schemas.microsoft.com/office/powerpoint/2010/main" val="1536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72" y="1295400"/>
            <a:ext cx="4429002" cy="3124200"/>
            <a:chOff x="62972" y="1295400"/>
            <a:chExt cx="4429002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514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Pick b=0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67000" y="1752600"/>
              <a:ext cx="1673352" cy="2514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1. Picks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, 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| = 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|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. Guess and output b’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828800" y="2819400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2265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28800" y="3943988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7810" y="3604972"/>
              <a:ext cx="914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972" y="1295400"/>
              <a:ext cx="4429002" cy="3124200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410200"/>
            <a:ext cx="7772400" cy="9906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Semantic security is a behavioral model getting at any  </a:t>
            </a:r>
            <a:r>
              <a:rPr lang="en-US" sz="2800" b="1" i="1" dirty="0" smtClean="0"/>
              <a:t>A</a:t>
            </a:r>
            <a:r>
              <a:rPr lang="en-US" sz="2800" dirty="0" smtClean="0"/>
              <a:t> behaving the same in either world when </a:t>
            </a:r>
            <a:r>
              <a:rPr lang="en-US" sz="2800" b="1" i="1" dirty="0" smtClean="0"/>
              <a:t>E</a:t>
            </a:r>
            <a:r>
              <a:rPr lang="en-US" sz="2800" dirty="0" smtClean="0"/>
              <a:t> is secure. </a:t>
            </a:r>
          </a:p>
        </p:txBody>
      </p:sp>
    </p:spTree>
    <p:extLst>
      <p:ext uri="{BB962C8B-B14F-4D97-AF65-F5344CB8AC3E}">
        <p14:creationId xmlns:p14="http://schemas.microsoft.com/office/powerpoint/2010/main" val="191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909871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(World b)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3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75%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.25,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.75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.25 </a:t>
            </a:r>
            <a:r>
              <a:rPr lang="en-US" sz="2800" dirty="0"/>
              <a:t>−  </a:t>
            </a:r>
            <a:r>
              <a:rPr lang="en-US" sz="2800" dirty="0" smtClean="0"/>
              <a:t>.75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25%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.75,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.25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.75 </a:t>
            </a:r>
            <a:r>
              <a:rPr lang="en-US" sz="2800" dirty="0"/>
              <a:t>−  </a:t>
            </a:r>
            <a:r>
              <a:rPr lang="en-US" sz="2800" dirty="0" smtClean="0"/>
              <a:t>.25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5333999"/>
            <a:ext cx="3516042" cy="1195627"/>
          </a:xfrm>
          <a:prstGeom prst="wedgeRoundRectCallout">
            <a:avLst>
              <a:gd name="adj1" fmla="val -87059"/>
              <a:gd name="adj2" fmla="val -3829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 for W</a:t>
            </a:r>
            <a:r>
              <a:rPr lang="en-US" sz="2400" baseline="-25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is wrong more often than right.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should switch gues</a:t>
            </a:r>
            <a:r>
              <a:rPr lang="en-US" sz="2400" dirty="0" smtClean="0">
                <a:solidFill>
                  <a:srgbClr val="FFFFFF"/>
                </a:solidFill>
              </a:rPr>
              <a:t>ses.</a:t>
            </a:r>
          </a:p>
        </p:txBody>
      </p:sp>
    </p:spTree>
    <p:extLst>
      <p:ext uri="{BB962C8B-B14F-4D97-AF65-F5344CB8AC3E}">
        <p14:creationId xmlns:p14="http://schemas.microsoft.com/office/powerpoint/2010/main" val="18029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Semantic </a:t>
            </a:r>
            <a:r>
              <a:rPr lang="en-US" dirty="0" smtClean="0"/>
              <a:t>Security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i="1" u="sng" dirty="0"/>
              <a:t>Given: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/>
              <a:t>A</a:t>
            </a:r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]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i="1" u="sng" dirty="0" smtClean="0"/>
          </a:p>
          <a:p>
            <a:pPr marL="0" indent="0">
              <a:spcBef>
                <a:spcPts val="3032"/>
              </a:spcBef>
              <a:buNone/>
            </a:pPr>
            <a:r>
              <a:rPr lang="en-US" sz="2400" i="1" u="sng" dirty="0" err="1" smtClean="0"/>
              <a:t>Defn</a:t>
            </a:r>
            <a:r>
              <a:rPr lang="en-US" sz="2400" dirty="0" smtClean="0"/>
              <a:t>:   </a:t>
            </a:r>
            <a:br>
              <a:rPr lang="en-US" sz="2400" dirty="0" smtClean="0"/>
            </a:br>
            <a:r>
              <a:rPr lang="en-US" sz="2400" b="1" i="1" dirty="0" smtClean="0"/>
              <a:t>E</a:t>
            </a:r>
            <a:r>
              <a:rPr lang="en-US" sz="2400" dirty="0" smtClean="0"/>
              <a:t> is </a:t>
            </a:r>
            <a:r>
              <a:rPr lang="en-US" sz="2400" i="1" dirty="0" smtClean="0">
                <a:solidFill>
                  <a:schemeClr val="tx2"/>
                </a:solidFill>
              </a:rPr>
              <a:t>semantically secure</a:t>
            </a:r>
            <a:r>
              <a:rPr lang="en-US" sz="2400" dirty="0" smtClean="0"/>
              <a:t> if </a:t>
            </a:r>
            <a:r>
              <a:rPr lang="en-US" sz="2400" dirty="0"/>
              <a:t>for all </a:t>
            </a:r>
            <a:r>
              <a:rPr lang="en-US" sz="2400" dirty="0" smtClean="0"/>
              <a:t>efficient </a:t>
            </a:r>
            <a:r>
              <a:rPr lang="en-US" sz="2400" b="1" i="1" dirty="0" smtClean="0"/>
              <a:t>A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    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 smtClean="0"/>
              <a:t>[</a:t>
            </a:r>
            <a:r>
              <a:rPr lang="en-US" sz="2400" b="1" i="1" dirty="0"/>
              <a:t>A</a:t>
            </a:r>
            <a:r>
              <a:rPr lang="en-US" sz="2400" dirty="0" smtClean="0"/>
              <a:t>,</a:t>
            </a:r>
            <a:r>
              <a:rPr lang="en-US" sz="2400" b="1" i="1" dirty="0"/>
              <a:t> E</a:t>
            </a:r>
            <a:r>
              <a:rPr lang="en-US" sz="2400" dirty="0" smtClean="0"/>
              <a:t>] is negligible.</a:t>
            </a:r>
            <a:endParaRPr lang="en-US" sz="2400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r>
              <a:rPr lang="en-US" sz="2400" dirty="0"/>
              <a:t>⇒   for all explicit m</a:t>
            </a:r>
            <a:r>
              <a:rPr lang="en-US" sz="2400" baseline="-25000" dirty="0"/>
              <a:t>0</a:t>
            </a:r>
            <a:r>
              <a:rPr lang="en-US" sz="2400" dirty="0"/>
              <a:t> , m</a:t>
            </a:r>
            <a:r>
              <a:rPr lang="en-US" sz="2400" baseline="-25000" dirty="0"/>
              <a:t>1  </a:t>
            </a:r>
            <a:r>
              <a:rPr lang="en-US" sz="2400" dirty="0">
                <a:sym typeface="Symbol" pitchFamily="18" charset="2"/>
              </a:rPr>
              <a:t> M :     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rgbClr val="990000"/>
                </a:solidFill>
              </a:rPr>
              <a:t>{ </a:t>
            </a:r>
            <a:r>
              <a:rPr lang="en-US" sz="2400" dirty="0">
                <a:solidFill>
                  <a:srgbClr val="990000"/>
                </a:solidFill>
              </a:rPr>
              <a:t>E(k,m</a:t>
            </a:r>
            <a:r>
              <a:rPr lang="en-US" sz="2400" baseline="-25000" dirty="0">
                <a:solidFill>
                  <a:srgbClr val="990000"/>
                </a:solidFill>
              </a:rPr>
              <a:t>0</a:t>
            </a:r>
            <a:r>
              <a:rPr lang="en-US" sz="2400" dirty="0">
                <a:solidFill>
                  <a:srgbClr val="990000"/>
                </a:solidFill>
              </a:rPr>
              <a:t>) }   </a:t>
            </a:r>
            <a:r>
              <a:rPr lang="en-US" sz="2400" b="1" dirty="0">
                <a:solidFill>
                  <a:srgbClr val="990000"/>
                </a:solidFill>
              </a:rPr>
              <a:t>≈</a:t>
            </a:r>
            <a:r>
              <a:rPr lang="en-US" sz="2400" b="1" baseline="-25000" dirty="0">
                <a:solidFill>
                  <a:srgbClr val="990000"/>
                </a:solidFill>
              </a:rPr>
              <a:t>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  { E(k,m</a:t>
            </a:r>
            <a:r>
              <a:rPr lang="en-US" sz="2400" baseline="-25000" dirty="0">
                <a:solidFill>
                  <a:srgbClr val="990000"/>
                </a:solidFill>
              </a:rPr>
              <a:t>1</a:t>
            </a:r>
            <a:r>
              <a:rPr lang="en-US" sz="2400" dirty="0">
                <a:solidFill>
                  <a:srgbClr val="990000"/>
                </a:solidFill>
              </a:rPr>
              <a:t>) } </a:t>
            </a:r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105400" y="4800600"/>
            <a:ext cx="3886200" cy="1524000"/>
          </a:xfrm>
          <a:prstGeom prst="wedgeRoundRectCallout">
            <a:avLst>
              <a:gd name="adj1" fmla="val -53327"/>
              <a:gd name="adj2" fmla="val -9029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This is what it means to be secure against eavesdroppers. No partial information is leaked</a:t>
            </a:r>
          </a:p>
        </p:txBody>
      </p:sp>
    </p:spTree>
    <p:extLst>
      <p:ext uri="{BB962C8B-B14F-4D97-AF65-F5344CB8AC3E}">
        <p14:creationId xmlns:p14="http://schemas.microsoft.com/office/powerpoint/2010/main" val="918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Any E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for the same plaintext are not semantically secure under a chosen plaintext attack (CPA)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Any E that return the same </a:t>
            </a:r>
            <a:r>
              <a:rPr lang="en-US" sz="2400" dirty="0" err="1"/>
              <a:t>ciphertext</a:t>
            </a:r>
            <a:r>
              <a:rPr lang="en-US" sz="2400" dirty="0"/>
              <a:t> for the same plaintext are not semantically secure under a chosen plaintext attack (CPA)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7464" y="5423478"/>
            <a:ext cx="6809073" cy="1158875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Encryption modes must be randomized or use a nonce (or are vulnerable to CPA)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</a:t>
            </a:r>
            <a:r>
              <a:rPr lang="en-US" sz="2400" dirty="0"/>
              <a:t>that return the same </a:t>
            </a:r>
            <a:r>
              <a:rPr lang="en-US" sz="2400" dirty="0" err="1"/>
              <a:t>ciphertext</a:t>
            </a:r>
            <a:r>
              <a:rPr lang="en-US" sz="2400" dirty="0"/>
              <a:t> (e.g., ECB, CTR) for the same plaintext are not semantically secure under a chosen plaintext attack (CPA) (many-time-key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Two solutions: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Randomized encryption</a:t>
            </a:r>
          </a:p>
          <a:p>
            <a:pPr marL="622300" lvl="2" indent="0">
              <a:buNone/>
            </a:pPr>
            <a:r>
              <a:rPr lang="en-US" dirty="0" smtClean="0"/>
              <a:t>Encrypting the same </a:t>
            </a:r>
            <a:r>
              <a:rPr lang="en-US" dirty="0" err="1" smtClean="0"/>
              <a:t>msg</a:t>
            </a:r>
            <a:r>
              <a:rPr lang="en-US" dirty="0" smtClean="0"/>
              <a:t> twice gives different 	</a:t>
            </a:r>
            <a:r>
              <a:rPr lang="en-US" dirty="0" err="1" smtClean="0"/>
              <a:t>ciphertexts</a:t>
            </a:r>
            <a:r>
              <a:rPr lang="en-US" dirty="0" smtClean="0"/>
              <a:t> (</a:t>
            </a:r>
            <a:r>
              <a:rPr lang="en-US" dirty="0" err="1" smtClean="0"/>
              <a:t>w.h.p</a:t>
            </a:r>
            <a:r>
              <a:rPr lang="en-US" dirty="0" smtClean="0"/>
              <a:t>.)</a:t>
            </a:r>
          </a:p>
          <a:p>
            <a:pPr marL="622300" lvl="2" indent="0">
              <a:buNone/>
            </a:pPr>
            <a:r>
              <a:rPr lang="en-US" dirty="0" err="1" smtClean="0"/>
              <a:t>Ciphertext</a:t>
            </a:r>
            <a:r>
              <a:rPr lang="en-US" dirty="0" smtClean="0"/>
              <a:t> must be longer than plaintext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Nonce-based encryption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2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Nonce n: a value that changes for each msg. </a:t>
            </a:r>
          </a:p>
          <a:p>
            <a:pPr marL="0" indent="0">
              <a:buNone/>
            </a:pPr>
            <a:r>
              <a:rPr lang="en-US" dirty="0" smtClean="0"/>
              <a:t>	E(</a:t>
            </a:r>
            <a:r>
              <a:rPr lang="en-US" dirty="0" err="1" smtClean="0"/>
              <a:t>k,m,n</a:t>
            </a:r>
            <a:r>
              <a:rPr lang="en-US" dirty="0" smtClean="0"/>
              <a:t>) / D(</a:t>
            </a:r>
            <a:r>
              <a:rPr lang="en-US" dirty="0" err="1" smtClean="0"/>
              <a:t>k,c,n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k,n</a:t>
            </a:r>
            <a:r>
              <a:rPr lang="en-US" dirty="0" smtClean="0"/>
              <a:t>) pair never used more than once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238920" y="2952039"/>
            <a:ext cx="8666161" cy="2189712"/>
            <a:chOff x="152400" y="2632776"/>
            <a:chExt cx="8666161" cy="218971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23182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749" y="2724479"/>
              <a:ext cx="1817651" cy="18429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99" y="2852955"/>
              <a:ext cx="838200" cy="85432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227" y="2717975"/>
              <a:ext cx="838200" cy="1041962"/>
            </a:xfrm>
            <a:prstGeom prst="rect">
              <a:avLst/>
            </a:prstGeom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3516348" y="3759936"/>
              <a:ext cx="2888586" cy="189201"/>
            </a:xfrm>
            <a:prstGeom prst="curvedConnector3">
              <a:avLst>
                <a:gd name="adj1" fmla="val 5887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n 9"/>
            <p:cNvSpPr/>
            <p:nvPr/>
          </p:nvSpPr>
          <p:spPr bwMode="auto">
            <a:xfrm rot="5836288">
              <a:off x="4455392" y="2771414"/>
              <a:ext cx="457200" cy="2080261"/>
            </a:xfrm>
            <a:prstGeom prst="can">
              <a:avLst/>
            </a:prstGeom>
            <a:solidFill>
              <a:schemeClr val="accent5">
                <a:alpha val="2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1111" y="2632776"/>
              <a:ext cx="406888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endParaRPr lang="en-US" sz="2800" b="0" dirty="0" smtClean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0357" y="3575270"/>
              <a:ext cx="4905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599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2400" y="4003043"/>
              <a:ext cx="838199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409699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17710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828799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58044" y="3522609"/>
              <a:ext cx="18041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k,m,n</a:t>
              </a:r>
              <a:r>
                <a:rPr lang="en-US" sz="2400" dirty="0" smtClean="0"/>
                <a:t>) = </a:t>
              </a:r>
              <a:r>
                <a:rPr lang="en-US" sz="2400" dirty="0" err="1" smtClean="0"/>
                <a:t>c,n</a:t>
              </a:r>
              <a:endParaRPr lang="en-US" sz="2400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14227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10853" y="3574347"/>
              <a:ext cx="3702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c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839617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7628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2427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k,c,n</a:t>
              </a:r>
              <a:r>
                <a:rPr lang="en-US" sz="2400" dirty="0" smtClean="0"/>
                <a:t>) 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 1: Nonce is a counter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Used when </a:t>
            </a:r>
            <a:r>
              <a:rPr lang="en-US" sz="2400" dirty="0" err="1" smtClean="0"/>
              <a:t>encryptor</a:t>
            </a:r>
            <a:r>
              <a:rPr lang="en-US" sz="2400" dirty="0" smtClean="0"/>
              <a:t> keeps state from </a:t>
            </a:r>
            <a:r>
              <a:rPr lang="en-US" sz="2400" dirty="0" err="1" smtClean="0"/>
              <a:t>msg</a:t>
            </a:r>
            <a:r>
              <a:rPr lang="en-US" sz="2400" dirty="0" smtClean="0"/>
              <a:t> to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Method 2: Sender chooses a random nonce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No state required but nonce has to be transmitted with 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5334000"/>
            <a:ext cx="6781800" cy="9906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in block ciphers lecture</a:t>
            </a:r>
          </a:p>
        </p:txBody>
      </p:sp>
    </p:spTree>
    <p:extLst>
      <p:ext uri="{BB962C8B-B14F-4D97-AF65-F5344CB8AC3E}">
        <p14:creationId xmlns:p14="http://schemas.microsoft.com/office/powerpoint/2010/main" val="2943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4191000"/>
            <a:ext cx="754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Easier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Harder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b="1" i="1" dirty="0" smtClean="0"/>
              <a:t>B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962400"/>
            <a:ext cx="0" cy="4572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57200" y="1295400"/>
            <a:ext cx="2971800" cy="1219200"/>
          </a:xfrm>
          <a:prstGeom prst="wedgeRoundRectCallout">
            <a:avLst>
              <a:gd name="adj1" fmla="val 43866"/>
              <a:gd name="adj2" fmla="val 9433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believe is hard, e.g., factoring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A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15000" y="1393161"/>
            <a:ext cx="2971800" cy="1219200"/>
          </a:xfrm>
          <a:prstGeom prst="wedgeRoundRectCallout">
            <a:avLst>
              <a:gd name="adj1" fmla="val -31518"/>
              <a:gd name="adj2" fmla="val 9143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want to show is hard, e.g., our cryptosystem</a:t>
            </a:r>
          </a:p>
        </p:txBody>
      </p:sp>
    </p:spTree>
    <p:extLst>
      <p:ext uri="{BB962C8B-B14F-4D97-AF65-F5344CB8AC3E}">
        <p14:creationId xmlns:p14="http://schemas.microsoft.com/office/powerpoint/2010/main" val="1552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The system must be </a:t>
            </a:r>
            <a:r>
              <a:rPr lang="en-US" i="1" u="sng" dirty="0">
                <a:solidFill>
                  <a:schemeClr val="tx2"/>
                </a:solidFill>
              </a:rPr>
              <a:t>practically</a:t>
            </a:r>
            <a:r>
              <a:rPr lang="en-US" dirty="0"/>
              <a:t>, if not mathematically, </a:t>
            </a:r>
            <a:r>
              <a:rPr lang="en-US" dirty="0" smtClean="0"/>
              <a:t>indecipherable</a:t>
            </a:r>
          </a:p>
          <a:p>
            <a:endParaRPr lang="en-US" dirty="0" smtClean="0"/>
          </a:p>
          <a:p>
            <a:r>
              <a:rPr lang="en-US" sz="2800" dirty="0" smtClean="0"/>
              <a:t>Security is only preserved against efficient adversaries running in (probabilistic) polynomial time (PPT) and space</a:t>
            </a:r>
            <a:endParaRPr lang="en-US" sz="2400" dirty="0" smtClean="0"/>
          </a:p>
          <a:p>
            <a:r>
              <a:rPr lang="en-US" sz="2800" dirty="0" smtClean="0"/>
              <a:t>Adversaries can succeed with some small probability (that is small enough it is hopefully not a concern)</a:t>
            </a:r>
          </a:p>
          <a:p>
            <a:pPr lvl="1"/>
            <a:r>
              <a:rPr lang="en-US" sz="2400" dirty="0" smtClean="0"/>
              <a:t>Ex: Probability of guessing a password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“A scheme is secure if every PPT adversary succeeds in breaking the scheme with only negligible probability”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u="sng" dirty="0" smtClean="0"/>
              <a:t>Reduction</a:t>
            </a:r>
            <a:r>
              <a:rPr lang="en-US" sz="2000" dirty="0" smtClean="0"/>
              <a:t>: Problem </a:t>
            </a:r>
            <a:r>
              <a:rPr lang="en-US" sz="2000" b="1" i="1" dirty="0" smtClean="0"/>
              <a:t>A</a:t>
            </a:r>
            <a:r>
              <a:rPr lang="en-US" sz="2000" dirty="0" smtClean="0"/>
              <a:t> is at least as hard as </a:t>
            </a:r>
            <a:r>
              <a:rPr lang="en-US" sz="2000" b="1" i="1" dirty="0" smtClean="0"/>
              <a:t>B</a:t>
            </a:r>
            <a:r>
              <a:rPr lang="en-US" sz="2000" dirty="0" smtClean="0"/>
              <a:t> if an algorithm for solving </a:t>
            </a:r>
            <a:r>
              <a:rPr lang="en-US" sz="2000" b="1" i="1" dirty="0" smtClean="0"/>
              <a:t>A</a:t>
            </a:r>
            <a:r>
              <a:rPr lang="en-US" sz="2000" dirty="0" smtClean="0"/>
              <a:t> efficiently (if it existed) could also be used as a subroutine to solve problem </a:t>
            </a:r>
            <a:r>
              <a:rPr lang="en-US" sz="2000" b="1" i="1" dirty="0" smtClean="0"/>
              <a:t>B</a:t>
            </a:r>
            <a:r>
              <a:rPr lang="en-US" sz="2000" dirty="0" smtClean="0"/>
              <a:t> efficiently, i.e.,</a:t>
            </a:r>
          </a:p>
          <a:p>
            <a:pPr marL="0" indent="0">
              <a:buNone/>
            </a:pPr>
            <a:r>
              <a:rPr lang="en-US" sz="2000" i="1" u="sng" dirty="0" smtClean="0"/>
              <a:t>Technique</a:t>
            </a:r>
            <a:r>
              <a:rPr lang="en-US" sz="2000" dirty="0" smtClean="0"/>
              <a:t>: Let A be your cryptosystem, and B a known hard problem. Suppose someone broke A.  Since you can synthesize an instance of A from every B, the break also breaks B.  But since we believe B is hard, we know A cannot exist. (contrapositive).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971800" y="381000"/>
            <a:ext cx="2819400" cy="990600"/>
            <a:chOff x="398640" y="6124669"/>
            <a:chExt cx="2667000" cy="7494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8640" y="6492875"/>
              <a:ext cx="26670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3464" y="6504828"/>
              <a:ext cx="124598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Hardness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39" y="6124669"/>
              <a:ext cx="793266" cy="32601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B    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9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c, 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048000" cy="914400"/>
            <a:chOff x="3429000" y="2743200"/>
            <a:chExt cx="3048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2048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p,q</a:t>
            </a:r>
            <a:r>
              <a:rPr lang="en-US" sz="2000" dirty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N = p*q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Plaintext m</a:t>
            </a:r>
            <a:endParaRPr lang="en-US" sz="20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143000" y="2895600"/>
            <a:ext cx="7086600" cy="762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9144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Any factoring algorithm could break RSA.</a:t>
            </a:r>
          </a:p>
        </p:txBody>
      </p:sp>
    </p:spTree>
    <p:extLst>
      <p:ext uri="{BB962C8B-B14F-4D97-AF65-F5344CB8AC3E}">
        <p14:creationId xmlns:p14="http://schemas.microsoft.com/office/powerpoint/2010/main" val="4197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u="sng" dirty="0" smtClean="0"/>
              <a:t>unknown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11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429000" cy="914400"/>
            <a:chOff x="3429000" y="2743200"/>
            <a:chExt cx="3429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2743200"/>
              <a:ext cx="1676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c,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...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1371600" y="3276600"/>
            <a:ext cx="3200400" cy="797527"/>
          </a:xfrm>
          <a:prstGeom prst="wedgeRoundRectCallout">
            <a:avLst>
              <a:gd name="adj1" fmla="val 69912"/>
              <a:gd name="adj2" fmla="val 23902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Synthesize </a:t>
            </a:r>
            <a:r>
              <a:rPr lang="en-US" sz="2400" dirty="0" err="1" smtClean="0">
                <a:solidFill>
                  <a:srgbClr val="FFFFFF"/>
                </a:solidFill>
              </a:rPr>
              <a:t>p,q</a:t>
            </a:r>
            <a:r>
              <a:rPr lang="en-US" sz="2400" dirty="0" smtClean="0">
                <a:solidFill>
                  <a:srgbClr val="FFFFFF"/>
                </a:solidFill>
              </a:rPr>
              <a:t> from just c, m, and N?</a:t>
            </a:r>
          </a:p>
        </p:txBody>
      </p:sp>
    </p:spTree>
    <p:extLst>
      <p:ext uri="{BB962C8B-B14F-4D97-AF65-F5344CB8AC3E}">
        <p14:creationId xmlns:p14="http://schemas.microsoft.com/office/powerpoint/2010/main" val="87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2846"/>
            <a:ext cx="8229600" cy="48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Adv</a:t>
            </a:r>
            <a:r>
              <a:rPr lang="en-US" baseline="-25000" dirty="0" err="1"/>
              <a:t>SS</a:t>
            </a:r>
            <a:r>
              <a:rPr lang="en-US" dirty="0"/>
              <a:t>[</a:t>
            </a:r>
            <a:r>
              <a:rPr lang="en-US" b="1" i="1" dirty="0"/>
              <a:t>A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] = |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| </a:t>
            </a:r>
            <a:r>
              <a:rPr lang="en-US" dirty="0" smtClean="0"/>
              <a:t> = |0 – 1|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295400"/>
            <a:ext cx="899160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976"/>
              </a:spcBef>
              <a:buFont typeface="Arial"/>
              <a:buNone/>
              <a:tabLst>
                <a:tab pos="2286000" algn="l"/>
              </a:tabLst>
            </a:pPr>
            <a:r>
              <a:rPr lang="en-US" sz="2800" smtClean="0">
                <a:latin typeface="Cambria"/>
                <a:cs typeface="Cambria"/>
              </a:rPr>
              <a:t>Suppose efficient A can always deduce LSB of PT from CT.  Then  E = (E,D) is not semantically secure.  </a:t>
            </a:r>
            <a:endParaRPr lang="en-US" sz="2800" dirty="0">
              <a:latin typeface="Cambria"/>
              <a:cs typeface="Cambr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086" y="2438400"/>
            <a:ext cx="8623828" cy="3124200"/>
            <a:chOff x="215372" y="2438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895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7000" y="4062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 (given)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81200" y="3962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67000" y="3602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81200" y="4606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4267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372" y="2438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8496" y="2895600"/>
              <a:ext cx="38159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 (we construct)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) = 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 = 1</a:t>
              </a:r>
            </a:p>
          </p:txBody>
        </p: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7124700" y="4606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86600" y="4572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g = LSB(m)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33610" y="5129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5167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057400" y="2590800"/>
            <a:ext cx="4800600" cy="15240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12166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2307696"/>
            <a:ext cx="2286000" cy="1273704"/>
          </a:xfrm>
          <a:prstGeom prst="wedgeRoundRectCallout">
            <a:avLst>
              <a:gd name="adj1" fmla="val -109064"/>
              <a:gd name="adj2" fmla="val 9295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And what about integrity and authenticity?</a:t>
            </a:r>
          </a:p>
        </p:txBody>
      </p:sp>
    </p:spTree>
    <p:extLst>
      <p:ext uri="{BB962C8B-B14F-4D97-AF65-F5344CB8AC3E}">
        <p14:creationId xmlns:p14="http://schemas.microsoft.com/office/powerpoint/2010/main" val="18634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Definition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i="1" dirty="0" smtClean="0"/>
              <a:t>F</a:t>
            </a:r>
            <a:r>
              <a:rPr lang="en-US" sz="2800" dirty="0" smtClean="0"/>
              <a:t> is a secure PRF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23" y="2590800"/>
            <a:ext cx="2572327" cy="4980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7371706" y="4267200"/>
            <a:ext cx="1674698" cy="1354523"/>
            <a:chOff x="7371706" y="4267200"/>
            <a:chExt cx="167469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71706" y="5190836"/>
              <a:ext cx="105157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i="1" dirty="0"/>
                <a:t>EXP(b)</a:t>
              </a:r>
              <a:endParaRPr lang="en-US" sz="2800" i="1" dirty="0" smtClean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" y="5305475"/>
            <a:ext cx="6606540" cy="2809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267200" cy="1143000"/>
          </a:xfrm>
        </p:spPr>
        <p:txBody>
          <a:bodyPr/>
          <a:lstStyle/>
          <a:p>
            <a:r>
              <a:rPr lang="en-US" dirty="0" smtClean="0"/>
              <a:t>The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PRPs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Intuition:</a:t>
            </a:r>
            <a:r>
              <a:rPr lang="en-US" sz="2800" dirty="0" smtClean="0"/>
              <a:t> a PRP is </a:t>
            </a:r>
            <a:r>
              <a:rPr lang="en-US" sz="2800" b="1" dirty="0" smtClean="0"/>
              <a:t>secure</a:t>
            </a:r>
            <a:r>
              <a:rPr lang="en-US" sz="2800" dirty="0" smtClean="0"/>
              <a:t> if</a:t>
            </a:r>
          </a:p>
          <a:p>
            <a:pPr marL="342900" lvl="1" indent="0">
              <a:buNone/>
            </a:pPr>
            <a:r>
              <a:rPr lang="en-US" sz="2400" dirty="0" smtClean="0"/>
              <a:t>A random function in </a:t>
            </a:r>
            <a:r>
              <a:rPr lang="en-US" sz="2400" i="1" dirty="0" smtClean="0"/>
              <a:t>Perms[X]</a:t>
            </a:r>
            <a:r>
              <a:rPr lang="en-US" sz="2400" dirty="0" smtClean="0"/>
              <a:t> is indistinguishable from a random function in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F</a:t>
            </a:r>
            <a:endParaRPr lang="en-US" sz="2400" i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6153"/>
            <a:ext cx="8339328" cy="1520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PRP: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dirty="0" smtClean="0">
                <a:latin typeface="+mj-lt"/>
              </a:rPr>
              <a:t>b = 0,1 </a:t>
            </a:r>
            <a:r>
              <a:rPr lang="en-US" sz="2800" dirty="0" smtClean="0"/>
              <a:t>define experiment </a:t>
            </a:r>
            <a:r>
              <a:rPr lang="en-US" sz="2800" dirty="0" smtClean="0">
                <a:latin typeface="+mj-lt"/>
              </a:rPr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dirty="0" smtClean="0">
                <a:latin typeface="+mj-lt"/>
              </a:rPr>
              <a:t>E</a:t>
            </a:r>
            <a:r>
              <a:rPr lang="en-US" sz="2800" dirty="0" smtClean="0"/>
              <a:t> is a secure PRP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06046" y="4267200"/>
            <a:ext cx="1240358" cy="1354523"/>
            <a:chOff x="7806046" y="4267200"/>
            <a:chExt cx="124035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806046" y="5190836"/>
              <a:ext cx="953787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>
                  <a:latin typeface="+mj-lt"/>
                </a:rPr>
                <a:t>EXP(b)</a:t>
              </a:r>
              <a:endParaRPr lang="en-US" sz="2800" dirty="0" smtClean="0"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78" y="2447637"/>
            <a:ext cx="2651760" cy="5129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8340"/>
            <a:ext cx="7141798" cy="303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Notions: </a:t>
            </a:r>
            <a:r>
              <a:rPr lang="en-US" dirty="0" err="1" smtClean="0"/>
              <a:t>Indistinguishability</a:t>
            </a:r>
            <a:r>
              <a:rPr lang="en-US" dirty="0" smtClean="0"/>
              <a:t> and Semantic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64380" y="3200400"/>
            <a:ext cx="6951274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NP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P</a:t>
            </a:r>
            <a:r>
              <a:rPr lang="en-US" sz="2400" dirty="0" smtClean="0"/>
              <a:t> because an algorithm for solving </a:t>
            </a:r>
            <a:r>
              <a:rPr lang="en-US" sz="2400" b="1" i="1" dirty="0" smtClean="0"/>
              <a:t>NP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P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590800"/>
            <a:ext cx="4114800" cy="1066800"/>
          </a:xfrm>
          <a:prstGeom prst="wedgeRoundRectCallout">
            <a:avLst>
              <a:gd name="adj1" fmla="val 16107"/>
              <a:gd name="adj2" fmla="val 1261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Crux: We don’t believe A exists, so B must be secure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(contra-positive proof technique)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1800" y="381000"/>
            <a:ext cx="2819400" cy="990600"/>
            <a:chOff x="398640" y="6124669"/>
            <a:chExt cx="2667000" cy="7494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8640" y="6492875"/>
              <a:ext cx="26670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3464" y="6504828"/>
              <a:ext cx="124598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Hardness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39" y="6124669"/>
              <a:ext cx="123396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B         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i="1" dirty="0" smtClean="0"/>
              <a:t>A</a:t>
            </a:r>
            <a:r>
              <a:rPr lang="en-US" dirty="0" smtClean="0"/>
              <a:t> is in a guessing game Guess It! that uses </a:t>
            </a:r>
            <a:r>
              <a:rPr lang="en-US" b="1" i="1" dirty="0" smtClean="0"/>
              <a:t>E</a:t>
            </a:r>
            <a:r>
              <a:rPr lang="en-US" dirty="0" smtClean="0"/>
              <a:t> to encrypt. How can we prove, in this setting, that </a:t>
            </a:r>
            <a:r>
              <a:rPr lang="en-US" b="1" i="1" dirty="0" smtClean="0"/>
              <a:t>E</a:t>
            </a:r>
            <a:r>
              <a:rPr lang="en-US" dirty="0" smtClean="0"/>
              <a:t> is secure?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Reduction:</a:t>
            </a:r>
            <a:r>
              <a:rPr lang="en-US" dirty="0" smtClean="0"/>
              <a:t> If </a:t>
            </a:r>
            <a:r>
              <a:rPr lang="en-US" b="1" i="1" dirty="0" smtClean="0"/>
              <a:t>A</a:t>
            </a:r>
            <a:r>
              <a:rPr lang="en-US" dirty="0" smtClean="0"/>
              <a:t> does better than 1/10, we break </a:t>
            </a:r>
            <a:r>
              <a:rPr lang="en-US" b="1" i="1" dirty="0" smtClean="0"/>
              <a:t>E</a:t>
            </a:r>
            <a:r>
              <a:rPr lang="en-US" dirty="0" smtClean="0"/>
              <a:t> in the semantic security game. Showing security of </a:t>
            </a:r>
            <a:r>
              <a:rPr lang="en-US" b="1" i="1" dirty="0" smtClean="0"/>
              <a:t>E</a:t>
            </a:r>
            <a:r>
              <a:rPr lang="en-US" dirty="0" smtClean="0"/>
              <a:t> reduces to showing if </a:t>
            </a:r>
            <a:r>
              <a:rPr lang="en-US" b="1" i="1" dirty="0" smtClean="0"/>
              <a:t>A</a:t>
            </a:r>
            <a:r>
              <a:rPr lang="en-US" dirty="0" smtClean="0"/>
              <a:t> exists, it could break the semantic security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2590800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4. bet on value 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99928" y="5973762"/>
            <a:ext cx="5215272" cy="7318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Note: The “type” of A is A: c -&gt; bet, not that of the game.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313237"/>
            <a:ext cx="6400800" cy="155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i="1" u="sng" dirty="0" smtClean="0"/>
              <a:t>real</a:t>
            </a:r>
            <a:r>
              <a:rPr lang="en-US" dirty="0" smtClean="0"/>
              <a:t>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the real message. 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</a:t>
            </a:r>
            <a:r>
              <a:rPr lang="en-US" i="1" u="sng" dirty="0" smtClean="0"/>
              <a:t>real</a:t>
            </a:r>
            <a:r>
              <a:rPr lang="en-US" dirty="0" smtClean="0"/>
              <a:t> version] = p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4191000"/>
            <a:ext cx="7391400" cy="155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ideal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a constant, say 1. (A still only wins if it gets </a:t>
            </a:r>
            <a:r>
              <a:rPr lang="en-US" i="1" dirty="0" smtClean="0"/>
              <a:t>m</a:t>
            </a:r>
            <a:r>
              <a:rPr lang="en-US" dirty="0" smtClean="0"/>
              <a:t> correct.)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Idealized Version] =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(k,1)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 = {0,1}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4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6858000" y="4572000"/>
            <a:ext cx="2162790" cy="685800"/>
          </a:xfrm>
          <a:prstGeom prst="wedgeRoundRectCallout">
            <a:avLst>
              <a:gd name="adj1" fmla="val -122700"/>
              <a:gd name="adj2" fmla="val -21678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Suppose 33% correct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791200" y="5791200"/>
            <a:ext cx="2757795" cy="914400"/>
          </a:xfrm>
          <a:prstGeom prst="wedgeRoundRectCallout">
            <a:avLst>
              <a:gd name="adj1" fmla="val -183381"/>
              <a:gd name="adj2" fmla="val 2538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33%-</a:t>
            </a:r>
            <a:r>
              <a:rPr lang="en-US" sz="2400" dirty="0">
                <a:solidFill>
                  <a:srgbClr val="FFFFFF"/>
                </a:solidFill>
              </a:rPr>
              <a:t>%</a:t>
            </a:r>
            <a:r>
              <a:rPr lang="en-US" sz="2400" dirty="0" smtClean="0">
                <a:solidFill>
                  <a:srgbClr val="FFFFFF"/>
                </a:solidFill>
              </a:rPr>
              <a:t>10 = 23% Advantage</a:t>
            </a:r>
          </a:p>
        </p:txBody>
      </p:sp>
    </p:spTree>
    <p:extLst>
      <p:ext uri="{BB962C8B-B14F-4D97-AF65-F5344CB8AC3E}">
        <p14:creationId xmlns:p14="http://schemas.microsoft.com/office/powerpoint/2010/main" val="22703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Pseudorandom Number Generators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Amplify small amount of randomness to large “pseudo-random” number with a  </a:t>
            </a:r>
            <a:br>
              <a:rPr lang="en-US" dirty="0" smtClean="0"/>
            </a:br>
            <a:r>
              <a:rPr lang="en-US" i="1" u="sng" dirty="0" smtClean="0"/>
              <a:t>pseudo-random number generator</a:t>
            </a:r>
            <a:r>
              <a:rPr lang="en-US" dirty="0" smtClean="0"/>
              <a:t> (PNRG)</a:t>
            </a:r>
            <a:endParaRPr lang="en-US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962400"/>
            <a:ext cx="5283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err="1" smtClean="0"/>
              <a:t>Defn</a:t>
            </a:r>
            <a:r>
              <a:rPr lang="en-US" dirty="0" smtClean="0"/>
              <a:t>: A function </a:t>
            </a:r>
            <a:r>
              <a:rPr lang="en-US" i="1" dirty="0" smtClean="0"/>
              <a:t>f</a:t>
            </a:r>
            <a:r>
              <a:rPr lang="en-US" dirty="0" smtClean="0"/>
              <a:t> is one-way if: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i="1" dirty="0" smtClean="0"/>
              <a:t>f</a:t>
            </a:r>
            <a:r>
              <a:rPr lang="en-US" dirty="0" smtClean="0"/>
              <a:t> can be computed in polynomial time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No polynomial time adversary </a:t>
            </a:r>
            <a:r>
              <a:rPr lang="en-US" b="1" i="1" dirty="0" smtClean="0"/>
              <a:t>A</a:t>
            </a:r>
            <a:r>
              <a:rPr lang="en-US" dirty="0" smtClean="0"/>
              <a:t> can invert with more than negligible probability</a:t>
            </a:r>
          </a:p>
          <a:p>
            <a:pPr marL="857250" lvl="1" indent="-514350">
              <a:buFont typeface="+mj-lt"/>
              <a:buAutoNum type="arabicPeriod"/>
            </a:pPr>
            <a:endParaRPr lang="en-US" dirty="0"/>
          </a:p>
          <a:p>
            <a:pPr marL="8572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Note:</a:t>
            </a:r>
            <a:r>
              <a:rPr lang="en-US" dirty="0" smtClean="0"/>
              <a:t> mathematically, a function is one-way if it is not one-to-one. Here we mean something stronger.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5524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Factorization. Let N=p*q, where |p| = |q| = |N|/2.  We believe factoring N is hard.</a:t>
            </a:r>
          </a:p>
          <a:p>
            <a:endParaRPr lang="en-US" dirty="0" smtClean="0"/>
          </a:p>
          <a:p>
            <a:r>
              <a:rPr lang="en-US" dirty="0" smtClean="0"/>
              <a:t>Discrete Log. Let p be a prime, x be a number between 0 and p. Given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r>
              <a:rPr lang="en-US" dirty="0" smtClean="0"/>
              <a:t> mod p, it is believed hard to recover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3134</Words>
  <Application>Microsoft Office PowerPoint</Application>
  <PresentationFormat>On-screen Show (4:3)</PresentationFormat>
  <Paragraphs>837</Paragraphs>
  <Slides>68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Cambria</vt:lpstr>
      <vt:lpstr>Courier New</vt:lpstr>
      <vt:lpstr>Symbol</vt:lpstr>
      <vt:lpstr>Wingdings</vt:lpstr>
      <vt:lpstr>template</vt:lpstr>
      <vt:lpstr>Cryptography: The Landscape, Fundamental Primitives, and Security</vt:lpstr>
      <vt:lpstr>The Landscape</vt:lpstr>
      <vt:lpstr>Good News: OTP has perfect secrecy</vt:lpstr>
      <vt:lpstr>The “Bad News” Theorem</vt:lpstr>
      <vt:lpstr>Kerckhoffs’ Principle</vt:lpstr>
      <vt:lpstr>The Landscape</vt:lpstr>
      <vt:lpstr>Pseudorandom Number Generators</vt:lpstr>
      <vt:lpstr>One Way Functions</vt:lpstr>
      <vt:lpstr>Candidate One-Way Functions</vt:lpstr>
      <vt:lpstr>The relationship</vt:lpstr>
      <vt:lpstr>Thinking About Functions</vt:lpstr>
      <vt:lpstr>Thinking About Functions</vt:lpstr>
      <vt:lpstr>Game-based Interpretation</vt:lpstr>
      <vt:lpstr>PRFs</vt:lpstr>
      <vt:lpstr>PowerPoint Presentation</vt:lpstr>
      <vt:lpstr>PowerPoint Presentation</vt:lpstr>
      <vt:lpstr>Abstractly: PRPs</vt:lpstr>
      <vt:lpstr>Running example</vt:lpstr>
      <vt:lpstr>The Landscape</vt:lpstr>
      <vt:lpstr>Security and Indistinguishability</vt:lpstr>
      <vt:lpstr>Kerckhoffs’ Principle</vt:lpstr>
      <vt:lpstr>A Practical OTP</vt:lpstr>
      <vt:lpstr>Question</vt:lpstr>
      <vt:lpstr>PRG Security</vt:lpstr>
      <vt:lpstr>Example</vt:lpstr>
      <vt:lpstr>Adversarial Indistinguishability Game</vt:lpstr>
      <vt:lpstr>Secure PRF: The Intuition</vt:lpstr>
      <vt:lpstr>PRF Security Game (A behavioral model)</vt:lpstr>
      <vt:lpstr>Example: Guessing</vt:lpstr>
      <vt:lpstr>Example: Non-Negligible</vt:lpstr>
      <vt:lpstr>Example: Wrong more than 50%</vt:lpstr>
      <vt:lpstr>Secure PRF: An Alternate Interpretation</vt:lpstr>
      <vt:lpstr>Quiz</vt:lpstr>
      <vt:lpstr>Semantic Security of Ciphers</vt:lpstr>
      <vt:lpstr>What is a secure cipher?</vt:lpstr>
      <vt:lpstr>Adversarial Indistinguishability Game</vt:lpstr>
      <vt:lpstr>Semantic Security Motivation</vt:lpstr>
      <vt:lpstr>Semantic Security Game</vt:lpstr>
      <vt:lpstr>Semantic Security Game (A behavioral model)</vt:lpstr>
      <vt:lpstr>Example 1: A is right 75% of time</vt:lpstr>
      <vt:lpstr>Example 1: A is right 25% of time</vt:lpstr>
      <vt:lpstr>Semantic Security</vt:lpstr>
      <vt:lpstr>Semantic security under CPA</vt:lpstr>
      <vt:lpstr>Semantic security under CPA</vt:lpstr>
      <vt:lpstr>Semantic security under CPA</vt:lpstr>
      <vt:lpstr>Nonce-based encryption</vt:lpstr>
      <vt:lpstr>Nonce-based encryption</vt:lpstr>
      <vt:lpstr>Proving Security</vt:lpstr>
      <vt:lpstr>PowerPoint Presentation</vt:lpstr>
      <vt:lpstr>PowerPoint Presentation</vt:lpstr>
      <vt:lpstr>Example</vt:lpstr>
      <vt:lpstr>What’s unknown...</vt:lpstr>
      <vt:lpstr>Reduction Example</vt:lpstr>
      <vt:lpstr>PowerPoint Presentation</vt:lpstr>
      <vt:lpstr>END</vt:lpstr>
      <vt:lpstr>PowerPoint Presentation</vt:lpstr>
      <vt:lpstr>The “Bad News” Theorem</vt:lpstr>
      <vt:lpstr>Secure PRF: Definition</vt:lpstr>
      <vt:lpstr>Quiz</vt:lpstr>
      <vt:lpstr>Secure PRPs (secure block cipher)</vt:lpstr>
      <vt:lpstr>Secure PRP: (secure block cipher)</vt:lpstr>
      <vt:lpstr>Modern Notions: Indistinguishability and Semantic Security</vt:lpstr>
      <vt:lpstr>PowerPoint Presentation</vt:lpstr>
      <vt:lpstr>Games and Reductions</vt:lpstr>
      <vt:lpstr>The Real Version</vt:lpstr>
      <vt:lpstr>Idealized Version</vt:lpstr>
      <vt:lpstr>Reduction</vt:lpstr>
      <vt:lpstr>Reduction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2014-10-15T20:56:21Z</dcterms:created>
  <dcterms:modified xsi:type="dcterms:W3CDTF">2014-10-15T20:56:35Z</dcterms:modified>
</cp:coreProperties>
</file>