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67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836" r:id="rId2"/>
    <p:sldId id="840" r:id="rId3"/>
    <p:sldId id="940" r:id="rId4"/>
    <p:sldId id="941" r:id="rId5"/>
    <p:sldId id="933" r:id="rId6"/>
    <p:sldId id="934" r:id="rId7"/>
    <p:sldId id="935" r:id="rId8"/>
    <p:sldId id="936" r:id="rId9"/>
    <p:sldId id="937" r:id="rId10"/>
    <p:sldId id="938" r:id="rId11"/>
    <p:sldId id="942" r:id="rId12"/>
    <p:sldId id="968" r:id="rId13"/>
    <p:sldId id="995" r:id="rId14"/>
    <p:sldId id="1000" r:id="rId15"/>
    <p:sldId id="1002" r:id="rId16"/>
    <p:sldId id="1001" r:id="rId17"/>
    <p:sldId id="996" r:id="rId18"/>
    <p:sldId id="997" r:id="rId19"/>
    <p:sldId id="1003" r:id="rId20"/>
    <p:sldId id="943" r:id="rId21"/>
    <p:sldId id="854" r:id="rId22"/>
    <p:sldId id="919" r:id="rId23"/>
    <p:sldId id="1004" r:id="rId24"/>
    <p:sldId id="981" r:id="rId25"/>
    <p:sldId id="960" r:id="rId26"/>
    <p:sldId id="961" r:id="rId27"/>
    <p:sldId id="962" r:id="rId28"/>
    <p:sldId id="963" r:id="rId29"/>
    <p:sldId id="971" r:id="rId30"/>
    <p:sldId id="969" r:id="rId31"/>
    <p:sldId id="965" r:id="rId32"/>
    <p:sldId id="973" r:id="rId33"/>
    <p:sldId id="974" r:id="rId34"/>
    <p:sldId id="979" r:id="rId35"/>
    <p:sldId id="1016" r:id="rId36"/>
    <p:sldId id="1015" r:id="rId37"/>
    <p:sldId id="975" r:id="rId38"/>
    <p:sldId id="976" r:id="rId39"/>
    <p:sldId id="978" r:id="rId40"/>
    <p:sldId id="1014" r:id="rId41"/>
    <p:sldId id="923" r:id="rId42"/>
    <p:sldId id="924" r:id="rId43"/>
    <p:sldId id="925" r:id="rId44"/>
    <p:sldId id="926" r:id="rId45"/>
    <p:sldId id="907" r:id="rId46"/>
    <p:sldId id="268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AEE1610-0505-CA4A-BCC7-AA58FD6B1707}">
          <p14:sldIdLst>
            <p14:sldId id="836"/>
          </p14:sldIdLst>
        </p14:section>
        <p14:section name="Introduction" id="{8EBB6921-0581-A949-9522-7C827398DCC9}">
          <p14:sldIdLst>
            <p14:sldId id="840"/>
            <p14:sldId id="940"/>
            <p14:sldId id="941"/>
            <p14:sldId id="933"/>
            <p14:sldId id="934"/>
            <p14:sldId id="935"/>
            <p14:sldId id="936"/>
            <p14:sldId id="937"/>
            <p14:sldId id="938"/>
            <p14:sldId id="942"/>
            <p14:sldId id="968"/>
            <p14:sldId id="995"/>
            <p14:sldId id="1000"/>
            <p14:sldId id="1002"/>
            <p14:sldId id="1001"/>
            <p14:sldId id="996"/>
            <p14:sldId id="997"/>
            <p14:sldId id="1003"/>
            <p14:sldId id="943"/>
          </p14:sldIdLst>
        </p14:section>
        <p14:section name="Goals" id="{0528FB28-22D9-5C41-9860-6C3680E5AE64}">
          <p14:sldIdLst>
            <p14:sldId id="854"/>
            <p14:sldId id="919"/>
            <p14:sldId id="1004"/>
            <p14:sldId id="981"/>
            <p14:sldId id="960"/>
            <p14:sldId id="961"/>
            <p14:sldId id="962"/>
            <p14:sldId id="963"/>
            <p14:sldId id="971"/>
            <p14:sldId id="969"/>
            <p14:sldId id="965"/>
            <p14:sldId id="973"/>
            <p14:sldId id="974"/>
            <p14:sldId id="979"/>
            <p14:sldId id="1016"/>
            <p14:sldId id="1015"/>
            <p14:sldId id="975"/>
            <p14:sldId id="976"/>
            <p14:sldId id="978"/>
            <p14:sldId id="1014"/>
            <p14:sldId id="923"/>
            <p14:sldId id="924"/>
            <p14:sldId id="925"/>
            <p14:sldId id="926"/>
          </p14:sldIdLst>
        </p14:section>
        <p14:section name="Conclusion" id="{FAD998B4-7667-8F40-A1A8-42BF6A185D67}">
          <p14:sldIdLst>
            <p14:sldId id="90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64">
          <p15:clr>
            <a:srgbClr val="A4A3A4"/>
          </p15:clr>
        </p15:guide>
        <p15:guide id="2" orient="horz" pos="1392">
          <p15:clr>
            <a:srgbClr val="A4A3A4"/>
          </p15:clr>
        </p15:guide>
        <p15:guide id="3" pos="2866">
          <p15:clr>
            <a:srgbClr val="A4A3A4"/>
          </p15:clr>
        </p15:guide>
        <p15:guide id="4" pos="1920">
          <p15:clr>
            <a:srgbClr val="A4A3A4"/>
          </p15:clr>
        </p15:guide>
        <p15:guide id="5" pos="42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C5C8B"/>
    <a:srgbClr val="FF3300"/>
    <a:srgbClr val="0000FF"/>
    <a:srgbClr val="FF0000"/>
    <a:srgbClr val="0080FF"/>
    <a:srgbClr val="3F5842"/>
    <a:srgbClr val="595A5A"/>
    <a:srgbClr val="A32D1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32" autoAdjust="0"/>
    <p:restoredTop sz="81559" autoAdjust="0"/>
  </p:normalViewPr>
  <p:slideViewPr>
    <p:cSldViewPr snapToObjects="1">
      <p:cViewPr varScale="1">
        <p:scale>
          <a:sx n="64" d="100"/>
          <a:sy n="64" d="100"/>
        </p:scale>
        <p:origin x="1052" y="44"/>
      </p:cViewPr>
      <p:guideLst>
        <p:guide orient="horz" pos="3264"/>
        <p:guide orient="horz" pos="1392"/>
        <p:guide pos="2866"/>
        <p:guide pos="1920"/>
        <p:guide pos="42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47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81C90-955A-E944-AB32-466E55900D6A}" type="datetime1">
              <a:rPr lang="en-US" smtClean="0"/>
              <a:t>10/8/2014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8D97-067E-974E-BD5D-FA8C0988A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919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EA11A-7C1A-F544-A99B-661F38A45889}" type="datetime1">
              <a:rPr lang="en-US" smtClean="0"/>
              <a:t>10/8/2014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5A8A3-9FBB-431D-AAA8-BEEA360F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6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13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46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89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61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61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69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77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77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73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7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38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6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99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5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77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51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51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51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11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+mj-lt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000000"/>
                </a:solidFill>
                <a:latin typeface="+mj-lt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C235233-19B7-EE48-87DF-E74DB1195566}" type="datetime1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35EE967E-5212-9D47-96FE-04B2A38B701F}" type="datetime1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3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1AD7A38E-27C5-0647-BF7E-A9FBC10B381B}" type="datetime1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15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6A29CE3-60A8-974E-8B65-B97A2A490295}" type="datetime1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44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C1E3C-7002-5546-B428-28E77E8CADF5}" type="datetime1">
              <a:rPr lang="en-US" smtClean="0"/>
              <a:t>10/8/2014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5B71E-FB01-F541-8DE0-7E75CAB5AD6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35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9B8D633-5D31-BC4E-93E6-1DFEA1644CF5}" type="datetime1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1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34508"/>
            <a:ext cx="6951274" cy="1308892"/>
          </a:xfrm>
        </p:spPr>
        <p:txBody>
          <a:bodyPr anchor="t"/>
          <a:lstStyle>
            <a:lvl1pPr algn="l">
              <a:defRPr sz="4000" b="1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4134" y="1524000"/>
            <a:ext cx="6951274" cy="1500187"/>
          </a:xfrm>
        </p:spPr>
        <p:txBody>
          <a:bodyPr lIns="0" rIns="0" anchor="b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D792D34-6805-A549-9CC5-921F88D9525D}" type="datetime1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3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264380" y="2013343"/>
            <a:ext cx="6951274" cy="753670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264380" y="2919413"/>
            <a:ext cx="6951274" cy="1500187"/>
          </a:xfrm>
        </p:spPr>
        <p:txBody>
          <a:bodyPr anchor="t"/>
          <a:lstStyle>
            <a:lvl1pPr marL="457200" indent="-457200" algn="l"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67FA6C2-E101-8840-BFEC-363DCD8AC0EB}" type="datetime1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9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447800"/>
            <a:ext cx="4038600" cy="4678363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447800"/>
            <a:ext cx="4038600" cy="4678363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FF6C6-86B0-FB4C-B839-EA40EEE80E5C}" type="datetime1">
              <a:rPr lang="en-US" smtClean="0"/>
              <a:t>10/8/2014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2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4460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1981200"/>
            <a:ext cx="4040188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4460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1981200"/>
            <a:ext cx="4041775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AA25E4DA-168A-8D49-9D25-8B712F21DECE}" type="datetime1">
              <a:rPr lang="en-US" smtClean="0"/>
              <a:t>10/8/2014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5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F42FEDF-F50E-3C45-B7BC-4B699EDF9FF6}" type="datetime1">
              <a:rPr lang="en-US" smtClean="0"/>
              <a:t>10/8/2014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7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0099EB78-D139-F84C-9176-C005D5E2661E}" type="datetime1">
              <a:rPr lang="en-US" smtClean="0"/>
              <a:t>10/8/2014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B13F476B-8425-2043-ACCE-9F3585722F84}" type="datetime1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0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1524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fld id="{B4AE290B-9987-5947-8831-BE43DE818284}" type="datetime1">
              <a:rPr lang="en-US" smtClean="0"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0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 spc="-50" normalizeH="0">
          <a:solidFill>
            <a:schemeClr val="tx2"/>
          </a:solidFill>
          <a:latin typeface="+mj-lt"/>
          <a:ea typeface="+mj-ea"/>
          <a:cs typeface="Cambria"/>
        </a:defRPr>
      </a:lvl1pPr>
    </p:titleStyle>
    <p:bodyStyle>
      <a:lvl1pPr marL="292100" indent="-2921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Calibri"/>
        </a:defRPr>
      </a:lvl1pPr>
      <a:lvl2pPr marL="635000" indent="-2921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Calibri"/>
        </a:defRPr>
      </a:lvl2pPr>
      <a:lvl3pPr marL="914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Calibri"/>
        </a:defRPr>
      </a:lvl3pPr>
      <a:lvl4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Calibri"/>
        </a:defRPr>
      </a:lvl4pPr>
      <a:lvl5pPr marL="1320800" indent="-1778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7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802348"/>
            <a:ext cx="7772400" cy="170285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3600" b="1" dirty="0" smtClean="0"/>
              <a:t>Introduction to Cryptography 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9462" y="4572000"/>
            <a:ext cx="28587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/>
              <a:t>David Brumley</a:t>
            </a:r>
          </a:p>
          <a:p>
            <a:pPr algn="r"/>
            <a:r>
              <a:rPr lang="en-US" sz="2400" dirty="0" err="1" smtClean="0"/>
              <a:t>dbrumley@cmu.edu</a:t>
            </a:r>
            <a:endParaRPr lang="en-US" sz="2400" dirty="0"/>
          </a:p>
          <a:p>
            <a:pPr algn="r"/>
            <a:r>
              <a:rPr lang="en-US" dirty="0" smtClean="0"/>
              <a:t>Carnegie Mellon University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7689" y="6096000"/>
            <a:ext cx="8588623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Credits: </a:t>
            </a:r>
            <a:br>
              <a:rPr lang="en-US" sz="2000" dirty="0" smtClean="0"/>
            </a:br>
            <a:r>
              <a:rPr lang="en-US" sz="2000" i="1" u="sng" dirty="0" smtClean="0"/>
              <a:t>Many</a:t>
            </a:r>
            <a:r>
              <a:rPr lang="en-US" sz="2000" dirty="0" smtClean="0"/>
              <a:t> slides from Dan </a:t>
            </a:r>
            <a:r>
              <a:rPr lang="en-US" sz="2000" dirty="0" err="1" smtClean="0"/>
              <a:t>Boneh’s</a:t>
            </a:r>
            <a:r>
              <a:rPr lang="en-US" sz="2000" dirty="0" smtClean="0"/>
              <a:t> June 2012 </a:t>
            </a:r>
            <a:r>
              <a:rPr lang="en-US" sz="2000" dirty="0" err="1" smtClean="0"/>
              <a:t>Coursera</a:t>
            </a:r>
            <a:r>
              <a:rPr lang="en-US" sz="2000" dirty="0"/>
              <a:t> </a:t>
            </a:r>
            <a:r>
              <a:rPr lang="en-US" sz="2000" dirty="0" smtClean="0"/>
              <a:t>crypto class, which is great!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34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32" y="1066800"/>
            <a:ext cx="8493125" cy="727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Iterated design was only one we knew</a:t>
            </a:r>
            <a:br>
              <a:rPr lang="en-US" dirty="0" smtClean="0"/>
            </a:br>
            <a:r>
              <a:rPr lang="en-US" dirty="0" smtClean="0"/>
              <a:t>until 1945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2286000"/>
            <a:ext cx="2362200" cy="33355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8400" y="5638800"/>
            <a:ext cx="4114800" cy="3048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0" dirty="0" smtClean="0">
                <a:latin typeface="Cambria"/>
                <a:cs typeface="Cambria"/>
              </a:rPr>
              <a:t>Claude Shannon: 1916 - 2001 </a:t>
            </a:r>
          </a:p>
        </p:txBody>
      </p:sp>
    </p:spTree>
    <p:extLst>
      <p:ext uri="{BB962C8B-B14F-4D97-AF65-F5344CB8AC3E}">
        <p14:creationId xmlns:p14="http://schemas.microsoft.com/office/powerpoint/2010/main" val="297330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Claude Shannon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1163"/>
            <a:ext cx="8229600" cy="4445000"/>
          </a:xfrm>
        </p:spPr>
        <p:txBody>
          <a:bodyPr/>
          <a:lstStyle/>
          <a:p>
            <a:r>
              <a:rPr lang="en-US" dirty="0"/>
              <a:t>Formally </a:t>
            </a:r>
            <a:r>
              <a:rPr lang="en-US" dirty="0" smtClean="0"/>
              <a:t>define:</a:t>
            </a:r>
          </a:p>
          <a:p>
            <a:pPr lvl="1"/>
            <a:r>
              <a:rPr lang="en-US" dirty="0" smtClean="0"/>
              <a:t> </a:t>
            </a:r>
            <a:r>
              <a:rPr lang="en-US" i="1" dirty="0">
                <a:solidFill>
                  <a:schemeClr val="accent1"/>
                </a:solidFill>
              </a:rPr>
              <a:t>security </a:t>
            </a:r>
            <a:r>
              <a:rPr lang="en-US" i="1" dirty="0" smtClean="0">
                <a:solidFill>
                  <a:schemeClr val="accent1"/>
                </a:solidFill>
              </a:rPr>
              <a:t>goals</a:t>
            </a:r>
            <a:endParaRPr lang="en-US" dirty="0"/>
          </a:p>
          <a:p>
            <a:pPr lvl="1"/>
            <a:r>
              <a:rPr lang="en-US" i="1" dirty="0" smtClean="0">
                <a:solidFill>
                  <a:schemeClr val="accent1"/>
                </a:solidFill>
              </a:rPr>
              <a:t>adversarial models</a:t>
            </a:r>
            <a:endParaRPr lang="en-US" i="1" dirty="0"/>
          </a:p>
          <a:p>
            <a:pPr lvl="1"/>
            <a:r>
              <a:rPr lang="en-US" i="1" dirty="0" smtClean="0">
                <a:solidFill>
                  <a:schemeClr val="accent1"/>
                </a:solidFill>
              </a:rPr>
              <a:t>security </a:t>
            </a:r>
            <a:r>
              <a:rPr lang="en-US" i="1" dirty="0">
                <a:solidFill>
                  <a:schemeClr val="accent1"/>
                </a:solidFill>
              </a:rPr>
              <a:t>of </a:t>
            </a:r>
            <a:r>
              <a:rPr lang="en-US" i="1" dirty="0" smtClean="0">
                <a:solidFill>
                  <a:schemeClr val="accent1"/>
                </a:solidFill>
              </a:rPr>
              <a:t>system </a:t>
            </a:r>
            <a:r>
              <a:rPr lang="en-US" i="1" dirty="0" err="1" smtClean="0">
                <a:solidFill>
                  <a:schemeClr val="accent1"/>
                </a:solidFill>
              </a:rPr>
              <a:t>wrt</a:t>
            </a:r>
            <a:r>
              <a:rPr lang="en-US" i="1" dirty="0" smtClean="0">
                <a:solidFill>
                  <a:schemeClr val="accent1"/>
                </a:solidFill>
              </a:rPr>
              <a:t> goals</a:t>
            </a:r>
          </a:p>
          <a:p>
            <a:pPr lvl="1"/>
            <a:endParaRPr lang="en-US" i="1" dirty="0">
              <a:solidFill>
                <a:schemeClr val="accent1"/>
              </a:solidFill>
            </a:endParaRPr>
          </a:p>
          <a:p>
            <a:r>
              <a:rPr lang="en-US" dirty="0"/>
              <a:t>Beyond iterated design: </a:t>
            </a:r>
            <a:r>
              <a:rPr lang="en-US" dirty="0" smtClean="0"/>
              <a:t>Proof!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28600"/>
            <a:ext cx="1028700" cy="145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4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981200"/>
            <a:ext cx="2438400" cy="1842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93125" cy="727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Cryptosystem</a:t>
            </a:r>
            <a:endParaRPr lang="en-US" dirty="0"/>
          </a:p>
        </p:txBody>
      </p:sp>
      <p:cxnSp>
        <p:nvCxnSpPr>
          <p:cNvPr id="16" name="Curved Connector 15"/>
          <p:cNvCxnSpPr/>
          <p:nvPr/>
        </p:nvCxnSpPr>
        <p:spPr bwMode="auto">
          <a:xfrm>
            <a:off x="3505200" y="2209800"/>
            <a:ext cx="3048000" cy="990600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2466956" y="1676400"/>
            <a:ext cx="0" cy="3063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2466956" y="2596212"/>
            <a:ext cx="0" cy="31244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239818" y="1174558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m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40588" y="2752436"/>
            <a:ext cx="46700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e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2819400" y="2286000"/>
            <a:ext cx="381000" cy="15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3200400" y="16764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c</a:t>
            </a:r>
            <a:endParaRPr lang="en-US" sz="2800" b="0" dirty="0" smtClean="0">
              <a:latin typeface="Calibri"/>
              <a:cs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73702" y="164847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m</a:t>
            </a:r>
            <a:r>
              <a:rPr lang="en-US" sz="2800" b="0" dirty="0" smtClean="0">
                <a:latin typeface="Calibri"/>
                <a:cs typeface="Calibri"/>
              </a:rPr>
              <a:t> or </a:t>
            </a:r>
            <a:br>
              <a:rPr lang="en-US" sz="2800" b="0" dirty="0" smtClean="0">
                <a:latin typeface="Calibri"/>
                <a:cs typeface="Calibri"/>
              </a:rPr>
            </a:br>
            <a:r>
              <a:rPr lang="en-US" sz="2800" b="0" dirty="0" smtClean="0">
                <a:latin typeface="Calibri"/>
                <a:cs typeface="Calibri"/>
              </a:rPr>
              <a:t>error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6000" y="26670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c’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4263201"/>
              </p:ext>
            </p:extLst>
          </p:nvPr>
        </p:nvGraphicFramePr>
        <p:xfrm>
          <a:off x="228600" y="4114800"/>
          <a:ext cx="6019800" cy="25958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{9DCAF9ED-07DC-4A11-8D7F-57B35C25682E}</a:tableStyleId>
              </a:tblPr>
              <a:tblGrid>
                <a:gridCol w="762000"/>
                <a:gridCol w="525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Message</a:t>
                      </a:r>
                      <a:r>
                        <a:rPr lang="en-US" baseline="0" dirty="0" smtClean="0"/>
                        <a:t> (aka plaintext). From the </a:t>
                      </a:r>
                      <a:r>
                        <a:rPr lang="en-US" i="1" u="sng" baseline="0" dirty="0" smtClean="0"/>
                        <a:t>message space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Ciphertext</a:t>
                      </a:r>
                      <a:r>
                        <a:rPr lang="en-US" dirty="0" smtClean="0"/>
                        <a:t>. From the </a:t>
                      </a:r>
                      <a:r>
                        <a:rPr lang="en-US" i="1" u="sng" dirty="0" err="1" smtClean="0"/>
                        <a:t>ciphertext</a:t>
                      </a:r>
                      <a:r>
                        <a:rPr lang="en-US" i="1" u="sng" dirty="0" smtClean="0"/>
                        <a:t> space </a:t>
                      </a:r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E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Encryption Algorithm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D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Decryption Algorithm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k</a:t>
                      </a:r>
                      <a:r>
                        <a:rPr lang="en-US" b="1" baseline="-25000" dirty="0" err="1" smtClean="0"/>
                        <a:t>e</a:t>
                      </a:r>
                      <a:endParaRPr lang="en-US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Encryption key. From</a:t>
                      </a:r>
                      <a:r>
                        <a:rPr lang="en-US" baseline="0" dirty="0" smtClean="0"/>
                        <a:t> the </a:t>
                      </a:r>
                      <a:r>
                        <a:rPr lang="en-US" i="1" u="sng" baseline="0" dirty="0" smtClean="0"/>
                        <a:t>key space</a:t>
                      </a:r>
                      <a:r>
                        <a:rPr lang="en-US" baseline="0" dirty="0" smtClean="0"/>
                        <a:t> 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k</a:t>
                      </a:r>
                      <a:r>
                        <a:rPr lang="en-US" b="1" baseline="-25000" dirty="0" err="1" smtClean="0"/>
                        <a:t>d</a:t>
                      </a:r>
                      <a:endParaRPr lang="en-US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Decryption. Also from the </a:t>
                      </a:r>
                      <a:r>
                        <a:rPr lang="en-US" i="1" u="sng" dirty="0" smtClean="0"/>
                        <a:t>key space</a:t>
                      </a:r>
                      <a:r>
                        <a:rPr lang="en-US" dirty="0" smtClean="0"/>
                        <a:t> K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Rounded Rectangle 25"/>
          <p:cNvSpPr/>
          <p:nvPr/>
        </p:nvSpPr>
        <p:spPr>
          <a:xfrm>
            <a:off x="755073" y="1981200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209800" y="1981200"/>
            <a:ext cx="533400" cy="6096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E</a:t>
            </a:r>
            <a:endParaRPr lang="en-US" sz="2400" b="1" i="1" dirty="0" smtClean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00336" y="2895600"/>
            <a:ext cx="1991695" cy="609600"/>
            <a:chOff x="14504488" y="3892572"/>
            <a:chExt cx="1991695" cy="609600"/>
          </a:xfrm>
        </p:grpSpPr>
        <p:sp>
          <p:nvSpPr>
            <p:cNvPr id="27" name="Rounded Rectangle 26"/>
            <p:cNvSpPr/>
            <p:nvPr/>
          </p:nvSpPr>
          <p:spPr>
            <a:xfrm>
              <a:off x="14972183" y="3892572"/>
              <a:ext cx="1524000" cy="609600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Bob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4504488" y="3892572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 smtClean="0">
                  <a:solidFill>
                    <a:schemeClr val="tx1"/>
                  </a:solidFill>
                </a:rPr>
                <a:t>D</a:t>
              </a:r>
            </a:p>
          </p:txBody>
        </p:sp>
      </p:grpSp>
      <p:cxnSp>
        <p:nvCxnSpPr>
          <p:cNvPr id="47" name="Straight Arrow Connector 46"/>
          <p:cNvCxnSpPr/>
          <p:nvPr/>
        </p:nvCxnSpPr>
        <p:spPr bwMode="auto">
          <a:xfrm flipV="1">
            <a:off x="6922165" y="3505200"/>
            <a:ext cx="0" cy="31244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6695797" y="3661424"/>
            <a:ext cx="46700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e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>
            <a:off x="6922165" y="2589212"/>
            <a:ext cx="0" cy="3063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arrow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3670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93125" cy="727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Symmetric Cryptography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630363"/>
          </a:xfrm>
        </p:spPr>
        <p:txBody>
          <a:bodyPr>
            <a:normAutofit/>
          </a:bodyPr>
          <a:lstStyle/>
          <a:p>
            <a:r>
              <a:rPr lang="en-US" dirty="0" smtClean="0"/>
              <a:t>k =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e</a:t>
            </a:r>
            <a:r>
              <a:rPr lang="en-US" dirty="0" smtClean="0"/>
              <a:t> =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d</a:t>
            </a:r>
            <a:endParaRPr lang="en-US" baseline="-25000" dirty="0" smtClean="0"/>
          </a:p>
          <a:p>
            <a:r>
              <a:rPr lang="en-US" dirty="0" smtClean="0"/>
              <a:t>Everyone who knows k knows the full secret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981200"/>
            <a:ext cx="2438400" cy="1842977"/>
          </a:xfrm>
          <a:prstGeom prst="rect">
            <a:avLst/>
          </a:prstGeom>
        </p:spPr>
      </p:pic>
      <p:cxnSp>
        <p:nvCxnSpPr>
          <p:cNvPr id="27" name="Curved Connector 26"/>
          <p:cNvCxnSpPr/>
          <p:nvPr/>
        </p:nvCxnSpPr>
        <p:spPr bwMode="auto">
          <a:xfrm>
            <a:off x="3505200" y="2209800"/>
            <a:ext cx="3048000" cy="990600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2466956" y="1676400"/>
            <a:ext cx="0" cy="3063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V="1">
            <a:off x="2466956" y="2596212"/>
            <a:ext cx="0" cy="31244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2239818" y="1174558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m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40588" y="2752436"/>
            <a:ext cx="46700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e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2819400" y="2286000"/>
            <a:ext cx="381000" cy="15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3200400" y="16764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c</a:t>
            </a:r>
            <a:endParaRPr lang="en-US" sz="2800" b="0" dirty="0" smtClean="0">
              <a:latin typeface="Calibri"/>
              <a:cs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73702" y="164847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m</a:t>
            </a:r>
            <a:r>
              <a:rPr lang="en-US" sz="2800" b="0" dirty="0" smtClean="0">
                <a:latin typeface="Calibri"/>
                <a:cs typeface="Calibri"/>
              </a:rPr>
              <a:t> or </a:t>
            </a:r>
            <a:br>
              <a:rPr lang="en-US" sz="2800" b="0" dirty="0" smtClean="0">
                <a:latin typeface="Calibri"/>
                <a:cs typeface="Calibri"/>
              </a:rPr>
            </a:br>
            <a:r>
              <a:rPr lang="en-US" sz="2800" b="0" dirty="0" smtClean="0">
                <a:latin typeface="Calibri"/>
                <a:cs typeface="Calibri"/>
              </a:rPr>
              <a:t>error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96000" y="26670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c’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55073" y="1981200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209800" y="1981200"/>
            <a:ext cx="533400" cy="6096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E</a:t>
            </a:r>
            <a:endParaRPr lang="en-US" sz="2400" b="1" i="1" dirty="0" smtClean="0">
              <a:solidFill>
                <a:schemeClr val="tx1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600336" y="2895600"/>
            <a:ext cx="1991695" cy="609600"/>
            <a:chOff x="14504488" y="3892572"/>
            <a:chExt cx="1991695" cy="609600"/>
          </a:xfrm>
        </p:grpSpPr>
        <p:sp>
          <p:nvSpPr>
            <p:cNvPr id="49" name="Rounded Rectangle 48"/>
            <p:cNvSpPr/>
            <p:nvPr/>
          </p:nvSpPr>
          <p:spPr>
            <a:xfrm>
              <a:off x="14972183" y="3892572"/>
              <a:ext cx="1524000" cy="609600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Bob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4504488" y="3892572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 smtClean="0">
                  <a:solidFill>
                    <a:schemeClr val="tx1"/>
                  </a:solidFill>
                </a:rPr>
                <a:t>D</a:t>
              </a:r>
            </a:p>
          </p:txBody>
        </p:sp>
      </p:grpSp>
      <p:cxnSp>
        <p:nvCxnSpPr>
          <p:cNvPr id="51" name="Straight Arrow Connector 50"/>
          <p:cNvCxnSpPr/>
          <p:nvPr/>
        </p:nvCxnSpPr>
        <p:spPr bwMode="auto">
          <a:xfrm flipV="1">
            <a:off x="6922165" y="3505200"/>
            <a:ext cx="0" cy="31244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6695797" y="3661424"/>
            <a:ext cx="46700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e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6922165" y="2589212"/>
            <a:ext cx="0" cy="3063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arrow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37637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93125" cy="727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Asymmetric Cryptography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99707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e</a:t>
            </a:r>
            <a:r>
              <a:rPr lang="en-US" dirty="0" smtClean="0"/>
              <a:t> !=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d</a:t>
            </a:r>
            <a:endParaRPr lang="en-US" baseline="-25000" dirty="0" smtClean="0"/>
          </a:p>
          <a:p>
            <a:r>
              <a:rPr lang="en-US" dirty="0" smtClean="0"/>
              <a:t>Encryption Example: </a:t>
            </a:r>
          </a:p>
          <a:p>
            <a:pPr lvl="1"/>
            <a:r>
              <a:rPr lang="en-US" dirty="0" smtClean="0"/>
              <a:t>Alice generates private (</a:t>
            </a:r>
            <a:r>
              <a:rPr lang="en-US" dirty="0" err="1" smtClean="0"/>
              <a:t>K</a:t>
            </a:r>
            <a:r>
              <a:rPr lang="en-US" baseline="-25000" dirty="0" err="1" smtClean="0"/>
              <a:t>d</a:t>
            </a:r>
            <a:r>
              <a:rPr lang="en-US" dirty="0" smtClean="0"/>
              <a:t>)/public(</a:t>
            </a:r>
            <a:r>
              <a:rPr lang="en-US" dirty="0" err="1" smtClean="0"/>
              <a:t>K</a:t>
            </a:r>
            <a:r>
              <a:rPr lang="en-US" baseline="-25000" dirty="0" err="1" smtClean="0"/>
              <a:t>d</a:t>
            </a:r>
            <a:r>
              <a:rPr lang="en-US" dirty="0" smtClean="0"/>
              <a:t>) </a:t>
            </a:r>
            <a:r>
              <a:rPr lang="en-US" dirty="0" err="1" smtClean="0"/>
              <a:t>keypair</a:t>
            </a:r>
            <a:r>
              <a:rPr lang="en-US" dirty="0" smtClean="0"/>
              <a:t>. Sends bob public key</a:t>
            </a:r>
          </a:p>
          <a:p>
            <a:pPr lvl="1"/>
            <a:r>
              <a:rPr lang="en-US" dirty="0" smtClean="0"/>
              <a:t>To encrypt</a:t>
            </a:r>
            <a:r>
              <a:rPr lang="en-US" dirty="0"/>
              <a:t> </a:t>
            </a:r>
            <a:r>
              <a:rPr lang="en-US" dirty="0" smtClean="0"/>
              <a:t>a message to Alice, Bob computes c = E(</a:t>
            </a:r>
            <a:r>
              <a:rPr lang="en-US" dirty="0" err="1" smtClean="0"/>
              <a:t>m,K</a:t>
            </a:r>
            <a:r>
              <a:rPr lang="en-US" baseline="-25000" dirty="0" err="1" smtClean="0"/>
              <a:t>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To decrypt, Alice computes m = D(m,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d</a:t>
            </a:r>
            <a:r>
              <a:rPr lang="en-US" dirty="0" smtClean="0"/>
              <a:t>)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981200"/>
            <a:ext cx="2438400" cy="1842977"/>
          </a:xfrm>
          <a:prstGeom prst="rect">
            <a:avLst/>
          </a:prstGeom>
        </p:spPr>
      </p:pic>
      <p:cxnSp>
        <p:nvCxnSpPr>
          <p:cNvPr id="27" name="Curved Connector 26"/>
          <p:cNvCxnSpPr/>
          <p:nvPr/>
        </p:nvCxnSpPr>
        <p:spPr bwMode="auto">
          <a:xfrm>
            <a:off x="3505200" y="2209800"/>
            <a:ext cx="3048000" cy="990600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2466956" y="1676400"/>
            <a:ext cx="0" cy="3063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V="1">
            <a:off x="2466956" y="2596212"/>
            <a:ext cx="0" cy="31244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2239818" y="1174558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m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40588" y="2752436"/>
            <a:ext cx="46700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e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2819400" y="2286000"/>
            <a:ext cx="381000" cy="15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3200400" y="16764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c</a:t>
            </a:r>
            <a:endParaRPr lang="en-US" sz="2800" b="0" dirty="0" smtClean="0">
              <a:latin typeface="Calibri"/>
              <a:cs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73702" y="164847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m</a:t>
            </a:r>
            <a:r>
              <a:rPr lang="en-US" sz="2800" b="0" dirty="0" smtClean="0">
                <a:latin typeface="Calibri"/>
                <a:cs typeface="Calibri"/>
              </a:rPr>
              <a:t> or </a:t>
            </a:r>
            <a:br>
              <a:rPr lang="en-US" sz="2800" b="0" dirty="0" smtClean="0">
                <a:latin typeface="Calibri"/>
                <a:cs typeface="Calibri"/>
              </a:rPr>
            </a:br>
            <a:r>
              <a:rPr lang="en-US" sz="2800" b="0" dirty="0" smtClean="0">
                <a:latin typeface="Calibri"/>
                <a:cs typeface="Calibri"/>
              </a:rPr>
              <a:t>error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96000" y="26670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c’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55073" y="1981200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209800" y="1981200"/>
            <a:ext cx="533400" cy="6096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E</a:t>
            </a:r>
            <a:endParaRPr lang="en-US" sz="2400" b="1" i="1" dirty="0" smtClean="0">
              <a:solidFill>
                <a:schemeClr val="tx1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600336" y="2895600"/>
            <a:ext cx="1991695" cy="609600"/>
            <a:chOff x="14504488" y="3892572"/>
            <a:chExt cx="1991695" cy="609600"/>
          </a:xfrm>
        </p:grpSpPr>
        <p:sp>
          <p:nvSpPr>
            <p:cNvPr id="49" name="Rounded Rectangle 48"/>
            <p:cNvSpPr/>
            <p:nvPr/>
          </p:nvSpPr>
          <p:spPr>
            <a:xfrm>
              <a:off x="14972183" y="3892572"/>
              <a:ext cx="1524000" cy="609600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Bob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4504488" y="3892572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 smtClean="0">
                  <a:solidFill>
                    <a:schemeClr val="tx1"/>
                  </a:solidFill>
                </a:rPr>
                <a:t>D</a:t>
              </a:r>
            </a:p>
          </p:txBody>
        </p:sp>
      </p:grpSp>
      <p:cxnSp>
        <p:nvCxnSpPr>
          <p:cNvPr id="51" name="Straight Arrow Connector 50"/>
          <p:cNvCxnSpPr/>
          <p:nvPr/>
        </p:nvCxnSpPr>
        <p:spPr bwMode="auto">
          <a:xfrm flipV="1">
            <a:off x="6922165" y="3505200"/>
            <a:ext cx="0" cy="31244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6695797" y="3661424"/>
            <a:ext cx="46700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e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6922165" y="2589212"/>
            <a:ext cx="0" cy="3063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arrow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4771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all is not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05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u="sng" dirty="0" smtClean="0">
                <a:solidFill>
                  <a:schemeClr val="tx2"/>
                </a:solidFill>
              </a:rPr>
              <a:t>Message Authentication Code</a:t>
            </a:r>
            <a:r>
              <a:rPr lang="en-US" sz="2800" dirty="0" smtClean="0"/>
              <a:t>: Only people with the private key k could have sent the message.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15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533400" y="3955671"/>
            <a:ext cx="2743200" cy="1566890"/>
            <a:chOff x="5604089" y="4300510"/>
            <a:chExt cx="2743200" cy="1566890"/>
          </a:xfrm>
        </p:grpSpPr>
        <p:sp>
          <p:nvSpPr>
            <p:cNvPr id="5" name="Rectangle 4"/>
            <p:cNvSpPr/>
            <p:nvPr/>
          </p:nvSpPr>
          <p:spPr>
            <a:xfrm>
              <a:off x="5604089" y="4300510"/>
              <a:ext cx="2743200" cy="1033490"/>
            </a:xfrm>
            <a:prstGeom prst="rect">
              <a:avLst/>
            </a:prstGeom>
            <a:ln>
              <a:miter lim="800000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Message m</a:t>
              </a:r>
              <a:br>
                <a:rPr lang="en-US" sz="2400" dirty="0" smtClean="0">
                  <a:solidFill>
                    <a:srgbClr val="000000"/>
                  </a:solidFill>
                </a:rPr>
              </a:br>
              <a:r>
                <a:rPr lang="en-US" sz="2400" dirty="0" smtClean="0">
                  <a:solidFill>
                    <a:srgbClr val="000000"/>
                  </a:solidFill>
                </a:rPr>
                <a:t>“I love you, Bob”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604089" y="5334000"/>
              <a:ext cx="2743200" cy="533400"/>
            </a:xfrm>
            <a:prstGeom prst="rect">
              <a:avLst/>
            </a:prstGeom>
            <a:ln>
              <a:miter lim="800000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s = </a:t>
              </a:r>
              <a:r>
                <a:rPr lang="en-US" sz="2400" b="1" i="1" dirty="0" smtClean="0">
                  <a:solidFill>
                    <a:srgbClr val="000000"/>
                  </a:solidFill>
                </a:rPr>
                <a:t>S</a:t>
              </a:r>
              <a:r>
                <a:rPr lang="en-US" sz="2400" dirty="0" smtClean="0">
                  <a:solidFill>
                    <a:srgbClr val="000000"/>
                  </a:solidFill>
                </a:rPr>
                <a:t>ign(m, 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K</a:t>
              </a:r>
              <a:r>
                <a:rPr lang="en-US" sz="2400" baseline="-25000" dirty="0" err="1" smtClean="0">
                  <a:solidFill>
                    <a:srgbClr val="000000"/>
                  </a:solidFill>
                </a:rPr>
                <a:t>sign</a:t>
              </a:r>
              <a:r>
                <a:rPr lang="en-US" sz="2400" dirty="0" smtClean="0">
                  <a:solidFill>
                    <a:srgbClr val="000000"/>
                  </a:solidFill>
                </a:rPr>
                <a:t>)</a:t>
              </a: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990600" y="3050284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400800" y="3045983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Bob</a:t>
            </a:r>
          </a:p>
        </p:txBody>
      </p:sp>
      <p:cxnSp>
        <p:nvCxnSpPr>
          <p:cNvPr id="18" name="Straight Arrow Connector 17"/>
          <p:cNvCxnSpPr>
            <a:endCxn id="23" idx="1"/>
          </p:cNvCxnSpPr>
          <p:nvPr/>
        </p:nvCxnSpPr>
        <p:spPr>
          <a:xfrm flipV="1">
            <a:off x="2982295" y="3350783"/>
            <a:ext cx="2950810" cy="2017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2438400" y="3045983"/>
            <a:ext cx="4028105" cy="613901"/>
            <a:chOff x="2438400" y="3045983"/>
            <a:chExt cx="4028105" cy="613901"/>
          </a:xfrm>
        </p:grpSpPr>
        <p:sp>
          <p:nvSpPr>
            <p:cNvPr id="22" name="Rectangle 21"/>
            <p:cNvSpPr/>
            <p:nvPr/>
          </p:nvSpPr>
          <p:spPr>
            <a:xfrm>
              <a:off x="2438400" y="3050284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 smtClean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933105" y="3045983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 smtClean="0">
                  <a:solidFill>
                    <a:schemeClr val="tx1"/>
                  </a:solidFill>
                </a:rPr>
                <a:t>V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114800" y="289358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800" dirty="0" smtClean="0"/>
              <a:t>m||s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81800" y="382923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sz="2400" b="1" i="1" dirty="0" smtClean="0"/>
              <a:t>V</a:t>
            </a:r>
            <a:r>
              <a:rPr lang="en-US" sz="2400" dirty="0" smtClean="0"/>
              <a:t>erify(m, s, 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verify</a:t>
            </a:r>
            <a:r>
              <a:rPr lang="en-US" sz="2400" dirty="0" smtClean="0"/>
              <a:t>) =?= true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666369" y="3352800"/>
            <a:ext cx="1735301" cy="2743200"/>
            <a:chOff x="3666369" y="3352800"/>
            <a:chExt cx="1735301" cy="2743200"/>
          </a:xfrm>
        </p:grpSpPr>
        <p:sp>
          <p:nvSpPr>
            <p:cNvPr id="34" name="Rounded Rectangle 33"/>
            <p:cNvSpPr/>
            <p:nvPr/>
          </p:nvSpPr>
          <p:spPr>
            <a:xfrm>
              <a:off x="3810000" y="4267200"/>
              <a:ext cx="1524000" cy="6096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Eve</a:t>
              </a:r>
            </a:p>
          </p:txBody>
        </p:sp>
        <p:cxnSp>
          <p:nvCxnSpPr>
            <p:cNvPr id="35" name="Straight Arrow Connector 34"/>
            <p:cNvCxnSpPr>
              <a:stCxn id="34" idx="0"/>
            </p:cNvCxnSpPr>
            <p:nvPr/>
          </p:nvCxnSpPr>
          <p:spPr>
            <a:xfrm flipV="1">
              <a:off x="4572000" y="3352800"/>
              <a:ext cx="0" cy="9144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666369" y="4988005"/>
              <a:ext cx="1735301" cy="110799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US" sz="2400" dirty="0" smtClean="0"/>
                <a:t>(tries to</a:t>
              </a:r>
              <a:r>
                <a:rPr lang="en-US" sz="2400" dirty="0"/>
                <a:t> </a:t>
              </a:r>
              <a:r>
                <a:rPr lang="en-US" sz="2400" dirty="0" smtClean="0"/>
                <a:t>alter</a:t>
              </a:r>
              <a:br>
                <a:rPr lang="en-US" sz="2400" dirty="0" smtClean="0"/>
              </a:br>
              <a:r>
                <a:rPr lang="en-US" sz="2400" dirty="0" smtClean="0"/>
                <a:t>m without</a:t>
              </a:r>
              <a:br>
                <a:rPr lang="en-US" sz="2400" dirty="0" smtClean="0"/>
              </a:br>
              <a:r>
                <a:rPr lang="en-US" sz="2400" dirty="0" smtClean="0"/>
                <a:t>detection)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652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interesting story...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2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1974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student enrolls in the Computer Security course @ Stanford</a:t>
            </a:r>
          </a:p>
          <a:p>
            <a:endParaRPr lang="en-US" dirty="0" smtClean="0"/>
          </a:p>
          <a:p>
            <a:r>
              <a:rPr lang="en-US" dirty="0" smtClean="0"/>
              <a:t>Proposes idea for public key crypto. Professor shoots it down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09980"/>
            <a:ext cx="2540000" cy="386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53200"/>
            <a:ext cx="3810000" cy="4572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r>
              <a:rPr lang="en-US" sz="1400" dirty="0"/>
              <a:t>Picture: http://</a:t>
            </a:r>
            <a:r>
              <a:rPr lang="en-US" sz="1400" dirty="0" err="1"/>
              <a:t>www.merkle.com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96755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1975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Submits a paper to the Communications of the ACM</a:t>
            </a:r>
          </a:p>
          <a:p>
            <a:endParaRPr lang="en-US" sz="2000" dirty="0"/>
          </a:p>
          <a:p>
            <a:r>
              <a:rPr lang="en-US" sz="2000" dirty="0" smtClean="0"/>
              <a:t>“I </a:t>
            </a:r>
            <a:r>
              <a:rPr lang="en-US" sz="2000" dirty="0"/>
              <a:t>am sorry to have to inform you that the paper is not in the main stream of present cryptography thinking and I would not recommend that it be published in </a:t>
            </a:r>
            <a:r>
              <a:rPr lang="en-US" sz="2000" dirty="0" smtClean="0"/>
              <a:t>the Communications </a:t>
            </a:r>
            <a:r>
              <a:rPr lang="en-US" sz="2000" dirty="0"/>
              <a:t>of the </a:t>
            </a:r>
            <a:r>
              <a:rPr lang="en-US" sz="2000" dirty="0" smtClean="0"/>
              <a:t>ACM.</a:t>
            </a:r>
            <a:r>
              <a:rPr lang="en-US" sz="2000" dirty="0"/>
              <a:t> </a:t>
            </a:r>
            <a:r>
              <a:rPr lang="en-US" sz="2000" dirty="0" smtClean="0"/>
              <a:t>Experience </a:t>
            </a:r>
            <a:r>
              <a:rPr lang="en-US" sz="2000" dirty="0"/>
              <a:t>shows that it is extremely dangerous to transmit key information in the clear."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09980"/>
            <a:ext cx="25400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9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3200" dirty="0" smtClean="0"/>
              <a:t>Ralph </a:t>
            </a:r>
            <a:r>
              <a:rPr lang="en-US" sz="3200" dirty="0" err="1" smtClean="0"/>
              <a:t>Merkle</a:t>
            </a:r>
            <a:r>
              <a:rPr lang="en-US" sz="3200" dirty="0" smtClean="0"/>
              <a:t>: </a:t>
            </a:r>
            <a:br>
              <a:rPr lang="en-US" sz="3200" dirty="0" smtClean="0"/>
            </a:br>
            <a:r>
              <a:rPr lang="en-US" sz="3200" dirty="0" smtClean="0"/>
              <a:t>A Father of Cryptography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600" y="1809980"/>
            <a:ext cx="2540000" cy="386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0" y="5715000"/>
            <a:ext cx="2743200" cy="4572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algn="ctr"/>
            <a:r>
              <a:rPr lang="en-US" sz="1400" dirty="0"/>
              <a:t>Picture: http://</a:t>
            </a:r>
            <a:r>
              <a:rPr lang="en-US" sz="1400" dirty="0" err="1"/>
              <a:t>www.merkle.com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66969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Cryptography is Everywhere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212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Secure communication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web traffic: </a:t>
            </a:r>
            <a:r>
              <a:rPr lang="en-US" dirty="0" smtClean="0"/>
              <a:t>HTTPS</a:t>
            </a:r>
            <a:endParaRPr lang="en-US" dirty="0"/>
          </a:p>
          <a:p>
            <a:pPr lvl="1"/>
            <a:r>
              <a:rPr lang="en-US" dirty="0"/>
              <a:t>wireless traffic:  </a:t>
            </a:r>
            <a:r>
              <a:rPr lang="en-US" dirty="0" smtClean="0"/>
              <a:t>802.11i </a:t>
            </a:r>
            <a:r>
              <a:rPr lang="en-US" dirty="0"/>
              <a:t>WPA2 (and WEP),   GSM,   Bluetooth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b="1" dirty="0"/>
              <a:t>Encrypting files on disk</a:t>
            </a:r>
            <a:r>
              <a:rPr lang="en-US" dirty="0"/>
              <a:t>:    EFS,  </a:t>
            </a:r>
            <a:r>
              <a:rPr lang="en-US" dirty="0" err="1"/>
              <a:t>TrueCrypt</a:t>
            </a:r>
            <a:endParaRPr lang="en-US" dirty="0"/>
          </a:p>
          <a:p>
            <a:pPr marL="0" indent="0">
              <a:spcBef>
                <a:spcPts val="2376"/>
              </a:spcBef>
              <a:buNone/>
            </a:pPr>
            <a:r>
              <a:rPr lang="en-US" b="1" dirty="0"/>
              <a:t>Content </a:t>
            </a:r>
            <a:r>
              <a:rPr lang="en-US" b="1" dirty="0" smtClean="0"/>
              <a:t>protection:</a:t>
            </a:r>
            <a:endParaRPr lang="en-US" dirty="0"/>
          </a:p>
          <a:p>
            <a:pPr lvl="1">
              <a:spcBef>
                <a:spcPts val="2376"/>
              </a:spcBef>
            </a:pPr>
            <a:r>
              <a:rPr lang="en-US" dirty="0" smtClean="0"/>
              <a:t>CSS (DVD),  AACS (Blue-Ray)  </a:t>
            </a:r>
            <a:endParaRPr lang="en-US" dirty="0"/>
          </a:p>
          <a:p>
            <a:pPr marL="0" indent="0">
              <a:spcBef>
                <a:spcPts val="2376"/>
              </a:spcBef>
              <a:buNone/>
            </a:pPr>
            <a:r>
              <a:rPr lang="en-US" b="1" dirty="0"/>
              <a:t>User </a:t>
            </a:r>
            <a:r>
              <a:rPr lang="en-US" b="1" dirty="0" smtClean="0"/>
              <a:t>authentication</a:t>
            </a:r>
          </a:p>
          <a:p>
            <a:pPr lvl="1">
              <a:spcBef>
                <a:spcPts val="2376"/>
              </a:spcBef>
            </a:pPr>
            <a:r>
              <a:rPr lang="en-US" dirty="0" smtClean="0"/>
              <a:t>Kerberos, HTTP Digest</a:t>
            </a:r>
            <a:endParaRPr lang="en-US" dirty="0"/>
          </a:p>
          <a:p>
            <a:pPr marL="0" indent="0">
              <a:spcBef>
                <a:spcPts val="2376"/>
              </a:spcBef>
              <a:buNone/>
            </a:pPr>
            <a:r>
              <a:rPr lang="en-US" b="1" i="1" dirty="0"/>
              <a:t>…   and much much more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Covered in this class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028087"/>
              </p:ext>
            </p:extLst>
          </p:nvPr>
        </p:nvGraphicFramePr>
        <p:xfrm>
          <a:off x="323057" y="2123440"/>
          <a:ext cx="8497887" cy="3017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74912"/>
                <a:gridCol w="3190346"/>
                <a:gridCol w="2832629"/>
              </a:tblGrid>
              <a:tr h="513995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Symmetric Trust Model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Asymmetric Trust Model</a:t>
                      </a:r>
                      <a:endParaRPr lang="en-US" sz="2000" dirty="0"/>
                    </a:p>
                  </a:txBody>
                  <a:tcPr/>
                </a:tc>
              </a:tr>
              <a:tr h="88717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Message Privacy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Private</a:t>
                      </a:r>
                      <a:r>
                        <a:rPr lang="en-US" sz="2000" baseline="0" dirty="0" smtClean="0"/>
                        <a:t> key encryption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aseline="0" dirty="0" smtClean="0"/>
                        <a:t>Stream Ciphers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aseline="0" dirty="0" smtClean="0"/>
                        <a:t>Block Ciphers </a:t>
                      </a:r>
                      <a:br>
                        <a:rPr lang="en-US" sz="2000" baseline="0" dirty="0" smtClean="0"/>
                      </a:b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Asymmetric encryption</a:t>
                      </a:r>
                      <a:br>
                        <a:rPr lang="en-US" sz="2000" dirty="0" smtClean="0"/>
                      </a:br>
                      <a:r>
                        <a:rPr lang="en-US" sz="2000" baseline="0" dirty="0" smtClean="0"/>
                        <a:t> (aka public key)</a:t>
                      </a:r>
                      <a:endParaRPr lang="en-US" sz="2000" dirty="0"/>
                    </a:p>
                  </a:txBody>
                  <a:tcPr/>
                </a:tc>
              </a:tr>
              <a:tr h="51399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Message Authenticity and</a:t>
                      </a:r>
                      <a:r>
                        <a:rPr lang="en-US" sz="2000" baseline="0" dirty="0" smtClean="0"/>
                        <a:t> Integrity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Message</a:t>
                      </a:r>
                      <a:r>
                        <a:rPr lang="en-US" sz="2000" baseline="0" dirty="0" smtClean="0"/>
                        <a:t> Authenticity Code</a:t>
                      </a:r>
                      <a:br>
                        <a:rPr lang="en-US" sz="2000" baseline="0" dirty="0" smtClean="0"/>
                      </a:br>
                      <a:r>
                        <a:rPr lang="en-US" sz="2000" baseline="0" dirty="0" smtClean="0"/>
                        <a:t>(MAC)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Digital Signature Scheme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20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1066800" y="1219200"/>
            <a:ext cx="2590800" cy="762000"/>
          </a:xfrm>
          <a:prstGeom prst="wedgeRoundRectCallout">
            <a:avLst>
              <a:gd name="adj1" fmla="val 77784"/>
              <a:gd name="adj2" fmla="val 88672"/>
              <a:gd name="adj3" fmla="val 16667"/>
            </a:avLst>
          </a:prstGeom>
          <a:ln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everyone shares </a:t>
            </a:r>
            <a:r>
              <a:rPr lang="en-US" sz="2400" i="1" u="sng" dirty="0" smtClean="0">
                <a:solidFill>
                  <a:schemeClr val="tx2"/>
                </a:solidFill>
              </a:rPr>
              <a:t>same</a:t>
            </a:r>
            <a:r>
              <a:rPr lang="en-US" sz="2400" dirty="0" smtClean="0">
                <a:solidFill>
                  <a:srgbClr val="000000"/>
                </a:solidFill>
              </a:rPr>
              <a:t> secret k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915944" y="1219200"/>
            <a:ext cx="1905000" cy="762000"/>
          </a:xfrm>
          <a:prstGeom prst="wedgeRoundRectCallout">
            <a:avLst>
              <a:gd name="adj1" fmla="val -35708"/>
              <a:gd name="adj2" fmla="val 85917"/>
              <a:gd name="adj3" fmla="val 16667"/>
            </a:avLst>
          </a:prstGeom>
          <a:ln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Only 1 party has a secret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6922" y="5334000"/>
            <a:ext cx="7800187" cy="129266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800" dirty="0" smtClean="0"/>
              <a:t>Principle 1: All algorithms </a:t>
            </a:r>
            <a:r>
              <a:rPr lang="en-US" sz="2800" i="1" u="sng" dirty="0" smtClean="0">
                <a:solidFill>
                  <a:schemeClr val="tx2"/>
                </a:solidFill>
              </a:rPr>
              <a:t>public</a:t>
            </a:r>
          </a:p>
          <a:p>
            <a:r>
              <a:rPr lang="en-US" sz="2800" dirty="0" smtClean="0"/>
              <a:t>Principle 2: Security is determined </a:t>
            </a:r>
            <a:r>
              <a:rPr lang="en-US" sz="2800" i="1" u="sng" dirty="0" smtClean="0">
                <a:solidFill>
                  <a:srgbClr val="990000"/>
                </a:solidFill>
              </a:rPr>
              <a:t>only</a:t>
            </a:r>
            <a:r>
              <a:rPr lang="en-US" sz="2800" dirty="0" smtClean="0"/>
              <a:t> by key size</a:t>
            </a:r>
          </a:p>
          <a:p>
            <a:r>
              <a:rPr lang="en-US" sz="2800" dirty="0" smtClean="0"/>
              <a:t>Principle 3: If you roll your own, it will be </a:t>
            </a:r>
            <a:r>
              <a:rPr lang="en-US" sz="2800" i="1" u="sng" dirty="0" smtClean="0">
                <a:solidFill>
                  <a:srgbClr val="990000"/>
                </a:solidFill>
              </a:rPr>
              <a:t>insecure</a:t>
            </a:r>
          </a:p>
        </p:txBody>
      </p:sp>
    </p:spTree>
    <p:extLst>
      <p:ext uri="{BB962C8B-B14F-4D97-AF65-F5344CB8AC3E}">
        <p14:creationId xmlns:p14="http://schemas.microsoft.com/office/powerpoint/2010/main" val="42841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876300" y="4080789"/>
            <a:ext cx="2286000" cy="990601"/>
          </a:xfrm>
          <a:prstGeom prst="wedgeRoundRectCallout">
            <a:avLst>
              <a:gd name="adj1" fmla="val 100115"/>
              <a:gd name="adj2" fmla="val -174119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Cryptonium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Pipe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Security Goals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21</a:t>
            </a:fld>
            <a:endParaRPr lang="en-US"/>
          </a:p>
        </p:txBody>
      </p:sp>
      <p:sp>
        <p:nvSpPr>
          <p:cNvPr id="15" name="Can 14"/>
          <p:cNvSpPr/>
          <p:nvPr/>
        </p:nvSpPr>
        <p:spPr bwMode="auto">
          <a:xfrm rot="5400000">
            <a:off x="4378870" y="1374230"/>
            <a:ext cx="325574" cy="2301514"/>
          </a:xfrm>
          <a:prstGeom prst="can">
            <a:avLst/>
          </a:prstGeom>
          <a:solidFill>
            <a:schemeClr val="accent5">
              <a:alpha val="24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104900" y="2278633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515100" y="2274332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Bob</a:t>
            </a:r>
          </a:p>
        </p:txBody>
      </p:sp>
      <p:cxnSp>
        <p:nvCxnSpPr>
          <p:cNvPr id="28" name="Straight Arrow Connector 27"/>
          <p:cNvCxnSpPr>
            <a:endCxn id="36" idx="1"/>
          </p:cNvCxnSpPr>
          <p:nvPr/>
        </p:nvCxnSpPr>
        <p:spPr>
          <a:xfrm flipV="1">
            <a:off x="3096595" y="2579132"/>
            <a:ext cx="2950810" cy="2017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71211" y="1981200"/>
            <a:ext cx="1630179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Public Channel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924300" y="2581149"/>
            <a:ext cx="1524000" cy="1524000"/>
            <a:chOff x="3810000" y="3352800"/>
            <a:chExt cx="1524000" cy="1524000"/>
          </a:xfrm>
        </p:grpSpPr>
        <p:sp>
          <p:nvSpPr>
            <p:cNvPr id="31" name="Rounded Rectangle 30"/>
            <p:cNvSpPr/>
            <p:nvPr/>
          </p:nvSpPr>
          <p:spPr>
            <a:xfrm>
              <a:off x="3810000" y="4267200"/>
              <a:ext cx="1524000" cy="6096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Eve</a:t>
              </a:r>
            </a:p>
          </p:txBody>
        </p:sp>
        <p:cxnSp>
          <p:nvCxnSpPr>
            <p:cNvPr id="32" name="Straight Arrow Connector 31"/>
            <p:cNvCxnSpPr>
              <a:stCxn id="31" idx="0"/>
            </p:cNvCxnSpPr>
            <p:nvPr/>
          </p:nvCxnSpPr>
          <p:spPr>
            <a:xfrm flipV="1">
              <a:off x="4572000" y="3352800"/>
              <a:ext cx="0" cy="9144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2552700" y="2274332"/>
            <a:ext cx="4028105" cy="613901"/>
            <a:chOff x="2438400" y="3045983"/>
            <a:chExt cx="4028105" cy="613901"/>
          </a:xfrm>
        </p:grpSpPr>
        <p:sp>
          <p:nvSpPr>
            <p:cNvPr id="35" name="Rectangle 34"/>
            <p:cNvSpPr/>
            <p:nvPr/>
          </p:nvSpPr>
          <p:spPr>
            <a:xfrm>
              <a:off x="2438400" y="3050284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>
                  <a:solidFill>
                    <a:schemeClr val="tx1"/>
                  </a:solidFill>
                </a:rPr>
                <a:t>E</a:t>
              </a:r>
              <a:endParaRPr lang="en-US" sz="2400" b="1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933105" y="3045983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 smtClean="0">
                  <a:solidFill>
                    <a:schemeClr val="tx1"/>
                  </a:solidFill>
                </a:rPr>
                <a:t>D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162300" y="2209800"/>
            <a:ext cx="2830876" cy="369332"/>
            <a:chOff x="3048000" y="2981451"/>
            <a:chExt cx="2830876" cy="369332"/>
          </a:xfrm>
        </p:grpSpPr>
        <p:sp>
          <p:nvSpPr>
            <p:cNvPr id="38" name="TextBox 37"/>
            <p:cNvSpPr txBox="1"/>
            <p:nvPr/>
          </p:nvSpPr>
          <p:spPr>
            <a:xfrm>
              <a:off x="3048000" y="2981451"/>
              <a:ext cx="13570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c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70285" y="2981451"/>
              <a:ext cx="208591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c’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621072" y="5492115"/>
            <a:ext cx="5901856" cy="984885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3200" dirty="0" smtClean="0"/>
              <a:t>One Goal: </a:t>
            </a:r>
            <a:r>
              <a:rPr lang="en-US" sz="3200" i="1" u="sng" dirty="0" smtClean="0">
                <a:solidFill>
                  <a:schemeClr val="tx2"/>
                </a:solidFill>
              </a:rPr>
              <a:t>Privacy</a:t>
            </a:r>
          </a:p>
          <a:p>
            <a:pPr algn="ctr"/>
            <a:r>
              <a:rPr lang="en-US" sz="3200" dirty="0" smtClean="0"/>
              <a:t>Eve should not be able to learn m. 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2807365" y="1982144"/>
            <a:ext cx="0" cy="3063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V="1">
            <a:off x="2807365" y="2901956"/>
            <a:ext cx="0" cy="31244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2580227" y="1480302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m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580997" y="3058180"/>
            <a:ext cx="46700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e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67400" y="10668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m</a:t>
            </a:r>
            <a:r>
              <a:rPr lang="en-US" sz="2800" b="0" dirty="0" smtClean="0">
                <a:latin typeface="Calibri"/>
                <a:cs typeface="Calibri"/>
              </a:rPr>
              <a:t> or </a:t>
            </a:r>
            <a:br>
              <a:rPr lang="en-US" sz="2800" b="0" dirty="0" smtClean="0">
                <a:latin typeface="Calibri"/>
                <a:cs typeface="Calibri"/>
              </a:rPr>
            </a:br>
            <a:r>
              <a:rPr lang="en-US" sz="2800" b="0" dirty="0" smtClean="0">
                <a:latin typeface="Calibri"/>
                <a:cs typeface="Calibri"/>
              </a:rPr>
              <a:t>error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6315863" y="2923530"/>
            <a:ext cx="0" cy="31244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6089495" y="3079754"/>
            <a:ext cx="46700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e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6315863" y="2007542"/>
            <a:ext cx="0" cy="3063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arrow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360190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even 1 bit...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4463953"/>
            <a:ext cx="8229600" cy="2011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Suppose there are two possible messages that differ on one bit, e.g., whether Alice Loves or Hates Bob.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Privacy means Eve still should not be able to determine which message was sent.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90600" y="1600200"/>
            <a:ext cx="16764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0" y="1600200"/>
            <a:ext cx="16764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Bob</a:t>
            </a:r>
          </a:p>
        </p:txBody>
      </p:sp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>
          <a:xfrm>
            <a:off x="2667000" y="1905000"/>
            <a:ext cx="37338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990600" y="2667000"/>
            <a:ext cx="1828800" cy="1219200"/>
          </a:xfrm>
          <a:prstGeom prst="wedgeRoundRectCallout">
            <a:avLst>
              <a:gd name="adj1" fmla="val 34758"/>
              <a:gd name="adj2" fmla="val -83969"/>
              <a:gd name="adj3" fmla="val 16667"/>
            </a:avLst>
          </a:prstGeom>
          <a:ln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M = “I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{</a:t>
            </a:r>
            <a:r>
              <a:rPr lang="en-US" sz="2400" dirty="0" err="1" smtClean="0">
                <a:solidFill>
                  <a:srgbClr val="000000"/>
                </a:solidFill>
              </a:rPr>
              <a:t>Love,Hate</a:t>
            </a:r>
            <a:r>
              <a:rPr lang="en-US" sz="2400" dirty="0" smtClean="0">
                <a:solidFill>
                  <a:srgbClr val="000000"/>
                </a:solidFill>
              </a:rPr>
              <a:t>} you”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733800" y="2819400"/>
            <a:ext cx="1676400" cy="609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Eve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2641" y="4395510"/>
            <a:ext cx="8058719" cy="16764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Security guarantees should hold for all messages,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not just a particular kind of message.</a:t>
            </a:r>
          </a:p>
        </p:txBody>
      </p:sp>
      <p:cxnSp>
        <p:nvCxnSpPr>
          <p:cNvPr id="15" name="Straight Arrow Connector 14"/>
          <p:cNvCxnSpPr>
            <a:stCxn id="12" idx="0"/>
          </p:cNvCxnSpPr>
          <p:nvPr/>
        </p:nvCxnSpPr>
        <p:spPr>
          <a:xfrm flipV="1">
            <a:off x="4572000" y="1905000"/>
            <a:ext cx="0" cy="9144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30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3962400"/>
            <a:ext cx="4724400" cy="1858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/>
              <a:t>Eve’s Powers</a:t>
            </a:r>
          </a:p>
          <a:p>
            <a:r>
              <a:rPr lang="en-US" sz="2400" dirty="0" err="1" smtClean="0"/>
              <a:t>Ciphertext</a:t>
            </a:r>
            <a:r>
              <a:rPr lang="en-US" sz="2400" dirty="0" smtClean="0"/>
              <a:t> Only</a:t>
            </a:r>
          </a:p>
          <a:p>
            <a:r>
              <a:rPr lang="en-US" sz="2400" dirty="0" smtClean="0"/>
              <a:t>Known Plaintext Attack (KPA)</a:t>
            </a:r>
          </a:p>
          <a:p>
            <a:r>
              <a:rPr lang="en-US" sz="2400" dirty="0" smtClean="0"/>
              <a:t>Chosen Plaintext Attack (CPA)</a:t>
            </a:r>
          </a:p>
          <a:p>
            <a:r>
              <a:rPr lang="en-US" sz="2400" dirty="0" smtClean="0"/>
              <a:t>Known </a:t>
            </a:r>
            <a:r>
              <a:rPr lang="en-US" sz="2400" dirty="0" err="1" smtClean="0"/>
              <a:t>Ciphertext</a:t>
            </a:r>
            <a:r>
              <a:rPr lang="en-US" sz="2400" dirty="0" smtClean="0"/>
              <a:t> Attack (KCA)</a:t>
            </a:r>
          </a:p>
          <a:p>
            <a:r>
              <a:rPr lang="en-US" sz="2400" dirty="0" smtClean="0"/>
              <a:t>Chosen </a:t>
            </a:r>
            <a:r>
              <a:rPr lang="en-US" sz="2400" dirty="0" err="1" smtClean="0"/>
              <a:t>Ciphertext</a:t>
            </a:r>
            <a:r>
              <a:rPr lang="en-US" sz="2400" dirty="0" smtClean="0"/>
              <a:t> Attack (CCA)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90600" y="1600200"/>
            <a:ext cx="16764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00800" y="1600200"/>
            <a:ext cx="16764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Bob</a:t>
            </a:r>
          </a:p>
        </p:txBody>
      </p:sp>
      <p:cxnSp>
        <p:nvCxnSpPr>
          <p:cNvPr id="8" name="Straight Arrow Connector 7"/>
          <p:cNvCxnSpPr>
            <a:stCxn id="6" idx="3"/>
            <a:endCxn id="7" idx="1"/>
          </p:cNvCxnSpPr>
          <p:nvPr/>
        </p:nvCxnSpPr>
        <p:spPr>
          <a:xfrm>
            <a:off x="2667000" y="1905000"/>
            <a:ext cx="37338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733800" y="2819400"/>
            <a:ext cx="1676400" cy="609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Eve</a:t>
            </a:r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>
          <a:xfrm flipV="1">
            <a:off x="4572000" y="1905000"/>
            <a:ext cx="0" cy="9144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28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Cryptography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5257800" cy="4754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i="1" u="sng" dirty="0" err="1" smtClean="0"/>
              <a:t>Defn</a:t>
            </a:r>
            <a:r>
              <a:rPr lang="en-US" sz="2400" i="1" u="sng" dirty="0" smtClean="0"/>
              <a:t>:</a:t>
            </a:r>
            <a:r>
              <a:rPr lang="en-US" sz="2400" dirty="0" smtClean="0"/>
              <a:t> A symmetric key cipher consists of 3 polynomial time algorithms: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i="1" dirty="0" err="1" smtClean="0"/>
              <a:t>KeyGen</a:t>
            </a:r>
            <a:r>
              <a:rPr lang="en-US" sz="2400" i="1" dirty="0" smtClean="0"/>
              <a:t>(l)</a:t>
            </a:r>
            <a:r>
              <a:rPr lang="en-US" sz="2400" dirty="0" smtClean="0"/>
              <a:t>: A randomized algorithm that returns a key of length </a:t>
            </a:r>
            <a:r>
              <a:rPr lang="en-US" sz="2400" i="1" dirty="0" smtClean="0"/>
              <a:t>l</a:t>
            </a:r>
            <a:r>
              <a:rPr lang="en-US" sz="2400" dirty="0" smtClean="0"/>
              <a:t>. </a:t>
            </a:r>
            <a:r>
              <a:rPr lang="en-US" sz="2400" i="1" dirty="0" smtClean="0"/>
              <a:t>l </a:t>
            </a:r>
            <a:r>
              <a:rPr lang="en-US" sz="2400" dirty="0" smtClean="0"/>
              <a:t>is called the </a:t>
            </a:r>
            <a:r>
              <a:rPr lang="en-US" sz="2400" i="1" u="sng" dirty="0" smtClean="0">
                <a:solidFill>
                  <a:schemeClr val="tx2"/>
                </a:solidFill>
              </a:rPr>
              <a:t>security parameter.</a:t>
            </a:r>
            <a:endParaRPr lang="en-US" sz="2400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i="1" dirty="0" smtClean="0"/>
              <a:t>E(</a:t>
            </a:r>
            <a:r>
              <a:rPr lang="en-US" sz="2400" i="1" dirty="0" err="1" smtClean="0"/>
              <a:t>k,m</a:t>
            </a:r>
            <a:r>
              <a:rPr lang="en-US" sz="2400" i="1" dirty="0" smtClean="0"/>
              <a:t>): </a:t>
            </a:r>
            <a:r>
              <a:rPr lang="en-US" sz="2400" dirty="0" smtClean="0"/>
              <a:t>A potentially randomized alg. that encrypts </a:t>
            </a:r>
            <a:r>
              <a:rPr lang="en-US" sz="2400" i="1" dirty="0" smtClean="0"/>
              <a:t>m</a:t>
            </a:r>
            <a:r>
              <a:rPr lang="en-US" sz="2400" dirty="0" smtClean="0"/>
              <a:t> with </a:t>
            </a:r>
            <a:r>
              <a:rPr lang="en-US" sz="2400" i="1" dirty="0" smtClean="0"/>
              <a:t>k. </a:t>
            </a:r>
            <a:r>
              <a:rPr lang="en-US" sz="2400" dirty="0" smtClean="0"/>
              <a:t>It returns a </a:t>
            </a:r>
            <a:r>
              <a:rPr lang="en-US" sz="2400" i="1" dirty="0" smtClean="0"/>
              <a:t>c </a:t>
            </a:r>
            <a:r>
              <a:rPr lang="en-US" sz="2400" dirty="0" smtClean="0"/>
              <a:t>in</a:t>
            </a:r>
            <a:r>
              <a:rPr lang="en-US" sz="2400" i="1" dirty="0" smtClean="0"/>
              <a:t> 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i="1" dirty="0" smtClean="0"/>
              <a:t>D(</a:t>
            </a:r>
            <a:r>
              <a:rPr lang="en-US" sz="2400" i="1" dirty="0" err="1" smtClean="0"/>
              <a:t>k,c</a:t>
            </a:r>
            <a:r>
              <a:rPr lang="en-US" sz="2400" i="1" dirty="0" smtClean="0"/>
              <a:t>): </a:t>
            </a:r>
            <a:r>
              <a:rPr lang="en-US" sz="2400" dirty="0" smtClean="0"/>
              <a:t>An always deterministic alg. that decrypts c with key k. It returns an </a:t>
            </a:r>
            <a:r>
              <a:rPr lang="en-US" sz="2400" i="1" dirty="0" smtClean="0"/>
              <a:t>m</a:t>
            </a:r>
            <a:r>
              <a:rPr lang="en-US" sz="2400" dirty="0" smtClean="0"/>
              <a:t> in </a:t>
            </a:r>
            <a:r>
              <a:rPr lang="en-US" sz="2400" i="1" dirty="0" smtClean="0"/>
              <a:t>M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And (correctness condition)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81" y="5715000"/>
            <a:ext cx="6723019" cy="43488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477000" y="2590800"/>
            <a:ext cx="2438400" cy="1770529"/>
            <a:chOff x="6477000" y="2590800"/>
            <a:chExt cx="2438400" cy="1770529"/>
          </a:xfrm>
        </p:grpSpPr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2971800"/>
              <a:ext cx="2438400" cy="1389529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6572250" y="2590800"/>
              <a:ext cx="2247900" cy="3810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Autofit/>
            </a:bodyPr>
            <a:lstStyle/>
            <a:p>
              <a:pPr marL="0" algn="ctr">
                <a:buFont typeface="Arial"/>
                <a:buNone/>
              </a:pPr>
              <a:r>
                <a:rPr lang="en-US" sz="2400" b="1" dirty="0" smtClean="0"/>
                <a:t>Type Signature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9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One Time Pad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54810" y="1049178"/>
            <a:ext cx="5434380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Miller, 1882 and </a:t>
            </a:r>
            <a:r>
              <a:rPr lang="en-US" sz="3200" dirty="0" err="1" smtClean="0"/>
              <a:t>Vernam</a:t>
            </a:r>
            <a:r>
              <a:rPr lang="en-US" sz="3200" dirty="0" smtClean="0"/>
              <a:t>, 1917</a:t>
            </a: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27250"/>
            <a:ext cx="4191000" cy="1155700"/>
          </a:xfrm>
          <a:prstGeom prst="rect">
            <a:avLst/>
          </a:prstGeom>
        </p:spPr>
      </p:pic>
      <p:graphicFrame>
        <p:nvGraphicFramePr>
          <p:cNvPr id="18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955266"/>
              </p:ext>
            </p:extLst>
          </p:nvPr>
        </p:nvGraphicFramePr>
        <p:xfrm>
          <a:off x="1076940" y="3657600"/>
          <a:ext cx="6990120" cy="10363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3765"/>
                <a:gridCol w="873765"/>
                <a:gridCol w="873765"/>
                <a:gridCol w="873765"/>
                <a:gridCol w="873765"/>
                <a:gridCol w="873765"/>
                <a:gridCol w="873765"/>
                <a:gridCol w="8737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m: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k: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1514622"/>
              </p:ext>
            </p:extLst>
          </p:nvPr>
        </p:nvGraphicFramePr>
        <p:xfrm>
          <a:off x="1076940" y="4804719"/>
          <a:ext cx="6990120" cy="518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3765"/>
                <a:gridCol w="873765"/>
                <a:gridCol w="873765"/>
                <a:gridCol w="873765"/>
                <a:gridCol w="873765"/>
                <a:gridCol w="873765"/>
                <a:gridCol w="873765"/>
                <a:gridCol w="8737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c: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5071887"/>
              </p:ext>
            </p:extLst>
          </p:nvPr>
        </p:nvGraphicFramePr>
        <p:xfrm>
          <a:off x="1076940" y="5456556"/>
          <a:ext cx="6990120" cy="10363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3765"/>
                <a:gridCol w="873765"/>
                <a:gridCol w="873765"/>
                <a:gridCol w="873765"/>
                <a:gridCol w="873765"/>
                <a:gridCol w="873765"/>
                <a:gridCol w="873765"/>
                <a:gridCol w="8737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k: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m:</a:t>
                      </a:r>
                      <a:endParaRPr lang="en-US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893256" y="2230667"/>
            <a:ext cx="2945944" cy="645477"/>
          </a:xfrm>
          <a:prstGeom prst="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 = C = K = {0,1}</a:t>
            </a:r>
            <a:r>
              <a:rPr lang="en-US" sz="2400" baseline="30000" dirty="0" smtClean="0">
                <a:solidFill>
                  <a:schemeClr val="bg1"/>
                </a:solidFill>
              </a:rPr>
              <a:t>n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20" y="3886200"/>
            <a:ext cx="558800" cy="5715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20" y="5143500"/>
            <a:ext cx="5588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7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One Time Pad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54810" y="1049178"/>
            <a:ext cx="5434380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Miller, 1882 and </a:t>
            </a:r>
            <a:r>
              <a:rPr lang="en-US" sz="3200" dirty="0" err="1" smtClean="0"/>
              <a:t>Vernam</a:t>
            </a:r>
            <a:r>
              <a:rPr lang="en-US" sz="3200" dirty="0" smtClean="0"/>
              <a:t>, 1917</a:t>
            </a: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27250"/>
            <a:ext cx="4191000" cy="11557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31" y="4273656"/>
            <a:ext cx="5087138" cy="212714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5895134" y="1905000"/>
            <a:ext cx="3096466" cy="16002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     Is it a cipher?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800" dirty="0" smtClean="0">
                <a:solidFill>
                  <a:schemeClr val="bg1"/>
                </a:solidFill>
              </a:rPr>
              <a:t>Efficient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800" dirty="0" smtClean="0">
                <a:solidFill>
                  <a:schemeClr val="bg1"/>
                </a:solidFill>
              </a:rPr>
              <a:t>Correct</a:t>
            </a:r>
          </a:p>
        </p:txBody>
      </p:sp>
    </p:spTree>
    <p:extLst>
      <p:ext uri="{BB962C8B-B14F-4D97-AF65-F5344CB8AC3E}">
        <p14:creationId xmlns:p14="http://schemas.microsoft.com/office/powerpoint/2010/main" val="25736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Given </a:t>
            </a:r>
            <a:r>
              <a:rPr lang="en-US" i="1" dirty="0" smtClean="0"/>
              <a:t>m</a:t>
            </a:r>
            <a:r>
              <a:rPr lang="en-US" dirty="0" smtClean="0"/>
              <a:t> and </a:t>
            </a:r>
            <a:r>
              <a:rPr lang="en-US" i="1" dirty="0" smtClean="0"/>
              <a:t>c </a:t>
            </a:r>
            <a:r>
              <a:rPr lang="en-US" dirty="0" smtClean="0"/>
              <a:t>encrypted with an</a:t>
            </a:r>
            <a:r>
              <a:rPr lang="en-US" i="1" dirty="0" smtClean="0"/>
              <a:t> </a:t>
            </a:r>
            <a:r>
              <a:rPr lang="en-US" dirty="0" smtClean="0"/>
              <a:t>OTP, can you compute the key?</a:t>
            </a:r>
          </a:p>
          <a:p>
            <a:pPr marL="0" indent="0">
              <a:buNone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Yes, the key is k = m </a:t>
            </a:r>
            <a:r>
              <a:rPr lang="en-US" dirty="0"/>
              <a:t>⊕</a:t>
            </a:r>
            <a:r>
              <a:rPr lang="en-US" sz="3600" dirty="0"/>
              <a:t> </a:t>
            </a:r>
            <a:r>
              <a:rPr lang="en-US" dirty="0" smtClean="0"/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 can only compute half the bits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Yes, the key is k = m </a:t>
            </a:r>
            <a:r>
              <a:rPr lang="en-US" dirty="0"/>
              <a:t>⊕</a:t>
            </a:r>
            <a:r>
              <a:rPr lang="en-US" sz="3600" dirty="0"/>
              <a:t> </a:t>
            </a:r>
            <a:r>
              <a:rPr lang="en-US" sz="3600" dirty="0" smtClean="0"/>
              <a:t>m</a:t>
            </a:r>
            <a:endParaRPr lang="en-US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 Secrecy </a:t>
            </a:r>
            <a:r>
              <a:rPr lang="en-US" sz="2200" dirty="0" smtClean="0"/>
              <a:t>[Shannon1945]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solidFill>
                  <a:schemeClr val="tx1"/>
                </a:solidFill>
              </a:rPr>
              <a:t>(Information Theoretic Secrec</a:t>
            </a:r>
            <a:r>
              <a:rPr lang="en-US" sz="3100" dirty="0" smtClean="0">
                <a:solidFill>
                  <a:srgbClr val="171616"/>
                </a:solidFill>
              </a:rPr>
              <a:t>y)</a:t>
            </a:r>
            <a:endParaRPr lang="en-US" sz="3100" dirty="0">
              <a:solidFill>
                <a:srgbClr val="17161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1828800"/>
            <a:ext cx="8497887" cy="2438400"/>
          </a:xfrm>
        </p:spPr>
        <p:txBody>
          <a:bodyPr/>
          <a:lstStyle/>
          <a:p>
            <a:pPr>
              <a:buNone/>
            </a:pPr>
            <a:r>
              <a:rPr lang="en-US" i="1" u="sng" dirty="0" err="1" smtClean="0"/>
              <a:t>Defn</a:t>
            </a:r>
            <a:r>
              <a:rPr lang="en-US" i="1" u="sng" dirty="0" smtClean="0"/>
              <a:t> Perfect Secrecy (informal):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We’re no better off determining the plaintext when given the </a:t>
            </a:r>
            <a:r>
              <a:rPr lang="en-US" dirty="0" err="1" smtClean="0"/>
              <a:t>ciphertext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28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04800" y="4114800"/>
            <a:ext cx="1143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038600" y="4114800"/>
            <a:ext cx="1143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Bob</a:t>
            </a:r>
          </a:p>
        </p:txBody>
      </p:sp>
      <p:cxnSp>
        <p:nvCxnSpPr>
          <p:cNvPr id="11" name="Straight Arrow Connector 10"/>
          <p:cNvCxnSpPr>
            <a:stCxn id="9" idx="3"/>
            <a:endCxn id="10" idx="1"/>
          </p:cNvCxnSpPr>
          <p:nvPr/>
        </p:nvCxnSpPr>
        <p:spPr>
          <a:xfrm>
            <a:off x="1447800" y="4419600"/>
            <a:ext cx="25908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171700" y="5410200"/>
            <a:ext cx="1143000" cy="609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41390" y="5404247"/>
            <a:ext cx="5257850" cy="92333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marL="228600" indent="-274320">
              <a:buFont typeface="+mj-lt"/>
              <a:buAutoNum type="arabicPeriod"/>
            </a:pPr>
            <a:r>
              <a:rPr lang="en-US" sz="2000" dirty="0" smtClean="0"/>
              <a:t>Eve observes everything but the c. Guesses m</a:t>
            </a:r>
            <a:r>
              <a:rPr lang="en-US" sz="2000" baseline="-25000" dirty="0" smtClean="0"/>
              <a:t>1</a:t>
            </a:r>
          </a:p>
          <a:p>
            <a:pPr marL="228600" indent="-274320">
              <a:buFont typeface="+mj-lt"/>
              <a:buAutoNum type="arabicPeriod"/>
            </a:pPr>
            <a:r>
              <a:rPr lang="en-US" sz="2000" dirty="0" smtClean="0"/>
              <a:t>Eve observes c. Guesses m</a:t>
            </a:r>
            <a:r>
              <a:rPr lang="en-US" sz="2000" baseline="-25000" dirty="0" smtClean="0"/>
              <a:t>2</a:t>
            </a:r>
            <a:endParaRPr lang="en-US" sz="2000" dirty="0"/>
          </a:p>
          <a:p>
            <a:r>
              <a:rPr lang="en-US" sz="2000" dirty="0" smtClean="0"/>
              <a:t>Goal: </a:t>
            </a:r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86" y="6020701"/>
            <a:ext cx="3126614" cy="411587"/>
          </a:xfrm>
          <a:prstGeom prst="rect">
            <a:avLst/>
          </a:prstGeom>
        </p:spPr>
      </p:pic>
      <p:cxnSp>
        <p:nvCxnSpPr>
          <p:cNvPr id="21" name="Straight Arrow Connector 20"/>
          <p:cNvCxnSpPr>
            <a:endCxn id="12" idx="0"/>
          </p:cNvCxnSpPr>
          <p:nvPr/>
        </p:nvCxnSpPr>
        <p:spPr>
          <a:xfrm>
            <a:off x="2743200" y="4419600"/>
            <a:ext cx="0" cy="9906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344" y="228600"/>
            <a:ext cx="1133256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7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08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Suppose there are 3 possible messages Alice may send: </a:t>
            </a:r>
          </a:p>
          <a:p>
            <a:pPr marL="292608" indent="-201168"/>
            <a:r>
              <a:rPr lang="en-US" sz="2000" dirty="0" smtClean="0"/>
              <a:t>m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: The attack is at 1pm. The probability of this message is 1/2</a:t>
            </a:r>
          </a:p>
          <a:p>
            <a:pPr marL="292608" indent="-201168"/>
            <a:r>
              <a:rPr lang="en-US" sz="2000" dirty="0" smtClean="0"/>
              <a:t>m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: The attack is at 2pm. The probability of this message is 1/4</a:t>
            </a:r>
          </a:p>
          <a:p>
            <a:pPr marL="292608" indent="-201168"/>
            <a:r>
              <a:rPr lang="en-US" sz="2000" dirty="0" smtClean="0"/>
              <a:t>m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: The attack is at 3pm. The probability of this message is 1/4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133600" y="1600200"/>
            <a:ext cx="1143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867400" y="1600200"/>
            <a:ext cx="1143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Bob</a:t>
            </a:r>
          </a:p>
        </p:txBody>
      </p:sp>
      <p:cxnSp>
        <p:nvCxnSpPr>
          <p:cNvPr id="7" name="Straight Arrow Connector 6"/>
          <p:cNvCxnSpPr>
            <a:stCxn id="5" idx="3"/>
            <a:endCxn id="6" idx="1"/>
          </p:cNvCxnSpPr>
          <p:nvPr/>
        </p:nvCxnSpPr>
        <p:spPr>
          <a:xfrm>
            <a:off x="3276600" y="1905000"/>
            <a:ext cx="25908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000500" y="2895600"/>
            <a:ext cx="1143000" cy="609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Eve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72000" y="1895583"/>
            <a:ext cx="0" cy="9906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128014"/>
              </p:ext>
            </p:extLst>
          </p:nvPr>
        </p:nvGraphicFramePr>
        <p:xfrm>
          <a:off x="1752600" y="5867400"/>
          <a:ext cx="5638800" cy="7416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09700"/>
                <a:gridCol w="1409700"/>
                <a:gridCol w="1409700"/>
                <a:gridCol w="1409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Pr</a:t>
                      </a:r>
                      <a:r>
                        <a:rPr lang="en-US" dirty="0" smtClean="0"/>
                        <a:t>[M=m]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08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90600" y="3050284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0" y="3045983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Bob</a:t>
            </a:r>
          </a:p>
        </p:txBody>
      </p:sp>
      <p:cxnSp>
        <p:nvCxnSpPr>
          <p:cNvPr id="7" name="Straight Arrow Connector 6"/>
          <p:cNvCxnSpPr>
            <a:endCxn id="20" idx="1"/>
          </p:cNvCxnSpPr>
          <p:nvPr/>
        </p:nvCxnSpPr>
        <p:spPr>
          <a:xfrm flipV="1">
            <a:off x="2982295" y="3350783"/>
            <a:ext cx="2950810" cy="2017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ular Callout 9"/>
          <p:cNvSpPr/>
          <p:nvPr/>
        </p:nvSpPr>
        <p:spPr>
          <a:xfrm>
            <a:off x="228600" y="4114800"/>
            <a:ext cx="2590800" cy="838200"/>
          </a:xfrm>
          <a:prstGeom prst="wedgeRoundRectCallout">
            <a:avLst>
              <a:gd name="adj1" fmla="val 12478"/>
              <a:gd name="adj2" fmla="val -100248"/>
              <a:gd name="adj3" fmla="val 16667"/>
            </a:avLst>
          </a:prstGeom>
          <a:ln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message m =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“I {</a:t>
            </a:r>
            <a:r>
              <a:rPr lang="en-US" sz="2400" dirty="0" err="1" smtClean="0">
                <a:solidFill>
                  <a:srgbClr val="000000"/>
                </a:solidFill>
              </a:rPr>
              <a:t>Love,Hate</a:t>
            </a:r>
            <a:r>
              <a:rPr lang="en-US" sz="2400" dirty="0" smtClean="0">
                <a:solidFill>
                  <a:srgbClr val="000000"/>
                </a:solidFill>
              </a:rPr>
              <a:t>} you”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56911" y="2983468"/>
            <a:ext cx="1630179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Public Channel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590800" y="3352800"/>
            <a:ext cx="3886431" cy="2743200"/>
            <a:chOff x="2590800" y="3352800"/>
            <a:chExt cx="3886431" cy="2743200"/>
          </a:xfrm>
        </p:grpSpPr>
        <p:sp>
          <p:nvSpPr>
            <p:cNvPr id="8" name="Rounded Rectangle 7"/>
            <p:cNvSpPr/>
            <p:nvPr/>
          </p:nvSpPr>
          <p:spPr>
            <a:xfrm>
              <a:off x="3810000" y="4267200"/>
              <a:ext cx="1524000" cy="6096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Eve</a:t>
              </a:r>
            </a:p>
          </p:txBody>
        </p:sp>
        <p:cxnSp>
          <p:nvCxnSpPr>
            <p:cNvPr id="9" name="Straight Arrow Connector 8"/>
            <p:cNvCxnSpPr>
              <a:stCxn id="8" idx="0"/>
            </p:cNvCxnSpPr>
            <p:nvPr/>
          </p:nvCxnSpPr>
          <p:spPr>
            <a:xfrm flipV="1">
              <a:off x="4572000" y="3352800"/>
              <a:ext cx="0" cy="9144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590800" y="4988005"/>
              <a:ext cx="3886431" cy="110799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US" sz="2400" dirty="0" smtClean="0"/>
                <a:t>Eve is a </a:t>
              </a:r>
              <a:r>
                <a:rPr lang="en-US" sz="2400" i="1" u="sng" dirty="0" smtClean="0">
                  <a:solidFill>
                    <a:schemeClr val="tx2"/>
                  </a:solidFill>
                </a:rPr>
                <a:t>very</a:t>
              </a:r>
              <a:r>
                <a:rPr lang="en-US" sz="2400" dirty="0" smtClean="0">
                  <a:solidFill>
                    <a:schemeClr val="tx2"/>
                  </a:solidFill>
                </a:rPr>
                <a:t> </a:t>
              </a:r>
              <a:r>
                <a:rPr lang="en-US" sz="2400" dirty="0" smtClean="0"/>
                <a:t/>
              </a:r>
              <a:br>
                <a:rPr lang="en-US" sz="2400" dirty="0" smtClean="0"/>
              </a:br>
              <a:r>
                <a:rPr lang="en-US" sz="2400" dirty="0" smtClean="0"/>
                <a:t>powerful, smart person</a:t>
              </a:r>
              <a:br>
                <a:rPr lang="en-US" sz="2400" dirty="0" smtClean="0"/>
              </a:br>
              <a:r>
                <a:rPr lang="en-US" sz="2400" dirty="0" smtClean="0"/>
                <a:t>(say any polynomial time </a:t>
              </a:r>
              <a:r>
                <a:rPr lang="en-US" sz="2400" dirty="0" err="1" smtClean="0"/>
                <a:t>alg</a:t>
              </a:r>
              <a:r>
                <a:rPr lang="en-US" sz="2400" dirty="0" smtClean="0"/>
                <a:t>)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38400" y="3045983"/>
            <a:ext cx="4028105" cy="613901"/>
            <a:chOff x="2438400" y="3045983"/>
            <a:chExt cx="4028105" cy="613901"/>
          </a:xfrm>
        </p:grpSpPr>
        <p:sp>
          <p:nvSpPr>
            <p:cNvPr id="19" name="Rectangle 18"/>
            <p:cNvSpPr/>
            <p:nvPr/>
          </p:nvSpPr>
          <p:spPr>
            <a:xfrm>
              <a:off x="2438400" y="3050284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>
                  <a:solidFill>
                    <a:schemeClr val="tx1"/>
                  </a:solidFill>
                </a:rPr>
                <a:t>E</a:t>
              </a:r>
              <a:endParaRPr lang="en-US" sz="2400" b="1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933105" y="3045983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 smtClean="0">
                  <a:solidFill>
                    <a:schemeClr val="tx1"/>
                  </a:solidFill>
                </a:rPr>
                <a:t>D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048000" y="2981451"/>
            <a:ext cx="2757989" cy="369332"/>
            <a:chOff x="3048000" y="2981451"/>
            <a:chExt cx="2757989" cy="369332"/>
          </a:xfrm>
        </p:grpSpPr>
        <p:sp>
          <p:nvSpPr>
            <p:cNvPr id="24" name="TextBox 23"/>
            <p:cNvSpPr txBox="1"/>
            <p:nvPr/>
          </p:nvSpPr>
          <p:spPr>
            <a:xfrm>
              <a:off x="3048000" y="2981451"/>
              <a:ext cx="13570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c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70285" y="2981451"/>
              <a:ext cx="13570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c</a:t>
              </a:r>
            </a:p>
          </p:txBody>
        </p:sp>
      </p:grp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143000" y="1447800"/>
            <a:ext cx="6858000" cy="9144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Goal: Protect Alice’s Communications with Bob</a:t>
            </a:r>
          </a:p>
        </p:txBody>
      </p:sp>
    </p:spTree>
    <p:extLst>
      <p:ext uri="{BB962C8B-B14F-4D97-AF65-F5344CB8AC3E}">
        <p14:creationId xmlns:p14="http://schemas.microsoft.com/office/powerpoint/2010/main" val="9127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 Secrecy </a:t>
            </a:r>
            <a:r>
              <a:rPr lang="en-US" sz="2200" dirty="0" smtClean="0"/>
              <a:t>[Shannon1945]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solidFill>
                  <a:schemeClr val="tx1"/>
                </a:solidFill>
              </a:rPr>
              <a:t>(Information Theoretic Secrec</a:t>
            </a:r>
            <a:r>
              <a:rPr lang="en-US" sz="3100" dirty="0" smtClean="0">
                <a:solidFill>
                  <a:srgbClr val="171616"/>
                </a:solidFill>
              </a:rPr>
              <a:t>y)</a:t>
            </a:r>
            <a:endParaRPr lang="en-US" sz="3100" dirty="0">
              <a:solidFill>
                <a:srgbClr val="17161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1828800"/>
            <a:ext cx="8497887" cy="838200"/>
          </a:xfrm>
        </p:spPr>
        <p:txBody>
          <a:bodyPr/>
          <a:lstStyle/>
          <a:p>
            <a:pPr>
              <a:buNone/>
            </a:pPr>
            <a:r>
              <a:rPr lang="en-US" sz="2800" i="1" u="sng" dirty="0" err="1" smtClean="0"/>
              <a:t>Defn</a:t>
            </a:r>
            <a:r>
              <a:rPr lang="en-US" sz="2800" i="1" u="sng" dirty="0" smtClean="0"/>
              <a:t> Perfect Secrecy (formal):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344" y="228600"/>
            <a:ext cx="1133256" cy="1600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30</a:t>
            </a:fld>
            <a:endParaRPr lang="en-US"/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667000"/>
            <a:ext cx="5638800" cy="152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9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 many OTP keys map </a:t>
            </a:r>
            <a:r>
              <a:rPr lang="en-US" i="1" dirty="0" smtClean="0"/>
              <a:t>m</a:t>
            </a:r>
            <a:r>
              <a:rPr lang="en-US" dirty="0" smtClean="0"/>
              <a:t> to </a:t>
            </a:r>
            <a:r>
              <a:rPr lang="en-US" i="1" dirty="0" smtClean="0"/>
              <a:t>c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Depends on 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295400"/>
            <a:ext cx="41910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1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News: OTP has Perfect Secrecy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i="1" u="sng" dirty="0" err="1" smtClean="0"/>
              <a:t>Thm</a:t>
            </a:r>
            <a:r>
              <a:rPr lang="en-US" sz="2800" dirty="0" smtClean="0"/>
              <a:t>: 			The One Time Pad is Perfectly Secure</a:t>
            </a:r>
          </a:p>
          <a:p>
            <a:pPr marL="0" indent="0">
              <a:buNone/>
            </a:pPr>
            <a:r>
              <a:rPr lang="en-US" sz="2800" dirty="0" smtClean="0"/>
              <a:t>Must show:</a:t>
            </a:r>
            <a:br>
              <a:rPr lang="en-US" sz="2800" dirty="0" smtClean="0"/>
            </a:br>
            <a:r>
              <a:rPr lang="en-US" sz="2800" dirty="0" smtClean="0"/>
              <a:t>				 where |M| = {0,1}</a:t>
            </a:r>
            <a:r>
              <a:rPr lang="en-US" sz="2800" baseline="30000" dirty="0" smtClean="0"/>
              <a:t>m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i="1" u="sng" dirty="0" smtClean="0"/>
              <a:t>Intuition:</a:t>
            </a:r>
            <a:r>
              <a:rPr lang="en-US" sz="2800" dirty="0" smtClean="0"/>
              <a:t>  Say that M = {00,01,10,11}, and </a:t>
            </a:r>
            <a:r>
              <a:rPr lang="en-US" sz="2800" i="1" dirty="0" smtClean="0"/>
              <a:t>m</a:t>
            </a:r>
            <a:r>
              <a:rPr lang="en-US" sz="2800" dirty="0" smtClean="0"/>
              <a:t> = 11. The adversary receives c = 10.  It asks itself whether the plaintext was m</a:t>
            </a:r>
            <a:r>
              <a:rPr lang="en-US" sz="2800" baseline="-25000" dirty="0"/>
              <a:t>0</a:t>
            </a:r>
            <a:r>
              <a:rPr lang="en-US" sz="2800" dirty="0" smtClean="0"/>
              <a:t> or m</a:t>
            </a:r>
            <a:r>
              <a:rPr lang="en-US" sz="2800" baseline="-25000" dirty="0"/>
              <a:t>1</a:t>
            </a:r>
            <a:r>
              <a:rPr lang="en-US" sz="2800" dirty="0" smtClean="0"/>
              <a:t> (e.g., 01 or 10). It reasons:</a:t>
            </a:r>
          </a:p>
          <a:p>
            <a:r>
              <a:rPr lang="en-US" sz="2800" dirty="0" smtClean="0"/>
              <a:t>if m</a:t>
            </a:r>
            <a:r>
              <a:rPr lang="en-US" sz="2800" baseline="-25000" dirty="0"/>
              <a:t>0</a:t>
            </a:r>
            <a:r>
              <a:rPr lang="en-US" sz="2800" dirty="0" smtClean="0"/>
              <a:t>, then k = m</a:t>
            </a:r>
            <a:r>
              <a:rPr lang="en-US" sz="2800" baseline="-25000" dirty="0"/>
              <a:t>0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/>
              </a:rPr>
              <a:t> c = </a:t>
            </a:r>
            <a:r>
              <a:rPr lang="en-US" sz="2800" dirty="0" smtClean="0"/>
              <a:t>01 </a:t>
            </a:r>
            <a:r>
              <a:rPr lang="en-US" sz="2800" dirty="0" smtClean="0">
                <a:sym typeface="Symbol"/>
              </a:rPr>
              <a:t> 10 = 11. </a:t>
            </a:r>
          </a:p>
          <a:p>
            <a:r>
              <a:rPr lang="en-US" sz="2800" dirty="0" smtClean="0">
                <a:sym typeface="Symbol"/>
              </a:rPr>
              <a:t>if m</a:t>
            </a:r>
            <a:r>
              <a:rPr lang="en-US" sz="2800" baseline="-25000" dirty="0">
                <a:sym typeface="Symbol"/>
              </a:rPr>
              <a:t>1</a:t>
            </a:r>
            <a:r>
              <a:rPr lang="en-US" sz="2800" dirty="0" smtClean="0">
                <a:sym typeface="Symbol"/>
              </a:rPr>
              <a:t>, then k = m</a:t>
            </a:r>
            <a:r>
              <a:rPr lang="en-US" sz="2800" baseline="-25000" dirty="0">
                <a:sym typeface="Symbol"/>
              </a:rPr>
              <a:t>1</a:t>
            </a:r>
            <a:r>
              <a:rPr lang="en-US" sz="2800" dirty="0" smtClean="0"/>
              <a:t> </a:t>
            </a:r>
            <a:r>
              <a:rPr lang="en-US" sz="2800" dirty="0">
                <a:sym typeface="Symbol"/>
              </a:rPr>
              <a:t> c = </a:t>
            </a:r>
            <a:r>
              <a:rPr lang="en-US" sz="2800" dirty="0" smtClean="0">
                <a:sym typeface="Symbol"/>
              </a:rPr>
              <a:t>10</a:t>
            </a:r>
            <a:r>
              <a:rPr lang="en-US" sz="2800" dirty="0" smtClean="0"/>
              <a:t> </a:t>
            </a:r>
            <a:r>
              <a:rPr lang="en-US" sz="2800" dirty="0">
                <a:sym typeface="Symbol"/>
              </a:rPr>
              <a:t> 10 = </a:t>
            </a:r>
            <a:r>
              <a:rPr lang="en-US" sz="2800" dirty="0" smtClean="0">
                <a:sym typeface="Symbol"/>
              </a:rPr>
              <a:t>00.  </a:t>
            </a:r>
          </a:p>
          <a:p>
            <a:pPr marL="0" indent="0">
              <a:buNone/>
            </a:pPr>
            <a:r>
              <a:rPr lang="en-US" sz="2800" dirty="0" smtClean="0">
                <a:sym typeface="Symbol"/>
              </a:rPr>
              <a:t>But all keys are equally likely, so it doesn’t know which case it could be.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715" y="1894504"/>
            <a:ext cx="5800584" cy="5528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0" y="2362200"/>
            <a:ext cx="2057400" cy="14478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 fontScale="47500" lnSpcReduction="20000"/>
          </a:bodyPr>
          <a:lstStyle/>
          <a:p>
            <a:r>
              <a:rPr lang="en-US" sz="2400" dirty="0"/>
              <a:t>\begin{align}</a:t>
            </a:r>
          </a:p>
          <a:p>
            <a:r>
              <a:rPr lang="fr-FR" sz="2400" dirty="0"/>
              <a:t>\Pr[E(k,m_0) = c] &amp;= \Pr[k \</a:t>
            </a:r>
            <a:r>
              <a:rPr lang="fr-FR" sz="2400" dirty="0" err="1"/>
              <a:t>oplus</a:t>
            </a:r>
            <a:r>
              <a:rPr lang="fr-FR" sz="2400" dirty="0"/>
              <a:t> m_0 = c] \\</a:t>
            </a:r>
          </a:p>
          <a:p>
            <a:r>
              <a:rPr lang="fr-FR" sz="2400" dirty="0"/>
              <a:t> &amp; = \frac{|k \in \{0,1\}^m : k \</a:t>
            </a:r>
            <a:r>
              <a:rPr lang="fr-FR" sz="2400" dirty="0" err="1"/>
              <a:t>oplus</a:t>
            </a:r>
            <a:r>
              <a:rPr lang="fr-FR" sz="2400" dirty="0"/>
              <a:t> m_0 = c|}{\{0,1\}^m}\\</a:t>
            </a:r>
          </a:p>
          <a:p>
            <a:r>
              <a:rPr lang="fr-FR" sz="2400" dirty="0"/>
              <a:t> &amp; = \frac{1}{2^m}\\</a:t>
            </a:r>
          </a:p>
          <a:p>
            <a:r>
              <a:rPr lang="fr-FR" sz="2400" dirty="0"/>
              <a:t>\Pr[E(k,m_1) = c] &amp;= \Pr[k \</a:t>
            </a:r>
            <a:r>
              <a:rPr lang="fr-FR" sz="2400" dirty="0" err="1"/>
              <a:t>oplus</a:t>
            </a:r>
            <a:r>
              <a:rPr lang="fr-FR" sz="2400" dirty="0"/>
              <a:t> m_1 = c] \\</a:t>
            </a:r>
          </a:p>
          <a:p>
            <a:r>
              <a:rPr lang="fr-FR" sz="2400" dirty="0"/>
              <a:t> &amp; = \frac{|k \in \{0,1\}^m : k \</a:t>
            </a:r>
            <a:r>
              <a:rPr lang="fr-FR" sz="2400" dirty="0" err="1"/>
              <a:t>oplus</a:t>
            </a:r>
            <a:r>
              <a:rPr lang="fr-FR" sz="2400" dirty="0"/>
              <a:t> m_1 = c|}{\{0,1\}^m}\\</a:t>
            </a:r>
          </a:p>
          <a:p>
            <a:r>
              <a:rPr lang="fr-FR" sz="2400" dirty="0"/>
              <a:t> &amp; = \frac{1}{2^m}</a:t>
            </a:r>
          </a:p>
          <a:p>
            <a:r>
              <a:rPr lang="fr-FR" sz="2400" dirty="0"/>
              <a:t>\end{</a:t>
            </a:r>
            <a:r>
              <a:rPr lang="fr-FR" sz="2400" dirty="0" err="1"/>
              <a:t>align</a:t>
            </a:r>
            <a:r>
              <a:rPr lang="fr-FR" sz="2400" dirty="0"/>
              <a:t>}</a:t>
            </a:r>
          </a:p>
          <a:p>
            <a:r>
              <a:rPr lang="en-US" sz="2400" dirty="0"/>
              <a:t>Therefore, $\</a:t>
            </a:r>
            <a:r>
              <a:rPr lang="en-US" sz="2400" dirty="0" err="1"/>
              <a:t>Pr</a:t>
            </a:r>
            <a:r>
              <a:rPr lang="en-US" sz="2400" dirty="0"/>
              <a:t>[E(k,m_0) = c] = \</a:t>
            </a:r>
            <a:r>
              <a:rPr lang="en-US" sz="2400" dirty="0" err="1"/>
              <a:t>Pr</a:t>
            </a:r>
            <a:r>
              <a:rPr lang="en-US" sz="2400" dirty="0"/>
              <a:t>[E(k,m_1) = c]$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0449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News: OTP has Perfect Secrecy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u="sng" dirty="0" err="1" smtClean="0"/>
              <a:t>Thm</a:t>
            </a:r>
            <a:r>
              <a:rPr lang="en-US" sz="2800" dirty="0" smtClean="0"/>
              <a:t>: 			The One Time Pad is Perfectly Secure</a:t>
            </a:r>
          </a:p>
          <a:p>
            <a:pPr marL="0" indent="0">
              <a:buNone/>
            </a:pPr>
            <a:r>
              <a:rPr lang="en-US" sz="2800" dirty="0" smtClean="0"/>
              <a:t>Must show:</a:t>
            </a:r>
            <a:br>
              <a:rPr lang="en-US" sz="2800" dirty="0" smtClean="0"/>
            </a:br>
            <a:r>
              <a:rPr lang="en-US" sz="2800" dirty="0" smtClean="0"/>
              <a:t>				 where |M| = |K| = {0,1}</a:t>
            </a:r>
            <a:r>
              <a:rPr lang="en-US" sz="2800" baseline="30000" dirty="0" smtClean="0"/>
              <a:t>m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i="1" u="sng" dirty="0" smtClean="0"/>
              <a:t>Proof:</a:t>
            </a:r>
            <a:endParaRPr lang="en-US" sz="280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715" y="1894504"/>
            <a:ext cx="5800584" cy="5528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0" y="2362200"/>
            <a:ext cx="2057400" cy="14478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 fontScale="47500" lnSpcReduction="20000"/>
          </a:bodyPr>
          <a:lstStyle/>
          <a:p>
            <a:r>
              <a:rPr lang="en-US" sz="2400" dirty="0"/>
              <a:t>\begin{align}</a:t>
            </a:r>
          </a:p>
          <a:p>
            <a:r>
              <a:rPr lang="fr-FR" sz="2400" dirty="0"/>
              <a:t>\Pr[E(k,m_0) = c] &amp;= \Pr[k \</a:t>
            </a:r>
            <a:r>
              <a:rPr lang="fr-FR" sz="2400" dirty="0" err="1"/>
              <a:t>oplus</a:t>
            </a:r>
            <a:r>
              <a:rPr lang="fr-FR" sz="2400" dirty="0"/>
              <a:t> m_0 = c] \\</a:t>
            </a:r>
          </a:p>
          <a:p>
            <a:r>
              <a:rPr lang="fr-FR" sz="2400" dirty="0"/>
              <a:t> &amp; = \frac{|k \in \{0,1\}^m : k \</a:t>
            </a:r>
            <a:r>
              <a:rPr lang="fr-FR" sz="2400" dirty="0" err="1"/>
              <a:t>oplus</a:t>
            </a:r>
            <a:r>
              <a:rPr lang="fr-FR" sz="2400" dirty="0"/>
              <a:t> m_0 = c|}{\{0,1\}^m}\\</a:t>
            </a:r>
          </a:p>
          <a:p>
            <a:r>
              <a:rPr lang="fr-FR" sz="2400" dirty="0"/>
              <a:t> &amp; = \frac{1}{2^m}\\</a:t>
            </a:r>
          </a:p>
          <a:p>
            <a:r>
              <a:rPr lang="fr-FR" sz="2400" dirty="0"/>
              <a:t>\Pr[E(k,m_1) = c] &amp;= \Pr[k \</a:t>
            </a:r>
            <a:r>
              <a:rPr lang="fr-FR" sz="2400" dirty="0" err="1"/>
              <a:t>oplus</a:t>
            </a:r>
            <a:r>
              <a:rPr lang="fr-FR" sz="2400" dirty="0"/>
              <a:t> m_1 = c] \\</a:t>
            </a:r>
          </a:p>
          <a:p>
            <a:r>
              <a:rPr lang="fr-FR" sz="2400" dirty="0"/>
              <a:t> &amp; = \frac{|k \in \{0,1\}^m : k \</a:t>
            </a:r>
            <a:r>
              <a:rPr lang="fr-FR" sz="2400" dirty="0" err="1"/>
              <a:t>oplus</a:t>
            </a:r>
            <a:r>
              <a:rPr lang="fr-FR" sz="2400" dirty="0"/>
              <a:t> m_1 = c|}{\{0,1\}^m}\\</a:t>
            </a:r>
          </a:p>
          <a:p>
            <a:r>
              <a:rPr lang="fr-FR" sz="2400" dirty="0"/>
              <a:t> &amp; = \frac{1}{2^m}</a:t>
            </a:r>
          </a:p>
          <a:p>
            <a:r>
              <a:rPr lang="fr-FR" sz="2400" dirty="0"/>
              <a:t>\end{</a:t>
            </a:r>
            <a:r>
              <a:rPr lang="fr-FR" sz="2400" dirty="0" err="1"/>
              <a:t>align</a:t>
            </a:r>
            <a:r>
              <a:rPr lang="fr-FR" sz="2400" dirty="0"/>
              <a:t>}</a:t>
            </a:r>
          </a:p>
          <a:p>
            <a:r>
              <a:rPr lang="en-US" sz="2400" dirty="0"/>
              <a:t>Therefore, $\</a:t>
            </a:r>
            <a:r>
              <a:rPr lang="en-US" sz="2400" dirty="0" err="1"/>
              <a:t>Pr</a:t>
            </a:r>
            <a:r>
              <a:rPr lang="en-US" sz="2400" dirty="0"/>
              <a:t>[E(k,m_0) = c] = \</a:t>
            </a:r>
            <a:r>
              <a:rPr lang="en-US" sz="2400" dirty="0" err="1"/>
              <a:t>Pr</a:t>
            </a:r>
            <a:r>
              <a:rPr lang="en-US" sz="2400" dirty="0"/>
              <a:t>[E(k,m_1) = c]$</a:t>
            </a:r>
            <a:endParaRPr lang="en-US" sz="2800" dirty="0" smtClean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71800"/>
            <a:ext cx="7467600" cy="33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9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Time Pad is Insecure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Two Time Pad: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 c</a:t>
            </a:r>
            <a:r>
              <a:rPr lang="en-US" baseline="-25000" dirty="0" smtClean="0"/>
              <a:t>1</a:t>
            </a:r>
            <a:r>
              <a:rPr lang="en-US" dirty="0" smtClean="0"/>
              <a:t> = m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 k</a:t>
            </a:r>
          </a:p>
          <a:p>
            <a:pPr marL="0" indent="0">
              <a:buNone/>
            </a:pPr>
            <a:r>
              <a:rPr lang="en-US" dirty="0" smtClean="0"/>
              <a:t>   c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m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>
                <a:sym typeface="Symbol"/>
              </a:rPr>
              <a:t> k</a:t>
            </a:r>
            <a:r>
              <a:rPr lang="en-US" dirty="0" smtClean="0">
                <a:sym typeface="Symbol"/>
              </a:rPr>
              <a:t>   </a:t>
            </a:r>
          </a:p>
          <a:p>
            <a:pPr marL="0" indent="0">
              <a:buNone/>
            </a:pPr>
            <a:endParaRPr lang="en-US" dirty="0">
              <a:sym typeface="Symbol"/>
            </a:endParaRPr>
          </a:p>
          <a:p>
            <a:pPr marL="0" indent="0">
              <a:buNone/>
            </a:pPr>
            <a:r>
              <a:rPr lang="en-US" dirty="0" smtClean="0">
                <a:sym typeface="Symbol"/>
              </a:rPr>
              <a:t>Eavesdropper gets c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 and c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.  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What is the problem?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34</a:t>
            </a:fld>
            <a:endParaRPr lang="en-US"/>
          </a:p>
        </p:txBody>
      </p:sp>
      <p:sp>
        <p:nvSpPr>
          <p:cNvPr id="5" name="Snip Single Corner Rectangle 4"/>
          <p:cNvSpPr/>
          <p:nvPr/>
        </p:nvSpPr>
        <p:spPr>
          <a:xfrm>
            <a:off x="4461268" y="1524000"/>
            <a:ext cx="4495800" cy="1947289"/>
          </a:xfrm>
          <a:prstGeom prst="snip1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Enough redundancy in ASCII (and </a:t>
            </a:r>
            <a:r>
              <a:rPr lang="en-US" sz="2800" dirty="0" err="1" smtClean="0">
                <a:solidFill>
                  <a:schemeClr val="bg1"/>
                </a:solidFill>
              </a:rPr>
              <a:t>english</a:t>
            </a:r>
            <a:r>
              <a:rPr lang="en-US" sz="2800" dirty="0" smtClean="0">
                <a:solidFill>
                  <a:schemeClr val="bg1"/>
                </a:solidFill>
              </a:rPr>
              <a:t>) that</a:t>
            </a:r>
          </a:p>
          <a:p>
            <a:pPr algn="ctr"/>
            <a:r>
              <a:rPr lang="en-US" sz="2800" dirty="0" smtClean="0"/>
              <a:t>m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r>
              <a:rPr lang="en-US" sz="2800" dirty="0">
                <a:sym typeface="Symbol"/>
              </a:rPr>
              <a:t> </a:t>
            </a:r>
            <a:r>
              <a:rPr lang="en-US" sz="2800" dirty="0" smtClean="0">
                <a:sym typeface="Symbol"/>
              </a:rPr>
              <a:t>m</a:t>
            </a:r>
            <a:r>
              <a:rPr lang="en-US" sz="2800" baseline="-25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 is enough </a:t>
            </a:r>
            <a:br>
              <a:rPr lang="en-US" sz="2800" dirty="0" smtClean="0">
                <a:sym typeface="Symbol"/>
              </a:rPr>
            </a:br>
            <a:r>
              <a:rPr lang="en-US" sz="2800" dirty="0" smtClean="0">
                <a:sym typeface="Symbol"/>
              </a:rPr>
              <a:t>to know m</a:t>
            </a:r>
            <a:r>
              <a:rPr lang="en-US" sz="2800" baseline="-25000" dirty="0" smtClean="0">
                <a:sym typeface="Symbol"/>
              </a:rPr>
              <a:t>1</a:t>
            </a:r>
            <a:r>
              <a:rPr lang="en-US" sz="2800" dirty="0" smtClean="0">
                <a:sym typeface="Symbol"/>
              </a:rPr>
              <a:t> and m</a:t>
            </a:r>
            <a:r>
              <a:rPr lang="en-US" sz="2800" baseline="-25000" dirty="0" smtClean="0">
                <a:sym typeface="Symbol"/>
              </a:rPr>
              <a:t>2</a:t>
            </a:r>
            <a:endParaRPr lang="en-US" sz="2800" baseline="-250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2705100" y="4960875"/>
            <a:ext cx="3733800" cy="6779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3200" dirty="0"/>
              <a:t>c</a:t>
            </a:r>
            <a:r>
              <a:rPr lang="en-US" sz="3200" baseline="-25000" dirty="0"/>
              <a:t>1</a:t>
            </a:r>
            <a:r>
              <a:rPr lang="en-US" sz="3200" dirty="0"/>
              <a:t> </a:t>
            </a:r>
            <a:r>
              <a:rPr lang="en-US" sz="3200" dirty="0" smtClean="0">
                <a:sym typeface="Symbol"/>
              </a:rPr>
              <a:t> </a:t>
            </a:r>
            <a:r>
              <a:rPr lang="en-US" sz="3200" dirty="0" smtClean="0"/>
              <a:t>c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= m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</a:t>
            </a:r>
            <a:r>
              <a:rPr lang="en-US" sz="3200" dirty="0" smtClean="0">
                <a:sym typeface="Symbol"/>
              </a:rPr>
              <a:t> </a:t>
            </a:r>
            <a:r>
              <a:rPr lang="en-US" sz="3200" dirty="0" smtClean="0"/>
              <a:t>m</a:t>
            </a:r>
            <a:r>
              <a:rPr lang="en-US" sz="3200" baseline="-25000" dirty="0" smtClean="0"/>
              <a:t>2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73460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keys must be equally likely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212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Let M={000,001}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Let K = {000, 001, 010, 011, 100, 101, 110, 111}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Note that if K is </a:t>
            </a:r>
            <a:r>
              <a:rPr lang="en-US" sz="2400" u="sng" dirty="0" smtClean="0">
                <a:solidFill>
                  <a:schemeClr val="tx2"/>
                </a:solidFill>
              </a:rPr>
              <a:t>randomly selected</a:t>
            </a:r>
            <a:r>
              <a:rPr lang="en-US" sz="2400" dirty="0" smtClean="0"/>
              <a:t> as 000, then M = C.  This is not a weakness!  If we did not allow a message to encrypt to itself, then some </a:t>
            </a:r>
            <a:r>
              <a:rPr lang="en-US" sz="2400" dirty="0" err="1" smtClean="0"/>
              <a:t>ciphertexts</a:t>
            </a:r>
            <a:r>
              <a:rPr lang="en-US" sz="2400" dirty="0" smtClean="0"/>
              <a:t> are more likely, which is bad.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35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3124200" y="1524000"/>
            <a:ext cx="2133600" cy="838200"/>
          </a:xfrm>
          <a:prstGeom prst="wedgeRoundRectCallout">
            <a:avLst>
              <a:gd name="adj1" fmla="val -65651"/>
              <a:gd name="adj2" fmla="val 69630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Two possible messages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324600" y="3733800"/>
            <a:ext cx="2133600" cy="838200"/>
          </a:xfrm>
          <a:prstGeom prst="wedgeRoundRectCallout">
            <a:avLst>
              <a:gd name="adj1" fmla="val -53746"/>
              <a:gd name="adj2" fmla="val -71190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8 keys</a:t>
            </a:r>
          </a:p>
        </p:txBody>
      </p:sp>
    </p:spTree>
    <p:extLst>
      <p:ext uri="{BB962C8B-B14F-4D97-AF65-F5344CB8AC3E}">
        <p14:creationId xmlns:p14="http://schemas.microsoft.com/office/powerpoint/2010/main" val="41868059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“Bad News”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8288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Theorem</a:t>
            </a:r>
            <a:r>
              <a:rPr lang="en-US" dirty="0" smtClean="0"/>
              <a:t>: Perfect secrecy requires |K| &gt;= |M|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36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082533" y="2307696"/>
            <a:ext cx="3124200" cy="2514600"/>
            <a:chOff x="2362200" y="2667000"/>
            <a:chExt cx="4419600" cy="3124200"/>
          </a:xfrm>
        </p:grpSpPr>
        <p:sp>
          <p:nvSpPr>
            <p:cNvPr id="5" name="Oval 4"/>
            <p:cNvSpPr/>
            <p:nvPr/>
          </p:nvSpPr>
          <p:spPr>
            <a:xfrm>
              <a:off x="2362200" y="2667000"/>
              <a:ext cx="4419600" cy="312420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429000" y="3429000"/>
              <a:ext cx="533400" cy="38100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953000" y="3447976"/>
              <a:ext cx="533400" cy="38100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3485399" y="4656993"/>
              <a:ext cx="2001001" cy="346388"/>
            </a:xfrm>
            <a:custGeom>
              <a:avLst/>
              <a:gdLst>
                <a:gd name="connsiteX0" fmla="*/ 0 w 2001001"/>
                <a:gd name="connsiteY0" fmla="*/ 346388 h 346388"/>
                <a:gd name="connsiteX1" fmla="*/ 115442 w 2001001"/>
                <a:gd name="connsiteY1" fmla="*/ 288657 h 346388"/>
                <a:gd name="connsiteX2" fmla="*/ 230884 w 2001001"/>
                <a:gd name="connsiteY2" fmla="*/ 230926 h 346388"/>
                <a:gd name="connsiteX3" fmla="*/ 346327 w 2001001"/>
                <a:gd name="connsiteY3" fmla="*/ 153951 h 346388"/>
                <a:gd name="connsiteX4" fmla="*/ 404048 w 2001001"/>
                <a:gd name="connsiteY4" fmla="*/ 134707 h 346388"/>
                <a:gd name="connsiteX5" fmla="*/ 461769 w 2001001"/>
                <a:gd name="connsiteY5" fmla="*/ 96219 h 346388"/>
                <a:gd name="connsiteX6" fmla="*/ 615692 w 2001001"/>
                <a:gd name="connsiteY6" fmla="*/ 57732 h 346388"/>
                <a:gd name="connsiteX7" fmla="*/ 827337 w 2001001"/>
                <a:gd name="connsiteY7" fmla="*/ 0 h 346388"/>
                <a:gd name="connsiteX8" fmla="*/ 1385308 w 2001001"/>
                <a:gd name="connsiteY8" fmla="*/ 19244 h 346388"/>
                <a:gd name="connsiteX9" fmla="*/ 1462270 w 2001001"/>
                <a:gd name="connsiteY9" fmla="*/ 38488 h 346388"/>
                <a:gd name="connsiteX10" fmla="*/ 1558472 w 2001001"/>
                <a:gd name="connsiteY10" fmla="*/ 57732 h 346388"/>
                <a:gd name="connsiteX11" fmla="*/ 1693155 w 2001001"/>
                <a:gd name="connsiteY11" fmla="*/ 134707 h 346388"/>
                <a:gd name="connsiteX12" fmla="*/ 1750876 w 2001001"/>
                <a:gd name="connsiteY12" fmla="*/ 153951 h 346388"/>
                <a:gd name="connsiteX13" fmla="*/ 1885559 w 2001001"/>
                <a:gd name="connsiteY13" fmla="*/ 250169 h 346388"/>
                <a:gd name="connsiteX14" fmla="*/ 2001001 w 2001001"/>
                <a:gd name="connsiteY14" fmla="*/ 288657 h 346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01001" h="346388">
                  <a:moveTo>
                    <a:pt x="0" y="346388"/>
                  </a:moveTo>
                  <a:cubicBezTo>
                    <a:pt x="38481" y="327144"/>
                    <a:pt x="77834" y="309554"/>
                    <a:pt x="115442" y="288657"/>
                  </a:cubicBezTo>
                  <a:cubicBezTo>
                    <a:pt x="227335" y="226483"/>
                    <a:pt x="118514" y="268388"/>
                    <a:pt x="230884" y="230926"/>
                  </a:cubicBezTo>
                  <a:cubicBezTo>
                    <a:pt x="269365" y="205268"/>
                    <a:pt x="302450" y="168579"/>
                    <a:pt x="346327" y="153951"/>
                  </a:cubicBezTo>
                  <a:cubicBezTo>
                    <a:pt x="365567" y="147536"/>
                    <a:pt x="385908" y="143779"/>
                    <a:pt x="404048" y="134707"/>
                  </a:cubicBezTo>
                  <a:cubicBezTo>
                    <a:pt x="424731" y="124363"/>
                    <a:pt x="441086" y="106563"/>
                    <a:pt x="461769" y="96219"/>
                  </a:cubicBezTo>
                  <a:cubicBezTo>
                    <a:pt x="508476" y="72861"/>
                    <a:pt x="567386" y="70909"/>
                    <a:pt x="615692" y="57732"/>
                  </a:cubicBezTo>
                  <a:cubicBezTo>
                    <a:pt x="884231" y="-15518"/>
                    <a:pt x="592943" y="46888"/>
                    <a:pt x="827337" y="0"/>
                  </a:cubicBezTo>
                  <a:cubicBezTo>
                    <a:pt x="1013327" y="6415"/>
                    <a:pt x="1199548" y="7984"/>
                    <a:pt x="1385308" y="19244"/>
                  </a:cubicBezTo>
                  <a:cubicBezTo>
                    <a:pt x="1411703" y="20844"/>
                    <a:pt x="1436456" y="32751"/>
                    <a:pt x="1462270" y="38488"/>
                  </a:cubicBezTo>
                  <a:cubicBezTo>
                    <a:pt x="1494194" y="45583"/>
                    <a:pt x="1526405" y="51317"/>
                    <a:pt x="1558472" y="57732"/>
                  </a:cubicBezTo>
                  <a:cubicBezTo>
                    <a:pt x="1616439" y="96383"/>
                    <a:pt x="1624804" y="105408"/>
                    <a:pt x="1693155" y="134707"/>
                  </a:cubicBezTo>
                  <a:cubicBezTo>
                    <a:pt x="1711796" y="142698"/>
                    <a:pt x="1731636" y="147536"/>
                    <a:pt x="1750876" y="153951"/>
                  </a:cubicBezTo>
                  <a:cubicBezTo>
                    <a:pt x="1812861" y="215947"/>
                    <a:pt x="1801140" y="216396"/>
                    <a:pt x="1885559" y="250169"/>
                  </a:cubicBezTo>
                  <a:cubicBezTo>
                    <a:pt x="1923220" y="265236"/>
                    <a:pt x="2001001" y="288657"/>
                    <a:pt x="2001001" y="288657"/>
                  </a:cubicBezTo>
                </a:path>
              </a:pathLst>
            </a:custGeom>
            <a:ln w="38100"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876300" y="5029200"/>
            <a:ext cx="7391400" cy="11430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 practice, we usually shoot for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i="1" u="sng" dirty="0" smtClean="0">
                <a:solidFill>
                  <a:schemeClr val="bg1"/>
                </a:solidFill>
              </a:rPr>
              <a:t>computational security</a:t>
            </a:r>
            <a:r>
              <a:rPr lang="en-US" sz="2800" dirty="0" smtClean="0">
                <a:solidFill>
                  <a:schemeClr val="bg1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23807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OTP provides perfect secrecy.  </a:t>
            </a:r>
          </a:p>
          <a:p>
            <a:pPr marL="0" indent="0" algn="r">
              <a:buNone/>
            </a:pPr>
            <a:r>
              <a:rPr lang="en-US" dirty="0" smtClean="0"/>
              <a:t>......But is that enough?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3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Integrity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2438400"/>
            <a:ext cx="2133600" cy="4572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ambria"/>
                <a:cs typeface="Cambria"/>
              </a:rPr>
              <a:t>m</a:t>
            </a:r>
            <a:endParaRPr lang="en-US" sz="24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29000" y="2667000"/>
            <a:ext cx="22860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63952" y="2057400"/>
            <a:ext cx="1616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ambria"/>
                <a:cs typeface="Cambria"/>
              </a:rPr>
              <a:t>e</a:t>
            </a:r>
            <a:r>
              <a:rPr lang="en-US" sz="2400" dirty="0" err="1" smtClean="0">
                <a:latin typeface="Cambria"/>
                <a:cs typeface="Cambria"/>
              </a:rPr>
              <a:t>nc</a:t>
            </a:r>
            <a:r>
              <a:rPr lang="en-US" sz="2400" dirty="0" smtClean="0">
                <a:latin typeface="Cambria"/>
                <a:cs typeface="Cambria"/>
              </a:rPr>
              <a:t>  ( ⊕k )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43600" y="2438400"/>
            <a:ext cx="2133600" cy="457200"/>
          </a:xfrm>
          <a:prstGeom prst="rect">
            <a:avLst/>
          </a:prstGeom>
          <a:pattFill prst="pct10">
            <a:fgClr>
              <a:schemeClr val="bg2">
                <a:lumMod val="75000"/>
              </a:schemeClr>
            </a:fgClr>
            <a:bgClr>
              <a:schemeClr val="bg1"/>
            </a:bgClr>
          </a:patt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ambria"/>
                <a:cs typeface="Cambria"/>
              </a:rPr>
              <a:t>m ⊕ k</a:t>
            </a:r>
            <a:endParaRPr lang="en-US" sz="24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43600" y="3733800"/>
            <a:ext cx="2133600" cy="457200"/>
          </a:xfrm>
          <a:prstGeom prst="rect">
            <a:avLst/>
          </a:prstGeom>
          <a:pattFill prst="pct10">
            <a:fgClr>
              <a:schemeClr val="bg2">
                <a:lumMod val="75000"/>
              </a:schemeClr>
            </a:fgClr>
            <a:bgClr>
              <a:schemeClr val="bg1"/>
            </a:bgClr>
          </a:patt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ambria"/>
                <a:cs typeface="Cambria"/>
              </a:rPr>
              <a:t>m ⊕ k </a:t>
            </a:r>
            <a:r>
              <a:rPr lang="en-US" sz="2400" dirty="0" smtClean="0">
                <a:solidFill>
                  <a:srgbClr val="000000"/>
                </a:solidFill>
                <a:cs typeface="Cambria"/>
              </a:rPr>
              <a:t>⊕ evil</a:t>
            </a:r>
            <a:endParaRPr lang="en-US" sz="24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6800" y="3733800"/>
            <a:ext cx="2133600" cy="4572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ambria"/>
                <a:cs typeface="Cambria"/>
              </a:rPr>
              <a:t>m </a:t>
            </a:r>
            <a:r>
              <a:rPr lang="en-US" sz="2400" dirty="0" smtClean="0">
                <a:solidFill>
                  <a:srgbClr val="000000"/>
                </a:solidFill>
                <a:cs typeface="Cambria"/>
              </a:rPr>
              <a:t>⊕ evil</a:t>
            </a:r>
            <a:endParaRPr lang="en-US" sz="24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429000" y="4038600"/>
            <a:ext cx="22860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flipH="1">
            <a:off x="3832780" y="3505200"/>
            <a:ext cx="1547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ambria"/>
                <a:cs typeface="Cambria"/>
              </a:rPr>
              <a:t>d</a:t>
            </a:r>
            <a:r>
              <a:rPr lang="en-US" sz="2400" dirty="0" err="1" smtClean="0">
                <a:latin typeface="Cambria"/>
                <a:cs typeface="Cambria"/>
              </a:rPr>
              <a:t>ec</a:t>
            </a:r>
            <a:r>
              <a:rPr lang="en-US" sz="2400" dirty="0" smtClean="0">
                <a:latin typeface="Cambria"/>
                <a:cs typeface="Cambria"/>
              </a:rPr>
              <a:t> ( ⊕k )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66800" y="3733800"/>
            <a:ext cx="2133600" cy="457200"/>
          </a:xfrm>
          <a:prstGeom prst="rect">
            <a:avLst/>
          </a:prstGeom>
          <a:ln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ambria"/>
                <a:cs typeface="Cambria"/>
              </a:rPr>
              <a:t>?</a:t>
            </a:r>
            <a:endParaRPr lang="en-US" sz="28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638800" y="3581400"/>
            <a:ext cx="2667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5943600" y="2575711"/>
            <a:ext cx="2828722" cy="929489"/>
            <a:chOff x="5943600" y="2575711"/>
            <a:chExt cx="2828722" cy="929489"/>
          </a:xfrm>
        </p:grpSpPr>
        <p:sp>
          <p:nvSpPr>
            <p:cNvPr id="15" name="TextBox 14"/>
            <p:cNvSpPr txBox="1"/>
            <p:nvPr/>
          </p:nvSpPr>
          <p:spPr>
            <a:xfrm>
              <a:off x="8077200" y="2575711"/>
              <a:ext cx="695122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Cambria"/>
                  <a:cs typeface="Cambria"/>
                </a:rPr>
                <a:t>⊕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43600" y="3048000"/>
              <a:ext cx="2133600" cy="45720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Cambria"/>
                  <a:cs typeface="Cambria"/>
                </a:rPr>
                <a:t>evil</a:t>
              </a:r>
              <a:endParaRPr lang="en-US" sz="2400" dirty="0">
                <a:solidFill>
                  <a:srgbClr val="000000"/>
                </a:solidFill>
                <a:latin typeface="Cambria"/>
                <a:cs typeface="Cambria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5943600" y="3733800"/>
            <a:ext cx="2133600" cy="457200"/>
          </a:xfrm>
          <a:prstGeom prst="rect">
            <a:avLst/>
          </a:prstGeom>
          <a:ln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Cambria"/>
                <a:cs typeface="Cambria"/>
              </a:rPr>
              <a:t>?</a:t>
            </a:r>
            <a:endParaRPr lang="en-US" sz="28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943600" y="1600200"/>
            <a:ext cx="2057400" cy="457200"/>
          </a:xfrm>
          <a:prstGeom prst="roundRect">
            <a:avLst/>
          </a:prstGeom>
          <a:ln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Eve</a:t>
            </a:r>
          </a:p>
        </p:txBody>
      </p:sp>
    </p:spTree>
    <p:extLst>
      <p:ext uri="{BB962C8B-B14F-4D97-AF65-F5344CB8AC3E}">
        <p14:creationId xmlns:p14="http://schemas.microsoft.com/office/powerpoint/2010/main" val="409344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10" grpId="0"/>
      <p:bldP spid="23" grpId="0" animBg="1"/>
      <p:bldP spid="23" grpId="1" animBg="1"/>
      <p:bldP spid="25" grpId="0" animBg="1"/>
      <p:bldP spid="25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Integrity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2438400"/>
            <a:ext cx="2133600" cy="4572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ambria"/>
                <a:cs typeface="Cambria"/>
              </a:rPr>
              <a:t>From: Bob</a:t>
            </a:r>
            <a:endParaRPr lang="en-US" sz="24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29000" y="2667000"/>
            <a:ext cx="22860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63952" y="2057400"/>
            <a:ext cx="1616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ambria"/>
                <a:cs typeface="Cambria"/>
              </a:rPr>
              <a:t>e</a:t>
            </a:r>
            <a:r>
              <a:rPr lang="en-US" sz="2400" dirty="0" err="1" smtClean="0">
                <a:latin typeface="Cambria"/>
                <a:cs typeface="Cambria"/>
              </a:rPr>
              <a:t>nc</a:t>
            </a:r>
            <a:r>
              <a:rPr lang="en-US" sz="2400" dirty="0" smtClean="0">
                <a:latin typeface="Cambria"/>
                <a:cs typeface="Cambria"/>
              </a:rPr>
              <a:t>  ( ⊕k )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43600" y="2438400"/>
            <a:ext cx="2133600" cy="457200"/>
          </a:xfrm>
          <a:prstGeom prst="rect">
            <a:avLst/>
          </a:prstGeom>
          <a:pattFill prst="pct10">
            <a:fgClr>
              <a:schemeClr val="bg2">
                <a:lumMod val="75000"/>
              </a:schemeClr>
            </a:fgClr>
            <a:bgClr>
              <a:schemeClr val="bg1"/>
            </a:bgClr>
          </a:patt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ambria"/>
                <a:cs typeface="Cambria"/>
              </a:rPr>
              <a:t>From: Bob</a:t>
            </a:r>
            <a:endParaRPr lang="en-US" sz="24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43600" y="4495800"/>
            <a:ext cx="2133600" cy="457200"/>
          </a:xfrm>
          <a:prstGeom prst="rect">
            <a:avLst/>
          </a:prstGeom>
          <a:pattFill prst="pct10">
            <a:fgClr>
              <a:schemeClr val="bg2">
                <a:lumMod val="75000"/>
              </a:schemeClr>
            </a:fgClr>
            <a:bgClr>
              <a:schemeClr val="bg1"/>
            </a:bgClr>
          </a:patt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ambria"/>
                <a:cs typeface="Cambria"/>
              </a:rPr>
              <a:t>From: Eve</a:t>
            </a:r>
            <a:endParaRPr lang="en-US" sz="24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6800" y="4572000"/>
            <a:ext cx="2133600" cy="4572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ambria"/>
                <a:cs typeface="Cambria"/>
              </a:rPr>
              <a:t>From: Eve</a:t>
            </a:r>
            <a:endParaRPr lang="en-US" sz="24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429000" y="4800600"/>
            <a:ext cx="22860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flipH="1">
            <a:off x="3832780" y="4267200"/>
            <a:ext cx="1547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ambria"/>
                <a:cs typeface="Cambria"/>
              </a:rPr>
              <a:t>d</a:t>
            </a:r>
            <a:r>
              <a:rPr lang="en-US" sz="2400" dirty="0" err="1" smtClean="0">
                <a:latin typeface="Cambria"/>
                <a:cs typeface="Cambria"/>
              </a:rPr>
              <a:t>ec</a:t>
            </a:r>
            <a:r>
              <a:rPr lang="en-US" sz="2400" dirty="0" smtClean="0">
                <a:latin typeface="Cambria"/>
                <a:cs typeface="Cambria"/>
              </a:rPr>
              <a:t> ( ⊕k )</a:t>
            </a:r>
            <a:endParaRPr lang="en-US" sz="2400" dirty="0">
              <a:latin typeface="Cambria"/>
              <a:cs typeface="Cambria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638800" y="4343400"/>
            <a:ext cx="2667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5943600" y="2575711"/>
            <a:ext cx="2828722" cy="1615289"/>
            <a:chOff x="5943600" y="2575711"/>
            <a:chExt cx="2828722" cy="1615289"/>
          </a:xfrm>
        </p:grpSpPr>
        <p:sp>
          <p:nvSpPr>
            <p:cNvPr id="15" name="TextBox 14"/>
            <p:cNvSpPr txBox="1"/>
            <p:nvPr/>
          </p:nvSpPr>
          <p:spPr>
            <a:xfrm>
              <a:off x="8077200" y="2575711"/>
              <a:ext cx="695122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Cambria"/>
                  <a:cs typeface="Cambria"/>
                </a:rPr>
                <a:t>⊕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43600" y="3048000"/>
              <a:ext cx="2133600" cy="114300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  <a:cs typeface="Cambria"/>
                </a:rPr>
                <a:t>00 00 00 </a:t>
              </a:r>
              <a:r>
                <a:rPr lang="en-US" sz="2400" dirty="0" smtClean="0">
                  <a:solidFill>
                    <a:srgbClr val="000000"/>
                  </a:solidFill>
                  <a:cs typeface="Cambria"/>
                </a:rPr>
                <a:t/>
              </a:r>
              <a:br>
                <a:rPr lang="en-US" sz="2400" dirty="0" smtClean="0">
                  <a:solidFill>
                    <a:srgbClr val="000000"/>
                  </a:solidFill>
                  <a:cs typeface="Cambria"/>
                </a:rPr>
              </a:br>
              <a:r>
                <a:rPr lang="en-US" sz="2400" dirty="0" smtClean="0">
                  <a:solidFill>
                    <a:srgbClr val="000000"/>
                  </a:solidFill>
                  <a:cs typeface="Cambria"/>
                </a:rPr>
                <a:t>00 </a:t>
              </a:r>
              <a:r>
                <a:rPr lang="en-US" sz="2400" dirty="0">
                  <a:solidFill>
                    <a:srgbClr val="000000"/>
                  </a:solidFill>
                  <a:cs typeface="Cambria"/>
                </a:rPr>
                <a:t>00 00 </a:t>
              </a:r>
              <a:r>
                <a:rPr lang="en-US" sz="2400" dirty="0" smtClean="0">
                  <a:solidFill>
                    <a:srgbClr val="000000"/>
                  </a:solidFill>
                  <a:cs typeface="Cambria"/>
                </a:rPr>
                <a:t/>
              </a:r>
              <a:br>
                <a:rPr lang="en-US" sz="2400" dirty="0" smtClean="0">
                  <a:solidFill>
                    <a:srgbClr val="000000"/>
                  </a:solidFill>
                  <a:cs typeface="Cambria"/>
                </a:rPr>
              </a:br>
              <a:r>
                <a:rPr lang="en-US" sz="2400" dirty="0" smtClean="0">
                  <a:solidFill>
                    <a:srgbClr val="000000"/>
                  </a:solidFill>
                  <a:cs typeface="Cambria"/>
                </a:rPr>
                <a:t>07 </a:t>
              </a:r>
              <a:r>
                <a:rPr lang="en-US" sz="2400" dirty="0">
                  <a:solidFill>
                    <a:srgbClr val="000000"/>
                  </a:solidFill>
                  <a:cs typeface="Cambria"/>
                </a:rPr>
                <a:t>19 </a:t>
              </a:r>
              <a:r>
                <a:rPr lang="en-US" sz="2400" dirty="0" smtClean="0">
                  <a:solidFill>
                    <a:srgbClr val="000000"/>
                  </a:solidFill>
                  <a:cs typeface="Cambria"/>
                </a:rPr>
                <a:t>07</a:t>
              </a:r>
              <a:endParaRPr lang="en-US" sz="2400" dirty="0">
                <a:solidFill>
                  <a:srgbClr val="000000"/>
                </a:solidFill>
                <a:cs typeface="Cambria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5943600" y="1600200"/>
            <a:ext cx="2057400" cy="457200"/>
          </a:xfrm>
          <a:prstGeom prst="roundRect">
            <a:avLst/>
          </a:prstGeom>
          <a:ln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Eve</a:t>
            </a:r>
          </a:p>
        </p:txBody>
      </p:sp>
    </p:spTree>
    <p:extLst>
      <p:ext uri="{BB962C8B-B14F-4D97-AF65-F5344CB8AC3E}">
        <p14:creationId xmlns:p14="http://schemas.microsoft.com/office/powerpoint/2010/main" val="187659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Cryptography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8229600" cy="293727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David Kahn,   “The code breakers”   </a:t>
            </a:r>
            <a:r>
              <a:rPr lang="en-US" sz="2400" dirty="0" smtClean="0"/>
              <a:t>(1996)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495550"/>
            <a:ext cx="1694923" cy="244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4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Security Goals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40</a:t>
            </a:fld>
            <a:endParaRPr lang="en-US"/>
          </a:p>
        </p:txBody>
      </p:sp>
      <p:sp>
        <p:nvSpPr>
          <p:cNvPr id="15" name="Can 14"/>
          <p:cNvSpPr/>
          <p:nvPr/>
        </p:nvSpPr>
        <p:spPr bwMode="auto">
          <a:xfrm rot="5400000">
            <a:off x="4378870" y="1374230"/>
            <a:ext cx="325574" cy="2301514"/>
          </a:xfrm>
          <a:prstGeom prst="can">
            <a:avLst/>
          </a:prstGeom>
          <a:solidFill>
            <a:schemeClr val="accent5">
              <a:alpha val="24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104900" y="2278633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515100" y="2274332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Bob</a:t>
            </a:r>
          </a:p>
        </p:txBody>
      </p:sp>
      <p:cxnSp>
        <p:nvCxnSpPr>
          <p:cNvPr id="28" name="Straight Arrow Connector 27"/>
          <p:cNvCxnSpPr>
            <a:endCxn id="36" idx="1"/>
          </p:cNvCxnSpPr>
          <p:nvPr/>
        </p:nvCxnSpPr>
        <p:spPr>
          <a:xfrm flipV="1">
            <a:off x="3096595" y="2579132"/>
            <a:ext cx="2950810" cy="2017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71211" y="1981200"/>
            <a:ext cx="1630179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Public Channel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924300" y="2581149"/>
            <a:ext cx="1524000" cy="1524000"/>
            <a:chOff x="3810000" y="3352800"/>
            <a:chExt cx="1524000" cy="1524000"/>
          </a:xfrm>
        </p:grpSpPr>
        <p:sp>
          <p:nvSpPr>
            <p:cNvPr id="31" name="Rounded Rectangle 30"/>
            <p:cNvSpPr/>
            <p:nvPr/>
          </p:nvSpPr>
          <p:spPr>
            <a:xfrm>
              <a:off x="3810000" y="4267200"/>
              <a:ext cx="1524000" cy="6096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Eve</a:t>
              </a:r>
            </a:p>
          </p:txBody>
        </p:sp>
        <p:cxnSp>
          <p:nvCxnSpPr>
            <p:cNvPr id="32" name="Straight Arrow Connector 31"/>
            <p:cNvCxnSpPr>
              <a:stCxn id="31" idx="0"/>
            </p:cNvCxnSpPr>
            <p:nvPr/>
          </p:nvCxnSpPr>
          <p:spPr>
            <a:xfrm flipV="1">
              <a:off x="4572000" y="3352800"/>
              <a:ext cx="0" cy="9144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2552700" y="2274332"/>
            <a:ext cx="4028105" cy="613901"/>
            <a:chOff x="2438400" y="3045983"/>
            <a:chExt cx="4028105" cy="613901"/>
          </a:xfrm>
        </p:grpSpPr>
        <p:sp>
          <p:nvSpPr>
            <p:cNvPr id="35" name="Rectangle 34"/>
            <p:cNvSpPr/>
            <p:nvPr/>
          </p:nvSpPr>
          <p:spPr>
            <a:xfrm>
              <a:off x="2438400" y="3050284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>
                  <a:solidFill>
                    <a:schemeClr val="tx1"/>
                  </a:solidFill>
                </a:rPr>
                <a:t>E</a:t>
              </a:r>
              <a:endParaRPr lang="en-US" sz="2400" b="1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933105" y="3045983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 smtClean="0">
                  <a:solidFill>
                    <a:schemeClr val="tx1"/>
                  </a:solidFill>
                </a:rPr>
                <a:t>D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162300" y="2209800"/>
            <a:ext cx="2830876" cy="369332"/>
            <a:chOff x="3048000" y="2981451"/>
            <a:chExt cx="2830876" cy="369332"/>
          </a:xfrm>
        </p:grpSpPr>
        <p:sp>
          <p:nvSpPr>
            <p:cNvPr id="38" name="TextBox 37"/>
            <p:cNvSpPr txBox="1"/>
            <p:nvPr/>
          </p:nvSpPr>
          <p:spPr>
            <a:xfrm>
              <a:off x="3048000" y="2981451"/>
              <a:ext cx="13570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c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70285" y="2981451"/>
              <a:ext cx="208591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c’</a:t>
              </a:r>
            </a:p>
          </p:txBody>
        </p:sp>
      </p:grpSp>
      <p:cxnSp>
        <p:nvCxnSpPr>
          <p:cNvPr id="41" name="Straight Arrow Connector 40"/>
          <p:cNvCxnSpPr/>
          <p:nvPr/>
        </p:nvCxnSpPr>
        <p:spPr bwMode="auto">
          <a:xfrm>
            <a:off x="2807365" y="1982144"/>
            <a:ext cx="0" cy="3063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V="1">
            <a:off x="2807365" y="2901956"/>
            <a:ext cx="0" cy="31244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2580227" y="1480302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m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580997" y="3058180"/>
            <a:ext cx="46700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e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67400" y="10668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m or </a:t>
            </a:r>
            <a:br>
              <a:rPr lang="en-US" sz="2800" b="0" dirty="0" smtClean="0">
                <a:latin typeface="Calibri"/>
                <a:cs typeface="Calibri"/>
              </a:rPr>
            </a:br>
            <a:r>
              <a:rPr lang="en-US" sz="2800" b="0" dirty="0" smtClean="0">
                <a:latin typeface="Calibri"/>
                <a:cs typeface="Calibri"/>
              </a:rPr>
              <a:t>error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6315863" y="2923530"/>
            <a:ext cx="0" cy="31244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6089495" y="3079754"/>
            <a:ext cx="46700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e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6315863" y="2007542"/>
            <a:ext cx="0" cy="3063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49" name="Rounded Rectangular Callout 48"/>
          <p:cNvSpPr/>
          <p:nvPr/>
        </p:nvSpPr>
        <p:spPr>
          <a:xfrm>
            <a:off x="6089495" y="4080789"/>
            <a:ext cx="2286000" cy="990601"/>
          </a:xfrm>
          <a:prstGeom prst="wedgeRoundRectCallout">
            <a:avLst>
              <a:gd name="adj1" fmla="val -107468"/>
              <a:gd name="adj2" fmla="val -160623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read/</a:t>
            </a:r>
            <a:r>
              <a:rPr lang="en-US" sz="2800" i="1" u="sng" dirty="0" smtClean="0">
                <a:solidFill>
                  <a:schemeClr val="bg1"/>
                </a:solidFill>
              </a:rPr>
              <a:t>write</a:t>
            </a:r>
            <a:r>
              <a:rPr lang="en-US" sz="2800" dirty="0" smtClean="0">
                <a:solidFill>
                  <a:schemeClr val="bg1"/>
                </a:solidFill>
              </a:rPr>
              <a:t> access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08241" y="5316378"/>
            <a:ext cx="5727529" cy="14773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3200" dirty="0" smtClean="0"/>
              <a:t>Goal 2: </a:t>
            </a:r>
            <a:r>
              <a:rPr lang="en-US" sz="3200" i="1" u="sng" dirty="0" smtClean="0">
                <a:solidFill>
                  <a:schemeClr val="tx2"/>
                </a:solidFill>
              </a:rPr>
              <a:t>Integrity</a:t>
            </a:r>
          </a:p>
          <a:p>
            <a:pPr algn="ctr"/>
            <a:r>
              <a:rPr lang="en-US" sz="3200" dirty="0" smtClean="0"/>
              <a:t>Eve should not be able to alter </a:t>
            </a:r>
            <a:r>
              <a:rPr lang="en-US" sz="3200" i="1" dirty="0" smtClean="0"/>
              <a:t>m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without detection. </a:t>
            </a:r>
          </a:p>
        </p:txBody>
      </p:sp>
    </p:spTree>
    <p:extLst>
      <p:ext uri="{BB962C8B-B14F-4D97-AF65-F5344CB8AC3E}">
        <p14:creationId xmlns:p14="http://schemas.microsoft.com/office/powerpoint/2010/main" val="40052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Flipped Bits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4463953"/>
            <a:ext cx="8229600" cy="20113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/>
              <a:t>Bob should be able to determine if M=M’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u="sng" dirty="0" smtClean="0"/>
              <a:t>Ex:</a:t>
            </a:r>
            <a:r>
              <a:rPr lang="en-US" sz="2800" dirty="0" smtClean="0"/>
              <a:t> Eve </a:t>
            </a:r>
            <a:r>
              <a:rPr lang="en-US" sz="2800" dirty="0"/>
              <a:t>should not be able to flip Alice’s </a:t>
            </a:r>
            <a:r>
              <a:rPr lang="en-US" sz="2800" dirty="0" smtClean="0"/>
              <a:t>message without detection (even when Eve doesn’t know content of M)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90600" y="1600200"/>
            <a:ext cx="16764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0" y="1600200"/>
            <a:ext cx="16764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Bob</a:t>
            </a:r>
          </a:p>
        </p:txBody>
      </p:sp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>
          <a:xfrm>
            <a:off x="2667000" y="1905000"/>
            <a:ext cx="37338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990600" y="2667000"/>
            <a:ext cx="1828800" cy="1219200"/>
          </a:xfrm>
          <a:prstGeom prst="wedgeRoundRectCallout">
            <a:avLst>
              <a:gd name="adj1" fmla="val 34758"/>
              <a:gd name="adj2" fmla="val -83969"/>
              <a:gd name="adj3" fmla="val 16667"/>
            </a:avLst>
          </a:prstGeom>
          <a:ln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M = “I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{</a:t>
            </a:r>
            <a:r>
              <a:rPr lang="en-US" sz="2400" dirty="0" err="1" smtClean="0">
                <a:solidFill>
                  <a:srgbClr val="000000"/>
                </a:solidFill>
              </a:rPr>
              <a:t>Love,Hate</a:t>
            </a:r>
            <a:r>
              <a:rPr lang="en-US" sz="2400" dirty="0" smtClean="0">
                <a:solidFill>
                  <a:srgbClr val="000000"/>
                </a:solidFill>
              </a:rPr>
              <a:t>} you”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733800" y="2819400"/>
            <a:ext cx="1676400" cy="609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Eve</a:t>
            </a:r>
          </a:p>
        </p:txBody>
      </p:sp>
      <p:cxnSp>
        <p:nvCxnSpPr>
          <p:cNvPr id="15" name="Straight Arrow Connector 14"/>
          <p:cNvCxnSpPr>
            <a:stCxn id="12" idx="0"/>
          </p:cNvCxnSpPr>
          <p:nvPr/>
        </p:nvCxnSpPr>
        <p:spPr>
          <a:xfrm flipV="1">
            <a:off x="4572000" y="1905000"/>
            <a:ext cx="0" cy="9144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87196" y="2055911"/>
            <a:ext cx="1408138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(read/write)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6400800" y="2738959"/>
            <a:ext cx="1371600" cy="762000"/>
          </a:xfrm>
          <a:prstGeom prst="wedgeRoundRectCallout">
            <a:avLst>
              <a:gd name="adj1" fmla="val -44662"/>
              <a:gd name="adj2" fmla="val -115397"/>
              <a:gd name="adj3" fmla="val 16667"/>
            </a:avLst>
          </a:prstGeom>
          <a:ln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Receives M’</a:t>
            </a:r>
          </a:p>
        </p:txBody>
      </p:sp>
    </p:spTree>
    <p:extLst>
      <p:ext uri="{BB962C8B-B14F-4D97-AF65-F5344CB8AC3E}">
        <p14:creationId xmlns:p14="http://schemas.microsoft.com/office/powerpoint/2010/main" val="130689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5075" y="5316378"/>
            <a:ext cx="8573861" cy="984885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3200" dirty="0" smtClean="0"/>
              <a:t>Goal 3: </a:t>
            </a:r>
            <a:r>
              <a:rPr lang="en-US" sz="3200" i="1" u="sng" dirty="0" smtClean="0">
                <a:solidFill>
                  <a:schemeClr val="tx2"/>
                </a:solidFill>
              </a:rPr>
              <a:t>Authenticity</a:t>
            </a:r>
          </a:p>
          <a:p>
            <a:pPr algn="ctr"/>
            <a:r>
              <a:rPr lang="en-US" sz="3200" dirty="0" smtClean="0"/>
              <a:t>Eve should not be able to forge messages as Alice</a:t>
            </a:r>
          </a:p>
        </p:txBody>
      </p:sp>
      <p:sp>
        <p:nvSpPr>
          <p:cNvPr id="25" name="Can 24"/>
          <p:cNvSpPr/>
          <p:nvPr/>
        </p:nvSpPr>
        <p:spPr bwMode="auto">
          <a:xfrm rot="5400000">
            <a:off x="4378870" y="1374230"/>
            <a:ext cx="325574" cy="2301514"/>
          </a:xfrm>
          <a:prstGeom prst="can">
            <a:avLst/>
          </a:prstGeom>
          <a:solidFill>
            <a:schemeClr val="accent5">
              <a:alpha val="24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104900" y="2278633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515100" y="2274332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Bob</a:t>
            </a:r>
          </a:p>
        </p:txBody>
      </p:sp>
      <p:cxnSp>
        <p:nvCxnSpPr>
          <p:cNvPr id="28" name="Straight Arrow Connector 27"/>
          <p:cNvCxnSpPr>
            <a:endCxn id="35" idx="1"/>
          </p:cNvCxnSpPr>
          <p:nvPr/>
        </p:nvCxnSpPr>
        <p:spPr>
          <a:xfrm flipV="1">
            <a:off x="3096595" y="2579132"/>
            <a:ext cx="2950810" cy="2017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71211" y="1981200"/>
            <a:ext cx="1630179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Public Channel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924300" y="2581149"/>
            <a:ext cx="1524000" cy="1524000"/>
            <a:chOff x="3810000" y="3352800"/>
            <a:chExt cx="1524000" cy="1524000"/>
          </a:xfrm>
        </p:grpSpPr>
        <p:sp>
          <p:nvSpPr>
            <p:cNvPr id="31" name="Rounded Rectangle 30"/>
            <p:cNvSpPr/>
            <p:nvPr/>
          </p:nvSpPr>
          <p:spPr>
            <a:xfrm>
              <a:off x="3810000" y="4267200"/>
              <a:ext cx="1524000" cy="6096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Eve</a:t>
              </a:r>
            </a:p>
          </p:txBody>
        </p:sp>
        <p:cxnSp>
          <p:nvCxnSpPr>
            <p:cNvPr id="32" name="Straight Arrow Connector 31"/>
            <p:cNvCxnSpPr>
              <a:stCxn id="31" idx="0"/>
            </p:cNvCxnSpPr>
            <p:nvPr/>
          </p:nvCxnSpPr>
          <p:spPr>
            <a:xfrm flipV="1">
              <a:off x="4572000" y="3352800"/>
              <a:ext cx="0" cy="9144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2552700" y="2274332"/>
            <a:ext cx="4028105" cy="613901"/>
            <a:chOff x="2438400" y="3045983"/>
            <a:chExt cx="4028105" cy="613901"/>
          </a:xfrm>
        </p:grpSpPr>
        <p:sp>
          <p:nvSpPr>
            <p:cNvPr id="34" name="Rectangle 33"/>
            <p:cNvSpPr/>
            <p:nvPr/>
          </p:nvSpPr>
          <p:spPr>
            <a:xfrm>
              <a:off x="2438400" y="3050284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>
                  <a:solidFill>
                    <a:schemeClr val="tx1"/>
                  </a:solidFill>
                </a:rPr>
                <a:t>E</a:t>
              </a:r>
              <a:endParaRPr lang="en-US" sz="2400" b="1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933105" y="3045983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 smtClean="0">
                  <a:solidFill>
                    <a:schemeClr val="tx1"/>
                  </a:solidFill>
                </a:rPr>
                <a:t>D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162300" y="2209800"/>
            <a:ext cx="2830876" cy="369332"/>
            <a:chOff x="3048000" y="2981451"/>
            <a:chExt cx="2830876" cy="369332"/>
          </a:xfrm>
        </p:grpSpPr>
        <p:sp>
          <p:nvSpPr>
            <p:cNvPr id="37" name="TextBox 36"/>
            <p:cNvSpPr txBox="1"/>
            <p:nvPr/>
          </p:nvSpPr>
          <p:spPr>
            <a:xfrm>
              <a:off x="3048000" y="2981451"/>
              <a:ext cx="13570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c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670285" y="2981451"/>
              <a:ext cx="208591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c’</a:t>
              </a:r>
            </a:p>
          </p:txBody>
        </p:sp>
      </p:grpSp>
      <p:cxnSp>
        <p:nvCxnSpPr>
          <p:cNvPr id="39" name="Straight Arrow Connector 38"/>
          <p:cNvCxnSpPr/>
          <p:nvPr/>
        </p:nvCxnSpPr>
        <p:spPr bwMode="auto">
          <a:xfrm>
            <a:off x="2807365" y="1982144"/>
            <a:ext cx="0" cy="3063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V="1">
            <a:off x="2807365" y="2901956"/>
            <a:ext cx="0" cy="31244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2580227" y="1480302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m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580997" y="3058180"/>
            <a:ext cx="46700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e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67400" y="10668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m or </a:t>
            </a:r>
            <a:br>
              <a:rPr lang="en-US" sz="2800" b="0" dirty="0" smtClean="0">
                <a:latin typeface="Calibri"/>
                <a:cs typeface="Calibri"/>
              </a:rPr>
            </a:br>
            <a:r>
              <a:rPr lang="en-US" sz="2800" b="0" dirty="0" smtClean="0">
                <a:latin typeface="Calibri"/>
                <a:cs typeface="Calibri"/>
              </a:rPr>
              <a:t>error</a:t>
            </a:r>
          </a:p>
        </p:txBody>
      </p:sp>
      <p:cxnSp>
        <p:nvCxnSpPr>
          <p:cNvPr id="44" name="Straight Arrow Connector 43"/>
          <p:cNvCxnSpPr/>
          <p:nvPr/>
        </p:nvCxnSpPr>
        <p:spPr bwMode="auto">
          <a:xfrm flipV="1">
            <a:off x="6315863" y="2923530"/>
            <a:ext cx="0" cy="31244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6089495" y="3079754"/>
            <a:ext cx="46700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e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6315863" y="2007542"/>
            <a:ext cx="0" cy="3063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47" name="Rounded Rectangular Callout 46"/>
          <p:cNvSpPr/>
          <p:nvPr/>
        </p:nvSpPr>
        <p:spPr>
          <a:xfrm>
            <a:off x="6089495" y="4080789"/>
            <a:ext cx="2286000" cy="990601"/>
          </a:xfrm>
          <a:prstGeom prst="wedgeRoundRectCallout">
            <a:avLst>
              <a:gd name="adj1" fmla="val -107468"/>
              <a:gd name="adj2" fmla="val -160623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read/</a:t>
            </a:r>
            <a:r>
              <a:rPr lang="en-US" sz="2800" i="1" u="sng" dirty="0" smtClean="0">
                <a:solidFill>
                  <a:schemeClr val="bg1"/>
                </a:solidFill>
              </a:rPr>
              <a:t>write</a:t>
            </a:r>
            <a:r>
              <a:rPr lang="en-US" sz="2800" dirty="0" smtClean="0">
                <a:solidFill>
                  <a:schemeClr val="bg1"/>
                </a:solidFill>
              </a:rPr>
              <a:t> access</a:t>
            </a:r>
          </a:p>
        </p:txBody>
      </p:sp>
    </p:spTree>
    <p:extLst>
      <p:ext uri="{BB962C8B-B14F-4D97-AF65-F5344CB8AC3E}">
        <p14:creationId xmlns:p14="http://schemas.microsoft.com/office/powerpoint/2010/main" val="292949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Flipped Bits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4463953"/>
            <a:ext cx="8229600" cy="2011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Bob should be able to determine M wasn’t sent from Alice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90600" y="1600200"/>
            <a:ext cx="16764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0" y="1600200"/>
            <a:ext cx="16764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Bob</a:t>
            </a:r>
          </a:p>
        </p:txBody>
      </p:sp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>
          <a:xfrm>
            <a:off x="2667000" y="1905000"/>
            <a:ext cx="37338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1676400" y="3048000"/>
            <a:ext cx="1828800" cy="1219200"/>
          </a:xfrm>
          <a:prstGeom prst="wedgeRoundRectCallout">
            <a:avLst>
              <a:gd name="adj1" fmla="val 61731"/>
              <a:gd name="adj2" fmla="val -53837"/>
              <a:gd name="adj3" fmla="val 16667"/>
            </a:avLst>
          </a:prstGeom>
          <a:ln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M = “I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Love you, signed Alice”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733800" y="2819400"/>
            <a:ext cx="1676400" cy="609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Eve</a:t>
            </a:r>
          </a:p>
        </p:txBody>
      </p:sp>
      <p:cxnSp>
        <p:nvCxnSpPr>
          <p:cNvPr id="15" name="Straight Arrow Connector 14"/>
          <p:cNvCxnSpPr>
            <a:stCxn id="12" idx="0"/>
          </p:cNvCxnSpPr>
          <p:nvPr/>
        </p:nvCxnSpPr>
        <p:spPr>
          <a:xfrm flipV="1">
            <a:off x="4572000" y="1905000"/>
            <a:ext cx="0" cy="9144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87196" y="2055911"/>
            <a:ext cx="1408138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(read/write)</a:t>
            </a:r>
          </a:p>
        </p:txBody>
      </p:sp>
    </p:spTree>
    <p:extLst>
      <p:ext uri="{BB962C8B-B14F-4D97-AF65-F5344CB8AC3E}">
        <p14:creationId xmlns:p14="http://schemas.microsoft.com/office/powerpoint/2010/main" val="44577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238250" y="5432408"/>
            <a:ext cx="6667500" cy="12954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Cryptonium</a:t>
            </a:r>
            <a:r>
              <a:rPr lang="en-US" sz="3200" dirty="0" smtClean="0">
                <a:solidFill>
                  <a:schemeClr val="bg1"/>
                </a:solidFill>
              </a:rPr>
              <a:t> Pipe Goals: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Privacy, Integrity, and Authenticity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44</a:t>
            </a:fld>
            <a:endParaRPr lang="en-US"/>
          </a:p>
        </p:txBody>
      </p:sp>
      <p:sp>
        <p:nvSpPr>
          <p:cNvPr id="25" name="Can 24"/>
          <p:cNvSpPr/>
          <p:nvPr/>
        </p:nvSpPr>
        <p:spPr bwMode="auto">
          <a:xfrm rot="5400000">
            <a:off x="4378870" y="1374230"/>
            <a:ext cx="325574" cy="2301514"/>
          </a:xfrm>
          <a:prstGeom prst="can">
            <a:avLst/>
          </a:prstGeom>
          <a:solidFill>
            <a:schemeClr val="accent5">
              <a:alpha val="24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104900" y="2278633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515100" y="2274332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Bob</a:t>
            </a:r>
          </a:p>
        </p:txBody>
      </p:sp>
      <p:cxnSp>
        <p:nvCxnSpPr>
          <p:cNvPr id="30" name="Straight Arrow Connector 29"/>
          <p:cNvCxnSpPr>
            <a:endCxn id="37" idx="1"/>
          </p:cNvCxnSpPr>
          <p:nvPr/>
        </p:nvCxnSpPr>
        <p:spPr>
          <a:xfrm flipV="1">
            <a:off x="3096595" y="2579132"/>
            <a:ext cx="2950810" cy="2017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871211" y="1981200"/>
            <a:ext cx="1630179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Public Channel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924300" y="2581149"/>
            <a:ext cx="1524000" cy="1524000"/>
            <a:chOff x="3810000" y="3352800"/>
            <a:chExt cx="1524000" cy="1524000"/>
          </a:xfrm>
        </p:grpSpPr>
        <p:sp>
          <p:nvSpPr>
            <p:cNvPr id="33" name="Rounded Rectangle 32"/>
            <p:cNvSpPr/>
            <p:nvPr/>
          </p:nvSpPr>
          <p:spPr>
            <a:xfrm>
              <a:off x="3810000" y="4267200"/>
              <a:ext cx="1524000" cy="6096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Eve</a:t>
              </a:r>
            </a:p>
          </p:txBody>
        </p:sp>
        <p:cxnSp>
          <p:nvCxnSpPr>
            <p:cNvPr id="34" name="Straight Arrow Connector 33"/>
            <p:cNvCxnSpPr>
              <a:stCxn id="33" idx="0"/>
            </p:cNvCxnSpPr>
            <p:nvPr/>
          </p:nvCxnSpPr>
          <p:spPr>
            <a:xfrm flipV="1">
              <a:off x="4572000" y="3352800"/>
              <a:ext cx="0" cy="9144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2552700" y="2274332"/>
            <a:ext cx="4028105" cy="613901"/>
            <a:chOff x="2438400" y="3045983"/>
            <a:chExt cx="4028105" cy="613901"/>
          </a:xfrm>
        </p:grpSpPr>
        <p:sp>
          <p:nvSpPr>
            <p:cNvPr id="36" name="Rectangle 35"/>
            <p:cNvSpPr/>
            <p:nvPr/>
          </p:nvSpPr>
          <p:spPr>
            <a:xfrm>
              <a:off x="2438400" y="3050284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>
                  <a:solidFill>
                    <a:schemeClr val="tx1"/>
                  </a:solidFill>
                </a:rPr>
                <a:t>E</a:t>
              </a:r>
              <a:endParaRPr lang="en-US" sz="2400" b="1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933105" y="3045983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 smtClean="0">
                  <a:solidFill>
                    <a:schemeClr val="tx1"/>
                  </a:solidFill>
                </a:rPr>
                <a:t>D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162300" y="2209800"/>
            <a:ext cx="2830876" cy="369332"/>
            <a:chOff x="3048000" y="2981451"/>
            <a:chExt cx="2830876" cy="369332"/>
          </a:xfrm>
        </p:grpSpPr>
        <p:sp>
          <p:nvSpPr>
            <p:cNvPr id="39" name="TextBox 38"/>
            <p:cNvSpPr txBox="1"/>
            <p:nvPr/>
          </p:nvSpPr>
          <p:spPr>
            <a:xfrm>
              <a:off x="3048000" y="2981451"/>
              <a:ext cx="13570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c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670285" y="2981451"/>
              <a:ext cx="208591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c’</a:t>
              </a:r>
            </a:p>
          </p:txBody>
        </p:sp>
      </p:grpSp>
      <p:cxnSp>
        <p:nvCxnSpPr>
          <p:cNvPr id="41" name="Straight Arrow Connector 40"/>
          <p:cNvCxnSpPr/>
          <p:nvPr/>
        </p:nvCxnSpPr>
        <p:spPr bwMode="auto">
          <a:xfrm>
            <a:off x="2807365" y="1982144"/>
            <a:ext cx="0" cy="3063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V="1">
            <a:off x="2807365" y="2901956"/>
            <a:ext cx="0" cy="31244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2580227" y="1480302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m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580997" y="3058180"/>
            <a:ext cx="46700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e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67400" y="10668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m or </a:t>
            </a:r>
            <a:br>
              <a:rPr lang="en-US" sz="2800" b="0" dirty="0" smtClean="0">
                <a:latin typeface="Calibri"/>
                <a:cs typeface="Calibri"/>
              </a:rPr>
            </a:br>
            <a:r>
              <a:rPr lang="en-US" sz="2800" b="0" dirty="0" smtClean="0">
                <a:latin typeface="Calibri"/>
                <a:cs typeface="Calibri"/>
              </a:rPr>
              <a:t>error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6315863" y="2923530"/>
            <a:ext cx="0" cy="31244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6089495" y="3079754"/>
            <a:ext cx="46700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e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6315863" y="2007542"/>
            <a:ext cx="0" cy="3063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49" name="Rounded Rectangular Callout 48"/>
          <p:cNvSpPr/>
          <p:nvPr/>
        </p:nvSpPr>
        <p:spPr>
          <a:xfrm>
            <a:off x="6089495" y="4080789"/>
            <a:ext cx="2286000" cy="990601"/>
          </a:xfrm>
          <a:prstGeom prst="wedgeRoundRectCallout">
            <a:avLst>
              <a:gd name="adj1" fmla="val -107468"/>
              <a:gd name="adj2" fmla="val -160623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read/</a:t>
            </a:r>
            <a:r>
              <a:rPr lang="en-US" sz="2800" i="1" u="sng" dirty="0" smtClean="0">
                <a:solidFill>
                  <a:schemeClr val="bg1"/>
                </a:solidFill>
              </a:rPr>
              <a:t>write</a:t>
            </a:r>
            <a:r>
              <a:rPr lang="en-US" sz="2800" dirty="0" smtClean="0">
                <a:solidFill>
                  <a:schemeClr val="bg1"/>
                </a:solidFill>
              </a:rPr>
              <a:t> access</a:t>
            </a:r>
          </a:p>
        </p:txBody>
      </p:sp>
    </p:spTree>
    <p:extLst>
      <p:ext uri="{BB962C8B-B14F-4D97-AF65-F5344CB8AC3E}">
        <p14:creationId xmlns:p14="http://schemas.microsoft.com/office/powerpoint/2010/main" val="313075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Cryptography is a awesome tool</a:t>
            </a:r>
          </a:p>
          <a:p>
            <a:pPr lvl="1"/>
            <a:r>
              <a:rPr lang="en-US" dirty="0" smtClean="0"/>
              <a:t>But not a complete solution to security</a:t>
            </a:r>
          </a:p>
          <a:p>
            <a:pPr lvl="1"/>
            <a:r>
              <a:rPr lang="en-US" dirty="0" smtClean="0"/>
              <a:t>Authenticity, Integrity, Secrecy</a:t>
            </a:r>
          </a:p>
          <a:p>
            <a:endParaRPr lang="en-US" dirty="0"/>
          </a:p>
          <a:p>
            <a:r>
              <a:rPr lang="en-US" dirty="0" smtClean="0"/>
              <a:t>Perfect secrecy and OTP</a:t>
            </a:r>
          </a:p>
          <a:p>
            <a:pPr lvl="1"/>
            <a:r>
              <a:rPr lang="en-US" dirty="0" smtClean="0"/>
              <a:t>Good news and Bad News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7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3768804"/>
            <a:ext cx="44550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Questions?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7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Caesar Cipher: c = m + 3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494104" y="1342577"/>
            <a:ext cx="2506896" cy="5515423"/>
            <a:chOff x="5105400" y="1342214"/>
            <a:chExt cx="2506896" cy="5515423"/>
          </a:xfrm>
        </p:grpSpPr>
        <p:pic>
          <p:nvPicPr>
            <p:cNvPr id="5" name="Picture 4" descr="220px-Giulio-cesare-enhanced_1-800x1450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2990" y="1342214"/>
              <a:ext cx="2471716" cy="448279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105400" y="5872752"/>
              <a:ext cx="2506896" cy="98488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US" sz="3200" dirty="0" smtClean="0"/>
                <a:t>Julius Caesar</a:t>
              </a:r>
            </a:p>
            <a:p>
              <a:pPr algn="ctr"/>
              <a:r>
                <a:rPr lang="en-US" sz="3200" dirty="0" smtClean="0"/>
                <a:t>100 BC- 44 BC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457200" y="1447800"/>
            <a:ext cx="8077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nsolas"/>
                <a:cs typeface="Consolas"/>
              </a:rPr>
              <a:t>A B C D E F G H I J </a:t>
            </a:r>
            <a:br>
              <a:rPr lang="en-US" sz="3200" dirty="0" smtClean="0">
                <a:latin typeface="Consolas"/>
                <a:cs typeface="Consolas"/>
              </a:rPr>
            </a:br>
            <a:r>
              <a:rPr lang="en-US" sz="3200" dirty="0" smtClean="0">
                <a:latin typeface="Consolas"/>
                <a:cs typeface="Consolas"/>
              </a:rPr>
              <a:t/>
            </a:r>
            <a:br>
              <a:rPr lang="en-US" sz="3200" dirty="0" smtClean="0">
                <a:latin typeface="Consolas"/>
                <a:cs typeface="Consolas"/>
              </a:rPr>
            </a:br>
            <a:r>
              <a:rPr lang="en-US" sz="3200" dirty="0" smtClean="0">
                <a:latin typeface="Consolas"/>
                <a:cs typeface="Consolas"/>
              </a:rPr>
              <a:t>K L M N O P Q R </a:t>
            </a:r>
          </a:p>
          <a:p>
            <a:endParaRPr lang="en-US" sz="3200" dirty="0" smtClean="0">
              <a:latin typeface="Consolas"/>
              <a:cs typeface="Consolas"/>
            </a:endParaRPr>
          </a:p>
          <a:p>
            <a:r>
              <a:rPr lang="en-US" sz="3200" dirty="0" smtClean="0">
                <a:latin typeface="Consolas"/>
                <a:cs typeface="Consolas"/>
              </a:rPr>
              <a:t>S T U V W X Y Z</a:t>
            </a:r>
            <a:endParaRPr lang="en-US" sz="32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66226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How would you </a:t>
            </a:r>
            <a:r>
              <a:rPr lang="en-US" i="1" u="sng" dirty="0" smtClean="0"/>
              <a:t>attack</a:t>
            </a:r>
            <a:r>
              <a:rPr lang="en-US" dirty="0" smtClean="0">
                <a:solidFill>
                  <a:schemeClr val="tx1"/>
                </a:solidFill>
              </a:rPr>
              <a:t> messages encrypted with a substitution cipher?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Substitution Ciphers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600px-English_letter_frequency_(alphabetic)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76400"/>
            <a:ext cx="5412204" cy="4329763"/>
          </a:xfrm>
          <a:prstGeom prst="rect">
            <a:avLst/>
          </a:prstGeom>
        </p:spPr>
      </p:pic>
      <p:sp>
        <p:nvSpPr>
          <p:cNvPr id="6" name="Folded Corner 5"/>
          <p:cNvSpPr/>
          <p:nvPr/>
        </p:nvSpPr>
        <p:spPr>
          <a:xfrm>
            <a:off x="381000" y="3827497"/>
            <a:ext cx="2362200" cy="1828800"/>
          </a:xfrm>
          <a:prstGeom prst="foldedCorner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91440" rIns="0" bIns="0" rtlCol="0" anchor="ctr" anchorCtr="1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Trick 2:</a:t>
            </a:r>
          </a:p>
          <a:p>
            <a:pPr algn="ctr"/>
            <a:r>
              <a:rPr lang="en-US" sz="3200" i="1" u="sng" dirty="0" smtClean="0">
                <a:solidFill>
                  <a:schemeClr val="bg1"/>
                </a:solidFill>
              </a:rPr>
              <a:t>Letter Frequency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7752" y="1968367"/>
            <a:ext cx="3680495" cy="86177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800" dirty="0" smtClean="0"/>
              <a:t>Most common: </a:t>
            </a:r>
            <a:r>
              <a:rPr lang="en-US" sz="2800" dirty="0" err="1" smtClean="0"/>
              <a:t>e,t,a,o,i,n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Least common: </a:t>
            </a:r>
            <a:r>
              <a:rPr lang="en-US" sz="2800" dirty="0" err="1" smtClean="0"/>
              <a:t>j,x,q,z</a:t>
            </a:r>
            <a:endParaRPr lang="en-US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9395" y="6570697"/>
            <a:ext cx="2125381" cy="24622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600" dirty="0" smtClean="0"/>
              <a:t>image source: </a:t>
            </a:r>
            <a:r>
              <a:rPr lang="en-US" sz="1600" dirty="0" err="1" smtClean="0"/>
              <a:t>wikipedia</a:t>
            </a:r>
            <a:endParaRPr lang="en-US" sz="1600" dirty="0" smtClean="0"/>
          </a:p>
        </p:txBody>
      </p:sp>
      <p:sp>
        <p:nvSpPr>
          <p:cNvPr id="10" name="Folded Corner 9"/>
          <p:cNvSpPr/>
          <p:nvPr/>
        </p:nvSpPr>
        <p:spPr>
          <a:xfrm>
            <a:off x="381000" y="1648831"/>
            <a:ext cx="2362200" cy="1828800"/>
          </a:xfrm>
          <a:prstGeom prst="foldedCorner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91440" rIns="0" bIns="0" rtlCol="0" anchor="ctr" anchorCtr="1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Trick 1:</a:t>
            </a:r>
          </a:p>
          <a:p>
            <a:pPr algn="ctr"/>
            <a:r>
              <a:rPr lang="en-US" sz="3200" i="1" u="sng" dirty="0" smtClean="0">
                <a:solidFill>
                  <a:schemeClr val="bg1"/>
                </a:solidFill>
              </a:rPr>
              <a:t>Word Frequency</a:t>
            </a:r>
          </a:p>
        </p:txBody>
      </p:sp>
    </p:spTree>
    <p:extLst>
      <p:ext uri="{BB962C8B-B14F-4D97-AF65-F5344CB8AC3E}">
        <p14:creationId xmlns:p14="http://schemas.microsoft.com/office/powerpoint/2010/main" val="283045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Jvl</a:t>
            </a:r>
            <a:r>
              <a:rPr lang="en-US" dirty="0"/>
              <a:t> </a:t>
            </a:r>
            <a:r>
              <a:rPr lang="en-US" dirty="0" err="1"/>
              <a:t>mlwclk</a:t>
            </a:r>
            <a:r>
              <a:rPr lang="en-US" dirty="0"/>
              <a:t> </a:t>
            </a:r>
            <a:r>
              <a:rPr lang="en-US" dirty="0" err="1"/>
              <a:t>yr</a:t>
            </a:r>
            <a:r>
              <a:rPr lang="en-US" dirty="0"/>
              <a:t> </a:t>
            </a:r>
            <a:r>
              <a:rPr lang="en-US" dirty="0" err="1"/>
              <a:t>jvl</a:t>
            </a:r>
            <a:r>
              <a:rPr lang="en-US" dirty="0"/>
              <a:t> </a:t>
            </a:r>
            <a:r>
              <a:rPr lang="en-US" dirty="0" err="1"/>
              <a:t>owmwez</a:t>
            </a:r>
            <a:r>
              <a:rPr lang="en-US" dirty="0"/>
              <a:t> </a:t>
            </a:r>
            <a:r>
              <a:rPr lang="en-US" dirty="0" err="1"/>
              <a:t>twp</a:t>
            </a:r>
            <a:r>
              <a:rPr lang="en-US" dirty="0"/>
              <a:t> </a:t>
            </a:r>
            <a:r>
              <a:rPr lang="en-US" dirty="0" err="1"/>
              <a:t>yusl</a:t>
            </a:r>
            <a:r>
              <a:rPr lang="en-US" dirty="0"/>
              <a:t> w </a:t>
            </a:r>
            <a:r>
              <a:rPr lang="en-US" dirty="0" err="1"/>
              <a:t>zyduo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pjdcluj</a:t>
            </a:r>
            <a:r>
              <a:rPr lang="en-US" dirty="0" smtClean="0"/>
              <a:t> </a:t>
            </a:r>
            <a:r>
              <a:rPr lang="en-US" dirty="0" err="1"/>
              <a:t>mqil</a:t>
            </a:r>
            <a:r>
              <a:rPr lang="en-US" dirty="0"/>
              <a:t> </a:t>
            </a:r>
            <a:r>
              <a:rPr lang="en-US" dirty="0" err="1"/>
              <a:t>zydkplmr</a:t>
            </a:r>
            <a:r>
              <a:rPr lang="en-US" dirty="0"/>
              <a:t>. </a:t>
            </a:r>
            <a:r>
              <a:rPr lang="en-US" dirty="0" err="1"/>
              <a:t>Hdj</a:t>
            </a:r>
            <a:r>
              <a:rPr lang="en-US" dirty="0"/>
              <a:t> </a:t>
            </a:r>
            <a:r>
              <a:rPr lang="en-US" dirty="0" err="1"/>
              <a:t>jvlz</a:t>
            </a:r>
            <a:r>
              <a:rPr lang="en-US" dirty="0"/>
              <a:t> </a:t>
            </a:r>
            <a:r>
              <a:rPr lang="en-US" dirty="0" err="1"/>
              <a:t>tykilc</a:t>
            </a:r>
            <a:r>
              <a:rPr lang="en-US" dirty="0"/>
              <a:t> </a:t>
            </a:r>
            <a:r>
              <a:rPr lang="en-US" dirty="0" err="1"/>
              <a:t>vwkc</a:t>
            </a:r>
            <a:r>
              <a:rPr lang="en-US" dirty="0"/>
              <a:t> </a:t>
            </a:r>
            <a:r>
              <a:rPr lang="en-US" dirty="0" err="1"/>
              <a:t>jy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mlwku</a:t>
            </a:r>
            <a:r>
              <a:rPr lang="en-US" dirty="0" smtClean="0"/>
              <a:t> </a:t>
            </a:r>
            <a:r>
              <a:rPr lang="en-US" dirty="0" err="1"/>
              <a:t>jvl</a:t>
            </a:r>
            <a:r>
              <a:rPr lang="en-US" dirty="0"/>
              <a:t> </a:t>
            </a:r>
            <a:r>
              <a:rPr lang="en-US" dirty="0" err="1"/>
              <a:t>wkj</a:t>
            </a:r>
            <a:r>
              <a:rPr lang="en-US" dirty="0"/>
              <a:t> </a:t>
            </a:r>
            <a:r>
              <a:rPr lang="en-US" dirty="0" err="1"/>
              <a:t>yr</a:t>
            </a:r>
            <a:r>
              <a:rPr lang="en-US" dirty="0"/>
              <a:t> </a:t>
            </a:r>
            <a:r>
              <a:rPr lang="en-US" dirty="0" err="1"/>
              <a:t>vwsiquo</a:t>
            </a:r>
            <a:r>
              <a:rPr lang="en-US" dirty="0"/>
              <a:t>, </a:t>
            </a:r>
            <a:r>
              <a:rPr lang="en-US" dirty="0" err="1"/>
              <a:t>tvqsv</a:t>
            </a:r>
            <a:r>
              <a:rPr lang="en-US" dirty="0"/>
              <a:t> </a:t>
            </a:r>
            <a:r>
              <a:rPr lang="en-US" dirty="0" err="1"/>
              <a:t>vlmflc</a:t>
            </a:r>
            <a:r>
              <a:rPr lang="en-US" dirty="0"/>
              <a:t> </a:t>
            </a:r>
            <a:r>
              <a:rPr lang="en-US" dirty="0" err="1"/>
              <a:t>mlwc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jvlg</a:t>
            </a:r>
            <a:r>
              <a:rPr lang="en-US" dirty="0" smtClean="0"/>
              <a:t> </a:t>
            </a:r>
            <a:r>
              <a:rPr lang="en-US" dirty="0" err="1"/>
              <a:t>jy</a:t>
            </a:r>
            <a:r>
              <a:rPr lang="en-US" dirty="0"/>
              <a:t> </a:t>
            </a:r>
            <a:r>
              <a:rPr lang="en-US" dirty="0" err="1"/>
              <a:t>oklwjulpp</a:t>
            </a:r>
            <a:r>
              <a:rPr lang="en-US" dirty="0"/>
              <a:t>. </a:t>
            </a:r>
            <a:r>
              <a:rPr lang="en-US" dirty="0" err="1"/>
              <a:t>Zyd</a:t>
            </a:r>
            <a:r>
              <a:rPr lang="en-US" dirty="0"/>
              <a:t> </a:t>
            </a:r>
            <a:r>
              <a:rPr lang="en-US" dirty="0" err="1"/>
              <a:t>vwnl</a:t>
            </a:r>
            <a:r>
              <a:rPr lang="en-US" dirty="0"/>
              <a:t> </a:t>
            </a:r>
            <a:r>
              <a:rPr lang="en-US" dirty="0" err="1"/>
              <a:t>jvl</a:t>
            </a:r>
            <a:r>
              <a:rPr lang="en-US" dirty="0"/>
              <a:t> </a:t>
            </a:r>
            <a:r>
              <a:rPr lang="en-US" dirty="0" err="1"/>
              <a:t>fyjlujqwm</a:t>
            </a:r>
            <a:r>
              <a:rPr lang="en-US" dirty="0"/>
              <a:t> </a:t>
            </a:r>
            <a:r>
              <a:rPr lang="en-US" dirty="0" err="1"/>
              <a:t>jy</a:t>
            </a:r>
            <a:r>
              <a:rPr lang="en-US" dirty="0"/>
              <a:t> cy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jvl</a:t>
            </a:r>
            <a:r>
              <a:rPr lang="en-US" dirty="0" smtClean="0"/>
              <a:t> </a:t>
            </a:r>
            <a:r>
              <a:rPr lang="en-US" dirty="0" err="1"/>
              <a:t>pwgl</a:t>
            </a:r>
            <a:r>
              <a:rPr lang="en-US" dirty="0"/>
              <a:t>. </a:t>
            </a:r>
            <a:r>
              <a:rPr lang="en-US" dirty="0" err="1"/>
              <a:t>Zydk</a:t>
            </a:r>
            <a:r>
              <a:rPr lang="en-US" dirty="0"/>
              <a:t> </a:t>
            </a:r>
            <a:r>
              <a:rPr lang="en-US" dirty="0" err="1"/>
              <a:t>plsklj</a:t>
            </a:r>
            <a:r>
              <a:rPr lang="en-US" dirty="0"/>
              <a:t> </a:t>
            </a:r>
            <a:r>
              <a:rPr lang="en-US" dirty="0" err="1"/>
              <a:t>fwpptykc</a:t>
            </a:r>
            <a:r>
              <a:rPr lang="en-US" dirty="0"/>
              <a:t> </a:t>
            </a:r>
            <a:r>
              <a:rPr lang="en-US" dirty="0" err="1"/>
              <a:t>qp</a:t>
            </a:r>
            <a:r>
              <a:rPr lang="en-US" dirty="0"/>
              <a:t>: JYWPJ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3887" y="6246653"/>
            <a:ext cx="1829027" cy="2769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dirty="0" smtClean="0"/>
              <a:t>http://picoctf.com</a:t>
            </a:r>
          </a:p>
        </p:txBody>
      </p:sp>
    </p:spTree>
    <p:extLst>
      <p:ext uri="{BB962C8B-B14F-4D97-AF65-F5344CB8AC3E}">
        <p14:creationId xmlns:p14="http://schemas.microsoft.com/office/powerpoint/2010/main" val="399826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Approach: Iterated Design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1752600"/>
            <a:ext cx="1143000" cy="533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400" b="0" dirty="0" smtClean="0">
                <a:latin typeface="Calibri"/>
                <a:cs typeface="Calibri"/>
              </a:rPr>
              <a:t>Scheme 1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429000" y="1752600"/>
            <a:ext cx="2362200" cy="457200"/>
            <a:chOff x="3429000" y="1752600"/>
            <a:chExt cx="2362200" cy="457200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3429000" y="1981200"/>
              <a:ext cx="12192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4876800" y="1752600"/>
              <a:ext cx="9144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2400" b="0" dirty="0" smtClean="0">
                  <a:solidFill>
                    <a:schemeClr val="tx1"/>
                  </a:solidFill>
                  <a:latin typeface="Calibri"/>
                  <a:cs typeface="Calibri"/>
                </a:rPr>
                <a:t>Broken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57400" y="2286794"/>
            <a:ext cx="1143000" cy="1142206"/>
            <a:chOff x="2057400" y="2286794"/>
            <a:chExt cx="1143000" cy="1142206"/>
          </a:xfrm>
        </p:grpSpPr>
        <p:cxnSp>
          <p:nvCxnSpPr>
            <p:cNvPr id="9" name="Straight Arrow Connector 8"/>
            <p:cNvCxnSpPr/>
            <p:nvPr/>
          </p:nvCxnSpPr>
          <p:spPr bwMode="auto">
            <a:xfrm rot="5400000">
              <a:off x="2209800" y="2590800"/>
              <a:ext cx="609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057400" y="2895600"/>
              <a:ext cx="11430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2400" b="0" dirty="0" smtClean="0">
                  <a:latin typeface="Calibri"/>
                  <a:cs typeface="Calibri"/>
                </a:rPr>
                <a:t>Scheme 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05200" y="2895600"/>
            <a:ext cx="2209800" cy="457200"/>
            <a:chOff x="3505200" y="2895600"/>
            <a:chExt cx="2209800" cy="457200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>
              <a:off x="3505200" y="3124200"/>
              <a:ext cx="12192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4800600" y="2895600"/>
              <a:ext cx="9144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2400" b="0" dirty="0" smtClean="0">
                  <a:latin typeface="Calibri"/>
                  <a:cs typeface="Calibri"/>
                </a:rPr>
                <a:t>Broken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57400" y="3429000"/>
            <a:ext cx="1143000" cy="1143000"/>
            <a:chOff x="2057400" y="3429000"/>
            <a:chExt cx="1143000" cy="1143000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 rot="5400000">
              <a:off x="2210594" y="3733006"/>
              <a:ext cx="609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2057400" y="4038600"/>
              <a:ext cx="11430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2400" b="0" dirty="0" smtClean="0">
                  <a:latin typeface="Calibri"/>
                  <a:cs typeface="Calibri"/>
                </a:rPr>
                <a:t>Scheme 3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05200" y="3962400"/>
            <a:ext cx="2209800" cy="457200"/>
            <a:chOff x="3505200" y="3962400"/>
            <a:chExt cx="2209800" cy="457200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>
              <a:off x="3505200" y="4191000"/>
              <a:ext cx="12192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4800600" y="3962400"/>
              <a:ext cx="9144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2400" b="0" dirty="0" smtClean="0">
                  <a:latin typeface="Calibri"/>
                  <a:cs typeface="Calibri"/>
                </a:rPr>
                <a:t>Deploy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286000" y="4572000"/>
            <a:ext cx="230188" cy="1109537"/>
            <a:chOff x="2286000" y="4572000"/>
            <a:chExt cx="230188" cy="1109537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 rot="5400000">
              <a:off x="2134394" y="4876006"/>
              <a:ext cx="609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2286000" y="5148137"/>
              <a:ext cx="230188" cy="533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2800" b="0" dirty="0" smtClean="0">
                  <a:latin typeface="Calibri"/>
                  <a:cs typeface="Calibri"/>
                </a:rPr>
                <a:t>...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791200" y="4038600"/>
            <a:ext cx="2209800" cy="457200"/>
            <a:chOff x="3505200" y="3962400"/>
            <a:chExt cx="2209800" cy="457200"/>
          </a:xfrm>
        </p:grpSpPr>
        <p:cxnSp>
          <p:nvCxnSpPr>
            <p:cNvPr id="27" name="Straight Arrow Connector 26"/>
            <p:cNvCxnSpPr/>
            <p:nvPr/>
          </p:nvCxnSpPr>
          <p:spPr bwMode="auto">
            <a:xfrm>
              <a:off x="3505200" y="4191000"/>
              <a:ext cx="12192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4800600" y="3962400"/>
              <a:ext cx="9144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2400" b="0" dirty="0" smtClean="0">
                  <a:latin typeface="Calibri"/>
                  <a:cs typeface="Calibri"/>
                </a:rPr>
                <a:t>Broken</a:t>
              </a: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1828800" y="5715000"/>
            <a:ext cx="5486400" cy="9144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No way to say anything is secure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(and you may not know when broken)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9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EgROsvYJr9WlM1wRei0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6xg7Dt6H5Yz7z7DT3FG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2pIhzqOomffMJobGx7W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Zh0mnJPcxXhtguRpmTGS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SMneHn7yrNI37IUbHZbP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isUkgadgIqnX8zZu7Pp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yrKHrIYTvM1UtVkn7Xk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iF9AlbcRmpT8DUszyJvh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We54aJHs4EAfMB75wL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LQ0RNyeOUgm4dmg727F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2EGYrDYvMNeOse3jW8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2HWuJV9V0smEon833pS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THnLPpJTtpjhOmaO7AP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oT13JbwJyJILYBGNzM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uaqH871DqlPjSYRNl0I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y5AbdqNgCBf0UJBmA3u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Ss6CO0dMam9JBk6XUBQ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3R47cZpEszDac84BBM3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Ra7ggC9TgYEEpfxHOdmv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6r8XTiZ36SNaZT0VJNvz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vyJO4UYPuVYh4G8iJQU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DbSJvOQYWtWxGbyfln2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mHq0BQ1hpzXQZzFl9NZ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3wRDPQI7iQcqObivc0X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mzPbYz0efPNzsEU8Y1bzh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7EzKt2EAZdYPGW2rQgHT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QmxoneZL6N5saCe5YAE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DXY5xaURne6gJoWDgm0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2BtRPCaIjobNfIzphGOR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mUTP9kjiP9IBlueIyK9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stFmeZFbADCK7WVM1n0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w7eV3Yf65l1rspaM6k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ZAniMMJL3JzNWx8jWGW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JGtwBehFtG5s8EyLctmk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REtCENoVH5wIQHOgavto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IuptKbut6eYrOP3ZAuhy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VqNQWWiRQT1YWYca2dr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JpSYcbVZ7HUIyZGTeyaf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5pQS4Mpr36K1EGnYXJ7W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4dpdt8ZS4JTEZ268ovx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HUjiVgO3ixj5MFEzWj4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L2oWRBIriIJUwvUadJ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lUgrtPzeZmtp9hUZodl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mR89EL5l9FQpGuGq7SR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q6mDfekQFA6KxoijaO8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zJAqiX5sYaQ0q1N1vR0j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giWWh8NI3U59CxC3PVnK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TxXgw8ihDTNirDu1PiJV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QOtaYFWDyNEm2okRhzL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PebplUxstGG8G9MlaCk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E4A5GY0a9CjBYfZzk25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GUHa4Vo8jrTPA6Ofdzri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yBZkxJBNCN0cZvZL09X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3O5axlBhiUfGFoGnvT5L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H9ETK5OwD1sC6C0wzNQ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9VI8RHFmxuKWn0TsQcto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dLAKvmvXail30JaCd7Qh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R9fZD7XEx72tHWx6cjRz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Aj0ahdYmykbgTqvvJoZ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IEdv18DG593JvVXcctEip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l98tW482U5y9yxXQxUeK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1cXzmRPhqG21gPc4NxFz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DQWsNaB3icYR7VvmIgcD"/>
</p:tagLst>
</file>

<file path=ppt/theme/theme1.xml><?xml version="1.0" encoding="utf-8"?>
<a:theme xmlns:a="http://schemas.openxmlformats.org/drawingml/2006/main" name="template">
  <a:themeElements>
    <a:clrScheme name="DBrumley201205 1">
      <a:dk1>
        <a:srgbClr val="000000"/>
      </a:dk1>
      <a:lt1>
        <a:srgbClr val="FFFFFF"/>
      </a:lt1>
      <a:dk2>
        <a:srgbClr val="990000"/>
      </a:dk2>
      <a:lt2>
        <a:srgbClr val="E3E1E1"/>
      </a:lt2>
      <a:accent1>
        <a:srgbClr val="990000"/>
      </a:accent1>
      <a:accent2>
        <a:srgbClr val="E47932"/>
      </a:accent2>
      <a:accent3>
        <a:srgbClr val="00709E"/>
      </a:accent3>
      <a:accent4>
        <a:srgbClr val="595A5A"/>
      </a:accent4>
      <a:accent5>
        <a:srgbClr val="009446"/>
      </a:accent5>
      <a:accent6>
        <a:srgbClr val="936241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miter lim="800000"/>
        </a:ln>
      </a:spPr>
      <a:bodyPr rot="0" spcFirstLastPara="0" vertOverflow="overflow" horzOverflow="overflow" vert="horz" wrap="square" lIns="0" tIns="0" rIns="0" bIns="0" numCol="1" spcCol="0" rtlCol="0" fromWordArt="0" anchor="ctr" anchorCtr="1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rgbClr val="000000"/>
            </a:solidFill>
          </a:defRPr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  <a:lnDef>
      <a:spPr>
        <a:ln w="28575" cap="rnd" cmpd="sng">
          <a:solidFill>
            <a:schemeClr val="tx1"/>
          </a:solidFill>
          <a:miter lim="800000"/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 anchorCtr="0">
        <a:normAutofit fontScale="92500" lnSpcReduction="10000"/>
      </a:bodyPr>
      <a:lstStyle>
        <a:defPPr marL="0">
          <a:buFont typeface="Arial"/>
          <a:buNone/>
          <a:defRPr sz="2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1772</Words>
  <Application>Microsoft Office PowerPoint</Application>
  <PresentationFormat>On-screen Show (4:3)</PresentationFormat>
  <Paragraphs>497</Paragraphs>
  <Slides>46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Cambria</vt:lpstr>
      <vt:lpstr>Consolas</vt:lpstr>
      <vt:lpstr>Symbol</vt:lpstr>
      <vt:lpstr>Wingdings</vt:lpstr>
      <vt:lpstr>template</vt:lpstr>
      <vt:lpstr>Introduction to Cryptography </vt:lpstr>
      <vt:lpstr>Cryptography is Everywhere</vt:lpstr>
      <vt:lpstr>PowerPoint Presentation</vt:lpstr>
      <vt:lpstr>History of Cryptography</vt:lpstr>
      <vt:lpstr>Caesar Cipher: c = m + 3</vt:lpstr>
      <vt:lpstr>How would you attack messages encrypted with a substitution cipher?</vt:lpstr>
      <vt:lpstr>Attacking Substitution Ciphers</vt:lpstr>
      <vt:lpstr>PowerPoint Presentation</vt:lpstr>
      <vt:lpstr>Classical Approach: Iterated Design</vt:lpstr>
      <vt:lpstr>Iterated design was only one we knew until 1945</vt:lpstr>
      <vt:lpstr>Claude Shannon</vt:lpstr>
      <vt:lpstr>Cryptosystem</vt:lpstr>
      <vt:lpstr>Symmetric Cryptography</vt:lpstr>
      <vt:lpstr>Asymmetric Cryptography</vt:lpstr>
      <vt:lpstr>But all is not encryption</vt:lpstr>
      <vt:lpstr>An interesting story...</vt:lpstr>
      <vt:lpstr>1974</vt:lpstr>
      <vt:lpstr>1975</vt:lpstr>
      <vt:lpstr>Today</vt:lpstr>
      <vt:lpstr>Covered in this class</vt:lpstr>
      <vt:lpstr>Security Goals</vt:lpstr>
      <vt:lpstr>Not even 1 bit...</vt:lpstr>
      <vt:lpstr>PowerPoint Presentation</vt:lpstr>
      <vt:lpstr>Symmetric Cryptography</vt:lpstr>
      <vt:lpstr>The One Time Pad</vt:lpstr>
      <vt:lpstr>The One Time Pad</vt:lpstr>
      <vt:lpstr>Question</vt:lpstr>
      <vt:lpstr>Perfect Secrecy [Shannon1945] (Information Theoretic Secrecy)</vt:lpstr>
      <vt:lpstr>Example</vt:lpstr>
      <vt:lpstr>Perfect Secrecy [Shannon1945] (Information Theoretic Secrecy)</vt:lpstr>
      <vt:lpstr>Question</vt:lpstr>
      <vt:lpstr>Good News: OTP has Perfect Secrecy</vt:lpstr>
      <vt:lpstr>Good News: OTP has Perfect Secrecy</vt:lpstr>
      <vt:lpstr>Two Time Pad is Insecure</vt:lpstr>
      <vt:lpstr>All keys must be equally likely</vt:lpstr>
      <vt:lpstr>The “Bad News” Theorem</vt:lpstr>
      <vt:lpstr>PowerPoint Presentation</vt:lpstr>
      <vt:lpstr>No Integrity</vt:lpstr>
      <vt:lpstr>No Integrity</vt:lpstr>
      <vt:lpstr>Security Goals</vt:lpstr>
      <vt:lpstr>Detecting Flipped Bits</vt:lpstr>
      <vt:lpstr>PowerPoint Presentation</vt:lpstr>
      <vt:lpstr>Detecting Flipped Bits</vt:lpstr>
      <vt:lpstr>PowerPoint Presentation</vt:lpstr>
      <vt:lpstr>Summary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18-487</cp:keywords>
  <cp:lastModifiedBy/>
  <cp:revision>1</cp:revision>
  <dcterms:created xsi:type="dcterms:W3CDTF">2014-10-08T20:18:37Z</dcterms:created>
  <dcterms:modified xsi:type="dcterms:W3CDTF">2014-10-08T20:23:44Z</dcterms:modified>
</cp:coreProperties>
</file>