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31.xml" ContentType="application/vnd.openxmlformats-officedocument.presentationml.tags+xml"/>
  <Override PartName="/ppt/notesSlides/notesSlide1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2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3.xml" ContentType="application/vnd.openxmlformats-officedocument.presentationml.notesSlide+xml"/>
  <Override PartName="/ppt/tags/tag137.xml" ContentType="application/vnd.openxmlformats-officedocument.presentationml.tags+xml"/>
  <Override PartName="/ppt/notesSlides/notesSlide4.xml" ContentType="application/vnd.openxmlformats-officedocument.presentationml.notesSlide+xml"/>
  <Override PartName="/ppt/tags/tag138.xml" ContentType="application/vnd.openxmlformats-officedocument.presentationml.tags+xml"/>
  <Override PartName="/ppt/notesSlides/notesSlide5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6.xml" ContentType="application/vnd.openxmlformats-officedocument.presentationml.notesSlide+xml"/>
  <Override PartName="/ppt/tags/tag141.xml" ContentType="application/vnd.openxmlformats-officedocument.presentationml.tags+xml"/>
  <Override PartName="/ppt/notesSlides/notesSlide7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8.xml" ContentType="application/vnd.openxmlformats-officedocument.presentationml.notesSlide+xml"/>
  <Override PartName="/ppt/tags/tag145.xml" ContentType="application/vnd.openxmlformats-officedocument.presentationml.tags+xml"/>
  <Override PartName="/ppt/notesSlides/notesSlide9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10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11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12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13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14.xml" ContentType="application/vnd.openxmlformats-officedocument.presentationml.notesSlide+xml"/>
  <Override PartName="/ppt/tags/tag157.xml" ContentType="application/vnd.openxmlformats-officedocument.presentationml.tags+xml"/>
  <Override PartName="/ppt/notesSlides/notesSlide15.xml" ContentType="application/vnd.openxmlformats-officedocument.presentationml.notesSlide+xml"/>
  <Override PartName="/ppt/tags/tag158.xml" ContentType="application/vnd.openxmlformats-officedocument.presentationml.tags+xml"/>
  <Override PartName="/ppt/notesSlides/notesSlide16.xml" ContentType="application/vnd.openxmlformats-officedocument.presentationml.notesSlide+xml"/>
  <Override PartName="/ppt/tags/tag159.xml" ContentType="application/vnd.openxmlformats-officedocument.presentationml.tags+xml"/>
  <Override PartName="/ppt/notesSlides/notesSlide17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18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19.xml" ContentType="application/vnd.openxmlformats-officedocument.presentationml.notesSlide+xml"/>
  <Override PartName="/ppt/tags/tag165.xml" ContentType="application/vnd.openxmlformats-officedocument.presentationml.tags+xml"/>
  <Override PartName="/ppt/notesSlides/notesSlide20.xml" ContentType="application/vnd.openxmlformats-officedocument.presentationml.notesSlide+xml"/>
  <Override PartName="/ppt/tags/tag166.xml" ContentType="application/vnd.openxmlformats-officedocument.presentationml.tags+xml"/>
  <Override PartName="/ppt/notesSlides/notesSlide21.xml" ContentType="application/vnd.openxmlformats-officedocument.presentationml.notesSlide+xml"/>
  <Override PartName="/ppt/tags/tag167.xml" ContentType="application/vnd.openxmlformats-officedocument.presentationml.tags+xml"/>
  <Override PartName="/ppt/notesSlides/notesSlide22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notesSlides/notesSlide23.xml" ContentType="application/vnd.openxmlformats-officedocument.presentationml.notesSlide+xml"/>
  <Override PartName="/ppt/tags/tag170.xml" ContentType="application/vnd.openxmlformats-officedocument.presentationml.tags+xml"/>
  <Override PartName="/ppt/notesSlides/notesSlide24.xml" ContentType="application/vnd.openxmlformats-officedocument.presentationml.notesSlide+xml"/>
  <Override PartName="/ppt/tags/tag171.xml" ContentType="application/vnd.openxmlformats-officedocument.presentationml.tags+xml"/>
  <Override PartName="/ppt/notesSlides/notesSlide25.xml" ContentType="application/vnd.openxmlformats-officedocument.presentationml.notesSlide+xml"/>
  <Override PartName="/ppt/tags/tag172.xml" ContentType="application/vnd.openxmlformats-officedocument.presentationml.tags+xml"/>
  <Override PartName="/ppt/notesSlides/notesSlide26.xml" ContentType="application/vnd.openxmlformats-officedocument.presentationml.notesSlide+xml"/>
  <Override PartName="/ppt/tags/tag173.xml" ContentType="application/vnd.openxmlformats-officedocument.presentationml.tags+xml"/>
  <Override PartName="/ppt/notesSlides/notesSlide27.xml" ContentType="application/vnd.openxmlformats-officedocument.presentationml.notesSl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notesSlides/notesSlide28.xml" ContentType="application/vnd.openxmlformats-officedocument.presentationml.notesSlide+xml"/>
  <Override PartName="/ppt/tags/tag188.xml" ContentType="application/vnd.openxmlformats-officedocument.presentationml.tags+xml"/>
  <Override PartName="/ppt/notesSlides/notesSlide29.xml" ContentType="application/vnd.openxmlformats-officedocument.presentationml.notesSlide+xml"/>
  <Override PartName="/ppt/tags/tag189.xml" ContentType="application/vnd.openxmlformats-officedocument.presentationml.tags+xml"/>
  <Override PartName="/ppt/notesSlides/notesSlide30.xml" ContentType="application/vnd.openxmlformats-officedocument.presentationml.notesSlide+xml"/>
  <Override PartName="/ppt/tags/tag190.xml" ContentType="application/vnd.openxmlformats-officedocument.presentationml.tags+xml"/>
  <Override PartName="/ppt/notesSlides/notesSlide31.xml" ContentType="application/vnd.openxmlformats-officedocument.presentationml.notesSlide+xml"/>
  <Override PartName="/ppt/tags/tag191.xml" ContentType="application/vnd.openxmlformats-officedocument.presentationml.tags+xml"/>
  <Override PartName="/ppt/notesSlides/notesSlide32.xml" ContentType="application/vnd.openxmlformats-officedocument.presentationml.notesSlide+xml"/>
  <Override PartName="/ppt/tags/tag192.xml" ContentType="application/vnd.openxmlformats-officedocument.presentationml.tags+xml"/>
  <Override PartName="/ppt/notesSlides/notesSlide33.xml" ContentType="application/vnd.openxmlformats-officedocument.presentationml.notesSlide+xml"/>
  <Override PartName="/ppt/tags/tag193.xml" ContentType="application/vnd.openxmlformats-officedocument.presentationml.tags+xml"/>
  <Override PartName="/ppt/notesSlides/notesSlide34.xml" ContentType="application/vnd.openxmlformats-officedocument.presentationml.notesSlid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35.xml" ContentType="application/vnd.openxmlformats-officedocument.presentationml.notesSlide+xml"/>
  <Override PartName="/ppt/tags/tag196.xml" ContentType="application/vnd.openxmlformats-officedocument.presentationml.tags+xml"/>
  <Override PartName="/ppt/notesSlides/notesSlide36.xml" ContentType="application/vnd.openxmlformats-officedocument.presentationml.notesSlide+xml"/>
  <Override PartName="/ppt/tags/tag197.xml" ContentType="application/vnd.openxmlformats-officedocument.presentationml.tags+xml"/>
  <Override PartName="/ppt/notesSlides/notesSlide37.xml" ContentType="application/vnd.openxmlformats-officedocument.presentationml.notesSlide+xml"/>
  <Override PartName="/ppt/tags/tag198.xml" ContentType="application/vnd.openxmlformats-officedocument.presentationml.tags+xml"/>
  <Override PartName="/ppt/notesSlides/notesSlide38.xml" ContentType="application/vnd.openxmlformats-officedocument.presentationml.notesSlide+xml"/>
  <Override PartName="/ppt/tags/tag199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200.xml" ContentType="application/vnd.openxmlformats-officedocument.presentationml.tags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  <p:sldMasterId id="2147483673" r:id="rId2"/>
  </p:sldMasterIdLst>
  <p:notesMasterIdLst>
    <p:notesMasterId r:id="rId74"/>
  </p:notesMasterIdLst>
  <p:handoutMasterIdLst>
    <p:handoutMasterId r:id="rId75"/>
  </p:handoutMasterIdLst>
  <p:sldIdLst>
    <p:sldId id="289" r:id="rId3"/>
    <p:sldId id="491" r:id="rId4"/>
    <p:sldId id="414" r:id="rId5"/>
    <p:sldId id="405" r:id="rId6"/>
    <p:sldId id="492" r:id="rId7"/>
    <p:sldId id="406" r:id="rId8"/>
    <p:sldId id="411" r:id="rId9"/>
    <p:sldId id="420" r:id="rId10"/>
    <p:sldId id="421" r:id="rId11"/>
    <p:sldId id="422" r:id="rId12"/>
    <p:sldId id="423" r:id="rId13"/>
    <p:sldId id="424" r:id="rId14"/>
    <p:sldId id="426" r:id="rId15"/>
    <p:sldId id="425" r:id="rId16"/>
    <p:sldId id="407" r:id="rId17"/>
    <p:sldId id="408" r:id="rId18"/>
    <p:sldId id="427" r:id="rId19"/>
    <p:sldId id="430" r:id="rId20"/>
    <p:sldId id="434" r:id="rId21"/>
    <p:sldId id="432" r:id="rId22"/>
    <p:sldId id="465" r:id="rId23"/>
    <p:sldId id="464" r:id="rId24"/>
    <p:sldId id="419" r:id="rId25"/>
    <p:sldId id="437" r:id="rId26"/>
    <p:sldId id="438" r:id="rId27"/>
    <p:sldId id="439" r:id="rId28"/>
    <p:sldId id="440" r:id="rId29"/>
    <p:sldId id="441" r:id="rId30"/>
    <p:sldId id="466" r:id="rId31"/>
    <p:sldId id="443" r:id="rId32"/>
    <p:sldId id="444" r:id="rId33"/>
    <p:sldId id="445" r:id="rId34"/>
    <p:sldId id="467" r:id="rId35"/>
    <p:sldId id="446" r:id="rId36"/>
    <p:sldId id="447" r:id="rId37"/>
    <p:sldId id="448" r:id="rId38"/>
    <p:sldId id="449" r:id="rId39"/>
    <p:sldId id="468" r:id="rId40"/>
    <p:sldId id="450" r:id="rId41"/>
    <p:sldId id="451" r:id="rId42"/>
    <p:sldId id="493" r:id="rId43"/>
    <p:sldId id="495" r:id="rId44"/>
    <p:sldId id="494" r:id="rId45"/>
    <p:sldId id="469" r:id="rId46"/>
    <p:sldId id="455" r:id="rId47"/>
    <p:sldId id="456" r:id="rId48"/>
    <p:sldId id="457" r:id="rId49"/>
    <p:sldId id="458" r:id="rId50"/>
    <p:sldId id="459" r:id="rId51"/>
    <p:sldId id="460" r:id="rId52"/>
    <p:sldId id="461" r:id="rId53"/>
    <p:sldId id="462" r:id="rId54"/>
    <p:sldId id="470" r:id="rId55"/>
    <p:sldId id="463" r:id="rId56"/>
    <p:sldId id="471" r:id="rId57"/>
    <p:sldId id="472" r:id="rId58"/>
    <p:sldId id="473" r:id="rId59"/>
    <p:sldId id="474" r:id="rId60"/>
    <p:sldId id="475" r:id="rId61"/>
    <p:sldId id="476" r:id="rId62"/>
    <p:sldId id="477" r:id="rId63"/>
    <p:sldId id="478" r:id="rId64"/>
    <p:sldId id="480" r:id="rId65"/>
    <p:sldId id="486" r:id="rId66"/>
    <p:sldId id="481" r:id="rId67"/>
    <p:sldId id="482" r:id="rId68"/>
    <p:sldId id="483" r:id="rId69"/>
    <p:sldId id="484" r:id="rId70"/>
    <p:sldId id="485" r:id="rId71"/>
    <p:sldId id="496" r:id="rId72"/>
    <p:sldId id="268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AEE1610-0505-CA4A-BCC7-AA58FD6B1707}">
          <p14:sldIdLst>
            <p14:sldId id="289"/>
            <p14:sldId id="491"/>
            <p14:sldId id="414"/>
            <p14:sldId id="405"/>
            <p14:sldId id="492"/>
          </p14:sldIdLst>
        </p14:section>
        <p14:section name="Canary" id="{A82DB36F-D4F7-A74E-82D9-7546BC63C95B}">
          <p14:sldIdLst>
            <p14:sldId id="406"/>
            <p14:sldId id="411"/>
            <p14:sldId id="420"/>
            <p14:sldId id="421"/>
            <p14:sldId id="422"/>
            <p14:sldId id="423"/>
            <p14:sldId id="424"/>
            <p14:sldId id="426"/>
            <p14:sldId id="425"/>
            <p14:sldId id="407"/>
          </p14:sldIdLst>
        </p14:section>
        <p14:section name="DEP-NX / W^X" id="{8717DFD4-5C87-1B40-987F-0D4A1B09032F}">
          <p14:sldIdLst>
            <p14:sldId id="408"/>
            <p14:sldId id="427"/>
            <p14:sldId id="430"/>
            <p14:sldId id="434"/>
            <p14:sldId id="432"/>
            <p14:sldId id="465"/>
            <p14:sldId id="464"/>
          </p14:sldIdLst>
        </p14:section>
        <p14:section name="ASLR" id="{1B6ECEC8-6A4B-5545-9892-7D5A21F94478}">
          <p14:sldIdLst>
            <p14:sldId id="419"/>
            <p14:sldId id="437"/>
            <p14:sldId id="438"/>
            <p14:sldId id="439"/>
            <p14:sldId id="440"/>
            <p14:sldId id="441"/>
            <p14:sldId id="466"/>
            <p14:sldId id="443"/>
            <p14:sldId id="444"/>
            <p14:sldId id="445"/>
            <p14:sldId id="467"/>
            <p14:sldId id="446"/>
            <p14:sldId id="447"/>
            <p14:sldId id="448"/>
            <p14:sldId id="449"/>
            <p14:sldId id="468"/>
            <p14:sldId id="450"/>
            <p14:sldId id="451"/>
            <p14:sldId id="493"/>
            <p14:sldId id="495"/>
            <p14:sldId id="494"/>
            <p14:sldId id="469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  <p14:sldId id="470"/>
            <p14:sldId id="463"/>
          </p14:sldIdLst>
        </p14:section>
        <p14:section name="Probability" id="{48F27A9A-039B-9744-9700-2B170FAD7B1A}">
          <p14:sldIdLst>
            <p14:sldId id="471"/>
            <p14:sldId id="472"/>
            <p14:sldId id="473"/>
            <p14:sldId id="474"/>
            <p14:sldId id="475"/>
            <p14:sldId id="476"/>
            <p14:sldId id="477"/>
            <p14:sldId id="478"/>
            <p14:sldId id="480"/>
            <p14:sldId id="486"/>
            <p14:sldId id="481"/>
            <p14:sldId id="482"/>
            <p14:sldId id="483"/>
            <p14:sldId id="484"/>
            <p14:sldId id="485"/>
            <p14:sldId id="496"/>
          </p14:sldIdLst>
        </p14:section>
        <p14:section name="Conclusion" id="{9261A7F0-4603-054A-9F9B-B1F21EA47009}">
          <p14:sldIdLst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orient="horz" pos="1440">
          <p15:clr>
            <a:srgbClr val="A4A3A4"/>
          </p15:clr>
        </p15:guide>
        <p15:guide id="3" pos="3840">
          <p15:clr>
            <a:srgbClr val="A4A3A4"/>
          </p15:clr>
        </p15:guide>
        <p15:guide id="4" pos="1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842"/>
    <a:srgbClr val="595A5A"/>
    <a:srgbClr val="A32D1E"/>
    <a:srgbClr val="FFFFFF"/>
    <a:srgbClr val="866C49"/>
    <a:srgbClr val="79463D"/>
    <a:srgbClr val="C00000"/>
    <a:srgbClr val="953735"/>
    <a:srgbClr val="F79646"/>
    <a:srgbClr val="B649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2" autoAdjust="0"/>
    <p:restoredTop sz="81839" autoAdjust="0"/>
  </p:normalViewPr>
  <p:slideViewPr>
    <p:cSldViewPr snapToObjects="1">
      <p:cViewPr varScale="1">
        <p:scale>
          <a:sx n="64" d="100"/>
          <a:sy n="64" d="100"/>
        </p:scale>
        <p:origin x="1360" y="48"/>
      </p:cViewPr>
      <p:guideLst>
        <p:guide orient="horz" pos="2880"/>
        <p:guide orient="horz" pos="1440"/>
        <p:guide pos="3840"/>
        <p:guide pos="1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336"/>
    </p:cViewPr>
  </p:sorterViewPr>
  <p:notesViewPr>
    <p:cSldViewPr snapToGrid="0" snapToObjects="1">
      <p:cViewPr varScale="1">
        <p:scale>
          <a:sx n="110" d="100"/>
          <a:sy n="110" d="100"/>
        </p:scale>
        <p:origin x="-404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commentAuthors" Target="commentAuthor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81C90-955A-E944-AB32-466E55900D6A}" type="datetime1">
              <a:rPr lang="en-US" smtClean="0"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F8D97-067E-974E-BD5D-FA8C0988A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919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EA11A-7C1A-F544-A99B-661F38A45889}" type="datetime1">
              <a:rPr lang="en-US" smtClean="0"/>
              <a:t>9/15/2014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5A8A3-9FBB-431D-AAA8-BEEA360F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66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13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60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85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69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57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68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07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604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55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1476A7A-44CF-5A4C-ABB8-AC81BEB24053}" type="slidenum">
              <a:rPr lang="en-US" sz="1200">
                <a:latin typeface="Calibri"/>
              </a:rPr>
              <a:pPr eaLnBrk="1" hangingPunct="1"/>
              <a:t>34</a:t>
            </a:fld>
            <a:endParaRPr lang="en-US" sz="12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1889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272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293F16D-7DC7-0D43-A9CA-09F00DCDDCC9}" type="slidenum">
              <a:rPr lang="en-US" sz="1200">
                <a:latin typeface="Calibri"/>
              </a:rPr>
              <a:pPr eaLnBrk="1" hangingPunct="1"/>
              <a:t>35</a:t>
            </a:fld>
            <a:endParaRPr lang="en-US" sz="12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3504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1DDD87-64C2-B149-A59C-5124D2E5CC8D}" type="slidenum">
              <a:rPr lang="en-US" sz="1200">
                <a:latin typeface="Calibri"/>
              </a:rPr>
              <a:pPr eaLnBrk="1" hangingPunct="1"/>
              <a:t>36</a:t>
            </a:fld>
            <a:endParaRPr lang="en-US" sz="12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71345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6FBEFBF-F13D-824E-94DB-F18D6C3986EC}" type="slidenum">
              <a:rPr lang="en-US" sz="1200">
                <a:latin typeface="Calibri"/>
              </a:rPr>
              <a:pPr eaLnBrk="1" hangingPunct="1"/>
              <a:t>37</a:t>
            </a:fld>
            <a:endParaRPr lang="en-US" sz="12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60569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5189470-E3CB-0046-9A4D-45B40B6E7F33}" type="slidenum">
              <a:rPr lang="en-US" sz="1200">
                <a:latin typeface="Calibri"/>
              </a:rPr>
              <a:pPr eaLnBrk="1" hangingPunct="1"/>
              <a:t>39</a:t>
            </a:fld>
            <a:endParaRPr lang="en-US" sz="12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22498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E0DC711-2747-C44B-9958-0612200EF6C6}" type="slidenum">
              <a:rPr lang="en-US" sz="1200">
                <a:latin typeface="Calibri"/>
              </a:rPr>
              <a:pPr eaLnBrk="1" hangingPunct="1"/>
              <a:t>40</a:t>
            </a:fld>
            <a:endParaRPr lang="en-US" sz="12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14754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2AE8BB4-A898-D345-AE9A-F34C0B9E2B1A}" type="slidenum">
              <a:rPr lang="en-US" sz="1200">
                <a:solidFill>
                  <a:prstClr val="black"/>
                </a:solidFill>
                <a:latin typeface="Calibri"/>
              </a:rPr>
              <a:pPr eaLnBrk="1" hangingPunct="1"/>
              <a:t>41</a:t>
            </a:fld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1334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2AE8BB4-A898-D345-AE9A-F34C0B9E2B1A}" type="slidenum">
              <a:rPr lang="en-US" sz="1200">
                <a:latin typeface="Calibri"/>
              </a:rPr>
              <a:pPr eaLnBrk="1" hangingPunct="1"/>
              <a:t>42</a:t>
            </a:fld>
            <a:endParaRPr lang="en-US" sz="12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38320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5F26031-2EAD-D446-8028-96BC67D6E127}" type="slidenum">
              <a:rPr lang="en-US" sz="1200">
                <a:solidFill>
                  <a:prstClr val="black"/>
                </a:solidFill>
                <a:latin typeface="Calibri"/>
              </a:rPr>
              <a:pPr eaLnBrk="1" hangingPunct="1"/>
              <a:t>43</a:t>
            </a:fld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14674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7CAFC-2AA3-A84D-A759-81865A8610EF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235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7CAFC-2AA3-A84D-A759-81865A8610EF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775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51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7CAFC-2AA3-A84D-A759-81865A8610EF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1482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7CAFC-2AA3-A84D-A759-81865A8610EF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334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7CAFC-2AA3-A84D-A759-81865A8610EF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7236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7CAFC-2AA3-A84D-A759-81865A8610EF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6014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7CAFC-2AA3-A84D-A759-81865A8610EF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189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7CAFC-2AA3-A84D-A759-81865A8610EF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9068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7CAFC-2AA3-A84D-A759-81865A8610EF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0666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7CAFC-2AA3-A84D-A759-81865A8610EF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5383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7CAFC-2AA3-A84D-A759-81865A8610EF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355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7CAFC-2AA3-A84D-A759-81865A8610EF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474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759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734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38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75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75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98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28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33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5.xml"/><Relationship Id="rId4" Type="http://schemas.openxmlformats.org/officeDocument/2006/relationships/tags" Target="../tags/tag7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5.xml"/><Relationship Id="rId4" Type="http://schemas.openxmlformats.org/officeDocument/2006/relationships/tags" Target="../tags/tag8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90.xml"/><Relationship Id="rId4" Type="http://schemas.openxmlformats.org/officeDocument/2006/relationships/tags" Target="../tags/tag89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9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5.xml"/><Relationship Id="rId4" Type="http://schemas.openxmlformats.org/officeDocument/2006/relationships/tags" Target="../tags/tag12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30.xml"/><Relationship Id="rId4" Type="http://schemas.openxmlformats.org/officeDocument/2006/relationships/tags" Target="../tags/tag129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+mj-lt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000000"/>
                </a:solidFill>
                <a:latin typeface="+mj-lt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E86D5785-7D68-8640-9C7E-4CB4415E4AAF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7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2A0AB15E-FFE3-4B47-B9E2-DD4B5E55497A}" type="datetime1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3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1FD670A-49D5-6B44-876E-D2BDD5B5BF5A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15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53081F9-3F3A-B044-B1B3-3E71C9E162B6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44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+mj-lt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000000"/>
                </a:solidFill>
                <a:latin typeface="+mj-lt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E86D5785-7D68-8640-9C7E-4CB4415E4AAF}" type="datetime1">
              <a:rPr lang="en-US" smtClean="0">
                <a:solidFill>
                  <a:srgbClr val="009446"/>
                </a:solidFill>
              </a:rPr>
              <a:pPr/>
              <a:t>9/15/2014</a:t>
            </a:fld>
            <a:endParaRPr lang="en-US">
              <a:solidFill>
                <a:srgbClr val="0094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>
              <a:solidFill>
                <a:srgbClr val="00944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599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0FB8C43-0D6C-3C4D-8072-45F708119B8E}" type="datetime1">
              <a:rPr lang="en-US" smtClean="0">
                <a:solidFill>
                  <a:srgbClr val="009446"/>
                </a:solidFill>
              </a:rPr>
              <a:pPr/>
              <a:t>9/15/2014</a:t>
            </a:fld>
            <a:endParaRPr lang="en-US">
              <a:solidFill>
                <a:srgbClr val="0094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>
              <a:solidFill>
                <a:srgbClr val="00944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814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3034508"/>
            <a:ext cx="6951274" cy="1308892"/>
          </a:xfrm>
        </p:spPr>
        <p:txBody>
          <a:bodyPr anchor="t"/>
          <a:lstStyle>
            <a:lvl1pPr algn="l">
              <a:defRPr sz="4000" b="0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92724" y="1524000"/>
            <a:ext cx="6951274" cy="1500187"/>
          </a:xfrm>
        </p:spPr>
        <p:txBody>
          <a:bodyPr lIns="0" rIns="0" anchor="b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7AABCFA-591C-9145-B44A-9EFDDC32D4B1}" type="datetime1">
              <a:rPr lang="en-US" smtClean="0">
                <a:solidFill>
                  <a:srgbClr val="009446"/>
                </a:solidFill>
              </a:rPr>
              <a:pPr/>
              <a:t>9/15/2014</a:t>
            </a:fld>
            <a:endParaRPr lang="en-US">
              <a:solidFill>
                <a:srgbClr val="0094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>
              <a:solidFill>
                <a:srgbClr val="00944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854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264380" y="2013343"/>
            <a:ext cx="6951274" cy="753670"/>
          </a:xfrm>
        </p:spPr>
        <p:txBody>
          <a:bodyPr anchor="t"/>
          <a:lstStyle>
            <a:lvl1pPr algn="l">
              <a:defRPr sz="4000" b="0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264380" y="2919413"/>
            <a:ext cx="6951274" cy="1500187"/>
          </a:xfrm>
        </p:spPr>
        <p:txBody>
          <a:bodyPr anchor="t"/>
          <a:lstStyle>
            <a:lvl1pPr marL="457200" indent="-457200" algn="l"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01F7D1C-C9EC-E743-9063-B0846E758DFA}" type="datetime1">
              <a:rPr lang="en-US" smtClean="0">
                <a:solidFill>
                  <a:srgbClr val="009446"/>
                </a:solidFill>
              </a:rPr>
              <a:pPr/>
              <a:t>9/15/2014</a:t>
            </a:fld>
            <a:endParaRPr lang="en-US">
              <a:solidFill>
                <a:srgbClr val="0094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>
              <a:solidFill>
                <a:srgbClr val="00944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822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447800"/>
            <a:ext cx="4038600" cy="4678363"/>
          </a:xfrm>
        </p:spPr>
        <p:txBody>
          <a:bodyPr anchor="ctr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447800"/>
            <a:ext cx="4038600" cy="4678363"/>
          </a:xfrm>
        </p:spPr>
        <p:txBody>
          <a:bodyPr anchor="ctr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2EA0-B875-B64A-B17C-15E030E9CF15}" type="datetime1">
              <a:rPr lang="en-US" smtClean="0">
                <a:solidFill>
                  <a:srgbClr val="009446"/>
                </a:solidFill>
              </a:rPr>
              <a:pPr/>
              <a:t>9/15/2014</a:t>
            </a:fld>
            <a:endParaRPr lang="en-US" dirty="0">
              <a:solidFill>
                <a:srgbClr val="009446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944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05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446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1981200"/>
            <a:ext cx="4040188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446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1981200"/>
            <a:ext cx="4041775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4391607-EAAA-2946-9E02-E1C11496083C}" type="datetime1">
              <a:rPr lang="en-US" smtClean="0">
                <a:solidFill>
                  <a:srgbClr val="009446"/>
                </a:solidFill>
              </a:rPr>
              <a:pPr/>
              <a:t>9/15/2014</a:t>
            </a:fld>
            <a:endParaRPr lang="en-US">
              <a:solidFill>
                <a:srgbClr val="00944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>
              <a:solidFill>
                <a:srgbClr val="00944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783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4391509-7D79-C647-92BF-4A0564F0C41A}" type="datetime1">
              <a:rPr lang="en-US" smtClean="0">
                <a:solidFill>
                  <a:srgbClr val="009446"/>
                </a:solidFill>
              </a:rPr>
              <a:pPr/>
              <a:t>9/15/2014</a:t>
            </a:fld>
            <a:endParaRPr lang="en-US">
              <a:solidFill>
                <a:srgbClr val="00944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>
              <a:solidFill>
                <a:srgbClr val="00944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68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0FB8C43-0D6C-3C4D-8072-45F708119B8E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15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FBD64FD0-82A6-144B-A86D-7BBA3EAF78C2}" type="datetime1">
              <a:rPr lang="en-US" smtClean="0">
                <a:solidFill>
                  <a:srgbClr val="009446"/>
                </a:solidFill>
              </a:rPr>
              <a:pPr/>
              <a:t>9/15/2014</a:t>
            </a:fld>
            <a:endParaRPr lang="en-US">
              <a:solidFill>
                <a:srgbClr val="00944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>
              <a:solidFill>
                <a:srgbClr val="0094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557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4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2B93CA3-029B-EF42-8B8C-890C6E340BE0}" type="datetime1">
              <a:rPr lang="en-US" smtClean="0">
                <a:solidFill>
                  <a:srgbClr val="009446"/>
                </a:solidFill>
              </a:rPr>
              <a:pPr/>
              <a:t>9/15/2014</a:t>
            </a:fld>
            <a:endParaRPr lang="en-US">
              <a:solidFill>
                <a:srgbClr val="00944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>
              <a:solidFill>
                <a:srgbClr val="00944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275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2A0AB15E-FFE3-4B47-B9E2-DD4B5E55497A}" type="datetime1">
              <a:rPr lang="en-US" smtClean="0">
                <a:solidFill>
                  <a:srgbClr val="009446"/>
                </a:solidFill>
              </a:rPr>
              <a:pPr/>
              <a:t>9/15/2014</a:t>
            </a:fld>
            <a:endParaRPr lang="en-US">
              <a:solidFill>
                <a:srgbClr val="00944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>
              <a:solidFill>
                <a:srgbClr val="00944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701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1FD670A-49D5-6B44-876E-D2BDD5B5BF5A}" type="datetime1">
              <a:rPr lang="en-US" smtClean="0">
                <a:solidFill>
                  <a:srgbClr val="009446"/>
                </a:solidFill>
              </a:rPr>
              <a:pPr/>
              <a:t>9/15/2014</a:t>
            </a:fld>
            <a:endParaRPr lang="en-US">
              <a:solidFill>
                <a:srgbClr val="0094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>
              <a:solidFill>
                <a:srgbClr val="00944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115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53081F9-3F3A-B044-B1B3-3E71C9E162B6}" type="datetime1">
              <a:rPr lang="en-US" smtClean="0">
                <a:solidFill>
                  <a:srgbClr val="009446"/>
                </a:solidFill>
              </a:rPr>
              <a:pPr/>
              <a:t>9/15/2014</a:t>
            </a:fld>
            <a:endParaRPr lang="en-US">
              <a:solidFill>
                <a:srgbClr val="0094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>
              <a:solidFill>
                <a:srgbClr val="00944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20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3034508"/>
            <a:ext cx="6951274" cy="1308892"/>
          </a:xfrm>
        </p:spPr>
        <p:txBody>
          <a:bodyPr anchor="t"/>
          <a:lstStyle>
            <a:lvl1pPr algn="l">
              <a:defRPr sz="4000" b="0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92724" y="1524000"/>
            <a:ext cx="6951274" cy="1500187"/>
          </a:xfrm>
        </p:spPr>
        <p:txBody>
          <a:bodyPr lIns="0" rIns="0" anchor="b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7AABCFA-591C-9145-B44A-9EFDDC32D4B1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3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264380" y="2013343"/>
            <a:ext cx="6951274" cy="753670"/>
          </a:xfrm>
        </p:spPr>
        <p:txBody>
          <a:bodyPr anchor="t"/>
          <a:lstStyle>
            <a:lvl1pPr algn="l">
              <a:defRPr sz="4000" b="0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264380" y="2919413"/>
            <a:ext cx="6951274" cy="1500187"/>
          </a:xfrm>
        </p:spPr>
        <p:txBody>
          <a:bodyPr anchor="t"/>
          <a:lstStyle>
            <a:lvl1pPr marL="457200" indent="-457200" algn="l"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01F7D1C-C9EC-E743-9063-B0846E758DFA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98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447800"/>
            <a:ext cx="4038600" cy="4678363"/>
          </a:xfrm>
        </p:spPr>
        <p:txBody>
          <a:bodyPr anchor="ctr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447800"/>
            <a:ext cx="4038600" cy="4678363"/>
          </a:xfrm>
        </p:spPr>
        <p:txBody>
          <a:bodyPr anchor="ctr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2EA0-B875-B64A-B17C-15E030E9CF15}" type="datetime1">
              <a:rPr lang="en-US" smtClean="0"/>
              <a:t>9/15/2014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2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446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1981200"/>
            <a:ext cx="4040188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446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1981200"/>
            <a:ext cx="4041775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4391607-EAAA-2946-9E02-E1C11496083C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5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4391509-7D79-C647-92BF-4A0564F0C41A}" type="datetime1">
              <a:rPr lang="en-US" smtClean="0"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7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FBD64FD0-82A6-144B-A86D-7BBA3EAF78C2}" type="datetime1">
              <a:rPr lang="en-US" smtClean="0"/>
              <a:t>9/15/2014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4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2B93CA3-029B-EF42-8B8C-890C6E340BE0}" type="datetime1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0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tags" Target="../tags/tag7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ags" Target="../tags/tag69.xml"/><Relationship Id="rId2" Type="http://schemas.openxmlformats.org/officeDocument/2006/relationships/slideLayout" Target="../slideLayouts/slideLayout14.xml"/><Relationship Id="rId16" Type="http://schemas.openxmlformats.org/officeDocument/2006/relationships/tags" Target="../tags/tag6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ags" Target="../tags/tag6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76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  <a:latin typeface="Calibri"/>
                <a:cs typeface="Calibri"/>
              </a:defRPr>
            </a:lvl1pPr>
          </a:lstStyle>
          <a:p>
            <a:fld id="{9E030486-F0B4-6B43-883D-CC3D390117E7}" type="datetime1">
              <a:rPr lang="en-US" smtClean="0"/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5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0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 spc="-50" normalizeH="0">
          <a:solidFill>
            <a:schemeClr val="tx2"/>
          </a:solidFill>
          <a:latin typeface="+mj-lt"/>
          <a:ea typeface="+mj-ea"/>
          <a:cs typeface="Cambria"/>
        </a:defRPr>
      </a:lvl1pPr>
    </p:titleStyle>
    <p:bodyStyle>
      <a:lvl1pPr marL="292100" indent="-2921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Calibri"/>
        </a:defRPr>
      </a:lvl1pPr>
      <a:lvl2pPr marL="635000" indent="-29210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Calibri"/>
        </a:defRPr>
      </a:lvl2pPr>
      <a:lvl3pPr marL="9144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Calibri"/>
        </a:defRPr>
      </a:lvl3pPr>
      <a:lvl4pPr marL="1143000" indent="-228600" algn="l" defTabSz="457200" rtl="0" eaLnBrk="1" latinLnBrk="0" hangingPunct="1">
        <a:spcBef>
          <a:spcPct val="20000"/>
        </a:spcBef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Calibri"/>
        </a:defRPr>
      </a:lvl4pPr>
      <a:lvl5pPr marL="1320800" indent="-1778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76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  <a:latin typeface="Calibri"/>
                <a:cs typeface="Calibri"/>
              </a:defRPr>
            </a:lvl1pPr>
          </a:lstStyle>
          <a:p>
            <a:fld id="{9E030486-F0B4-6B43-883D-CC3D390117E7}" type="datetime1">
              <a:rPr lang="en-US" smtClean="0">
                <a:solidFill>
                  <a:srgbClr val="009446"/>
                </a:solidFill>
              </a:rPr>
              <a:pPr/>
              <a:t>9/15/2014</a:t>
            </a:fld>
            <a:endParaRPr lang="en-US" dirty="0">
              <a:solidFill>
                <a:srgbClr val="0094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5"/>
                </a:solidFill>
                <a:latin typeface="Calibri"/>
                <a:cs typeface="Calibri"/>
              </a:defRPr>
            </a:lvl1pPr>
          </a:lstStyle>
          <a:p>
            <a:endParaRPr lang="en-US" dirty="0">
              <a:solidFill>
                <a:srgbClr val="00944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98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 spc="-50" normalizeH="0">
          <a:solidFill>
            <a:schemeClr val="tx2"/>
          </a:solidFill>
          <a:latin typeface="+mj-lt"/>
          <a:ea typeface="+mj-ea"/>
          <a:cs typeface="Cambria"/>
        </a:defRPr>
      </a:lvl1pPr>
    </p:titleStyle>
    <p:bodyStyle>
      <a:lvl1pPr marL="292100" indent="-2921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Calibri"/>
        </a:defRPr>
      </a:lvl1pPr>
      <a:lvl2pPr marL="635000" indent="-29210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Calibri"/>
        </a:defRPr>
      </a:lvl2pPr>
      <a:lvl3pPr marL="9144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Calibri"/>
        </a:defRPr>
      </a:lvl3pPr>
      <a:lvl4pPr marL="1143000" indent="-228600" algn="l" defTabSz="457200" rtl="0" eaLnBrk="1" latinLnBrk="0" hangingPunct="1">
        <a:spcBef>
          <a:spcPct val="20000"/>
        </a:spcBef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Calibri"/>
        </a:defRPr>
      </a:lvl4pPr>
      <a:lvl5pPr marL="1320800" indent="-1778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4.xml"/><Relationship Id="rId4" Type="http://schemas.openxmlformats.org/officeDocument/2006/relationships/hyperlink" Target="http://msdn.microsoft.com/en-us/library/aa290051(v=vs.71).asp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5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4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5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0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71.xml"/><Relationship Id="rId4" Type="http://schemas.openxmlformats.org/officeDocument/2006/relationships/image" Target="../media/image16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7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73.xml"/><Relationship Id="rId4" Type="http://schemas.openxmlformats.org/officeDocument/2006/relationships/image" Target="../media/image17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7.xml"/><Relationship Id="rId4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6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0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1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10" Type="http://schemas.openxmlformats.org/officeDocument/2006/relationships/image" Target="../media/image24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2.xml"/><Relationship Id="rId4" Type="http://schemas.openxmlformats.org/officeDocument/2006/relationships/image" Target="../media/image25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3.xml"/><Relationship Id="rId4" Type="http://schemas.openxmlformats.org/officeDocument/2006/relationships/image" Target="../media/image26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4.xml"/><Relationship Id="rId4" Type="http://schemas.openxmlformats.org/officeDocument/2006/relationships/image" Target="../media/image28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5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7.xml"/><Relationship Id="rId5" Type="http://schemas.openxmlformats.org/officeDocument/2006/relationships/image" Target="../media/image18.emf"/><Relationship Id="rId4" Type="http://schemas.openxmlformats.org/officeDocument/2006/relationships/image" Target="../media/image19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8.xml"/><Relationship Id="rId5" Type="http://schemas.openxmlformats.org/officeDocument/2006/relationships/image" Target="../media/image18.emf"/><Relationship Id="rId4" Type="http://schemas.openxmlformats.org/officeDocument/2006/relationships/image" Target="../media/image32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0.xml"/><Relationship Id="rId4" Type="http://schemas.openxmlformats.org/officeDocument/2006/relationships/image" Target="../media/image3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98423" y="2035175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/>
              <a:t>Control Flow Hijack Defenses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Canaries, DEP, and </a:t>
            </a:r>
            <a:r>
              <a:rPr lang="en-US" sz="3600" b="1" dirty="0" smtClean="0"/>
              <a:t>ASLR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3733800"/>
            <a:ext cx="3159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David Brumley</a:t>
            </a:r>
            <a:endParaRPr lang="en-US" sz="2800" b="1" dirty="0"/>
          </a:p>
          <a:p>
            <a:r>
              <a:rPr lang="en-US" sz="2000" dirty="0" smtClean="0"/>
              <a:t>Carnegie Mellon University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245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517050"/>
              </p:ext>
            </p:extLst>
          </p:nvPr>
        </p:nvGraphicFramePr>
        <p:xfrm>
          <a:off x="7315200" y="2595040"/>
          <a:ext cx="1461558" cy="3348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CANARY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24682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8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(64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bytes)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685800" y="5015394"/>
            <a:ext cx="6400800" cy="1143000"/>
          </a:xfrm>
          <a:prstGeom prst="rect">
            <a:avLst/>
          </a:prstGeom>
          <a:solidFill>
            <a:srgbClr val="00944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362200"/>
            <a:ext cx="6400800" cy="8382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gcc</a:t>
            </a:r>
            <a:r>
              <a:rPr lang="en-US" sz="4000" dirty="0"/>
              <a:t> S</a:t>
            </a:r>
            <a:r>
              <a:rPr lang="en-US" sz="4000" dirty="0" smtClean="0"/>
              <a:t>tack-Smashing Protector (</a:t>
            </a:r>
            <a:r>
              <a:rPr lang="en-US" sz="4000" dirty="0" err="1" smtClean="0"/>
              <a:t>ProPolice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1600" dirty="0" smtClean="0">
                <a:latin typeface="Consolas"/>
                <a:cs typeface="Consolas"/>
              </a:rPr>
              <a:t>Dump </a:t>
            </a:r>
            <a:r>
              <a:rPr lang="sk-SK" sz="1600" dirty="0">
                <a:latin typeface="Consolas"/>
                <a:cs typeface="Consolas"/>
              </a:rPr>
              <a:t>of assembler code for function main:</a:t>
            </a:r>
          </a:p>
          <a:p>
            <a:pPr marL="0" indent="0">
              <a:buNone/>
            </a:pPr>
            <a:r>
              <a:rPr lang="sk-SK" sz="1600" dirty="0">
                <a:latin typeface="Consolas"/>
                <a:cs typeface="Consolas"/>
              </a:rPr>
              <a:t>   0x08048440 &lt;+0&gt;:	push   %ebp</a:t>
            </a:r>
          </a:p>
          <a:p>
            <a:pPr marL="0" indent="0">
              <a:buNone/>
            </a:pPr>
            <a:r>
              <a:rPr lang="sk-SK" sz="1600" dirty="0">
                <a:latin typeface="Consolas"/>
                <a:cs typeface="Consolas"/>
              </a:rPr>
              <a:t>   0x08048441 &lt;+1&gt;:	mov    %esp,%ebp</a:t>
            </a:r>
          </a:p>
          <a:p>
            <a:pPr marL="0" indent="0">
              <a:buNone/>
            </a:pPr>
            <a:r>
              <a:rPr lang="sk-SK" sz="1600" dirty="0">
                <a:latin typeface="Consolas"/>
                <a:cs typeface="Consolas"/>
              </a:rPr>
              <a:t>   0x08048443 &lt;+3&gt;:	sub    </a:t>
            </a:r>
            <a:r>
              <a:rPr lang="sk-SK" sz="1600" dirty="0" smtClean="0">
                <a:latin typeface="Consolas"/>
                <a:cs typeface="Consolas"/>
              </a:rPr>
              <a:t>$76,</a:t>
            </a:r>
            <a:r>
              <a:rPr lang="sk-SK" sz="1600" dirty="0">
                <a:latin typeface="Consolas"/>
                <a:cs typeface="Consolas"/>
              </a:rPr>
              <a:t>%esp</a:t>
            </a:r>
          </a:p>
          <a:p>
            <a:pPr marL="0" indent="0">
              <a:buNone/>
            </a:pPr>
            <a:r>
              <a:rPr lang="sk-SK" sz="1600" dirty="0">
                <a:latin typeface="Consolas"/>
                <a:cs typeface="Consolas"/>
              </a:rPr>
              <a:t>   0x08048446 &lt;+6&gt;:	mov    %gs</a:t>
            </a:r>
            <a:r>
              <a:rPr lang="sk-SK" sz="1600" dirty="0" smtClean="0">
                <a:latin typeface="Consolas"/>
                <a:cs typeface="Consolas"/>
              </a:rPr>
              <a:t>:20,</a:t>
            </a:r>
            <a:r>
              <a:rPr lang="sk-SK" sz="1600" dirty="0">
                <a:latin typeface="Consolas"/>
                <a:cs typeface="Consolas"/>
              </a:rPr>
              <a:t>%eax</a:t>
            </a:r>
          </a:p>
          <a:p>
            <a:pPr marL="0" indent="0">
              <a:buNone/>
            </a:pPr>
            <a:r>
              <a:rPr lang="sk-SK" sz="1600" dirty="0">
                <a:latin typeface="Consolas"/>
                <a:cs typeface="Consolas"/>
              </a:rPr>
              <a:t>   0x0804844c &lt;+12&gt;:	mov    %eax,</a:t>
            </a:r>
            <a:r>
              <a:rPr lang="sk-SK" sz="1600" dirty="0" smtClean="0">
                <a:latin typeface="Consolas"/>
                <a:cs typeface="Consolas"/>
              </a:rPr>
              <a:t>-4</a:t>
            </a:r>
            <a:r>
              <a:rPr lang="sk-SK" sz="1600" dirty="0">
                <a:latin typeface="Consolas"/>
                <a:cs typeface="Consolas"/>
              </a:rPr>
              <a:t>(%ebp)</a:t>
            </a:r>
          </a:p>
          <a:p>
            <a:pPr marL="0" indent="0">
              <a:buNone/>
            </a:pPr>
            <a:r>
              <a:rPr lang="sk-SK" sz="1600" dirty="0">
                <a:latin typeface="Consolas"/>
                <a:cs typeface="Consolas"/>
              </a:rPr>
              <a:t>   0x0804844f &lt;+15&gt;:	xor    %eax,%eax</a:t>
            </a:r>
          </a:p>
          <a:p>
            <a:pPr marL="0" indent="0">
              <a:buNone/>
            </a:pPr>
            <a:r>
              <a:rPr lang="sk-SK" sz="1600" dirty="0">
                <a:latin typeface="Consolas"/>
                <a:cs typeface="Consolas"/>
              </a:rPr>
              <a:t>   0x08048451 &lt;+17&gt;:	mov    </a:t>
            </a:r>
            <a:r>
              <a:rPr lang="sk-SK" sz="1600" dirty="0" smtClean="0">
                <a:latin typeface="Consolas"/>
                <a:cs typeface="Consolas"/>
              </a:rPr>
              <a:t>12(</a:t>
            </a:r>
            <a:r>
              <a:rPr lang="sk-SK" sz="1600" dirty="0">
                <a:latin typeface="Consolas"/>
                <a:cs typeface="Consolas"/>
              </a:rPr>
              <a:t>%ebp),%eax</a:t>
            </a:r>
          </a:p>
          <a:p>
            <a:pPr marL="0" indent="0">
              <a:buNone/>
            </a:pPr>
            <a:r>
              <a:rPr lang="sk-SK" sz="1600" dirty="0">
                <a:latin typeface="Consolas"/>
                <a:cs typeface="Consolas"/>
              </a:rPr>
              <a:t>   0x08048454 &lt;+20&gt;:	mov    </a:t>
            </a:r>
            <a:r>
              <a:rPr lang="sk-SK" sz="1600" dirty="0" smtClean="0">
                <a:latin typeface="Consolas"/>
                <a:cs typeface="Consolas"/>
              </a:rPr>
              <a:t>4</a:t>
            </a:r>
            <a:r>
              <a:rPr lang="sk-SK" sz="1600" dirty="0">
                <a:latin typeface="Consolas"/>
                <a:cs typeface="Consolas"/>
              </a:rPr>
              <a:t>(%eax),%eax</a:t>
            </a:r>
          </a:p>
          <a:p>
            <a:pPr marL="0" indent="0">
              <a:buNone/>
            </a:pPr>
            <a:r>
              <a:rPr lang="sk-SK" sz="1600" dirty="0">
                <a:latin typeface="Consolas"/>
                <a:cs typeface="Consolas"/>
              </a:rPr>
              <a:t>   0x08048457 &lt;+23&gt;:	mov    %eax</a:t>
            </a:r>
            <a:r>
              <a:rPr lang="sk-SK" sz="1600" dirty="0" smtClean="0">
                <a:latin typeface="Consolas"/>
                <a:cs typeface="Consolas"/>
              </a:rPr>
              <a:t>,4</a:t>
            </a:r>
            <a:r>
              <a:rPr lang="sk-SK" sz="1600" dirty="0">
                <a:latin typeface="Consolas"/>
                <a:cs typeface="Consolas"/>
              </a:rPr>
              <a:t>(%esp)</a:t>
            </a:r>
          </a:p>
          <a:p>
            <a:pPr marL="0" indent="0">
              <a:buNone/>
            </a:pPr>
            <a:r>
              <a:rPr lang="sk-SK" sz="1600" dirty="0">
                <a:latin typeface="Consolas"/>
                <a:cs typeface="Consolas"/>
              </a:rPr>
              <a:t>   0x0804845b &lt;+27&gt;:	lea    </a:t>
            </a:r>
            <a:r>
              <a:rPr lang="sk-SK" sz="1600" dirty="0" smtClean="0">
                <a:latin typeface="Consolas"/>
                <a:cs typeface="Consolas"/>
              </a:rPr>
              <a:t>-68(</a:t>
            </a:r>
            <a:r>
              <a:rPr lang="sk-SK" sz="1600" dirty="0">
                <a:latin typeface="Consolas"/>
                <a:cs typeface="Consolas"/>
              </a:rPr>
              <a:t>%ebp),%eax</a:t>
            </a:r>
          </a:p>
          <a:p>
            <a:pPr marL="0" indent="0">
              <a:buNone/>
            </a:pPr>
            <a:r>
              <a:rPr lang="sk-SK" sz="1600" dirty="0">
                <a:latin typeface="Consolas"/>
                <a:cs typeface="Consolas"/>
              </a:rPr>
              <a:t>   0x0804845e &lt;+30&gt;:	mov    %eax,(%esp)</a:t>
            </a:r>
          </a:p>
          <a:p>
            <a:pPr marL="0" indent="0">
              <a:buNone/>
            </a:pPr>
            <a:r>
              <a:rPr lang="sk-SK" sz="1600" dirty="0">
                <a:latin typeface="Consolas"/>
                <a:cs typeface="Consolas"/>
              </a:rPr>
              <a:t>   0x08048461 &lt;+33&gt;:	call   0x8048350 &lt;strcpy@plt&gt;</a:t>
            </a:r>
          </a:p>
          <a:p>
            <a:pPr marL="0" indent="0">
              <a:buNone/>
            </a:pPr>
            <a:r>
              <a:rPr lang="sk-SK" sz="1600" dirty="0">
                <a:latin typeface="Consolas"/>
                <a:cs typeface="Consolas"/>
              </a:rPr>
              <a:t>   0x08048466 &lt;+38&gt;:	mov    </a:t>
            </a:r>
            <a:r>
              <a:rPr lang="sk-SK" sz="1600" dirty="0" smtClean="0">
                <a:latin typeface="Consolas"/>
                <a:cs typeface="Consolas"/>
              </a:rPr>
              <a:t>-4</a:t>
            </a:r>
            <a:r>
              <a:rPr lang="sk-SK" sz="1600" dirty="0">
                <a:latin typeface="Consolas"/>
                <a:cs typeface="Consolas"/>
              </a:rPr>
              <a:t>(%ebp),%edx</a:t>
            </a:r>
          </a:p>
          <a:p>
            <a:pPr marL="0" indent="0">
              <a:buNone/>
            </a:pPr>
            <a:r>
              <a:rPr lang="sk-SK" sz="1600" dirty="0">
                <a:latin typeface="Consolas"/>
                <a:cs typeface="Consolas"/>
              </a:rPr>
              <a:t>   0x08048469 &lt;+41&gt;:	xor    %gs</a:t>
            </a:r>
            <a:r>
              <a:rPr lang="sk-SK" sz="1600" dirty="0" smtClean="0">
                <a:latin typeface="Consolas"/>
                <a:cs typeface="Consolas"/>
              </a:rPr>
              <a:t>:20,</a:t>
            </a:r>
            <a:r>
              <a:rPr lang="sk-SK" sz="1600" dirty="0">
                <a:latin typeface="Consolas"/>
                <a:cs typeface="Consolas"/>
              </a:rPr>
              <a:t>%edx</a:t>
            </a:r>
          </a:p>
          <a:p>
            <a:pPr marL="0" indent="0">
              <a:buNone/>
            </a:pPr>
            <a:r>
              <a:rPr lang="sk-SK" sz="1600" dirty="0">
                <a:latin typeface="Consolas"/>
                <a:cs typeface="Consolas"/>
              </a:rPr>
              <a:t>   0x08048470 &lt;+48&gt;:	je     0x8048477 &lt;main+55&gt;</a:t>
            </a:r>
          </a:p>
          <a:p>
            <a:pPr marL="0" indent="0">
              <a:buNone/>
            </a:pPr>
            <a:r>
              <a:rPr lang="sk-SK" sz="1600" dirty="0">
                <a:latin typeface="Consolas"/>
                <a:cs typeface="Consolas"/>
              </a:rPr>
              <a:t>   0x08048472 &lt;+50&gt;:	call   0x8048340 &lt;__stack_chk_fail@plt&gt;</a:t>
            </a:r>
          </a:p>
          <a:p>
            <a:pPr marL="0" indent="0">
              <a:buNone/>
            </a:pPr>
            <a:r>
              <a:rPr lang="sk-SK" sz="1600" dirty="0">
                <a:latin typeface="Consolas"/>
                <a:cs typeface="Consolas"/>
              </a:rPr>
              <a:t>   0x08048477 &lt;+55&gt;:	leave  </a:t>
            </a:r>
          </a:p>
          <a:p>
            <a:pPr marL="0" indent="0">
              <a:buNone/>
            </a:pPr>
            <a:r>
              <a:rPr lang="sk-SK" sz="1600" dirty="0">
                <a:latin typeface="Consolas"/>
                <a:cs typeface="Consolas"/>
              </a:rPr>
              <a:t>   0x08048478 &lt;+56&gt;:	ret    </a:t>
            </a:r>
          </a:p>
          <a:p>
            <a:pPr marL="0" indent="0">
              <a:buNone/>
            </a:pPr>
            <a:endParaRPr lang="sk-SK" sz="1600" dirty="0">
              <a:latin typeface="Consolas"/>
              <a:cs typeface="Consolas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47839D-A323-47F3-909F-54849939962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56490" y="1411069"/>
            <a:ext cx="3611310" cy="646331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mbria"/>
                <a:cs typeface="Cambria"/>
              </a:rPr>
              <a:t>Compiled with v4.6.1:</a:t>
            </a:r>
            <a:br>
              <a:rPr lang="en-US" b="1" dirty="0" smtClean="0">
                <a:latin typeface="Cambria"/>
                <a:cs typeface="Cambria"/>
              </a:rPr>
            </a:br>
            <a:r>
              <a:rPr lang="en-US" dirty="0" err="1" smtClean="0">
                <a:latin typeface="Consolas"/>
                <a:cs typeface="Consolas"/>
              </a:rPr>
              <a:t>gcc</a:t>
            </a:r>
            <a:r>
              <a:rPr lang="en-US" dirty="0" smtClean="0">
                <a:latin typeface="Consolas"/>
                <a:cs typeface="Consolas"/>
              </a:rPr>
              <a:t> -</a:t>
            </a:r>
            <a:r>
              <a:rPr lang="en-US" dirty="0" err="1" smtClean="0">
                <a:latin typeface="Consolas"/>
                <a:cs typeface="Consolas"/>
              </a:rPr>
              <a:t>fstack</a:t>
            </a:r>
            <a:r>
              <a:rPr lang="en-US" dirty="0" smtClean="0">
                <a:latin typeface="Consolas"/>
                <a:cs typeface="Consolas"/>
              </a:rPr>
              <a:t>-protector -O1 …</a:t>
            </a:r>
            <a:endParaRPr lang="en-US" dirty="0">
              <a:latin typeface="Consolas"/>
              <a:cs typeface="Consolas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8764409" y="3323402"/>
            <a:ext cx="317196" cy="17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569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Canary </a:t>
            </a:r>
            <a:r>
              <a:rPr lang="en-US" dirty="0"/>
              <a:t>s</a:t>
            </a:r>
            <a:r>
              <a:rPr lang="en-US" dirty="0" smtClean="0"/>
              <a:t>hould be </a:t>
            </a:r>
            <a:r>
              <a:rPr lang="en-US" b="1" dirty="0" smtClean="0"/>
              <a:t>HARD</a:t>
            </a:r>
            <a:r>
              <a:rPr lang="en-US" dirty="0" smtClean="0"/>
              <a:t> to Forge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Terminator Canary</a:t>
            </a:r>
          </a:p>
          <a:p>
            <a:pPr lvl="1"/>
            <a:r>
              <a:rPr lang="en-US" dirty="0" smtClean="0"/>
              <a:t>4 bytes: 0,CR,LF,-1 </a:t>
            </a:r>
            <a:r>
              <a:rPr lang="en-US" sz="1800" dirty="0" smtClean="0"/>
              <a:t>(low-&gt;high)</a:t>
            </a:r>
            <a:endParaRPr lang="en-US" dirty="0" smtClean="0"/>
          </a:p>
          <a:p>
            <a:pPr lvl="1"/>
            <a:r>
              <a:rPr lang="en-US" dirty="0" smtClean="0"/>
              <a:t>terminate </a:t>
            </a:r>
            <a:r>
              <a:rPr lang="en-US" dirty="0" err="1" smtClean="0">
                <a:latin typeface="Consolas"/>
                <a:cs typeface="Consolas"/>
              </a:rPr>
              <a:t>strcpy</a:t>
            </a:r>
            <a:r>
              <a:rPr lang="en-US" dirty="0" smtClean="0">
                <a:latin typeface="Consolas"/>
                <a:cs typeface="Consolas"/>
              </a:rPr>
              <a:t>()</a:t>
            </a:r>
            <a:r>
              <a:rPr lang="en-US" dirty="0" smtClean="0"/>
              <a:t>, </a:t>
            </a:r>
            <a:r>
              <a:rPr lang="en-US" dirty="0" smtClean="0">
                <a:latin typeface="Consolas"/>
                <a:cs typeface="Consolas"/>
              </a:rPr>
              <a:t>gets()</a:t>
            </a:r>
            <a:r>
              <a:rPr lang="en-US" dirty="0" smtClean="0"/>
              <a:t>, …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Random Canary</a:t>
            </a:r>
          </a:p>
          <a:p>
            <a:pPr lvl="1"/>
            <a:r>
              <a:rPr lang="en-US" dirty="0" smtClean="0"/>
              <a:t>4 random bytes chosen at load time</a:t>
            </a:r>
          </a:p>
          <a:p>
            <a:pPr lvl="1"/>
            <a:r>
              <a:rPr lang="en-US" dirty="0" smtClean="0"/>
              <a:t>stored in a guarded page</a:t>
            </a:r>
          </a:p>
          <a:p>
            <a:pPr lvl="1"/>
            <a:r>
              <a:rPr lang="en-US" dirty="0" smtClean="0"/>
              <a:t>need good randomness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43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Canary Scorecard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49039"/>
              </p:ext>
            </p:extLst>
          </p:nvPr>
        </p:nvGraphicFramePr>
        <p:xfrm>
          <a:off x="457200" y="1737360"/>
          <a:ext cx="8229600" cy="33832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438400"/>
                <a:gridCol w="5791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Aspect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Canary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Performance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several</a:t>
                      </a:r>
                      <a:r>
                        <a:rPr lang="en-US" sz="2400" baseline="0" dirty="0" smtClean="0"/>
                        <a:t> instructions per function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aseline="0" dirty="0" smtClean="0"/>
                        <a:t>time: a few percent on average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aseline="0" dirty="0" smtClean="0"/>
                        <a:t>size: can optimize away in safe functions</a:t>
                      </a:r>
                      <a:br>
                        <a:rPr lang="en-US" sz="2400" baseline="0" dirty="0" smtClean="0"/>
                      </a:br>
                      <a:r>
                        <a:rPr lang="en-US" sz="2400" baseline="0" dirty="0" smtClean="0"/>
                        <a:t>          (but see MS08-067 </a:t>
                      </a:r>
                      <a:r>
                        <a:rPr lang="en-US" sz="2400" baseline="0" dirty="0" smtClean="0">
                          <a:sym typeface="Wingdings"/>
                        </a:rPr>
                        <a:t>*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Deployment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aseline="0" dirty="0" smtClean="0"/>
                        <a:t>recompile suffices; no code change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Compatibility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perfect</a:t>
                      </a:r>
                      <a:r>
                        <a:rPr lang="en-US" sz="2400" baseline="0" dirty="0" smtClean="0"/>
                        <a:t>—invisible to outside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Safety Guarantee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i="1" baseline="0" dirty="0" smtClean="0"/>
                        <a:t>not really…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8977" y="6297638"/>
            <a:ext cx="8828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http</a:t>
            </a:r>
            <a:r>
              <a:rPr lang="en-US" sz="1400" dirty="0"/>
              <a:t>://</a:t>
            </a:r>
            <a:r>
              <a:rPr lang="en-US" sz="1400" dirty="0" err="1"/>
              <a:t>blogs.technet.com</a:t>
            </a:r>
            <a:r>
              <a:rPr lang="en-US" sz="1400" dirty="0"/>
              <a:t>/b/</a:t>
            </a:r>
            <a:r>
              <a:rPr lang="en-US" sz="1400" dirty="0" err="1"/>
              <a:t>srd</a:t>
            </a:r>
            <a:r>
              <a:rPr lang="en-US" sz="1400" dirty="0"/>
              <a:t>/archive/2009/03/16/</a:t>
            </a:r>
            <a:r>
              <a:rPr lang="en-US" sz="1400" dirty="0" err="1"/>
              <a:t>gs</a:t>
            </a:r>
            <a:r>
              <a:rPr lang="en-US" sz="1400" dirty="0"/>
              <a:t>-cookie-protection-effectiveness-and-</a:t>
            </a:r>
            <a:r>
              <a:rPr lang="en-US" sz="1400" dirty="0" err="1"/>
              <a:t>limitations.aspx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269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Bypass: Data Pointer Subterfuge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6324600" cy="4754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Overwrite a data pointer </a:t>
            </a:r>
            <a:r>
              <a:rPr lang="en-US" i="1" dirty="0" smtClean="0"/>
              <a:t>first</a:t>
            </a:r>
            <a:r>
              <a:rPr lang="en-US" dirty="0" smtClean="0"/>
              <a:t>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 smtClean="0">
                <a:latin typeface="Consolas"/>
                <a:cs typeface="Consolas"/>
              </a:rPr>
              <a:t>  </a:t>
            </a:r>
            <a:r>
              <a:rPr lang="en-US" sz="2800" dirty="0" err="1" smtClean="0">
                <a:latin typeface="Consolas"/>
                <a:cs typeface="Consolas"/>
              </a:rPr>
              <a:t>int</a:t>
            </a:r>
            <a:r>
              <a:rPr lang="en-US" sz="2800" dirty="0" smtClean="0">
                <a:latin typeface="Consolas"/>
                <a:cs typeface="Consolas"/>
              </a:rPr>
              <a:t> *</a:t>
            </a:r>
            <a:r>
              <a:rPr lang="en-US" sz="2800" dirty="0" err="1" smtClean="0">
                <a:latin typeface="Consolas"/>
                <a:cs typeface="Consolas"/>
              </a:rPr>
              <a:t>ptr</a:t>
            </a:r>
            <a:r>
              <a:rPr lang="en-US" sz="2800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sz="2800" dirty="0" smtClean="0">
                <a:latin typeface="Consolas"/>
                <a:cs typeface="Consolas"/>
              </a:rPr>
              <a:t>  char </a:t>
            </a:r>
            <a:r>
              <a:rPr lang="en-US" sz="2800" dirty="0" err="1" smtClean="0">
                <a:latin typeface="Consolas"/>
                <a:cs typeface="Consolas"/>
              </a:rPr>
              <a:t>buf</a:t>
            </a:r>
            <a:r>
              <a:rPr lang="en-US" sz="2800" dirty="0" smtClean="0">
                <a:latin typeface="Consolas"/>
                <a:cs typeface="Consolas"/>
              </a:rPr>
              <a:t>[64];</a:t>
            </a:r>
          </a:p>
          <a:p>
            <a:pPr marL="0" indent="0">
              <a:buNone/>
            </a:pPr>
            <a:r>
              <a:rPr lang="en-US" sz="2800" dirty="0" smtClean="0">
                <a:latin typeface="Consolas"/>
                <a:cs typeface="Consolas"/>
              </a:rPr>
              <a:t>  </a:t>
            </a:r>
            <a:r>
              <a:rPr lang="en-US" sz="2800" dirty="0" err="1" smtClean="0">
                <a:latin typeface="Consolas"/>
                <a:cs typeface="Consolas"/>
              </a:rPr>
              <a:t>memcpy</a:t>
            </a:r>
            <a:r>
              <a:rPr lang="en-US" sz="2800" dirty="0" smtClean="0">
                <a:latin typeface="Consolas"/>
                <a:cs typeface="Consolas"/>
              </a:rPr>
              <a:t>(</a:t>
            </a:r>
            <a:r>
              <a:rPr lang="en-US" sz="2800" dirty="0" err="1" smtClean="0">
                <a:latin typeface="Consolas"/>
                <a:cs typeface="Consolas"/>
              </a:rPr>
              <a:t>buf</a:t>
            </a:r>
            <a:r>
              <a:rPr lang="en-US" sz="2800" dirty="0" smtClean="0">
                <a:latin typeface="Consolas"/>
                <a:cs typeface="Consolas"/>
              </a:rPr>
              <a:t>, user1);</a:t>
            </a:r>
          </a:p>
          <a:p>
            <a:pPr marL="0" indent="0">
              <a:buNone/>
            </a:pPr>
            <a:r>
              <a:rPr lang="en-US" sz="2800" dirty="0" smtClean="0">
                <a:latin typeface="Consolas"/>
                <a:cs typeface="Consolas"/>
              </a:rPr>
              <a:t>  *</a:t>
            </a:r>
            <a:r>
              <a:rPr lang="en-US" sz="2800" dirty="0" err="1" smtClean="0">
                <a:latin typeface="Consolas"/>
                <a:cs typeface="Consolas"/>
              </a:rPr>
              <a:t>ptr</a:t>
            </a:r>
            <a:r>
              <a:rPr lang="en-US" sz="2800" dirty="0" smtClean="0">
                <a:latin typeface="Consolas"/>
                <a:cs typeface="Consolas"/>
              </a:rPr>
              <a:t> = user2;</a:t>
            </a:r>
            <a:endParaRPr lang="en-US" sz="2800" dirty="0">
              <a:latin typeface="Consolas"/>
              <a:cs typeface="Consola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326067"/>
              </p:ext>
            </p:extLst>
          </p:nvPr>
        </p:nvGraphicFramePr>
        <p:xfrm>
          <a:off x="6525590" y="2286000"/>
          <a:ext cx="1461558" cy="37158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CANARY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</a:rPr>
                        <a:t>ptr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24682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8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(64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bytes)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7" name="Arc 6"/>
          <p:cNvSpPr/>
          <p:nvPr/>
        </p:nvSpPr>
        <p:spPr>
          <a:xfrm>
            <a:off x="6158395" y="2653194"/>
            <a:ext cx="685800" cy="882548"/>
          </a:xfrm>
          <a:prstGeom prst="arc">
            <a:avLst>
              <a:gd name="adj1" fmla="val 5305641"/>
              <a:gd name="adj2" fmla="val 16471755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139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Canary Weakness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heck does </a:t>
            </a:r>
            <a:r>
              <a:rPr lang="en-US" b="1" i="1" dirty="0" smtClean="0"/>
              <a:t>not</a:t>
            </a:r>
            <a:r>
              <a:rPr lang="en-US" dirty="0" smtClean="0"/>
              <a:t> happen until epilogue…</a:t>
            </a:r>
          </a:p>
          <a:p>
            <a:r>
              <a:rPr lang="en-US" dirty="0" err="1" smtClean="0"/>
              <a:t>func</a:t>
            </a:r>
            <a:r>
              <a:rPr lang="en-US" dirty="0" smtClean="0"/>
              <a:t> </a:t>
            </a:r>
            <a:r>
              <a:rPr lang="en-US" dirty="0" err="1" smtClean="0"/>
              <a:t>ptr</a:t>
            </a:r>
            <a:r>
              <a:rPr lang="en-US" dirty="0" smtClean="0"/>
              <a:t> subterfuge</a:t>
            </a:r>
          </a:p>
          <a:p>
            <a:r>
              <a:rPr lang="en-US" dirty="0" smtClean="0"/>
              <a:t>C++ </a:t>
            </a:r>
            <a:r>
              <a:rPr lang="en-US" dirty="0" err="1" smtClean="0"/>
              <a:t>vtable</a:t>
            </a:r>
            <a:r>
              <a:rPr lang="en-US" dirty="0" smtClean="0"/>
              <a:t> hijack</a:t>
            </a:r>
          </a:p>
          <a:p>
            <a:r>
              <a:rPr lang="en-US" dirty="0" smtClean="0"/>
              <a:t>exception handler hijack</a:t>
            </a:r>
          </a:p>
          <a:p>
            <a:r>
              <a:rPr lang="en-US" dirty="0" smtClean="0"/>
              <a:t>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 smtClean="0"/>
              <a:t>Code Examples: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000" dirty="0">
                <a:hlinkClick r:id="rId4"/>
              </a:rPr>
              <a:t>http://msdn.microsoft.com/en-us/library/aa290051(v=vs.71).</a:t>
            </a:r>
            <a:r>
              <a:rPr lang="en-US" sz="2000" dirty="0" smtClean="0">
                <a:hlinkClick r:id="rId4"/>
              </a:rPr>
              <a:t>aspx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726688" y="1905000"/>
            <a:ext cx="2188712" cy="1323439"/>
            <a:chOff x="5410200" y="1939782"/>
            <a:chExt cx="2188712" cy="1323439"/>
          </a:xfrm>
        </p:grpSpPr>
        <p:sp>
          <p:nvSpPr>
            <p:cNvPr id="6" name="Right Brace 5"/>
            <p:cNvSpPr/>
            <p:nvPr/>
          </p:nvSpPr>
          <p:spPr>
            <a:xfrm>
              <a:off x="5410200" y="2184231"/>
              <a:ext cx="381000" cy="914400"/>
            </a:xfrm>
            <a:prstGeom prst="rightBrac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67400" y="1939782"/>
              <a:ext cx="173151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ProPolice</a:t>
              </a:r>
              <a:r>
                <a:rPr lang="en-US" sz="2000" dirty="0" smtClean="0"/>
                <a:t/>
              </a:r>
              <a:br>
                <a:rPr lang="en-US" sz="2000" dirty="0" smtClean="0"/>
              </a:br>
              <a:r>
                <a:rPr lang="en-US" sz="2000" dirty="0" smtClean="0"/>
                <a:t>puts arrays</a:t>
              </a:r>
              <a:br>
                <a:rPr lang="en-US" sz="2000" dirty="0" smtClean="0"/>
              </a:br>
              <a:r>
                <a:rPr lang="en-US" sz="2000" dirty="0" smtClean="0"/>
                <a:t>above others</a:t>
              </a:r>
              <a:br>
                <a:rPr lang="en-US" sz="2000" dirty="0" smtClean="0"/>
              </a:br>
              <a:r>
                <a:rPr lang="en-US" sz="2000" i="1" dirty="0" smtClean="0"/>
                <a:t>when possible</a:t>
              </a:r>
              <a:endParaRPr lang="en-US" sz="2000" i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27292" y="3048000"/>
            <a:ext cx="1554508" cy="707886"/>
            <a:chOff x="5334000" y="3082782"/>
            <a:chExt cx="1554508" cy="707886"/>
          </a:xfrm>
        </p:grpSpPr>
        <p:sp>
          <p:nvSpPr>
            <p:cNvPr id="7" name="Right Brace 6"/>
            <p:cNvSpPr/>
            <p:nvPr/>
          </p:nvSpPr>
          <p:spPr>
            <a:xfrm>
              <a:off x="5334000" y="3270612"/>
              <a:ext cx="381000" cy="381000"/>
            </a:xfrm>
            <a:prstGeom prst="rightBrac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93336" y="3082782"/>
              <a:ext cx="109517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SafeSEH</a:t>
              </a:r>
              <a:endParaRPr lang="en-US" sz="2000" dirty="0" smtClean="0"/>
            </a:p>
            <a:p>
              <a:r>
                <a:rPr lang="en-US" sz="2000" dirty="0" smtClean="0"/>
                <a:t>SEHOP</a:t>
              </a:r>
              <a:endParaRPr lang="en-US" sz="20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71444" y="2112624"/>
            <a:ext cx="1900756" cy="400110"/>
            <a:chOff x="5334000" y="3240081"/>
            <a:chExt cx="1900756" cy="400110"/>
          </a:xfrm>
        </p:grpSpPr>
        <p:sp>
          <p:nvSpPr>
            <p:cNvPr id="14" name="Right Brace 13"/>
            <p:cNvSpPr/>
            <p:nvPr/>
          </p:nvSpPr>
          <p:spPr>
            <a:xfrm>
              <a:off x="5334000" y="3249636"/>
              <a:ext cx="381000" cy="381000"/>
            </a:xfrm>
            <a:prstGeom prst="rightBrac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93336" y="3240081"/>
              <a:ext cx="14414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PointGuard</a:t>
              </a:r>
              <a:endParaRPr lang="en-US" dirty="0">
                <a:latin typeface="Consolas"/>
                <a:cs typeface="Consola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17795" y="3244793"/>
            <a:ext cx="2355608" cy="1022407"/>
            <a:chOff x="7062527" y="3111503"/>
            <a:chExt cx="2355608" cy="1022407"/>
          </a:xfrm>
        </p:grpSpPr>
        <p:sp>
          <p:nvSpPr>
            <p:cNvPr id="16" name="Left Brace 15"/>
            <p:cNvSpPr/>
            <p:nvPr/>
          </p:nvSpPr>
          <p:spPr>
            <a:xfrm rot="16200000">
              <a:off x="8044970" y="2506762"/>
              <a:ext cx="390719" cy="1600201"/>
            </a:xfrm>
            <a:prstGeom prst="leftBrac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62527" y="3426024"/>
              <a:ext cx="23556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Consolas"/>
                  <a:cs typeface="Consolas"/>
                </a:rPr>
                <a:t>struct</a:t>
              </a:r>
              <a:r>
                <a:rPr lang="en-US" sz="2000" dirty="0" smtClean="0"/>
                <a:t> is fixed;</a:t>
              </a:r>
              <a:br>
                <a:rPr lang="en-US" sz="2000" dirty="0" smtClean="0"/>
              </a:br>
              <a:r>
                <a:rPr lang="en-US" sz="2000" dirty="0" smtClean="0"/>
                <a:t>&amp;</a:t>
              </a:r>
              <a:r>
                <a:rPr lang="en-US" sz="2000" dirty="0"/>
                <a:t> </a:t>
              </a:r>
              <a:r>
                <a:rPr lang="en-US" sz="2000" dirty="0" smtClean="0"/>
                <a:t>what about heap?</a:t>
              </a:r>
              <a:endParaRPr lang="en-US" sz="2000" dirty="0"/>
            </a:p>
          </p:txBody>
        </p:sp>
      </p:grpSp>
      <p:sp>
        <p:nvSpPr>
          <p:cNvPr id="19" name="Folded Corner 18"/>
          <p:cNvSpPr/>
          <p:nvPr/>
        </p:nvSpPr>
        <p:spPr>
          <a:xfrm>
            <a:off x="537644" y="5791200"/>
            <a:ext cx="2281756" cy="777875"/>
          </a:xfrm>
          <a:prstGeom prst="foldedCorner">
            <a:avLst/>
          </a:prstGeom>
          <a:solidFill>
            <a:schemeClr val="accent5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VS 2003: /GS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881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“Canary”?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smtClean="0"/>
              <a:t>Wikipedia</a:t>
            </a:r>
            <a:r>
              <a:rPr lang="en-US" sz="2400" dirty="0" smtClean="0"/>
              <a:t>: “</a:t>
            </a:r>
            <a:r>
              <a:rPr lang="en-US" sz="2400" dirty="0"/>
              <a:t>the historic practice of using canaries in coal mines, since they would be affected by toxic gases earlier than the miners, thus providing a biological warning system</a:t>
            </a:r>
            <a:r>
              <a:rPr lang="en-US" sz="2400" dirty="0" smtClean="0"/>
              <a:t>.”</a:t>
            </a:r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2095500" y="3276600"/>
            <a:ext cx="6743700" cy="2552700"/>
            <a:chOff x="2095500" y="2146300"/>
            <a:chExt cx="6743700" cy="2552700"/>
          </a:xfrm>
        </p:grpSpPr>
        <p:pic>
          <p:nvPicPr>
            <p:cNvPr id="5" name="Picture 4" descr="house_animal_car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500" y="2146300"/>
              <a:ext cx="4940300" cy="2552700"/>
            </a:xfrm>
            <a:prstGeom prst="rect">
              <a:avLst/>
            </a:prstGeom>
          </p:spPr>
        </p:pic>
        <p:sp>
          <p:nvSpPr>
            <p:cNvPr id="7" name="Freeform 6"/>
            <p:cNvSpPr/>
            <p:nvPr/>
          </p:nvSpPr>
          <p:spPr>
            <a:xfrm>
              <a:off x="4293314" y="3451435"/>
              <a:ext cx="2553901" cy="69028"/>
            </a:xfrm>
            <a:custGeom>
              <a:avLst/>
              <a:gdLst>
                <a:gd name="connsiteX0" fmla="*/ 0 w 2553901"/>
                <a:gd name="connsiteY0" fmla="*/ 69028 h 69028"/>
                <a:gd name="connsiteX1" fmla="*/ 220878 w 2553901"/>
                <a:gd name="connsiteY1" fmla="*/ 55223 h 69028"/>
                <a:gd name="connsiteX2" fmla="*/ 455561 w 2553901"/>
                <a:gd name="connsiteY2" fmla="*/ 27611 h 69028"/>
                <a:gd name="connsiteX3" fmla="*/ 855902 w 2553901"/>
                <a:gd name="connsiteY3" fmla="*/ 13805 h 69028"/>
                <a:gd name="connsiteX4" fmla="*/ 980146 w 2553901"/>
                <a:gd name="connsiteY4" fmla="*/ 0 h 69028"/>
                <a:gd name="connsiteX5" fmla="*/ 1670389 w 2553901"/>
                <a:gd name="connsiteY5" fmla="*/ 13805 h 69028"/>
                <a:gd name="connsiteX6" fmla="*/ 1863658 w 2553901"/>
                <a:gd name="connsiteY6" fmla="*/ 41417 h 69028"/>
                <a:gd name="connsiteX7" fmla="*/ 2553901 w 2553901"/>
                <a:gd name="connsiteY7" fmla="*/ 27611 h 69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3901" h="69028">
                  <a:moveTo>
                    <a:pt x="0" y="69028"/>
                  </a:moveTo>
                  <a:cubicBezTo>
                    <a:pt x="73626" y="64426"/>
                    <a:pt x="147363" y="61350"/>
                    <a:pt x="220878" y="55223"/>
                  </a:cubicBezTo>
                  <a:cubicBezTo>
                    <a:pt x="305439" y="48176"/>
                    <a:pt x="369952" y="32117"/>
                    <a:pt x="455561" y="27611"/>
                  </a:cubicBezTo>
                  <a:cubicBezTo>
                    <a:pt x="588903" y="20592"/>
                    <a:pt x="722455" y="18407"/>
                    <a:pt x="855902" y="13805"/>
                  </a:cubicBezTo>
                  <a:cubicBezTo>
                    <a:pt x="897317" y="9203"/>
                    <a:pt x="938476" y="0"/>
                    <a:pt x="980146" y="0"/>
                  </a:cubicBezTo>
                  <a:cubicBezTo>
                    <a:pt x="1210273" y="0"/>
                    <a:pt x="1440399" y="5874"/>
                    <a:pt x="1670389" y="13805"/>
                  </a:cubicBezTo>
                  <a:cubicBezTo>
                    <a:pt x="1713955" y="15307"/>
                    <a:pt x="1815643" y="33414"/>
                    <a:pt x="1863658" y="41417"/>
                  </a:cubicBezTo>
                  <a:cubicBezTo>
                    <a:pt x="2277631" y="20717"/>
                    <a:pt x="2047608" y="27611"/>
                    <a:pt x="2553901" y="27611"/>
                  </a:cubicBezTo>
                </a:path>
              </a:pathLst>
            </a:cu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039649" y="3076724"/>
              <a:ext cx="1799551" cy="657076"/>
              <a:chOff x="2620049" y="5591324"/>
              <a:chExt cx="2856443" cy="855955"/>
            </a:xfrm>
          </p:grpSpPr>
          <p:sp>
            <p:nvSpPr>
              <p:cNvPr id="9" name="Freeform 8"/>
              <p:cNvSpPr/>
              <p:nvPr/>
            </p:nvSpPr>
            <p:spPr>
              <a:xfrm>
                <a:off x="2620049" y="5591324"/>
                <a:ext cx="427951" cy="786927"/>
              </a:xfrm>
              <a:custGeom>
                <a:avLst/>
                <a:gdLst>
                  <a:gd name="connsiteX0" fmla="*/ 0 w 427951"/>
                  <a:gd name="connsiteY0" fmla="*/ 786927 h 786927"/>
                  <a:gd name="connsiteX1" fmla="*/ 69024 w 427951"/>
                  <a:gd name="connsiteY1" fmla="*/ 773121 h 786927"/>
                  <a:gd name="connsiteX2" fmla="*/ 138049 w 427951"/>
                  <a:gd name="connsiteY2" fmla="*/ 717898 h 786927"/>
                  <a:gd name="connsiteX3" fmla="*/ 220878 w 427951"/>
                  <a:gd name="connsiteY3" fmla="*/ 621258 h 786927"/>
                  <a:gd name="connsiteX4" fmla="*/ 248488 w 427951"/>
                  <a:gd name="connsiteY4" fmla="*/ 593646 h 786927"/>
                  <a:gd name="connsiteX5" fmla="*/ 276097 w 427951"/>
                  <a:gd name="connsiteY5" fmla="*/ 538423 h 786927"/>
                  <a:gd name="connsiteX6" fmla="*/ 289902 w 427951"/>
                  <a:gd name="connsiteY6" fmla="*/ 497006 h 786927"/>
                  <a:gd name="connsiteX7" fmla="*/ 331317 w 427951"/>
                  <a:gd name="connsiteY7" fmla="*/ 441783 h 786927"/>
                  <a:gd name="connsiteX8" fmla="*/ 345122 w 427951"/>
                  <a:gd name="connsiteY8" fmla="*/ 220891 h 786927"/>
                  <a:gd name="connsiteX9" fmla="*/ 303707 w 427951"/>
                  <a:gd name="connsiteY9" fmla="*/ 13805 h 786927"/>
                  <a:gd name="connsiteX10" fmla="*/ 262293 w 427951"/>
                  <a:gd name="connsiteY10" fmla="*/ 0 h 786927"/>
                  <a:gd name="connsiteX11" fmla="*/ 193268 w 427951"/>
                  <a:gd name="connsiteY11" fmla="*/ 13805 h 786927"/>
                  <a:gd name="connsiteX12" fmla="*/ 179463 w 427951"/>
                  <a:gd name="connsiteY12" fmla="*/ 55223 h 786927"/>
                  <a:gd name="connsiteX13" fmla="*/ 138049 w 427951"/>
                  <a:gd name="connsiteY13" fmla="*/ 124251 h 786927"/>
                  <a:gd name="connsiteX14" fmla="*/ 110439 w 427951"/>
                  <a:gd name="connsiteY14" fmla="*/ 179474 h 786927"/>
                  <a:gd name="connsiteX15" fmla="*/ 151854 w 427951"/>
                  <a:gd name="connsiteY15" fmla="*/ 579841 h 786927"/>
                  <a:gd name="connsiteX16" fmla="*/ 193268 w 427951"/>
                  <a:gd name="connsiteY16" fmla="*/ 621258 h 786927"/>
                  <a:gd name="connsiteX17" fmla="*/ 262293 w 427951"/>
                  <a:gd name="connsiteY17" fmla="*/ 676481 h 786927"/>
                  <a:gd name="connsiteX18" fmla="*/ 345122 w 427951"/>
                  <a:gd name="connsiteY18" fmla="*/ 745509 h 786927"/>
                  <a:gd name="connsiteX19" fmla="*/ 427951 w 427951"/>
                  <a:gd name="connsiteY19" fmla="*/ 773121 h 786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27951" h="786927">
                    <a:moveTo>
                      <a:pt x="0" y="786927"/>
                    </a:moveTo>
                    <a:cubicBezTo>
                      <a:pt x="23008" y="782325"/>
                      <a:pt x="48038" y="783615"/>
                      <a:pt x="69024" y="773121"/>
                    </a:cubicBezTo>
                    <a:cubicBezTo>
                      <a:pt x="95379" y="759943"/>
                      <a:pt x="115874" y="737302"/>
                      <a:pt x="138049" y="717898"/>
                    </a:cubicBezTo>
                    <a:cubicBezTo>
                      <a:pt x="192038" y="670655"/>
                      <a:pt x="172104" y="679791"/>
                      <a:pt x="220878" y="621258"/>
                    </a:cubicBezTo>
                    <a:cubicBezTo>
                      <a:pt x="229210" y="611259"/>
                      <a:pt x="239285" y="602850"/>
                      <a:pt x="248488" y="593646"/>
                    </a:cubicBezTo>
                    <a:cubicBezTo>
                      <a:pt x="257691" y="575238"/>
                      <a:pt x="267991" y="557339"/>
                      <a:pt x="276097" y="538423"/>
                    </a:cubicBezTo>
                    <a:cubicBezTo>
                      <a:pt x="281829" y="525047"/>
                      <a:pt x="282682" y="509641"/>
                      <a:pt x="289902" y="497006"/>
                    </a:cubicBezTo>
                    <a:cubicBezTo>
                      <a:pt x="301317" y="477028"/>
                      <a:pt x="317512" y="460191"/>
                      <a:pt x="331317" y="441783"/>
                    </a:cubicBezTo>
                    <a:cubicBezTo>
                      <a:pt x="335919" y="368152"/>
                      <a:pt x="345122" y="294665"/>
                      <a:pt x="345122" y="220891"/>
                    </a:cubicBezTo>
                    <a:cubicBezTo>
                      <a:pt x="345122" y="187249"/>
                      <a:pt x="357508" y="56848"/>
                      <a:pt x="303707" y="13805"/>
                    </a:cubicBezTo>
                    <a:cubicBezTo>
                      <a:pt x="292345" y="4714"/>
                      <a:pt x="276098" y="4602"/>
                      <a:pt x="262293" y="0"/>
                    </a:cubicBezTo>
                    <a:cubicBezTo>
                      <a:pt x="239285" y="4602"/>
                      <a:pt x="212791" y="789"/>
                      <a:pt x="193268" y="13805"/>
                    </a:cubicBezTo>
                    <a:cubicBezTo>
                      <a:pt x="181160" y="21878"/>
                      <a:pt x="185971" y="42206"/>
                      <a:pt x="179463" y="55223"/>
                    </a:cubicBezTo>
                    <a:cubicBezTo>
                      <a:pt x="167464" y="79223"/>
                      <a:pt x="151080" y="100795"/>
                      <a:pt x="138049" y="124251"/>
                    </a:cubicBezTo>
                    <a:cubicBezTo>
                      <a:pt x="128055" y="142242"/>
                      <a:pt x="119642" y="161066"/>
                      <a:pt x="110439" y="179474"/>
                    </a:cubicBezTo>
                    <a:cubicBezTo>
                      <a:pt x="116674" y="341581"/>
                      <a:pt x="58966" y="468367"/>
                      <a:pt x="151854" y="579841"/>
                    </a:cubicBezTo>
                    <a:cubicBezTo>
                      <a:pt x="164352" y="594840"/>
                      <a:pt x="180770" y="606259"/>
                      <a:pt x="193268" y="621258"/>
                    </a:cubicBezTo>
                    <a:cubicBezTo>
                      <a:pt x="241300" y="678900"/>
                      <a:pt x="194306" y="653817"/>
                      <a:pt x="262293" y="676481"/>
                    </a:cubicBezTo>
                    <a:cubicBezTo>
                      <a:pt x="296183" y="727320"/>
                      <a:pt x="281430" y="720031"/>
                      <a:pt x="345122" y="745509"/>
                    </a:cubicBezTo>
                    <a:cubicBezTo>
                      <a:pt x="372144" y="756318"/>
                      <a:pt x="427951" y="773121"/>
                      <a:pt x="427951" y="773121"/>
                    </a:cubicBezTo>
                  </a:path>
                </a:pathLst>
              </a:cu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3077249" y="6017131"/>
                <a:ext cx="427951" cy="388738"/>
              </a:xfrm>
              <a:custGeom>
                <a:avLst/>
                <a:gdLst>
                  <a:gd name="connsiteX0" fmla="*/ 69025 w 427951"/>
                  <a:gd name="connsiteY0" fmla="*/ 236868 h 388738"/>
                  <a:gd name="connsiteX1" fmla="*/ 303707 w 427951"/>
                  <a:gd name="connsiteY1" fmla="*/ 195451 h 388738"/>
                  <a:gd name="connsiteX2" fmla="*/ 317512 w 427951"/>
                  <a:gd name="connsiteY2" fmla="*/ 154034 h 388738"/>
                  <a:gd name="connsiteX3" fmla="*/ 303707 w 427951"/>
                  <a:gd name="connsiteY3" fmla="*/ 43588 h 388738"/>
                  <a:gd name="connsiteX4" fmla="*/ 41415 w 427951"/>
                  <a:gd name="connsiteY4" fmla="*/ 112616 h 388738"/>
                  <a:gd name="connsiteX5" fmla="*/ 0 w 427951"/>
                  <a:gd name="connsiteY5" fmla="*/ 195451 h 388738"/>
                  <a:gd name="connsiteX6" fmla="*/ 55220 w 427951"/>
                  <a:gd name="connsiteY6" fmla="*/ 374925 h 388738"/>
                  <a:gd name="connsiteX7" fmla="*/ 96634 w 427951"/>
                  <a:gd name="connsiteY7" fmla="*/ 388731 h 388738"/>
                  <a:gd name="connsiteX8" fmla="*/ 358927 w 427951"/>
                  <a:gd name="connsiteY8" fmla="*/ 361120 h 388738"/>
                  <a:gd name="connsiteX9" fmla="*/ 400341 w 427951"/>
                  <a:gd name="connsiteY9" fmla="*/ 333508 h 388738"/>
                  <a:gd name="connsiteX10" fmla="*/ 427951 w 427951"/>
                  <a:gd name="connsiteY10" fmla="*/ 292091 h 388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7951" h="388738">
                    <a:moveTo>
                      <a:pt x="69025" y="236868"/>
                    </a:moveTo>
                    <a:cubicBezTo>
                      <a:pt x="95509" y="234976"/>
                      <a:pt x="255650" y="255526"/>
                      <a:pt x="303707" y="195451"/>
                    </a:cubicBezTo>
                    <a:cubicBezTo>
                      <a:pt x="312797" y="184087"/>
                      <a:pt x="312910" y="167840"/>
                      <a:pt x="317512" y="154034"/>
                    </a:cubicBezTo>
                    <a:cubicBezTo>
                      <a:pt x="312910" y="117219"/>
                      <a:pt x="338286" y="57036"/>
                      <a:pt x="303707" y="43588"/>
                    </a:cubicBezTo>
                    <a:cubicBezTo>
                      <a:pt x="74022" y="-45740"/>
                      <a:pt x="97360" y="14706"/>
                      <a:pt x="41415" y="112616"/>
                    </a:cubicBezTo>
                    <a:cubicBezTo>
                      <a:pt x="-1403" y="187552"/>
                      <a:pt x="25311" y="119516"/>
                      <a:pt x="0" y="195451"/>
                    </a:cubicBezTo>
                    <a:cubicBezTo>
                      <a:pt x="11237" y="319064"/>
                      <a:pt x="-27159" y="333733"/>
                      <a:pt x="55220" y="374925"/>
                    </a:cubicBezTo>
                    <a:cubicBezTo>
                      <a:pt x="68235" y="381433"/>
                      <a:pt x="82829" y="384129"/>
                      <a:pt x="96634" y="388731"/>
                    </a:cubicBezTo>
                    <a:cubicBezTo>
                      <a:pt x="116872" y="387466"/>
                      <a:pt x="289971" y="395600"/>
                      <a:pt x="358927" y="361120"/>
                    </a:cubicBezTo>
                    <a:cubicBezTo>
                      <a:pt x="373767" y="353700"/>
                      <a:pt x="386536" y="342712"/>
                      <a:pt x="400341" y="333508"/>
                    </a:cubicBezTo>
                    <a:lnTo>
                      <a:pt x="427951" y="292091"/>
                    </a:lnTo>
                  </a:path>
                </a:pathLst>
              </a:cu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3541078" y="6060719"/>
                <a:ext cx="345122" cy="317532"/>
              </a:xfrm>
              <a:custGeom>
                <a:avLst/>
                <a:gdLst>
                  <a:gd name="connsiteX0" fmla="*/ 345122 w 345122"/>
                  <a:gd name="connsiteY0" fmla="*/ 41417 h 317532"/>
                  <a:gd name="connsiteX1" fmla="*/ 276097 w 345122"/>
                  <a:gd name="connsiteY1" fmla="*/ 13805 h 317532"/>
                  <a:gd name="connsiteX2" fmla="*/ 234683 w 345122"/>
                  <a:gd name="connsiteY2" fmla="*/ 0 h 317532"/>
                  <a:gd name="connsiteX3" fmla="*/ 69024 w 345122"/>
                  <a:gd name="connsiteY3" fmla="*/ 13805 h 317532"/>
                  <a:gd name="connsiteX4" fmla="*/ 41414 w 345122"/>
                  <a:gd name="connsiteY4" fmla="*/ 41417 h 317532"/>
                  <a:gd name="connsiteX5" fmla="*/ 27610 w 345122"/>
                  <a:gd name="connsiteY5" fmla="*/ 96640 h 317532"/>
                  <a:gd name="connsiteX6" fmla="*/ 0 w 345122"/>
                  <a:gd name="connsiteY6" fmla="*/ 207086 h 317532"/>
                  <a:gd name="connsiteX7" fmla="*/ 27610 w 345122"/>
                  <a:gd name="connsiteY7" fmla="*/ 289920 h 317532"/>
                  <a:gd name="connsiteX8" fmla="*/ 110439 w 345122"/>
                  <a:gd name="connsiteY8" fmla="*/ 317532 h 317532"/>
                  <a:gd name="connsiteX9" fmla="*/ 234683 w 345122"/>
                  <a:gd name="connsiteY9" fmla="*/ 303726 h 317532"/>
                  <a:gd name="connsiteX10" fmla="*/ 317512 w 345122"/>
                  <a:gd name="connsiteY10" fmla="*/ 207086 h 317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122" h="317532">
                    <a:moveTo>
                      <a:pt x="345122" y="41417"/>
                    </a:moveTo>
                    <a:cubicBezTo>
                      <a:pt x="322114" y="32213"/>
                      <a:pt x="299300" y="22507"/>
                      <a:pt x="276097" y="13805"/>
                    </a:cubicBezTo>
                    <a:cubicBezTo>
                      <a:pt x="262472" y="8695"/>
                      <a:pt x="249234" y="0"/>
                      <a:pt x="234683" y="0"/>
                    </a:cubicBezTo>
                    <a:cubicBezTo>
                      <a:pt x="179272" y="0"/>
                      <a:pt x="124244" y="9203"/>
                      <a:pt x="69024" y="13805"/>
                    </a:cubicBezTo>
                    <a:cubicBezTo>
                      <a:pt x="59821" y="23009"/>
                      <a:pt x="47235" y="29775"/>
                      <a:pt x="41414" y="41417"/>
                    </a:cubicBezTo>
                    <a:cubicBezTo>
                      <a:pt x="32929" y="58388"/>
                      <a:pt x="32822" y="78396"/>
                      <a:pt x="27610" y="96640"/>
                    </a:cubicBezTo>
                    <a:cubicBezTo>
                      <a:pt x="-692" y="195707"/>
                      <a:pt x="28071" y="66723"/>
                      <a:pt x="0" y="207086"/>
                    </a:cubicBezTo>
                    <a:cubicBezTo>
                      <a:pt x="9203" y="234697"/>
                      <a:pt x="-1" y="280716"/>
                      <a:pt x="27610" y="289920"/>
                    </a:cubicBezTo>
                    <a:lnTo>
                      <a:pt x="110439" y="317532"/>
                    </a:lnTo>
                    <a:cubicBezTo>
                      <a:pt x="151854" y="312930"/>
                      <a:pt x="196383" y="320141"/>
                      <a:pt x="234683" y="303726"/>
                    </a:cubicBezTo>
                    <a:cubicBezTo>
                      <a:pt x="283236" y="282916"/>
                      <a:pt x="297930" y="246252"/>
                      <a:pt x="317512" y="207086"/>
                    </a:cubicBezTo>
                  </a:path>
                </a:pathLst>
              </a:cu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3810000" y="5908856"/>
                <a:ext cx="372732" cy="13805"/>
              </a:xfrm>
              <a:custGeom>
                <a:avLst/>
                <a:gdLst>
                  <a:gd name="connsiteX0" fmla="*/ 0 w 372732"/>
                  <a:gd name="connsiteY0" fmla="*/ 0 h 13805"/>
                  <a:gd name="connsiteX1" fmla="*/ 69024 w 372732"/>
                  <a:gd name="connsiteY1" fmla="*/ 13805 h 13805"/>
                  <a:gd name="connsiteX2" fmla="*/ 372732 w 372732"/>
                  <a:gd name="connsiteY2" fmla="*/ 0 h 13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2732" h="13805">
                    <a:moveTo>
                      <a:pt x="0" y="0"/>
                    </a:moveTo>
                    <a:cubicBezTo>
                      <a:pt x="23008" y="4602"/>
                      <a:pt x="45560" y="13805"/>
                      <a:pt x="69024" y="13805"/>
                    </a:cubicBezTo>
                    <a:cubicBezTo>
                      <a:pt x="170365" y="13805"/>
                      <a:pt x="372732" y="0"/>
                      <a:pt x="372732" y="0"/>
                    </a:cubicBezTo>
                  </a:path>
                </a:pathLst>
              </a:cu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3975658" y="5627679"/>
                <a:ext cx="221078" cy="773121"/>
              </a:xfrm>
              <a:custGeom>
                <a:avLst/>
                <a:gdLst>
                  <a:gd name="connsiteX0" fmla="*/ 0 w 221078"/>
                  <a:gd name="connsiteY0" fmla="*/ 0 h 773121"/>
                  <a:gd name="connsiteX1" fmla="*/ 27610 w 221078"/>
                  <a:gd name="connsiteY1" fmla="*/ 220892 h 773121"/>
                  <a:gd name="connsiteX2" fmla="*/ 41415 w 221078"/>
                  <a:gd name="connsiteY2" fmla="*/ 262309 h 773121"/>
                  <a:gd name="connsiteX3" fmla="*/ 41415 w 221078"/>
                  <a:gd name="connsiteY3" fmla="*/ 662676 h 773121"/>
                  <a:gd name="connsiteX4" fmla="*/ 69025 w 221078"/>
                  <a:gd name="connsiteY4" fmla="*/ 745510 h 773121"/>
                  <a:gd name="connsiteX5" fmla="*/ 151854 w 221078"/>
                  <a:gd name="connsiteY5" fmla="*/ 773121 h 773121"/>
                  <a:gd name="connsiteX6" fmla="*/ 193268 w 221078"/>
                  <a:gd name="connsiteY6" fmla="*/ 745510 h 773121"/>
                  <a:gd name="connsiteX7" fmla="*/ 220878 w 221078"/>
                  <a:gd name="connsiteY7" fmla="*/ 621258 h 773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078" h="773121">
                    <a:moveTo>
                      <a:pt x="0" y="0"/>
                    </a:moveTo>
                    <a:cubicBezTo>
                      <a:pt x="6944" y="69443"/>
                      <a:pt x="12041" y="150826"/>
                      <a:pt x="27610" y="220892"/>
                    </a:cubicBezTo>
                    <a:cubicBezTo>
                      <a:pt x="30767" y="235098"/>
                      <a:pt x="36813" y="248503"/>
                      <a:pt x="41415" y="262309"/>
                    </a:cubicBezTo>
                    <a:cubicBezTo>
                      <a:pt x="32631" y="420434"/>
                      <a:pt x="15296" y="514659"/>
                      <a:pt x="41415" y="662676"/>
                    </a:cubicBezTo>
                    <a:cubicBezTo>
                      <a:pt x="46473" y="691338"/>
                      <a:pt x="41414" y="736306"/>
                      <a:pt x="69025" y="745510"/>
                    </a:cubicBezTo>
                    <a:lnTo>
                      <a:pt x="151854" y="773121"/>
                    </a:lnTo>
                    <a:cubicBezTo>
                      <a:pt x="165659" y="763917"/>
                      <a:pt x="184475" y="759580"/>
                      <a:pt x="193268" y="745510"/>
                    </a:cubicBezTo>
                    <a:cubicBezTo>
                      <a:pt x="225244" y="694346"/>
                      <a:pt x="220878" y="670545"/>
                      <a:pt x="220878" y="621258"/>
                    </a:cubicBezTo>
                  </a:path>
                </a:pathLst>
              </a:cu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4267200" y="6046913"/>
                <a:ext cx="414146" cy="400366"/>
              </a:xfrm>
              <a:custGeom>
                <a:avLst/>
                <a:gdLst>
                  <a:gd name="connsiteX0" fmla="*/ 27609 w 414146"/>
                  <a:gd name="connsiteY0" fmla="*/ 0 h 400366"/>
                  <a:gd name="connsiteX1" fmla="*/ 13805 w 414146"/>
                  <a:gd name="connsiteY1" fmla="*/ 69029 h 400366"/>
                  <a:gd name="connsiteX2" fmla="*/ 0 w 414146"/>
                  <a:gd name="connsiteY2" fmla="*/ 110446 h 400366"/>
                  <a:gd name="connsiteX3" fmla="*/ 13805 w 414146"/>
                  <a:gd name="connsiteY3" fmla="*/ 151863 h 400366"/>
                  <a:gd name="connsiteX4" fmla="*/ 41414 w 414146"/>
                  <a:gd name="connsiteY4" fmla="*/ 345143 h 400366"/>
                  <a:gd name="connsiteX5" fmla="*/ 69024 w 414146"/>
                  <a:gd name="connsiteY5" fmla="*/ 372755 h 400366"/>
                  <a:gd name="connsiteX6" fmla="*/ 110439 w 414146"/>
                  <a:gd name="connsiteY6" fmla="*/ 400366 h 400366"/>
                  <a:gd name="connsiteX7" fmla="*/ 165658 w 414146"/>
                  <a:gd name="connsiteY7" fmla="*/ 386561 h 400366"/>
                  <a:gd name="connsiteX8" fmla="*/ 220878 w 414146"/>
                  <a:gd name="connsiteY8" fmla="*/ 303726 h 400366"/>
                  <a:gd name="connsiteX9" fmla="*/ 234682 w 414146"/>
                  <a:gd name="connsiteY9" fmla="*/ 179475 h 400366"/>
                  <a:gd name="connsiteX10" fmla="*/ 248487 w 414146"/>
                  <a:gd name="connsiteY10" fmla="*/ 110446 h 400366"/>
                  <a:gd name="connsiteX11" fmla="*/ 262292 w 414146"/>
                  <a:gd name="connsiteY11" fmla="*/ 276115 h 400366"/>
                  <a:gd name="connsiteX12" fmla="*/ 303707 w 414146"/>
                  <a:gd name="connsiteY12" fmla="*/ 303726 h 400366"/>
                  <a:gd name="connsiteX13" fmla="*/ 331317 w 414146"/>
                  <a:gd name="connsiteY13" fmla="*/ 331338 h 400366"/>
                  <a:gd name="connsiteX14" fmla="*/ 414146 w 414146"/>
                  <a:gd name="connsiteY14" fmla="*/ 345143 h 40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4146" h="400366">
                    <a:moveTo>
                      <a:pt x="27609" y="0"/>
                    </a:moveTo>
                    <a:cubicBezTo>
                      <a:pt x="23008" y="23010"/>
                      <a:pt x="19496" y="46264"/>
                      <a:pt x="13805" y="69029"/>
                    </a:cubicBezTo>
                    <a:cubicBezTo>
                      <a:pt x="10276" y="83147"/>
                      <a:pt x="0" y="95894"/>
                      <a:pt x="0" y="110446"/>
                    </a:cubicBezTo>
                    <a:cubicBezTo>
                      <a:pt x="0" y="124998"/>
                      <a:pt x="9203" y="138057"/>
                      <a:pt x="13805" y="151863"/>
                    </a:cubicBezTo>
                    <a:cubicBezTo>
                      <a:pt x="14019" y="154220"/>
                      <a:pt x="15804" y="302457"/>
                      <a:pt x="41414" y="345143"/>
                    </a:cubicBezTo>
                    <a:cubicBezTo>
                      <a:pt x="48110" y="356304"/>
                      <a:pt x="58860" y="364624"/>
                      <a:pt x="69024" y="372755"/>
                    </a:cubicBezTo>
                    <a:cubicBezTo>
                      <a:pt x="81980" y="383120"/>
                      <a:pt x="96634" y="391162"/>
                      <a:pt x="110439" y="400366"/>
                    </a:cubicBezTo>
                    <a:cubicBezTo>
                      <a:pt x="128845" y="395764"/>
                      <a:pt x="148688" y="395046"/>
                      <a:pt x="165658" y="386561"/>
                    </a:cubicBezTo>
                    <a:cubicBezTo>
                      <a:pt x="193765" y="372506"/>
                      <a:pt x="209669" y="326144"/>
                      <a:pt x="220878" y="303726"/>
                    </a:cubicBezTo>
                    <a:cubicBezTo>
                      <a:pt x="225479" y="262309"/>
                      <a:pt x="228789" y="220728"/>
                      <a:pt x="234682" y="179475"/>
                    </a:cubicBezTo>
                    <a:cubicBezTo>
                      <a:pt x="238000" y="156246"/>
                      <a:pt x="242041" y="87883"/>
                      <a:pt x="248487" y="110446"/>
                    </a:cubicBezTo>
                    <a:cubicBezTo>
                      <a:pt x="263710" y="163728"/>
                      <a:pt x="247069" y="222833"/>
                      <a:pt x="262292" y="276115"/>
                    </a:cubicBezTo>
                    <a:cubicBezTo>
                      <a:pt x="266850" y="292068"/>
                      <a:pt x="290751" y="293361"/>
                      <a:pt x="303707" y="303726"/>
                    </a:cubicBezTo>
                    <a:cubicBezTo>
                      <a:pt x="313871" y="311857"/>
                      <a:pt x="319675" y="325517"/>
                      <a:pt x="331317" y="331338"/>
                    </a:cubicBezTo>
                    <a:cubicBezTo>
                      <a:pt x="363389" y="347375"/>
                      <a:pt x="383122" y="345143"/>
                      <a:pt x="414146" y="345143"/>
                    </a:cubicBezTo>
                  </a:path>
                </a:pathLst>
              </a:cu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4648200" y="6074524"/>
                <a:ext cx="400341" cy="331338"/>
              </a:xfrm>
              <a:custGeom>
                <a:avLst/>
                <a:gdLst>
                  <a:gd name="connsiteX0" fmla="*/ 0 w 400341"/>
                  <a:gd name="connsiteY0" fmla="*/ 27612 h 331338"/>
                  <a:gd name="connsiteX1" fmla="*/ 82829 w 400341"/>
                  <a:gd name="connsiteY1" fmla="*/ 138058 h 331338"/>
                  <a:gd name="connsiteX2" fmla="*/ 96634 w 400341"/>
                  <a:gd name="connsiteY2" fmla="*/ 207086 h 331338"/>
                  <a:gd name="connsiteX3" fmla="*/ 124244 w 400341"/>
                  <a:gd name="connsiteY3" fmla="*/ 331338 h 331338"/>
                  <a:gd name="connsiteX4" fmla="*/ 124244 w 400341"/>
                  <a:gd name="connsiteY4" fmla="*/ 13806 h 331338"/>
                  <a:gd name="connsiteX5" fmla="*/ 165659 w 400341"/>
                  <a:gd name="connsiteY5" fmla="*/ 0 h 331338"/>
                  <a:gd name="connsiteX6" fmla="*/ 248488 w 400341"/>
                  <a:gd name="connsiteY6" fmla="*/ 13806 h 331338"/>
                  <a:gd name="connsiteX7" fmla="*/ 331317 w 400341"/>
                  <a:gd name="connsiteY7" fmla="*/ 41418 h 331338"/>
                  <a:gd name="connsiteX8" fmla="*/ 400341 w 400341"/>
                  <a:gd name="connsiteY8" fmla="*/ 41418 h 331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341" h="331338">
                    <a:moveTo>
                      <a:pt x="0" y="27612"/>
                    </a:moveTo>
                    <a:cubicBezTo>
                      <a:pt x="1304" y="29242"/>
                      <a:pt x="75072" y="117370"/>
                      <a:pt x="82829" y="138058"/>
                    </a:cubicBezTo>
                    <a:cubicBezTo>
                      <a:pt x="91068" y="160029"/>
                      <a:pt x="90943" y="184322"/>
                      <a:pt x="96634" y="207086"/>
                    </a:cubicBezTo>
                    <a:cubicBezTo>
                      <a:pt x="130618" y="343030"/>
                      <a:pt x="86258" y="103409"/>
                      <a:pt x="124244" y="331338"/>
                    </a:cubicBezTo>
                    <a:cubicBezTo>
                      <a:pt x="118702" y="259285"/>
                      <a:pt x="95366" y="93225"/>
                      <a:pt x="124244" y="13806"/>
                    </a:cubicBezTo>
                    <a:cubicBezTo>
                      <a:pt x="129217" y="130"/>
                      <a:pt x="151854" y="4602"/>
                      <a:pt x="165659" y="0"/>
                    </a:cubicBezTo>
                    <a:cubicBezTo>
                      <a:pt x="193269" y="4602"/>
                      <a:pt x="221333" y="7017"/>
                      <a:pt x="248488" y="13806"/>
                    </a:cubicBezTo>
                    <a:cubicBezTo>
                      <a:pt x="276722" y="20865"/>
                      <a:pt x="302214" y="41418"/>
                      <a:pt x="331317" y="41418"/>
                    </a:cubicBezTo>
                    <a:lnTo>
                      <a:pt x="400341" y="41418"/>
                    </a:lnTo>
                  </a:path>
                </a:pathLst>
              </a:cu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5048541" y="6019800"/>
                <a:ext cx="427951" cy="388738"/>
              </a:xfrm>
              <a:custGeom>
                <a:avLst/>
                <a:gdLst>
                  <a:gd name="connsiteX0" fmla="*/ 69025 w 427951"/>
                  <a:gd name="connsiteY0" fmla="*/ 236868 h 388738"/>
                  <a:gd name="connsiteX1" fmla="*/ 303707 w 427951"/>
                  <a:gd name="connsiteY1" fmla="*/ 195451 h 388738"/>
                  <a:gd name="connsiteX2" fmla="*/ 317512 w 427951"/>
                  <a:gd name="connsiteY2" fmla="*/ 154034 h 388738"/>
                  <a:gd name="connsiteX3" fmla="*/ 303707 w 427951"/>
                  <a:gd name="connsiteY3" fmla="*/ 43588 h 388738"/>
                  <a:gd name="connsiteX4" fmla="*/ 41415 w 427951"/>
                  <a:gd name="connsiteY4" fmla="*/ 112616 h 388738"/>
                  <a:gd name="connsiteX5" fmla="*/ 0 w 427951"/>
                  <a:gd name="connsiteY5" fmla="*/ 195451 h 388738"/>
                  <a:gd name="connsiteX6" fmla="*/ 55220 w 427951"/>
                  <a:gd name="connsiteY6" fmla="*/ 374925 h 388738"/>
                  <a:gd name="connsiteX7" fmla="*/ 96634 w 427951"/>
                  <a:gd name="connsiteY7" fmla="*/ 388731 h 388738"/>
                  <a:gd name="connsiteX8" fmla="*/ 358927 w 427951"/>
                  <a:gd name="connsiteY8" fmla="*/ 361120 h 388738"/>
                  <a:gd name="connsiteX9" fmla="*/ 400341 w 427951"/>
                  <a:gd name="connsiteY9" fmla="*/ 333508 h 388738"/>
                  <a:gd name="connsiteX10" fmla="*/ 427951 w 427951"/>
                  <a:gd name="connsiteY10" fmla="*/ 292091 h 388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7951" h="388738">
                    <a:moveTo>
                      <a:pt x="69025" y="236868"/>
                    </a:moveTo>
                    <a:cubicBezTo>
                      <a:pt x="95509" y="234976"/>
                      <a:pt x="255650" y="255526"/>
                      <a:pt x="303707" y="195451"/>
                    </a:cubicBezTo>
                    <a:cubicBezTo>
                      <a:pt x="312797" y="184087"/>
                      <a:pt x="312910" y="167840"/>
                      <a:pt x="317512" y="154034"/>
                    </a:cubicBezTo>
                    <a:cubicBezTo>
                      <a:pt x="312910" y="117219"/>
                      <a:pt x="338286" y="57036"/>
                      <a:pt x="303707" y="43588"/>
                    </a:cubicBezTo>
                    <a:cubicBezTo>
                      <a:pt x="74022" y="-45740"/>
                      <a:pt x="97360" y="14706"/>
                      <a:pt x="41415" y="112616"/>
                    </a:cubicBezTo>
                    <a:cubicBezTo>
                      <a:pt x="-1403" y="187552"/>
                      <a:pt x="25311" y="119516"/>
                      <a:pt x="0" y="195451"/>
                    </a:cubicBezTo>
                    <a:cubicBezTo>
                      <a:pt x="11237" y="319064"/>
                      <a:pt x="-27159" y="333733"/>
                      <a:pt x="55220" y="374925"/>
                    </a:cubicBezTo>
                    <a:cubicBezTo>
                      <a:pt x="68235" y="381433"/>
                      <a:pt x="82829" y="384129"/>
                      <a:pt x="96634" y="388731"/>
                    </a:cubicBezTo>
                    <a:cubicBezTo>
                      <a:pt x="116872" y="387466"/>
                      <a:pt x="289971" y="395600"/>
                      <a:pt x="358927" y="361120"/>
                    </a:cubicBezTo>
                    <a:cubicBezTo>
                      <a:pt x="373767" y="353700"/>
                      <a:pt x="386536" y="342712"/>
                      <a:pt x="400341" y="333508"/>
                    </a:cubicBezTo>
                    <a:lnTo>
                      <a:pt x="427951" y="292091"/>
                    </a:lnTo>
                  </a:path>
                </a:pathLst>
              </a:cu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583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034508"/>
            <a:ext cx="8305800" cy="1308892"/>
          </a:xfrm>
        </p:spPr>
        <p:txBody>
          <a:bodyPr>
            <a:noAutofit/>
          </a:bodyPr>
          <a:lstStyle/>
          <a:p>
            <a:r>
              <a:rPr lang="en-US" dirty="0" smtClean="0"/>
              <a:t>Data Execution Prevention (DEP) / </a:t>
            </a:r>
            <a:br>
              <a:rPr lang="en-US" dirty="0" smtClean="0"/>
            </a:br>
            <a:r>
              <a:rPr lang="en-US" dirty="0" smtClean="0"/>
              <a:t>No </a:t>
            </a:r>
            <a:r>
              <a:rPr lang="en-US" dirty="0" err="1" smtClean="0"/>
              <a:t>eXecute</a:t>
            </a:r>
            <a:r>
              <a:rPr lang="en-US" dirty="0" smtClean="0"/>
              <a:t> (NX)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160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defeat exploits?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849563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2800" b="1" i="1" dirty="0" smtClean="0">
                <a:solidFill>
                  <a:srgbClr val="000000"/>
                </a:solidFill>
              </a:rPr>
              <a:t>computation</a:t>
            </a:r>
            <a:r>
              <a:rPr lang="en-US" sz="2800" dirty="0" smtClean="0">
                <a:solidFill>
                  <a:srgbClr val="000000"/>
                </a:solidFill>
              </a:rPr>
              <a:t>                     </a:t>
            </a:r>
            <a:r>
              <a:rPr lang="en-US" sz="2800" dirty="0">
                <a:solidFill>
                  <a:srgbClr val="000000"/>
                </a:solidFill>
              </a:rPr>
              <a:t>+                          </a:t>
            </a:r>
            <a:r>
              <a:rPr lang="en-US" sz="2800" b="1" i="1" dirty="0" smtClean="0">
                <a:solidFill>
                  <a:srgbClr val="000000"/>
                </a:solidFill>
              </a:rPr>
              <a:t>control</a:t>
            </a:r>
          </a:p>
          <a:p>
            <a:pPr marL="0" lvl="0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8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11933"/>
              </p:ext>
            </p:extLst>
          </p:nvPr>
        </p:nvGraphicFramePr>
        <p:xfrm>
          <a:off x="1028700" y="2515059"/>
          <a:ext cx="70866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71900"/>
                <a:gridCol w="2209800"/>
                <a:gridCol w="1104900"/>
              </a:tblGrid>
              <a:tr h="3672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shellcode</a:t>
                      </a:r>
                      <a:endParaRPr lang="en-US" sz="2800" dirty="0" smtClean="0">
                        <a:solidFill>
                          <a:schemeClr val="bg1"/>
                        </a:solidFill>
                        <a:latin typeface="+mn-lt"/>
                        <a:cs typeface="Consola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padding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&amp;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buf</a:t>
                      </a:r>
                      <a:endParaRPr lang="en-US" sz="2800" dirty="0" smtClean="0">
                        <a:solidFill>
                          <a:schemeClr val="bg1"/>
                        </a:solidFill>
                        <a:latin typeface="+mn-lt"/>
                        <a:cs typeface="Consola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6" name="Arc 5"/>
          <p:cNvSpPr/>
          <p:nvPr/>
        </p:nvSpPr>
        <p:spPr>
          <a:xfrm flipV="1">
            <a:off x="1028700" y="2085471"/>
            <a:ext cx="6591300" cy="883604"/>
          </a:xfrm>
          <a:prstGeom prst="arc">
            <a:avLst>
              <a:gd name="adj1" fmla="val 7758"/>
              <a:gd name="adj2" fmla="val 10784512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858000" y="3886659"/>
            <a:ext cx="1336798" cy="837741"/>
            <a:chOff x="7440229" y="3111503"/>
            <a:chExt cx="1600201" cy="837741"/>
          </a:xfrm>
        </p:grpSpPr>
        <p:sp>
          <p:nvSpPr>
            <p:cNvPr id="9" name="Left Brace 8"/>
            <p:cNvSpPr/>
            <p:nvPr/>
          </p:nvSpPr>
          <p:spPr>
            <a:xfrm rot="16200000">
              <a:off x="8044970" y="2506762"/>
              <a:ext cx="390719" cy="1600201"/>
            </a:xfrm>
            <a:prstGeom prst="leftBrac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06757" y="3426024"/>
              <a:ext cx="12671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Canary</a:t>
              </a:r>
              <a:endParaRPr lang="en-US" sz="28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26247" y="3886659"/>
            <a:ext cx="2262308" cy="837741"/>
            <a:chOff x="7440231" y="3111503"/>
            <a:chExt cx="1600201" cy="837741"/>
          </a:xfrm>
        </p:grpSpPr>
        <p:sp>
          <p:nvSpPr>
            <p:cNvPr id="12" name="Left Brace 11"/>
            <p:cNvSpPr/>
            <p:nvPr/>
          </p:nvSpPr>
          <p:spPr>
            <a:xfrm rot="16200000">
              <a:off x="8044972" y="2506762"/>
              <a:ext cx="390719" cy="1600201"/>
            </a:xfrm>
            <a:prstGeom prst="leftBrac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45840" y="3426024"/>
              <a:ext cx="5889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DEP</a:t>
              </a:r>
              <a:endParaRPr lang="en-US" sz="2800" dirty="0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45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Execution Prevention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0" y="3398837"/>
            <a:ext cx="5105400" cy="25447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Mark stack as</a:t>
            </a:r>
            <a:br>
              <a:rPr lang="en-US" dirty="0" smtClean="0"/>
            </a:br>
            <a:r>
              <a:rPr lang="en-US" dirty="0" smtClean="0"/>
              <a:t>non-executable</a:t>
            </a:r>
            <a:br>
              <a:rPr lang="en-US" dirty="0" smtClean="0"/>
            </a:br>
            <a:r>
              <a:rPr lang="en-US" dirty="0" smtClean="0"/>
              <a:t>using NX bit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818166"/>
              </p:ext>
            </p:extLst>
          </p:nvPr>
        </p:nvGraphicFramePr>
        <p:xfrm>
          <a:off x="1028700" y="2515059"/>
          <a:ext cx="7086600" cy="5181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71900"/>
                <a:gridCol w="2209800"/>
                <a:gridCol w="1104900"/>
              </a:tblGrid>
              <a:tr h="3672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shellcode</a:t>
                      </a:r>
                      <a:endParaRPr lang="en-US" sz="2800" dirty="0" smtClean="0">
                        <a:solidFill>
                          <a:schemeClr val="bg1"/>
                        </a:solidFill>
                        <a:latin typeface="+mn-lt"/>
                        <a:cs typeface="Consola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padding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&amp;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buf</a:t>
                      </a:r>
                      <a:endParaRPr lang="en-US" sz="2800" dirty="0" smtClean="0">
                        <a:solidFill>
                          <a:schemeClr val="bg1"/>
                        </a:solidFill>
                        <a:latin typeface="+mn-lt"/>
                        <a:cs typeface="Consola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8" name="Arc 7"/>
          <p:cNvSpPr/>
          <p:nvPr/>
        </p:nvSpPr>
        <p:spPr>
          <a:xfrm flipV="1">
            <a:off x="1028700" y="2085471"/>
            <a:ext cx="6591300" cy="883604"/>
          </a:xfrm>
          <a:prstGeom prst="arc">
            <a:avLst>
              <a:gd name="adj1" fmla="val 7758"/>
              <a:gd name="adj2" fmla="val 10784512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3454" y="5577518"/>
            <a:ext cx="58570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 defTabSz="457200">
              <a:spcBef>
                <a:spcPct val="20000"/>
              </a:spcBef>
            </a:pPr>
            <a:r>
              <a:rPr lang="en-US" sz="3200" dirty="0" smtClean="0">
                <a:solidFill>
                  <a:srgbClr val="000000"/>
                </a:solidFill>
                <a:cs typeface="Calibri"/>
              </a:rPr>
              <a:t>(still </a:t>
            </a:r>
            <a:r>
              <a:rPr lang="en-US" sz="3200" dirty="0">
                <a:solidFill>
                  <a:srgbClr val="000000"/>
                </a:solidFill>
                <a:cs typeface="Calibri"/>
              </a:rPr>
              <a:t>a Denial-of-Service attack!</a:t>
            </a:r>
            <a:r>
              <a:rPr lang="en-US" sz="3200" dirty="0" smtClean="0">
                <a:solidFill>
                  <a:srgbClr val="000000"/>
                </a:solidFill>
                <a:cs typeface="Calibri"/>
              </a:rPr>
              <a:t>)</a:t>
            </a:r>
            <a:endParaRPr lang="en-US" sz="32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1066800" y="2743200"/>
            <a:ext cx="2590800" cy="2057400"/>
          </a:xfrm>
          <a:prstGeom prst="irregularSeal1">
            <a:avLst/>
          </a:prstGeom>
          <a:solidFill>
            <a:srgbClr val="99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CRASH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918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 ^ X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0" y="3398837"/>
            <a:ext cx="5105400" cy="25447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Each memory page is</a:t>
            </a:r>
            <a:br>
              <a:rPr lang="en-US" dirty="0" smtClean="0"/>
            </a:br>
            <a:r>
              <a:rPr lang="en-US" b="1" i="1" dirty="0" smtClean="0"/>
              <a:t>exclusively</a:t>
            </a:r>
            <a:r>
              <a:rPr lang="en-US" dirty="0" smtClean="0"/>
              <a:t> either</a:t>
            </a:r>
            <a:br>
              <a:rPr lang="en-US" dirty="0" smtClean="0"/>
            </a:br>
            <a:r>
              <a:rPr lang="en-US" dirty="0" smtClean="0"/>
              <a:t>writable </a:t>
            </a:r>
            <a:r>
              <a:rPr lang="en-US" b="1" i="1" dirty="0" smtClean="0"/>
              <a:t>or</a:t>
            </a:r>
            <a:r>
              <a:rPr lang="en-US" dirty="0" smtClean="0"/>
              <a:t> executable.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77494"/>
              </p:ext>
            </p:extLst>
          </p:nvPr>
        </p:nvGraphicFramePr>
        <p:xfrm>
          <a:off x="1028700" y="2515059"/>
          <a:ext cx="70866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71900"/>
                <a:gridCol w="2209800"/>
                <a:gridCol w="1104900"/>
              </a:tblGrid>
              <a:tr h="3672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shellcode</a:t>
                      </a:r>
                      <a:endParaRPr lang="en-US" sz="2800" dirty="0" smtClean="0">
                        <a:solidFill>
                          <a:schemeClr val="bg1"/>
                        </a:solidFill>
                        <a:latin typeface="+mn-lt"/>
                        <a:cs typeface="Consola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padding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&amp;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buf</a:t>
                      </a:r>
                      <a:endParaRPr lang="en-US" sz="2800" dirty="0" smtClean="0">
                        <a:solidFill>
                          <a:schemeClr val="bg1"/>
                        </a:solidFill>
                        <a:latin typeface="+mn-lt"/>
                        <a:cs typeface="Consola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8" name="Arc 7"/>
          <p:cNvSpPr/>
          <p:nvPr/>
        </p:nvSpPr>
        <p:spPr>
          <a:xfrm flipV="1">
            <a:off x="1028700" y="2085471"/>
            <a:ext cx="6591300" cy="883604"/>
          </a:xfrm>
          <a:prstGeom prst="arc">
            <a:avLst>
              <a:gd name="adj1" fmla="val 7758"/>
              <a:gd name="adj2" fmla="val 10784512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3454" y="5577518"/>
            <a:ext cx="58570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 defTabSz="457200">
              <a:spcBef>
                <a:spcPct val="20000"/>
              </a:spcBef>
            </a:pPr>
            <a:r>
              <a:rPr lang="en-US" sz="3200" dirty="0" smtClean="0">
                <a:solidFill>
                  <a:srgbClr val="000000"/>
                </a:solidFill>
                <a:cs typeface="Calibri"/>
              </a:rPr>
              <a:t>(still </a:t>
            </a:r>
            <a:r>
              <a:rPr lang="en-US" sz="3200" dirty="0">
                <a:solidFill>
                  <a:srgbClr val="000000"/>
                </a:solidFill>
                <a:cs typeface="Calibri"/>
              </a:rPr>
              <a:t>a Denial-of-Service attack!</a:t>
            </a:r>
            <a:r>
              <a:rPr lang="en-US" sz="3200" dirty="0" smtClean="0">
                <a:solidFill>
                  <a:srgbClr val="000000"/>
                </a:solidFill>
                <a:cs typeface="Calibri"/>
              </a:rPr>
              <a:t>)</a:t>
            </a:r>
            <a:endParaRPr lang="en-US" sz="32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1066800" y="2743200"/>
            <a:ext cx="2590800" cy="2057400"/>
          </a:xfrm>
          <a:prstGeom prst="irregularSeal1">
            <a:avLst/>
          </a:prstGeom>
          <a:solidFill>
            <a:schemeClr val="tx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CRASH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555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Control Flow Hijack: </a:t>
            </a:r>
            <a:br>
              <a:rPr lang="en-US" dirty="0" smtClean="0"/>
            </a:br>
            <a:r>
              <a:rPr lang="en-US" dirty="0" smtClean="0"/>
              <a:t>Always control +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849563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2800" b="1" i="1" dirty="0" smtClean="0">
                <a:solidFill>
                  <a:srgbClr val="000000"/>
                </a:solidFill>
              </a:rPr>
              <a:t>computation</a:t>
            </a:r>
            <a:r>
              <a:rPr lang="en-US" sz="2800" dirty="0" smtClean="0">
                <a:solidFill>
                  <a:srgbClr val="000000"/>
                </a:solidFill>
              </a:rPr>
              <a:t>                     </a:t>
            </a:r>
            <a:r>
              <a:rPr lang="en-US" sz="2800" dirty="0">
                <a:solidFill>
                  <a:srgbClr val="000000"/>
                </a:solidFill>
              </a:rPr>
              <a:t>+                          </a:t>
            </a:r>
            <a:r>
              <a:rPr lang="en-US" sz="2800" b="1" i="1" dirty="0" smtClean="0">
                <a:solidFill>
                  <a:srgbClr val="000000"/>
                </a:solidFill>
              </a:rPr>
              <a:t>control</a:t>
            </a:r>
          </a:p>
          <a:p>
            <a:pPr marL="0" lvl="0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8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898425"/>
              </p:ext>
            </p:extLst>
          </p:nvPr>
        </p:nvGraphicFramePr>
        <p:xfrm>
          <a:off x="895350" y="2515059"/>
          <a:ext cx="73533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3853"/>
                <a:gridCol w="2292965"/>
                <a:gridCol w="1146482"/>
              </a:tblGrid>
              <a:tr h="3672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shellcode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 (aka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 payload)</a:t>
                      </a:r>
                      <a:endParaRPr lang="en-US" sz="2800" dirty="0" smtClean="0">
                        <a:solidFill>
                          <a:schemeClr val="bg1"/>
                        </a:solidFill>
                        <a:latin typeface="+mn-lt"/>
                        <a:cs typeface="Consola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padding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&amp;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buf</a:t>
                      </a:r>
                      <a:endParaRPr lang="en-US" sz="2800" dirty="0" smtClean="0">
                        <a:solidFill>
                          <a:schemeClr val="bg1"/>
                        </a:solidFill>
                        <a:latin typeface="+mn-lt"/>
                        <a:cs typeface="Consola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6" name="Arc 5"/>
          <p:cNvSpPr/>
          <p:nvPr/>
        </p:nvSpPr>
        <p:spPr>
          <a:xfrm flipV="1">
            <a:off x="1143000" y="2085471"/>
            <a:ext cx="6591300" cy="883604"/>
          </a:xfrm>
          <a:prstGeom prst="arc">
            <a:avLst>
              <a:gd name="adj1" fmla="val 7758"/>
              <a:gd name="adj2" fmla="val 10784512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</a:t>
            </a:fld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4267200"/>
            <a:ext cx="8229600" cy="1981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77500" lnSpcReduction="20000"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code injection</a:t>
            </a:r>
          </a:p>
          <a:p>
            <a:r>
              <a:rPr lang="en-US" dirty="0" smtClean="0"/>
              <a:t>return-to-</a:t>
            </a:r>
            <a:r>
              <a:rPr lang="en-US" dirty="0" err="1" smtClean="0"/>
              <a:t>libc</a:t>
            </a:r>
            <a:endParaRPr lang="en-US" dirty="0" smtClean="0"/>
          </a:p>
          <a:p>
            <a:r>
              <a:rPr lang="en-US" dirty="0" smtClean="0"/>
              <a:t>Heap metadata overwrite</a:t>
            </a:r>
          </a:p>
          <a:p>
            <a:r>
              <a:rPr lang="en-US" dirty="0" smtClean="0"/>
              <a:t>return-oriented programming</a:t>
            </a:r>
          </a:p>
          <a:p>
            <a:r>
              <a:rPr lang="en-US" dirty="0" smtClean="0"/>
              <a:t>...</a:t>
            </a:r>
          </a:p>
          <a:p>
            <a:endParaRPr lang="en-US" dirty="0" smtClean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5092700" y="4267200"/>
            <a:ext cx="304800" cy="1600200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486400" y="4313237"/>
            <a:ext cx="3352800" cy="1325563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Same principle,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different mechanism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895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 Scorecard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65182"/>
              </p:ext>
            </p:extLst>
          </p:nvPr>
        </p:nvGraphicFramePr>
        <p:xfrm>
          <a:off x="457200" y="1737360"/>
          <a:ext cx="8229600" cy="41148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438400"/>
                <a:gridCol w="5791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Aspect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Data</a:t>
                      </a:r>
                      <a:r>
                        <a:rPr lang="en-US" sz="2400" baseline="0" dirty="0" smtClean="0"/>
                        <a:t> Execution Prevention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Performance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aseline="0" dirty="0" smtClean="0"/>
                        <a:t>with hardware support: no impact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otherwise: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reported to be &lt;1% in </a:t>
                      </a:r>
                      <a:r>
                        <a:rPr lang="en-US" sz="2400" dirty="0" err="1" smtClean="0"/>
                        <a:t>PaX</a:t>
                      </a:r>
                      <a:endParaRPr 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Deployment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aseline="0" dirty="0" smtClean="0"/>
                        <a:t>kernel support </a:t>
                      </a:r>
                      <a:r>
                        <a:rPr lang="en-US" sz="2000" baseline="0" dirty="0" smtClean="0"/>
                        <a:t>(common on all platforms)</a:t>
                      </a:r>
                      <a:endParaRPr lang="en-US" sz="2400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aseline="0" dirty="0" smtClean="0"/>
                        <a:t>modules opt-in </a:t>
                      </a:r>
                      <a:r>
                        <a:rPr lang="en-US" sz="2000" baseline="0" dirty="0" smtClean="0"/>
                        <a:t>(less frequent in Windows)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Compatibility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aseline="0" dirty="0" smtClean="0"/>
                        <a:t>can break legitimate programs</a:t>
                      </a:r>
                    </a:p>
                    <a:p>
                      <a:pPr marL="800100" lvl="1" indent="-342900">
                        <a:buFont typeface="Lucida Grande"/>
                        <a:buChar char="-"/>
                      </a:pPr>
                      <a:r>
                        <a:rPr lang="en-US" sz="2400" baseline="0" dirty="0" smtClean="0"/>
                        <a:t>Just-In-Time compilers</a:t>
                      </a:r>
                    </a:p>
                    <a:p>
                      <a:pPr marL="800100" lvl="1" indent="-342900">
                        <a:buFont typeface="Lucida Grande"/>
                        <a:buChar char="-"/>
                      </a:pPr>
                      <a:r>
                        <a:rPr lang="en-US" sz="2400" baseline="0" dirty="0" err="1" smtClean="0"/>
                        <a:t>unpackers</a:t>
                      </a:r>
                      <a:endParaRPr lang="en-US" sz="240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Safety Guarantee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400" i="0" baseline="0" dirty="0" smtClean="0"/>
                        <a:t>code injected to NX pages never execute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400" i="1" baseline="0" dirty="0" smtClean="0"/>
                        <a:t>but code injection may not be necessary…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4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Return-to-</a:t>
            </a:r>
            <a:r>
              <a:rPr lang="en-US" dirty="0" err="1" smtClean="0"/>
              <a:t>libc</a:t>
            </a:r>
            <a:r>
              <a:rPr lang="en-US" dirty="0" smtClean="0"/>
              <a:t>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562600" cy="4754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Overwrite return address by address of a </a:t>
            </a:r>
            <a:r>
              <a:rPr lang="en-US" dirty="0" err="1" smtClean="0"/>
              <a:t>libc</a:t>
            </a:r>
            <a:r>
              <a:rPr lang="en-US" dirty="0" smtClean="0"/>
              <a:t> function</a:t>
            </a:r>
          </a:p>
          <a:p>
            <a:r>
              <a:rPr lang="en-US" dirty="0" smtClean="0"/>
              <a:t>setup fake return address and argument(s)</a:t>
            </a:r>
          </a:p>
          <a:p>
            <a:r>
              <a:rPr lang="en-US" dirty="0" smtClean="0">
                <a:latin typeface="Consolas"/>
                <a:cs typeface="Consolas"/>
              </a:rPr>
              <a:t>ret</a:t>
            </a:r>
            <a:r>
              <a:rPr lang="en-US" dirty="0" smtClean="0"/>
              <a:t> will “call” </a:t>
            </a:r>
            <a:r>
              <a:rPr lang="en-US" dirty="0" err="1" smtClean="0"/>
              <a:t>libc</a:t>
            </a:r>
            <a:r>
              <a:rPr lang="en-US" dirty="0" smtClean="0"/>
              <a:t> function</a:t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b="1" dirty="0" smtClean="0"/>
              <a:t>No injected code!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108943"/>
              </p:ext>
            </p:extLst>
          </p:nvPr>
        </p:nvGraphicFramePr>
        <p:xfrm>
          <a:off x="6525590" y="2107360"/>
          <a:ext cx="1461558" cy="37158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fake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arg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1</a:t>
                      </a:r>
                      <a:endParaRPr lang="en-US" sz="1800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fake ret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&amp;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Consolas"/>
                          <a:cs typeface="Consolas"/>
                        </a:rPr>
                        <a:t>system()</a:t>
                      </a:r>
                      <a:endParaRPr lang="en-US" sz="1800" dirty="0">
                        <a:solidFill>
                          <a:schemeClr val="bg1"/>
                        </a:solidFill>
                        <a:latin typeface="Consolas"/>
                        <a:cs typeface="Consola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 smtClean="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strike="sngStrike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strike="sngStrik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246822"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r>
                        <a:rPr lang="en-US" sz="1800" strike="sngStrike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800" strike="sngStrike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800" strike="sngStrike" dirty="0" smtClean="0">
                          <a:solidFill>
                            <a:schemeClr val="bg1"/>
                          </a:solidFill>
                        </a:rPr>
                        <a:t>(64</a:t>
                      </a:r>
                      <a:r>
                        <a:rPr lang="en-US" sz="1800" strike="sngStrike" baseline="0" dirty="0" smtClean="0">
                          <a:solidFill>
                            <a:schemeClr val="bg1"/>
                          </a:solidFill>
                        </a:rPr>
                        <a:t> bytes)</a:t>
                      </a:r>
                      <a:endParaRPr lang="en-US" sz="1800" strike="sngStrike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98164" y="1276290"/>
            <a:ext cx="1236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“/bin/</a:t>
            </a:r>
            <a:r>
              <a:rPr lang="en-US" sz="2000" dirty="0" err="1" smtClean="0"/>
              <a:t>sh</a:t>
            </a:r>
            <a:r>
              <a:rPr lang="en-US" sz="2000" dirty="0" smtClean="0"/>
              <a:t>”</a:t>
            </a:r>
            <a:endParaRPr lang="en-US" sz="2000" dirty="0"/>
          </a:p>
        </p:txBody>
      </p:sp>
      <p:cxnSp>
        <p:nvCxnSpPr>
          <p:cNvPr id="8" name="Curved Connector 7"/>
          <p:cNvCxnSpPr/>
          <p:nvPr/>
        </p:nvCxnSpPr>
        <p:spPr>
          <a:xfrm rot="5400000" flipH="1" flipV="1">
            <a:off x="7877446" y="1665201"/>
            <a:ext cx="718066" cy="471052"/>
          </a:xfrm>
          <a:prstGeom prst="curvedConnector4">
            <a:avLst>
              <a:gd name="adj1" fmla="val 611"/>
              <a:gd name="adj2" fmla="val 14853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236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to come later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17852" y="1981200"/>
            <a:ext cx="7308297" cy="3124200"/>
            <a:chOff x="1156805" y="4191000"/>
            <a:chExt cx="6386995" cy="2362199"/>
          </a:xfrm>
        </p:grpSpPr>
        <p:grpSp>
          <p:nvGrpSpPr>
            <p:cNvPr id="6" name="Group 5"/>
            <p:cNvGrpSpPr/>
            <p:nvPr/>
          </p:nvGrpSpPr>
          <p:grpSpPr>
            <a:xfrm>
              <a:off x="1156805" y="4191000"/>
              <a:ext cx="6386995" cy="1295400"/>
              <a:chOff x="1156805" y="4191000"/>
              <a:chExt cx="6386995" cy="1295400"/>
            </a:xfrm>
          </p:grpSpPr>
          <p:pic>
            <p:nvPicPr>
              <p:cNvPr id="8" name="Picture 7" descr="oriented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98900" y="4276919"/>
                <a:ext cx="3644900" cy="1209481"/>
              </a:xfrm>
              <a:prstGeom prst="rect">
                <a:avLst/>
              </a:prstGeom>
            </p:spPr>
          </p:pic>
          <p:pic>
            <p:nvPicPr>
              <p:cNvPr id="9" name="Picture 8" descr="return-.png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56805" y="4191000"/>
                <a:ext cx="2908300" cy="1295400"/>
              </a:xfrm>
              <a:prstGeom prst="rect">
                <a:avLst/>
              </a:prstGeom>
            </p:spPr>
          </p:pic>
        </p:grpSp>
        <p:pic>
          <p:nvPicPr>
            <p:cNvPr id="7" name="Picture 6" descr="programming.png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84852" y="5301402"/>
              <a:ext cx="5930900" cy="1251797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364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034508"/>
            <a:ext cx="7924800" cy="13088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Address Space Layout Randomization</a:t>
            </a:r>
            <a:br>
              <a:rPr lang="en-US" dirty="0" smtClean="0"/>
            </a:br>
            <a:r>
              <a:rPr lang="en-US" dirty="0" smtClean="0"/>
              <a:t>(ASLR)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26328" y="4267200"/>
            <a:ext cx="373934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Assigned Reading:</a:t>
            </a:r>
          </a:p>
          <a:p>
            <a:pPr>
              <a:spcAft>
                <a:spcPts val="600"/>
              </a:spcAft>
            </a:pPr>
            <a:r>
              <a:rPr lang="en-US" i="1" dirty="0" smtClean="0"/>
              <a:t>ASLR Smack and Laugh Reference</a:t>
            </a:r>
            <a:br>
              <a:rPr lang="en-US" i="1" dirty="0" smtClean="0"/>
            </a:br>
            <a:r>
              <a:rPr lang="en-US" dirty="0" smtClean="0"/>
              <a:t>by </a:t>
            </a:r>
            <a:r>
              <a:rPr lang="en-US" dirty="0" err="1" smtClean="0"/>
              <a:t>Tilo</a:t>
            </a:r>
            <a:r>
              <a:rPr lang="en-US" dirty="0" smtClean="0"/>
              <a:t> Muller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489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2676525" y="1012825"/>
            <a:ext cx="500063" cy="3886200"/>
          </a:xfrm>
          <a:custGeom>
            <a:avLst/>
            <a:gdLst>
              <a:gd name="connsiteX0" fmla="*/ 0 w 499932"/>
              <a:gd name="connsiteY0" fmla="*/ 0 h 3885381"/>
              <a:gd name="connsiteX1" fmla="*/ 498970 w 499932"/>
              <a:gd name="connsiteY1" fmla="*/ 2101432 h 3885381"/>
              <a:gd name="connsiteX2" fmla="*/ 136082 w 499932"/>
              <a:gd name="connsiteY2" fmla="*/ 3885381 h 388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9932" h="3885381">
                <a:moveTo>
                  <a:pt x="0" y="0"/>
                </a:moveTo>
                <a:cubicBezTo>
                  <a:pt x="238145" y="726934"/>
                  <a:pt x="476290" y="1453869"/>
                  <a:pt x="498970" y="2101432"/>
                </a:cubicBezTo>
                <a:cubicBezTo>
                  <a:pt x="521650" y="2748995"/>
                  <a:pt x="136082" y="3885381"/>
                  <a:pt x="136082" y="3885381"/>
                </a:cubicBezTo>
              </a:path>
            </a:pathLst>
          </a:custGeom>
          <a:ln w="38100" cmpd="sng">
            <a:solidFill>
              <a:srgbClr val="8E2800"/>
            </a:solidFill>
            <a:prstDash val="lg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933700" y="608013"/>
            <a:ext cx="6191538" cy="5934075"/>
            <a:chOff x="2933337" y="608732"/>
            <a:chExt cx="6192670" cy="5933431"/>
          </a:xfrm>
        </p:grpSpPr>
        <p:grpSp>
          <p:nvGrpSpPr>
            <p:cNvPr id="16400" name="Group 8"/>
            <p:cNvGrpSpPr>
              <a:grpSpLocks/>
            </p:cNvGrpSpPr>
            <p:nvPr/>
          </p:nvGrpSpPr>
          <p:grpSpPr bwMode="auto">
            <a:xfrm>
              <a:off x="2933337" y="2529295"/>
              <a:ext cx="3501078" cy="2368397"/>
              <a:chOff x="2933337" y="2529295"/>
              <a:chExt cx="3501078" cy="2368397"/>
            </a:xfrm>
          </p:grpSpPr>
          <p:grpSp>
            <p:nvGrpSpPr>
              <p:cNvPr id="16411" name="Group 4"/>
              <p:cNvGrpSpPr>
                <a:grpSpLocks/>
              </p:cNvGrpSpPr>
              <p:nvPr/>
            </p:nvGrpSpPr>
            <p:grpSpPr bwMode="auto">
              <a:xfrm>
                <a:off x="3625404" y="2529295"/>
                <a:ext cx="2114493" cy="2314135"/>
                <a:chOff x="4029229" y="2533274"/>
                <a:chExt cx="2114493" cy="2314135"/>
              </a:xfrm>
            </p:grpSpPr>
            <p:pic>
              <p:nvPicPr>
                <p:cNvPr id="16413" name="Picture 17445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29229" y="2533274"/>
                  <a:ext cx="2114493" cy="21144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414" name="TextBox 70"/>
                <p:cNvSpPr txBox="1">
                  <a:spLocks noChangeArrowheads="1"/>
                </p:cNvSpPr>
                <p:nvPr/>
              </p:nvSpPr>
              <p:spPr bwMode="auto">
                <a:xfrm rot="766275">
                  <a:off x="4189287" y="4447342"/>
                  <a:ext cx="1435910" cy="400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2000" b="1" dirty="0">
                      <a:solidFill>
                        <a:srgbClr val="990000"/>
                      </a:solidFill>
                      <a:latin typeface="Calibri"/>
                    </a:rPr>
                    <a:t>Randomize</a:t>
                  </a:r>
                  <a:r>
                    <a:rPr lang="en-US" sz="1800" dirty="0">
                      <a:solidFill>
                        <a:srgbClr val="990000"/>
                      </a:solidFill>
                      <a:latin typeface="Calibri"/>
                    </a:rPr>
                    <a:t>!</a:t>
                  </a:r>
                </a:p>
              </p:txBody>
            </p:sp>
          </p:grpSp>
          <p:sp>
            <p:nvSpPr>
              <p:cNvPr id="7" name="Right Arrow 6"/>
              <p:cNvSpPr/>
              <p:nvPr/>
            </p:nvSpPr>
            <p:spPr>
              <a:xfrm>
                <a:off x="2933337" y="2675433"/>
                <a:ext cx="3501078" cy="2222259"/>
              </a:xfrm>
              <a:prstGeom prst="rightArrow">
                <a:avLst>
                  <a:gd name="adj1" fmla="val 50000"/>
                  <a:gd name="adj2" fmla="val 35712"/>
                </a:avLst>
              </a:prstGeom>
              <a:solidFill>
                <a:srgbClr val="B64926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6401" name="Group 9"/>
            <p:cNvGrpSpPr>
              <a:grpSpLocks/>
            </p:cNvGrpSpPr>
            <p:nvPr/>
          </p:nvGrpSpPr>
          <p:grpSpPr bwMode="auto">
            <a:xfrm>
              <a:off x="6434415" y="608732"/>
              <a:ext cx="2691592" cy="5933431"/>
              <a:chOff x="6434415" y="608732"/>
              <a:chExt cx="2691592" cy="5933431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6434415" y="608732"/>
                <a:ext cx="1600493" cy="792076"/>
              </a:xfrm>
              <a:prstGeom prst="rect">
                <a:avLst/>
              </a:prstGeom>
              <a:noFill/>
              <a:ln w="6350" cmpd="sng">
                <a:prstDash val="lg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en-US" sz="2000" dirty="0" err="1"/>
                  <a:t>addr</a:t>
                </a:r>
                <a:r>
                  <a:rPr lang="en-US" sz="2000" dirty="0"/>
                  <a:t> of </a:t>
                </a:r>
                <a:r>
                  <a:rPr lang="en-US" sz="2000" dirty="0" err="1"/>
                  <a:t>buf</a:t>
                </a:r>
                <a:endParaRPr lang="en-US" sz="2000" dirty="0"/>
              </a:p>
              <a:p>
                <a:pPr algn="ctr">
                  <a:defRPr/>
                </a:pPr>
                <a:r>
                  <a:rPr lang="en-US" sz="2000" dirty="0"/>
                  <a:t>(0xffffd5d8)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434415" y="608732"/>
                <a:ext cx="1600493" cy="53207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434415" y="1400808"/>
                <a:ext cx="1600493" cy="353975"/>
              </a:xfrm>
              <a:prstGeom prst="rect">
                <a:avLst/>
              </a:prstGeom>
              <a:noFill/>
              <a:ln w="6350" cmpd="sng">
                <a:prstDash val="lg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en-US" sz="2000" dirty="0" smtClean="0"/>
                  <a:t>caller’s </a:t>
                </a:r>
                <a:r>
                  <a:rPr lang="en-US" sz="2000" dirty="0" err="1" smtClean="0"/>
                  <a:t>ebp</a:t>
                </a:r>
                <a:endParaRPr lang="en-US" sz="200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434415" y="1754783"/>
                <a:ext cx="1600493" cy="3436564"/>
              </a:xfrm>
              <a:prstGeom prst="rect">
                <a:avLst/>
              </a:prstGeom>
              <a:noFill/>
              <a:ln w="6350" cmpd="sng">
                <a:prstDash val="lg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en-US" sz="2000" dirty="0" err="1"/>
                  <a:t>buf</a:t>
                </a:r>
                <a:endParaRPr lang="en-US" sz="2000" dirty="0"/>
              </a:p>
            </p:txBody>
          </p:sp>
          <p:sp>
            <p:nvSpPr>
              <p:cNvPr id="16406" name="TextBox 46"/>
              <p:cNvSpPr txBox="1">
                <a:spLocks noChangeArrowheads="1"/>
              </p:cNvSpPr>
              <p:nvPr/>
            </p:nvSpPr>
            <p:spPr bwMode="auto">
              <a:xfrm rot="16200000">
                <a:off x="6183345" y="3617513"/>
                <a:ext cx="2192678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4000" dirty="0" err="1">
                    <a:latin typeface="Calibri"/>
                  </a:rPr>
                  <a:t>Shellcode</a:t>
                </a:r>
                <a:endParaRPr lang="en-US" sz="4000" dirty="0">
                  <a:latin typeface="Calibri"/>
                </a:endParaRPr>
              </a:p>
            </p:txBody>
          </p:sp>
          <p:sp>
            <p:nvSpPr>
              <p:cNvPr id="16407" name="TextBox 47"/>
              <p:cNvSpPr txBox="1">
                <a:spLocks noChangeArrowheads="1"/>
              </p:cNvSpPr>
              <p:nvPr/>
            </p:nvSpPr>
            <p:spPr bwMode="auto">
              <a:xfrm>
                <a:off x="7973829" y="4843453"/>
                <a:ext cx="112174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dirty="0">
                    <a:latin typeface="Calibri"/>
                  </a:rPr>
                  <a:t>0xffffe3f8</a:t>
                </a:r>
              </a:p>
            </p:txBody>
          </p:sp>
          <p:sp>
            <p:nvSpPr>
              <p:cNvPr id="16408" name="TextBox 48"/>
              <p:cNvSpPr txBox="1">
                <a:spLocks noChangeArrowheads="1"/>
              </p:cNvSpPr>
              <p:nvPr/>
            </p:nvSpPr>
            <p:spPr bwMode="auto">
              <a:xfrm>
                <a:off x="7988949" y="1696796"/>
                <a:ext cx="1137058" cy="369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dirty="0">
                    <a:latin typeface="Calibri"/>
                  </a:rPr>
                  <a:t>0xffffe428</a:t>
                </a:r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8074602" y="1027787"/>
                <a:ext cx="876460" cy="5169926"/>
              </a:xfrm>
              <a:custGeom>
                <a:avLst/>
                <a:gdLst>
                  <a:gd name="connsiteX0" fmla="*/ 30241 w 500608"/>
                  <a:gd name="connsiteY0" fmla="*/ 0 h 5593739"/>
                  <a:gd name="connsiteX1" fmla="*/ 438489 w 500608"/>
                  <a:gd name="connsiteY1" fmla="*/ 1602530 h 5593739"/>
                  <a:gd name="connsiteX2" fmla="*/ 453609 w 500608"/>
                  <a:gd name="connsiteY2" fmla="*/ 4762237 h 5593739"/>
                  <a:gd name="connsiteX3" fmla="*/ 0 w 500608"/>
                  <a:gd name="connsiteY3" fmla="*/ 5593739 h 559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0608" h="5593739">
                    <a:moveTo>
                      <a:pt x="30241" y="0"/>
                    </a:moveTo>
                    <a:cubicBezTo>
                      <a:pt x="199084" y="404412"/>
                      <a:pt x="367928" y="808824"/>
                      <a:pt x="438489" y="1602530"/>
                    </a:cubicBezTo>
                    <a:cubicBezTo>
                      <a:pt x="509050" y="2396236"/>
                      <a:pt x="526690" y="4097036"/>
                      <a:pt x="453609" y="4762237"/>
                    </a:cubicBezTo>
                    <a:cubicBezTo>
                      <a:pt x="380528" y="5427438"/>
                      <a:pt x="0" y="5593739"/>
                      <a:pt x="0" y="5593739"/>
                    </a:cubicBezTo>
                  </a:path>
                </a:pathLst>
              </a:custGeom>
              <a:ln w="38100" cmpd="sng">
                <a:solidFill>
                  <a:srgbClr val="8E2800"/>
                </a:solidFill>
                <a:prstDash val="dash"/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410" name="TextBox 53"/>
              <p:cNvSpPr txBox="1">
                <a:spLocks noChangeArrowheads="1"/>
              </p:cNvSpPr>
              <p:nvPr/>
            </p:nvSpPr>
            <p:spPr bwMode="auto">
              <a:xfrm>
                <a:off x="7912648" y="6172831"/>
                <a:ext cx="11859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dirty="0">
                    <a:latin typeface="Calibri"/>
                  </a:rPr>
                  <a:t>0xffffd5d8</a:t>
                </a:r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1028700" y="608013"/>
            <a:ext cx="1600200" cy="793750"/>
          </a:xfrm>
          <a:prstGeom prst="rect">
            <a:avLst/>
          </a:prstGeom>
          <a:noFill/>
          <a:ln w="6350" cmpd="sng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000" dirty="0" err="1"/>
              <a:t>addr</a:t>
            </a:r>
            <a:r>
              <a:rPr lang="en-US" sz="2000" dirty="0"/>
              <a:t> of </a:t>
            </a:r>
            <a:r>
              <a:rPr lang="en-US" sz="2000" dirty="0" err="1"/>
              <a:t>buf</a:t>
            </a:r>
            <a:endParaRPr lang="en-US" sz="2000" dirty="0"/>
          </a:p>
          <a:p>
            <a:pPr algn="ctr">
              <a:defRPr/>
            </a:pPr>
            <a:r>
              <a:rPr lang="en-US" sz="2000" dirty="0"/>
              <a:t>(0xffffd5d8)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28700" y="608013"/>
            <a:ext cx="1600200" cy="5321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28700" y="1401763"/>
            <a:ext cx="1600200" cy="354012"/>
          </a:xfrm>
          <a:prstGeom prst="rect">
            <a:avLst/>
          </a:prstGeom>
          <a:noFill/>
          <a:ln w="6350" cmpd="sng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000" dirty="0" smtClean="0"/>
              <a:t>caller’s </a:t>
            </a:r>
            <a:r>
              <a:rPr lang="en-US" sz="2000" dirty="0" err="1" smtClean="0"/>
              <a:t>ebp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028700" y="1755775"/>
            <a:ext cx="1600200" cy="3435350"/>
          </a:xfrm>
          <a:prstGeom prst="rect">
            <a:avLst/>
          </a:prstGeom>
          <a:noFill/>
          <a:ln w="6350" cmpd="sng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000" dirty="0" err="1"/>
              <a:t>buf</a:t>
            </a:r>
            <a:endParaRPr lang="en-US" sz="2000" dirty="0"/>
          </a:p>
        </p:txBody>
      </p:sp>
      <p:sp>
        <p:nvSpPr>
          <p:cNvPr id="16390" name="TextBox 21"/>
          <p:cNvSpPr txBox="1">
            <a:spLocks noChangeArrowheads="1"/>
          </p:cNvSpPr>
          <p:nvPr/>
        </p:nvSpPr>
        <p:spPr bwMode="auto">
          <a:xfrm>
            <a:off x="90488" y="4864100"/>
            <a:ext cx="755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>
                <a:latin typeface="Calibri"/>
              </a:rPr>
              <a:t>buf</a:t>
            </a:r>
            <a:r>
              <a:rPr lang="en-US" sz="1800" dirty="0">
                <a:latin typeface="Calibri"/>
              </a:rPr>
              <a:t>[0]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69938" y="1874838"/>
            <a:ext cx="258762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92" name="TextBox 23"/>
          <p:cNvSpPr txBox="1">
            <a:spLocks noChangeArrowheads="1"/>
          </p:cNvSpPr>
          <p:nvPr/>
        </p:nvSpPr>
        <p:spPr bwMode="auto">
          <a:xfrm>
            <a:off x="-44450" y="1674813"/>
            <a:ext cx="873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>
                <a:latin typeface="Calibri"/>
              </a:rPr>
              <a:t>buf</a:t>
            </a:r>
            <a:r>
              <a:rPr lang="en-US" sz="1800" dirty="0">
                <a:latin typeface="Calibri"/>
              </a:rPr>
              <a:t>[63]</a:t>
            </a:r>
          </a:p>
        </p:txBody>
      </p:sp>
      <p:sp>
        <p:nvSpPr>
          <p:cNvPr id="16393" name="TextBox 26"/>
          <p:cNvSpPr txBox="1">
            <a:spLocks noChangeArrowheads="1"/>
          </p:cNvSpPr>
          <p:nvPr/>
        </p:nvSpPr>
        <p:spPr bwMode="auto">
          <a:xfrm rot="-5400000">
            <a:off x="778669" y="3617119"/>
            <a:ext cx="2192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dirty="0" err="1">
                <a:latin typeface="Calibri"/>
              </a:rPr>
              <a:t>Shellcode</a:t>
            </a:r>
            <a:endParaRPr lang="en-US" sz="4000" dirty="0">
              <a:latin typeface="Calibri"/>
            </a:endParaRPr>
          </a:p>
        </p:txBody>
      </p:sp>
      <p:sp>
        <p:nvSpPr>
          <p:cNvPr id="16394" name="TextBox 30"/>
          <p:cNvSpPr txBox="1">
            <a:spLocks noChangeArrowheads="1"/>
          </p:cNvSpPr>
          <p:nvPr/>
        </p:nvSpPr>
        <p:spPr bwMode="auto">
          <a:xfrm>
            <a:off x="2568575" y="4843463"/>
            <a:ext cx="1185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0xffffd5d8</a:t>
            </a:r>
          </a:p>
        </p:txBody>
      </p:sp>
      <p:sp>
        <p:nvSpPr>
          <p:cNvPr id="17453" name="Rounded Rectangular Callout 17452"/>
          <p:cNvSpPr/>
          <p:nvPr/>
        </p:nvSpPr>
        <p:spPr>
          <a:xfrm>
            <a:off x="3048000" y="317500"/>
            <a:ext cx="3108324" cy="1247775"/>
          </a:xfrm>
          <a:prstGeom prst="wedgeRoundRectCallout">
            <a:avLst>
              <a:gd name="adj1" fmla="val 5045"/>
              <a:gd name="adj2" fmla="val 115821"/>
              <a:gd name="adj3" fmla="val 16667"/>
            </a:avLst>
          </a:prstGeom>
          <a:solidFill>
            <a:schemeClr val="accent2"/>
          </a:solidFill>
          <a:ln w="38100" cmpd="sng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Address Space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Layout Randomization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69938" y="5067300"/>
            <a:ext cx="258762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97" name="TextBox 27"/>
          <p:cNvSpPr txBox="1">
            <a:spLocks noChangeArrowheads="1"/>
          </p:cNvSpPr>
          <p:nvPr/>
        </p:nvSpPr>
        <p:spPr bwMode="auto">
          <a:xfrm>
            <a:off x="2584450" y="1697038"/>
            <a:ext cx="1185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0xffffd618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38569" y="6019800"/>
            <a:ext cx="1233831" cy="523220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Oops…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068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3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ASLR</a:t>
            </a:r>
            <a:endParaRPr 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Traditional exploits need precise addresses</a:t>
            </a:r>
          </a:p>
          <a:p>
            <a:pPr lvl="1"/>
            <a:r>
              <a:rPr lang="en-US" sz="2400" i="1" dirty="0"/>
              <a:t>s</a:t>
            </a:r>
            <a:r>
              <a:rPr lang="en-US" sz="2400" i="1" dirty="0" smtClean="0"/>
              <a:t>tack-based overflows:</a:t>
            </a:r>
            <a:r>
              <a:rPr lang="en-US" sz="2400" dirty="0" smtClean="0"/>
              <a:t> location of shell code</a:t>
            </a:r>
          </a:p>
          <a:p>
            <a:pPr lvl="1"/>
            <a:r>
              <a:rPr lang="en-US" sz="2400" i="1" dirty="0" smtClean="0"/>
              <a:t>return-to-</a:t>
            </a:r>
            <a:r>
              <a:rPr lang="en-US" sz="2400" i="1" dirty="0" err="1" smtClean="0"/>
              <a:t>libc</a:t>
            </a:r>
            <a:r>
              <a:rPr lang="en-US" sz="2400" i="1" dirty="0" smtClean="0"/>
              <a:t>:</a:t>
            </a:r>
            <a:r>
              <a:rPr lang="en-US" sz="2400" dirty="0" smtClean="0"/>
              <a:t> library addresses</a:t>
            </a:r>
          </a:p>
          <a:p>
            <a:pPr lvl="1"/>
            <a:endParaRPr lang="en-US" sz="2400" dirty="0" smtClean="0"/>
          </a:p>
          <a:p>
            <a:r>
              <a:rPr lang="en-US" sz="2800" b="1" dirty="0" smtClean="0"/>
              <a:t>Problem: </a:t>
            </a:r>
            <a:r>
              <a:rPr lang="en-US" sz="2800" dirty="0" smtClean="0"/>
              <a:t>program’s memory layout is fixed</a:t>
            </a:r>
          </a:p>
          <a:p>
            <a:pPr lvl="1"/>
            <a:r>
              <a:rPr lang="en-US" sz="2400" dirty="0" smtClean="0"/>
              <a:t>stack, heap, libraries etc.</a:t>
            </a:r>
          </a:p>
          <a:p>
            <a:endParaRPr lang="en-US" sz="2800" dirty="0" smtClean="0"/>
          </a:p>
          <a:p>
            <a:r>
              <a:rPr lang="en-US" sz="2800" b="1" dirty="0" smtClean="0"/>
              <a:t>Solution: </a:t>
            </a:r>
            <a:r>
              <a:rPr lang="en-US" sz="2800" dirty="0" smtClean="0"/>
              <a:t>randomize addresses of each region!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178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R</a:t>
            </a:r>
            <a:r>
              <a:rPr lang="en-US" dirty="0" smtClean="0">
                <a:latin typeface="Calibri"/>
                <a:cs typeface="Calibri"/>
              </a:rPr>
              <a:t>unning </a:t>
            </a:r>
            <a:r>
              <a:rPr lang="en-US" dirty="0" smtClean="0">
                <a:latin typeface="Consolas"/>
                <a:cs typeface="Consolas"/>
              </a:rPr>
              <a:t>cat</a:t>
            </a:r>
            <a:r>
              <a:rPr lang="en-US" dirty="0" smtClean="0">
                <a:latin typeface="Calibri"/>
                <a:cs typeface="Calibri"/>
              </a:rPr>
              <a:t> Twice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1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Run 2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780256" y="1981200"/>
            <a:ext cx="7583488" cy="1289050"/>
            <a:chOff x="955675" y="1966913"/>
            <a:chExt cx="7583488" cy="1289050"/>
          </a:xfrm>
        </p:grpSpPr>
        <p:pic>
          <p:nvPicPr>
            <p:cNvPr id="19458" name="Picture 11" descr="Screen shot 2010-02-28 at 4.26.59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675" y="1966913"/>
              <a:ext cx="7583488" cy="128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966788" y="2146300"/>
              <a:ext cx="1779587" cy="1089025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 w="25400">
              <a:solidFill>
                <a:schemeClr val="bg1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80257" y="4343400"/>
            <a:ext cx="7583487" cy="1292225"/>
            <a:chOff x="944563" y="4341813"/>
            <a:chExt cx="7583487" cy="1292225"/>
          </a:xfrm>
        </p:grpSpPr>
        <p:pic>
          <p:nvPicPr>
            <p:cNvPr id="19459" name="Picture 12" descr="Screen shot 2010-02-28 at 4.27.11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563" y="4341813"/>
              <a:ext cx="7583487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955675" y="4532313"/>
              <a:ext cx="1779588" cy="1090612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 w="25400">
              <a:solidFill>
                <a:schemeClr val="bg1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573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99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Memory</a:t>
            </a:r>
          </a:p>
        </p:txBody>
      </p:sp>
      <p:sp>
        <p:nvSpPr>
          <p:cNvPr id="3" name="Rectangle 2"/>
          <p:cNvSpPr/>
          <p:nvPr/>
        </p:nvSpPr>
        <p:spPr>
          <a:xfrm>
            <a:off x="815975" y="2827338"/>
            <a:ext cx="2495550" cy="3205162"/>
          </a:xfrm>
          <a:prstGeom prst="rect">
            <a:avLst/>
          </a:prstGeom>
          <a:solidFill>
            <a:srgbClr val="E47932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FFFE"/>
                </a:solidFill>
              </a:rPr>
              <a:t>Program</a:t>
            </a:r>
            <a:endParaRPr lang="en-US" sz="2800" b="1" dirty="0">
              <a:solidFill>
                <a:srgbClr val="FFFFFE"/>
              </a:solidFill>
            </a:endParaRPr>
          </a:p>
          <a:p>
            <a:pPr marL="274320" indent="-274320">
              <a:lnSpc>
                <a:spcPct val="150000"/>
              </a:lnSpc>
              <a:buFont typeface="Arial"/>
              <a:buChar char="•"/>
              <a:defRPr/>
            </a:pPr>
            <a:r>
              <a:rPr lang="en-US" sz="2400" dirty="0">
                <a:solidFill>
                  <a:srgbClr val="FFFFFE"/>
                </a:solidFill>
              </a:rPr>
              <a:t>Code</a:t>
            </a:r>
          </a:p>
          <a:p>
            <a:pPr marL="274320" indent="-274320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>
                <a:solidFill>
                  <a:srgbClr val="FFFFFE"/>
                </a:solidFill>
              </a:rPr>
              <a:t>Uninitialized data</a:t>
            </a:r>
          </a:p>
          <a:p>
            <a:pPr marL="274320" indent="-274320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>
                <a:solidFill>
                  <a:srgbClr val="FFFFFE"/>
                </a:solidFill>
              </a:rPr>
              <a:t>Initialized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3448050" y="2828925"/>
            <a:ext cx="2495550" cy="3205163"/>
          </a:xfrm>
          <a:prstGeom prst="rect">
            <a:avLst/>
          </a:prstGeom>
          <a:solidFill>
            <a:srgbClr val="E47932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FFFFFE"/>
                </a:solidFill>
              </a:rPr>
              <a:t>Mapped</a:t>
            </a:r>
          </a:p>
          <a:p>
            <a:pPr marL="274320" indent="-274320">
              <a:lnSpc>
                <a:spcPct val="150000"/>
              </a:lnSpc>
              <a:buFont typeface="Arial"/>
              <a:buChar char="•"/>
              <a:defRPr/>
            </a:pPr>
            <a:r>
              <a:rPr lang="en-US" sz="2400" dirty="0">
                <a:solidFill>
                  <a:srgbClr val="FFFFFE"/>
                </a:solidFill>
              </a:rPr>
              <a:t>Heap</a:t>
            </a:r>
          </a:p>
          <a:p>
            <a:pPr marL="274320" indent="-274320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>
                <a:solidFill>
                  <a:srgbClr val="FFFFFE"/>
                </a:solidFill>
              </a:rPr>
              <a:t>Dynamic libraries</a:t>
            </a:r>
          </a:p>
          <a:p>
            <a:pPr marL="274320" indent="-274320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>
                <a:solidFill>
                  <a:srgbClr val="FFFFFE"/>
                </a:solidFill>
              </a:rPr>
              <a:t>Thread stacks</a:t>
            </a:r>
          </a:p>
          <a:p>
            <a:pPr marL="274320" indent="-274320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>
                <a:solidFill>
                  <a:srgbClr val="FFFFFE"/>
                </a:solidFill>
              </a:rPr>
              <a:t>Shared Memory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9963" y="2830513"/>
            <a:ext cx="2495550" cy="3205162"/>
          </a:xfrm>
          <a:prstGeom prst="rect">
            <a:avLst/>
          </a:prstGeom>
          <a:solidFill>
            <a:srgbClr val="E47932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FFFFFE"/>
                </a:solidFill>
              </a:rPr>
              <a:t>Stack</a:t>
            </a:r>
          </a:p>
          <a:p>
            <a:pPr indent="274320">
              <a:lnSpc>
                <a:spcPct val="150000"/>
              </a:lnSpc>
              <a:buFont typeface="Arial"/>
              <a:buChar char="•"/>
              <a:defRPr/>
            </a:pPr>
            <a:r>
              <a:rPr lang="en-US" sz="2400" dirty="0">
                <a:solidFill>
                  <a:srgbClr val="FFFFFE"/>
                </a:solidFill>
              </a:rPr>
              <a:t>Main stack</a:t>
            </a:r>
          </a:p>
        </p:txBody>
      </p:sp>
      <p:sp>
        <p:nvSpPr>
          <p:cNvPr id="4" name="Left Brace 3"/>
          <p:cNvSpPr/>
          <p:nvPr/>
        </p:nvSpPr>
        <p:spPr>
          <a:xfrm rot="5400000">
            <a:off x="1863583" y="1284289"/>
            <a:ext cx="423863" cy="2420938"/>
          </a:xfrm>
          <a:prstGeom prst="leftBrace">
            <a:avLst/>
          </a:prstGeom>
          <a:ln>
            <a:solidFill>
              <a:srgbClr val="8E2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Left Brace 10"/>
          <p:cNvSpPr/>
          <p:nvPr/>
        </p:nvSpPr>
        <p:spPr>
          <a:xfrm rot="5400000">
            <a:off x="4510739" y="1283354"/>
            <a:ext cx="423863" cy="2422808"/>
          </a:xfrm>
          <a:prstGeom prst="leftBrace">
            <a:avLst/>
          </a:prstGeom>
          <a:ln>
            <a:solidFill>
              <a:srgbClr val="8E2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Left Brace 11"/>
          <p:cNvSpPr/>
          <p:nvPr/>
        </p:nvSpPr>
        <p:spPr>
          <a:xfrm rot="5400000">
            <a:off x="7111064" y="1283354"/>
            <a:ext cx="423863" cy="2422808"/>
          </a:xfrm>
          <a:prstGeom prst="leftBrace">
            <a:avLst/>
          </a:prstGeom>
          <a:ln>
            <a:solidFill>
              <a:srgbClr val="8E2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9" name="TextBox 4"/>
          <p:cNvSpPr txBox="1">
            <a:spLocks noChangeArrowheads="1"/>
          </p:cNvSpPr>
          <p:nvPr/>
        </p:nvSpPr>
        <p:spPr bwMode="auto">
          <a:xfrm>
            <a:off x="1008555" y="1882775"/>
            <a:ext cx="21339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Base address a</a:t>
            </a:r>
          </a:p>
        </p:txBody>
      </p:sp>
      <p:sp>
        <p:nvSpPr>
          <p:cNvPr id="20490" name="TextBox 13"/>
          <p:cNvSpPr txBox="1">
            <a:spLocks noChangeArrowheads="1"/>
          </p:cNvSpPr>
          <p:nvPr/>
        </p:nvSpPr>
        <p:spPr bwMode="auto">
          <a:xfrm>
            <a:off x="3651103" y="1882775"/>
            <a:ext cx="21431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Base address b</a:t>
            </a:r>
          </a:p>
        </p:txBody>
      </p:sp>
      <p:sp>
        <p:nvSpPr>
          <p:cNvPr id="20491" name="TextBox 14"/>
          <p:cNvSpPr txBox="1">
            <a:spLocks noChangeArrowheads="1"/>
          </p:cNvSpPr>
          <p:nvPr/>
        </p:nvSpPr>
        <p:spPr bwMode="auto">
          <a:xfrm>
            <a:off x="6267809" y="1882775"/>
            <a:ext cx="21103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Base address 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367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5975" y="1744663"/>
            <a:ext cx="7789863" cy="584200"/>
          </a:xfrm>
          <a:prstGeom prst="rect">
            <a:avLst/>
          </a:prstGeom>
          <a:solidFill>
            <a:srgbClr val="FFF0A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99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ASLR Randomization</a:t>
            </a:r>
          </a:p>
        </p:txBody>
      </p:sp>
      <p:sp>
        <p:nvSpPr>
          <p:cNvPr id="21514" name="TextBox 4"/>
          <p:cNvSpPr txBox="1">
            <a:spLocks noChangeArrowheads="1"/>
          </p:cNvSpPr>
          <p:nvPr/>
        </p:nvSpPr>
        <p:spPr bwMode="auto">
          <a:xfrm>
            <a:off x="816536" y="1852613"/>
            <a:ext cx="26124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n-lt"/>
                <a:cs typeface="Calibri"/>
              </a:rPr>
              <a:t>a </a:t>
            </a:r>
            <a:r>
              <a:rPr lang="en-US" b="1" dirty="0">
                <a:latin typeface="+mn-lt"/>
                <a:cs typeface="Calibri"/>
              </a:rPr>
              <a:t>+ 16 bit rand r</a:t>
            </a:r>
            <a:r>
              <a:rPr lang="en-US" b="1" baseline="-25000" dirty="0">
                <a:latin typeface="+mn-lt"/>
                <a:cs typeface="Calibri"/>
              </a:rPr>
              <a:t>1</a:t>
            </a:r>
          </a:p>
        </p:txBody>
      </p:sp>
      <p:sp>
        <p:nvSpPr>
          <p:cNvPr id="21515" name="TextBox 12"/>
          <p:cNvSpPr txBox="1">
            <a:spLocks noChangeArrowheads="1"/>
          </p:cNvSpPr>
          <p:nvPr/>
        </p:nvSpPr>
        <p:spPr bwMode="auto">
          <a:xfrm>
            <a:off x="3429000" y="1854200"/>
            <a:ext cx="26306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n-lt"/>
                <a:cs typeface="Calibri"/>
              </a:rPr>
              <a:t>b </a:t>
            </a:r>
            <a:r>
              <a:rPr lang="en-US" b="1" dirty="0">
                <a:latin typeface="+mn-lt"/>
                <a:cs typeface="Calibri"/>
              </a:rPr>
              <a:t>+ 16 bit rand r</a:t>
            </a:r>
            <a:r>
              <a:rPr lang="en-US" b="1" baseline="-25000" dirty="0">
                <a:latin typeface="+mn-lt"/>
                <a:cs typeface="Calibri"/>
              </a:rPr>
              <a:t>2</a:t>
            </a:r>
          </a:p>
        </p:txBody>
      </p:sp>
      <p:sp>
        <p:nvSpPr>
          <p:cNvPr id="21516" name="TextBox 15"/>
          <p:cNvSpPr txBox="1">
            <a:spLocks noChangeArrowheads="1"/>
          </p:cNvSpPr>
          <p:nvPr/>
        </p:nvSpPr>
        <p:spPr bwMode="auto">
          <a:xfrm>
            <a:off x="6019800" y="1835150"/>
            <a:ext cx="2597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n-lt"/>
                <a:cs typeface="Calibri"/>
              </a:rPr>
              <a:t>c </a:t>
            </a:r>
            <a:r>
              <a:rPr lang="en-US" b="1" dirty="0">
                <a:latin typeface="+mn-lt"/>
                <a:cs typeface="Calibri"/>
              </a:rPr>
              <a:t>+ 24 bit rand r</a:t>
            </a:r>
            <a:r>
              <a:rPr lang="en-US" b="1" baseline="-25000" dirty="0">
                <a:latin typeface="+mn-lt"/>
                <a:cs typeface="Calibri"/>
              </a:rPr>
              <a:t>3</a:t>
            </a:r>
          </a:p>
        </p:txBody>
      </p:sp>
      <p:sp>
        <p:nvSpPr>
          <p:cNvPr id="14" name="Left Brace 13"/>
          <p:cNvSpPr/>
          <p:nvPr/>
        </p:nvSpPr>
        <p:spPr>
          <a:xfrm rot="5400000">
            <a:off x="1863583" y="1284289"/>
            <a:ext cx="423863" cy="2420938"/>
          </a:xfrm>
          <a:prstGeom prst="leftBrace">
            <a:avLst/>
          </a:prstGeom>
          <a:ln>
            <a:solidFill>
              <a:srgbClr val="8E2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Left Brace 14"/>
          <p:cNvSpPr/>
          <p:nvPr/>
        </p:nvSpPr>
        <p:spPr>
          <a:xfrm rot="5400000">
            <a:off x="4510739" y="1283354"/>
            <a:ext cx="423863" cy="2422808"/>
          </a:xfrm>
          <a:prstGeom prst="leftBrace">
            <a:avLst/>
          </a:prstGeom>
          <a:ln>
            <a:solidFill>
              <a:srgbClr val="8E2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Left Brace 15"/>
          <p:cNvSpPr/>
          <p:nvPr/>
        </p:nvSpPr>
        <p:spPr>
          <a:xfrm rot="5400000">
            <a:off x="7111064" y="1283354"/>
            <a:ext cx="423863" cy="2422808"/>
          </a:xfrm>
          <a:prstGeom prst="leftBrace">
            <a:avLst/>
          </a:prstGeom>
          <a:ln>
            <a:solidFill>
              <a:srgbClr val="8E2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15975" y="2827338"/>
            <a:ext cx="2495550" cy="3205162"/>
          </a:xfrm>
          <a:prstGeom prst="rect">
            <a:avLst/>
          </a:prstGeom>
          <a:solidFill>
            <a:srgbClr val="E47932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FFFE"/>
                </a:solidFill>
              </a:rPr>
              <a:t>Program</a:t>
            </a:r>
            <a:endParaRPr lang="en-US" sz="2800" b="1" dirty="0">
              <a:solidFill>
                <a:srgbClr val="FFFFFE"/>
              </a:solidFill>
            </a:endParaRPr>
          </a:p>
          <a:p>
            <a:pPr marL="274320" indent="-274320">
              <a:lnSpc>
                <a:spcPct val="150000"/>
              </a:lnSpc>
              <a:buFont typeface="Arial"/>
              <a:buChar char="•"/>
              <a:defRPr/>
            </a:pPr>
            <a:r>
              <a:rPr lang="en-US" sz="2400" dirty="0">
                <a:solidFill>
                  <a:srgbClr val="FFFFFE"/>
                </a:solidFill>
              </a:rPr>
              <a:t>Code</a:t>
            </a:r>
          </a:p>
          <a:p>
            <a:pPr marL="274320" indent="-274320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>
                <a:solidFill>
                  <a:srgbClr val="FFFFFE"/>
                </a:solidFill>
              </a:rPr>
              <a:t>Uninitialized data</a:t>
            </a:r>
          </a:p>
          <a:p>
            <a:pPr marL="274320" indent="-274320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>
                <a:solidFill>
                  <a:srgbClr val="FFFFFE"/>
                </a:solidFill>
              </a:rPr>
              <a:t>Initialized data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48050" y="2828925"/>
            <a:ext cx="2495550" cy="3205163"/>
          </a:xfrm>
          <a:prstGeom prst="rect">
            <a:avLst/>
          </a:prstGeom>
          <a:solidFill>
            <a:srgbClr val="E47932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FFFFFE"/>
                </a:solidFill>
              </a:rPr>
              <a:t>Mapped</a:t>
            </a:r>
          </a:p>
          <a:p>
            <a:pPr marL="274320" indent="-274320">
              <a:lnSpc>
                <a:spcPct val="150000"/>
              </a:lnSpc>
              <a:buFont typeface="Arial"/>
              <a:buChar char="•"/>
              <a:defRPr/>
            </a:pPr>
            <a:r>
              <a:rPr lang="en-US" sz="2400" dirty="0">
                <a:solidFill>
                  <a:srgbClr val="FFFFFE"/>
                </a:solidFill>
              </a:rPr>
              <a:t>Heap</a:t>
            </a:r>
          </a:p>
          <a:p>
            <a:pPr marL="274320" indent="-274320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>
                <a:solidFill>
                  <a:srgbClr val="FFFFFE"/>
                </a:solidFill>
              </a:rPr>
              <a:t>Dynamic libraries</a:t>
            </a:r>
          </a:p>
          <a:p>
            <a:pPr marL="274320" indent="-274320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>
                <a:solidFill>
                  <a:srgbClr val="FFFFFE"/>
                </a:solidFill>
              </a:rPr>
              <a:t>Thread stacks</a:t>
            </a:r>
          </a:p>
          <a:p>
            <a:pPr marL="274320" indent="-274320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>
                <a:solidFill>
                  <a:srgbClr val="FFFFFE"/>
                </a:solidFill>
              </a:rPr>
              <a:t>Shared Memory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49963" y="2830513"/>
            <a:ext cx="2495550" cy="3205162"/>
          </a:xfrm>
          <a:prstGeom prst="rect">
            <a:avLst/>
          </a:prstGeom>
          <a:solidFill>
            <a:srgbClr val="E47932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FFFFFE"/>
                </a:solidFill>
              </a:rPr>
              <a:t>Stack</a:t>
            </a:r>
          </a:p>
          <a:p>
            <a:pPr indent="274320">
              <a:lnSpc>
                <a:spcPct val="150000"/>
              </a:lnSpc>
              <a:buFont typeface="Arial"/>
              <a:buChar char="•"/>
              <a:defRPr/>
            </a:pPr>
            <a:r>
              <a:rPr lang="en-US" sz="2400" dirty="0">
                <a:solidFill>
                  <a:srgbClr val="FFFFFE"/>
                </a:solidFill>
              </a:rPr>
              <a:t>Main stack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9400" y="6308209"/>
            <a:ext cx="7659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*  ≈ 16 bit random number of 32-bit system. More on 64-bit systems.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129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ASLR Scorecard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977312"/>
              </p:ext>
            </p:extLst>
          </p:nvPr>
        </p:nvGraphicFramePr>
        <p:xfrm>
          <a:off x="457200" y="1737361"/>
          <a:ext cx="8229600" cy="36880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438400"/>
                <a:gridCol w="5791200"/>
              </a:tblGrid>
              <a:tr h="42949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Aspect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Address Space Layout</a:t>
                      </a:r>
                      <a:r>
                        <a:rPr lang="en-US" sz="2400" baseline="0" dirty="0" smtClean="0"/>
                        <a:t> Randomization</a:t>
                      </a:r>
                      <a:endParaRPr lang="en-US" sz="2400" dirty="0"/>
                    </a:p>
                  </a:txBody>
                  <a:tcPr/>
                </a:tc>
              </a:tr>
              <a:tr h="42949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Performance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aseline="0" dirty="0" smtClean="0"/>
                        <a:t>excellent—randomize once at load time</a:t>
                      </a:r>
                      <a:endParaRPr lang="en-US" sz="2400" dirty="0" smtClean="0"/>
                    </a:p>
                  </a:txBody>
                  <a:tcPr/>
                </a:tc>
              </a:tr>
              <a:tr h="105942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Deployment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turn on kernel support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000" dirty="0" smtClean="0"/>
                        <a:t>(Windows: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opt-in</a:t>
                      </a:r>
                      <a:r>
                        <a:rPr lang="en-US" sz="2000" baseline="0" dirty="0" smtClean="0"/>
                        <a:t> per module, but system override exists)</a:t>
                      </a:r>
                      <a:endParaRPr lang="en-US" sz="240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no recompilation necessary</a:t>
                      </a:r>
                      <a:endParaRPr lang="en-US" sz="2400" dirty="0"/>
                    </a:p>
                  </a:txBody>
                  <a:tcPr/>
                </a:tc>
              </a:tr>
              <a:tr h="7730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Compatibility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aseline="0" dirty="0" smtClean="0"/>
                        <a:t>transparent to safe apps</a:t>
                      </a:r>
                      <a:br>
                        <a:rPr lang="en-US" sz="2400" baseline="0" dirty="0" smtClean="0"/>
                      </a:br>
                      <a:r>
                        <a:rPr lang="en-US" sz="2400" baseline="0" dirty="0" smtClean="0"/>
                        <a:t>(position independent)</a:t>
                      </a:r>
                    </a:p>
                  </a:txBody>
                  <a:tcPr/>
                </a:tc>
              </a:tr>
              <a:tr h="676524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Safety Guarantee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400" i="0" baseline="0" dirty="0" smtClean="0"/>
                        <a:t>not good on x32, much better on x64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400" i="1" baseline="0" dirty="0" smtClean="0"/>
                        <a:t>code injection may not be necessary…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110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 Hijacks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… happen when an attacker gains control of</a:t>
            </a:r>
          </a:p>
          <a:p>
            <a:pPr marL="0" indent="0" algn="ctr">
              <a:buNone/>
            </a:pPr>
            <a:r>
              <a:rPr lang="en-US" b="1" i="1" dirty="0" smtClean="0"/>
              <a:t>the instruction pointer</a:t>
            </a:r>
            <a:r>
              <a:rPr lang="en-US" i="1" dirty="0" smtClean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Two common hijack methods:</a:t>
            </a:r>
          </a:p>
          <a:p>
            <a:r>
              <a:rPr lang="en-US" dirty="0" smtClean="0"/>
              <a:t>buffer overflows</a:t>
            </a:r>
          </a:p>
          <a:p>
            <a:r>
              <a:rPr lang="en-US" dirty="0" smtClean="0"/>
              <a:t>format string attacks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362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990000"/>
                </a:solidFill>
                <a:latin typeface="Calibri" charset="0"/>
                <a:ea typeface="ＭＳ Ｐゴシック" charset="0"/>
                <a:cs typeface="ＭＳ Ｐゴシック" charset="0"/>
              </a:rPr>
              <a:t>Ubuntu - ASLR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ASLR is </a:t>
            </a:r>
            <a:r>
              <a:rPr lang="en-US" b="1" dirty="0">
                <a:solidFill>
                  <a:srgbClr val="B64926"/>
                </a:solidFill>
                <a:latin typeface="Calibri" charset="0"/>
                <a:ea typeface="ＭＳ Ｐゴシック" charset="0"/>
                <a:cs typeface="ＭＳ Ｐゴシック" charset="0"/>
              </a:rPr>
              <a:t>ON</a:t>
            </a:r>
            <a:r>
              <a:rPr lang="en-US" dirty="0">
                <a:solidFill>
                  <a:srgbClr val="B64926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by default 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[Ubuntu-Security]</a:t>
            </a:r>
          </a:p>
          <a:p>
            <a:pPr lvl="1" eaLnBrk="1" hangingPunct="1"/>
            <a:r>
              <a:rPr lang="en-US" sz="2000" dirty="0">
                <a:latin typeface="Monaco" charset="0"/>
                <a:ea typeface="ＭＳ Ｐゴシック" charset="0"/>
              </a:rPr>
              <a:t>cat /</a:t>
            </a:r>
            <a:r>
              <a:rPr lang="en-US" sz="2000" dirty="0" err="1">
                <a:latin typeface="Monaco" charset="0"/>
                <a:ea typeface="ＭＳ Ｐゴシック" charset="0"/>
              </a:rPr>
              <a:t>proc</a:t>
            </a:r>
            <a:r>
              <a:rPr lang="en-US" sz="2000" dirty="0">
                <a:latin typeface="Monaco" charset="0"/>
                <a:ea typeface="ＭＳ Ｐゴシック" charset="0"/>
              </a:rPr>
              <a:t>/sys/kernel/</a:t>
            </a:r>
            <a:r>
              <a:rPr lang="en-US" sz="2000" dirty="0" err="1">
                <a:latin typeface="Monaco" charset="0"/>
                <a:ea typeface="ＭＳ Ｐゴシック" charset="0"/>
              </a:rPr>
              <a:t>randomize_va_space</a:t>
            </a:r>
            <a:endParaRPr lang="en-US" sz="2000" dirty="0">
              <a:latin typeface="Monaco" charset="0"/>
              <a:ea typeface="ＭＳ Ｐゴシック" charset="0"/>
            </a:endParaRPr>
          </a:p>
          <a:p>
            <a:pPr lvl="2" eaLnBrk="1" hangingPunct="1"/>
            <a:r>
              <a:rPr lang="en-US" dirty="0">
                <a:latin typeface="Calibri" charset="0"/>
                <a:ea typeface="ＭＳ Ｐゴシック" charset="0"/>
              </a:rPr>
              <a:t>Prior to Ubuntu 8.10: </a:t>
            </a:r>
            <a:r>
              <a:rPr lang="en-US" b="1" dirty="0">
                <a:latin typeface="Calibri" charset="0"/>
                <a:ea typeface="ＭＳ Ｐゴシック" charset="0"/>
              </a:rPr>
              <a:t>1 </a:t>
            </a:r>
            <a:r>
              <a:rPr lang="en-US" i="1" dirty="0">
                <a:latin typeface="Calibri" charset="0"/>
                <a:ea typeface="ＭＳ Ｐゴシック" charset="0"/>
              </a:rPr>
              <a:t>(</a:t>
            </a:r>
            <a:r>
              <a:rPr lang="en-US" i="1" dirty="0">
                <a:solidFill>
                  <a:srgbClr val="B64926"/>
                </a:solidFill>
                <a:latin typeface="Calibri" charset="0"/>
                <a:ea typeface="ＭＳ Ｐゴシック" charset="0"/>
              </a:rPr>
              <a:t>stack</a:t>
            </a:r>
            <a:r>
              <a:rPr lang="en-US" i="1" dirty="0">
                <a:latin typeface="Calibri" charset="0"/>
                <a:ea typeface="ＭＳ Ｐゴシック" charset="0"/>
              </a:rPr>
              <a:t>/</a:t>
            </a:r>
            <a:r>
              <a:rPr lang="en-US" i="1" dirty="0" err="1">
                <a:solidFill>
                  <a:srgbClr val="B64926"/>
                </a:solidFill>
                <a:latin typeface="Calibri" charset="0"/>
                <a:ea typeface="ＭＳ Ｐゴシック" charset="0"/>
              </a:rPr>
              <a:t>mmap</a:t>
            </a:r>
            <a:r>
              <a:rPr lang="en-US" i="1" dirty="0">
                <a:solidFill>
                  <a:srgbClr val="B64926"/>
                </a:solidFill>
                <a:latin typeface="Calibri" charset="0"/>
                <a:ea typeface="ＭＳ Ｐゴシック" charset="0"/>
              </a:rPr>
              <a:t> </a:t>
            </a:r>
            <a:r>
              <a:rPr lang="en-US" i="1" dirty="0">
                <a:latin typeface="Calibri" charset="0"/>
                <a:ea typeface="ＭＳ Ｐゴシック" charset="0"/>
              </a:rPr>
              <a:t>ASLR)</a:t>
            </a:r>
          </a:p>
          <a:p>
            <a:pPr lvl="2" eaLnBrk="1" hangingPunct="1"/>
            <a:r>
              <a:rPr lang="en-US" dirty="0">
                <a:latin typeface="Calibri" charset="0"/>
                <a:ea typeface="ＭＳ Ｐゴシック" charset="0"/>
              </a:rPr>
              <a:t>In later releases: </a:t>
            </a:r>
            <a:r>
              <a:rPr lang="en-US" b="1" dirty="0">
                <a:latin typeface="Calibri" charset="0"/>
                <a:ea typeface="ＭＳ Ｐゴシック" charset="0"/>
              </a:rPr>
              <a:t>2 </a:t>
            </a:r>
            <a:r>
              <a:rPr lang="en-US" i="1" dirty="0">
                <a:latin typeface="Calibri" charset="0"/>
                <a:ea typeface="ＭＳ Ｐゴシック" charset="0"/>
              </a:rPr>
              <a:t>(</a:t>
            </a:r>
            <a:r>
              <a:rPr lang="en-US" i="1" dirty="0">
                <a:solidFill>
                  <a:srgbClr val="B64926"/>
                </a:solidFill>
                <a:latin typeface="Calibri" charset="0"/>
                <a:ea typeface="ＭＳ Ｐゴシック" charset="0"/>
              </a:rPr>
              <a:t>stack</a:t>
            </a:r>
            <a:r>
              <a:rPr lang="en-US" i="1" dirty="0">
                <a:latin typeface="Calibri" charset="0"/>
                <a:ea typeface="ＭＳ Ｐゴシック" charset="0"/>
              </a:rPr>
              <a:t>/</a:t>
            </a:r>
            <a:r>
              <a:rPr lang="en-US" i="1" dirty="0" err="1">
                <a:solidFill>
                  <a:srgbClr val="B64926"/>
                </a:solidFill>
                <a:latin typeface="Calibri" charset="0"/>
                <a:ea typeface="ＭＳ Ｐゴシック" charset="0"/>
              </a:rPr>
              <a:t>mmap</a:t>
            </a:r>
            <a:r>
              <a:rPr lang="en-US" i="1" dirty="0">
                <a:latin typeface="Calibri" charset="0"/>
                <a:ea typeface="ＭＳ Ｐゴシック" charset="0"/>
              </a:rPr>
              <a:t>/</a:t>
            </a:r>
            <a:r>
              <a:rPr lang="en-US" i="1" dirty="0" err="1">
                <a:solidFill>
                  <a:srgbClr val="B64926"/>
                </a:solidFill>
                <a:latin typeface="Calibri" charset="0"/>
                <a:ea typeface="ＭＳ Ｐゴシック" charset="0"/>
              </a:rPr>
              <a:t>brk</a:t>
            </a:r>
            <a:r>
              <a:rPr lang="en-US" i="1" dirty="0">
                <a:solidFill>
                  <a:srgbClr val="B64926"/>
                </a:solidFill>
                <a:latin typeface="Calibri" charset="0"/>
                <a:ea typeface="ＭＳ Ｐゴシック" charset="0"/>
              </a:rPr>
              <a:t> </a:t>
            </a:r>
            <a:r>
              <a:rPr lang="en-US" i="1" dirty="0">
                <a:latin typeface="Calibri" charset="0"/>
                <a:ea typeface="ＭＳ Ｐゴシック" charset="0"/>
              </a:rPr>
              <a:t>ASLR)</a:t>
            </a:r>
          </a:p>
          <a:p>
            <a:pPr eaLnBrk="1" hangingPunct="1"/>
            <a:endParaRPr lang="en-US" i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dirty="0">
                <a:latin typeface="Calibri" charset="0"/>
                <a:ea typeface="ＭＳ Ｐゴシック" charset="0"/>
              </a:rPr>
              <a:t>stack/</a:t>
            </a:r>
            <a:r>
              <a:rPr lang="en-US" dirty="0" err="1">
                <a:latin typeface="Calibri" charset="0"/>
                <a:ea typeface="ＭＳ Ｐゴシック" charset="0"/>
              </a:rPr>
              <a:t>mmap</a:t>
            </a:r>
            <a:r>
              <a:rPr lang="en-US" dirty="0">
                <a:latin typeface="Calibri" charset="0"/>
                <a:ea typeface="ＭＳ Ｐゴシック" charset="0"/>
              </a:rPr>
              <a:t> ASLR: since kernel 2.6.15 </a:t>
            </a:r>
            <a:r>
              <a:rPr lang="en-US" sz="2000" dirty="0">
                <a:latin typeface="Calibri" charset="0"/>
                <a:ea typeface="ＭＳ Ｐゴシック" charset="0"/>
              </a:rPr>
              <a:t>(Ubuntu 6.06)</a:t>
            </a:r>
          </a:p>
          <a:p>
            <a:pPr lvl="1" eaLnBrk="1" hangingPunct="1"/>
            <a:r>
              <a:rPr lang="en-US" dirty="0" err="1">
                <a:latin typeface="Calibri" charset="0"/>
                <a:ea typeface="ＭＳ Ｐゴシック" charset="0"/>
              </a:rPr>
              <a:t>brk</a:t>
            </a:r>
            <a:r>
              <a:rPr lang="en-US" dirty="0">
                <a:latin typeface="Calibri" charset="0"/>
                <a:ea typeface="ＭＳ Ｐゴシック" charset="0"/>
              </a:rPr>
              <a:t> ASLR: since kernel 2.6.26 </a:t>
            </a:r>
            <a:r>
              <a:rPr lang="en-US" sz="2000" dirty="0">
                <a:latin typeface="Calibri" charset="0"/>
                <a:ea typeface="ＭＳ Ｐゴシック" charset="0"/>
              </a:rPr>
              <a:t>(Ubuntu 8.10)</a:t>
            </a:r>
          </a:p>
          <a:p>
            <a:pPr lvl="1" eaLnBrk="1" hangingPunct="1"/>
            <a:r>
              <a:rPr lang="en-US" dirty="0">
                <a:latin typeface="Calibri" charset="0"/>
                <a:ea typeface="ＭＳ Ｐゴシック" charset="0"/>
              </a:rPr>
              <a:t>exec ASLR: since kernel 2.6.25</a:t>
            </a:r>
          </a:p>
          <a:p>
            <a:pPr lvl="2" eaLnBrk="1" hangingPunct="1"/>
            <a:r>
              <a:rPr lang="en-US" dirty="0">
                <a:latin typeface="Calibri" charset="0"/>
                <a:ea typeface="ＭＳ Ｐゴシック" charset="0"/>
              </a:rPr>
              <a:t>Position Independent Executable (PIE) with </a:t>
            </a:r>
            <a:r>
              <a:rPr lang="ja-JP" altLang="en-US" dirty="0">
                <a:latin typeface="Calibri" charset="0"/>
                <a:ea typeface="ＭＳ Ｐゴシック" charset="0"/>
              </a:rPr>
              <a:t>“</a:t>
            </a:r>
            <a:r>
              <a:rPr lang="en-US" altLang="ja-JP" dirty="0">
                <a:latin typeface="Calibri" charset="0"/>
                <a:ea typeface="ＭＳ Ｐゴシック" charset="0"/>
              </a:rPr>
              <a:t>-</a:t>
            </a:r>
            <a:r>
              <a:rPr lang="en-US" altLang="ja-JP" dirty="0" err="1">
                <a:latin typeface="Calibri" charset="0"/>
                <a:ea typeface="ＭＳ Ｐゴシック" charset="0"/>
              </a:rPr>
              <a:t>fPIE</a:t>
            </a:r>
            <a:r>
              <a:rPr lang="en-US" altLang="ja-JP" dirty="0">
                <a:latin typeface="Calibri" charset="0"/>
                <a:ea typeface="ＭＳ Ｐゴシック" charset="0"/>
              </a:rPr>
              <a:t> </a:t>
            </a:r>
            <a:r>
              <a:rPr lang="en-US" altLang="ja-JP" dirty="0" smtClean="0">
                <a:latin typeface="Calibri" charset="0"/>
                <a:ea typeface="ＭＳ Ｐゴシック" charset="0"/>
              </a:rPr>
              <a:t>–pie</a:t>
            </a:r>
            <a:r>
              <a:rPr lang="ja-JP" altLang="en-US" dirty="0" smtClean="0">
                <a:latin typeface="Calibri" charset="0"/>
                <a:ea typeface="ＭＳ Ｐゴシック" charset="0"/>
              </a:rPr>
              <a:t>”</a:t>
            </a:r>
            <a:endParaRPr lang="en-US" altLang="ja-JP" dirty="0">
              <a:latin typeface="Calibri" charset="0"/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290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>
          <a:xfrm>
            <a:off x="457200" y="266700"/>
            <a:ext cx="8229600" cy="879475"/>
          </a:xfrm>
        </p:spPr>
        <p:txBody>
          <a:bodyPr/>
          <a:lstStyle/>
          <a:p>
            <a:r>
              <a:rPr lang="en-US" dirty="0">
                <a:solidFill>
                  <a:srgbClr val="990000"/>
                </a:solidFill>
                <a:latin typeface="Calibri" charset="0"/>
                <a:ea typeface="ＭＳ Ｐゴシック" charset="0"/>
                <a:cs typeface="ＭＳ Ｐゴシック" charset="0"/>
              </a:rPr>
              <a:t>How to attack with ASLR?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87363" y="1474788"/>
            <a:ext cx="8229600" cy="3554412"/>
            <a:chOff x="487363" y="1474788"/>
            <a:chExt cx="8229600" cy="3554412"/>
          </a:xfrm>
        </p:grpSpPr>
        <p:sp>
          <p:nvSpPr>
            <p:cNvPr id="4" name="Rectangle 3"/>
            <p:cNvSpPr/>
            <p:nvPr/>
          </p:nvSpPr>
          <p:spPr>
            <a:xfrm>
              <a:off x="487363" y="1474788"/>
              <a:ext cx="8229600" cy="709612"/>
            </a:xfrm>
            <a:prstGeom prst="rect">
              <a:avLst/>
            </a:prstGeom>
            <a:solidFill>
              <a:srgbClr val="B6492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600" b="1" dirty="0"/>
                <a:t>Attack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7363" y="2330450"/>
              <a:ext cx="1501775" cy="1328738"/>
            </a:xfrm>
            <a:prstGeom prst="rect">
              <a:avLst/>
            </a:prstGeom>
            <a:solidFill>
              <a:srgbClr val="FFB03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/>
                <a:t>Brute </a:t>
              </a:r>
              <a:r>
                <a:rPr lang="en-US" sz="2400" b="1" dirty="0" smtClean="0"/>
                <a:t>Force</a:t>
              </a:r>
              <a:endParaRPr lang="en-US" sz="2400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60600" y="2330450"/>
              <a:ext cx="2120900" cy="1328738"/>
            </a:xfrm>
            <a:prstGeom prst="rect">
              <a:avLst/>
            </a:prstGeom>
            <a:solidFill>
              <a:srgbClr val="FFB03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/>
                <a:t>Non-</a:t>
              </a:r>
              <a:r>
                <a:rPr lang="en-US" sz="2400" b="1" dirty="0" smtClean="0"/>
                <a:t>randomized </a:t>
              </a:r>
              <a:r>
                <a:rPr lang="en-US" sz="2400" b="1" dirty="0"/>
                <a:t>memory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83113" y="2330450"/>
              <a:ext cx="1951037" cy="1328738"/>
            </a:xfrm>
            <a:prstGeom prst="rect">
              <a:avLst/>
            </a:prstGeom>
            <a:solidFill>
              <a:srgbClr val="FFB03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/>
                <a:t>Stack </a:t>
              </a:r>
              <a:r>
                <a:rPr lang="en-US" sz="2400" b="1" dirty="0" smtClean="0"/>
                <a:t>Juggling</a:t>
              </a:r>
              <a:endParaRPr lang="en-US" sz="2400" b="1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2260600" y="3794125"/>
              <a:ext cx="2120900" cy="604838"/>
            </a:xfrm>
            <a:prstGeom prst="ellipse">
              <a:avLst/>
            </a:prstGeom>
            <a:solidFill>
              <a:srgbClr val="8E2800">
                <a:alpha val="7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/>
                <a:t>ret2text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2260600" y="4424362"/>
              <a:ext cx="2120900" cy="604838"/>
            </a:xfrm>
            <a:prstGeom prst="ellipse">
              <a:avLst/>
            </a:prstGeom>
            <a:solidFill>
              <a:srgbClr val="8E2800">
                <a:alpha val="7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 err="1"/>
                <a:t>Func</a:t>
              </a:r>
              <a:r>
                <a:rPr lang="en-US" sz="2400" b="1" dirty="0"/>
                <a:t> </a:t>
              </a:r>
              <a:r>
                <a:rPr lang="en-US" sz="2400" b="1" dirty="0" err="1"/>
                <a:t>ptr</a:t>
              </a:r>
              <a:endParaRPr lang="en-US" sz="2400" b="1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4583113" y="3810000"/>
              <a:ext cx="2120900" cy="604838"/>
            </a:xfrm>
            <a:prstGeom prst="ellipse">
              <a:avLst/>
            </a:prstGeom>
            <a:solidFill>
              <a:srgbClr val="8E2800">
                <a:alpha val="7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/>
                <a:t>ret2ret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4568825" y="4424363"/>
              <a:ext cx="2120900" cy="604837"/>
            </a:xfrm>
            <a:prstGeom prst="ellipse">
              <a:avLst/>
            </a:prstGeom>
            <a:solidFill>
              <a:srgbClr val="8E2800">
                <a:alpha val="7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/>
                <a:t>ret2pop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765925" y="2330450"/>
              <a:ext cx="1951038" cy="1328738"/>
            </a:xfrm>
            <a:prstGeom prst="rect">
              <a:avLst/>
            </a:prstGeom>
            <a:solidFill>
              <a:srgbClr val="FFB03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/>
                <a:t>GOT</a:t>
              </a:r>
            </a:p>
            <a:p>
              <a:pPr algn="ctr">
                <a:defRPr/>
              </a:pPr>
              <a:r>
                <a:rPr lang="en-US" sz="2400" b="1" dirty="0"/>
                <a:t>H</a:t>
              </a:r>
              <a:r>
                <a:rPr lang="en-US" sz="2400" b="1" dirty="0" smtClean="0"/>
                <a:t>ijacking</a:t>
              </a:r>
              <a:endParaRPr lang="en-US" sz="2400" b="1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6772275" y="3810000"/>
              <a:ext cx="1944688" cy="604838"/>
            </a:xfrm>
            <a:prstGeom prst="ellipse">
              <a:avLst/>
            </a:prstGeom>
            <a:solidFill>
              <a:srgbClr val="8E2800">
                <a:alpha val="7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/>
                <a:t>ret2got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601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990000"/>
                </a:solidFill>
                <a:latin typeface="Calibri" charset="0"/>
                <a:ea typeface="ＭＳ Ｐゴシック" charset="0"/>
                <a:cs typeface="ＭＳ Ｐゴシック" charset="0"/>
              </a:rPr>
              <a:t>Brute F</a:t>
            </a:r>
            <a:r>
              <a:rPr lang="en-US" dirty="0" smtClean="0">
                <a:solidFill>
                  <a:srgbClr val="99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orce</a:t>
            </a:r>
            <a:endParaRPr lang="en-US" dirty="0">
              <a:solidFill>
                <a:srgbClr val="99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7188" y="3017838"/>
            <a:ext cx="134937" cy="407987"/>
          </a:xfrm>
          <a:prstGeom prst="rect">
            <a:avLst/>
          </a:prstGeom>
          <a:solidFill>
            <a:srgbClr val="8E2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1447800" y="2971800"/>
            <a:ext cx="15121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Shell code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419225" y="2574925"/>
            <a:ext cx="2760663" cy="2770188"/>
            <a:chOff x="241637" y="1296691"/>
            <a:chExt cx="2761937" cy="2768890"/>
          </a:xfrm>
        </p:grpSpPr>
        <p:sp>
          <p:nvSpPr>
            <p:cNvPr id="5" name="Oval Callout 4"/>
            <p:cNvSpPr/>
            <p:nvPr/>
          </p:nvSpPr>
          <p:spPr>
            <a:xfrm>
              <a:off x="241637" y="1296691"/>
              <a:ext cx="1966232" cy="1274166"/>
            </a:xfrm>
            <a:prstGeom prst="wedgeEllipseCallout">
              <a:avLst>
                <a:gd name="adj1" fmla="val 76089"/>
                <a:gd name="adj2" fmla="val -5751"/>
              </a:avLst>
            </a:prstGeom>
            <a:noFill/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866986" y="1737809"/>
              <a:ext cx="136588" cy="257054"/>
            </a:xfrm>
            <a:prstGeom prst="rect">
              <a:avLst/>
            </a:prstGeom>
            <a:solidFill>
              <a:srgbClr val="8E28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66986" y="1994864"/>
              <a:ext cx="136588" cy="2070717"/>
            </a:xfrm>
            <a:prstGeom prst="rect">
              <a:avLst/>
            </a:prstGeom>
            <a:solidFill>
              <a:srgbClr val="FFB03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Left Brace 5"/>
            <p:cNvSpPr/>
            <p:nvPr/>
          </p:nvSpPr>
          <p:spPr>
            <a:xfrm>
              <a:off x="2630339" y="1994864"/>
              <a:ext cx="236647" cy="207071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606" name="TextBox 11"/>
            <p:cNvSpPr txBox="1">
              <a:spLocks noChangeArrowheads="1"/>
            </p:cNvSpPr>
            <p:nvPr/>
          </p:nvSpPr>
          <p:spPr bwMode="auto">
            <a:xfrm>
              <a:off x="1185047" y="2759680"/>
              <a:ext cx="1395527" cy="461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+mn-lt"/>
                </a:rPr>
                <a:t>NOP Sled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1268413" y="1250950"/>
            <a:ext cx="5021208" cy="5567947"/>
            <a:chOff x="854101" y="1251060"/>
            <a:chExt cx="5021488" cy="5567470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854101" y="2397137"/>
              <a:ext cx="3145012" cy="3371561"/>
            </a:xfrm>
            <a:prstGeom prst="wedgeRoundRectCallout">
              <a:avLst>
                <a:gd name="adj1" fmla="val 88302"/>
                <a:gd name="adj2" fmla="val -17769"/>
                <a:gd name="adj3" fmla="val 16667"/>
              </a:avLst>
            </a:prstGeom>
            <a:noFill/>
            <a:ln>
              <a:solidFill>
                <a:srgbClr val="468966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94568" y="1251060"/>
              <a:ext cx="269890" cy="5243064"/>
            </a:xfrm>
            <a:prstGeom prst="rect">
              <a:avLst/>
            </a:prstGeom>
            <a:solidFill>
              <a:srgbClr val="FFF0A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251721" y="3382890"/>
              <a:ext cx="134945" cy="104766"/>
            </a:xfrm>
            <a:prstGeom prst="rect">
              <a:avLst/>
            </a:prstGeom>
            <a:solidFill>
              <a:srgbClr val="8E28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600" name="TextBox 10"/>
            <p:cNvSpPr txBox="1">
              <a:spLocks noChangeArrowheads="1"/>
            </p:cNvSpPr>
            <p:nvPr/>
          </p:nvSpPr>
          <p:spPr bwMode="auto">
            <a:xfrm>
              <a:off x="4767506" y="6418454"/>
              <a:ext cx="1108083" cy="400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latin typeface="+mn-lt"/>
                </a:rPr>
                <a:t>memory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251721" y="3454321"/>
              <a:ext cx="134945" cy="368268"/>
            </a:xfrm>
            <a:prstGeom prst="rect">
              <a:avLst/>
            </a:prstGeom>
            <a:solidFill>
              <a:srgbClr val="FFB03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1504" name="Group 21503"/>
          <p:cNvGrpSpPr>
            <a:grpSpLocks/>
          </p:cNvGrpSpPr>
          <p:nvPr/>
        </p:nvGrpSpPr>
        <p:grpSpPr bwMode="auto">
          <a:xfrm>
            <a:off x="5942008" y="1828800"/>
            <a:ext cx="2363791" cy="4491038"/>
            <a:chOff x="5528666" y="1829515"/>
            <a:chExt cx="2363284" cy="4490818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5528666" y="6167940"/>
              <a:ext cx="55550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5528666" y="5861567"/>
              <a:ext cx="55550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5528666" y="5564720"/>
              <a:ext cx="55550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5528666" y="5239298"/>
              <a:ext cx="55550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5528666" y="4913877"/>
              <a:ext cx="55550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5528666" y="4596392"/>
              <a:ext cx="55550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5528666" y="4310656"/>
              <a:ext cx="55550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5528666" y="4002696"/>
              <a:ext cx="55550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5528666" y="3705848"/>
              <a:ext cx="55550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5528666" y="3380426"/>
              <a:ext cx="55550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5528666" y="3056592"/>
              <a:ext cx="55550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Up Arrow 18"/>
            <p:cNvSpPr/>
            <p:nvPr/>
          </p:nvSpPr>
          <p:spPr>
            <a:xfrm>
              <a:off x="5587390" y="2299391"/>
              <a:ext cx="434881" cy="4020942"/>
            </a:xfrm>
            <a:prstGeom prst="upArrow">
              <a:avLst>
                <a:gd name="adj1" fmla="val 50000"/>
                <a:gd name="adj2" fmla="val 109054"/>
              </a:avLst>
            </a:prstGeom>
            <a:solidFill>
              <a:srgbClr val="B64926">
                <a:alpha val="33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596" name="TextBox 35"/>
            <p:cNvSpPr txBox="1">
              <a:spLocks noChangeArrowheads="1"/>
            </p:cNvSpPr>
            <p:nvPr/>
          </p:nvSpPr>
          <p:spPr bwMode="auto">
            <a:xfrm>
              <a:off x="5868347" y="1829515"/>
              <a:ext cx="2023603" cy="954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800" b="1" dirty="0">
                  <a:solidFill>
                    <a:srgbClr val="B64926"/>
                  </a:solidFill>
                  <a:latin typeface="+mn-lt"/>
                </a:rPr>
                <a:t>b</a:t>
              </a:r>
              <a:r>
                <a:rPr lang="en-US" sz="2800" b="1" dirty="0" smtClean="0">
                  <a:solidFill>
                    <a:srgbClr val="B64926"/>
                  </a:solidFill>
                  <a:latin typeface="+mn-lt"/>
                </a:rPr>
                <a:t>rute </a:t>
              </a:r>
              <a:r>
                <a:rPr lang="en-US" sz="2800" b="1" dirty="0">
                  <a:solidFill>
                    <a:srgbClr val="B64926"/>
                  </a:solidFill>
                  <a:latin typeface="+mn-lt"/>
                </a:rPr>
                <a:t>force </a:t>
              </a:r>
            </a:p>
            <a:p>
              <a:pPr algn="ctr" eaLnBrk="1" hangingPunct="1"/>
              <a:r>
                <a:rPr lang="en-US" sz="2800" b="1" dirty="0">
                  <a:solidFill>
                    <a:srgbClr val="B64926"/>
                  </a:solidFill>
                  <a:latin typeface="+mn-lt"/>
                </a:rPr>
                <a:t>search</a:t>
              </a:r>
              <a:endParaRPr lang="en-US" dirty="0">
                <a:solidFill>
                  <a:srgbClr val="B64926"/>
                </a:solidFill>
                <a:latin typeface="+mn-lt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535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>
          <a:xfrm>
            <a:off x="457200" y="266700"/>
            <a:ext cx="8229600" cy="879475"/>
          </a:xfrm>
        </p:spPr>
        <p:txBody>
          <a:bodyPr/>
          <a:lstStyle/>
          <a:p>
            <a:r>
              <a:rPr lang="en-US" dirty="0">
                <a:solidFill>
                  <a:srgbClr val="990000"/>
                </a:solidFill>
                <a:latin typeface="Calibri" charset="0"/>
                <a:ea typeface="ＭＳ Ｐゴシック" charset="0"/>
                <a:cs typeface="ＭＳ Ｐゴシック" charset="0"/>
              </a:rPr>
              <a:t>How to attack with ASLR?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87363" y="1474788"/>
            <a:ext cx="8229600" cy="3554412"/>
            <a:chOff x="487363" y="1474788"/>
            <a:chExt cx="8229600" cy="3554412"/>
          </a:xfrm>
        </p:grpSpPr>
        <p:sp>
          <p:nvSpPr>
            <p:cNvPr id="4" name="Rectangle 3"/>
            <p:cNvSpPr/>
            <p:nvPr/>
          </p:nvSpPr>
          <p:spPr>
            <a:xfrm>
              <a:off x="487363" y="1474788"/>
              <a:ext cx="8229600" cy="709612"/>
            </a:xfrm>
            <a:prstGeom prst="rect">
              <a:avLst/>
            </a:prstGeom>
            <a:solidFill>
              <a:srgbClr val="B6492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600" b="1" dirty="0"/>
                <a:t>Attack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7363" y="2330450"/>
              <a:ext cx="1501775" cy="132873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/>
                <a:t>Brute </a:t>
              </a:r>
              <a:r>
                <a:rPr lang="en-US" sz="2400" b="1" dirty="0" smtClean="0"/>
                <a:t>Force</a:t>
              </a:r>
              <a:endParaRPr lang="en-US" sz="2400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60600" y="2330450"/>
              <a:ext cx="2120900" cy="1328738"/>
            </a:xfrm>
            <a:prstGeom prst="rect">
              <a:avLst/>
            </a:prstGeom>
            <a:solidFill>
              <a:srgbClr val="FFB03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/>
                <a:t>Non-</a:t>
              </a:r>
              <a:r>
                <a:rPr lang="en-US" sz="2400" b="1" dirty="0" smtClean="0"/>
                <a:t>randomized </a:t>
              </a:r>
              <a:r>
                <a:rPr lang="en-US" sz="2400" b="1" dirty="0"/>
                <a:t>memory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83113" y="2330450"/>
              <a:ext cx="1951037" cy="1328738"/>
            </a:xfrm>
            <a:prstGeom prst="rect">
              <a:avLst/>
            </a:prstGeom>
            <a:solidFill>
              <a:srgbClr val="FFB03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/>
                <a:t>Stack </a:t>
              </a:r>
              <a:r>
                <a:rPr lang="en-US" sz="2400" b="1" dirty="0" smtClean="0"/>
                <a:t>Juggling</a:t>
              </a:r>
              <a:endParaRPr lang="en-US" sz="2400" b="1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2260600" y="3794125"/>
              <a:ext cx="2120900" cy="604838"/>
            </a:xfrm>
            <a:prstGeom prst="ellipse">
              <a:avLst/>
            </a:prstGeom>
            <a:solidFill>
              <a:srgbClr val="8E2800">
                <a:alpha val="7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/>
                <a:t>ret2text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2260600" y="4424362"/>
              <a:ext cx="2120900" cy="604838"/>
            </a:xfrm>
            <a:prstGeom prst="ellipse">
              <a:avLst/>
            </a:prstGeom>
            <a:solidFill>
              <a:srgbClr val="8E2800">
                <a:alpha val="7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 err="1"/>
                <a:t>Func</a:t>
              </a:r>
              <a:r>
                <a:rPr lang="en-US" sz="2400" b="1" dirty="0"/>
                <a:t> </a:t>
              </a:r>
              <a:r>
                <a:rPr lang="en-US" sz="2400" b="1" dirty="0" err="1"/>
                <a:t>ptr</a:t>
              </a:r>
              <a:endParaRPr lang="en-US" sz="2400" b="1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4583113" y="3810000"/>
              <a:ext cx="2120900" cy="604838"/>
            </a:xfrm>
            <a:prstGeom prst="ellipse">
              <a:avLst/>
            </a:prstGeom>
            <a:solidFill>
              <a:srgbClr val="8E2800">
                <a:alpha val="7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/>
                <a:t>ret2ret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4568825" y="4424363"/>
              <a:ext cx="2120900" cy="604837"/>
            </a:xfrm>
            <a:prstGeom prst="ellipse">
              <a:avLst/>
            </a:prstGeom>
            <a:solidFill>
              <a:srgbClr val="8E2800">
                <a:alpha val="7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/>
                <a:t>ret2pop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765925" y="2330450"/>
              <a:ext cx="1951038" cy="1328738"/>
            </a:xfrm>
            <a:prstGeom prst="rect">
              <a:avLst/>
            </a:prstGeom>
            <a:solidFill>
              <a:srgbClr val="FFB03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/>
                <a:t>GOT</a:t>
              </a:r>
            </a:p>
            <a:p>
              <a:pPr algn="ctr">
                <a:defRPr/>
              </a:pPr>
              <a:r>
                <a:rPr lang="en-US" sz="2400" b="1" dirty="0"/>
                <a:t>H</a:t>
              </a:r>
              <a:r>
                <a:rPr lang="en-US" sz="2400" b="1" dirty="0" smtClean="0"/>
                <a:t>ijacking</a:t>
              </a:r>
              <a:endParaRPr lang="en-US" sz="2400" b="1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6772275" y="3810000"/>
              <a:ext cx="1944688" cy="604838"/>
            </a:xfrm>
            <a:prstGeom prst="ellipse">
              <a:avLst/>
            </a:prstGeom>
            <a:solidFill>
              <a:srgbClr val="8E2800">
                <a:alpha val="7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/>
                <a:t>ret2got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836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ret2text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olas"/>
                <a:cs typeface="Consolas"/>
              </a:rPr>
              <a:t>text</a:t>
            </a:r>
            <a:r>
              <a:rPr lang="en-US" dirty="0" smtClean="0"/>
              <a:t> section has executable program code</a:t>
            </a:r>
          </a:p>
          <a:p>
            <a:pPr lvl="1"/>
            <a:r>
              <a:rPr lang="en-US" dirty="0" smtClean="0"/>
              <a:t>but not typically randomized by ASLR except PIE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can hijack control flow to unintended (but existing) program function</a:t>
            </a:r>
          </a:p>
          <a:p>
            <a:pPr lvl="1"/>
            <a:r>
              <a:rPr lang="en-US" dirty="0" smtClean="0"/>
              <a:t>Figure 7 in reading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34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83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ret2text</a:t>
            </a:r>
          </a:p>
        </p:txBody>
      </p:sp>
      <p:pic>
        <p:nvPicPr>
          <p:cNvPr id="28674" name="Content Placeholder 7" descr="ret2text.pdf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810" y="1600200"/>
            <a:ext cx="4884738" cy="4532313"/>
          </a:xfrm>
        </p:spPr>
      </p:pic>
      <p:pic>
        <p:nvPicPr>
          <p:cNvPr id="28675" name="Picture 9" descr="Screen shot 2010-03-01 at 12.38.2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1858963"/>
            <a:ext cx="3429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ounded Rectangle 10"/>
          <p:cNvSpPr>
            <a:spLocks noChangeArrowheads="1"/>
          </p:cNvSpPr>
          <p:nvPr/>
        </p:nvSpPr>
        <p:spPr bwMode="auto">
          <a:xfrm>
            <a:off x="5362575" y="1893888"/>
            <a:ext cx="1617663" cy="339725"/>
          </a:xfrm>
          <a:prstGeom prst="roundRect">
            <a:avLst>
              <a:gd name="adj" fmla="val 16667"/>
            </a:avLst>
          </a:prstGeom>
          <a:solidFill>
            <a:srgbClr val="FFFF00">
              <a:alpha val="30196"/>
            </a:srgbClr>
          </a:solidFill>
          <a:ln w="38100">
            <a:solidFill>
              <a:schemeClr val="bg1"/>
            </a:solidFill>
            <a:prstDash val="sys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-239813" y="3949490"/>
            <a:ext cx="3101029" cy="52322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spc="300" dirty="0" smtClean="0">
                <a:solidFill>
                  <a:srgbClr val="FF0000"/>
                </a:solidFill>
              </a:rPr>
              <a:t>AAAAAAAAAAAA</a:t>
            </a:r>
            <a:endParaRPr lang="en-US" sz="2800" spc="3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1423" y="2135931"/>
            <a:ext cx="2548455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\x04\x85\x04\x08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35</a:t>
            </a:fld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6019800" y="762000"/>
            <a:ext cx="2286000" cy="838200"/>
          </a:xfrm>
          <a:prstGeom prst="wedgeRoundRectCallout">
            <a:avLst>
              <a:gd name="adj1" fmla="val -21283"/>
              <a:gd name="adj2" fmla="val 68561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.text not randomized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81200" y="5943600"/>
            <a:ext cx="5181600" cy="838201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Same as running “winner” in vuln2 from class exercise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624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" grpId="0" animBg="1"/>
      <p:bldP spid="3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990000"/>
                </a:solidFill>
                <a:latin typeface="Calibri" charset="0"/>
                <a:ea typeface="ＭＳ Ｐゴシック" charset="0"/>
                <a:cs typeface="ＭＳ Ｐゴシック" charset="0"/>
              </a:rPr>
              <a:t>Function </a:t>
            </a:r>
            <a:r>
              <a:rPr lang="en-US" dirty="0" smtClean="0">
                <a:solidFill>
                  <a:srgbClr val="99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Pointer Subterfuge </a:t>
            </a:r>
            <a:endParaRPr lang="en-US" dirty="0">
              <a:solidFill>
                <a:srgbClr val="99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3581400" cy="452596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 smtClean="0">
                <a:ea typeface="ＭＳ Ｐゴシック" charset="0"/>
                <a:cs typeface="ＭＳ Ｐゴシック" charset="0"/>
              </a:rPr>
              <a:t>Overwrite a function pointer to point to:</a:t>
            </a:r>
          </a:p>
          <a:p>
            <a:r>
              <a:rPr lang="en-US" sz="2400" dirty="0" smtClean="0">
                <a:ea typeface="ＭＳ Ｐゴシック" charset="0"/>
                <a:cs typeface="ＭＳ Ｐゴシック" charset="0"/>
              </a:rPr>
              <a:t>program function (similar to ret2text)</a:t>
            </a:r>
          </a:p>
          <a:p>
            <a:r>
              <a:rPr lang="en-US" sz="2400" dirty="0" smtClean="0">
                <a:ea typeface="ＭＳ Ｐゴシック" charset="0"/>
                <a:cs typeface="ＭＳ Ｐゴシック" charset="0"/>
              </a:rPr>
              <a:t>another lib function in Procedure Linkage Table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3400" y="1771059"/>
            <a:ext cx="4499699" cy="4247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>
                <a:solidFill>
                  <a:srgbClr val="008000"/>
                </a:solidFill>
                <a:latin typeface="Consolas"/>
                <a:cs typeface="Consolas"/>
              </a:rPr>
              <a:t>/*</a:t>
            </a:r>
            <a:r>
              <a:rPr lang="fr-FR" dirty="0" err="1">
                <a:solidFill>
                  <a:srgbClr val="008000"/>
                </a:solidFill>
                <a:latin typeface="Consolas"/>
                <a:cs typeface="Consolas"/>
              </a:rPr>
              <a:t>please</a:t>
            </a:r>
            <a:r>
              <a:rPr lang="fr-FR" dirty="0">
                <a:solidFill>
                  <a:srgbClr val="008000"/>
                </a:solidFill>
                <a:latin typeface="Consolas"/>
                <a:cs typeface="Consolas"/>
              </a:rPr>
              <a:t> call me!*/</a:t>
            </a:r>
          </a:p>
          <a:p>
            <a:pPr>
              <a:defRPr/>
            </a:pPr>
            <a:r>
              <a:rPr lang="fr-FR" dirty="0" err="1">
                <a:latin typeface="Consolas"/>
                <a:cs typeface="Consolas"/>
              </a:rPr>
              <a:t>int</a:t>
            </a:r>
            <a:r>
              <a:rPr lang="fr-FR" dirty="0">
                <a:latin typeface="Consolas"/>
                <a:cs typeface="Consolas"/>
              </a:rPr>
              <a:t> secret(char *input) { … }</a:t>
            </a:r>
          </a:p>
          <a:p>
            <a:pPr>
              <a:defRPr/>
            </a:pPr>
            <a:endParaRPr lang="fr-FR" dirty="0">
              <a:latin typeface="Consolas"/>
              <a:cs typeface="Consolas"/>
            </a:endParaRPr>
          </a:p>
          <a:p>
            <a:pPr>
              <a:defRPr/>
            </a:pPr>
            <a:r>
              <a:rPr lang="fr-FR" dirty="0" err="1">
                <a:latin typeface="Consolas"/>
                <a:cs typeface="Consolas"/>
              </a:rPr>
              <a:t>int</a:t>
            </a:r>
            <a:r>
              <a:rPr lang="fr-FR" dirty="0">
                <a:latin typeface="Consolas"/>
                <a:cs typeface="Consolas"/>
              </a:rPr>
              <a:t> </a:t>
            </a:r>
            <a:r>
              <a:rPr lang="fr-FR" dirty="0" err="1">
                <a:latin typeface="Consolas"/>
                <a:cs typeface="Consolas"/>
              </a:rPr>
              <a:t>chk_pwd</a:t>
            </a:r>
            <a:r>
              <a:rPr lang="fr-FR" dirty="0">
                <a:latin typeface="Consolas"/>
                <a:cs typeface="Consolas"/>
              </a:rPr>
              <a:t>(char *</a:t>
            </a:r>
            <a:r>
              <a:rPr lang="fr-FR" dirty="0" err="1">
                <a:latin typeface="Consolas"/>
                <a:cs typeface="Consolas"/>
              </a:rPr>
              <a:t>intput</a:t>
            </a:r>
            <a:r>
              <a:rPr lang="fr-FR" dirty="0">
                <a:latin typeface="Consolas"/>
                <a:cs typeface="Consolas"/>
              </a:rPr>
              <a:t>) { … }</a:t>
            </a:r>
          </a:p>
          <a:p>
            <a:pPr>
              <a:defRPr/>
            </a:pPr>
            <a:endParaRPr lang="fr-FR" dirty="0">
              <a:latin typeface="Consolas"/>
              <a:cs typeface="Consolas"/>
            </a:endParaRPr>
          </a:p>
          <a:p>
            <a:pPr>
              <a:defRPr/>
            </a:pPr>
            <a:r>
              <a:rPr lang="fr-FR" dirty="0" err="1">
                <a:latin typeface="Consolas"/>
                <a:cs typeface="Consolas"/>
              </a:rPr>
              <a:t>int</a:t>
            </a:r>
            <a:r>
              <a:rPr lang="fr-FR" dirty="0">
                <a:latin typeface="Consolas"/>
                <a:cs typeface="Consolas"/>
              </a:rPr>
              <a:t> main(</a:t>
            </a:r>
            <a:r>
              <a:rPr lang="fr-FR" dirty="0" err="1">
                <a:latin typeface="Consolas"/>
                <a:cs typeface="Consolas"/>
              </a:rPr>
              <a:t>int</a:t>
            </a:r>
            <a:r>
              <a:rPr lang="fr-FR" dirty="0">
                <a:latin typeface="Consolas"/>
                <a:cs typeface="Consolas"/>
              </a:rPr>
              <a:t> </a:t>
            </a:r>
            <a:r>
              <a:rPr lang="fr-FR" dirty="0" err="1">
                <a:latin typeface="Consolas"/>
                <a:cs typeface="Consolas"/>
              </a:rPr>
              <a:t>argc</a:t>
            </a:r>
            <a:r>
              <a:rPr lang="fr-FR" dirty="0">
                <a:latin typeface="Consolas"/>
                <a:cs typeface="Consolas"/>
              </a:rPr>
              <a:t>, char *</a:t>
            </a:r>
            <a:r>
              <a:rPr lang="fr-FR" dirty="0" err="1">
                <a:latin typeface="Consolas"/>
                <a:cs typeface="Consolas"/>
              </a:rPr>
              <a:t>argv</a:t>
            </a:r>
            <a:r>
              <a:rPr lang="fr-FR" dirty="0">
                <a:latin typeface="Consolas"/>
                <a:cs typeface="Consolas"/>
              </a:rPr>
              <a:t>[]) {</a:t>
            </a:r>
          </a:p>
          <a:p>
            <a:pPr>
              <a:defRPr/>
            </a:pPr>
            <a:r>
              <a:rPr lang="fr-FR" dirty="0">
                <a:latin typeface="Consolas"/>
                <a:cs typeface="Consolas"/>
              </a:rPr>
              <a:t>    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  <a:latin typeface="Consolas"/>
                <a:cs typeface="Consolas"/>
              </a:rPr>
              <a:t>int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Consolas"/>
                <a:cs typeface="Consolas"/>
              </a:rPr>
              <a:t> (*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  <a:latin typeface="Consolas"/>
                <a:cs typeface="Consolas"/>
              </a:rPr>
              <a:t>ptr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Consolas"/>
                <a:cs typeface="Consolas"/>
              </a:rPr>
              <a:t>)(char *input);</a:t>
            </a:r>
          </a:p>
          <a:p>
            <a:pPr>
              <a:defRPr/>
            </a:pPr>
            <a:r>
              <a:rPr lang="fr-FR" dirty="0">
                <a:latin typeface="Consolas"/>
                <a:cs typeface="Consolas"/>
              </a:rPr>
              <a:t>    </a:t>
            </a:r>
            <a:r>
              <a:rPr lang="fr-FR" b="1" dirty="0">
                <a:solidFill>
                  <a:srgbClr val="008000"/>
                </a:solidFill>
                <a:latin typeface="Consolas"/>
                <a:cs typeface="Consolas"/>
              </a:rPr>
              <a:t>char </a:t>
            </a:r>
            <a:r>
              <a:rPr lang="fr-FR" b="1" dirty="0" err="1">
                <a:solidFill>
                  <a:srgbClr val="008000"/>
                </a:solidFill>
                <a:latin typeface="Consolas"/>
                <a:cs typeface="Consolas"/>
              </a:rPr>
              <a:t>buf</a:t>
            </a:r>
            <a:r>
              <a:rPr lang="fr-FR" b="1" dirty="0">
                <a:solidFill>
                  <a:srgbClr val="008000"/>
                </a:solidFill>
                <a:latin typeface="Consolas"/>
                <a:cs typeface="Consolas"/>
              </a:rPr>
              <a:t>[8];</a:t>
            </a:r>
          </a:p>
          <a:p>
            <a:pPr>
              <a:defRPr/>
            </a:pPr>
            <a:endParaRPr lang="fr-FR" dirty="0">
              <a:latin typeface="Consolas"/>
              <a:cs typeface="Consolas"/>
            </a:endParaRPr>
          </a:p>
          <a:p>
            <a:pPr>
              <a:defRPr/>
            </a:pPr>
            <a:r>
              <a:rPr lang="fr-FR" dirty="0">
                <a:latin typeface="Consolas"/>
                <a:cs typeface="Consolas"/>
              </a:rPr>
              <a:t>    </a:t>
            </a:r>
            <a:r>
              <a:rPr lang="fr-FR" dirty="0" err="1">
                <a:latin typeface="Consolas"/>
                <a:cs typeface="Consolas"/>
              </a:rPr>
              <a:t>ptr</a:t>
            </a:r>
            <a:r>
              <a:rPr lang="fr-FR" dirty="0">
                <a:latin typeface="Consolas"/>
                <a:cs typeface="Consolas"/>
              </a:rPr>
              <a:t> = &amp;</a:t>
            </a:r>
            <a:r>
              <a:rPr lang="fr-FR" dirty="0" err="1">
                <a:latin typeface="Consolas"/>
                <a:cs typeface="Consolas"/>
              </a:rPr>
              <a:t>chk_pwd</a:t>
            </a:r>
            <a:r>
              <a:rPr lang="fr-FR" dirty="0">
                <a:latin typeface="Consolas"/>
                <a:cs typeface="Consolas"/>
              </a:rPr>
              <a:t>;</a:t>
            </a:r>
          </a:p>
          <a:p>
            <a:pPr>
              <a:defRPr/>
            </a:pPr>
            <a:r>
              <a:rPr lang="fr-FR" dirty="0">
                <a:latin typeface="Consolas"/>
                <a:cs typeface="Consolas"/>
              </a:rPr>
              <a:t>    </a:t>
            </a:r>
            <a:r>
              <a:rPr lang="fr-FR" b="1" dirty="0" err="1">
                <a:solidFill>
                  <a:srgbClr val="FF6600"/>
                </a:solidFill>
                <a:latin typeface="Consolas"/>
                <a:cs typeface="Consolas"/>
              </a:rPr>
              <a:t>strncpy</a:t>
            </a:r>
            <a:r>
              <a:rPr lang="fr-FR" b="1" dirty="0">
                <a:solidFill>
                  <a:srgbClr val="FF6600"/>
                </a:solidFill>
                <a:latin typeface="Consolas"/>
                <a:cs typeface="Consolas"/>
              </a:rPr>
              <a:t>(</a:t>
            </a:r>
            <a:r>
              <a:rPr lang="fr-FR" b="1" dirty="0" err="1">
                <a:solidFill>
                  <a:srgbClr val="FF6600"/>
                </a:solidFill>
                <a:latin typeface="Consolas"/>
                <a:cs typeface="Consolas"/>
              </a:rPr>
              <a:t>buf</a:t>
            </a:r>
            <a:r>
              <a:rPr lang="fr-FR" b="1" dirty="0">
                <a:solidFill>
                  <a:srgbClr val="FF6600"/>
                </a:solidFill>
                <a:latin typeface="Consolas"/>
                <a:cs typeface="Consolas"/>
              </a:rPr>
              <a:t>, </a:t>
            </a:r>
            <a:r>
              <a:rPr lang="fr-FR" b="1" dirty="0" err="1">
                <a:solidFill>
                  <a:srgbClr val="FF6600"/>
                </a:solidFill>
                <a:latin typeface="Consolas"/>
                <a:cs typeface="Consolas"/>
              </a:rPr>
              <a:t>argv</a:t>
            </a:r>
            <a:r>
              <a:rPr lang="fr-FR" b="1" dirty="0">
                <a:solidFill>
                  <a:srgbClr val="FF6600"/>
                </a:solidFill>
                <a:latin typeface="Consolas"/>
                <a:cs typeface="Consolas"/>
              </a:rPr>
              <a:t>[1], 12);</a:t>
            </a:r>
          </a:p>
          <a:p>
            <a:pPr>
              <a:defRPr/>
            </a:pPr>
            <a:r>
              <a:rPr lang="fr-FR" dirty="0">
                <a:latin typeface="Consolas"/>
                <a:cs typeface="Consolas"/>
              </a:rPr>
              <a:t>    </a:t>
            </a:r>
            <a:r>
              <a:rPr lang="fr-FR" dirty="0" err="1">
                <a:latin typeface="Consolas"/>
                <a:cs typeface="Consolas"/>
              </a:rPr>
              <a:t>printf</a:t>
            </a:r>
            <a:r>
              <a:rPr lang="fr-FR" dirty="0">
                <a:latin typeface="Consolas"/>
                <a:cs typeface="Consolas"/>
              </a:rPr>
              <a:t>("[] Hello %s!\n", </a:t>
            </a:r>
            <a:r>
              <a:rPr lang="fr-FR" dirty="0" err="1">
                <a:latin typeface="Consolas"/>
                <a:cs typeface="Consolas"/>
              </a:rPr>
              <a:t>buf</a:t>
            </a:r>
            <a:r>
              <a:rPr lang="fr-FR" dirty="0">
                <a:latin typeface="Consolas"/>
                <a:cs typeface="Consolas"/>
              </a:rPr>
              <a:t>);</a:t>
            </a:r>
          </a:p>
          <a:p>
            <a:pPr>
              <a:defRPr/>
            </a:pPr>
            <a:endParaRPr lang="fr-FR" dirty="0">
              <a:latin typeface="Consolas"/>
              <a:cs typeface="Consolas"/>
            </a:endParaRPr>
          </a:p>
          <a:p>
            <a:pPr>
              <a:defRPr/>
            </a:pPr>
            <a:r>
              <a:rPr lang="fr-FR" dirty="0">
                <a:latin typeface="Consolas"/>
                <a:cs typeface="Consolas"/>
              </a:rPr>
              <a:t>    </a:t>
            </a:r>
            <a:r>
              <a:rPr lang="fr-FR" b="1" dirty="0">
                <a:solidFill>
                  <a:srgbClr val="984807"/>
                </a:solidFill>
                <a:latin typeface="Consolas"/>
                <a:cs typeface="Consolas"/>
              </a:rPr>
              <a:t>(*</a:t>
            </a:r>
            <a:r>
              <a:rPr lang="fr-FR" b="1" dirty="0" err="1">
                <a:solidFill>
                  <a:srgbClr val="984807"/>
                </a:solidFill>
                <a:latin typeface="Consolas"/>
                <a:cs typeface="Consolas"/>
              </a:rPr>
              <a:t>ptr</a:t>
            </a:r>
            <a:r>
              <a:rPr lang="fr-FR" b="1" dirty="0">
                <a:solidFill>
                  <a:srgbClr val="984807"/>
                </a:solidFill>
                <a:latin typeface="Consolas"/>
                <a:cs typeface="Consolas"/>
              </a:rPr>
              <a:t>)(</a:t>
            </a:r>
            <a:r>
              <a:rPr lang="fr-FR" b="1" dirty="0" err="1">
                <a:solidFill>
                  <a:srgbClr val="984807"/>
                </a:solidFill>
                <a:latin typeface="Consolas"/>
                <a:cs typeface="Consolas"/>
              </a:rPr>
              <a:t>argv</a:t>
            </a:r>
            <a:r>
              <a:rPr lang="fr-FR" b="1" dirty="0">
                <a:solidFill>
                  <a:srgbClr val="984807"/>
                </a:solidFill>
                <a:latin typeface="Consolas"/>
                <a:cs typeface="Consolas"/>
              </a:rPr>
              <a:t>[2]);</a:t>
            </a:r>
          </a:p>
          <a:p>
            <a:pPr>
              <a:defRPr/>
            </a:pPr>
            <a:r>
              <a:rPr lang="fr-FR" dirty="0">
                <a:latin typeface="Consolas"/>
                <a:cs typeface="Consolas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75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0000"/>
                </a:solidFill>
                <a:latin typeface="Calibri" charset="0"/>
                <a:ea typeface="ＭＳ Ｐゴシック" charset="0"/>
                <a:cs typeface="ＭＳ Ｐゴシック" charset="0"/>
              </a:rPr>
              <a:t>Function </a:t>
            </a:r>
            <a:r>
              <a:rPr lang="en-US" dirty="0" smtClean="0">
                <a:solidFill>
                  <a:srgbClr val="99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Pointers</a:t>
            </a:r>
            <a:endParaRPr lang="en-US" dirty="0">
              <a:solidFill>
                <a:srgbClr val="99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2771" name="Picture 3" descr="funcpt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687513"/>
            <a:ext cx="40322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 descr="Screen shot 2010-03-01 at 12.50.1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4514850"/>
            <a:ext cx="29845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 descr="Screen shot 2010-03-01 at 12.50.4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2149475"/>
            <a:ext cx="33782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ounded Rectangle 7"/>
          <p:cNvSpPr>
            <a:spLocks noChangeArrowheads="1"/>
          </p:cNvSpPr>
          <p:nvPr/>
        </p:nvSpPr>
        <p:spPr bwMode="auto">
          <a:xfrm>
            <a:off x="5162550" y="2160588"/>
            <a:ext cx="1582738" cy="327025"/>
          </a:xfrm>
          <a:prstGeom prst="roundRect">
            <a:avLst>
              <a:gd name="adj" fmla="val 16667"/>
            </a:avLst>
          </a:prstGeom>
          <a:solidFill>
            <a:srgbClr val="FFFF00">
              <a:alpha val="30196"/>
            </a:srgbClr>
          </a:solidFill>
          <a:ln w="38100">
            <a:solidFill>
              <a:schemeClr val="bg1"/>
            </a:solidFill>
            <a:prstDash val="sys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3073" y="3577052"/>
            <a:ext cx="2161964" cy="40011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\x04\x85\x04\x08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556658" y="4634812"/>
            <a:ext cx="1710725" cy="52322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spc="-150" dirty="0" smtClean="0">
                <a:solidFill>
                  <a:srgbClr val="FF0000"/>
                </a:solidFill>
              </a:rPr>
              <a:t>AAAAAAAA</a:t>
            </a:r>
            <a:endParaRPr lang="en-US" sz="2800" spc="-15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095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>
          <a:xfrm>
            <a:off x="457200" y="266700"/>
            <a:ext cx="8229600" cy="879475"/>
          </a:xfrm>
        </p:spPr>
        <p:txBody>
          <a:bodyPr/>
          <a:lstStyle/>
          <a:p>
            <a:r>
              <a:rPr lang="en-US" dirty="0">
                <a:solidFill>
                  <a:srgbClr val="990000"/>
                </a:solidFill>
                <a:latin typeface="Calibri" charset="0"/>
                <a:ea typeface="ＭＳ Ｐゴシック" charset="0"/>
                <a:cs typeface="ＭＳ Ｐゴシック" charset="0"/>
              </a:rPr>
              <a:t>How to attack with ASLR?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87363" y="1474788"/>
            <a:ext cx="8229600" cy="3554412"/>
            <a:chOff x="487363" y="1474788"/>
            <a:chExt cx="8229600" cy="3554412"/>
          </a:xfrm>
        </p:grpSpPr>
        <p:sp>
          <p:nvSpPr>
            <p:cNvPr id="4" name="Rectangle 3"/>
            <p:cNvSpPr/>
            <p:nvPr/>
          </p:nvSpPr>
          <p:spPr>
            <a:xfrm>
              <a:off x="487363" y="1474788"/>
              <a:ext cx="8229600" cy="709612"/>
            </a:xfrm>
            <a:prstGeom prst="rect">
              <a:avLst/>
            </a:prstGeom>
            <a:solidFill>
              <a:srgbClr val="B6492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600" b="1" dirty="0"/>
                <a:t>Attack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7363" y="2330450"/>
              <a:ext cx="1501775" cy="132873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/>
                <a:t>Brute </a:t>
              </a:r>
              <a:r>
                <a:rPr lang="en-US" sz="2400" b="1" dirty="0" smtClean="0"/>
                <a:t>Force</a:t>
              </a:r>
              <a:endParaRPr lang="en-US" sz="2400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60600" y="2330450"/>
              <a:ext cx="2120900" cy="1328738"/>
            </a:xfrm>
            <a:prstGeom prst="rect">
              <a:avLst/>
            </a:prstGeom>
            <a:solidFill>
              <a:srgbClr val="595A5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/>
                <a:t>Non-</a:t>
              </a:r>
              <a:r>
                <a:rPr lang="en-US" sz="2400" b="1" dirty="0" smtClean="0"/>
                <a:t>randomized </a:t>
              </a:r>
              <a:r>
                <a:rPr lang="en-US" sz="2400" b="1" dirty="0"/>
                <a:t>memory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83113" y="2330450"/>
              <a:ext cx="1951037" cy="1328738"/>
            </a:xfrm>
            <a:prstGeom prst="rect">
              <a:avLst/>
            </a:prstGeom>
            <a:solidFill>
              <a:srgbClr val="FFB03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/>
                <a:t>Stack </a:t>
              </a:r>
              <a:r>
                <a:rPr lang="en-US" sz="2400" b="1" dirty="0" smtClean="0"/>
                <a:t>Juggling</a:t>
              </a:r>
              <a:endParaRPr lang="en-US" sz="2400" b="1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2260600" y="3794125"/>
              <a:ext cx="2120900" cy="604838"/>
            </a:xfrm>
            <a:prstGeom prst="ellipse">
              <a:avLst/>
            </a:prstGeom>
            <a:solidFill>
              <a:srgbClr val="8E2800">
                <a:alpha val="7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/>
                <a:t>ret2text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2260600" y="4424362"/>
              <a:ext cx="2120900" cy="604838"/>
            </a:xfrm>
            <a:prstGeom prst="ellipse">
              <a:avLst/>
            </a:prstGeom>
            <a:solidFill>
              <a:srgbClr val="8E2800">
                <a:alpha val="7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 err="1"/>
                <a:t>Func</a:t>
              </a:r>
              <a:r>
                <a:rPr lang="en-US" sz="2400" b="1" dirty="0"/>
                <a:t> </a:t>
              </a:r>
              <a:r>
                <a:rPr lang="en-US" sz="2400" b="1" dirty="0" err="1"/>
                <a:t>ptr</a:t>
              </a:r>
              <a:endParaRPr lang="en-US" sz="2400" b="1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4583113" y="3810000"/>
              <a:ext cx="2120900" cy="604838"/>
            </a:xfrm>
            <a:prstGeom prst="ellipse">
              <a:avLst/>
            </a:prstGeom>
            <a:solidFill>
              <a:srgbClr val="8E2800">
                <a:alpha val="7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/>
                <a:t>ret2ret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4568825" y="4424363"/>
              <a:ext cx="2120900" cy="604837"/>
            </a:xfrm>
            <a:prstGeom prst="ellipse">
              <a:avLst/>
            </a:prstGeom>
            <a:solidFill>
              <a:srgbClr val="8E2800">
                <a:alpha val="7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/>
                <a:t>ret2pop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765925" y="2330450"/>
              <a:ext cx="1951038" cy="1328738"/>
            </a:xfrm>
            <a:prstGeom prst="rect">
              <a:avLst/>
            </a:prstGeom>
            <a:solidFill>
              <a:srgbClr val="FFB03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/>
                <a:t>GOT</a:t>
              </a:r>
            </a:p>
            <a:p>
              <a:pPr algn="ctr">
                <a:defRPr/>
              </a:pPr>
              <a:r>
                <a:rPr lang="en-US" sz="2400" b="1" dirty="0"/>
                <a:t>H</a:t>
              </a:r>
              <a:r>
                <a:rPr lang="en-US" sz="2400" b="1" dirty="0" smtClean="0"/>
                <a:t>ijacking</a:t>
              </a:r>
              <a:endParaRPr lang="en-US" sz="2400" b="1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6772275" y="3810000"/>
              <a:ext cx="1944688" cy="604838"/>
            </a:xfrm>
            <a:prstGeom prst="ellipse">
              <a:avLst/>
            </a:prstGeom>
            <a:solidFill>
              <a:srgbClr val="8E2800">
                <a:alpha val="7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/>
                <a:t>ret2got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452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99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ret2eax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9025" y="1463219"/>
            <a:ext cx="4473575" cy="47089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dirty="0" err="1" smtClean="0"/>
              <a:t>void</a:t>
            </a:r>
            <a:r>
              <a:rPr lang="fr-FR" sz="2000" dirty="0" smtClean="0"/>
              <a:t> </a:t>
            </a:r>
            <a:r>
              <a:rPr lang="fr-FR" sz="2000" b="1" dirty="0" err="1" smtClean="0"/>
              <a:t>msglog</a:t>
            </a:r>
            <a:r>
              <a:rPr lang="fr-FR" sz="2000" dirty="0"/>
              <a:t>(char *input) {</a:t>
            </a:r>
          </a:p>
          <a:p>
            <a:pPr>
              <a:defRPr/>
            </a:pPr>
            <a:r>
              <a:rPr lang="fr-FR" sz="2000" dirty="0"/>
              <a:t>    char </a:t>
            </a:r>
            <a:r>
              <a:rPr lang="fr-FR" sz="2000" dirty="0" err="1"/>
              <a:t>buf</a:t>
            </a:r>
            <a:r>
              <a:rPr lang="fr-FR" sz="2000" dirty="0"/>
              <a:t>[64];</a:t>
            </a:r>
          </a:p>
          <a:p>
            <a:pPr>
              <a:defRPr/>
            </a:pPr>
            <a:r>
              <a:rPr lang="fr-FR" sz="2000" dirty="0"/>
              <a:t>    </a:t>
            </a:r>
            <a:r>
              <a:rPr lang="fr-FR" sz="2000" b="1" dirty="0" err="1">
                <a:solidFill>
                  <a:schemeClr val="tx2"/>
                </a:solidFill>
              </a:rPr>
              <a:t>strcpy</a:t>
            </a:r>
            <a:r>
              <a:rPr lang="fr-FR" sz="2000" b="1" dirty="0">
                <a:solidFill>
                  <a:schemeClr val="tx2"/>
                </a:solidFill>
              </a:rPr>
              <a:t>(</a:t>
            </a:r>
            <a:r>
              <a:rPr lang="fr-FR" sz="2000" b="1" dirty="0" err="1">
                <a:solidFill>
                  <a:schemeClr val="tx2"/>
                </a:solidFill>
              </a:rPr>
              <a:t>buf</a:t>
            </a:r>
            <a:r>
              <a:rPr lang="fr-FR" sz="2000" b="1" dirty="0">
                <a:solidFill>
                  <a:schemeClr val="tx2"/>
                </a:solidFill>
              </a:rPr>
              <a:t>, input);</a:t>
            </a:r>
          </a:p>
          <a:p>
            <a:pPr>
              <a:defRPr/>
            </a:pPr>
            <a:r>
              <a:rPr lang="fr-FR" sz="2000" dirty="0"/>
              <a:t>}</a:t>
            </a:r>
          </a:p>
          <a:p>
            <a:pPr>
              <a:defRPr/>
            </a:pPr>
            <a:endParaRPr lang="fr-FR" sz="2000" dirty="0"/>
          </a:p>
          <a:p>
            <a:pPr>
              <a:defRPr/>
            </a:pPr>
            <a:r>
              <a:rPr lang="fr-FR" sz="2000" dirty="0" err="1"/>
              <a:t>int</a:t>
            </a:r>
            <a:r>
              <a:rPr lang="fr-FR" sz="2000" dirty="0"/>
              <a:t> main(</a:t>
            </a:r>
            <a:r>
              <a:rPr lang="fr-FR" sz="2000" dirty="0" err="1"/>
              <a:t>int</a:t>
            </a:r>
            <a:r>
              <a:rPr lang="fr-FR" sz="2000" dirty="0"/>
              <a:t> </a:t>
            </a:r>
            <a:r>
              <a:rPr lang="fr-FR" sz="2000" dirty="0" err="1"/>
              <a:t>argc</a:t>
            </a:r>
            <a:r>
              <a:rPr lang="fr-FR" sz="2000" dirty="0"/>
              <a:t>, char *</a:t>
            </a:r>
            <a:r>
              <a:rPr lang="fr-FR" sz="2000" dirty="0" err="1"/>
              <a:t>argv</a:t>
            </a:r>
            <a:r>
              <a:rPr lang="fr-FR" sz="2000" dirty="0"/>
              <a:t>[]) {</a:t>
            </a:r>
          </a:p>
          <a:p>
            <a:pPr>
              <a:defRPr/>
            </a:pPr>
            <a:r>
              <a:rPr lang="fr-FR" sz="2000" dirty="0"/>
              <a:t>    if(</a:t>
            </a:r>
            <a:r>
              <a:rPr lang="fr-FR" sz="2000" dirty="0" err="1"/>
              <a:t>argc</a:t>
            </a:r>
            <a:r>
              <a:rPr lang="fr-FR" sz="2000" dirty="0"/>
              <a:t> != 2) {</a:t>
            </a:r>
          </a:p>
          <a:p>
            <a:pPr>
              <a:defRPr/>
            </a:pPr>
            <a:r>
              <a:rPr lang="fr-FR" sz="2000" dirty="0"/>
              <a:t>        </a:t>
            </a:r>
            <a:r>
              <a:rPr lang="fr-FR" sz="2000" dirty="0" err="1"/>
              <a:t>printf</a:t>
            </a:r>
            <a:r>
              <a:rPr lang="fr-FR" sz="2000" dirty="0"/>
              <a:t>("</a:t>
            </a:r>
            <a:r>
              <a:rPr lang="fr-FR" sz="2000" dirty="0" err="1"/>
              <a:t>exploitme</a:t>
            </a:r>
            <a:r>
              <a:rPr lang="fr-FR" sz="2000" dirty="0"/>
              <a:t> &lt;</a:t>
            </a:r>
            <a:r>
              <a:rPr lang="fr-FR" sz="2000" dirty="0" err="1"/>
              <a:t>msg</a:t>
            </a:r>
            <a:r>
              <a:rPr lang="fr-FR" sz="2000" dirty="0"/>
              <a:t>&gt;\n");</a:t>
            </a:r>
          </a:p>
          <a:p>
            <a:pPr>
              <a:defRPr/>
            </a:pPr>
            <a:r>
              <a:rPr lang="fr-FR" sz="2000" dirty="0"/>
              <a:t>        return -1; </a:t>
            </a:r>
          </a:p>
          <a:p>
            <a:pPr>
              <a:defRPr/>
            </a:pPr>
            <a:r>
              <a:rPr lang="fr-FR" sz="2000" dirty="0"/>
              <a:t>    }   </a:t>
            </a:r>
          </a:p>
          <a:p>
            <a:pPr>
              <a:defRPr/>
            </a:pPr>
            <a:endParaRPr lang="fr-FR" sz="2000" dirty="0"/>
          </a:p>
          <a:p>
            <a:pPr>
              <a:defRPr/>
            </a:pPr>
            <a:r>
              <a:rPr lang="fr-FR" sz="2000" dirty="0"/>
              <a:t>    </a:t>
            </a:r>
            <a:r>
              <a:rPr lang="fr-FR" sz="2000" b="1" dirty="0" err="1"/>
              <a:t>msglog</a:t>
            </a:r>
            <a:r>
              <a:rPr lang="fr-FR" sz="2000" b="1" dirty="0"/>
              <a:t>(</a:t>
            </a:r>
            <a:r>
              <a:rPr lang="fr-FR" sz="2000" b="1" dirty="0" err="1"/>
              <a:t>argv</a:t>
            </a:r>
            <a:r>
              <a:rPr lang="fr-FR" sz="2000" b="1" dirty="0"/>
              <a:t>[1]);</a:t>
            </a:r>
          </a:p>
          <a:p>
            <a:pPr>
              <a:defRPr/>
            </a:pPr>
            <a:endParaRPr lang="fr-FR" sz="2000" dirty="0"/>
          </a:p>
          <a:p>
            <a:pPr>
              <a:defRPr/>
            </a:pPr>
            <a:r>
              <a:rPr lang="fr-FR" sz="2000" dirty="0"/>
              <a:t>    return 0;</a:t>
            </a:r>
          </a:p>
          <a:p>
            <a:pPr>
              <a:defRPr/>
            </a:pPr>
            <a:r>
              <a:rPr lang="fr-FR" sz="2000" dirty="0"/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39</a:t>
            </a:fld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5334000" y="1295400"/>
            <a:ext cx="3048000" cy="1524000"/>
          </a:xfrm>
          <a:prstGeom prst="wedgeRoundRectCallout">
            <a:avLst>
              <a:gd name="adj1" fmla="val -107738"/>
              <a:gd name="adj2" fmla="val 17262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returns pointer to </a:t>
            </a:r>
            <a:r>
              <a:rPr lang="en-US" sz="2800" dirty="0" err="1" smtClean="0">
                <a:solidFill>
                  <a:schemeClr val="bg1"/>
                </a:solidFill>
              </a:rPr>
              <a:t>buf</a:t>
            </a:r>
            <a:r>
              <a:rPr lang="en-US" sz="2800" dirty="0" smtClean="0">
                <a:solidFill>
                  <a:schemeClr val="bg1"/>
                </a:solidFill>
              </a:rPr>
              <a:t> in </a:t>
            </a:r>
            <a:r>
              <a:rPr lang="en-US" sz="2800" dirty="0" err="1" smtClean="0">
                <a:solidFill>
                  <a:schemeClr val="bg1"/>
                </a:solidFill>
              </a:rPr>
              <a:t>eax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53000" y="4648199"/>
            <a:ext cx="3733800" cy="1844675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 subsequent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call *</a:t>
            </a:r>
            <a:r>
              <a:rPr lang="en-US" sz="2800" dirty="0" err="1" smtClean="0">
                <a:solidFill>
                  <a:schemeClr val="bg1"/>
                </a:solidFill>
              </a:rPr>
              <a:t>eax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would redirect control to </a:t>
            </a:r>
            <a:r>
              <a:rPr lang="en-US" sz="2800" dirty="0" err="1" smtClean="0">
                <a:solidFill>
                  <a:schemeClr val="bg1"/>
                </a:solidFill>
              </a:rPr>
              <a:t>buf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966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 Hijack Defenses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Bugs are the root cause of hijacks!</a:t>
            </a:r>
            <a:endParaRPr lang="en-US" dirty="0" smtClean="0"/>
          </a:p>
          <a:p>
            <a:r>
              <a:rPr lang="en-US" dirty="0" smtClean="0"/>
              <a:t>Find bugs with analysis tools</a:t>
            </a:r>
          </a:p>
          <a:p>
            <a:r>
              <a:rPr lang="en-US" dirty="0" smtClean="0"/>
              <a:t>Prove program correctness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dirty="0" smtClean="0"/>
              <a:t>Mitigation Techniques:</a:t>
            </a:r>
          </a:p>
          <a:p>
            <a:r>
              <a:rPr lang="en-US" dirty="0" smtClean="0"/>
              <a:t>Canaries</a:t>
            </a:r>
          </a:p>
          <a:p>
            <a:r>
              <a:rPr lang="en-US" dirty="0" smtClean="0"/>
              <a:t>Data Execution Prevention/No </a:t>
            </a:r>
            <a:r>
              <a:rPr lang="en-US" dirty="0" err="1" smtClean="0"/>
              <a:t>eXecute</a:t>
            </a:r>
            <a:endParaRPr lang="en-US" dirty="0" smtClean="0"/>
          </a:p>
          <a:p>
            <a:r>
              <a:rPr lang="en-US" dirty="0" smtClean="0"/>
              <a:t>Address Space Layout Randomization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377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99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ret2eax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6867" name="Picture 3" descr="ret2eax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970" y="1417638"/>
            <a:ext cx="36322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6" descr="Screen shot 2010-03-01 at 1.26.4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326" y="1833238"/>
            <a:ext cx="47371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ounded Rectangle 7"/>
          <p:cNvSpPr>
            <a:spLocks noChangeArrowheads="1"/>
          </p:cNvSpPr>
          <p:nvPr/>
        </p:nvSpPr>
        <p:spPr bwMode="auto">
          <a:xfrm>
            <a:off x="4106139" y="1833238"/>
            <a:ext cx="769937" cy="254000"/>
          </a:xfrm>
          <a:prstGeom prst="roundRect">
            <a:avLst>
              <a:gd name="adj" fmla="val 16667"/>
            </a:avLst>
          </a:prstGeom>
          <a:solidFill>
            <a:srgbClr val="FFFF00">
              <a:alpha val="30196"/>
            </a:srgbClr>
          </a:solidFill>
          <a:ln w="38100">
            <a:solidFill>
              <a:schemeClr val="bg1"/>
            </a:solidFill>
            <a:prstDash val="sys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447324" y="3649518"/>
            <a:ext cx="3790044" cy="95410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pc="-150" dirty="0" smtClean="0">
                <a:solidFill>
                  <a:srgbClr val="990000"/>
                </a:solidFill>
              </a:rPr>
              <a:t>SHELLCODE ……………………...</a:t>
            </a:r>
            <a:endParaRPr lang="en-US" sz="2800" spc="-150" dirty="0">
              <a:solidFill>
                <a:srgbClr val="99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9416" y="1749245"/>
            <a:ext cx="1549153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9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call *%</a:t>
            </a:r>
            <a:r>
              <a:rPr lang="en-US" sz="2400" b="1" dirty="0" err="1" smtClean="0">
                <a:solidFill>
                  <a:srgbClr val="99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eax</a:t>
            </a:r>
            <a:endParaRPr lang="en-US" sz="2400" b="1" dirty="0">
              <a:solidFill>
                <a:srgbClr val="99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48851" y="5458361"/>
            <a:ext cx="4473575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dirty="0" err="1" smtClean="0"/>
              <a:t>void</a:t>
            </a:r>
            <a:r>
              <a:rPr lang="fr-FR" sz="2000" dirty="0" smtClean="0"/>
              <a:t> </a:t>
            </a:r>
            <a:r>
              <a:rPr lang="fr-FR" sz="2000" dirty="0" err="1" smtClean="0"/>
              <a:t>msglog</a:t>
            </a:r>
            <a:r>
              <a:rPr lang="fr-FR" sz="2000" dirty="0"/>
              <a:t>(char *input) {</a:t>
            </a:r>
          </a:p>
          <a:p>
            <a:pPr>
              <a:defRPr/>
            </a:pPr>
            <a:r>
              <a:rPr lang="fr-FR" sz="2000" dirty="0"/>
              <a:t>    char </a:t>
            </a:r>
            <a:r>
              <a:rPr lang="fr-FR" sz="2000" dirty="0" err="1"/>
              <a:t>buf</a:t>
            </a:r>
            <a:r>
              <a:rPr lang="fr-FR" sz="2000" dirty="0"/>
              <a:t>[64];</a:t>
            </a:r>
          </a:p>
          <a:p>
            <a:pPr>
              <a:defRPr/>
            </a:pPr>
            <a:r>
              <a:rPr lang="fr-FR" sz="2000" dirty="0"/>
              <a:t>    </a:t>
            </a:r>
            <a:r>
              <a:rPr lang="fr-FR" sz="2000" b="1" dirty="0" err="1">
                <a:solidFill>
                  <a:schemeClr val="tx2"/>
                </a:solidFill>
              </a:rPr>
              <a:t>strcpy</a:t>
            </a:r>
            <a:r>
              <a:rPr lang="fr-FR" sz="2000" b="1" dirty="0">
                <a:solidFill>
                  <a:schemeClr val="tx2"/>
                </a:solidFill>
              </a:rPr>
              <a:t>(</a:t>
            </a:r>
            <a:r>
              <a:rPr lang="fr-FR" sz="2000" b="1" dirty="0" err="1">
                <a:solidFill>
                  <a:schemeClr val="tx2"/>
                </a:solidFill>
              </a:rPr>
              <a:t>buf</a:t>
            </a:r>
            <a:r>
              <a:rPr lang="fr-FR" sz="2000" b="1" dirty="0">
                <a:solidFill>
                  <a:schemeClr val="tx2"/>
                </a:solidFill>
              </a:rPr>
              <a:t>, input);</a:t>
            </a:r>
          </a:p>
          <a:p>
            <a:pPr>
              <a:defRPr/>
            </a:pPr>
            <a:r>
              <a:rPr lang="fr-FR" sz="2000" dirty="0" smtClean="0"/>
              <a:t>}</a:t>
            </a:r>
            <a:endParaRPr lang="fr-FR" sz="20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5556712" y="2864584"/>
            <a:ext cx="3276600" cy="1143000"/>
          </a:xfrm>
          <a:prstGeom prst="wedgeRoundRectCallout">
            <a:avLst>
              <a:gd name="adj1" fmla="val 14541"/>
              <a:gd name="adj2" fmla="val -115278"/>
              <a:gd name="adj3" fmla="val 16667"/>
            </a:avLst>
          </a:prstGeom>
          <a:solidFill>
            <a:schemeClr val="accent3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Disassemble to find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call *</a:t>
            </a:r>
            <a:r>
              <a:rPr lang="en-US" sz="2800" dirty="0" err="1" smtClean="0">
                <a:solidFill>
                  <a:schemeClr val="bg1"/>
                </a:solidFill>
              </a:rPr>
              <a:t>eax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324929" y="4290159"/>
            <a:ext cx="3276600" cy="1143000"/>
          </a:xfrm>
          <a:prstGeom prst="wedgeRoundRectCallout">
            <a:avLst>
              <a:gd name="adj1" fmla="val -124994"/>
              <a:gd name="adj2" fmla="val -239088"/>
              <a:gd name="adj3" fmla="val 16667"/>
            </a:avLst>
          </a:prstGeom>
          <a:solidFill>
            <a:schemeClr val="accent3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Overwrite with address of call *</a:t>
            </a:r>
            <a:r>
              <a:rPr lang="en-US" sz="2800" dirty="0" err="1" smtClean="0">
                <a:solidFill>
                  <a:schemeClr val="bg1"/>
                </a:solidFill>
              </a:rPr>
              <a:t>eax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53407" y="1995714"/>
            <a:ext cx="1106879" cy="3973286"/>
          </a:xfrm>
          <a:custGeom>
            <a:avLst/>
            <a:gdLst>
              <a:gd name="connsiteX0" fmla="*/ 1106879 w 1106879"/>
              <a:gd name="connsiteY0" fmla="*/ 0 h 3973286"/>
              <a:gd name="connsiteX1" fmla="*/ 164 w 1106879"/>
              <a:gd name="connsiteY1" fmla="*/ 2104572 h 3973286"/>
              <a:gd name="connsiteX2" fmla="*/ 1016164 w 1106879"/>
              <a:gd name="connsiteY2" fmla="*/ 3973286 h 397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6879" h="3973286">
                <a:moveTo>
                  <a:pt x="1106879" y="0"/>
                </a:moveTo>
                <a:cubicBezTo>
                  <a:pt x="561081" y="721179"/>
                  <a:pt x="15283" y="1442358"/>
                  <a:pt x="164" y="2104572"/>
                </a:cubicBezTo>
                <a:cubicBezTo>
                  <a:pt x="-14955" y="2766786"/>
                  <a:pt x="1016164" y="3973286"/>
                  <a:pt x="1016164" y="3973286"/>
                </a:cubicBezTo>
              </a:path>
            </a:pathLst>
          </a:cu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912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  <p:bldP spid="8" grpId="0" animBg="1"/>
      <p:bldP spid="9" grpId="0" animBg="1"/>
      <p:bldP spid="12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99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ret2ret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If there is a valuable (</a:t>
            </a:r>
            <a:r>
              <a:rPr lang="en-US" sz="2800" b="1" i="1" dirty="0">
                <a:latin typeface="Calibri" charset="0"/>
                <a:ea typeface="ＭＳ Ｐゴシック" charset="0"/>
                <a:cs typeface="ＭＳ Ｐゴシック" charset="0"/>
              </a:rPr>
              <a:t>potential </a:t>
            </a:r>
            <a:r>
              <a:rPr lang="en-US" sz="2800" b="1" i="1" dirty="0" err="1">
                <a:latin typeface="Calibri" charset="0"/>
                <a:ea typeface="ＭＳ Ｐゴシック" charset="0"/>
                <a:cs typeface="ＭＳ Ｐゴシック" charset="0"/>
              </a:rPr>
              <a:t>shellcode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pointer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on a stack, you might consider this technique.</a:t>
            </a:r>
          </a:p>
        </p:txBody>
      </p:sp>
      <p:pic>
        <p:nvPicPr>
          <p:cNvPr id="4" name="Picture 3" descr="stack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540000"/>
            <a:ext cx="1690688" cy="4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38738" y="4132044"/>
            <a:ext cx="376732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0000"/>
                </a:solidFill>
                <a:latin typeface="Cambria"/>
                <a:ea typeface="ＭＳ Ｐゴシック" charset="-128"/>
                <a:cs typeface="ＭＳ Ｐゴシック" charset="-128"/>
              </a:rPr>
              <a:t>ret</a:t>
            </a:r>
            <a:r>
              <a:rPr lang="en-US" sz="2800" dirty="0">
                <a:solidFill>
                  <a:srgbClr val="000000"/>
                </a:solidFill>
                <a:latin typeface="Cambria"/>
                <a:ea typeface="ＭＳ Ｐゴシック" charset="-128"/>
                <a:cs typeface="ＭＳ Ｐゴシック" charset="-128"/>
              </a:rPr>
              <a:t> = </a:t>
            </a:r>
            <a:r>
              <a:rPr lang="en-US" sz="2800" b="1" dirty="0">
                <a:solidFill>
                  <a:srgbClr val="008000"/>
                </a:solidFill>
                <a:latin typeface="Cambria"/>
                <a:ea typeface="ＭＳ Ｐゴシック" charset="-128"/>
                <a:cs typeface="ＭＳ Ｐゴシック" charset="-128"/>
              </a:rPr>
              <a:t>pop </a:t>
            </a:r>
            <a:r>
              <a:rPr lang="en-US" sz="2800" b="1" dirty="0" err="1">
                <a:solidFill>
                  <a:srgbClr val="008000"/>
                </a:solidFill>
                <a:latin typeface="Cambria"/>
                <a:ea typeface="ＭＳ Ｐゴシック" charset="-128"/>
                <a:cs typeface="ＭＳ Ｐゴシック" charset="-128"/>
              </a:rPr>
              <a:t>eip</a:t>
            </a:r>
            <a:r>
              <a:rPr lang="en-US" sz="2800" dirty="0">
                <a:solidFill>
                  <a:srgbClr val="000000"/>
                </a:solidFill>
                <a:latin typeface="Cambria"/>
                <a:ea typeface="ＭＳ Ｐゴシック" charset="-128"/>
                <a:cs typeface="ＭＳ Ｐゴシック" charset="-128"/>
              </a:rPr>
              <a:t>; </a:t>
            </a:r>
            <a:r>
              <a:rPr lang="en-US" sz="2800" b="1" dirty="0" err="1">
                <a:solidFill>
                  <a:srgbClr val="FF0000"/>
                </a:solidFill>
                <a:latin typeface="Cambria"/>
                <a:ea typeface="ＭＳ Ｐゴシック" charset="-128"/>
                <a:cs typeface="ＭＳ Ｐゴシック" charset="-128"/>
              </a:rPr>
              <a:t>jmp</a:t>
            </a:r>
            <a:r>
              <a:rPr lang="en-US" sz="2800" b="1" dirty="0">
                <a:solidFill>
                  <a:srgbClr val="FF0000"/>
                </a:solidFill>
                <a:latin typeface="Cambria"/>
                <a:ea typeface="ＭＳ Ｐゴシック" charset="-128"/>
                <a:cs typeface="ＭＳ Ｐゴシック" charset="-128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/>
                <a:ea typeface="ＭＳ Ｐゴシック" charset="-128"/>
                <a:cs typeface="ＭＳ Ｐゴシック" charset="-128"/>
              </a:rPr>
              <a:t>eip</a:t>
            </a:r>
            <a:r>
              <a:rPr lang="en-US" sz="2800" dirty="0">
                <a:solidFill>
                  <a:srgbClr val="000000"/>
                </a:solidFill>
                <a:latin typeface="Cambria"/>
                <a:ea typeface="ＭＳ Ｐゴシック" charset="-128"/>
                <a:cs typeface="ＭＳ Ｐゴシック" charset="-128"/>
              </a:rPr>
              <a:t>;</a:t>
            </a:r>
          </a:p>
        </p:txBody>
      </p:sp>
      <p:sp>
        <p:nvSpPr>
          <p:cNvPr id="6" name="Rectangle 5"/>
          <p:cNvSpPr>
            <a:spLocks noChangeAspect="1"/>
          </p:cNvSpPr>
          <p:nvPr/>
        </p:nvSpPr>
        <p:spPr bwMode="auto">
          <a:xfrm>
            <a:off x="2420938" y="4578350"/>
            <a:ext cx="1235075" cy="187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FFFE"/>
                </a:solidFill>
                <a:latin typeface="Cambria"/>
              </a:rPr>
              <a:t>overwrite</a:t>
            </a:r>
            <a:endParaRPr lang="en-US" dirty="0">
              <a:solidFill>
                <a:srgbClr val="FFFFFE"/>
              </a:solidFill>
              <a:latin typeface="Cambria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2414588" y="4095750"/>
            <a:ext cx="124777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E"/>
                </a:solidFill>
                <a:latin typeface="Cambria"/>
              </a:rPr>
              <a:t>&amp;ret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2414588" y="3638550"/>
            <a:ext cx="124777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E"/>
                </a:solidFill>
                <a:latin typeface="Cambria"/>
              </a:rPr>
              <a:t>&amp;ret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2414588" y="3181350"/>
            <a:ext cx="124777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E"/>
                </a:solidFill>
                <a:latin typeface="Cambria"/>
              </a:rPr>
              <a:t>&amp;ret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944563" y="4318000"/>
            <a:ext cx="1246187" cy="369888"/>
            <a:chOff x="945163" y="4318669"/>
            <a:chExt cx="1245430" cy="369332"/>
          </a:xfrm>
        </p:grpSpPr>
        <p:sp>
          <p:nvSpPr>
            <p:cNvPr id="10" name="Notched Right Arrow 9"/>
            <p:cNvSpPr/>
            <p:nvPr/>
          </p:nvSpPr>
          <p:spPr>
            <a:xfrm>
              <a:off x="1521075" y="4469255"/>
              <a:ext cx="669518" cy="166436"/>
            </a:xfrm>
            <a:prstGeom prst="notched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mbria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8927" name="TextBox 10"/>
            <p:cNvSpPr txBox="1">
              <a:spLocks noChangeArrowheads="1"/>
            </p:cNvSpPr>
            <p:nvPr/>
          </p:nvSpPr>
          <p:spPr bwMode="auto">
            <a:xfrm>
              <a:off x="945163" y="4318669"/>
              <a:ext cx="5326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Trebuchet MS" charset="0"/>
                </a:rPr>
                <a:t>esp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138738" y="4992469"/>
            <a:ext cx="348372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chemeClr val="accent3"/>
                </a:solidFill>
                <a:latin typeface="Cambria"/>
                <a:ea typeface="ＭＳ Ｐゴシック" charset="-128"/>
                <a:cs typeface="ＭＳ Ｐゴシック" charset="-128"/>
              </a:rPr>
              <a:t>“stack juggling”</a:t>
            </a:r>
            <a:endParaRPr lang="en-US" sz="3600" b="1" dirty="0">
              <a:solidFill>
                <a:schemeClr val="accent3"/>
              </a:solidFill>
              <a:latin typeface="Cambria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124200" y="2803525"/>
            <a:ext cx="646331" cy="369332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chemeClr val="tx2"/>
                </a:solidFill>
                <a:latin typeface="Calibri"/>
              </a:rPr>
              <a:t>0x00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662363" y="2752873"/>
            <a:ext cx="5403437" cy="892552"/>
            <a:chOff x="3662363" y="2752873"/>
            <a:chExt cx="5403437" cy="892552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3662363" y="2911884"/>
              <a:ext cx="1264043" cy="25655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953000" y="2752873"/>
              <a:ext cx="4112800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00"/>
                  </a:solidFill>
                  <a:latin typeface="Cambria"/>
                </a:rPr>
                <a:t>shellcode</a:t>
              </a:r>
              <a:r>
                <a:rPr lang="en-US" sz="28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400" dirty="0" smtClean="0">
                  <a:solidFill>
                    <a:srgbClr val="000000"/>
                  </a:solidFill>
                  <a:latin typeface="Cambria"/>
                </a:rPr>
                <a:t>(usually resides in</a:t>
              </a:r>
              <a:br>
                <a:rPr lang="en-US" sz="2400" dirty="0" smtClean="0">
                  <a:solidFill>
                    <a:srgbClr val="000000"/>
                  </a:solidFill>
                  <a:latin typeface="Cambria"/>
                </a:rPr>
              </a:br>
              <a:r>
                <a:rPr lang="en-US" sz="2400" dirty="0" err="1" smtClean="0">
                  <a:solidFill>
                    <a:srgbClr val="000000"/>
                  </a:solidFill>
                  <a:latin typeface="Cambria"/>
                </a:rPr>
                <a:t>buf</a:t>
              </a:r>
              <a:r>
                <a:rPr lang="en-US" sz="2400" dirty="0" smtClean="0">
                  <a:solidFill>
                    <a:srgbClr val="000000"/>
                  </a:solidFill>
                  <a:latin typeface="Cambria"/>
                </a:rPr>
                <a:t>, but how to point there?)</a:t>
              </a:r>
              <a:endParaRPr lang="en-US" sz="2800" dirty="0">
                <a:solidFill>
                  <a:srgbClr val="000000"/>
                </a:solidFill>
                <a:latin typeface="Cambria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41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651426" y="2963714"/>
            <a:ext cx="829100" cy="2875509"/>
          </a:xfrm>
          <a:custGeom>
            <a:avLst/>
            <a:gdLst>
              <a:gd name="connsiteX0" fmla="*/ 0 w 829100"/>
              <a:gd name="connsiteY0" fmla="*/ 0 h 2875509"/>
              <a:gd name="connsiteX1" fmla="*/ 829068 w 829100"/>
              <a:gd name="connsiteY1" fmla="*/ 1234881 h 2875509"/>
              <a:gd name="connsiteX2" fmla="*/ 35280 w 829100"/>
              <a:gd name="connsiteY2" fmla="*/ 2875509 h 2875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9100" h="2875509">
                <a:moveTo>
                  <a:pt x="0" y="0"/>
                </a:moveTo>
                <a:cubicBezTo>
                  <a:pt x="411594" y="377815"/>
                  <a:pt x="823188" y="755630"/>
                  <a:pt x="829068" y="1234881"/>
                </a:cubicBezTo>
                <a:cubicBezTo>
                  <a:pt x="834948" y="1714132"/>
                  <a:pt x="35280" y="2875509"/>
                  <a:pt x="35280" y="2875509"/>
                </a:cubicBezTo>
              </a:path>
            </a:pathLst>
          </a:cu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191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934E-6 -0.00046 L -4.68934E-6 -0.05738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934E-6 -0.05738 L -4.68934E-6 -0.12518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934E-6 -0.12541 L -4.68934E-6 -0.1969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934E-6 -0.1969 L -4.68934E-6 -0.2559 " pathEditMode="relative" ptsTypes="AA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4" grpId="0"/>
      <p:bldP spid="15" grpId="0" animBg="1"/>
      <p:bldP spid="1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99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ret2ret (stack juggling)</a:t>
            </a:r>
            <a:endParaRPr lang="en-US" dirty="0">
              <a:solidFill>
                <a:srgbClr val="99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 smtClean="0">
                <a:latin typeface="Cambria"/>
                <a:ea typeface="ＭＳ Ｐゴシック" charset="0"/>
                <a:cs typeface="Cambria"/>
              </a:rPr>
              <a:t>You </a:t>
            </a:r>
            <a:r>
              <a:rPr lang="en-US" sz="2800" dirty="0">
                <a:latin typeface="Cambria"/>
                <a:ea typeface="ＭＳ Ｐゴシック" charset="0"/>
                <a:cs typeface="Cambria"/>
              </a:rPr>
              <a:t>might consider this </a:t>
            </a:r>
            <a:r>
              <a:rPr lang="en-US" sz="2800" dirty="0" smtClean="0">
                <a:latin typeface="Cambria"/>
                <a:ea typeface="ＭＳ Ｐゴシック" charset="0"/>
                <a:cs typeface="Cambria"/>
              </a:rPr>
              <a:t>technique when</a:t>
            </a:r>
          </a:p>
          <a:p>
            <a:pPr lvl="1"/>
            <a:r>
              <a:rPr lang="en-US" sz="2400" dirty="0" smtClean="0">
                <a:latin typeface="Cambria"/>
                <a:ea typeface="ＭＳ Ｐゴシック" charset="0"/>
                <a:cs typeface="Cambria"/>
              </a:rPr>
              <a:t>Text section isn’t randomized (uses </a:t>
            </a:r>
            <a:r>
              <a:rPr lang="en-US" sz="2400" dirty="0" err="1" smtClean="0">
                <a:latin typeface="Cambria"/>
                <a:ea typeface="ＭＳ Ｐゴシック" charset="0"/>
                <a:cs typeface="Cambria"/>
              </a:rPr>
              <a:t>addr</a:t>
            </a:r>
            <a:r>
              <a:rPr lang="en-US" sz="2400" dirty="0" smtClean="0">
                <a:latin typeface="Cambria"/>
                <a:ea typeface="ＭＳ Ｐゴシック" charset="0"/>
                <a:cs typeface="Cambria"/>
              </a:rPr>
              <a:t> of ret </a:t>
            </a:r>
            <a:r>
              <a:rPr lang="en-US" sz="2400" dirty="0" err="1" smtClean="0">
                <a:latin typeface="Cambria"/>
                <a:ea typeface="ＭＳ Ｐゴシック" charset="0"/>
                <a:cs typeface="Cambria"/>
              </a:rPr>
              <a:t>instr</a:t>
            </a:r>
            <a:r>
              <a:rPr lang="en-US" sz="2400" dirty="0" smtClean="0">
                <a:latin typeface="Cambria"/>
                <a:ea typeface="ＭＳ Ｐゴシック" charset="0"/>
                <a:cs typeface="Cambria"/>
              </a:rPr>
              <a:t>)</a:t>
            </a:r>
          </a:p>
          <a:p>
            <a:pPr lvl="1"/>
            <a:r>
              <a:rPr lang="en-US" sz="2400" dirty="0" smtClean="0">
                <a:latin typeface="Cambria"/>
                <a:ea typeface="ＭＳ Ｐゴシック" charset="0"/>
                <a:cs typeface="Cambria"/>
              </a:rPr>
              <a:t>Can overwrite pointer </a:t>
            </a:r>
            <a:r>
              <a:rPr lang="en-US" sz="2400" dirty="0" err="1" smtClean="0">
                <a:latin typeface="Consolas"/>
                <a:ea typeface="ＭＳ Ｐゴシック" charset="0"/>
                <a:cs typeface="Consolas"/>
              </a:rPr>
              <a:t>ptr</a:t>
            </a:r>
            <a:r>
              <a:rPr lang="en-US" sz="2400" dirty="0" smtClean="0">
                <a:latin typeface="Cambria"/>
                <a:ea typeface="ＭＳ Ｐゴシック" charset="0"/>
                <a:cs typeface="Cambria"/>
              </a:rPr>
              <a:t> that points to stack</a:t>
            </a:r>
          </a:p>
          <a:p>
            <a:pPr lvl="1"/>
            <a:r>
              <a:rPr lang="en-US" sz="2400" dirty="0" err="1" smtClean="0">
                <a:latin typeface="Consolas"/>
                <a:ea typeface="ＭＳ Ｐゴシック" charset="0"/>
                <a:cs typeface="Consolas"/>
              </a:rPr>
              <a:t>ptr</a:t>
            </a:r>
            <a:r>
              <a:rPr lang="en-US" sz="2400" dirty="0" smtClean="0">
                <a:latin typeface="Cambria"/>
                <a:ea typeface="ＭＳ Ｐゴシック" charset="0"/>
                <a:cs typeface="Cambria"/>
              </a:rPr>
              <a:t> is higher on the stack than </a:t>
            </a:r>
            <a:r>
              <a:rPr lang="en-US" sz="2400" dirty="0" err="1" smtClean="0">
                <a:latin typeface="Cambria"/>
                <a:ea typeface="ＭＳ Ｐゴシック" charset="0"/>
                <a:cs typeface="Cambria"/>
              </a:rPr>
              <a:t>vuln</a:t>
            </a:r>
            <a:r>
              <a:rPr lang="en-US" sz="2400" dirty="0" smtClean="0">
                <a:latin typeface="Cambria"/>
                <a:ea typeface="ＭＳ Ｐゴシック" charset="0"/>
                <a:cs typeface="Cambria"/>
              </a:rPr>
              <a:t> </a:t>
            </a:r>
            <a:r>
              <a:rPr lang="en-US" sz="2400" dirty="0" smtClean="0">
                <a:latin typeface="Consolas"/>
                <a:ea typeface="ＭＳ Ｐゴシック" charset="0"/>
                <a:cs typeface="Consolas"/>
              </a:rPr>
              <a:t>buffer</a:t>
            </a:r>
            <a:endParaRPr lang="en-US" sz="2400" dirty="0">
              <a:latin typeface="Consolas"/>
              <a:ea typeface="ＭＳ Ｐゴシック" charset="0"/>
              <a:cs typeface="Consola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91000" y="3355975"/>
            <a:ext cx="4267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void f(char *</a:t>
            </a:r>
            <a:r>
              <a:rPr lang="en-US" dirty="0" err="1" smtClean="0">
                <a:latin typeface="Consolas"/>
                <a:cs typeface="Consolas"/>
              </a:rPr>
              <a:t>str</a:t>
            </a:r>
            <a:r>
              <a:rPr lang="en-US" dirty="0" smtClean="0">
                <a:latin typeface="Consolas"/>
                <a:cs typeface="Consolas"/>
              </a:rPr>
              <a:t>) {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char buffer[256];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</a:t>
            </a:r>
            <a:r>
              <a:rPr lang="en-US" dirty="0" err="1" smtClean="0">
                <a:latin typeface="Consolas"/>
                <a:cs typeface="Consolas"/>
              </a:rPr>
              <a:t>strcpy</a:t>
            </a:r>
            <a:r>
              <a:rPr lang="en-US" dirty="0" smtClean="0">
                <a:latin typeface="Consolas"/>
                <a:cs typeface="Consolas"/>
              </a:rPr>
              <a:t>(buffer, </a:t>
            </a:r>
            <a:r>
              <a:rPr lang="en-US" dirty="0" err="1" smtClean="0">
                <a:latin typeface="Consolas"/>
                <a:cs typeface="Consolas"/>
              </a:rPr>
              <a:t>str</a:t>
            </a:r>
            <a:r>
              <a:rPr lang="en-US" dirty="0" smtClean="0">
                <a:latin typeface="Consolas"/>
                <a:cs typeface="Consolas"/>
              </a:rPr>
              <a:t>);</a:t>
            </a:r>
          </a:p>
          <a:p>
            <a:r>
              <a:rPr lang="en-US" dirty="0" smtClean="0">
                <a:latin typeface="Consolas"/>
                <a:cs typeface="Consolas"/>
              </a:rPr>
              <a:t>}</a:t>
            </a:r>
            <a:br>
              <a:rPr lang="en-US" dirty="0" smtClean="0">
                <a:latin typeface="Consolas"/>
                <a:cs typeface="Consolas"/>
              </a:rPr>
            </a:br>
            <a:endParaRPr lang="en-US" dirty="0" smtClean="0">
              <a:latin typeface="Consolas"/>
              <a:cs typeface="Consolas"/>
            </a:endParaRPr>
          </a:p>
          <a:p>
            <a:r>
              <a:rPr lang="en-US" dirty="0" err="1" smtClean="0">
                <a:latin typeface="Consolas"/>
                <a:cs typeface="Consolas"/>
              </a:rPr>
              <a:t>int</a:t>
            </a:r>
            <a:r>
              <a:rPr lang="en-US" dirty="0" smtClean="0">
                <a:latin typeface="Consolas"/>
                <a:cs typeface="Consolas"/>
              </a:rPr>
              <a:t> main(</a:t>
            </a:r>
            <a:r>
              <a:rPr lang="en-US" dirty="0" err="1" smtClean="0">
                <a:latin typeface="Consolas"/>
                <a:cs typeface="Consolas"/>
              </a:rPr>
              <a:t>int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argc</a:t>
            </a:r>
            <a:r>
              <a:rPr lang="en-US" dirty="0" smtClean="0">
                <a:latin typeface="Consolas"/>
                <a:cs typeface="Consolas"/>
              </a:rPr>
              <a:t>, char *</a:t>
            </a:r>
            <a:r>
              <a:rPr lang="en-US" dirty="0" err="1" smtClean="0">
                <a:latin typeface="Consolas"/>
                <a:cs typeface="Consolas"/>
              </a:rPr>
              <a:t>argv</a:t>
            </a:r>
            <a:r>
              <a:rPr lang="en-US" dirty="0" smtClean="0">
                <a:latin typeface="Consolas"/>
                <a:cs typeface="Consolas"/>
              </a:rPr>
              <a:t>[]) {</a:t>
            </a:r>
          </a:p>
          <a:p>
            <a:r>
              <a:rPr lang="en-US" dirty="0" smtClean="0">
                <a:latin typeface="Consolas"/>
                <a:cs typeface="Consolas"/>
              </a:rPr>
              <a:t>   </a:t>
            </a:r>
            <a:r>
              <a:rPr lang="en-US" dirty="0" err="1" smtClean="0">
                <a:latin typeface="Consolas"/>
                <a:cs typeface="Consolas"/>
              </a:rPr>
              <a:t>int</a:t>
            </a:r>
            <a:r>
              <a:rPr lang="en-US" dirty="0" smtClean="0">
                <a:latin typeface="Consolas"/>
                <a:cs typeface="Consolas"/>
              </a:rPr>
              <a:t> no = 1;</a:t>
            </a:r>
          </a:p>
          <a:p>
            <a:r>
              <a:rPr lang="en-US" dirty="0" smtClean="0">
                <a:latin typeface="Consolas"/>
                <a:cs typeface="Consolas"/>
              </a:rPr>
              <a:t>   </a:t>
            </a:r>
            <a:r>
              <a:rPr lang="en-US" dirty="0" err="1" smtClean="0">
                <a:latin typeface="Consolas"/>
                <a:cs typeface="Consolas"/>
              </a:rPr>
              <a:t>int</a:t>
            </a:r>
            <a:r>
              <a:rPr lang="en-US" dirty="0" smtClean="0">
                <a:latin typeface="Consolas"/>
                <a:cs typeface="Consolas"/>
              </a:rPr>
              <a:t> *</a:t>
            </a:r>
            <a:r>
              <a:rPr lang="en-US" dirty="0" err="1" smtClean="0">
                <a:latin typeface="Consolas"/>
                <a:cs typeface="Consolas"/>
              </a:rPr>
              <a:t>ptr</a:t>
            </a:r>
            <a:r>
              <a:rPr lang="en-US" dirty="0" smtClean="0">
                <a:latin typeface="Consolas"/>
                <a:cs typeface="Consolas"/>
              </a:rPr>
              <a:t> = &amp;no;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f(</a:t>
            </a:r>
            <a:r>
              <a:rPr lang="en-US" dirty="0" err="1" smtClean="0">
                <a:latin typeface="Consolas"/>
                <a:cs typeface="Consolas"/>
              </a:rPr>
              <a:t>argv</a:t>
            </a:r>
            <a:r>
              <a:rPr lang="en-US" dirty="0" smtClean="0">
                <a:latin typeface="Consolas"/>
                <a:cs typeface="Consolas"/>
              </a:rPr>
              <a:t>[1]);</a:t>
            </a:r>
          </a:p>
          <a:p>
            <a:r>
              <a:rPr lang="en-US" dirty="0">
                <a:latin typeface="Consolas"/>
                <a:cs typeface="Consolas"/>
              </a:rPr>
              <a:t>}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816750"/>
              </p:ext>
            </p:extLst>
          </p:nvPr>
        </p:nvGraphicFramePr>
        <p:xfrm>
          <a:off x="2100585" y="3355975"/>
          <a:ext cx="1785615" cy="3197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56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&amp;no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...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saved ret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saved </a:t>
                      </a:r>
                      <a:r>
                        <a:rPr lang="en-US" sz="2000" dirty="0" err="1" smtClean="0"/>
                        <a:t>ebp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602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buffer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6112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99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ret2pop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If there is a valuable (</a:t>
            </a:r>
            <a:r>
              <a:rPr lang="en-US" sz="2800" b="1" i="1" dirty="0">
                <a:latin typeface="Calibri" charset="0"/>
                <a:ea typeface="ＭＳ Ｐゴシック" charset="0"/>
                <a:cs typeface="ＭＳ Ｐゴシック" charset="0"/>
              </a:rPr>
              <a:t>potential </a:t>
            </a:r>
            <a:r>
              <a:rPr lang="en-US" sz="2800" b="1" i="1" dirty="0" err="1">
                <a:latin typeface="Calibri" charset="0"/>
                <a:ea typeface="ＭＳ Ｐゴシック" charset="0"/>
                <a:cs typeface="ＭＳ Ｐゴシック" charset="0"/>
              </a:rPr>
              <a:t>shellcode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pointer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on a stack, you might consider this technique.</a:t>
            </a:r>
          </a:p>
        </p:txBody>
      </p:sp>
      <p:pic>
        <p:nvPicPr>
          <p:cNvPr id="4" name="Picture 3" descr="stack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540000"/>
            <a:ext cx="1690687" cy="4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spect="1"/>
          </p:cNvSpPr>
          <p:nvPr/>
        </p:nvSpPr>
        <p:spPr bwMode="auto">
          <a:xfrm>
            <a:off x="2425700" y="4578350"/>
            <a:ext cx="1235075" cy="187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FFFE"/>
                </a:solidFill>
                <a:latin typeface="Cambria"/>
              </a:rPr>
              <a:t>overwrite</a:t>
            </a:r>
            <a:endParaRPr lang="en-US" dirty="0">
              <a:solidFill>
                <a:srgbClr val="FFFFFE"/>
              </a:solidFill>
              <a:latin typeface="Cambria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2419350" y="4095750"/>
            <a:ext cx="124777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E"/>
                </a:solidFill>
                <a:latin typeface="Cambria"/>
              </a:rPr>
              <a:t>&amp;ret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2419350" y="3638550"/>
            <a:ext cx="124777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E"/>
                </a:solidFill>
                <a:latin typeface="Cambria"/>
              </a:rPr>
              <a:t>&amp;pop-ret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949325" y="4318000"/>
            <a:ext cx="1246188" cy="369888"/>
            <a:chOff x="945163" y="4318669"/>
            <a:chExt cx="1245430" cy="369332"/>
          </a:xfrm>
        </p:grpSpPr>
        <p:sp>
          <p:nvSpPr>
            <p:cNvPr id="10" name="Notched Right Arrow 9"/>
            <p:cNvSpPr/>
            <p:nvPr/>
          </p:nvSpPr>
          <p:spPr>
            <a:xfrm>
              <a:off x="1521075" y="4469255"/>
              <a:ext cx="669518" cy="166436"/>
            </a:xfrm>
            <a:prstGeom prst="notched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mbria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0973" name="TextBox 10"/>
            <p:cNvSpPr txBox="1">
              <a:spLocks noChangeArrowheads="1"/>
            </p:cNvSpPr>
            <p:nvPr/>
          </p:nvSpPr>
          <p:spPr bwMode="auto">
            <a:xfrm>
              <a:off x="945163" y="4318669"/>
              <a:ext cx="5326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Trebuchet MS" charset="0"/>
                </a:rPr>
                <a:t>esp</a:t>
              </a:r>
            </a:p>
          </p:txBody>
        </p: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709863" y="3249613"/>
            <a:ext cx="646331" cy="369332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0000"/>
                </a:solidFill>
                <a:latin typeface="Calibri"/>
              </a:rPr>
              <a:t>0x00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900755" y="2880654"/>
            <a:ext cx="5094287" cy="3509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defRPr/>
            </a:pPr>
            <a:endParaRPr lang="en-US" sz="2800" dirty="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43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662363" y="2752873"/>
            <a:ext cx="4021673" cy="892552"/>
            <a:chOff x="3662363" y="2752873"/>
            <a:chExt cx="4021673" cy="892552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3662363" y="2911884"/>
              <a:ext cx="1264043" cy="25655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953000" y="2752873"/>
              <a:ext cx="2731036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00"/>
                  </a:solidFill>
                  <a:latin typeface="Cambria"/>
                </a:rPr>
                <a:t>shellcode</a:t>
              </a:r>
              <a:r>
                <a:rPr lang="en-US" sz="2800" dirty="0" smtClean="0">
                  <a:solidFill>
                    <a:srgbClr val="000000"/>
                  </a:solidFill>
                  <a:latin typeface="Cambria"/>
                </a:rPr>
                <a:t/>
              </a:r>
              <a:br>
                <a:rPr lang="en-US" sz="2800" dirty="0" smtClean="0">
                  <a:solidFill>
                    <a:srgbClr val="000000"/>
                  </a:solidFill>
                  <a:latin typeface="Cambria"/>
                </a:rPr>
              </a:br>
              <a:r>
                <a:rPr lang="en-US" sz="2400" dirty="0" smtClean="0">
                  <a:solidFill>
                    <a:srgbClr val="000000"/>
                  </a:solidFill>
                  <a:latin typeface="Cambria"/>
                </a:rPr>
                <a:t>(assume perfected)</a:t>
              </a:r>
              <a:endParaRPr lang="en-US" sz="2400" dirty="0">
                <a:solidFill>
                  <a:srgbClr val="000000"/>
                </a:solidFill>
                <a:latin typeface="Cambri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263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934E-6 -0.00046 L -4.68934E-6 -0.05738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934E-6 -0.05738 L -4.68934E-6 -0.12518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934E-6 -0.12541 L -4.68934E-6 -0.1969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934E-6 -0.1969 L -4.68934E-6 -0.2559 " pathEditMode="relative" ptsTypes="AA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5" grpId="0" animBg="1"/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>
          <a:xfrm>
            <a:off x="457200" y="266700"/>
            <a:ext cx="8229600" cy="879475"/>
          </a:xfrm>
        </p:spPr>
        <p:txBody>
          <a:bodyPr/>
          <a:lstStyle/>
          <a:p>
            <a:r>
              <a:rPr lang="en-US" dirty="0">
                <a:solidFill>
                  <a:srgbClr val="990000"/>
                </a:solidFill>
                <a:latin typeface="Calibri" charset="0"/>
                <a:ea typeface="ＭＳ Ｐゴシック" charset="0"/>
                <a:cs typeface="ＭＳ Ｐゴシック" charset="0"/>
              </a:rPr>
              <a:t>How to attack with ASLR?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87363" y="1474788"/>
            <a:ext cx="8229600" cy="3554412"/>
            <a:chOff x="487363" y="1474788"/>
            <a:chExt cx="8229600" cy="3554412"/>
          </a:xfrm>
        </p:grpSpPr>
        <p:sp>
          <p:nvSpPr>
            <p:cNvPr id="4" name="Rectangle 3"/>
            <p:cNvSpPr/>
            <p:nvPr/>
          </p:nvSpPr>
          <p:spPr>
            <a:xfrm>
              <a:off x="487363" y="1474788"/>
              <a:ext cx="8229600" cy="709612"/>
            </a:xfrm>
            <a:prstGeom prst="rect">
              <a:avLst/>
            </a:prstGeom>
            <a:solidFill>
              <a:srgbClr val="B6492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600" b="1" dirty="0"/>
                <a:t>Attack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7363" y="2330450"/>
              <a:ext cx="1501775" cy="132873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/>
                <a:t>Brute </a:t>
              </a:r>
              <a:r>
                <a:rPr lang="en-US" sz="2400" b="1" dirty="0" smtClean="0"/>
                <a:t>Force</a:t>
              </a:r>
              <a:endParaRPr lang="en-US" sz="2400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60600" y="2330450"/>
              <a:ext cx="2120900" cy="1328738"/>
            </a:xfrm>
            <a:prstGeom prst="rect">
              <a:avLst/>
            </a:prstGeom>
            <a:solidFill>
              <a:srgbClr val="595A5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/>
                <a:t>Non-</a:t>
              </a:r>
              <a:r>
                <a:rPr lang="en-US" sz="2400" b="1" dirty="0" smtClean="0"/>
                <a:t>randomized </a:t>
              </a:r>
              <a:r>
                <a:rPr lang="en-US" sz="2400" b="1" dirty="0"/>
                <a:t>memory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83113" y="2330450"/>
              <a:ext cx="1951037" cy="1328738"/>
            </a:xfrm>
            <a:prstGeom prst="rect">
              <a:avLst/>
            </a:prstGeom>
            <a:solidFill>
              <a:srgbClr val="595A5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/>
                <a:t>Stack </a:t>
              </a:r>
              <a:r>
                <a:rPr lang="en-US" sz="2400" b="1" dirty="0" smtClean="0"/>
                <a:t>Juggling</a:t>
              </a:r>
              <a:endParaRPr lang="en-US" sz="2400" b="1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2260600" y="3794125"/>
              <a:ext cx="2120900" cy="604838"/>
            </a:xfrm>
            <a:prstGeom prst="ellipse">
              <a:avLst/>
            </a:prstGeom>
            <a:solidFill>
              <a:srgbClr val="8E2800">
                <a:alpha val="7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/>
                <a:t>ret2text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2260600" y="4424362"/>
              <a:ext cx="2120900" cy="604838"/>
            </a:xfrm>
            <a:prstGeom prst="ellipse">
              <a:avLst/>
            </a:prstGeom>
            <a:solidFill>
              <a:srgbClr val="8E2800">
                <a:alpha val="7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 err="1"/>
                <a:t>Func</a:t>
              </a:r>
              <a:r>
                <a:rPr lang="en-US" sz="2400" b="1" dirty="0"/>
                <a:t> </a:t>
              </a:r>
              <a:r>
                <a:rPr lang="en-US" sz="2400" b="1" dirty="0" err="1"/>
                <a:t>ptr</a:t>
              </a:r>
              <a:endParaRPr lang="en-US" sz="2400" b="1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4583113" y="3810000"/>
              <a:ext cx="2120900" cy="604838"/>
            </a:xfrm>
            <a:prstGeom prst="ellipse">
              <a:avLst/>
            </a:prstGeom>
            <a:solidFill>
              <a:srgbClr val="8E2800">
                <a:alpha val="7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/>
                <a:t>ret2ret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4568825" y="4424363"/>
              <a:ext cx="2120900" cy="604837"/>
            </a:xfrm>
            <a:prstGeom prst="ellipse">
              <a:avLst/>
            </a:prstGeom>
            <a:solidFill>
              <a:srgbClr val="8E2800">
                <a:alpha val="7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/>
                <a:t>ret2pop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765925" y="2330450"/>
              <a:ext cx="1951038" cy="1328738"/>
            </a:xfrm>
            <a:prstGeom prst="rect">
              <a:avLst/>
            </a:prstGeom>
            <a:solidFill>
              <a:srgbClr val="FFB03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/>
                <a:t>GOT</a:t>
              </a:r>
            </a:p>
            <a:p>
              <a:pPr algn="ctr">
                <a:defRPr/>
              </a:pPr>
              <a:r>
                <a:rPr lang="en-US" sz="2400" b="1" dirty="0"/>
                <a:t>H</a:t>
              </a:r>
              <a:r>
                <a:rPr lang="en-US" sz="2400" b="1" dirty="0" smtClean="0"/>
                <a:t>ijacking</a:t>
              </a:r>
              <a:endParaRPr lang="en-US" sz="2400" b="1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6772275" y="3810000"/>
              <a:ext cx="1944688" cy="604838"/>
            </a:xfrm>
            <a:prstGeom prst="ellipse">
              <a:avLst/>
            </a:prstGeom>
            <a:solidFill>
              <a:srgbClr val="8E2800">
                <a:alpha val="7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/>
                <a:t>ret2got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931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990000"/>
                </a:solidFill>
              </a:rPr>
              <a:t>Other Non-randomized Sections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Dynamically linked libraries are loaded at runtime. This is called </a:t>
            </a:r>
            <a:r>
              <a:rPr lang="en-US" b="1" i="1" dirty="0" smtClean="0"/>
              <a:t>lazy binding</a:t>
            </a:r>
            <a:r>
              <a:rPr lang="en-US" dirty="0"/>
              <a:t>.</a:t>
            </a:r>
            <a:endParaRPr lang="en-US" b="1" i="1" dirty="0" smtClean="0"/>
          </a:p>
          <a:p>
            <a:endParaRPr lang="en-US" dirty="0" smtClean="0"/>
          </a:p>
          <a:p>
            <a:r>
              <a:rPr lang="en-US" dirty="0" smtClean="0"/>
              <a:t>Two important data structures </a:t>
            </a:r>
          </a:p>
          <a:p>
            <a:pPr lvl="1"/>
            <a:r>
              <a:rPr lang="en-US" dirty="0" smtClean="0"/>
              <a:t>Global Offset Table</a:t>
            </a:r>
          </a:p>
          <a:p>
            <a:pPr lvl="1"/>
            <a:r>
              <a:rPr lang="en-US" dirty="0" smtClean="0"/>
              <a:t>Procedure Linkage Table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86400" y="3524072"/>
            <a:ext cx="303535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commonly positioned</a:t>
            </a:r>
            <a:br>
              <a:rPr lang="en-US" sz="2400" dirty="0" smtClean="0"/>
            </a:br>
            <a:r>
              <a:rPr lang="en-US" sz="2400" dirty="0" smtClean="0"/>
              <a:t>statically at </a:t>
            </a:r>
            <a:br>
              <a:rPr lang="en-US" sz="2400" dirty="0" smtClean="0"/>
            </a:br>
            <a:r>
              <a:rPr lang="en-US" sz="2400" dirty="0" smtClean="0"/>
              <a:t>compile</a:t>
            </a:r>
            <a:r>
              <a:rPr lang="en-US" sz="2400" dirty="0"/>
              <a:t>-time</a:t>
            </a:r>
          </a:p>
        </p:txBody>
      </p:sp>
      <p:sp>
        <p:nvSpPr>
          <p:cNvPr id="6" name="Right Brace 5"/>
          <p:cNvSpPr/>
          <p:nvPr/>
        </p:nvSpPr>
        <p:spPr>
          <a:xfrm>
            <a:off x="5105400" y="3657600"/>
            <a:ext cx="228600" cy="990600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493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0000"/>
                </a:solidFill>
              </a:rPr>
              <a:t>Dynamic Linking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819783"/>
            <a:ext cx="297805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/>
                <a:cs typeface="Lucida Console"/>
              </a:rPr>
              <a:t>...</a:t>
            </a:r>
          </a:p>
          <a:p>
            <a:r>
              <a:rPr lang="en-US" dirty="0" err="1" smtClean="0">
                <a:latin typeface="Lucida Console"/>
                <a:cs typeface="Lucida Console"/>
              </a:rPr>
              <a:t>printf</a:t>
            </a:r>
            <a:r>
              <a:rPr lang="en-US" dirty="0" smtClean="0">
                <a:latin typeface="Lucida Console"/>
                <a:cs typeface="Lucida Console"/>
              </a:rPr>
              <a:t>(“hello ”);</a:t>
            </a:r>
          </a:p>
          <a:p>
            <a:r>
              <a:rPr lang="en-US" dirty="0" smtClean="0">
                <a:latin typeface="Lucida Console"/>
                <a:cs typeface="Lucida Console"/>
              </a:rPr>
              <a:t>...</a:t>
            </a:r>
          </a:p>
          <a:p>
            <a:r>
              <a:rPr lang="en-US" dirty="0" err="1" smtClean="0">
                <a:latin typeface="Lucida Console"/>
                <a:cs typeface="Lucida Console"/>
              </a:rPr>
              <a:t>printf</a:t>
            </a:r>
            <a:r>
              <a:rPr lang="en-US" dirty="0" smtClean="0">
                <a:latin typeface="Lucida Console"/>
                <a:cs typeface="Lucida Console"/>
              </a:rPr>
              <a:t>(“world\n”);</a:t>
            </a:r>
          </a:p>
          <a:p>
            <a:r>
              <a:rPr lang="en-US" dirty="0" smtClean="0">
                <a:latin typeface="Lucida Console"/>
                <a:cs typeface="Lucida Console"/>
              </a:rPr>
              <a:t>...</a:t>
            </a:r>
            <a:endParaRPr lang="en-US" dirty="0">
              <a:latin typeface="Lucida Console"/>
              <a:cs typeface="Lucida Conso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9126" y="1819783"/>
            <a:ext cx="442327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/>
                <a:cs typeface="Lucida Console"/>
              </a:rPr>
              <a:t>&lt;</a:t>
            </a:r>
            <a:r>
              <a:rPr lang="en-US" dirty="0" err="1" smtClean="0">
                <a:latin typeface="Lucida Console"/>
                <a:cs typeface="Lucida Console"/>
              </a:rPr>
              <a:t>printf@plt</a:t>
            </a:r>
            <a:r>
              <a:rPr lang="en-US" dirty="0" smtClean="0">
                <a:latin typeface="Lucida Console"/>
                <a:cs typeface="Lucida Console"/>
              </a:rPr>
              <a:t>&gt;: </a:t>
            </a:r>
            <a:r>
              <a:rPr lang="en-US" dirty="0" err="1" smtClean="0">
                <a:latin typeface="Lucida Console"/>
                <a:cs typeface="Lucida Console"/>
              </a:rPr>
              <a:t>jmp</a:t>
            </a:r>
            <a:r>
              <a:rPr lang="en-US" dirty="0" smtClean="0">
                <a:latin typeface="Lucida Console"/>
                <a:cs typeface="Lucida Console"/>
              </a:rPr>
              <a:t> GOT[</a:t>
            </a:r>
            <a:r>
              <a:rPr lang="en-US" dirty="0" err="1" smtClean="0">
                <a:latin typeface="Lucida Console"/>
                <a:cs typeface="Lucida Console"/>
              </a:rPr>
              <a:t>printf</a:t>
            </a:r>
            <a:r>
              <a:rPr lang="en-US" dirty="0" smtClean="0">
                <a:latin typeface="Lucida Console"/>
                <a:cs typeface="Lucida Console"/>
              </a:rPr>
              <a:t>] </a:t>
            </a:r>
            <a:endParaRPr lang="en-US" dirty="0">
              <a:latin typeface="Lucida Console"/>
              <a:cs typeface="Lucida Consol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9126" y="2835446"/>
            <a:ext cx="4423279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/>
                <a:cs typeface="Lucida Console"/>
              </a:rPr>
              <a:t>GOT</a:t>
            </a:r>
          </a:p>
          <a:p>
            <a:r>
              <a:rPr lang="en-US" dirty="0" smtClean="0">
                <a:latin typeface="Lucida Console"/>
                <a:cs typeface="Lucida Console"/>
              </a:rPr>
              <a:t>...</a:t>
            </a:r>
          </a:p>
          <a:p>
            <a:r>
              <a:rPr lang="en-US" dirty="0" smtClean="0">
                <a:latin typeface="Lucida Console"/>
                <a:cs typeface="Lucida Console"/>
              </a:rPr>
              <a:t>&lt;</a:t>
            </a:r>
            <a:r>
              <a:rPr lang="en-US" dirty="0" err="1" smtClean="0">
                <a:latin typeface="Lucida Console"/>
                <a:cs typeface="Lucida Console"/>
              </a:rPr>
              <a:t>printf</a:t>
            </a:r>
            <a:r>
              <a:rPr lang="en-US" dirty="0" smtClean="0">
                <a:latin typeface="Lucida Console"/>
                <a:cs typeface="Lucida Console"/>
              </a:rPr>
              <a:t>&gt;: </a:t>
            </a:r>
            <a:r>
              <a:rPr lang="en-US" dirty="0" err="1" smtClean="0">
                <a:latin typeface="Lucida Console"/>
                <a:cs typeface="Lucida Console"/>
              </a:rPr>
              <a:t>dynamic_linker_addr</a:t>
            </a:r>
            <a:endParaRPr lang="en-US" dirty="0">
              <a:latin typeface="Lucida Console"/>
              <a:cs typeface="Lucida Console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7589" y="2111771"/>
            <a:ext cx="2822124" cy="364981"/>
            <a:chOff x="87589" y="2111771"/>
            <a:chExt cx="2822124" cy="364981"/>
          </a:xfrm>
        </p:grpSpPr>
        <p:sp>
          <p:nvSpPr>
            <p:cNvPr id="8" name="Rectangle 7"/>
            <p:cNvSpPr/>
            <p:nvPr/>
          </p:nvSpPr>
          <p:spPr>
            <a:xfrm>
              <a:off x="457200" y="2111771"/>
              <a:ext cx="2452513" cy="364981"/>
            </a:xfrm>
            <a:prstGeom prst="rect">
              <a:avLst/>
            </a:prstGeom>
            <a:solidFill>
              <a:schemeClr val="accent6">
                <a:lumMod val="75000"/>
                <a:alpha val="2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ight Arrow 1"/>
            <p:cNvSpPr/>
            <p:nvPr/>
          </p:nvSpPr>
          <p:spPr>
            <a:xfrm>
              <a:off x="87589" y="2123416"/>
              <a:ext cx="291966" cy="306585"/>
            </a:xfrm>
            <a:prstGeom prst="rightArrow">
              <a:avLst/>
            </a:prstGeom>
            <a:solidFill>
              <a:srgbClr val="8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75897" y="2145318"/>
            <a:ext cx="3051043" cy="2426682"/>
            <a:chOff x="875897" y="2145318"/>
            <a:chExt cx="3051043" cy="2426682"/>
          </a:xfrm>
        </p:grpSpPr>
        <p:sp>
          <p:nvSpPr>
            <p:cNvPr id="12" name="Right Arrow 11"/>
            <p:cNvSpPr/>
            <p:nvPr/>
          </p:nvSpPr>
          <p:spPr>
            <a:xfrm rot="21349956">
              <a:off x="3065642" y="2145318"/>
              <a:ext cx="861298" cy="132167"/>
            </a:xfrm>
            <a:prstGeom prst="rightArrow">
              <a:avLst/>
            </a:prstGeom>
            <a:solidFill>
              <a:srgbClr val="8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ular Callout 12"/>
            <p:cNvSpPr/>
            <p:nvPr/>
          </p:nvSpPr>
          <p:spPr>
            <a:xfrm>
              <a:off x="875897" y="3527621"/>
              <a:ext cx="2749131" cy="1044379"/>
            </a:xfrm>
            <a:prstGeom prst="wedgeRoundRectCallout">
              <a:avLst>
                <a:gd name="adj1" fmla="val 79183"/>
                <a:gd name="adj2" fmla="val -170700"/>
                <a:gd name="adj3" fmla="val 16667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Transfer control to PLT entry of </a:t>
              </a:r>
              <a:r>
                <a:rPr lang="en-US" sz="2400" dirty="0" err="1" smtClean="0"/>
                <a:t>printf</a:t>
              </a:r>
              <a:endParaRPr lang="en-US" sz="2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57200" y="5469717"/>
            <a:ext cx="4423279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/>
                <a:cs typeface="Lucida Console"/>
              </a:rPr>
              <a:t>&lt;</a:t>
            </a:r>
            <a:r>
              <a:rPr lang="en-US" dirty="0" err="1" smtClean="0">
                <a:latin typeface="Lucida Console"/>
                <a:cs typeface="Lucida Console"/>
              </a:rPr>
              <a:t>dynamic_printf_addr</a:t>
            </a:r>
            <a:r>
              <a:rPr lang="en-US" dirty="0" smtClean="0">
                <a:latin typeface="Lucida Console"/>
                <a:cs typeface="Lucida Console"/>
              </a:rPr>
              <a:t>&gt;:</a:t>
            </a:r>
          </a:p>
          <a:p>
            <a:r>
              <a:rPr lang="en-US" dirty="0" smtClean="0">
                <a:latin typeface="Lucida Console"/>
                <a:cs typeface="Lucida Console"/>
              </a:rPr>
              <a:t>...</a:t>
            </a:r>
            <a:endParaRPr lang="en-US" dirty="0">
              <a:latin typeface="Lucida Console"/>
              <a:cs typeface="Lucida Console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5036743"/>
            <a:ext cx="4423279" cy="43297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LIBC</a:t>
            </a:r>
            <a:endParaRPr lang="en-US" sz="2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5883108" y="2223454"/>
            <a:ext cx="3011146" cy="3572452"/>
            <a:chOff x="5883108" y="2223454"/>
            <a:chExt cx="3011146" cy="3572452"/>
          </a:xfrm>
        </p:grpSpPr>
        <p:sp>
          <p:nvSpPr>
            <p:cNvPr id="16" name="Hexagon 15"/>
            <p:cNvSpPr/>
            <p:nvPr/>
          </p:nvSpPr>
          <p:spPr>
            <a:xfrm>
              <a:off x="5883108" y="4394377"/>
              <a:ext cx="2029161" cy="1401529"/>
            </a:xfrm>
            <a:prstGeom prst="hexagon">
              <a:avLst>
                <a:gd name="adj" fmla="val 14584"/>
                <a:gd name="vf" fmla="val 115470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/>
                <a:t>Linker</a:t>
              </a:r>
              <a:endParaRPr lang="en-US" sz="3600" dirty="0"/>
            </a:p>
          </p:txBody>
        </p:sp>
        <p:sp>
          <p:nvSpPr>
            <p:cNvPr id="18" name="Curved Left Arrow 17"/>
            <p:cNvSpPr/>
            <p:nvPr/>
          </p:nvSpPr>
          <p:spPr>
            <a:xfrm rot="533263">
              <a:off x="8210021" y="2223454"/>
              <a:ext cx="684233" cy="3084516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5430560" y="3363561"/>
            <a:ext cx="2773676" cy="364981"/>
          </a:xfrm>
          <a:prstGeom prst="rect">
            <a:avLst/>
          </a:prstGeom>
          <a:solidFill>
            <a:schemeClr val="accent6">
              <a:lumMod val="7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5400000">
            <a:off x="6682638" y="4009597"/>
            <a:ext cx="363138" cy="169151"/>
          </a:xfrm>
          <a:prstGeom prst="rightArrow">
            <a:avLst/>
          </a:prstGeom>
          <a:solidFill>
            <a:srgbClr val="558E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402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0000"/>
                </a:solidFill>
              </a:rPr>
              <a:t>Dynamic Linking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819783"/>
            <a:ext cx="297805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/>
                <a:cs typeface="Lucida Console"/>
              </a:rPr>
              <a:t>...</a:t>
            </a:r>
          </a:p>
          <a:p>
            <a:r>
              <a:rPr lang="en-US" dirty="0" err="1" smtClean="0">
                <a:latin typeface="Lucida Console"/>
                <a:cs typeface="Lucida Console"/>
              </a:rPr>
              <a:t>printf</a:t>
            </a:r>
            <a:r>
              <a:rPr lang="en-US" dirty="0" smtClean="0">
                <a:latin typeface="Lucida Console"/>
                <a:cs typeface="Lucida Console"/>
              </a:rPr>
              <a:t>(“hello ”);</a:t>
            </a:r>
          </a:p>
          <a:p>
            <a:r>
              <a:rPr lang="en-US" dirty="0" smtClean="0">
                <a:latin typeface="Lucida Console"/>
                <a:cs typeface="Lucida Console"/>
              </a:rPr>
              <a:t>...</a:t>
            </a:r>
          </a:p>
          <a:p>
            <a:r>
              <a:rPr lang="en-US" dirty="0" err="1" smtClean="0">
                <a:latin typeface="Lucida Console"/>
                <a:cs typeface="Lucida Console"/>
              </a:rPr>
              <a:t>printf</a:t>
            </a:r>
            <a:r>
              <a:rPr lang="en-US" dirty="0" smtClean="0">
                <a:latin typeface="Lucida Console"/>
                <a:cs typeface="Lucida Console"/>
              </a:rPr>
              <a:t>(“world\n”);</a:t>
            </a:r>
          </a:p>
          <a:p>
            <a:r>
              <a:rPr lang="en-US" dirty="0" smtClean="0">
                <a:latin typeface="Lucida Console"/>
                <a:cs typeface="Lucida Console"/>
              </a:rPr>
              <a:t>...</a:t>
            </a:r>
            <a:endParaRPr lang="en-US" dirty="0">
              <a:latin typeface="Lucida Console"/>
              <a:cs typeface="Lucida Conso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9126" y="1819783"/>
            <a:ext cx="442327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/>
                <a:cs typeface="Lucida Console"/>
              </a:rPr>
              <a:t>&lt;</a:t>
            </a:r>
            <a:r>
              <a:rPr lang="en-US" dirty="0" err="1" smtClean="0">
                <a:latin typeface="Lucida Console"/>
                <a:cs typeface="Lucida Console"/>
              </a:rPr>
              <a:t>printf@plt</a:t>
            </a:r>
            <a:r>
              <a:rPr lang="en-US" dirty="0" smtClean="0">
                <a:latin typeface="Lucida Console"/>
                <a:cs typeface="Lucida Console"/>
              </a:rPr>
              <a:t>&gt;: </a:t>
            </a:r>
            <a:r>
              <a:rPr lang="en-US" dirty="0" err="1" smtClean="0">
                <a:latin typeface="Lucida Console"/>
                <a:cs typeface="Lucida Console"/>
              </a:rPr>
              <a:t>jmp</a:t>
            </a:r>
            <a:r>
              <a:rPr lang="en-US" dirty="0" smtClean="0">
                <a:latin typeface="Lucida Console"/>
                <a:cs typeface="Lucida Console"/>
              </a:rPr>
              <a:t> GOT[</a:t>
            </a:r>
            <a:r>
              <a:rPr lang="en-US" dirty="0" err="1" smtClean="0">
                <a:latin typeface="Lucida Console"/>
                <a:cs typeface="Lucida Console"/>
              </a:rPr>
              <a:t>printf</a:t>
            </a:r>
            <a:r>
              <a:rPr lang="en-US" dirty="0" smtClean="0">
                <a:latin typeface="Lucida Console"/>
                <a:cs typeface="Lucida Console"/>
              </a:rPr>
              <a:t>] </a:t>
            </a:r>
            <a:endParaRPr lang="en-US" dirty="0">
              <a:latin typeface="Lucida Console"/>
              <a:cs typeface="Lucida Consol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9126" y="2835446"/>
            <a:ext cx="4423279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/>
                <a:cs typeface="Lucida Console"/>
              </a:rPr>
              <a:t>GOT</a:t>
            </a:r>
          </a:p>
          <a:p>
            <a:r>
              <a:rPr lang="en-US" dirty="0" smtClean="0">
                <a:latin typeface="Lucida Console"/>
                <a:cs typeface="Lucida Console"/>
              </a:rPr>
              <a:t>...</a:t>
            </a:r>
          </a:p>
          <a:p>
            <a:r>
              <a:rPr lang="en-US" dirty="0" smtClean="0">
                <a:latin typeface="Lucida Console"/>
                <a:cs typeface="Lucida Console"/>
              </a:rPr>
              <a:t>&lt;</a:t>
            </a:r>
            <a:r>
              <a:rPr lang="en-US" dirty="0" err="1" smtClean="0">
                <a:latin typeface="Lucida Console"/>
                <a:cs typeface="Lucida Console"/>
              </a:rPr>
              <a:t>printf</a:t>
            </a:r>
            <a:r>
              <a:rPr lang="en-US" dirty="0" smtClean="0">
                <a:latin typeface="Lucida Console"/>
                <a:cs typeface="Lucida Console"/>
              </a:rPr>
              <a:t>&gt;: </a:t>
            </a:r>
            <a:r>
              <a:rPr lang="en-US" dirty="0" err="1" smtClean="0">
                <a:latin typeface="Lucida Console"/>
                <a:cs typeface="Lucida Console"/>
              </a:rPr>
              <a:t>dynamic_printf_addr</a:t>
            </a:r>
            <a:endParaRPr lang="en-US" dirty="0">
              <a:latin typeface="Lucida Console"/>
              <a:cs typeface="Lucida Console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7589" y="2111771"/>
            <a:ext cx="2822124" cy="364981"/>
            <a:chOff x="87589" y="2111771"/>
            <a:chExt cx="2822124" cy="364981"/>
          </a:xfrm>
        </p:grpSpPr>
        <p:sp>
          <p:nvSpPr>
            <p:cNvPr id="8" name="Rectangle 7"/>
            <p:cNvSpPr/>
            <p:nvPr/>
          </p:nvSpPr>
          <p:spPr>
            <a:xfrm>
              <a:off x="457200" y="2111771"/>
              <a:ext cx="2452513" cy="364981"/>
            </a:xfrm>
            <a:prstGeom prst="rect">
              <a:avLst/>
            </a:prstGeom>
            <a:solidFill>
              <a:schemeClr val="accent6">
                <a:lumMod val="75000"/>
                <a:alpha val="2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ight Arrow 1"/>
            <p:cNvSpPr/>
            <p:nvPr/>
          </p:nvSpPr>
          <p:spPr>
            <a:xfrm>
              <a:off x="87589" y="2123416"/>
              <a:ext cx="291966" cy="306585"/>
            </a:xfrm>
            <a:prstGeom prst="rightArrow">
              <a:avLst/>
            </a:prstGeom>
            <a:solidFill>
              <a:srgbClr val="8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57200" y="5469717"/>
            <a:ext cx="4423279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/>
                <a:cs typeface="Lucida Console"/>
              </a:rPr>
              <a:t>&lt;</a:t>
            </a:r>
            <a:r>
              <a:rPr lang="en-US" dirty="0" err="1" smtClean="0">
                <a:latin typeface="Lucida Console"/>
                <a:cs typeface="Lucida Console"/>
              </a:rPr>
              <a:t>dynamic_printf_addr</a:t>
            </a:r>
            <a:r>
              <a:rPr lang="en-US" dirty="0" smtClean="0">
                <a:latin typeface="Lucida Console"/>
                <a:cs typeface="Lucida Console"/>
              </a:rPr>
              <a:t>&gt;:</a:t>
            </a:r>
          </a:p>
          <a:p>
            <a:r>
              <a:rPr lang="en-US" dirty="0" smtClean="0">
                <a:latin typeface="Lucida Console"/>
                <a:cs typeface="Lucida Console"/>
              </a:rPr>
              <a:t>...</a:t>
            </a:r>
            <a:endParaRPr lang="en-US" dirty="0">
              <a:latin typeface="Lucida Console"/>
              <a:cs typeface="Lucida Console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5036743"/>
            <a:ext cx="4423279" cy="43297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LIBC</a:t>
            </a:r>
            <a:endParaRPr lang="en-US" sz="2400" dirty="0"/>
          </a:p>
        </p:txBody>
      </p:sp>
      <p:sp>
        <p:nvSpPr>
          <p:cNvPr id="16" name="Hexagon 15"/>
          <p:cNvSpPr/>
          <p:nvPr/>
        </p:nvSpPr>
        <p:spPr>
          <a:xfrm>
            <a:off x="5883108" y="4394377"/>
            <a:ext cx="2029161" cy="1401529"/>
          </a:xfrm>
          <a:prstGeom prst="hexagon">
            <a:avLst>
              <a:gd name="adj" fmla="val 14584"/>
              <a:gd name="vf" fmla="val 11547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Linker</a:t>
            </a:r>
            <a:endParaRPr lang="en-US" sz="3600" dirty="0"/>
          </a:p>
        </p:txBody>
      </p:sp>
      <p:sp>
        <p:nvSpPr>
          <p:cNvPr id="21" name="Rectangle 20"/>
          <p:cNvSpPr/>
          <p:nvPr/>
        </p:nvSpPr>
        <p:spPr>
          <a:xfrm>
            <a:off x="5430560" y="3363561"/>
            <a:ext cx="2773676" cy="364981"/>
          </a:xfrm>
          <a:prstGeom prst="rect">
            <a:avLst/>
          </a:prstGeom>
          <a:solidFill>
            <a:schemeClr val="accent6">
              <a:lumMod val="7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457200" y="3758777"/>
            <a:ext cx="3897744" cy="1113726"/>
          </a:xfrm>
          <a:prstGeom prst="wedgeRoundRectCallout">
            <a:avLst>
              <a:gd name="adj1" fmla="val 90692"/>
              <a:gd name="adj2" fmla="val -46840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Linker fills in the actual addresses of library functions</a:t>
            </a: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466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0000"/>
                </a:solidFill>
              </a:rPr>
              <a:t>Dynamic Linking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819783"/>
            <a:ext cx="297805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/>
                <a:cs typeface="Lucida Console"/>
              </a:rPr>
              <a:t>...</a:t>
            </a:r>
          </a:p>
          <a:p>
            <a:r>
              <a:rPr lang="en-US" dirty="0" err="1" smtClean="0">
                <a:latin typeface="Lucida Console"/>
                <a:cs typeface="Lucida Console"/>
              </a:rPr>
              <a:t>printf</a:t>
            </a:r>
            <a:r>
              <a:rPr lang="en-US" dirty="0" smtClean="0">
                <a:latin typeface="Lucida Console"/>
                <a:cs typeface="Lucida Console"/>
              </a:rPr>
              <a:t>(“hello ”);</a:t>
            </a:r>
          </a:p>
          <a:p>
            <a:r>
              <a:rPr lang="en-US" dirty="0" smtClean="0">
                <a:latin typeface="Lucida Console"/>
                <a:cs typeface="Lucida Console"/>
              </a:rPr>
              <a:t>...</a:t>
            </a:r>
          </a:p>
          <a:p>
            <a:r>
              <a:rPr lang="en-US" dirty="0" err="1" smtClean="0">
                <a:latin typeface="Lucida Console"/>
                <a:cs typeface="Lucida Console"/>
              </a:rPr>
              <a:t>printf</a:t>
            </a:r>
            <a:r>
              <a:rPr lang="en-US" dirty="0" smtClean="0">
                <a:latin typeface="Lucida Console"/>
                <a:cs typeface="Lucida Console"/>
              </a:rPr>
              <a:t>(“world\n”);</a:t>
            </a:r>
          </a:p>
          <a:p>
            <a:r>
              <a:rPr lang="en-US" dirty="0" smtClean="0">
                <a:latin typeface="Lucida Console"/>
                <a:cs typeface="Lucida Console"/>
              </a:rPr>
              <a:t>...</a:t>
            </a:r>
            <a:endParaRPr lang="en-US" dirty="0">
              <a:latin typeface="Lucida Console"/>
              <a:cs typeface="Lucida Conso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9126" y="1819783"/>
            <a:ext cx="442327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/>
                <a:cs typeface="Lucida Console"/>
              </a:rPr>
              <a:t>&lt;</a:t>
            </a:r>
            <a:r>
              <a:rPr lang="en-US" dirty="0" err="1" smtClean="0">
                <a:latin typeface="Lucida Console"/>
                <a:cs typeface="Lucida Console"/>
              </a:rPr>
              <a:t>printf@plt</a:t>
            </a:r>
            <a:r>
              <a:rPr lang="en-US" dirty="0" smtClean="0">
                <a:latin typeface="Lucida Console"/>
                <a:cs typeface="Lucida Console"/>
              </a:rPr>
              <a:t>&gt;: </a:t>
            </a:r>
            <a:r>
              <a:rPr lang="en-US" dirty="0" err="1" smtClean="0">
                <a:latin typeface="Lucida Console"/>
                <a:cs typeface="Lucida Console"/>
              </a:rPr>
              <a:t>jmp</a:t>
            </a:r>
            <a:r>
              <a:rPr lang="en-US" dirty="0" smtClean="0">
                <a:latin typeface="Lucida Console"/>
                <a:cs typeface="Lucida Console"/>
              </a:rPr>
              <a:t> GOT[</a:t>
            </a:r>
            <a:r>
              <a:rPr lang="en-US" dirty="0" err="1" smtClean="0">
                <a:latin typeface="Lucida Console"/>
                <a:cs typeface="Lucida Console"/>
              </a:rPr>
              <a:t>printf</a:t>
            </a:r>
            <a:r>
              <a:rPr lang="en-US" dirty="0" smtClean="0">
                <a:latin typeface="Lucida Console"/>
                <a:cs typeface="Lucida Console"/>
              </a:rPr>
              <a:t>] </a:t>
            </a:r>
            <a:endParaRPr lang="en-US" dirty="0">
              <a:latin typeface="Lucida Console"/>
              <a:cs typeface="Lucida Consol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9126" y="2835446"/>
            <a:ext cx="4423279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/>
                <a:cs typeface="Lucida Console"/>
              </a:rPr>
              <a:t>GOT</a:t>
            </a:r>
          </a:p>
          <a:p>
            <a:r>
              <a:rPr lang="en-US" dirty="0" smtClean="0">
                <a:latin typeface="Lucida Console"/>
                <a:cs typeface="Lucida Console"/>
              </a:rPr>
              <a:t>...</a:t>
            </a:r>
          </a:p>
          <a:p>
            <a:r>
              <a:rPr lang="en-US" dirty="0" smtClean="0">
                <a:latin typeface="Lucida Console"/>
                <a:cs typeface="Lucida Console"/>
              </a:rPr>
              <a:t>&lt;</a:t>
            </a:r>
            <a:r>
              <a:rPr lang="en-US" dirty="0" err="1" smtClean="0">
                <a:latin typeface="Lucida Console"/>
                <a:cs typeface="Lucida Console"/>
              </a:rPr>
              <a:t>printf</a:t>
            </a:r>
            <a:r>
              <a:rPr lang="en-US" dirty="0" smtClean="0">
                <a:latin typeface="Lucida Console"/>
                <a:cs typeface="Lucida Console"/>
              </a:rPr>
              <a:t>&gt;: </a:t>
            </a:r>
            <a:r>
              <a:rPr lang="en-US" dirty="0" err="1" smtClean="0">
                <a:latin typeface="Lucida Console"/>
                <a:cs typeface="Lucida Console"/>
              </a:rPr>
              <a:t>dynamic_printf_addr</a:t>
            </a:r>
            <a:endParaRPr lang="en-US" dirty="0">
              <a:latin typeface="Lucida Console"/>
              <a:cs typeface="Lucida Console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7589" y="2622736"/>
            <a:ext cx="2974389" cy="364981"/>
            <a:chOff x="87589" y="2111771"/>
            <a:chExt cx="2974389" cy="364981"/>
          </a:xfrm>
        </p:grpSpPr>
        <p:sp>
          <p:nvSpPr>
            <p:cNvPr id="8" name="Rectangle 7"/>
            <p:cNvSpPr/>
            <p:nvPr/>
          </p:nvSpPr>
          <p:spPr>
            <a:xfrm>
              <a:off x="457200" y="2111771"/>
              <a:ext cx="2604778" cy="364981"/>
            </a:xfrm>
            <a:prstGeom prst="rect">
              <a:avLst/>
            </a:prstGeom>
            <a:solidFill>
              <a:schemeClr val="accent6">
                <a:lumMod val="75000"/>
                <a:alpha val="2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ight Arrow 1"/>
            <p:cNvSpPr/>
            <p:nvPr/>
          </p:nvSpPr>
          <p:spPr>
            <a:xfrm>
              <a:off x="87589" y="2123416"/>
              <a:ext cx="291966" cy="306585"/>
            </a:xfrm>
            <a:prstGeom prst="rightArrow">
              <a:avLst/>
            </a:prstGeom>
            <a:solidFill>
              <a:srgbClr val="8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ight Arrow 11"/>
          <p:cNvSpPr/>
          <p:nvPr/>
        </p:nvSpPr>
        <p:spPr>
          <a:xfrm rot="21349956">
            <a:off x="3065642" y="2145318"/>
            <a:ext cx="861298" cy="132167"/>
          </a:xfrm>
          <a:prstGeom prst="rightArrow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5469717"/>
            <a:ext cx="4423279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/>
                <a:cs typeface="Lucida Console"/>
              </a:rPr>
              <a:t>&lt;</a:t>
            </a:r>
            <a:r>
              <a:rPr lang="en-US" dirty="0" err="1" smtClean="0">
                <a:latin typeface="Lucida Console"/>
                <a:cs typeface="Lucida Console"/>
              </a:rPr>
              <a:t>dynamic_printf_addr</a:t>
            </a:r>
            <a:r>
              <a:rPr lang="en-US" dirty="0" smtClean="0">
                <a:latin typeface="Lucida Console"/>
                <a:cs typeface="Lucida Console"/>
              </a:rPr>
              <a:t>&gt;:</a:t>
            </a:r>
          </a:p>
          <a:p>
            <a:r>
              <a:rPr lang="en-US" dirty="0" smtClean="0">
                <a:latin typeface="Lucida Console"/>
                <a:cs typeface="Lucida Console"/>
              </a:rPr>
              <a:t>...</a:t>
            </a:r>
            <a:endParaRPr lang="en-US" dirty="0">
              <a:latin typeface="Lucida Console"/>
              <a:cs typeface="Lucida Console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5036743"/>
            <a:ext cx="4423279" cy="43297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LIBC</a:t>
            </a:r>
            <a:endParaRPr lang="en-US" sz="2400" dirty="0"/>
          </a:p>
        </p:txBody>
      </p:sp>
      <p:sp>
        <p:nvSpPr>
          <p:cNvPr id="16" name="Hexagon 15"/>
          <p:cNvSpPr/>
          <p:nvPr/>
        </p:nvSpPr>
        <p:spPr>
          <a:xfrm>
            <a:off x="5883108" y="4394377"/>
            <a:ext cx="2029161" cy="1401529"/>
          </a:xfrm>
          <a:prstGeom prst="hexagon">
            <a:avLst>
              <a:gd name="adj" fmla="val 14584"/>
              <a:gd name="vf" fmla="val 11547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Linker</a:t>
            </a:r>
            <a:endParaRPr lang="en-US" sz="3600" dirty="0"/>
          </a:p>
        </p:txBody>
      </p:sp>
      <p:sp>
        <p:nvSpPr>
          <p:cNvPr id="21" name="Rectangle 20"/>
          <p:cNvSpPr/>
          <p:nvPr/>
        </p:nvSpPr>
        <p:spPr>
          <a:xfrm>
            <a:off x="5430560" y="3363561"/>
            <a:ext cx="2773676" cy="364981"/>
          </a:xfrm>
          <a:prstGeom prst="rect">
            <a:avLst/>
          </a:prstGeom>
          <a:solidFill>
            <a:schemeClr val="accent6">
              <a:lumMod val="7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4373" y="3670146"/>
            <a:ext cx="3537439" cy="1074614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Subsequent calls to </a:t>
            </a:r>
            <a:r>
              <a:rPr lang="en-US" sz="2400" dirty="0" err="1" smtClean="0"/>
              <a:t>printf</a:t>
            </a:r>
            <a:r>
              <a:rPr lang="en-US" sz="2400" dirty="0"/>
              <a:t> </a:t>
            </a:r>
            <a:r>
              <a:rPr lang="en-US" sz="2400" dirty="0" smtClean="0"/>
              <a:t>do not require the linker</a:t>
            </a:r>
            <a:endParaRPr lang="en-US" sz="2400" dirty="0"/>
          </a:p>
        </p:txBody>
      </p:sp>
      <p:sp>
        <p:nvSpPr>
          <p:cNvPr id="23" name="Right Arrow 22"/>
          <p:cNvSpPr/>
          <p:nvPr/>
        </p:nvSpPr>
        <p:spPr>
          <a:xfrm rot="7495899" flipV="1">
            <a:off x="2843853" y="3848872"/>
            <a:ext cx="3856408" cy="187335"/>
          </a:xfrm>
          <a:prstGeom prst="rightArrow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234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0000"/>
                </a:solidFill>
              </a:rPr>
              <a:t>Exploiting the linking process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GOT entries are really function pointers positioned at known addresses</a:t>
            </a:r>
          </a:p>
          <a:p>
            <a:endParaRPr lang="en-US" dirty="0"/>
          </a:p>
          <a:p>
            <a:r>
              <a:rPr lang="en-US" b="1" dirty="0" smtClean="0"/>
              <a:t>Idea:</a:t>
            </a:r>
            <a:r>
              <a:rPr lang="en-US" dirty="0" smtClean="0"/>
              <a:t> use other vulnerabilities to take control (e.g., format string)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941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Defense Scorecard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4255265"/>
              </p:ext>
            </p:extLst>
          </p:nvPr>
        </p:nvGraphicFramePr>
        <p:xfrm>
          <a:off x="457200" y="1737360"/>
          <a:ext cx="8229600" cy="22860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438400"/>
                <a:gridCol w="5791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Aspect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Defense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Performance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Smaller</a:t>
                      </a:r>
                      <a:r>
                        <a:rPr lang="en-US" sz="2400" baseline="0" dirty="0" smtClean="0"/>
                        <a:t> impact is better</a:t>
                      </a:r>
                      <a:endParaRPr 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Deployment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aseline="0" dirty="0" smtClean="0"/>
                        <a:t>Can everyone easily use it?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Compatibility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Doesn’t break libraries</a:t>
                      </a:r>
                      <a:endParaRPr lang="en-US" sz="240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Safety Guarantee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i="0" baseline="0" dirty="0" smtClean="0"/>
                        <a:t>Completely secure to easy to bypass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8977" y="6297638"/>
            <a:ext cx="8828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http</a:t>
            </a:r>
            <a:r>
              <a:rPr lang="en-US" sz="1400" dirty="0"/>
              <a:t>://</a:t>
            </a:r>
            <a:r>
              <a:rPr lang="en-US" sz="1400" dirty="0" err="1"/>
              <a:t>blogs.technet.com</a:t>
            </a:r>
            <a:r>
              <a:rPr lang="en-US" sz="1400" dirty="0"/>
              <a:t>/b/</a:t>
            </a:r>
            <a:r>
              <a:rPr lang="en-US" sz="1400" dirty="0" err="1"/>
              <a:t>srd</a:t>
            </a:r>
            <a:r>
              <a:rPr lang="en-US" sz="1400" dirty="0"/>
              <a:t>/archive/2009/03/16/</a:t>
            </a:r>
            <a:r>
              <a:rPr lang="en-US" sz="1400" dirty="0" err="1"/>
              <a:t>gs</a:t>
            </a:r>
            <a:r>
              <a:rPr lang="en-US" sz="1400" dirty="0"/>
              <a:t>-cookie-protection-effectiveness-and-</a:t>
            </a:r>
            <a:r>
              <a:rPr lang="en-US" sz="1400" dirty="0" err="1"/>
              <a:t>limitations.aspx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092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0000"/>
                </a:solidFill>
              </a:rPr>
              <a:t>GOT Hijacking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819783"/>
            <a:ext cx="297805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/>
                <a:cs typeface="Lucida Console"/>
              </a:rPr>
              <a:t>...</a:t>
            </a:r>
          </a:p>
          <a:p>
            <a:r>
              <a:rPr lang="en-US" dirty="0" err="1" smtClean="0">
                <a:latin typeface="Lucida Console"/>
                <a:cs typeface="Lucida Console"/>
              </a:rPr>
              <a:t>printf</a:t>
            </a:r>
            <a:r>
              <a:rPr lang="en-US" dirty="0" smtClean="0">
                <a:latin typeface="Lucida Console"/>
                <a:cs typeface="Lucida Console"/>
              </a:rPr>
              <a:t>(</a:t>
            </a:r>
            <a:r>
              <a:rPr lang="en-US" dirty="0" err="1" smtClean="0">
                <a:latin typeface="Lucida Console"/>
                <a:cs typeface="Lucida Console"/>
              </a:rPr>
              <a:t>usr_input</a:t>
            </a:r>
            <a:r>
              <a:rPr lang="en-US" dirty="0" smtClean="0">
                <a:latin typeface="Lucida Console"/>
                <a:cs typeface="Lucida Console"/>
              </a:rPr>
              <a:t>);</a:t>
            </a:r>
          </a:p>
          <a:p>
            <a:r>
              <a:rPr lang="en-US" dirty="0" smtClean="0">
                <a:latin typeface="Lucida Console"/>
                <a:cs typeface="Lucida Console"/>
              </a:rPr>
              <a:t>...</a:t>
            </a:r>
          </a:p>
          <a:p>
            <a:r>
              <a:rPr lang="en-US" dirty="0" err="1" smtClean="0">
                <a:latin typeface="Lucida Console"/>
                <a:cs typeface="Lucida Console"/>
              </a:rPr>
              <a:t>printf</a:t>
            </a:r>
            <a:r>
              <a:rPr lang="en-US" dirty="0" smtClean="0">
                <a:latin typeface="Lucida Console"/>
                <a:cs typeface="Lucida Console"/>
              </a:rPr>
              <a:t>(“world\n”);</a:t>
            </a:r>
          </a:p>
          <a:p>
            <a:r>
              <a:rPr lang="en-US" dirty="0" smtClean="0">
                <a:latin typeface="Lucida Console"/>
                <a:cs typeface="Lucida Console"/>
              </a:rPr>
              <a:t>...</a:t>
            </a:r>
            <a:endParaRPr lang="en-US" dirty="0">
              <a:latin typeface="Lucida Console"/>
              <a:cs typeface="Lucida Conso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9126" y="1819783"/>
            <a:ext cx="442327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/>
                <a:cs typeface="Lucida Console"/>
              </a:rPr>
              <a:t>&lt;</a:t>
            </a:r>
            <a:r>
              <a:rPr lang="en-US" dirty="0" err="1" smtClean="0">
                <a:latin typeface="Lucida Console"/>
                <a:cs typeface="Lucida Console"/>
              </a:rPr>
              <a:t>printf@plt</a:t>
            </a:r>
            <a:r>
              <a:rPr lang="en-US" dirty="0" smtClean="0">
                <a:latin typeface="Lucida Console"/>
                <a:cs typeface="Lucida Console"/>
              </a:rPr>
              <a:t>&gt;: </a:t>
            </a:r>
            <a:r>
              <a:rPr lang="en-US" dirty="0" err="1" smtClean="0">
                <a:latin typeface="Lucida Console"/>
                <a:cs typeface="Lucida Console"/>
              </a:rPr>
              <a:t>jmp</a:t>
            </a:r>
            <a:r>
              <a:rPr lang="en-US" dirty="0" smtClean="0">
                <a:latin typeface="Lucida Console"/>
                <a:cs typeface="Lucida Console"/>
              </a:rPr>
              <a:t> GOT[</a:t>
            </a:r>
            <a:r>
              <a:rPr lang="en-US" dirty="0" err="1" smtClean="0">
                <a:latin typeface="Lucida Console"/>
                <a:cs typeface="Lucida Console"/>
              </a:rPr>
              <a:t>printf</a:t>
            </a:r>
            <a:r>
              <a:rPr lang="en-US" dirty="0" smtClean="0">
                <a:latin typeface="Lucida Console"/>
                <a:cs typeface="Lucida Console"/>
              </a:rPr>
              <a:t>] </a:t>
            </a:r>
            <a:endParaRPr lang="en-US" dirty="0">
              <a:latin typeface="Lucida Console"/>
              <a:cs typeface="Lucida Consol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9126" y="2835446"/>
            <a:ext cx="4423279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/>
                <a:cs typeface="Lucida Console"/>
              </a:rPr>
              <a:t>GOT</a:t>
            </a:r>
          </a:p>
          <a:p>
            <a:r>
              <a:rPr lang="en-US" dirty="0" smtClean="0">
                <a:latin typeface="Lucida Console"/>
                <a:cs typeface="Lucida Console"/>
              </a:rPr>
              <a:t>...</a:t>
            </a:r>
          </a:p>
          <a:p>
            <a:r>
              <a:rPr lang="en-US" dirty="0" smtClean="0">
                <a:latin typeface="Lucida Console"/>
                <a:cs typeface="Lucida Console"/>
              </a:rPr>
              <a:t>&lt;</a:t>
            </a:r>
            <a:r>
              <a:rPr lang="en-US" dirty="0" err="1" smtClean="0">
                <a:latin typeface="Lucida Console"/>
                <a:cs typeface="Lucida Console"/>
              </a:rPr>
              <a:t>printf</a:t>
            </a:r>
            <a:r>
              <a:rPr lang="en-US" dirty="0" smtClean="0">
                <a:latin typeface="Lucida Console"/>
                <a:cs typeface="Lucida Console"/>
              </a:rPr>
              <a:t>&gt;: </a:t>
            </a:r>
            <a:r>
              <a:rPr lang="en-US" dirty="0" err="1" smtClean="0">
                <a:latin typeface="Lucida Console"/>
                <a:cs typeface="Lucida Console"/>
              </a:rPr>
              <a:t>dynamic_linker_addr</a:t>
            </a:r>
            <a:endParaRPr lang="en-US" dirty="0">
              <a:latin typeface="Lucida Console"/>
              <a:cs typeface="Lucida Consol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111771"/>
            <a:ext cx="2608440" cy="364981"/>
          </a:xfrm>
          <a:prstGeom prst="rect">
            <a:avLst/>
          </a:prstGeom>
          <a:solidFill>
            <a:schemeClr val="accent6">
              <a:lumMod val="7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5469717"/>
            <a:ext cx="4423279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/>
                <a:cs typeface="Lucida Console"/>
              </a:rPr>
              <a:t>&lt;</a:t>
            </a:r>
            <a:r>
              <a:rPr lang="en-US" dirty="0" err="1" smtClean="0">
                <a:latin typeface="Lucida Console"/>
                <a:cs typeface="Lucida Console"/>
              </a:rPr>
              <a:t>dynamic_printf_addr</a:t>
            </a:r>
            <a:r>
              <a:rPr lang="en-US" dirty="0" smtClean="0">
                <a:latin typeface="Lucida Console"/>
                <a:cs typeface="Lucida Console"/>
              </a:rPr>
              <a:t>&gt;:</a:t>
            </a:r>
          </a:p>
          <a:p>
            <a:r>
              <a:rPr lang="en-US" dirty="0" smtClean="0">
                <a:latin typeface="Lucida Console"/>
                <a:cs typeface="Lucida Console"/>
              </a:rPr>
              <a:t>...</a:t>
            </a:r>
            <a:endParaRPr lang="en-US" dirty="0">
              <a:latin typeface="Lucida Console"/>
              <a:cs typeface="Lucida Console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5036743"/>
            <a:ext cx="4423279" cy="432974"/>
          </a:xfrm>
          <a:prstGeom prst="rect">
            <a:avLst/>
          </a:prstGeom>
          <a:solidFill>
            <a:schemeClr val="accent6">
              <a:lumMod val="50000"/>
              <a:alpha val="61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LIBC</a:t>
            </a:r>
            <a:endParaRPr lang="en-US" sz="2400" dirty="0"/>
          </a:p>
        </p:txBody>
      </p:sp>
      <p:sp>
        <p:nvSpPr>
          <p:cNvPr id="16" name="Hexagon 15"/>
          <p:cNvSpPr/>
          <p:nvPr/>
        </p:nvSpPr>
        <p:spPr>
          <a:xfrm>
            <a:off x="5883108" y="4394377"/>
            <a:ext cx="2029161" cy="1401529"/>
          </a:xfrm>
          <a:prstGeom prst="hexagon">
            <a:avLst>
              <a:gd name="adj" fmla="val 14584"/>
              <a:gd name="vf" fmla="val 11547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Linker</a:t>
            </a:r>
            <a:endParaRPr lang="en-US" sz="3600" dirty="0"/>
          </a:p>
        </p:txBody>
      </p:sp>
      <p:sp>
        <p:nvSpPr>
          <p:cNvPr id="21" name="Rectangle 20"/>
          <p:cNvSpPr/>
          <p:nvPr/>
        </p:nvSpPr>
        <p:spPr>
          <a:xfrm>
            <a:off x="5430560" y="3363561"/>
            <a:ext cx="2773676" cy="364981"/>
          </a:xfrm>
          <a:prstGeom prst="rect">
            <a:avLst/>
          </a:prstGeom>
          <a:solidFill>
            <a:schemeClr val="accent6">
              <a:lumMod val="7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71520" y="3758776"/>
            <a:ext cx="2763729" cy="1015180"/>
            <a:chOff x="671520" y="3758776"/>
            <a:chExt cx="2763729" cy="1015180"/>
          </a:xfrm>
        </p:grpSpPr>
        <p:sp>
          <p:nvSpPr>
            <p:cNvPr id="3" name="Rectangular Callout 2"/>
            <p:cNvSpPr/>
            <p:nvPr/>
          </p:nvSpPr>
          <p:spPr>
            <a:xfrm>
              <a:off x="671521" y="3758776"/>
              <a:ext cx="2763728" cy="1015180"/>
            </a:xfrm>
            <a:prstGeom prst="wedgeRectCallout">
              <a:avLst>
                <a:gd name="adj1" fmla="val 21195"/>
                <a:gd name="adj2" fmla="val -178426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ular Callout 22"/>
            <p:cNvSpPr/>
            <p:nvPr/>
          </p:nvSpPr>
          <p:spPr>
            <a:xfrm>
              <a:off x="671520" y="3758776"/>
              <a:ext cx="2763729" cy="1015180"/>
            </a:xfrm>
            <a:prstGeom prst="wedgeRectCallout">
              <a:avLst>
                <a:gd name="adj1" fmla="val 132576"/>
                <a:gd name="adj2" fmla="val -46678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Use the format string to overwrite a GOT entry</a:t>
              </a:r>
              <a:endParaRPr lang="en-US" sz="2000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357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0000"/>
                </a:solidFill>
              </a:rPr>
              <a:t>GOT Hijacking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819783"/>
            <a:ext cx="297805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/>
                <a:cs typeface="Lucida Console"/>
              </a:rPr>
              <a:t>...</a:t>
            </a:r>
          </a:p>
          <a:p>
            <a:r>
              <a:rPr lang="en-US" dirty="0" err="1" smtClean="0">
                <a:latin typeface="Lucida Console"/>
                <a:cs typeface="Lucida Console"/>
              </a:rPr>
              <a:t>printf</a:t>
            </a:r>
            <a:r>
              <a:rPr lang="en-US" dirty="0" smtClean="0">
                <a:latin typeface="Lucida Console"/>
                <a:cs typeface="Lucida Console"/>
              </a:rPr>
              <a:t>(</a:t>
            </a:r>
            <a:r>
              <a:rPr lang="en-US" dirty="0" err="1" smtClean="0">
                <a:latin typeface="Lucida Console"/>
                <a:cs typeface="Lucida Console"/>
              </a:rPr>
              <a:t>usr_input</a:t>
            </a:r>
            <a:r>
              <a:rPr lang="en-US" dirty="0" smtClean="0">
                <a:latin typeface="Lucida Console"/>
                <a:cs typeface="Lucida Console"/>
              </a:rPr>
              <a:t>);</a:t>
            </a:r>
          </a:p>
          <a:p>
            <a:r>
              <a:rPr lang="en-US" dirty="0" smtClean="0">
                <a:latin typeface="Lucida Console"/>
                <a:cs typeface="Lucida Console"/>
              </a:rPr>
              <a:t>...</a:t>
            </a:r>
          </a:p>
          <a:p>
            <a:r>
              <a:rPr lang="en-US" dirty="0" err="1" smtClean="0">
                <a:latin typeface="Lucida Console"/>
                <a:cs typeface="Lucida Console"/>
              </a:rPr>
              <a:t>printf</a:t>
            </a:r>
            <a:r>
              <a:rPr lang="en-US" dirty="0" smtClean="0">
                <a:latin typeface="Lucida Console"/>
                <a:cs typeface="Lucida Console"/>
              </a:rPr>
              <a:t>(“world\n”);</a:t>
            </a:r>
          </a:p>
          <a:p>
            <a:r>
              <a:rPr lang="en-US" dirty="0" smtClean="0">
                <a:latin typeface="Lucida Console"/>
                <a:cs typeface="Lucida Console"/>
              </a:rPr>
              <a:t>...</a:t>
            </a:r>
            <a:endParaRPr lang="en-US" dirty="0">
              <a:latin typeface="Lucida Console"/>
              <a:cs typeface="Lucida Conso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9126" y="1819783"/>
            <a:ext cx="442327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/>
                <a:cs typeface="Lucida Console"/>
              </a:rPr>
              <a:t>&lt;</a:t>
            </a:r>
            <a:r>
              <a:rPr lang="en-US" dirty="0" err="1" smtClean="0">
                <a:latin typeface="Lucida Console"/>
                <a:cs typeface="Lucida Console"/>
              </a:rPr>
              <a:t>printf@plt</a:t>
            </a:r>
            <a:r>
              <a:rPr lang="en-US" dirty="0" smtClean="0">
                <a:latin typeface="Lucida Console"/>
                <a:cs typeface="Lucida Console"/>
              </a:rPr>
              <a:t>&gt;: </a:t>
            </a:r>
            <a:r>
              <a:rPr lang="en-US" dirty="0" err="1" smtClean="0">
                <a:latin typeface="Lucida Console"/>
                <a:cs typeface="Lucida Console"/>
              </a:rPr>
              <a:t>jmp</a:t>
            </a:r>
            <a:r>
              <a:rPr lang="en-US" dirty="0" smtClean="0">
                <a:latin typeface="Lucida Console"/>
                <a:cs typeface="Lucida Console"/>
              </a:rPr>
              <a:t> GOT[</a:t>
            </a:r>
            <a:r>
              <a:rPr lang="en-US" dirty="0" err="1" smtClean="0">
                <a:latin typeface="Lucida Console"/>
                <a:cs typeface="Lucida Console"/>
              </a:rPr>
              <a:t>printf</a:t>
            </a:r>
            <a:r>
              <a:rPr lang="en-US" dirty="0" smtClean="0">
                <a:latin typeface="Lucida Console"/>
                <a:cs typeface="Lucida Console"/>
              </a:rPr>
              <a:t>] </a:t>
            </a:r>
            <a:endParaRPr lang="en-US" dirty="0">
              <a:latin typeface="Lucida Console"/>
              <a:cs typeface="Lucida Consol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9126" y="2835446"/>
            <a:ext cx="4423279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/>
                <a:cs typeface="Lucida Console"/>
              </a:rPr>
              <a:t>GOT</a:t>
            </a:r>
          </a:p>
          <a:p>
            <a:r>
              <a:rPr lang="en-US" dirty="0" smtClean="0">
                <a:latin typeface="Lucida Console"/>
                <a:cs typeface="Lucida Console"/>
              </a:rPr>
              <a:t>...</a:t>
            </a:r>
          </a:p>
          <a:p>
            <a:r>
              <a:rPr lang="en-US" dirty="0" smtClean="0">
                <a:latin typeface="Lucida Console"/>
                <a:cs typeface="Lucida Console"/>
              </a:rPr>
              <a:t>&lt;</a:t>
            </a:r>
            <a:r>
              <a:rPr lang="en-US" dirty="0" err="1" smtClean="0">
                <a:latin typeface="Lucida Console"/>
                <a:cs typeface="Lucida Console"/>
              </a:rPr>
              <a:t>printf</a:t>
            </a:r>
            <a:r>
              <a:rPr lang="en-US" dirty="0" smtClean="0">
                <a:latin typeface="Lucida Console"/>
                <a:cs typeface="Lucida Console"/>
              </a:rPr>
              <a:t>&gt;: </a:t>
            </a:r>
            <a:r>
              <a:rPr lang="en-US" dirty="0" err="1" smtClean="0">
                <a:latin typeface="Lucida Console"/>
                <a:cs typeface="Lucida Console"/>
              </a:rPr>
              <a:t>any_attacker_addr</a:t>
            </a:r>
            <a:endParaRPr lang="en-US" dirty="0">
              <a:latin typeface="Lucida Console"/>
              <a:cs typeface="Lucida Consol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111771"/>
            <a:ext cx="2608440" cy="364981"/>
          </a:xfrm>
          <a:prstGeom prst="rect">
            <a:avLst/>
          </a:prstGeom>
          <a:solidFill>
            <a:schemeClr val="accent6">
              <a:lumMod val="7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5469717"/>
            <a:ext cx="4423279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/>
                <a:cs typeface="Lucida Console"/>
              </a:rPr>
              <a:t>&lt;</a:t>
            </a:r>
            <a:r>
              <a:rPr lang="en-US" dirty="0" err="1" smtClean="0">
                <a:latin typeface="Lucida Console"/>
                <a:cs typeface="Lucida Console"/>
              </a:rPr>
              <a:t>dynamic_printf_addr</a:t>
            </a:r>
            <a:r>
              <a:rPr lang="en-US" dirty="0" smtClean="0">
                <a:latin typeface="Lucida Console"/>
                <a:cs typeface="Lucida Console"/>
              </a:rPr>
              <a:t>&gt;:</a:t>
            </a:r>
          </a:p>
          <a:p>
            <a:r>
              <a:rPr lang="en-US" dirty="0" smtClean="0">
                <a:latin typeface="Lucida Console"/>
                <a:cs typeface="Lucida Console"/>
              </a:rPr>
              <a:t>...</a:t>
            </a:r>
            <a:endParaRPr lang="en-US" dirty="0">
              <a:latin typeface="Lucida Console"/>
              <a:cs typeface="Lucida Console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5036743"/>
            <a:ext cx="4423279" cy="432974"/>
          </a:xfrm>
          <a:prstGeom prst="rect">
            <a:avLst/>
          </a:prstGeom>
          <a:solidFill>
            <a:schemeClr val="accent6">
              <a:lumMod val="50000"/>
              <a:alpha val="61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LIBC</a:t>
            </a:r>
            <a:endParaRPr lang="en-US" sz="2400" dirty="0"/>
          </a:p>
        </p:txBody>
      </p:sp>
      <p:sp>
        <p:nvSpPr>
          <p:cNvPr id="16" name="Hexagon 15"/>
          <p:cNvSpPr/>
          <p:nvPr/>
        </p:nvSpPr>
        <p:spPr>
          <a:xfrm>
            <a:off x="5883108" y="4394377"/>
            <a:ext cx="2029161" cy="1401529"/>
          </a:xfrm>
          <a:prstGeom prst="hexagon">
            <a:avLst>
              <a:gd name="adj" fmla="val 14584"/>
              <a:gd name="vf" fmla="val 11547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Linker</a:t>
            </a:r>
            <a:endParaRPr lang="en-US" sz="3600" dirty="0"/>
          </a:p>
        </p:txBody>
      </p:sp>
      <p:sp>
        <p:nvSpPr>
          <p:cNvPr id="21" name="Rectangle 20"/>
          <p:cNvSpPr/>
          <p:nvPr/>
        </p:nvSpPr>
        <p:spPr>
          <a:xfrm>
            <a:off x="5430560" y="3363561"/>
            <a:ext cx="2481709" cy="364981"/>
          </a:xfrm>
          <a:prstGeom prst="rect">
            <a:avLst/>
          </a:prstGeom>
          <a:solidFill>
            <a:schemeClr val="accent6">
              <a:lumMod val="7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71520" y="3758776"/>
            <a:ext cx="2763729" cy="1015180"/>
            <a:chOff x="671520" y="3758776"/>
            <a:chExt cx="2763729" cy="1015180"/>
          </a:xfrm>
        </p:grpSpPr>
        <p:sp>
          <p:nvSpPr>
            <p:cNvPr id="3" name="Rectangular Callout 2"/>
            <p:cNvSpPr/>
            <p:nvPr/>
          </p:nvSpPr>
          <p:spPr>
            <a:xfrm>
              <a:off x="671521" y="3758776"/>
              <a:ext cx="2763728" cy="1015180"/>
            </a:xfrm>
            <a:prstGeom prst="wedgeRectCallout">
              <a:avLst>
                <a:gd name="adj1" fmla="val 21195"/>
                <a:gd name="adj2" fmla="val -178426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ular Callout 22"/>
            <p:cNvSpPr/>
            <p:nvPr/>
          </p:nvSpPr>
          <p:spPr>
            <a:xfrm>
              <a:off x="671520" y="3758776"/>
              <a:ext cx="2763729" cy="1015180"/>
            </a:xfrm>
            <a:prstGeom prst="wedgeRectCallout">
              <a:avLst>
                <a:gd name="adj1" fmla="val 132576"/>
                <a:gd name="adj2" fmla="val -46678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Use the format string to overwrite a GOT entry</a:t>
              </a:r>
              <a:endParaRPr lang="en-US" sz="2000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115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0000"/>
                </a:solidFill>
              </a:rPr>
              <a:t>GOT Hijacking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819783"/>
            <a:ext cx="297805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/>
                <a:cs typeface="Lucida Console"/>
              </a:rPr>
              <a:t>...</a:t>
            </a:r>
          </a:p>
          <a:p>
            <a:r>
              <a:rPr lang="en-US" dirty="0" err="1" smtClean="0">
                <a:latin typeface="Lucida Console"/>
                <a:cs typeface="Lucida Console"/>
              </a:rPr>
              <a:t>printf</a:t>
            </a:r>
            <a:r>
              <a:rPr lang="en-US" dirty="0" smtClean="0">
                <a:latin typeface="Lucida Console"/>
                <a:cs typeface="Lucida Console"/>
              </a:rPr>
              <a:t>(</a:t>
            </a:r>
            <a:r>
              <a:rPr lang="en-US" dirty="0" err="1" smtClean="0">
                <a:latin typeface="Lucida Console"/>
                <a:cs typeface="Lucida Console"/>
              </a:rPr>
              <a:t>usr_input</a:t>
            </a:r>
            <a:r>
              <a:rPr lang="en-US" dirty="0" smtClean="0">
                <a:latin typeface="Lucida Console"/>
                <a:cs typeface="Lucida Console"/>
              </a:rPr>
              <a:t>);</a:t>
            </a:r>
          </a:p>
          <a:p>
            <a:r>
              <a:rPr lang="en-US" dirty="0" smtClean="0">
                <a:latin typeface="Lucida Console"/>
                <a:cs typeface="Lucida Console"/>
              </a:rPr>
              <a:t>...</a:t>
            </a:r>
          </a:p>
          <a:p>
            <a:r>
              <a:rPr lang="en-US" dirty="0" err="1" smtClean="0">
                <a:latin typeface="Lucida Console"/>
                <a:cs typeface="Lucida Console"/>
              </a:rPr>
              <a:t>printf</a:t>
            </a:r>
            <a:r>
              <a:rPr lang="en-US" dirty="0" smtClean="0">
                <a:latin typeface="Lucida Console"/>
                <a:cs typeface="Lucida Console"/>
              </a:rPr>
              <a:t>(“world\n”);</a:t>
            </a:r>
          </a:p>
          <a:p>
            <a:r>
              <a:rPr lang="en-US" dirty="0" smtClean="0">
                <a:latin typeface="Lucida Console"/>
                <a:cs typeface="Lucida Console"/>
              </a:rPr>
              <a:t>...</a:t>
            </a:r>
            <a:endParaRPr lang="en-US" dirty="0">
              <a:latin typeface="Lucida Console"/>
              <a:cs typeface="Lucida Conso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9126" y="1819783"/>
            <a:ext cx="442327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/>
                <a:cs typeface="Lucida Console"/>
              </a:rPr>
              <a:t>&lt;</a:t>
            </a:r>
            <a:r>
              <a:rPr lang="en-US" dirty="0" err="1" smtClean="0">
                <a:latin typeface="Lucida Console"/>
                <a:cs typeface="Lucida Console"/>
              </a:rPr>
              <a:t>printf@plt</a:t>
            </a:r>
            <a:r>
              <a:rPr lang="en-US" dirty="0" smtClean="0">
                <a:latin typeface="Lucida Console"/>
                <a:cs typeface="Lucida Console"/>
              </a:rPr>
              <a:t>&gt;: </a:t>
            </a:r>
            <a:r>
              <a:rPr lang="en-US" dirty="0" err="1" smtClean="0">
                <a:latin typeface="Lucida Console"/>
                <a:cs typeface="Lucida Console"/>
              </a:rPr>
              <a:t>jmp</a:t>
            </a:r>
            <a:r>
              <a:rPr lang="en-US" dirty="0" smtClean="0">
                <a:latin typeface="Lucida Console"/>
                <a:cs typeface="Lucida Console"/>
              </a:rPr>
              <a:t> GOT[</a:t>
            </a:r>
            <a:r>
              <a:rPr lang="en-US" dirty="0" err="1" smtClean="0">
                <a:latin typeface="Lucida Console"/>
                <a:cs typeface="Lucida Console"/>
              </a:rPr>
              <a:t>printf</a:t>
            </a:r>
            <a:r>
              <a:rPr lang="en-US" dirty="0" smtClean="0">
                <a:latin typeface="Lucida Console"/>
                <a:cs typeface="Lucida Console"/>
              </a:rPr>
              <a:t>] </a:t>
            </a:r>
            <a:endParaRPr lang="en-US" dirty="0">
              <a:latin typeface="Lucida Console"/>
              <a:cs typeface="Lucida Consol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9126" y="2835446"/>
            <a:ext cx="4423279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/>
                <a:cs typeface="Lucida Console"/>
              </a:rPr>
              <a:t>GOT</a:t>
            </a:r>
          </a:p>
          <a:p>
            <a:r>
              <a:rPr lang="en-US" dirty="0" smtClean="0">
                <a:latin typeface="Lucida Console"/>
                <a:cs typeface="Lucida Console"/>
              </a:rPr>
              <a:t>...</a:t>
            </a:r>
          </a:p>
          <a:p>
            <a:r>
              <a:rPr lang="en-US" dirty="0" smtClean="0">
                <a:latin typeface="Lucida Console"/>
                <a:cs typeface="Lucida Console"/>
              </a:rPr>
              <a:t>&lt;</a:t>
            </a:r>
            <a:r>
              <a:rPr lang="en-US" dirty="0" err="1" smtClean="0">
                <a:latin typeface="Lucida Console"/>
                <a:cs typeface="Lucida Console"/>
              </a:rPr>
              <a:t>printf</a:t>
            </a:r>
            <a:r>
              <a:rPr lang="en-US" dirty="0" smtClean="0">
                <a:latin typeface="Lucida Console"/>
                <a:cs typeface="Lucida Console"/>
              </a:rPr>
              <a:t>&gt;: </a:t>
            </a:r>
            <a:r>
              <a:rPr lang="en-US" dirty="0" err="1" smtClean="0">
                <a:latin typeface="Lucida Console"/>
                <a:cs typeface="Lucida Console"/>
              </a:rPr>
              <a:t>any_attacker_addr</a:t>
            </a:r>
            <a:endParaRPr lang="en-US" dirty="0">
              <a:latin typeface="Lucida Console"/>
              <a:cs typeface="Lucida Consol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652955"/>
            <a:ext cx="2608440" cy="364981"/>
          </a:xfrm>
          <a:prstGeom prst="rect">
            <a:avLst/>
          </a:prstGeom>
          <a:solidFill>
            <a:schemeClr val="accent6">
              <a:lumMod val="7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5469717"/>
            <a:ext cx="4423279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/>
                <a:cs typeface="Lucida Console"/>
              </a:rPr>
              <a:t>&lt;</a:t>
            </a:r>
            <a:r>
              <a:rPr lang="en-US" dirty="0" err="1" smtClean="0">
                <a:latin typeface="Lucida Console"/>
                <a:cs typeface="Lucida Console"/>
              </a:rPr>
              <a:t>dynamic_printf_addr</a:t>
            </a:r>
            <a:r>
              <a:rPr lang="en-US" dirty="0" smtClean="0">
                <a:latin typeface="Lucida Console"/>
                <a:cs typeface="Lucida Console"/>
              </a:rPr>
              <a:t>&gt;:</a:t>
            </a:r>
          </a:p>
          <a:p>
            <a:r>
              <a:rPr lang="en-US" dirty="0" smtClean="0">
                <a:latin typeface="Lucida Console"/>
                <a:cs typeface="Lucida Console"/>
              </a:rPr>
              <a:t>...</a:t>
            </a:r>
            <a:endParaRPr lang="en-US" dirty="0">
              <a:latin typeface="Lucida Console"/>
              <a:cs typeface="Lucida Console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5036743"/>
            <a:ext cx="4423279" cy="432974"/>
          </a:xfrm>
          <a:prstGeom prst="rect">
            <a:avLst/>
          </a:prstGeom>
          <a:solidFill>
            <a:schemeClr val="accent6">
              <a:lumMod val="50000"/>
              <a:alpha val="61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LIBC</a:t>
            </a:r>
            <a:endParaRPr lang="en-US" sz="2400" dirty="0"/>
          </a:p>
        </p:txBody>
      </p:sp>
      <p:sp>
        <p:nvSpPr>
          <p:cNvPr id="16" name="Hexagon 15"/>
          <p:cNvSpPr/>
          <p:nvPr/>
        </p:nvSpPr>
        <p:spPr>
          <a:xfrm>
            <a:off x="5883108" y="4394377"/>
            <a:ext cx="2029161" cy="1401529"/>
          </a:xfrm>
          <a:prstGeom prst="hexagon">
            <a:avLst>
              <a:gd name="adj" fmla="val 14584"/>
              <a:gd name="vf" fmla="val 11547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Linker</a:t>
            </a:r>
            <a:endParaRPr lang="en-US" sz="3600" dirty="0"/>
          </a:p>
        </p:txBody>
      </p:sp>
      <p:sp>
        <p:nvSpPr>
          <p:cNvPr id="21" name="Rectangle 20"/>
          <p:cNvSpPr/>
          <p:nvPr/>
        </p:nvSpPr>
        <p:spPr>
          <a:xfrm>
            <a:off x="5430560" y="3363561"/>
            <a:ext cx="2481709" cy="364981"/>
          </a:xfrm>
          <a:prstGeom prst="rect">
            <a:avLst/>
          </a:prstGeom>
          <a:solidFill>
            <a:schemeClr val="accent6">
              <a:lumMod val="7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71520" y="3758776"/>
            <a:ext cx="3883145" cy="1015180"/>
            <a:chOff x="671520" y="3758776"/>
            <a:chExt cx="3883145" cy="1015180"/>
          </a:xfrm>
        </p:grpSpPr>
        <p:sp>
          <p:nvSpPr>
            <p:cNvPr id="3" name="Rectangular Callout 2"/>
            <p:cNvSpPr/>
            <p:nvPr/>
          </p:nvSpPr>
          <p:spPr>
            <a:xfrm>
              <a:off x="671521" y="3758776"/>
              <a:ext cx="3883144" cy="1015180"/>
            </a:xfrm>
            <a:prstGeom prst="wedgeRectCallout">
              <a:avLst>
                <a:gd name="adj1" fmla="val -7576"/>
                <a:gd name="adj2" fmla="val -120902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ular Callout 22"/>
            <p:cNvSpPr/>
            <p:nvPr/>
          </p:nvSpPr>
          <p:spPr>
            <a:xfrm>
              <a:off x="671520" y="3758776"/>
              <a:ext cx="3883145" cy="1015180"/>
            </a:xfrm>
            <a:prstGeom prst="wedgeRectCallout">
              <a:avLst>
                <a:gd name="adj1" fmla="val 88967"/>
                <a:gd name="adj2" fmla="val -49554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The next invocation transfers control wherever the attacker wants (e.g., system, pop-ret, </a:t>
              </a:r>
              <a:r>
                <a:rPr lang="en-US" sz="2000" dirty="0" err="1" smtClean="0"/>
                <a:t>etc</a:t>
              </a:r>
              <a:r>
                <a:rPr lang="en-US" sz="2000" dirty="0" smtClean="0"/>
                <a:t>)</a:t>
              </a:r>
              <a:endParaRPr lang="en-US" sz="2000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04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>
          <a:xfrm>
            <a:off x="457200" y="266700"/>
            <a:ext cx="8229600" cy="879475"/>
          </a:xfrm>
        </p:spPr>
        <p:txBody>
          <a:bodyPr/>
          <a:lstStyle/>
          <a:p>
            <a:r>
              <a:rPr lang="en-US" dirty="0">
                <a:solidFill>
                  <a:srgbClr val="990000"/>
                </a:solidFill>
                <a:latin typeface="Calibri" charset="0"/>
                <a:ea typeface="ＭＳ Ｐゴシック" charset="0"/>
                <a:cs typeface="ＭＳ Ｐゴシック" charset="0"/>
              </a:rPr>
              <a:t>How to attack with ASLR?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87363" y="1474788"/>
            <a:ext cx="8229600" cy="3554412"/>
            <a:chOff x="487363" y="1474788"/>
            <a:chExt cx="8229600" cy="3554412"/>
          </a:xfrm>
        </p:grpSpPr>
        <p:sp>
          <p:nvSpPr>
            <p:cNvPr id="4" name="Rectangle 3"/>
            <p:cNvSpPr/>
            <p:nvPr/>
          </p:nvSpPr>
          <p:spPr>
            <a:xfrm>
              <a:off x="487363" y="1474788"/>
              <a:ext cx="8229600" cy="709612"/>
            </a:xfrm>
            <a:prstGeom prst="rect">
              <a:avLst/>
            </a:prstGeom>
            <a:solidFill>
              <a:srgbClr val="B6492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600" b="1" dirty="0"/>
                <a:t>Attack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7363" y="2330450"/>
              <a:ext cx="1501775" cy="132873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/>
                <a:t>Brute </a:t>
              </a:r>
              <a:r>
                <a:rPr lang="en-US" sz="2400" b="1" dirty="0" smtClean="0"/>
                <a:t>Force</a:t>
              </a:r>
              <a:endParaRPr lang="en-US" sz="2400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60600" y="2330450"/>
              <a:ext cx="2120900" cy="1328738"/>
            </a:xfrm>
            <a:prstGeom prst="rect">
              <a:avLst/>
            </a:prstGeom>
            <a:solidFill>
              <a:srgbClr val="595A5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/>
                <a:t>Non-</a:t>
              </a:r>
              <a:r>
                <a:rPr lang="en-US" sz="2400" b="1" dirty="0" smtClean="0"/>
                <a:t>randomized </a:t>
              </a:r>
              <a:r>
                <a:rPr lang="en-US" sz="2400" b="1" dirty="0"/>
                <a:t>memory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83113" y="2330450"/>
              <a:ext cx="1951037" cy="1328738"/>
            </a:xfrm>
            <a:prstGeom prst="rect">
              <a:avLst/>
            </a:prstGeom>
            <a:solidFill>
              <a:srgbClr val="595A5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/>
                <a:t>Stack </a:t>
              </a:r>
              <a:r>
                <a:rPr lang="en-US" sz="2400" b="1" dirty="0" smtClean="0"/>
                <a:t>Juggling</a:t>
              </a:r>
              <a:endParaRPr lang="en-US" sz="2400" b="1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2260600" y="3794125"/>
              <a:ext cx="2120900" cy="604838"/>
            </a:xfrm>
            <a:prstGeom prst="ellipse">
              <a:avLst/>
            </a:prstGeom>
            <a:solidFill>
              <a:srgbClr val="8E2800">
                <a:alpha val="7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/>
                <a:t>ret2text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2260600" y="4424362"/>
              <a:ext cx="2120900" cy="604838"/>
            </a:xfrm>
            <a:prstGeom prst="ellipse">
              <a:avLst/>
            </a:prstGeom>
            <a:solidFill>
              <a:srgbClr val="8E2800">
                <a:alpha val="7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 err="1"/>
                <a:t>Func</a:t>
              </a:r>
              <a:r>
                <a:rPr lang="en-US" sz="2400" b="1" dirty="0"/>
                <a:t> </a:t>
              </a:r>
              <a:r>
                <a:rPr lang="en-US" sz="2400" b="1" dirty="0" err="1"/>
                <a:t>ptr</a:t>
              </a:r>
              <a:endParaRPr lang="en-US" sz="2400" b="1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4583113" y="3810000"/>
              <a:ext cx="2120900" cy="604838"/>
            </a:xfrm>
            <a:prstGeom prst="ellipse">
              <a:avLst/>
            </a:prstGeom>
            <a:solidFill>
              <a:srgbClr val="8E2800">
                <a:alpha val="7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/>
                <a:t>ret2ret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4568825" y="4424363"/>
              <a:ext cx="2120900" cy="604837"/>
            </a:xfrm>
            <a:prstGeom prst="ellipse">
              <a:avLst/>
            </a:prstGeom>
            <a:solidFill>
              <a:srgbClr val="8E2800">
                <a:alpha val="7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/>
                <a:t>ret2pop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765925" y="2330450"/>
              <a:ext cx="1951038" cy="1328738"/>
            </a:xfrm>
            <a:prstGeom prst="rect">
              <a:avLst/>
            </a:prstGeom>
            <a:solidFill>
              <a:srgbClr val="595A5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/>
                <a:t>GOT</a:t>
              </a:r>
            </a:p>
            <a:p>
              <a:pPr algn="ctr">
                <a:defRPr/>
              </a:pPr>
              <a:r>
                <a:rPr lang="en-US" sz="2400" b="1" dirty="0"/>
                <a:t>H</a:t>
              </a:r>
              <a:r>
                <a:rPr lang="en-US" sz="2400" b="1" dirty="0" smtClean="0"/>
                <a:t>ijacking</a:t>
              </a:r>
              <a:endParaRPr lang="en-US" sz="2400" b="1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6772275" y="3810000"/>
              <a:ext cx="1944688" cy="604838"/>
            </a:xfrm>
            <a:prstGeom prst="ellipse">
              <a:avLst/>
            </a:prstGeom>
            <a:solidFill>
              <a:srgbClr val="8E2800">
                <a:alpha val="7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/>
                <a:t>ret2got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587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Many other techniques</a:t>
            </a:r>
            <a:endParaRPr lang="en-US" dirty="0"/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ret2bss, ret2data, ret2heap, ret2eax</a:t>
            </a:r>
          </a:p>
          <a:p>
            <a:r>
              <a:rPr lang="en-US" dirty="0" smtClean="0"/>
              <a:t>string pointer</a:t>
            </a:r>
          </a:p>
          <a:p>
            <a:r>
              <a:rPr lang="en-US" dirty="0" smtClean="0"/>
              <a:t>ret2dtors</a:t>
            </a:r>
          </a:p>
          <a:p>
            <a:pPr lvl="1"/>
            <a:r>
              <a:rPr lang="en-US" dirty="0" smtClean="0"/>
              <a:t>overwriting </a:t>
            </a:r>
            <a:r>
              <a:rPr lang="en-US" dirty="0" err="1" smtClean="0"/>
              <a:t>dtors</a:t>
            </a:r>
            <a:r>
              <a:rPr lang="en-US" dirty="0" smtClean="0"/>
              <a:t> section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54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2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034508"/>
            <a:ext cx="7924800" cy="1308892"/>
          </a:xfrm>
        </p:spPr>
        <p:txBody>
          <a:bodyPr/>
          <a:lstStyle/>
          <a:p>
            <a:r>
              <a:rPr lang="en-US" dirty="0" smtClean="0"/>
              <a:t>The Security of ASLR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26328" y="4267200"/>
            <a:ext cx="373934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Optional Reading:</a:t>
            </a:r>
          </a:p>
          <a:p>
            <a:pPr marL="0" lvl="1">
              <a:spcAft>
                <a:spcPts val="600"/>
              </a:spcAft>
            </a:pPr>
            <a:r>
              <a:rPr lang="en-US" i="1" dirty="0"/>
              <a:t>On the Effectiveness of Address-Space </a:t>
            </a:r>
            <a:r>
              <a:rPr lang="en-US" i="1" dirty="0" smtClean="0"/>
              <a:t>Randomization</a:t>
            </a:r>
            <a:br>
              <a:rPr lang="en-US" i="1" dirty="0" smtClean="0"/>
            </a:br>
            <a:r>
              <a:rPr lang="en-US" dirty="0" smtClean="0"/>
              <a:t>by </a:t>
            </a:r>
            <a:r>
              <a:rPr lang="en-US" dirty="0" err="1"/>
              <a:t>Shacham</a:t>
            </a:r>
            <a:r>
              <a:rPr lang="en-US" dirty="0"/>
              <a:t> et al, ACM CCS </a:t>
            </a:r>
            <a:r>
              <a:rPr lang="en-US" dirty="0" smtClean="0"/>
              <a:t>2004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90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41"/>
    </mc:Choice>
    <mc:Fallback xmlns="">
      <p:transition xmlns:p14="http://schemas.microsoft.com/office/powerpoint/2010/main" spd="slow" advTm="27941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smtClean="0">
                <a:latin typeface="Courier"/>
                <a:cs typeface="Courier"/>
              </a:rPr>
              <a:t>$ </a:t>
            </a:r>
            <a:r>
              <a:rPr lang="en-US" sz="1200" dirty="0">
                <a:latin typeface="Courier"/>
                <a:cs typeface="Courier"/>
              </a:rPr>
              <a:t>/bin/cat /</a:t>
            </a:r>
            <a:r>
              <a:rPr lang="en-US" sz="1200" dirty="0" err="1">
                <a:latin typeface="Courier"/>
                <a:cs typeface="Courier"/>
              </a:rPr>
              <a:t>proc</a:t>
            </a:r>
            <a:r>
              <a:rPr lang="en-US" sz="1200" dirty="0">
                <a:latin typeface="Courier"/>
                <a:cs typeface="Courier"/>
              </a:rPr>
              <a:t>/self/maps</a:t>
            </a:r>
          </a:p>
          <a:p>
            <a:pPr marL="0" indent="0">
              <a:buNone/>
            </a:pPr>
            <a:r>
              <a:rPr lang="en-US" sz="1200" dirty="0">
                <a:latin typeface="Courier"/>
                <a:cs typeface="Courier"/>
              </a:rPr>
              <a:t>08048000-0804f000 r-</a:t>
            </a:r>
            <a:r>
              <a:rPr lang="en-US" sz="1200" dirty="0" err="1">
                <a:latin typeface="Courier"/>
                <a:cs typeface="Courier"/>
              </a:rPr>
              <a:t>xp</a:t>
            </a:r>
            <a:r>
              <a:rPr lang="en-US" sz="1200" dirty="0">
                <a:latin typeface="Courier"/>
                <a:cs typeface="Courier"/>
              </a:rPr>
              <a:t> 00000000 08:01 2514948    /bin/cat</a:t>
            </a:r>
          </a:p>
          <a:p>
            <a:pPr marL="0" indent="0">
              <a:buNone/>
            </a:pPr>
            <a:r>
              <a:rPr lang="en-US" sz="1200" dirty="0">
                <a:latin typeface="Courier"/>
                <a:cs typeface="Courier"/>
              </a:rPr>
              <a:t>0804f000-08050000 </a:t>
            </a:r>
            <a:r>
              <a:rPr lang="en-US" sz="1200" dirty="0" err="1">
                <a:latin typeface="Courier"/>
                <a:cs typeface="Courier"/>
              </a:rPr>
              <a:t>rw</a:t>
            </a:r>
            <a:r>
              <a:rPr lang="en-US" sz="1200" dirty="0">
                <a:latin typeface="Courier"/>
                <a:cs typeface="Courier"/>
              </a:rPr>
              <a:t>-p 00006000 08:01 2514948    /bin/cat</a:t>
            </a:r>
          </a:p>
          <a:p>
            <a:pPr marL="0" indent="0">
              <a:buNone/>
            </a:pPr>
            <a:r>
              <a:rPr lang="en-US" sz="1200" dirty="0">
                <a:latin typeface="Courier"/>
                <a:cs typeface="Courier"/>
              </a:rPr>
              <a:t>08050000-08071000 </a:t>
            </a:r>
            <a:r>
              <a:rPr lang="en-US" sz="1200" dirty="0" err="1">
                <a:latin typeface="Courier"/>
                <a:cs typeface="Courier"/>
              </a:rPr>
              <a:t>rw</a:t>
            </a:r>
            <a:r>
              <a:rPr lang="en-US" sz="1200" dirty="0">
                <a:latin typeface="Courier"/>
                <a:cs typeface="Courier"/>
              </a:rPr>
              <a:t>-p 08050000 00:00 0          [heap]</a:t>
            </a:r>
          </a:p>
          <a:p>
            <a:pPr marL="0" indent="0">
              <a:buNone/>
            </a:pPr>
            <a:r>
              <a:rPr lang="en-US" sz="1200" dirty="0">
                <a:latin typeface="Courier"/>
                <a:cs typeface="Courier"/>
              </a:rPr>
              <a:t>b7d3b000-b7e75000 r--p 00000000 08:01 1475932    /</a:t>
            </a:r>
            <a:r>
              <a:rPr lang="en-US" sz="1200" dirty="0" err="1">
                <a:latin typeface="Courier"/>
                <a:cs typeface="Courier"/>
              </a:rPr>
              <a:t>usr</a:t>
            </a:r>
            <a:r>
              <a:rPr lang="en-US" sz="1200" dirty="0">
                <a:latin typeface="Courier"/>
                <a:cs typeface="Courier"/>
              </a:rPr>
              <a:t>/lib/locale/locale-archive</a:t>
            </a:r>
          </a:p>
          <a:p>
            <a:pPr marL="0" indent="0">
              <a:buNone/>
            </a:pPr>
            <a:r>
              <a:rPr lang="en-US" sz="1200" dirty="0">
                <a:latin typeface="Courier"/>
                <a:cs typeface="Courier"/>
              </a:rPr>
              <a:t>b7e75000-b7e76000 </a:t>
            </a:r>
            <a:r>
              <a:rPr lang="en-US" sz="1200" dirty="0" err="1">
                <a:latin typeface="Courier"/>
                <a:cs typeface="Courier"/>
              </a:rPr>
              <a:t>rw</a:t>
            </a:r>
            <a:r>
              <a:rPr lang="en-US" sz="1200" dirty="0">
                <a:latin typeface="Courier"/>
                <a:cs typeface="Courier"/>
              </a:rPr>
              <a:t>-p b7e75000 00:00 0 </a:t>
            </a:r>
          </a:p>
          <a:p>
            <a:pPr marL="0" indent="0">
              <a:buNone/>
            </a:pPr>
            <a:r>
              <a:rPr lang="en-US" sz="1200" dirty="0">
                <a:latin typeface="Courier"/>
                <a:cs typeface="Courier"/>
              </a:rPr>
              <a:t>b7e76000-b7fcb000 r-</a:t>
            </a:r>
            <a:r>
              <a:rPr lang="en-US" sz="1200" dirty="0" err="1">
                <a:latin typeface="Courier"/>
                <a:cs typeface="Courier"/>
              </a:rPr>
              <a:t>xp</a:t>
            </a:r>
            <a:r>
              <a:rPr lang="en-US" sz="1200" dirty="0">
                <a:latin typeface="Courier"/>
                <a:cs typeface="Courier"/>
              </a:rPr>
              <a:t> 00000000 08:01 205950     /lib/i686/</a:t>
            </a:r>
            <a:r>
              <a:rPr lang="en-US" sz="1200" dirty="0" err="1">
                <a:latin typeface="Courier"/>
                <a:cs typeface="Courier"/>
              </a:rPr>
              <a:t>cmov</a:t>
            </a:r>
            <a:r>
              <a:rPr lang="en-US" sz="1200" dirty="0">
                <a:latin typeface="Courier"/>
                <a:cs typeface="Courier"/>
              </a:rPr>
              <a:t>/libc-2.7.so</a:t>
            </a:r>
          </a:p>
          <a:p>
            <a:pPr marL="0" indent="0">
              <a:buNone/>
            </a:pPr>
            <a:r>
              <a:rPr lang="en-US" sz="1200" dirty="0">
                <a:latin typeface="Courier"/>
                <a:cs typeface="Courier"/>
              </a:rPr>
              <a:t>b7fcb000-b7fcc000 r--p 00155000 08:01 205950     /lib/i686/</a:t>
            </a:r>
            <a:r>
              <a:rPr lang="en-US" sz="1200" dirty="0" err="1">
                <a:latin typeface="Courier"/>
                <a:cs typeface="Courier"/>
              </a:rPr>
              <a:t>cmov</a:t>
            </a:r>
            <a:r>
              <a:rPr lang="en-US" sz="1200" dirty="0">
                <a:latin typeface="Courier"/>
                <a:cs typeface="Courier"/>
              </a:rPr>
              <a:t>/libc-2.7.so</a:t>
            </a:r>
          </a:p>
          <a:p>
            <a:pPr marL="0" indent="0">
              <a:buNone/>
            </a:pPr>
            <a:r>
              <a:rPr lang="en-US" sz="1200" dirty="0">
                <a:latin typeface="Courier"/>
                <a:cs typeface="Courier"/>
              </a:rPr>
              <a:t>b7fcc000-b7fce000 </a:t>
            </a:r>
            <a:r>
              <a:rPr lang="en-US" sz="1200" dirty="0" err="1">
                <a:latin typeface="Courier"/>
                <a:cs typeface="Courier"/>
              </a:rPr>
              <a:t>rw</a:t>
            </a:r>
            <a:r>
              <a:rPr lang="en-US" sz="1200" dirty="0">
                <a:latin typeface="Courier"/>
                <a:cs typeface="Courier"/>
              </a:rPr>
              <a:t>-p 00156000 08:01 205950     /lib/i686/</a:t>
            </a:r>
            <a:r>
              <a:rPr lang="en-US" sz="1200" dirty="0" err="1">
                <a:latin typeface="Courier"/>
                <a:cs typeface="Courier"/>
              </a:rPr>
              <a:t>cmov</a:t>
            </a:r>
            <a:r>
              <a:rPr lang="en-US" sz="1200" dirty="0">
                <a:latin typeface="Courier"/>
                <a:cs typeface="Courier"/>
              </a:rPr>
              <a:t>/libc-2.7.so</a:t>
            </a:r>
          </a:p>
          <a:p>
            <a:pPr marL="0" indent="0">
              <a:buNone/>
            </a:pPr>
            <a:r>
              <a:rPr lang="en-US" sz="1200" dirty="0">
                <a:latin typeface="Courier"/>
                <a:cs typeface="Courier"/>
              </a:rPr>
              <a:t>b7fce000-b7fd1000 </a:t>
            </a:r>
            <a:r>
              <a:rPr lang="en-US" sz="1200" dirty="0" err="1">
                <a:latin typeface="Courier"/>
                <a:cs typeface="Courier"/>
              </a:rPr>
              <a:t>rw</a:t>
            </a:r>
            <a:r>
              <a:rPr lang="en-US" sz="1200" dirty="0">
                <a:latin typeface="Courier"/>
                <a:cs typeface="Courier"/>
              </a:rPr>
              <a:t>-p b7fce000 00:00 0 </a:t>
            </a:r>
          </a:p>
          <a:p>
            <a:pPr marL="0" indent="0">
              <a:buNone/>
            </a:pPr>
            <a:r>
              <a:rPr lang="en-US" sz="1200" dirty="0">
                <a:latin typeface="Courier"/>
                <a:cs typeface="Courier"/>
              </a:rPr>
              <a:t>b7fe1000-b7fe3000 </a:t>
            </a:r>
            <a:r>
              <a:rPr lang="en-US" sz="1200" dirty="0" err="1">
                <a:latin typeface="Courier"/>
                <a:cs typeface="Courier"/>
              </a:rPr>
              <a:t>rw</a:t>
            </a:r>
            <a:r>
              <a:rPr lang="en-US" sz="1200" dirty="0">
                <a:latin typeface="Courier"/>
                <a:cs typeface="Courier"/>
              </a:rPr>
              <a:t>-p b7fe1000 00:00 0 </a:t>
            </a:r>
          </a:p>
          <a:p>
            <a:pPr marL="0" indent="0">
              <a:buNone/>
            </a:pPr>
            <a:r>
              <a:rPr lang="en-US" sz="1200" dirty="0">
                <a:latin typeface="Courier"/>
                <a:cs typeface="Courier"/>
              </a:rPr>
              <a:t>b7fe3000-b7fe4000 r-</a:t>
            </a:r>
            <a:r>
              <a:rPr lang="en-US" sz="1200" dirty="0" err="1">
                <a:latin typeface="Courier"/>
                <a:cs typeface="Courier"/>
              </a:rPr>
              <a:t>xp</a:t>
            </a:r>
            <a:r>
              <a:rPr lang="en-US" sz="1200" dirty="0">
                <a:latin typeface="Courier"/>
                <a:cs typeface="Courier"/>
              </a:rPr>
              <a:t> b7fe3000 00:00 0          [</a:t>
            </a:r>
            <a:r>
              <a:rPr lang="en-US" sz="1200" dirty="0" err="1">
                <a:latin typeface="Courier"/>
                <a:cs typeface="Courier"/>
              </a:rPr>
              <a:t>vdso</a:t>
            </a:r>
            <a:r>
              <a:rPr lang="en-US" sz="1200" dirty="0">
                <a:latin typeface="Courier"/>
                <a:cs typeface="Courier"/>
              </a:rPr>
              <a:t>]</a:t>
            </a:r>
          </a:p>
          <a:p>
            <a:pPr marL="0" indent="0">
              <a:buNone/>
            </a:pPr>
            <a:r>
              <a:rPr lang="en-US" sz="1200" dirty="0">
                <a:latin typeface="Courier"/>
                <a:cs typeface="Courier"/>
              </a:rPr>
              <a:t>b7fe4000-b7ffe000 r-</a:t>
            </a:r>
            <a:r>
              <a:rPr lang="en-US" sz="1200" dirty="0" err="1">
                <a:latin typeface="Courier"/>
                <a:cs typeface="Courier"/>
              </a:rPr>
              <a:t>xp</a:t>
            </a:r>
            <a:r>
              <a:rPr lang="en-US" sz="1200" dirty="0">
                <a:latin typeface="Courier"/>
                <a:cs typeface="Courier"/>
              </a:rPr>
              <a:t> 00000000 08:01 196610     /lib/ld-2.7.so</a:t>
            </a:r>
          </a:p>
          <a:p>
            <a:pPr marL="0" indent="0">
              <a:buNone/>
            </a:pPr>
            <a:r>
              <a:rPr lang="en-US" sz="1200" dirty="0">
                <a:latin typeface="Courier"/>
                <a:cs typeface="Courier"/>
              </a:rPr>
              <a:t>b7ffe000-b8000000 </a:t>
            </a:r>
            <a:r>
              <a:rPr lang="en-US" sz="1200" dirty="0" err="1">
                <a:latin typeface="Courier"/>
                <a:cs typeface="Courier"/>
              </a:rPr>
              <a:t>rw</a:t>
            </a:r>
            <a:r>
              <a:rPr lang="en-US" sz="1200" dirty="0">
                <a:latin typeface="Courier"/>
                <a:cs typeface="Courier"/>
              </a:rPr>
              <a:t>-p 0001a000 08:01 196610     /lib/ld-2.7.so</a:t>
            </a:r>
          </a:p>
          <a:p>
            <a:pPr marL="0" indent="0">
              <a:buNone/>
            </a:pPr>
            <a:r>
              <a:rPr lang="en-US" sz="1200" b="1" dirty="0">
                <a:latin typeface="Courier"/>
                <a:cs typeface="Courier"/>
              </a:rPr>
              <a:t>bffeb000</a:t>
            </a:r>
            <a:r>
              <a:rPr lang="en-US" sz="1200" dirty="0">
                <a:latin typeface="Courier"/>
                <a:cs typeface="Courier"/>
              </a:rPr>
              <a:t>-c0000000 </a:t>
            </a:r>
            <a:r>
              <a:rPr lang="en-US" sz="1200" dirty="0" err="1">
                <a:latin typeface="Courier"/>
                <a:cs typeface="Courier"/>
              </a:rPr>
              <a:t>rw</a:t>
            </a:r>
            <a:r>
              <a:rPr lang="en-US" sz="1200" dirty="0">
                <a:latin typeface="Courier"/>
                <a:cs typeface="Courier"/>
              </a:rPr>
              <a:t>-p bffeb000 00:00 0          [stack]</a:t>
            </a:r>
          </a:p>
          <a:p>
            <a:endParaRPr lang="en-US" sz="2800" dirty="0"/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838200" y="4953000"/>
            <a:ext cx="6934200" cy="1752600"/>
          </a:xfrm>
          <a:prstGeom prst="wedgeRoundRectCallout">
            <a:avLst>
              <a:gd name="adj1" fmla="val 17864"/>
              <a:gd name="adj2" fmla="val -6353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b="0" dirty="0" smtClean="0">
                <a:latin typeface="Cambria"/>
                <a:cs typeface="Cambria"/>
              </a:rPr>
              <a:t>~ 27 bits between bffeb000, b7ffee00.</a:t>
            </a:r>
            <a:endParaRPr lang="en-US" sz="2000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0" dirty="0" smtClean="0">
                <a:latin typeface="Cambria"/>
                <a:cs typeface="Cambria"/>
              </a:rPr>
              <a:t>Top 4 not touched by PAX.</a:t>
            </a:r>
          </a:p>
          <a:p>
            <a:pPr marL="285750" indent="-285750">
              <a:buFont typeface="Arial"/>
              <a:buChar char="•"/>
            </a:pPr>
            <a:r>
              <a:rPr lang="en-US" sz="2000" b="0" dirty="0" smtClean="0">
                <a:latin typeface="Cambria"/>
                <a:cs typeface="Cambria"/>
              </a:rPr>
              <a:t>&lt; ~24 bits of randomness.</a:t>
            </a:r>
          </a:p>
          <a:p>
            <a:pPr marL="285750" indent="-285750">
              <a:buFont typeface="Arial"/>
              <a:buChar char="•"/>
            </a:pPr>
            <a:r>
              <a:rPr lang="en-US" sz="2000" b="0" dirty="0" err="1" smtClean="0">
                <a:latin typeface="Cambria"/>
                <a:cs typeface="Cambria"/>
              </a:rPr>
              <a:t>Shacham</a:t>
            </a:r>
            <a:r>
              <a:rPr lang="en-US" sz="2000" b="0" dirty="0" smtClean="0">
                <a:latin typeface="Cambria"/>
                <a:cs typeface="Cambria"/>
              </a:rPr>
              <a:t> et al report 16 bits in reality for x86 on Linux.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mbria"/>
              <a:cs typeface="Cambri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893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172200" y="4543614"/>
            <a:ext cx="2114106" cy="2314386"/>
            <a:chOff x="3680125" y="2533274"/>
            <a:chExt cx="2114493" cy="2314135"/>
          </a:xfrm>
        </p:grpSpPr>
        <p:pic>
          <p:nvPicPr>
            <p:cNvPr id="6" name="Picture 174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0125" y="2533274"/>
              <a:ext cx="2114493" cy="2114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70"/>
            <p:cNvSpPr txBox="1">
              <a:spLocks noChangeArrowheads="1"/>
            </p:cNvSpPr>
            <p:nvPr/>
          </p:nvSpPr>
          <p:spPr bwMode="auto">
            <a:xfrm rot="766275">
              <a:off x="4189287" y="4447342"/>
              <a:ext cx="1435910" cy="400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 dirty="0">
                  <a:solidFill>
                    <a:schemeClr val="tx2"/>
                  </a:solidFill>
                  <a:latin typeface="Calibri"/>
                </a:rPr>
                <a:t>Randomize</a:t>
              </a:r>
              <a:r>
                <a:rPr lang="en-US" sz="1800" dirty="0">
                  <a:solidFill>
                    <a:srgbClr val="B64926"/>
                  </a:solidFill>
                  <a:latin typeface="Calibri"/>
                </a:rPr>
                <a:t>!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</a:t>
            </a:r>
            <a:r>
              <a:rPr lang="en-US" dirty="0"/>
              <a:t>R</a:t>
            </a:r>
            <a:r>
              <a:rPr lang="en-US" dirty="0" smtClean="0"/>
              <a:t>andomize?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123950"/>
            <a:ext cx="8385175" cy="525145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the machine starts? (Windows)</a:t>
            </a:r>
          </a:p>
          <a:p>
            <a:pPr marL="914400" lvl="1" indent="-514350"/>
            <a:r>
              <a:rPr lang="en-US" dirty="0" smtClean="0"/>
              <a:t>Assign each module an address once per boot</a:t>
            </a:r>
          </a:p>
          <a:p>
            <a:pPr marL="914400" lvl="1" indent="-514350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When a process starts? (Linux)</a:t>
            </a:r>
          </a:p>
          <a:p>
            <a:pPr marL="914400" lvl="1" indent="-514350"/>
            <a:r>
              <a:rPr lang="en-US" dirty="0"/>
              <a:t>Constant re-randomization for all child processes</a:t>
            </a:r>
          </a:p>
          <a:p>
            <a:pPr marL="57150" indent="0">
              <a:buNone/>
            </a:pPr>
            <a:endParaRPr lang="en-US" dirty="0" smtClean="0"/>
          </a:p>
          <a:p>
            <a:pPr marL="5715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894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80"/>
    </mc:Choice>
    <mc:Fallback xmlns="">
      <p:transition xmlns:p14="http://schemas.microsoft.com/office/powerpoint/2010/main" spd="slow" advTm="7298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Game for ASLR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4488" y="1123950"/>
            <a:ext cx="8189912" cy="5251450"/>
          </a:xfrm>
        </p:spPr>
        <p:txBody>
          <a:bodyPr/>
          <a:lstStyle/>
          <a:p>
            <a:r>
              <a:rPr lang="en-US" sz="2400" dirty="0"/>
              <a:t>A</a:t>
            </a:r>
            <a:r>
              <a:rPr lang="en-US" sz="2400" dirty="0" smtClean="0"/>
              <a:t>ttempted attack with randomization guess </a:t>
            </a:r>
            <a:r>
              <a:rPr lang="en-US" sz="2400" b="1" i="1" dirty="0" smtClean="0"/>
              <a:t>x</a:t>
            </a:r>
            <a:r>
              <a:rPr lang="en-US" sz="2400" dirty="0" smtClean="0"/>
              <a:t> is “a probe”</a:t>
            </a:r>
          </a:p>
          <a:p>
            <a:pPr lvl="1"/>
            <a:r>
              <a:rPr lang="en-US" sz="2000" dirty="0" smtClean="0"/>
              <a:t>Success = </a:t>
            </a:r>
            <a:r>
              <a:rPr lang="en-US" sz="2000" b="1" dirty="0" smtClean="0"/>
              <a:t>x </a:t>
            </a:r>
            <a:r>
              <a:rPr lang="en-US" sz="2000" dirty="0" smtClean="0"/>
              <a:t>is correct</a:t>
            </a:r>
          </a:p>
          <a:p>
            <a:pPr lvl="1"/>
            <a:r>
              <a:rPr lang="en-US" sz="2000" dirty="0" smtClean="0"/>
              <a:t>Failure = detectable crash or fail to exploit</a:t>
            </a:r>
          </a:p>
          <a:p>
            <a:pPr lvl="1"/>
            <a:r>
              <a:rPr lang="en-US" sz="2000" dirty="0" smtClean="0"/>
              <a:t>Assume 16 bits of randomness available for ASLR</a:t>
            </a:r>
          </a:p>
          <a:p>
            <a:pPr lvl="1"/>
            <a:endParaRPr lang="en-US" sz="2000" dirty="0"/>
          </a:p>
          <a:p>
            <a:r>
              <a:rPr lang="en-US" sz="2400" b="1" dirty="0" smtClean="0"/>
              <a:t>Game: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In expectation, how many probes are necessary to guess </a:t>
            </a:r>
            <a:r>
              <a:rPr lang="en-US" sz="2400" b="1" dirty="0" smtClean="0"/>
              <a:t>x</a:t>
            </a:r>
            <a:r>
              <a:rPr lang="en-US" sz="2400" dirty="0" smtClean="0"/>
              <a:t>?</a:t>
            </a:r>
          </a:p>
          <a:p>
            <a:endParaRPr lang="en-US" sz="2400" dirty="0" smtClean="0"/>
          </a:p>
          <a:p>
            <a:r>
              <a:rPr lang="en-US" sz="2400" i="1" dirty="0" smtClean="0"/>
              <a:t>Scenario 1:</a:t>
            </a:r>
            <a:r>
              <a:rPr lang="en-US" sz="2400" dirty="0" smtClean="0"/>
              <a:t> not randomized after each probe (Windows)</a:t>
            </a:r>
          </a:p>
          <a:p>
            <a:r>
              <a:rPr lang="en-US" sz="2400" i="1" dirty="0" smtClean="0"/>
              <a:t>Scenario 2:</a:t>
            </a:r>
            <a:r>
              <a:rPr lang="en-US" sz="2400" dirty="0" smtClean="0"/>
              <a:t> re-randomized after each probe (Linux)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034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093"/>
    </mc:Choice>
    <mc:Fallback xmlns="">
      <p:transition xmlns:p14="http://schemas.microsoft.com/office/powerpoint/2010/main" spd="slow" advTm="137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1219200"/>
            <a:ext cx="8001000" cy="1295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3200" b="0" dirty="0" smtClean="0"/>
              <a:t>What is the expected number of probes to hack the machine?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2819400"/>
            <a:ext cx="8001000" cy="1295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/>
            <a:r>
              <a:rPr lang="en-US" sz="3200" b="0" dirty="0" smtClean="0"/>
              <a:t>1. </a:t>
            </a:r>
            <a:r>
              <a:rPr lang="en-US" sz="3200" b="0" dirty="0" err="1" smtClean="0"/>
              <a:t>Pr[Success</a:t>
            </a:r>
            <a:r>
              <a:rPr lang="en-US" sz="3200" b="0" dirty="0" smtClean="0"/>
              <a:t> on exactly trial </a:t>
            </a:r>
            <a:r>
              <a:rPr lang="en-US" sz="3200" b="0" dirty="0" err="1" smtClean="0"/>
              <a:t>n</a:t>
            </a:r>
            <a:r>
              <a:rPr lang="en-US" sz="3200" b="0" dirty="0" smtClean="0"/>
              <a:t>]?</a:t>
            </a:r>
          </a:p>
          <a:p>
            <a:pPr algn="l"/>
            <a:r>
              <a:rPr lang="en-US" sz="3200" b="0" dirty="0" smtClean="0"/>
              <a:t>2. </a:t>
            </a:r>
            <a:r>
              <a:rPr lang="en-US" sz="3200" b="0" dirty="0" err="1" smtClean="0"/>
              <a:t>Pr[Success</a:t>
            </a:r>
            <a:r>
              <a:rPr lang="en-US" sz="3200" b="0" dirty="0" smtClean="0"/>
              <a:t> by trial </a:t>
            </a:r>
            <a:r>
              <a:rPr lang="en-US" sz="3200" b="0" dirty="0" err="1" smtClean="0"/>
              <a:t>n</a:t>
            </a:r>
            <a:r>
              <a:rPr lang="en-US" sz="3200" b="0" dirty="0" smtClean="0"/>
              <a:t>]?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298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456"/>
    </mc:Choice>
    <mc:Fallback xmlns="">
      <p:transition xmlns:p14="http://schemas.microsoft.com/office/powerpoint/2010/main" spd="slow" advTm="14945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Canary / Stack Cookies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Domestic_Canary_-_Serinus_canaria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876832" y="2244582"/>
            <a:ext cx="2886168" cy="23859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843" y="6544632"/>
            <a:ext cx="5037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en.wikipedia.org</a:t>
            </a:r>
            <a:r>
              <a:rPr lang="en-US" sz="1200" dirty="0"/>
              <a:t>/wiki/File:Domestic_Canary_-_</a:t>
            </a:r>
            <a:r>
              <a:rPr lang="en-US" sz="1200" dirty="0" err="1"/>
              <a:t>Serinus_canaria.jpg</a:t>
            </a:r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083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Scenario 1: </a:t>
            </a:r>
            <a:br>
              <a:rPr lang="en-US" dirty="0" smtClean="0"/>
            </a:br>
            <a:r>
              <a:rPr lang="en-US" dirty="0" smtClean="0"/>
              <a:t>Not Randomized After Each Probe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Pretend that each possible offset is written on a ball.  </a:t>
            </a:r>
          </a:p>
          <a:p>
            <a:r>
              <a:rPr lang="en-US" dirty="0" smtClean="0"/>
              <a:t>There are 2</a:t>
            </a:r>
            <a:r>
              <a:rPr lang="en-US" baseline="30000" dirty="0" smtClean="0"/>
              <a:t>16</a:t>
            </a:r>
            <a:r>
              <a:rPr lang="en-US" dirty="0" smtClean="0"/>
              <a:t> balls.</a:t>
            </a:r>
          </a:p>
          <a:p>
            <a:r>
              <a:rPr lang="en-US" dirty="0" smtClean="0"/>
              <a:t>This scenario is like selecting balls </a:t>
            </a:r>
            <a:r>
              <a:rPr lang="en-US" b="1" i="1" dirty="0" smtClean="0"/>
              <a:t>without replacement </a:t>
            </a:r>
            <a:r>
              <a:rPr lang="en-US" dirty="0" smtClean="0"/>
              <a:t>until we get the ball with the randomization offset written on it.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>
            <a:off x="1714500" y="5599111"/>
            <a:ext cx="2057400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>
            <a:off x="4915694" y="5598317"/>
            <a:ext cx="2057400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10800000">
            <a:off x="2743200" y="6627811"/>
            <a:ext cx="3200400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Oval 30"/>
          <p:cNvSpPr/>
          <p:nvPr/>
        </p:nvSpPr>
        <p:spPr bwMode="auto">
          <a:xfrm>
            <a:off x="3048000" y="4800600"/>
            <a:ext cx="609600" cy="6096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Arial" pitchFamily="-65" charset="0"/>
              </a:rPr>
              <a:t>1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3200400" y="5410200"/>
            <a:ext cx="609600" cy="6096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Arial" pitchFamily="-65" charset="0"/>
              </a:rPr>
              <a:t>2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810000" y="5105400"/>
            <a:ext cx="609600" cy="6096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Arial" pitchFamily="-65" charset="0"/>
              </a:rPr>
              <a:t>4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4419600" y="5638800"/>
            <a:ext cx="609600" cy="6096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Arial" pitchFamily="-65" charset="0"/>
              </a:rPr>
              <a:t>3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4876800" y="5181600"/>
            <a:ext cx="609600" cy="6096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Arial" pitchFamily="-65" charset="0"/>
              </a:rPr>
              <a:t>7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4419600" y="4724400"/>
            <a:ext cx="609600" cy="6096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Arial" pitchFamily="-65" charset="0"/>
              </a:rPr>
              <a:t>9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3581400" y="5791200"/>
            <a:ext cx="609600" cy="6096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65" charset="0"/>
              </a:rPr>
              <a:t>8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</a:endParaRPr>
          </a:p>
        </p:txBody>
      </p:sp>
      <p:cxnSp>
        <p:nvCxnSpPr>
          <p:cNvPr id="39" name="Straight Arrow Connector 38"/>
          <p:cNvCxnSpPr>
            <a:endCxn id="35" idx="6"/>
          </p:cNvCxnSpPr>
          <p:nvPr/>
        </p:nvCxnSpPr>
        <p:spPr bwMode="auto">
          <a:xfrm rot="10800000" flipV="1">
            <a:off x="5486400" y="5257800"/>
            <a:ext cx="1600200" cy="228600"/>
          </a:xfrm>
          <a:prstGeom prst="straightConnector1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7010400" y="48006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dirty="0" smtClean="0"/>
              <a:t>Correct</a:t>
            </a:r>
            <a:br>
              <a:rPr lang="en-US" dirty="0" smtClean="0"/>
            </a:br>
            <a:r>
              <a:rPr lang="en-US" dirty="0" smtClean="0"/>
              <a:t>Offset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551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"/>
    </mc:Choice>
    <mc:Fallback xmlns="">
      <p:transition xmlns:p14="http://schemas.microsoft.com/office/powerpoint/2010/main" spd="slow" advTm="51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W/O Replacement:</a:t>
            </a:r>
            <a:br>
              <a:rPr lang="en-US" dirty="0" smtClean="0"/>
            </a:br>
            <a:r>
              <a:rPr lang="en-US" b="0" dirty="0" err="1" smtClean="0">
                <a:solidFill>
                  <a:schemeClr val="tx1"/>
                </a:solidFill>
              </a:rPr>
              <a:t>Pr[Success</a:t>
            </a:r>
            <a:r>
              <a:rPr lang="en-US" b="0" dirty="0" smtClean="0">
                <a:solidFill>
                  <a:schemeClr val="tx1"/>
                </a:solidFill>
              </a:rPr>
              <a:t> on Exactly nth try]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410200"/>
            <a:ext cx="1219200" cy="3810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000" b="0" dirty="0" smtClean="0"/>
              <a:t>Probe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7400" y="6172200"/>
            <a:ext cx="1219200" cy="3810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000" b="0" dirty="0" smtClean="0"/>
              <a:t>Success</a:t>
            </a:r>
          </a:p>
        </p:txBody>
      </p:sp>
      <p:cxnSp>
        <p:nvCxnSpPr>
          <p:cNvPr id="16" name="Straight Arrow Connector 15"/>
          <p:cNvCxnSpPr>
            <a:stCxn id="5" idx="3"/>
          </p:cNvCxnSpPr>
          <p:nvPr/>
        </p:nvCxnSpPr>
        <p:spPr bwMode="auto">
          <a:xfrm>
            <a:off x="1447800" y="5600700"/>
            <a:ext cx="838200" cy="5715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5867400"/>
            <a:ext cx="393700" cy="584200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1447800" y="4267200"/>
            <a:ext cx="1828800" cy="1333500"/>
            <a:chOff x="1447800" y="4267200"/>
            <a:chExt cx="1828800" cy="1333500"/>
          </a:xfrm>
        </p:grpSpPr>
        <p:cxnSp>
          <p:nvCxnSpPr>
            <p:cNvPr id="7" name="Straight Arrow Connector 6"/>
            <p:cNvCxnSpPr>
              <a:stCxn id="5" idx="3"/>
            </p:cNvCxnSpPr>
            <p:nvPr/>
          </p:nvCxnSpPr>
          <p:spPr bwMode="auto">
            <a:xfrm flipV="1">
              <a:off x="1447800" y="4724400"/>
              <a:ext cx="1143000" cy="8763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2057400" y="4267200"/>
              <a:ext cx="12192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sz="2000" b="0" dirty="0" smtClean="0"/>
                <a:t>Fail, Probe 2</a:t>
              </a:r>
            </a:p>
          </p:txBody>
        </p:sp>
      </p:grp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300" y="4749800"/>
            <a:ext cx="715347" cy="50800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2667000" y="4648200"/>
            <a:ext cx="1981200" cy="914400"/>
            <a:chOff x="2667000" y="4648200"/>
            <a:chExt cx="1981200" cy="914400"/>
          </a:xfrm>
        </p:grpSpPr>
        <p:sp>
          <p:nvSpPr>
            <p:cNvPr id="12" name="TextBox 11"/>
            <p:cNvSpPr txBox="1"/>
            <p:nvPr/>
          </p:nvSpPr>
          <p:spPr>
            <a:xfrm>
              <a:off x="3429000" y="5181600"/>
              <a:ext cx="12192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sz="2000" b="0" dirty="0" smtClean="0"/>
                <a:t>Success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>
              <a:off x="2667000" y="4648200"/>
              <a:ext cx="838200" cy="5715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800" y="3429000"/>
            <a:ext cx="751114" cy="533400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2200" y="5029200"/>
            <a:ext cx="685800" cy="4572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2971800" y="2971800"/>
            <a:ext cx="2057400" cy="1333500"/>
            <a:chOff x="2971800" y="2971800"/>
            <a:chExt cx="2057400" cy="1333500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 flipV="1">
              <a:off x="2971800" y="3429000"/>
              <a:ext cx="1143000" cy="8763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3810000" y="2971800"/>
              <a:ext cx="12192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sz="2000" b="0" dirty="0" smtClean="0"/>
                <a:t>Fail, Probe 3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886200" y="1143000"/>
            <a:ext cx="4191000" cy="3124200"/>
            <a:chOff x="3886200" y="1143000"/>
            <a:chExt cx="4191000" cy="3124200"/>
          </a:xfrm>
        </p:grpSpPr>
        <p:sp>
          <p:nvSpPr>
            <p:cNvPr id="15" name="TextBox 14"/>
            <p:cNvSpPr txBox="1"/>
            <p:nvPr/>
          </p:nvSpPr>
          <p:spPr>
            <a:xfrm>
              <a:off x="5791200" y="1752600"/>
              <a:ext cx="12192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sz="2000" b="0" dirty="0" smtClean="0"/>
                <a:t>Fail, Probe 4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58000" y="2743200"/>
              <a:ext cx="12192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sz="2000" b="0" dirty="0" smtClean="0"/>
                <a:t>Success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>
              <a:off x="6096000" y="2209800"/>
              <a:ext cx="838200" cy="5715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flipV="1">
              <a:off x="6248400" y="1143000"/>
              <a:ext cx="914400" cy="6477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pic>
          <p:nvPicPr>
            <p:cNvPr id="28" name="Picture 27" descr="latex-image-1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91200" y="2438400"/>
              <a:ext cx="664368" cy="442912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257800" y="3886200"/>
              <a:ext cx="12192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sz="2000" b="0" dirty="0" smtClean="0"/>
                <a:t>Success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4191000" y="3352800"/>
              <a:ext cx="838200" cy="5715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V="1">
              <a:off x="4572000" y="2133600"/>
              <a:ext cx="1143000" cy="8763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27" name="Picture 26" descr="latex-image-1.pd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86200" y="3657600"/>
              <a:ext cx="728663" cy="485775"/>
            </a:xfrm>
            <a:prstGeom prst="rect">
              <a:avLst/>
            </a:prstGeom>
          </p:spPr>
        </p:pic>
        <p:pic>
          <p:nvPicPr>
            <p:cNvPr id="29" name="Picture 28" descr="latex-image-1.pdf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343400" y="2057400"/>
              <a:ext cx="711200" cy="50505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0456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61"/>
    </mc:Choice>
    <mc:Fallback xmlns="">
      <p:transition xmlns:p14="http://schemas.microsoft.com/office/powerpoint/2010/main" spd="slow" advTm="82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1143000" y="1981200"/>
            <a:ext cx="6858000" cy="28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8" name="Picture 47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743200"/>
            <a:ext cx="6743700" cy="622300"/>
          </a:xfrm>
          <a:prstGeom prst="rect">
            <a:avLst/>
          </a:prstGeom>
        </p:spPr>
      </p:pic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325438" y="228600"/>
            <a:ext cx="8493125" cy="727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W/O Replacement:</a:t>
            </a:r>
            <a:br>
              <a:rPr lang="en-US" dirty="0" smtClean="0"/>
            </a:br>
            <a:r>
              <a:rPr lang="en-US" b="0" dirty="0" err="1" smtClean="0">
                <a:solidFill>
                  <a:schemeClr val="tx1"/>
                </a:solidFill>
              </a:rPr>
              <a:t>Pr[Success</a:t>
            </a:r>
            <a:r>
              <a:rPr lang="en-US" b="0" dirty="0" smtClean="0">
                <a:solidFill>
                  <a:schemeClr val="tx1"/>
                </a:solidFill>
              </a:rPr>
              <a:t> on Exactly nth try]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" name="Left Brace 4"/>
          <p:cNvSpPr/>
          <p:nvPr/>
        </p:nvSpPr>
        <p:spPr bwMode="auto">
          <a:xfrm rot="16200000">
            <a:off x="2933703" y="1790699"/>
            <a:ext cx="533400" cy="4114801"/>
          </a:xfrm>
          <a:prstGeom prst="leftBrac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-65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40386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b="0" dirty="0" smtClean="0"/>
              <a:t>Fail the first n-1 times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4600" y="38862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b="0" dirty="0" smtClean="0"/>
              <a:t>Succeed on nth trial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rot="16200000" flipV="1">
            <a:off x="6400800" y="3505200"/>
            <a:ext cx="381000" cy="2286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51620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7"/>
    </mc:Choice>
    <mc:Fallback xmlns="">
      <p:transition xmlns:p14="http://schemas.microsoft.com/office/powerpoint/2010/main" spd="slow" advTm="2737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 bwMode="auto">
          <a:xfrm>
            <a:off x="0" y="1863725"/>
            <a:ext cx="8493125" cy="727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1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pitchFamily="-65" charset="-128"/>
              </a:rPr>
              <a:t>W/O Replacement:</a:t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pitchFamily="-65" charset="-128"/>
              </a:rPr>
            </a:b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pitchFamily="-65" charset="-128"/>
              </a:rPr>
              <a:t>Pr[Success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sz="3600" i="1" kern="0" dirty="0" smtClean="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rPr>
              <a:t>by</a:t>
            </a:r>
            <a:r>
              <a:rPr lang="en-US" sz="3600" b="0" kern="0" dirty="0" smtClean="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pitchFamily="-65" charset="-128"/>
              </a:rPr>
              <a:t>nth try] =</a:t>
            </a:r>
          </a:p>
          <a:p>
            <a:pPr marL="0" marR="0" lvl="0" indent="0" defTabSz="914400" rtl="0" eaLnBrk="0" fontAlgn="base" latinLnBrk="0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err="1" smtClean="0">
                <a:latin typeface="+mj-lt"/>
                <a:ea typeface="ＭＳ Ｐゴシック" pitchFamily="-65" charset="-128"/>
                <a:cs typeface="ＭＳ Ｐゴシック" pitchFamily="-65" charset="-128"/>
              </a:rPr>
              <a:t>Pr</a:t>
            </a:r>
            <a:r>
              <a:rPr lang="en-US" sz="3600" kern="0" dirty="0" smtClean="0">
                <a:latin typeface="+mj-lt"/>
                <a:ea typeface="ＭＳ Ｐゴシック" pitchFamily="-65" charset="-128"/>
                <a:cs typeface="ＭＳ Ｐゴシック" pitchFamily="-65" charset="-128"/>
              </a:rPr>
              <a:t>[Success on 1</a:t>
            </a:r>
            <a:r>
              <a:rPr lang="en-US" sz="3600" kern="0" baseline="30000" dirty="0" smtClean="0">
                <a:latin typeface="+mj-lt"/>
                <a:ea typeface="ＭＳ Ｐゴシック" pitchFamily="-65" charset="-128"/>
                <a:cs typeface="ＭＳ Ｐゴシック" pitchFamily="-65" charset="-128"/>
              </a:rPr>
              <a:t>st</a:t>
            </a:r>
            <a:r>
              <a:rPr lang="en-US" sz="3600" kern="0" dirty="0" smtClean="0">
                <a:latin typeface="+mj-lt"/>
                <a:ea typeface="ＭＳ Ｐゴシック" pitchFamily="-65" charset="-128"/>
                <a:cs typeface="ＭＳ Ｐゴシック" pitchFamily="-65" charset="-128"/>
              </a:rPr>
              <a:t> try] +</a:t>
            </a:r>
          </a:p>
          <a:p>
            <a:pPr marL="0" marR="0" lvl="0" indent="0" defTabSz="914400" rtl="0" eaLnBrk="0" fontAlgn="base" latinLnBrk="0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pitchFamily="-65" charset="-128"/>
              </a:rPr>
              <a:t>Pr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pitchFamily="-65" charset="-128"/>
              </a:rPr>
              <a:t>[Success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pitchFamily="-65" charset="-128"/>
              </a:rPr>
              <a:t> on 2</a:t>
            </a:r>
            <a:r>
              <a:rPr kumimoji="0" lang="en-US" sz="36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pitchFamily="-65" charset="-128"/>
              </a:rPr>
              <a:t>nd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pitchFamily="-65" charset="-128"/>
              </a:rPr>
              <a:t> try] +</a:t>
            </a:r>
          </a:p>
          <a:p>
            <a:pPr marL="0" marR="0" lvl="0" indent="0" defTabSz="914400" rtl="0" eaLnBrk="0" fontAlgn="base" latinLnBrk="0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baseline="0" dirty="0" err="1" smtClean="0">
                <a:latin typeface="+mj-lt"/>
                <a:ea typeface="ＭＳ Ｐゴシック" pitchFamily="-65" charset="-128"/>
                <a:cs typeface="ＭＳ Ｐゴシック" pitchFamily="-65" charset="-128"/>
              </a:rPr>
              <a:t>Pr</a:t>
            </a:r>
            <a:r>
              <a:rPr lang="en-US" sz="3600" kern="0" baseline="0" dirty="0" smtClean="0">
                <a:latin typeface="+mj-lt"/>
                <a:ea typeface="ＭＳ Ｐゴシック" pitchFamily="-65" charset="-128"/>
                <a:cs typeface="ＭＳ Ｐゴシック" pitchFamily="-65" charset="-128"/>
              </a:rPr>
              <a:t>[Success</a:t>
            </a:r>
            <a:r>
              <a:rPr lang="en-US" sz="3600" kern="0" dirty="0" smtClean="0">
                <a:latin typeface="+mj-lt"/>
                <a:ea typeface="ＭＳ Ｐゴシック" pitchFamily="-65" charset="-128"/>
                <a:cs typeface="ＭＳ Ｐゴシック" pitchFamily="-65" charset="-128"/>
              </a:rPr>
              <a:t> on nth try]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pitchFamily="-65" charset="-128"/>
              </a:rPr>
              <a:t> =</a:t>
            </a:r>
          </a:p>
          <a:p>
            <a:pPr marL="0" marR="0" lvl="0" indent="0" defTabSz="914400" rtl="0" eaLnBrk="0" fontAlgn="base" latinLnBrk="0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65" charset="-128"/>
              <a:cs typeface="ＭＳ Ｐゴシック" pitchFamily="-65" charset="-128"/>
            </a:endParaRPr>
          </a:p>
          <a:p>
            <a:pPr marL="0" marR="0" lvl="0" indent="0" defTabSz="914400" rtl="0" eaLnBrk="0" fontAlgn="base" latinLnBrk="0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0688" y="2438400"/>
            <a:ext cx="622300" cy="838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667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3"/>
    </mc:Choice>
    <mc:Fallback xmlns="">
      <p:transition xmlns:p14="http://schemas.microsoft.com/office/powerpoint/2010/main" spd="slow" advTm="753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Value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52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E[X] is the expected value of rand. variable X</a:t>
            </a:r>
          </a:p>
          <a:p>
            <a:pPr lvl="1"/>
            <a:r>
              <a:rPr lang="en-US" dirty="0" smtClean="0"/>
              <a:t>Basically a weighted average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64</a:t>
            </a:fld>
            <a:endParaRPr lang="en-US" dirty="0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56073"/>
            <a:ext cx="6680200" cy="7239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12166"/>
            <a:ext cx="3213100" cy="1511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979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</a:t>
            </a:r>
            <a:r>
              <a:rPr lang="en-US" dirty="0" smtClean="0"/>
              <a:t>xpected number of trials</a:t>
            </a:r>
            <a:br>
              <a:rPr lang="en-US" dirty="0" smtClean="0"/>
            </a:br>
            <a:r>
              <a:rPr lang="en-US" dirty="0" smtClean="0"/>
              <a:t>before success</a:t>
            </a:r>
            <a:endParaRPr lang="en-US" dirty="0"/>
          </a:p>
        </p:txBody>
      </p:sp>
      <p:pic>
        <p:nvPicPr>
          <p:cNvPr id="7" name="Content Placeholder 6" descr="latex-image-1.pdf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 t="-170282" b="-170282"/>
          <a:stretch>
            <a:fillRect/>
          </a:stretch>
        </p:blipFill>
        <p:spPr>
          <a:xfrm>
            <a:off x="1066800" y="762000"/>
            <a:ext cx="3949985" cy="4972051"/>
          </a:xfrm>
        </p:spPr>
      </p:pic>
      <p:pic>
        <p:nvPicPr>
          <p:cNvPr id="8" name="Content Placeholder 7" descr="latex-image-1.pdf"/>
          <p:cNvPicPr>
            <a:picLocks noGrp="1" noChangeAspect="1"/>
          </p:cNvPicPr>
          <p:nvPr>
            <p:ph sz="half" idx="2"/>
          </p:nvPr>
        </p:nvPicPr>
        <p:blipFill>
          <a:blip r:embed="rId5"/>
          <a:srcRect t="-68176" b="-68176"/>
          <a:stretch>
            <a:fillRect/>
          </a:stretch>
        </p:blipFill>
        <p:spPr>
          <a:xfrm>
            <a:off x="4953000" y="2743200"/>
            <a:ext cx="2133600" cy="2684653"/>
          </a:xfr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7300" y="5051425"/>
            <a:ext cx="2324100" cy="6731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222419" y="1450167"/>
            <a:ext cx="3864181" cy="759634"/>
          </a:xfrm>
          <a:prstGeom prst="wedgeRoundRectCallout">
            <a:avLst>
              <a:gd name="adj1" fmla="val -18065"/>
              <a:gd name="adj2" fmla="val 95079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Pr</a:t>
            </a:r>
            <a:r>
              <a:rPr lang="en-US" sz="2800" dirty="0" smtClean="0">
                <a:solidFill>
                  <a:schemeClr val="bg1"/>
                </a:solidFill>
              </a:rPr>
              <a:t>[success by nth try]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0" y="5051425"/>
            <a:ext cx="1143000" cy="673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 rot="16200000">
            <a:off x="4324350" y="2152650"/>
            <a:ext cx="304800" cy="1181100"/>
          </a:xfrm>
          <a:prstGeom prst="rightBrace">
            <a:avLst/>
          </a:prstGeom>
          <a:ln>
            <a:solidFill>
              <a:schemeClr val="accent5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154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6"/>
    </mc:Choice>
    <mc:Fallback xmlns="">
      <p:transition xmlns:p14="http://schemas.microsoft.com/office/powerpoint/2010/main" spd="slow" advTm="26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Scenario 2: </a:t>
            </a:r>
            <a:br>
              <a:rPr lang="en-US" dirty="0" smtClean="0"/>
            </a:br>
            <a:r>
              <a:rPr lang="en-US" dirty="0" smtClean="0"/>
              <a:t>Randomized After Each Probe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Pretend that each possible offset is written on a ball.  </a:t>
            </a:r>
          </a:p>
          <a:p>
            <a:r>
              <a:rPr lang="en-US" dirty="0" smtClean="0"/>
              <a:t>There are 2</a:t>
            </a:r>
            <a:r>
              <a:rPr lang="en-US" baseline="30000" dirty="0" smtClean="0"/>
              <a:t>16</a:t>
            </a:r>
            <a:r>
              <a:rPr lang="en-US" dirty="0" smtClean="0"/>
              <a:t> balls.</a:t>
            </a:r>
          </a:p>
          <a:p>
            <a:r>
              <a:rPr lang="en-US" dirty="0" smtClean="0"/>
              <a:t>Re-randomizing is like selecting balls </a:t>
            </a:r>
            <a:r>
              <a:rPr lang="en-US" b="1" i="1" dirty="0" smtClean="0"/>
              <a:t>with replacement </a:t>
            </a:r>
            <a:r>
              <a:rPr lang="en-US" dirty="0" smtClean="0"/>
              <a:t>until we get the ball with the randomization offset written on it.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>
            <a:off x="1714500" y="5599111"/>
            <a:ext cx="2057400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>
            <a:off x="4915694" y="5598317"/>
            <a:ext cx="2057400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10800000">
            <a:off x="2743200" y="6627811"/>
            <a:ext cx="3200400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Oval 30"/>
          <p:cNvSpPr/>
          <p:nvPr/>
        </p:nvSpPr>
        <p:spPr bwMode="auto">
          <a:xfrm>
            <a:off x="3048000" y="4800600"/>
            <a:ext cx="609600" cy="6096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Arial" pitchFamily="-65" charset="0"/>
              </a:rPr>
              <a:t>1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3200400" y="5410200"/>
            <a:ext cx="609600" cy="6096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Arial" pitchFamily="-65" charset="0"/>
              </a:rPr>
              <a:t>2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810000" y="5105400"/>
            <a:ext cx="609600" cy="6096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Arial" pitchFamily="-65" charset="0"/>
              </a:rPr>
              <a:t>4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4419600" y="5638800"/>
            <a:ext cx="609600" cy="6096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Arial" pitchFamily="-65" charset="0"/>
              </a:rPr>
              <a:t>3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4876800" y="5181600"/>
            <a:ext cx="609600" cy="6096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Arial" pitchFamily="-65" charset="0"/>
              </a:rPr>
              <a:t>7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4419600" y="4724400"/>
            <a:ext cx="609600" cy="6096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Arial" pitchFamily="-65" charset="0"/>
              </a:rPr>
              <a:t>9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3581400" y="5791200"/>
            <a:ext cx="609600" cy="6096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65" charset="0"/>
              </a:rPr>
              <a:t>8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</a:endParaRPr>
          </a:p>
        </p:txBody>
      </p:sp>
      <p:cxnSp>
        <p:nvCxnSpPr>
          <p:cNvPr id="39" name="Straight Arrow Connector 38"/>
          <p:cNvCxnSpPr>
            <a:endCxn id="35" idx="6"/>
          </p:cNvCxnSpPr>
          <p:nvPr/>
        </p:nvCxnSpPr>
        <p:spPr bwMode="auto">
          <a:xfrm rot="10800000" flipV="1">
            <a:off x="5486400" y="5257800"/>
            <a:ext cx="1600200" cy="228600"/>
          </a:xfrm>
          <a:prstGeom prst="straightConnector1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7010400" y="48006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dirty="0" smtClean="0"/>
              <a:t>Correct</a:t>
            </a:r>
            <a:br>
              <a:rPr lang="en-US" dirty="0" smtClean="0"/>
            </a:br>
            <a:r>
              <a:rPr lang="en-US" dirty="0" smtClean="0"/>
              <a:t>Offset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815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802"/>
    </mc:Choice>
    <mc:Fallback xmlns="">
      <p:transition xmlns:p14="http://schemas.microsoft.com/office/powerpoint/2010/main" spd="slow" advTm="66802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With Replacement</a:t>
            </a:r>
            <a:br>
              <a:rPr lang="en-US" dirty="0" smtClean="0"/>
            </a:br>
            <a:r>
              <a:rPr lang="en-US" b="0" dirty="0" err="1" smtClean="0">
                <a:solidFill>
                  <a:schemeClr val="tx1"/>
                </a:solidFill>
              </a:rPr>
              <a:t>Pr[Success</a:t>
            </a:r>
            <a:r>
              <a:rPr lang="en-US" b="0" dirty="0" smtClean="0">
                <a:solidFill>
                  <a:schemeClr val="tx1"/>
                </a:solidFill>
              </a:rPr>
              <a:t> on exactly nth try]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410200"/>
            <a:ext cx="1219200" cy="3810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000" b="0" dirty="0" smtClean="0"/>
              <a:t>Probe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7400" y="6172200"/>
            <a:ext cx="1219200" cy="3810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000" b="0" dirty="0" smtClean="0"/>
              <a:t>Success</a:t>
            </a:r>
          </a:p>
        </p:txBody>
      </p:sp>
      <p:cxnSp>
        <p:nvCxnSpPr>
          <p:cNvPr id="16" name="Straight Arrow Connector 15"/>
          <p:cNvCxnSpPr>
            <a:stCxn id="5" idx="3"/>
          </p:cNvCxnSpPr>
          <p:nvPr/>
        </p:nvCxnSpPr>
        <p:spPr bwMode="auto">
          <a:xfrm>
            <a:off x="1447800" y="5600700"/>
            <a:ext cx="838200" cy="5715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>
            <a:stCxn id="5" idx="3"/>
          </p:cNvCxnSpPr>
          <p:nvPr/>
        </p:nvCxnSpPr>
        <p:spPr bwMode="auto">
          <a:xfrm flipV="1">
            <a:off x="1447800" y="4724400"/>
            <a:ext cx="1143000" cy="8763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2057400" y="4267200"/>
            <a:ext cx="1219200" cy="3810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000" b="0" dirty="0" smtClean="0"/>
              <a:t>Fail, Probe 2</a:t>
            </a: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300" y="4749800"/>
            <a:ext cx="715347" cy="508000"/>
          </a:xfrm>
          <a:prstGeom prst="rect">
            <a:avLst/>
          </a:prstGeom>
        </p:spPr>
      </p:pic>
      <p:grpSp>
        <p:nvGrpSpPr>
          <p:cNvPr id="4" name="Group 39"/>
          <p:cNvGrpSpPr/>
          <p:nvPr/>
        </p:nvGrpSpPr>
        <p:grpSpPr>
          <a:xfrm>
            <a:off x="2667000" y="4648200"/>
            <a:ext cx="1981200" cy="914400"/>
            <a:chOff x="2667000" y="4648200"/>
            <a:chExt cx="1981200" cy="914400"/>
          </a:xfrm>
        </p:grpSpPr>
        <p:sp>
          <p:nvSpPr>
            <p:cNvPr id="12" name="TextBox 11"/>
            <p:cNvSpPr txBox="1"/>
            <p:nvPr/>
          </p:nvSpPr>
          <p:spPr>
            <a:xfrm>
              <a:off x="3429000" y="5181600"/>
              <a:ext cx="12192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sz="2000" b="0" dirty="0" smtClean="0"/>
                <a:t>Success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>
              <a:off x="2667000" y="4648200"/>
              <a:ext cx="838200" cy="5715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" name="Group 40"/>
          <p:cNvGrpSpPr/>
          <p:nvPr/>
        </p:nvGrpSpPr>
        <p:grpSpPr>
          <a:xfrm>
            <a:off x="2971800" y="2971800"/>
            <a:ext cx="2057400" cy="1333500"/>
            <a:chOff x="2971800" y="2971800"/>
            <a:chExt cx="2057400" cy="1333500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 flipV="1">
              <a:off x="2971800" y="3429000"/>
              <a:ext cx="1143000" cy="8763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3810000" y="2971800"/>
              <a:ext cx="12192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sz="2000" b="0" dirty="0" smtClean="0"/>
                <a:t>Fail, Probe 3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791200" y="1752600"/>
            <a:ext cx="1219200" cy="3810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000" b="0" dirty="0" smtClean="0"/>
              <a:t>Fail, Probe 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0" y="2743200"/>
            <a:ext cx="1219200" cy="3810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000" b="0" dirty="0" smtClean="0"/>
              <a:t>Success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6096000" y="2209800"/>
            <a:ext cx="838200" cy="5715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6248400" y="1143000"/>
            <a:ext cx="914400" cy="6477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5257800" y="3886200"/>
            <a:ext cx="1219200" cy="3810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000" b="0" dirty="0" smtClean="0"/>
              <a:t>Success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4191000" y="3352800"/>
            <a:ext cx="838200" cy="5715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4572000" y="2133600"/>
            <a:ext cx="1143000" cy="8763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4800600"/>
            <a:ext cx="393700" cy="584200"/>
          </a:xfrm>
          <a:prstGeom prst="rect">
            <a:avLst/>
          </a:prstGeom>
        </p:spPr>
      </p:pic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3581400"/>
            <a:ext cx="393700" cy="584200"/>
          </a:xfrm>
          <a:prstGeom prst="rect">
            <a:avLst/>
          </a:prstGeom>
        </p:spPr>
      </p:pic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2286000"/>
            <a:ext cx="393700" cy="5842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 bwMode="auto">
          <a:xfrm>
            <a:off x="5638800" y="4876800"/>
            <a:ext cx="2971800" cy="1295400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effectLst/>
                <a:latin typeface="Arial" pitchFamily="-65" charset="0"/>
              </a:rPr>
              <a:t>Geometric dist.</a:t>
            </a: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Arial" pitchFamily="-65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Arial" pitchFamily="-65" charset="0"/>
              </a:rPr>
              <a:t>p=</a:t>
            </a: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Arial" pitchFamily="-65" charset="0"/>
            </a:endParaRPr>
          </a:p>
        </p:txBody>
      </p:sp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8426" y="3351953"/>
            <a:ext cx="715347" cy="508000"/>
          </a:xfrm>
          <a:prstGeom prst="rect">
            <a:avLst/>
          </a:prstGeom>
        </p:spPr>
      </p:pic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853" y="2148417"/>
            <a:ext cx="715347" cy="5080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0" y="5435600"/>
            <a:ext cx="393700" cy="584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852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518"/>
    </mc:Choice>
    <mc:Fallback xmlns="">
      <p:transition xmlns:p14="http://schemas.microsoft.com/office/powerpoint/2010/main" spd="slow" advTm="58518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 bwMode="auto">
          <a:xfrm>
            <a:off x="0" y="762000"/>
            <a:ext cx="8839200" cy="586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1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ea typeface="ＭＳ Ｐゴシック" pitchFamily="-65" charset="-128"/>
                <a:cs typeface="ＭＳ Ｐゴシック" pitchFamily="-65" charset="-128"/>
              </a:rPr>
              <a:t>Expected number of probes: 1/p =</a:t>
            </a:r>
            <a:endParaRPr lang="en-US" sz="3600" kern="0" dirty="0">
              <a:ea typeface="ＭＳ Ｐゴシック" pitchFamily="-65" charset="-128"/>
              <a:cs typeface="ＭＳ Ｐゴシック" pitchFamily="-65" charset="-128"/>
            </a:endParaRPr>
          </a:p>
          <a:p>
            <a:pPr marL="0" marR="0" lvl="0" indent="0" defTabSz="914400" rtl="0" eaLnBrk="0" fontAlgn="base" latinLnBrk="0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600" b="0" kern="0" dirty="0" smtClean="0">
              <a:solidFill>
                <a:schemeClr val="tx1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>
              <a:lnSpc>
                <a:spcPct val="88000"/>
              </a:lnSpc>
              <a:spcBef>
                <a:spcPct val="0"/>
              </a:spcBef>
            </a:pPr>
            <a:r>
              <a:rPr lang="en-US" sz="3600" b="0" kern="0" dirty="0" smtClean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  <a:t>E[X] = 1/p for geometric distribution</a:t>
            </a:r>
          </a:p>
          <a:p>
            <a:pPr>
              <a:lnSpc>
                <a:spcPct val="88000"/>
              </a:lnSpc>
              <a:spcBef>
                <a:spcPct val="0"/>
              </a:spcBef>
            </a:pPr>
            <a:endParaRPr lang="en-US" sz="3600" kern="0" dirty="0" smtClean="0">
              <a:ea typeface="ＭＳ Ｐゴシック" pitchFamily="-65" charset="-128"/>
              <a:cs typeface="ＭＳ Ｐゴシック" pitchFamily="-65" charset="-128"/>
            </a:endParaRPr>
          </a:p>
          <a:p>
            <a:pPr>
              <a:lnSpc>
                <a:spcPct val="88000"/>
              </a:lnSpc>
              <a:spcBef>
                <a:spcPct val="0"/>
              </a:spcBef>
            </a:pPr>
            <a:r>
              <a:rPr lang="en-US" sz="3600" kern="0" dirty="0" smtClean="0">
                <a:ea typeface="ＭＳ Ｐゴシック" pitchFamily="-65" charset="-128"/>
                <a:cs typeface="ＭＳ Ｐゴシック" pitchFamily="-65" charset="-128"/>
              </a:rPr>
              <a:t>p=</a:t>
            </a:r>
            <a:endParaRPr lang="en-US" sz="3600" b="0" kern="0" dirty="0" smtClean="0">
              <a:solidFill>
                <a:schemeClr val="tx1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2362200"/>
            <a:ext cx="381000" cy="279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95600" y="228600"/>
            <a:ext cx="4160113" cy="579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>
                <a:solidFill>
                  <a:schemeClr val="accent2"/>
                </a:solidFill>
                <a:ea typeface="ＭＳ Ｐゴシック" pitchFamily="-65" charset="-128"/>
                <a:cs typeface="ＭＳ Ｐゴシック" pitchFamily="-65" charset="-128"/>
              </a:rPr>
              <a:t>With</a:t>
            </a:r>
            <a:r>
              <a:rPr lang="en-US" sz="3600" b="1" kern="0" dirty="0">
                <a:solidFill>
                  <a:schemeClr val="accent2"/>
                </a:solidFill>
                <a:ea typeface="ＭＳ Ｐゴシック" pitchFamily="-65" charset="-128"/>
                <a:cs typeface="ＭＳ Ｐゴシック" pitchFamily="-65" charset="-128"/>
              </a:rPr>
              <a:t> Replacement: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350" y="4114800"/>
            <a:ext cx="393700" cy="584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30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28"/>
    </mc:Choice>
    <mc:Fallback xmlns="">
      <p:transition xmlns:p14="http://schemas.microsoft.com/office/powerpoint/2010/main" spd="slow" advTm="18128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915771"/>
            <a:ext cx="4038600" cy="523220"/>
          </a:xfrm>
        </p:spPr>
        <p:txBody>
          <a:bodyPr>
            <a:spAutoFit/>
          </a:bodyPr>
          <a:lstStyle/>
          <a:p>
            <a:pPr>
              <a:buNone/>
            </a:pPr>
            <a:r>
              <a:rPr lang="en-US" dirty="0" smtClean="0"/>
              <a:t>With Re-Randomization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2915771"/>
            <a:ext cx="4475162" cy="523220"/>
          </a:xfrm>
        </p:spPr>
        <p:txBody>
          <a:bodyPr anchor="ctr" anchorCtr="0">
            <a:spAutoFit/>
          </a:bodyPr>
          <a:lstStyle/>
          <a:p>
            <a:pPr>
              <a:buNone/>
            </a:pPr>
            <a:r>
              <a:rPr lang="en-US" dirty="0" smtClean="0"/>
              <a:t>Without Re-Randomization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 rot="5400000">
            <a:off x="2553494" y="3161506"/>
            <a:ext cx="3886200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550618" y="1828800"/>
            <a:ext cx="354696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Expected success in 2</a:t>
            </a:r>
            <a:r>
              <a:rPr lang="en-US" sz="2000" b="0" baseline="30000" dirty="0" smtClean="0"/>
              <a:t>16</a:t>
            </a:r>
            <a:r>
              <a:rPr lang="en-US" sz="2000" dirty="0"/>
              <a:t> </a:t>
            </a:r>
            <a:r>
              <a:rPr lang="en-US" sz="2000" b="0" dirty="0" smtClean="0"/>
              <a:t>probes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5967" y="1828800"/>
            <a:ext cx="330090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0" dirty="0" smtClean="0"/>
              <a:t>Expected </a:t>
            </a:r>
            <a:r>
              <a:rPr lang="en-US" sz="2000" b="0" dirty="0" smtClean="0"/>
              <a:t>success</a:t>
            </a:r>
            <a:r>
              <a:rPr lang="en-US" b="0" dirty="0" smtClean="0"/>
              <a:t> in 2</a:t>
            </a:r>
            <a:r>
              <a:rPr lang="en-US" b="0" baseline="30000" dirty="0" smtClean="0"/>
              <a:t>15</a:t>
            </a:r>
            <a:r>
              <a:rPr lang="en-US" dirty="0"/>
              <a:t> </a:t>
            </a:r>
            <a:r>
              <a:rPr lang="en-US" b="0" dirty="0" smtClean="0"/>
              <a:t>probes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5715000"/>
            <a:ext cx="7620000" cy="46166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Re-Randomization gives (only)1 bit of extra security!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95300" y="3810000"/>
            <a:ext cx="3657600" cy="12192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chemeClr val="bg1"/>
                </a:solidFill>
                <a:latin typeface="Arial" pitchFamily="-65" charset="0"/>
              </a:rPr>
              <a:t>For </a:t>
            </a:r>
            <a:r>
              <a:rPr lang="en-US" b="0" dirty="0" err="1" smtClean="0">
                <a:solidFill>
                  <a:schemeClr val="bg1"/>
                </a:solidFill>
                <a:latin typeface="Arial" pitchFamily="-65" charset="0"/>
              </a:rPr>
              <a:t>n</a:t>
            </a:r>
            <a:r>
              <a:rPr lang="en-US" b="0" dirty="0" smtClean="0">
                <a:solidFill>
                  <a:schemeClr val="bg1"/>
                </a:solidFill>
                <a:latin typeface="Arial" pitchFamily="-65" charset="0"/>
              </a:rPr>
              <a:t> bits of randomness: </a:t>
            </a:r>
            <a:r>
              <a:rPr lang="en-US" dirty="0" smtClean="0">
                <a:solidFill>
                  <a:schemeClr val="bg1"/>
                </a:solidFill>
                <a:latin typeface="Arial" pitchFamily="-65" charset="0"/>
              </a:rPr>
              <a:t>2</a:t>
            </a:r>
            <a:r>
              <a:rPr lang="en-US" baseline="30000" dirty="0" smtClean="0">
                <a:solidFill>
                  <a:schemeClr val="bg1"/>
                </a:solidFill>
                <a:latin typeface="Arial" pitchFamily="-65" charset="0"/>
              </a:rPr>
              <a:t>n</a:t>
            </a:r>
            <a:endParaRPr kumimoji="0" lang="en-US" sz="2400" b="1" i="0" u="none" strike="noStrike" cap="none" normalizeH="0" baseline="30000" dirty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077619" y="3810000"/>
            <a:ext cx="3657600" cy="12192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chemeClr val="bg1"/>
                </a:solidFill>
                <a:latin typeface="Arial" pitchFamily="-65" charset="0"/>
              </a:rPr>
              <a:t>For </a:t>
            </a:r>
            <a:r>
              <a:rPr lang="en-US" b="0" dirty="0" err="1" smtClean="0">
                <a:solidFill>
                  <a:schemeClr val="bg1"/>
                </a:solidFill>
                <a:latin typeface="Arial" pitchFamily="-65" charset="0"/>
              </a:rPr>
              <a:t>n</a:t>
            </a:r>
            <a:r>
              <a:rPr lang="en-US" b="0" dirty="0" smtClean="0">
                <a:solidFill>
                  <a:schemeClr val="bg1"/>
                </a:solidFill>
                <a:latin typeface="Arial" pitchFamily="-65" charset="0"/>
              </a:rPr>
              <a:t> bits of randomness: </a:t>
            </a:r>
            <a:r>
              <a:rPr lang="en-US" dirty="0" smtClean="0">
                <a:solidFill>
                  <a:schemeClr val="bg1"/>
                </a:solidFill>
                <a:latin typeface="Arial" pitchFamily="-65" charset="0"/>
              </a:rPr>
              <a:t>2</a:t>
            </a:r>
            <a:r>
              <a:rPr lang="en-US" baseline="30000" dirty="0" smtClean="0">
                <a:solidFill>
                  <a:schemeClr val="bg1"/>
                </a:solidFill>
                <a:latin typeface="Arial" pitchFamily="-65" charset="0"/>
              </a:rPr>
              <a:t>n-1</a:t>
            </a:r>
            <a:endParaRPr kumimoji="0" lang="en-US" sz="2400" b="1" i="0" u="none" strike="noStrike" cap="none" normalizeH="0" baseline="30000" dirty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942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710"/>
    </mc:Choice>
    <mc:Fallback xmlns="">
      <p:transition xmlns:p14="http://schemas.microsoft.com/office/powerpoint/2010/main" spd="slow" advTm="9171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594158"/>
              </p:ext>
            </p:extLst>
          </p:nvPr>
        </p:nvGraphicFramePr>
        <p:xfrm>
          <a:off x="6521704" y="1479548"/>
          <a:ext cx="1461558" cy="4817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24682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(64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bytes)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[1]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“A”x68 . “\</a:t>
            </a:r>
            <a:r>
              <a:rPr lang="en-US" dirty="0" err="1" smtClean="0"/>
              <a:t>xEF</a:t>
            </a:r>
            <a:r>
              <a:rPr lang="en-US" dirty="0" smtClean="0"/>
              <a:t>\</a:t>
            </a:r>
            <a:r>
              <a:rPr lang="en-US" dirty="0" err="1" smtClean="0"/>
              <a:t>xBE</a:t>
            </a:r>
            <a:r>
              <a:rPr lang="en-US" dirty="0" smtClean="0"/>
              <a:t>\</a:t>
            </a:r>
            <a:r>
              <a:rPr lang="en-US" dirty="0" err="1" smtClean="0"/>
              <a:t>xAD</a:t>
            </a:r>
            <a:r>
              <a:rPr lang="en-US" dirty="0" smtClean="0"/>
              <a:t>\</a:t>
            </a:r>
            <a:r>
              <a:rPr lang="en-US" dirty="0" err="1" smtClean="0"/>
              <a:t>xDE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66294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#</a:t>
            </a:r>
            <a:r>
              <a:rPr lang="en-US" sz="1600" dirty="0">
                <a:latin typeface="Consolas"/>
                <a:cs typeface="Consolas"/>
              </a:rPr>
              <a:t>include&lt;</a:t>
            </a:r>
            <a:r>
              <a:rPr lang="en-US" sz="1600" dirty="0" err="1">
                <a:latin typeface="Consolas"/>
                <a:cs typeface="Consolas"/>
              </a:rPr>
              <a:t>string.h</a:t>
            </a:r>
            <a:r>
              <a:rPr lang="en-US" sz="1600" dirty="0" smtClean="0">
                <a:latin typeface="Consolas"/>
                <a:cs typeface="Consolas"/>
              </a:rPr>
              <a:t>&gt;</a:t>
            </a:r>
          </a:p>
          <a:p>
            <a:pPr marL="0" indent="0">
              <a:buNone/>
            </a:pPr>
            <a:r>
              <a:rPr lang="en-US" sz="1600" dirty="0" err="1" smtClean="0">
                <a:latin typeface="Consolas"/>
                <a:cs typeface="Consolas"/>
              </a:rPr>
              <a:t>int</a:t>
            </a:r>
            <a:r>
              <a:rPr lang="en-US" sz="1600" dirty="0" smtClean="0">
                <a:latin typeface="Consolas"/>
                <a:cs typeface="Consolas"/>
              </a:rPr>
              <a:t> </a:t>
            </a:r>
            <a:r>
              <a:rPr lang="en-US" sz="1600" dirty="0">
                <a:latin typeface="Consolas"/>
                <a:cs typeface="Consolas"/>
              </a:rPr>
              <a:t>main(</a:t>
            </a:r>
            <a:r>
              <a:rPr lang="en-US" sz="1600" dirty="0" err="1">
                <a:latin typeface="Consolas"/>
                <a:cs typeface="Consolas"/>
              </a:rPr>
              <a:t>int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err="1">
                <a:latin typeface="Consolas"/>
                <a:cs typeface="Consolas"/>
              </a:rPr>
              <a:t>argc</a:t>
            </a:r>
            <a:r>
              <a:rPr lang="en-US" sz="1600" dirty="0">
                <a:latin typeface="Consolas"/>
                <a:cs typeface="Consolas"/>
              </a:rPr>
              <a:t>, char </a:t>
            </a:r>
            <a:r>
              <a:rPr lang="en-US" sz="1600" dirty="0" smtClean="0">
                <a:latin typeface="Consolas"/>
                <a:cs typeface="Consolas"/>
              </a:rPr>
              <a:t>**</a:t>
            </a:r>
            <a:r>
              <a:rPr lang="en-US" sz="1600" dirty="0" err="1" smtClean="0">
                <a:latin typeface="Consolas"/>
                <a:cs typeface="Consolas"/>
              </a:rPr>
              <a:t>argv</a:t>
            </a:r>
            <a:r>
              <a:rPr lang="en-US" sz="1600" dirty="0" smtClean="0">
                <a:latin typeface="Consolas"/>
                <a:cs typeface="Consolas"/>
              </a:rPr>
              <a:t>) {</a:t>
            </a: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    </a:t>
            </a:r>
            <a:r>
              <a:rPr lang="en-US" sz="1600" dirty="0">
                <a:latin typeface="Consolas"/>
                <a:cs typeface="Consolas"/>
              </a:rPr>
              <a:t>char </a:t>
            </a:r>
            <a:r>
              <a:rPr lang="en-US" sz="1600" dirty="0" err="1">
                <a:latin typeface="Consolas"/>
                <a:cs typeface="Consolas"/>
              </a:rPr>
              <a:t>buf</a:t>
            </a:r>
            <a:r>
              <a:rPr lang="en-US" sz="1600" dirty="0">
                <a:latin typeface="Consolas"/>
                <a:cs typeface="Consolas"/>
              </a:rPr>
              <a:t>[64]</a:t>
            </a:r>
            <a:r>
              <a:rPr lang="en-US" sz="1600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    </a:t>
            </a:r>
            <a:r>
              <a:rPr lang="en-US" sz="1600" dirty="0" err="1">
                <a:latin typeface="Consolas"/>
                <a:cs typeface="Consolas"/>
              </a:rPr>
              <a:t>strcpy</a:t>
            </a:r>
            <a:r>
              <a:rPr lang="en-US" sz="1600" dirty="0">
                <a:latin typeface="Consolas"/>
                <a:cs typeface="Consolas"/>
              </a:rPr>
              <a:t>(</a:t>
            </a:r>
            <a:r>
              <a:rPr lang="en-US" sz="1600" dirty="0" err="1">
                <a:latin typeface="Consolas"/>
                <a:cs typeface="Consolas"/>
              </a:rPr>
              <a:t>buf</a:t>
            </a:r>
            <a:r>
              <a:rPr lang="en-US" sz="1600" dirty="0">
                <a:latin typeface="Consolas"/>
                <a:cs typeface="Consolas"/>
              </a:rPr>
              <a:t>, </a:t>
            </a:r>
            <a:r>
              <a:rPr lang="en-US" sz="1600" dirty="0" err="1">
                <a:latin typeface="Consolas"/>
                <a:cs typeface="Consolas"/>
              </a:rPr>
              <a:t>argv</a:t>
            </a:r>
            <a:r>
              <a:rPr lang="en-US" sz="1600" dirty="0">
                <a:latin typeface="Consolas"/>
                <a:cs typeface="Consolas"/>
              </a:rPr>
              <a:t>[1])</a:t>
            </a:r>
            <a:r>
              <a:rPr lang="en-US" sz="1600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}</a:t>
            </a:r>
          </a:p>
          <a:p>
            <a:pPr marL="0" indent="0">
              <a:buNone/>
            </a:pPr>
            <a:endParaRPr lang="en-US" sz="16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Dump </a:t>
            </a:r>
            <a:r>
              <a:rPr lang="en-US" sz="1600" dirty="0">
                <a:latin typeface="Consolas"/>
                <a:cs typeface="Consolas"/>
              </a:rPr>
              <a:t>of assembler code for function main: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0x080483e4 &lt;+0&gt;:	push   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0x080483e5 &lt;+1&gt;: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%</a:t>
            </a:r>
            <a:r>
              <a:rPr lang="en-US" sz="1600" dirty="0" err="1">
                <a:latin typeface="Consolas"/>
                <a:cs typeface="Consolas"/>
              </a:rPr>
              <a:t>esp</a:t>
            </a:r>
            <a:r>
              <a:rPr lang="en-US" sz="1600" dirty="0">
                <a:latin typeface="Consolas"/>
                <a:cs typeface="Consolas"/>
              </a:rPr>
              <a:t>,%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0x080483e7 &lt;+3&gt;:	sub    </a:t>
            </a:r>
            <a:r>
              <a:rPr lang="en-US" sz="1600" dirty="0" smtClean="0">
                <a:latin typeface="Consolas"/>
                <a:cs typeface="Consolas"/>
              </a:rPr>
              <a:t>$72,</a:t>
            </a:r>
            <a:r>
              <a:rPr lang="en-US" sz="1600" dirty="0">
                <a:latin typeface="Consolas"/>
                <a:cs typeface="Consolas"/>
              </a:rPr>
              <a:t>%esp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0x080483ea &lt;+6&gt;: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</a:t>
            </a:r>
            <a:r>
              <a:rPr lang="en-US" sz="1600" dirty="0" smtClean="0">
                <a:latin typeface="Consolas"/>
                <a:cs typeface="Consolas"/>
              </a:rPr>
              <a:t>12(</a:t>
            </a:r>
            <a:r>
              <a:rPr lang="en-US" sz="1600" dirty="0">
                <a:latin typeface="Consolas"/>
                <a:cs typeface="Consolas"/>
              </a:rPr>
              <a:t>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r>
              <a:rPr lang="en-US" sz="1600" dirty="0">
                <a:latin typeface="Consolas"/>
                <a:cs typeface="Consolas"/>
              </a:rPr>
              <a:t>),%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0x080483ed &lt;+9&gt;: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</a:t>
            </a:r>
            <a:r>
              <a:rPr lang="en-US" sz="1600" dirty="0" smtClean="0">
                <a:latin typeface="Consolas"/>
                <a:cs typeface="Consolas"/>
              </a:rPr>
              <a:t>4(</a:t>
            </a:r>
            <a:r>
              <a:rPr lang="en-US" sz="1600" dirty="0">
                <a:latin typeface="Consolas"/>
                <a:cs typeface="Consolas"/>
              </a:rPr>
              <a:t>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r>
              <a:rPr lang="en-US" sz="1600" dirty="0">
                <a:latin typeface="Consolas"/>
                <a:cs typeface="Consolas"/>
              </a:rPr>
              <a:t>),%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0x080483f0 &lt;+12&gt;: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%eax</a:t>
            </a:r>
            <a:r>
              <a:rPr lang="en-US" sz="1600" dirty="0" smtClean="0">
                <a:latin typeface="Consolas"/>
                <a:cs typeface="Consolas"/>
              </a:rPr>
              <a:t>,4</a:t>
            </a:r>
            <a:r>
              <a:rPr lang="en-US" sz="1600" dirty="0">
                <a:latin typeface="Consolas"/>
                <a:cs typeface="Consolas"/>
              </a:rPr>
              <a:t>(%</a:t>
            </a:r>
            <a:r>
              <a:rPr lang="en-US" sz="1600" dirty="0" err="1">
                <a:latin typeface="Consolas"/>
                <a:cs typeface="Consolas"/>
              </a:rPr>
              <a:t>esp</a:t>
            </a:r>
            <a:r>
              <a:rPr lang="en-US" sz="1600" dirty="0">
                <a:latin typeface="Consolas"/>
                <a:cs typeface="Consolas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0x080483f4 &lt;+16&gt;:	lea    </a:t>
            </a:r>
            <a:r>
              <a:rPr lang="en-US" sz="1600" dirty="0" smtClean="0">
                <a:latin typeface="Consolas"/>
                <a:cs typeface="Consolas"/>
              </a:rPr>
              <a:t>-64(</a:t>
            </a:r>
            <a:r>
              <a:rPr lang="en-US" sz="1600" dirty="0">
                <a:latin typeface="Consolas"/>
                <a:cs typeface="Consolas"/>
              </a:rPr>
              <a:t>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r>
              <a:rPr lang="en-US" sz="1600" dirty="0">
                <a:latin typeface="Consolas"/>
                <a:cs typeface="Consolas"/>
              </a:rPr>
              <a:t>),%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</a:t>
            </a:r>
            <a:r>
              <a:rPr lang="en-US" sz="1600" u="sng" dirty="0">
                <a:latin typeface="Consolas"/>
                <a:cs typeface="Consolas"/>
              </a:rPr>
              <a:t>0x080483f7 &lt;+19&gt;:	</a:t>
            </a:r>
            <a:r>
              <a:rPr lang="en-US" sz="1600" u="sng" dirty="0" err="1">
                <a:latin typeface="Consolas"/>
                <a:cs typeface="Consolas"/>
              </a:rPr>
              <a:t>mov</a:t>
            </a:r>
            <a:r>
              <a:rPr lang="en-US" sz="1600" u="sng" dirty="0">
                <a:latin typeface="Consolas"/>
                <a:cs typeface="Consolas"/>
              </a:rPr>
              <a:t>    %</a:t>
            </a:r>
            <a:r>
              <a:rPr lang="en-US" sz="1600" u="sng" dirty="0" err="1">
                <a:latin typeface="Consolas"/>
                <a:cs typeface="Consolas"/>
              </a:rPr>
              <a:t>eax</a:t>
            </a:r>
            <a:r>
              <a:rPr lang="en-US" sz="1600" u="sng" dirty="0">
                <a:latin typeface="Consolas"/>
                <a:cs typeface="Consolas"/>
              </a:rPr>
              <a:t>,(%</a:t>
            </a:r>
            <a:r>
              <a:rPr lang="en-US" sz="1600" u="sng" dirty="0" err="1">
                <a:latin typeface="Consolas"/>
                <a:cs typeface="Consolas"/>
              </a:rPr>
              <a:t>esp</a:t>
            </a:r>
            <a:r>
              <a:rPr lang="en-US" sz="1600" u="sng" dirty="0">
                <a:latin typeface="Consolas"/>
                <a:cs typeface="Consolas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0x080483fa &lt;+22&gt;:	call   0x8048300 &lt;</a:t>
            </a:r>
            <a:r>
              <a:rPr lang="en-US" sz="1600" dirty="0" err="1">
                <a:latin typeface="Consolas"/>
                <a:cs typeface="Consolas"/>
              </a:rPr>
              <a:t>strcpy@plt</a:t>
            </a:r>
            <a:r>
              <a:rPr lang="en-US" sz="1600" dirty="0">
                <a:latin typeface="Consolas"/>
                <a:cs typeface="Consolas"/>
              </a:rPr>
              <a:t>&gt;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0x080483ff &lt;+27&gt;:	leave  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0x08048400 &lt;+28&gt;:	ret 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47839D-A323-47F3-909F-548499399628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003947" y="3110227"/>
            <a:ext cx="1032104" cy="369332"/>
            <a:chOff x="7959243" y="3429000"/>
            <a:chExt cx="1032104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8229600" y="34290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ebp</a:t>
              </a:r>
              <a:endParaRPr lang="en-US" dirty="0" smtClean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8003947" y="6097085"/>
            <a:ext cx="1006456" cy="369332"/>
            <a:chOff x="7959243" y="3429000"/>
            <a:chExt cx="1006456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8229600" y="342900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esp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rc 15"/>
          <p:cNvSpPr/>
          <p:nvPr/>
        </p:nvSpPr>
        <p:spPr>
          <a:xfrm>
            <a:off x="6172200" y="5561514"/>
            <a:ext cx="685800" cy="534486"/>
          </a:xfrm>
          <a:prstGeom prst="arc">
            <a:avLst>
              <a:gd name="adj1" fmla="val 5305641"/>
              <a:gd name="adj2" fmla="val 16471755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urved Connector 16"/>
          <p:cNvCxnSpPr/>
          <p:nvPr/>
        </p:nvCxnSpPr>
        <p:spPr>
          <a:xfrm flipV="1">
            <a:off x="7983262" y="5410200"/>
            <a:ext cx="824189" cy="38100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808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wait...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70</a:t>
            </a:fld>
            <a:endParaRPr lang="en-US" dirty="0"/>
          </a:p>
        </p:txBody>
      </p:sp>
      <p:pic>
        <p:nvPicPr>
          <p:cNvPr id="6" name="Picture 5" descr="iStock_000016333205Mediu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785" y="2000098"/>
            <a:ext cx="3086829" cy="449580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219200" y="2000098"/>
            <a:ext cx="2514600" cy="2190902"/>
          </a:xfrm>
          <a:prstGeom prst="wedgeRoundRectCallout">
            <a:avLst>
              <a:gd name="adj1" fmla="val 154755"/>
              <a:gd name="adj2" fmla="val 6291"/>
              <a:gd name="adj3" fmla="val 16667"/>
            </a:avLst>
          </a:prstGeom>
          <a:solidFill>
            <a:schemeClr val="accent3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That’s true, but is brute force the </a:t>
            </a:r>
            <a:r>
              <a:rPr lang="en-US" sz="2800" i="1" u="sng" dirty="0" smtClean="0">
                <a:solidFill>
                  <a:schemeClr val="bg1"/>
                </a:solidFill>
              </a:rPr>
              <a:t>only</a:t>
            </a:r>
            <a:r>
              <a:rPr lang="en-US" sz="2800" dirty="0" smtClean="0">
                <a:solidFill>
                  <a:schemeClr val="bg1"/>
                </a:solidFill>
              </a:rPr>
              <a:t> attack?</a:t>
            </a:r>
          </a:p>
        </p:txBody>
      </p:sp>
    </p:spTree>
    <p:extLst>
      <p:ext uri="{BB962C8B-B14F-4D97-AF65-F5344CB8AC3E}">
        <p14:creationId xmlns:p14="http://schemas.microsoft.com/office/powerpoint/2010/main" val="302019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0" y="3768804"/>
            <a:ext cx="44550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Questions?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79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33"/>
    </mc:Choice>
    <mc:Fallback xmlns="">
      <p:transition xmlns:p14="http://schemas.microsoft.com/office/powerpoint/2010/main" spd="slow" advTm="753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898899"/>
              </p:ext>
            </p:extLst>
          </p:nvPr>
        </p:nvGraphicFramePr>
        <p:xfrm>
          <a:off x="6521704" y="1479548"/>
          <a:ext cx="1461558" cy="4817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24682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(64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bytes)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[1]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157490"/>
              </p:ext>
            </p:extLst>
          </p:nvPr>
        </p:nvGraphicFramePr>
        <p:xfrm>
          <a:off x="6521704" y="1479548"/>
          <a:ext cx="1461558" cy="4817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67246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onsolas"/>
                          <a:cs typeface="Consolas"/>
                        </a:rPr>
                        <a:t>0xDEADBEEF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AAAA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246822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AAAA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… (64 in total)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“A”x68 . “\</a:t>
            </a:r>
            <a:r>
              <a:rPr lang="en-US" dirty="0" err="1" smtClean="0"/>
              <a:t>xEF</a:t>
            </a:r>
            <a:r>
              <a:rPr lang="en-US" dirty="0" smtClean="0"/>
              <a:t>\</a:t>
            </a:r>
            <a:r>
              <a:rPr lang="en-US" dirty="0" err="1" smtClean="0"/>
              <a:t>xBE</a:t>
            </a:r>
            <a:r>
              <a:rPr lang="en-US" dirty="0" smtClean="0"/>
              <a:t>\</a:t>
            </a:r>
            <a:r>
              <a:rPr lang="en-US" dirty="0" err="1" smtClean="0"/>
              <a:t>xAD</a:t>
            </a:r>
            <a:r>
              <a:rPr lang="en-US" dirty="0" smtClean="0"/>
              <a:t>\</a:t>
            </a:r>
            <a:r>
              <a:rPr lang="en-US" dirty="0" err="1" smtClean="0"/>
              <a:t>xDE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66294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#</a:t>
            </a:r>
            <a:r>
              <a:rPr lang="en-US" sz="1600" dirty="0">
                <a:latin typeface="Consolas"/>
                <a:cs typeface="Consolas"/>
              </a:rPr>
              <a:t>include&lt;</a:t>
            </a:r>
            <a:r>
              <a:rPr lang="en-US" sz="1600" dirty="0" err="1">
                <a:latin typeface="Consolas"/>
                <a:cs typeface="Consolas"/>
              </a:rPr>
              <a:t>string.h</a:t>
            </a:r>
            <a:r>
              <a:rPr lang="en-US" sz="1600" dirty="0" smtClean="0">
                <a:latin typeface="Consolas"/>
                <a:cs typeface="Consolas"/>
              </a:rPr>
              <a:t>&gt;</a:t>
            </a:r>
          </a:p>
          <a:p>
            <a:pPr marL="0" indent="0">
              <a:buNone/>
            </a:pPr>
            <a:r>
              <a:rPr lang="en-US" sz="1600" dirty="0" err="1" smtClean="0">
                <a:latin typeface="Consolas"/>
                <a:cs typeface="Consolas"/>
              </a:rPr>
              <a:t>int</a:t>
            </a:r>
            <a:r>
              <a:rPr lang="en-US" sz="1600" dirty="0" smtClean="0">
                <a:latin typeface="Consolas"/>
                <a:cs typeface="Consolas"/>
              </a:rPr>
              <a:t> </a:t>
            </a:r>
            <a:r>
              <a:rPr lang="en-US" sz="1600" dirty="0">
                <a:latin typeface="Consolas"/>
                <a:cs typeface="Consolas"/>
              </a:rPr>
              <a:t>main(</a:t>
            </a:r>
            <a:r>
              <a:rPr lang="en-US" sz="1600" dirty="0" err="1">
                <a:latin typeface="Consolas"/>
                <a:cs typeface="Consolas"/>
              </a:rPr>
              <a:t>int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err="1">
                <a:latin typeface="Consolas"/>
                <a:cs typeface="Consolas"/>
              </a:rPr>
              <a:t>argc</a:t>
            </a:r>
            <a:r>
              <a:rPr lang="en-US" sz="1600" dirty="0">
                <a:latin typeface="Consolas"/>
                <a:cs typeface="Consolas"/>
              </a:rPr>
              <a:t>, char </a:t>
            </a:r>
            <a:r>
              <a:rPr lang="en-US" sz="1600" dirty="0" smtClean="0">
                <a:latin typeface="Consolas"/>
                <a:cs typeface="Consolas"/>
              </a:rPr>
              <a:t>**</a:t>
            </a:r>
            <a:r>
              <a:rPr lang="en-US" sz="1600" dirty="0" err="1" smtClean="0">
                <a:latin typeface="Consolas"/>
                <a:cs typeface="Consolas"/>
              </a:rPr>
              <a:t>argv</a:t>
            </a:r>
            <a:r>
              <a:rPr lang="en-US" sz="1600" dirty="0" smtClean="0">
                <a:latin typeface="Consolas"/>
                <a:cs typeface="Consolas"/>
              </a:rPr>
              <a:t>) {</a:t>
            </a: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    </a:t>
            </a:r>
            <a:r>
              <a:rPr lang="en-US" sz="1600" dirty="0">
                <a:latin typeface="Consolas"/>
                <a:cs typeface="Consolas"/>
              </a:rPr>
              <a:t>char </a:t>
            </a:r>
            <a:r>
              <a:rPr lang="en-US" sz="1600" dirty="0" err="1">
                <a:latin typeface="Consolas"/>
                <a:cs typeface="Consolas"/>
              </a:rPr>
              <a:t>buf</a:t>
            </a:r>
            <a:r>
              <a:rPr lang="en-US" sz="1600" dirty="0">
                <a:latin typeface="Consolas"/>
                <a:cs typeface="Consolas"/>
              </a:rPr>
              <a:t>[64]</a:t>
            </a:r>
            <a:r>
              <a:rPr lang="en-US" sz="1600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    </a:t>
            </a:r>
            <a:r>
              <a:rPr lang="en-US" sz="1600" dirty="0" err="1">
                <a:latin typeface="Consolas"/>
                <a:cs typeface="Consolas"/>
              </a:rPr>
              <a:t>strcpy</a:t>
            </a:r>
            <a:r>
              <a:rPr lang="en-US" sz="1600" dirty="0">
                <a:latin typeface="Consolas"/>
                <a:cs typeface="Consolas"/>
              </a:rPr>
              <a:t>(</a:t>
            </a:r>
            <a:r>
              <a:rPr lang="en-US" sz="1600" dirty="0" err="1">
                <a:latin typeface="Consolas"/>
                <a:cs typeface="Consolas"/>
              </a:rPr>
              <a:t>buf</a:t>
            </a:r>
            <a:r>
              <a:rPr lang="en-US" sz="1600" dirty="0">
                <a:latin typeface="Consolas"/>
                <a:cs typeface="Consolas"/>
              </a:rPr>
              <a:t>, </a:t>
            </a:r>
            <a:r>
              <a:rPr lang="en-US" sz="1600" dirty="0" err="1">
                <a:latin typeface="Consolas"/>
                <a:cs typeface="Consolas"/>
              </a:rPr>
              <a:t>argv</a:t>
            </a:r>
            <a:r>
              <a:rPr lang="en-US" sz="1600" dirty="0">
                <a:latin typeface="Consolas"/>
                <a:cs typeface="Consolas"/>
              </a:rPr>
              <a:t>[1])</a:t>
            </a:r>
            <a:r>
              <a:rPr lang="en-US" sz="1600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}</a:t>
            </a:r>
          </a:p>
          <a:p>
            <a:pPr marL="0" indent="0">
              <a:buNone/>
            </a:pPr>
            <a:endParaRPr lang="en-US" sz="16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Dump </a:t>
            </a:r>
            <a:r>
              <a:rPr lang="en-US" sz="1600" dirty="0">
                <a:latin typeface="Consolas"/>
                <a:cs typeface="Consolas"/>
              </a:rPr>
              <a:t>of assembler code for function main: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0x080483e4 &lt;+0&gt;:	push   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0x080483e5 &lt;+1&gt;: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%</a:t>
            </a:r>
            <a:r>
              <a:rPr lang="en-US" sz="1600" dirty="0" err="1">
                <a:latin typeface="Consolas"/>
                <a:cs typeface="Consolas"/>
              </a:rPr>
              <a:t>esp</a:t>
            </a:r>
            <a:r>
              <a:rPr lang="en-US" sz="1600" dirty="0">
                <a:latin typeface="Consolas"/>
                <a:cs typeface="Consolas"/>
              </a:rPr>
              <a:t>,%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0x080483e7 &lt;+3&gt;:	sub    </a:t>
            </a:r>
            <a:r>
              <a:rPr lang="en-US" sz="1600" dirty="0" smtClean="0">
                <a:latin typeface="Consolas"/>
                <a:cs typeface="Consolas"/>
              </a:rPr>
              <a:t>$72,</a:t>
            </a:r>
            <a:r>
              <a:rPr lang="en-US" sz="1600" dirty="0">
                <a:latin typeface="Consolas"/>
                <a:cs typeface="Consolas"/>
              </a:rPr>
              <a:t>%esp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0x080483ea &lt;+6&gt;: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</a:t>
            </a:r>
            <a:r>
              <a:rPr lang="en-US" sz="1600" dirty="0" smtClean="0">
                <a:latin typeface="Consolas"/>
                <a:cs typeface="Consolas"/>
              </a:rPr>
              <a:t>12(</a:t>
            </a:r>
            <a:r>
              <a:rPr lang="en-US" sz="1600" dirty="0">
                <a:latin typeface="Consolas"/>
                <a:cs typeface="Consolas"/>
              </a:rPr>
              <a:t>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r>
              <a:rPr lang="en-US" sz="1600" dirty="0">
                <a:latin typeface="Consolas"/>
                <a:cs typeface="Consolas"/>
              </a:rPr>
              <a:t>),%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0x080483ed &lt;+9&gt;: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</a:t>
            </a:r>
            <a:r>
              <a:rPr lang="en-US" sz="1600" dirty="0" smtClean="0">
                <a:latin typeface="Consolas"/>
                <a:cs typeface="Consolas"/>
              </a:rPr>
              <a:t>4(</a:t>
            </a:r>
            <a:r>
              <a:rPr lang="en-US" sz="1600" dirty="0">
                <a:latin typeface="Consolas"/>
                <a:cs typeface="Consolas"/>
              </a:rPr>
              <a:t>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r>
              <a:rPr lang="en-US" sz="1600" dirty="0">
                <a:latin typeface="Consolas"/>
                <a:cs typeface="Consolas"/>
              </a:rPr>
              <a:t>),%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0x080483f0 &lt;+12&gt;: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%eax</a:t>
            </a:r>
            <a:r>
              <a:rPr lang="en-US" sz="1600" dirty="0" smtClean="0">
                <a:latin typeface="Consolas"/>
                <a:cs typeface="Consolas"/>
              </a:rPr>
              <a:t>,4</a:t>
            </a:r>
            <a:r>
              <a:rPr lang="en-US" sz="1600" dirty="0">
                <a:latin typeface="Consolas"/>
                <a:cs typeface="Consolas"/>
              </a:rPr>
              <a:t>(%</a:t>
            </a:r>
            <a:r>
              <a:rPr lang="en-US" sz="1600" dirty="0" err="1">
                <a:latin typeface="Consolas"/>
                <a:cs typeface="Consolas"/>
              </a:rPr>
              <a:t>esp</a:t>
            </a:r>
            <a:r>
              <a:rPr lang="en-US" sz="1600" dirty="0">
                <a:latin typeface="Consolas"/>
                <a:cs typeface="Consolas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0x080483f4 &lt;+16&gt;:	lea    </a:t>
            </a:r>
            <a:r>
              <a:rPr lang="en-US" sz="1600" dirty="0" smtClean="0">
                <a:latin typeface="Consolas"/>
                <a:cs typeface="Consolas"/>
              </a:rPr>
              <a:t>-64(</a:t>
            </a:r>
            <a:r>
              <a:rPr lang="en-US" sz="1600" dirty="0">
                <a:latin typeface="Consolas"/>
                <a:cs typeface="Consolas"/>
              </a:rPr>
              <a:t>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r>
              <a:rPr lang="en-US" sz="1600" dirty="0">
                <a:latin typeface="Consolas"/>
                <a:cs typeface="Consolas"/>
              </a:rPr>
              <a:t>),%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0x080483f7 &lt;+19&gt;: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r>
              <a:rPr lang="en-US" sz="1600" dirty="0">
                <a:latin typeface="Consolas"/>
                <a:cs typeface="Consolas"/>
              </a:rPr>
              <a:t>,(%</a:t>
            </a:r>
            <a:r>
              <a:rPr lang="en-US" sz="1600" dirty="0" err="1">
                <a:latin typeface="Consolas"/>
                <a:cs typeface="Consolas"/>
              </a:rPr>
              <a:t>esp</a:t>
            </a:r>
            <a:r>
              <a:rPr lang="en-US" sz="1600" dirty="0">
                <a:latin typeface="Consolas"/>
                <a:cs typeface="Consolas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</a:t>
            </a:r>
            <a:r>
              <a:rPr lang="en-US" sz="1600" u="sng" dirty="0">
                <a:latin typeface="Consolas"/>
                <a:cs typeface="Consolas"/>
              </a:rPr>
              <a:t>0x080483fa &lt;+22&gt;:	call   0x8048300 &lt;</a:t>
            </a:r>
            <a:r>
              <a:rPr lang="en-US" sz="1600" u="sng" dirty="0" err="1">
                <a:latin typeface="Consolas"/>
                <a:cs typeface="Consolas"/>
              </a:rPr>
              <a:t>strcpy@plt</a:t>
            </a:r>
            <a:r>
              <a:rPr lang="en-US" sz="1600" u="sng" dirty="0">
                <a:latin typeface="Consolas"/>
                <a:cs typeface="Consolas"/>
              </a:rPr>
              <a:t>&gt;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0x080483ff &lt;+27&gt;:	leave  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0x08048400 &lt;+28&gt;:	ret 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47839D-A323-47F3-909F-548499399628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003947" y="3110227"/>
            <a:ext cx="1032104" cy="369332"/>
            <a:chOff x="7959243" y="3429000"/>
            <a:chExt cx="1032104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8229600" y="34290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ebp</a:t>
              </a:r>
              <a:endParaRPr lang="en-US" dirty="0" smtClean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8003947" y="6097085"/>
            <a:ext cx="1006456" cy="369332"/>
            <a:chOff x="7959243" y="3429000"/>
            <a:chExt cx="1006456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8229600" y="342900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esp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261831" y="2221468"/>
            <a:ext cx="1367569" cy="1097464"/>
            <a:chOff x="5261831" y="2221468"/>
            <a:chExt cx="1367569" cy="1097464"/>
          </a:xfrm>
        </p:grpSpPr>
        <p:sp>
          <p:nvSpPr>
            <p:cNvPr id="5" name="TextBox 4"/>
            <p:cNvSpPr txBox="1"/>
            <p:nvPr/>
          </p:nvSpPr>
          <p:spPr>
            <a:xfrm>
              <a:off x="5430453" y="2221468"/>
              <a:ext cx="11989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i="1" dirty="0" smtClean="0"/>
                <a:t>corrupted</a:t>
              </a:r>
              <a:endParaRPr lang="en-US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61831" y="2580217"/>
              <a:ext cx="1367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i="1" dirty="0" smtClean="0"/>
                <a:t>overwritten</a:t>
              </a:r>
              <a:endParaRPr lang="en-US" i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61831" y="2949600"/>
              <a:ext cx="1367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i="1" dirty="0" smtClean="0"/>
                <a:t>overwritten</a:t>
              </a:r>
              <a:endParaRPr lang="en-US" i="1" dirty="0"/>
            </a:p>
          </p:txBody>
        </p:sp>
      </p:grpSp>
      <p:sp>
        <p:nvSpPr>
          <p:cNvPr id="16" name="Arc 15"/>
          <p:cNvSpPr/>
          <p:nvPr/>
        </p:nvSpPr>
        <p:spPr>
          <a:xfrm>
            <a:off x="6172200" y="5561514"/>
            <a:ext cx="685800" cy="534486"/>
          </a:xfrm>
          <a:prstGeom prst="arc">
            <a:avLst>
              <a:gd name="adj1" fmla="val 5305641"/>
              <a:gd name="adj2" fmla="val 16471755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urved Connector 16"/>
          <p:cNvCxnSpPr/>
          <p:nvPr/>
        </p:nvCxnSpPr>
        <p:spPr>
          <a:xfrm flipV="1">
            <a:off x="7983262" y="5410200"/>
            <a:ext cx="824189" cy="38100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Donut 19"/>
          <p:cNvSpPr/>
          <p:nvPr/>
        </p:nvSpPr>
        <p:spPr>
          <a:xfrm>
            <a:off x="6324600" y="2949600"/>
            <a:ext cx="1873504" cy="369332"/>
          </a:xfrm>
          <a:prstGeom prst="donut">
            <a:avLst>
              <a:gd name="adj" fmla="val 6523"/>
            </a:avLst>
          </a:prstGeom>
          <a:solidFill>
            <a:schemeClr val="accent3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824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StackGuard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5320195" cy="47545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Idea:</a:t>
            </a:r>
          </a:p>
          <a:p>
            <a:r>
              <a:rPr lang="en-US" dirty="0" smtClean="0"/>
              <a:t>prologue introduces a </a:t>
            </a:r>
            <a:r>
              <a:rPr lang="en-US" b="1" i="1" dirty="0" smtClean="0"/>
              <a:t>canary word</a:t>
            </a:r>
            <a:r>
              <a:rPr lang="en-US" dirty="0" smtClean="0"/>
              <a:t> between return </a:t>
            </a:r>
            <a:r>
              <a:rPr lang="en-US" dirty="0" err="1" smtClean="0"/>
              <a:t>addr</a:t>
            </a:r>
            <a:r>
              <a:rPr lang="en-US" dirty="0" smtClean="0"/>
              <a:t> and locals</a:t>
            </a:r>
          </a:p>
          <a:p>
            <a:r>
              <a:rPr lang="en-US" dirty="0" smtClean="0"/>
              <a:t>epilogue checks canary before function returns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Wrong Canary =&gt; Overflow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77395" y="692436"/>
            <a:ext cx="2045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[Cowen </a:t>
            </a:r>
            <a:r>
              <a:rPr lang="en-US" dirty="0" err="1" smtClean="0"/>
              <a:t>etal</a:t>
            </a:r>
            <a:r>
              <a:rPr lang="en-US" dirty="0" smtClean="0"/>
              <a:t>. 1998]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667291"/>
              </p:ext>
            </p:extLst>
          </p:nvPr>
        </p:nvGraphicFramePr>
        <p:xfrm>
          <a:off x="6521704" y="1479548"/>
          <a:ext cx="1461558" cy="4817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2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1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callee-save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CANARY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24682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locals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8003947" y="3110227"/>
            <a:ext cx="1032104" cy="369332"/>
            <a:chOff x="7959243" y="3429000"/>
            <a:chExt cx="1032104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8229600" y="34290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ebp</a:t>
              </a:r>
              <a:endParaRPr lang="en-US" dirty="0" smtClean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8003947" y="6097085"/>
            <a:ext cx="1006456" cy="369332"/>
            <a:chOff x="7959243" y="3429000"/>
            <a:chExt cx="1006456" cy="369332"/>
          </a:xfrm>
        </p:grpSpPr>
        <p:sp>
          <p:nvSpPr>
            <p:cNvPr id="21" name="TextBox 20"/>
            <p:cNvSpPr txBox="1"/>
            <p:nvPr/>
          </p:nvSpPr>
          <p:spPr>
            <a:xfrm>
              <a:off x="8229600" y="342900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esp</a:t>
              </a:r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078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EgROsvYJr9WlM1wRei0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6xg7Dt6H5Yz7z7DT3FG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DXY5xaURne6gJoWDgm0r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2BtRPCaIjobNfIzphGOR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mUTP9kjiP9IBlueIyK9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stFmeZFbADCK7WVM1n0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Ew7eV3Yf65l1rspaM6kC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ZAniMMJL3JzNWx8jWGWt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JGtwBehFtG5s8EyLctmk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REtCENoVH5wIQHOgavto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IuptKbut6eYrOP3ZAuhy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VqNQWWiRQT1YWYca2dr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2pIhzqOomffMJobGx7WB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JpSYcbVZ7HUIyZGTeyaf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5pQS4Mpr36K1EGnYXJ7W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4dpdt8ZS4JTEZ268ovx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9HUjiVgO3ixj5MFEzWj4d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L2oWRBIriIJUwvUadJ4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lUgrtPzeZmtp9hUZodl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mR89EL5l9FQpGuGq7SR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q6mDfekQFA6KxoijaO8D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zJAqiX5sYaQ0q1N1vR0j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giWWh8NI3U59CxC3PVnK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Zh0mnJPcxXhtguRpmTGS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TxXgw8ihDTNirDu1PiJV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QOtaYFWDyNEm2okRhzLD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PebplUxstGG8G9MlaCk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0E4A5GY0a9CjBYfZzk25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GUHa4Vo8jrTPA6Ofdzri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3O5axlBhiUfGFoGnvT5L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H9ETK5OwD1sC6C0wzNQ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9VI8RHFmxuKWn0TsQcto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FdLAKvmvXail30JaCd7Qh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XR9fZD7XEx72tHWx6cjRz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SMneHn7yrNI37IUbHZbP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Aj0ahdYmykbgTqvvJoZ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0V1Wiyq8TI2mgrCoimzh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wif0Q2wfUwWj2sLplz8mm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tTsbh9Z1CmzsdbakE81K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K0z6WNMQpHBUYE6Qey3P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apAVJ3JunBpJdTneRTSB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mFPrZXmvnpKW9sCbccfMX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QidwdNUtGlxLDThuNOtUk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91uEe2lRAd1uPwetKzATI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poOIUHprj2yD9c1zyR7PK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isUkgadgIqnX8zZu7Ppp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J94Kgj3TkqtKB5Pv8Dr9U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Wbn1ra0ILTE6FFD9q6npI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apAVJ3JunBpJdTneRTSB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5vqaSZdlMugO0YrvrXZh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HVsJLbetx7sAj4vybKg1P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toTpNlsVBn31OuI8d16iX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lqEn0SMf0ueMs3QmoT1Bv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wif0Q2wfUwWj2sLplz8mm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M12EhRCdglDgUl7Z1JILz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P91nAZyst9IWveYbLFCH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yrKHrIYTvM1UtVkn7Xkb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FMyphlxoDB05bTDTgDFOS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xXQT1QY38SretfPbHcU4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Wq25yRpY1sJaeBzokHqzt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DXpn44WtTNYp0pRVh6E9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vi0dCiScEWEOM5GaNk2yy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cOA9wopjVjhEr6nQsDBG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LbDMf7jk7irA6cDsLtNk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x8DzNWRoXRMa3owK9i0Bc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cR0bd0S8TO0qEu8GjnsIk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NV8eW1jukp8zVMyCIRwPX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iF9AlbcRmpT8DUszyJvhO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aCK1CtZC8tDD352Z3ROpu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i4zm7HFBcvCPKwtUpQuHh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ViItAINE0ytzkFsfliXwh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0ekvw9rYUMjD9gDE6WOxu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lacNs9ucKKnNht84cEc2D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gGwbCHb0IJDWT9jIHitH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gmY9v2KaksqETwhgwN1J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alAYKtWUzVEIp9csb8gyo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vffNrqLGGjwCcDzxihdqS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Zb6734BSttfYPkIW1w8Tf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BWe54aJHs4EAfMB75wL18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bNXzTEQYlYi1f4HknH4O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mdOeOlgHiZfEZi9tbX2u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mdOeOlgHiZfEZi9tbX2u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GO4EfG8qOqv8rKKEPvIEF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9RRpJw7xMsBn2tzQveTH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cmdKuFp96N8WsdxLaZZey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s9XGBe3jXsaZFubY2s7Cm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f60mjK4UIqAIT4NN3a6MP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Mtx3AcWw6W6ETQFfVjf3K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oWA7aepXwAYAkxOf9SXcj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8LQ0RNyeOUgm4dmg727FX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CeaW7OfNxMU25Ast1I79p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Gjw8qF9n6yqJklWd6AHJ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FhrdMGQf49f6yRqZnzDaG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Cmg7wNBwsFtuDeGdSswQt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teN4N7d85SviF5WF92EyH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C3ebi9GbDPTlS2js0tjj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ZkzAgcjtcUzTBKQCP3rU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pkdUmH2afnZ24TCHTtS9C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LYryCoEfRFmiUfnmQBr1F"/>
  <p:tag name="TIMING" val="|6.5|70.9|23.4|28.9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UyGWZ7aY244ryesN4EwZv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2EGYrDYvMNeOse3jW8e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GLYmjxDgIAiz4SSFow5TD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etG8T3xNvGFBSUXDNCkLm"/>
  <p:tag name="TIMING" val="|0.5|0.2|0.2|0.1|0.1|0.2|0.2|0.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8YaAUof0TCFoxuGaDAJV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VtnsWCZK2qow4HAXGuhq3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nUaW77GGZikiJyo37Wnm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tM9YcksBoAPQxvzfO6tNP"/>
  <p:tag name="TIMING" val="|1.9|0.3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mPDgIar2dl070AjYqEir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Ge94nqGbWfXZqkkVCh9ln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PpvYWPFPvory8p7DN0l1o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a0aYDu11iGqcoKzouQv7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2HWuJV9V0smEon833pS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THnLPpJTtpjhOmaO7APo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IEdv18DG593JvVXcctEip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oT13JbwJyJILYBGNzM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uaqH871DqlPjSYRNl0I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y5AbdqNgCBf0UJBmA3u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Ss6CO0dMam9JBk6XUBQ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e3R47cZpEszDac84BBM3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Ra7ggC9TgYEEpfxHOdmv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6r8XTiZ36SNaZT0VJNvz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vyJO4UYPuVYh4G8iJQU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aDbSJvOQYWtWxGbyfln2P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vo4Ium2FZAvgeaSXL2Av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mHq0BQ1hpzXQZzFl9NZ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3wRDPQI7iQcqObivc0XF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mzPbYz0efPNzsEU8Y1bzh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7EzKt2EAZdYPGW2rQgHT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QmxoneZL6N5saCe5YAE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DXY5xaURne6gJoWDgm0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2BtRPCaIjobNfIzphGOR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mUTP9kjiP9IBlueIyK9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stFmeZFbADCK7WVM1n0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Ew7eV3Yf65l1rspaM6k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Y7C9JbeBmvHCbxp1qMTk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ZAniMMJL3JzNWx8jWGW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JGtwBehFtG5s8EyLctmk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REtCENoVH5wIQHOgavto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IuptKbut6eYrOP3ZAuhy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VqNQWWiRQT1YWYca2dr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JpSYcbVZ7HUIyZGTeyaf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5pQS4Mpr36K1EGnYXJ7W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4dpdt8ZS4JTEZ268ovx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9HUjiVgO3ixj5MFEzWj4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L2oWRBIriIJUwvUadJ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879Xa5DQyah1pW5lDQq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lUgrtPzeZmtp9hUZodl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mR89EL5l9FQpGuGq7SR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q6mDfekQFA6KxoijaO8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zJAqiX5sYaQ0q1N1vR0j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giWWh8NI3U59CxC3PVnK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TxXgw8ihDTNirDu1PiJV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QOtaYFWDyNEm2okRhzL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PebplUxstGG8G9MlaCk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0E4A5GY0a9CjBYfZzk25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GUHa4Vo8jrTPA6Ofdzri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yBZkxJBNCN0cZvZL09X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3O5axlBhiUfGFoGnvT5L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H9ETK5OwD1sC6C0wzNQ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9VI8RHFmxuKWn0TsQcto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FdLAKvmvXail30JaCd7Qh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XR9fZD7XEx72tHWx6cjRz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Aj0ahdYmykbgTqvvJoZ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EgROsvYJr9WlM1wRei0f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2HWuJV9V0smEon833pS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vo4Ium2FZAvgeaSXL2Av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Y7C9JbeBmvHCbxp1qMTk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l98tW482U5y9yxXQxUeK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879Xa5DQyah1pW5lDQq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yBZkxJBNCN0cZvZL09X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l98tW482U5y9yxXQxUeK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1cXzmRPhqG21gPc4NxFz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DQWsNaB3icYR7VvmIgcD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6xg7Dt6H5Yz7z7DT3FGn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2pIhzqOomffMJobGx7WB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Zh0mnJPcxXhtguRpmTGS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SMneHn7yrNI37IUbHZbP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isUkgadgIqnX8zZu7Ppp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1cXzmRPhqG21gPc4NxFz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yrKHrIYTvM1UtVkn7Xkb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iF9AlbcRmpT8DUszyJvhO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BWe54aJHs4EAfMB75wL1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8LQ0RNyeOUgm4dmg727FX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2EGYrDYvMNeOse3jW8e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THnLPpJTtpjhOmaO7APo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oT13JbwJyJILYBGNzMS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uaqH871DqlPjSYRNl0I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y5AbdqNgCBf0UJBmA3u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Ss6CO0dMam9JBk6XUBQ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DQWsNaB3icYR7VvmIgcD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e3R47cZpEszDac84BBM3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Ra7ggC9TgYEEpfxHOdmv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6r8XTiZ36SNaZT0VJNvz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vyJO4UYPuVYh4G8iJQUc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aDbSJvOQYWtWxGbyfln2P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mHq0BQ1hpzXQZzFl9NZ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3wRDPQI7iQcqObivc0XF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mzPbYz0efPNzsEU8Y1bzh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7EzKt2EAZdYPGW2rQgHT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QmxoneZL6N5saCe5YAEQ"/>
</p:tagLst>
</file>

<file path=ppt/theme/theme1.xml><?xml version="1.0" encoding="utf-8"?>
<a:theme xmlns:a="http://schemas.openxmlformats.org/drawingml/2006/main" name="template">
  <a:themeElements>
    <a:clrScheme name="DBrumley201205 1">
      <a:dk1>
        <a:srgbClr val="000000"/>
      </a:dk1>
      <a:lt1>
        <a:srgbClr val="FFFFFF"/>
      </a:lt1>
      <a:dk2>
        <a:srgbClr val="990000"/>
      </a:dk2>
      <a:lt2>
        <a:srgbClr val="E3E1E1"/>
      </a:lt2>
      <a:accent1>
        <a:srgbClr val="990000"/>
      </a:accent1>
      <a:accent2>
        <a:srgbClr val="E47932"/>
      </a:accent2>
      <a:accent3>
        <a:srgbClr val="00709E"/>
      </a:accent3>
      <a:accent4>
        <a:srgbClr val="595A5A"/>
      </a:accent4>
      <a:accent5>
        <a:srgbClr val="009446"/>
      </a:accent5>
      <a:accent6>
        <a:srgbClr val="936241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a:spPr>
      <a:bodyPr wrap="square" rtlCol="0" anchor="ctr" anchorCtr="1">
        <a:noAutofit/>
      </a:bodyPr>
      <a:lstStyle>
        <a:defPPr algn="ctr">
          <a:defRPr sz="28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plate">
  <a:themeElements>
    <a:clrScheme name="Custom 3">
      <a:dk1>
        <a:srgbClr val="000000"/>
      </a:dk1>
      <a:lt1>
        <a:srgbClr val="FFFFFE"/>
      </a:lt1>
      <a:dk2>
        <a:srgbClr val="990000"/>
      </a:dk2>
      <a:lt2>
        <a:srgbClr val="FFFFFE"/>
      </a:lt2>
      <a:accent1>
        <a:srgbClr val="A32D1F"/>
      </a:accent1>
      <a:accent2>
        <a:srgbClr val="E47932"/>
      </a:accent2>
      <a:accent3>
        <a:srgbClr val="A32D1F"/>
      </a:accent3>
      <a:accent4>
        <a:srgbClr val="595A5A"/>
      </a:accent4>
      <a:accent5>
        <a:srgbClr val="009446"/>
      </a:accent5>
      <a:accent6>
        <a:srgbClr val="936241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a:spPr>
      <a:bodyPr wrap="square" rtlCol="0" anchor="ctr" anchorCtr="1">
        <a:noAutofit/>
      </a:bodyPr>
      <a:lstStyle>
        <a:defPPr algn="ctr">
          <a:defRPr sz="28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2435</Words>
  <Application>Microsoft Office PowerPoint</Application>
  <PresentationFormat>On-screen Show (4:3)</PresentationFormat>
  <Paragraphs>835</Paragraphs>
  <Slides>71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84" baseType="lpstr">
      <vt:lpstr>ＭＳ Ｐゴシック</vt:lpstr>
      <vt:lpstr>Arial</vt:lpstr>
      <vt:lpstr>Calibri</vt:lpstr>
      <vt:lpstr>Cambria</vt:lpstr>
      <vt:lpstr>Consolas</vt:lpstr>
      <vt:lpstr>Courier</vt:lpstr>
      <vt:lpstr>Lucida Console</vt:lpstr>
      <vt:lpstr>Lucida Grande</vt:lpstr>
      <vt:lpstr>Monaco</vt:lpstr>
      <vt:lpstr>Trebuchet MS</vt:lpstr>
      <vt:lpstr>Wingdings</vt:lpstr>
      <vt:lpstr>template</vt:lpstr>
      <vt:lpstr>1_template</vt:lpstr>
      <vt:lpstr>Control Flow Hijack Defenses Canaries, DEP, and ASLR</vt:lpstr>
      <vt:lpstr>Control Flow Hijack:  Always control + computation</vt:lpstr>
      <vt:lpstr>Control Flow Hijacks</vt:lpstr>
      <vt:lpstr>Control Flow Hijack Defenses</vt:lpstr>
      <vt:lpstr>Proposed Defense Scorecard</vt:lpstr>
      <vt:lpstr>Canary / Stack Cookies</vt:lpstr>
      <vt:lpstr>“A”x68 . “\xEF\xBE\xAD\xDE”</vt:lpstr>
      <vt:lpstr>“A”x68 . “\xEF\xBE\xAD\xDE”</vt:lpstr>
      <vt:lpstr>StackGuard</vt:lpstr>
      <vt:lpstr>gcc Stack-Smashing Protector (ProPolice)</vt:lpstr>
      <vt:lpstr>Canary should be HARD to Forge</vt:lpstr>
      <vt:lpstr>Canary Scorecard</vt:lpstr>
      <vt:lpstr>Bypass: Data Pointer Subterfuge</vt:lpstr>
      <vt:lpstr>Canary Weakness</vt:lpstr>
      <vt:lpstr>What is “Canary”?</vt:lpstr>
      <vt:lpstr>Data Execution Prevention (DEP) /  No eXecute (NX)</vt:lpstr>
      <vt:lpstr>How to defeat exploits?</vt:lpstr>
      <vt:lpstr>Data Execution Prevention</vt:lpstr>
      <vt:lpstr>W ^ X</vt:lpstr>
      <vt:lpstr>DEP Scorecard</vt:lpstr>
      <vt:lpstr>Return-to-libc Attack</vt:lpstr>
      <vt:lpstr>More to come later</vt:lpstr>
      <vt:lpstr>Address Space Layout Randomization (ASLR)</vt:lpstr>
      <vt:lpstr>PowerPoint Presentation</vt:lpstr>
      <vt:lpstr>ASLR</vt:lpstr>
      <vt:lpstr>Running cat Twice</vt:lpstr>
      <vt:lpstr>Memory</vt:lpstr>
      <vt:lpstr>ASLR Randomization</vt:lpstr>
      <vt:lpstr>ASLR Scorecard</vt:lpstr>
      <vt:lpstr>Ubuntu - ASLR</vt:lpstr>
      <vt:lpstr>How to attack with ASLR?</vt:lpstr>
      <vt:lpstr>Brute Force</vt:lpstr>
      <vt:lpstr>How to attack with ASLR?</vt:lpstr>
      <vt:lpstr>ret2text</vt:lpstr>
      <vt:lpstr>ret2text</vt:lpstr>
      <vt:lpstr>Function Pointer Subterfuge </vt:lpstr>
      <vt:lpstr>Function Pointers</vt:lpstr>
      <vt:lpstr>How to attack with ASLR?</vt:lpstr>
      <vt:lpstr>ret2eax</vt:lpstr>
      <vt:lpstr>ret2eax</vt:lpstr>
      <vt:lpstr>ret2ret</vt:lpstr>
      <vt:lpstr>ret2ret (stack juggling)</vt:lpstr>
      <vt:lpstr>ret2pop</vt:lpstr>
      <vt:lpstr>How to attack with ASLR?</vt:lpstr>
      <vt:lpstr>Other Non-randomized Sections</vt:lpstr>
      <vt:lpstr>Dynamic Linking</vt:lpstr>
      <vt:lpstr>Dynamic Linking</vt:lpstr>
      <vt:lpstr>Dynamic Linking</vt:lpstr>
      <vt:lpstr>Exploiting the linking process</vt:lpstr>
      <vt:lpstr>GOT Hijacking</vt:lpstr>
      <vt:lpstr>GOT Hijacking</vt:lpstr>
      <vt:lpstr>GOT Hijacking</vt:lpstr>
      <vt:lpstr>How to attack with ASLR?</vt:lpstr>
      <vt:lpstr>Many other techniques</vt:lpstr>
      <vt:lpstr>The Security of ASLR</vt:lpstr>
      <vt:lpstr>PowerPoint Presentation</vt:lpstr>
      <vt:lpstr>When to Randomize?</vt:lpstr>
      <vt:lpstr>Security Game for ASLR</vt:lpstr>
      <vt:lpstr>PowerPoint Presentation</vt:lpstr>
      <vt:lpstr>Scenario 1:  Not Randomized After Each Probe</vt:lpstr>
      <vt:lpstr>W/O Replacement: Pr[Success on Exactly nth try]</vt:lpstr>
      <vt:lpstr>W/O Replacement: Pr[Success on Exactly nth try]</vt:lpstr>
      <vt:lpstr>PowerPoint Presentation</vt:lpstr>
      <vt:lpstr>Expected Value</vt:lpstr>
      <vt:lpstr>Expected number of trials before success</vt:lpstr>
      <vt:lpstr>Scenario 2:  Randomized After Each Probe</vt:lpstr>
      <vt:lpstr>With Replacement Pr[Success on exactly nth try]</vt:lpstr>
      <vt:lpstr>PowerPoint Presentation</vt:lpstr>
      <vt:lpstr>Comparison</vt:lpstr>
      <vt:lpstr>But wait...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2014-09-15T20:27:21Z</dcterms:created>
  <dcterms:modified xsi:type="dcterms:W3CDTF">2014-09-15T20:38:30Z</dcterms:modified>
</cp:coreProperties>
</file>